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1" r:id="rId1"/>
  </p:sldMasterIdLst>
  <p:notesMasterIdLst>
    <p:notesMasterId r:id="rId45"/>
  </p:notesMasterIdLst>
  <p:sldIdLst>
    <p:sldId id="300" r:id="rId2"/>
    <p:sldId id="331" r:id="rId3"/>
    <p:sldId id="301" r:id="rId4"/>
    <p:sldId id="302" r:id="rId5"/>
    <p:sldId id="303" r:id="rId6"/>
    <p:sldId id="304" r:id="rId7"/>
    <p:sldId id="305" r:id="rId8"/>
    <p:sldId id="306" r:id="rId9"/>
    <p:sldId id="332" r:id="rId10"/>
    <p:sldId id="307" r:id="rId11"/>
    <p:sldId id="333" r:id="rId12"/>
    <p:sldId id="308" r:id="rId13"/>
    <p:sldId id="342" r:id="rId14"/>
    <p:sldId id="309" r:id="rId15"/>
    <p:sldId id="335" r:id="rId16"/>
    <p:sldId id="336" r:id="rId17"/>
    <p:sldId id="317" r:id="rId18"/>
    <p:sldId id="318" r:id="rId19"/>
    <p:sldId id="338" r:id="rId20"/>
    <p:sldId id="339" r:id="rId21"/>
    <p:sldId id="340" r:id="rId22"/>
    <p:sldId id="310" r:id="rId23"/>
    <p:sldId id="334" r:id="rId24"/>
    <p:sldId id="341" r:id="rId25"/>
    <p:sldId id="311" r:id="rId26"/>
    <p:sldId id="312" r:id="rId27"/>
    <p:sldId id="313" r:id="rId28"/>
    <p:sldId id="314" r:id="rId29"/>
    <p:sldId id="315" r:id="rId30"/>
    <p:sldId id="316" r:id="rId31"/>
    <p:sldId id="319" r:id="rId32"/>
    <p:sldId id="320" r:id="rId33"/>
    <p:sldId id="321" r:id="rId34"/>
    <p:sldId id="323" r:id="rId35"/>
    <p:sldId id="343" r:id="rId36"/>
    <p:sldId id="324" r:id="rId37"/>
    <p:sldId id="325" r:id="rId38"/>
    <p:sldId id="326" r:id="rId39"/>
    <p:sldId id="327" r:id="rId40"/>
    <p:sldId id="328" r:id="rId41"/>
    <p:sldId id="329" r:id="rId42"/>
    <p:sldId id="344" r:id="rId43"/>
    <p:sldId id="330" r:id="rId4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DEF"/>
    <a:srgbClr val="CED3EA"/>
    <a:srgbClr val="D0D4E8"/>
    <a:srgbClr val="D5D7E3"/>
    <a:srgbClr val="C6C7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163" autoAdjust="0"/>
  </p:normalViewPr>
  <p:slideViewPr>
    <p:cSldViewPr snapToGrid="0" snapToObjects="1">
      <p:cViewPr>
        <p:scale>
          <a:sx n="96" d="100"/>
          <a:sy n="96" d="100"/>
        </p:scale>
        <p:origin x="-822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27AEE-B735-4BAE-B936-B73869797248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1610B-6DA2-49F5-ADC0-42B517EFD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99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7066494-1506-447A-A395-C4085180EA29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19169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95F1C8D-6429-4431-A832-D939A141D47D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79521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AE7136D-D7B4-43BF-BB06-92A3CD83CD6C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2484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E257C86-FDEC-413A-8F9F-CCAFB0D28D2C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04118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F4541A0-80AF-4172-9FD7-C704DA63CB21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74944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E95588A-5D65-4E20-A7F5-C543C7670BCF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43244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E95588A-5D65-4E20-A7F5-C543C7670BCF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075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A3A75FA-441A-4145-8001-ED867B02B73A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88223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4953045-208C-48AF-A3C7-51B65FBBA218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21536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BE7A625-7A1E-4DB5-B9F3-981CA7CA2C0B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44518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CE0B38E-0E6F-4AD0-B460-18C1DA1EF72A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32185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0539024-A0D2-48E4-B9A7-1FC308D3152C}" type="slidenum">
              <a:rPr lang="en-GB" altLang="en-US" sz="1200"/>
              <a:pPr/>
              <a:t>25</a:t>
            </a:fld>
            <a:endParaRPr lang="en-GB" altLang="en-US" sz="12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97819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6A003F3-0BDF-4009-B931-85A443AE71D3}" type="slidenum">
              <a:rPr lang="en-GB" altLang="en-US" sz="1200"/>
              <a:pPr/>
              <a:t>26</a:t>
            </a:fld>
            <a:endParaRPr lang="en-GB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56351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5629E8F-515C-465B-B0BB-FCDB4BB1CC58}" type="slidenum">
              <a:rPr lang="en-GB" altLang="en-US" sz="1200"/>
              <a:pPr/>
              <a:t>27</a:t>
            </a:fld>
            <a:endParaRPr lang="en-GB" altLang="en-US" sz="12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452732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9D2CA5D-A441-4049-BFF9-84EC7BC67BB5}" type="slidenum">
              <a:rPr lang="en-GB" altLang="en-US" sz="1200"/>
              <a:pPr/>
              <a:t>28</a:t>
            </a:fld>
            <a:endParaRPr lang="en-GB" altLang="en-US" sz="120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082654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FA4ABD8-1888-4A26-B6D2-E999BE97FBF6}" type="slidenum">
              <a:rPr lang="en-GB" altLang="en-US" sz="1200"/>
              <a:pPr/>
              <a:t>30</a:t>
            </a:fld>
            <a:endParaRPr lang="en-GB" altLang="en-US" sz="120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98614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07E599B-982C-4044-A881-3A90220832BC}" type="slidenum">
              <a:rPr lang="en-GB" altLang="en-US" sz="1200"/>
              <a:pPr/>
              <a:t>31</a:t>
            </a:fld>
            <a:endParaRPr lang="en-GB" altLang="en-US" sz="120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03973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02C1FFB-5324-4128-912D-BB9543EB8844}" type="slidenum">
              <a:rPr lang="en-GB" altLang="en-US" sz="1200"/>
              <a:pPr/>
              <a:t>32</a:t>
            </a:fld>
            <a:endParaRPr lang="en-GB" altLang="en-US" sz="120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511303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2E030EA-2DFF-4C7B-8D8B-DCED05FA1823}" type="slidenum">
              <a:rPr lang="en-GB" altLang="en-US" sz="1200"/>
              <a:pPr/>
              <a:t>33</a:t>
            </a:fld>
            <a:endParaRPr lang="en-GB" altLang="en-US" sz="120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836919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65EDB7A-113F-48E0-9D41-1A050F46A363}" type="slidenum">
              <a:rPr lang="en-GB" altLang="en-US" sz="1200"/>
              <a:pPr/>
              <a:t>37</a:t>
            </a:fld>
            <a:endParaRPr lang="en-GB" altLang="en-US" sz="120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97645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EB2353E-EC3A-4A56-8F47-AE7F37814B80}" type="slidenum">
              <a:rPr lang="en-GB" altLang="en-US" sz="1200"/>
              <a:pPr/>
              <a:t>39</a:t>
            </a:fld>
            <a:endParaRPr lang="en-GB" altLang="en-US" sz="12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33361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D9206F3-01B2-4519-BACD-7B4C30425CF5}" type="slidenum">
              <a:rPr lang="en-GB" altLang="en-US" sz="1200"/>
              <a:pPr/>
              <a:t>40</a:t>
            </a:fld>
            <a:endParaRPr lang="en-GB" altLang="en-US" sz="12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5608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522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306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173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89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338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505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670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365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580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198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84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8DF8945C-6F28-44F8-91A9-88395F27CD8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1272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B052CB-4451-4003-B802-78763773A1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01901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0000" y="1620000"/>
            <a:ext cx="3744000" cy="1140480"/>
          </a:xfrm>
        </p:spPr>
        <p:txBody>
          <a:bodyPr lIns="0" tIns="0" rIns="0" bIns="0" anchor="ctr" anchorCtr="0">
            <a:noAutofit/>
          </a:bodyPr>
          <a:lstStyle>
            <a:lvl1pPr algn="l">
              <a:lnSpc>
                <a:spcPts val="3300"/>
              </a:lnSpc>
              <a:defRPr sz="3200" b="1">
                <a:solidFill>
                  <a:schemeClr val="bg2"/>
                </a:solidFill>
                <a:latin typeface="Arial"/>
                <a:cs typeface="Ari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000" y="2880958"/>
            <a:ext cx="3744000" cy="440640"/>
          </a:xfrm>
        </p:spPr>
        <p:txBody>
          <a:bodyPr/>
          <a:lstStyle>
            <a:lvl1pPr marL="0" indent="0" algn="l">
              <a:lnSpc>
                <a:spcPts val="1200"/>
              </a:lnSpc>
              <a:buNone/>
              <a:defRPr sz="1000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91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0" y="5675313"/>
            <a:ext cx="6573837" cy="118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6782937" y="6014806"/>
            <a:ext cx="2114333" cy="614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408207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2AFF80-1478-4BC2-B622-BE676E8FBF40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480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49" r:id="rId14"/>
    <p:sldLayoutId id="2147483653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ons.gov.uk/economy/inflationandpriceindices/bulletins/consumerpriceinflation/jan2017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hyperlink" Target="http://www.bbc.co.uk/iplayer/episode/b07k1bhf/the-muslim-poun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2k1iRD2f-c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es.sagepub.com/content/26/4/574.full.pdf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>
          <a:xfrm>
            <a:off x="457200" y="801858"/>
            <a:ext cx="8229600" cy="2250831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b="1" dirty="0"/>
              <a:t>THE SOCIAL AND DEMOGRAPHIC ENVIRONMENT</a:t>
            </a:r>
          </a:p>
          <a:p>
            <a:pPr marL="0" indent="0" algn="ctr">
              <a:buNone/>
            </a:pPr>
            <a:endParaRPr lang="en-GB" altLang="en-US" b="1" dirty="0"/>
          </a:p>
          <a:p>
            <a:pPr marL="0" indent="0" algn="ctr">
              <a:buNone/>
            </a:pPr>
            <a:r>
              <a:rPr lang="en-GB" altLang="en-US" b="1" dirty="0"/>
              <a:t>Week 4 </a:t>
            </a:r>
          </a:p>
        </p:txBody>
      </p:sp>
      <p:sp>
        <p:nvSpPr>
          <p:cNvPr id="1843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3FF26FE-285C-4B63-B91D-97DD4A52F4CF}" type="slidenum">
              <a:rPr lang="en-US" altLang="en-US" sz="1200">
                <a:solidFill>
                  <a:srgbClr val="898989"/>
                </a:solidFill>
              </a:rPr>
              <a:pPr/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813102" y="4925549"/>
            <a:ext cx="5330898" cy="193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007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>
          <a:xfrm>
            <a:off x="457200" y="2205038"/>
            <a:ext cx="8229600" cy="311999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Look around the group of people you are with. What values and attitudes do they share?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Would these have been different 20 years ago?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Would they be different in a country with a different cultural background?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Why does this matter to businesses?</a:t>
            </a:r>
          </a:p>
        </p:txBody>
      </p:sp>
      <p:sp>
        <p:nvSpPr>
          <p:cNvPr id="1843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3FF26FE-285C-4B63-B91D-97DD4A52F4CF}" type="slidenum">
              <a:rPr lang="en-US" altLang="en-US" sz="1200">
                <a:solidFill>
                  <a:srgbClr val="898989"/>
                </a:solidFill>
              </a:rPr>
              <a:pPr/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18435" name="AutoShape 4"/>
          <p:cNvSpPr>
            <a:spLocks noChangeArrowheads="1"/>
          </p:cNvSpPr>
          <p:nvPr/>
        </p:nvSpPr>
        <p:spPr bwMode="auto">
          <a:xfrm>
            <a:off x="62753" y="188913"/>
            <a:ext cx="2977310" cy="1511300"/>
          </a:xfrm>
          <a:prstGeom prst="cloudCallout">
            <a:avLst>
              <a:gd name="adj1" fmla="val 72653"/>
              <a:gd name="adj2" fmla="val -19116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dirty="0">
                <a:latin typeface="Tahoma" pitchFamily="34" charset="0"/>
              </a:rPr>
              <a:t>OPENING QUESTION</a:t>
            </a: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3792072" y="333375"/>
            <a:ext cx="510110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000" b="1" dirty="0">
                <a:solidFill>
                  <a:schemeClr val="accent6"/>
                </a:solidFill>
                <a:latin typeface="Tahoma" pitchFamily="34" charset="0"/>
              </a:rPr>
              <a:t>WHAT WOULD THIS CLASS BE LIKE 20 YEARS AGO? OR 20 YEARS IN THE FUTURE?</a:t>
            </a: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896751" y="5148775"/>
            <a:ext cx="5247248" cy="170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415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012" y="260351"/>
            <a:ext cx="8205601" cy="776754"/>
          </a:xfrm>
        </p:spPr>
        <p:txBody>
          <a:bodyPr/>
          <a:lstStyle/>
          <a:p>
            <a:pPr eaLnBrk="1" hangingPunct="1"/>
            <a:r>
              <a:rPr lang="en-GB" altLang="en-US" dirty="0"/>
              <a:t>Learning Objectives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360176" y="1037104"/>
            <a:ext cx="7772400" cy="468237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 dirty="0"/>
              <a:t> </a:t>
            </a:r>
            <a:r>
              <a:rPr lang="en-GB" altLang="en-US" sz="2800" dirty="0"/>
              <a:t>This session will explore</a:t>
            </a:r>
            <a:r>
              <a:rPr lang="en-GB" altLang="en-US" sz="2000" dirty="0"/>
              <a:t>:</a:t>
            </a:r>
          </a:p>
          <a:p>
            <a:pPr eaLnBrk="1" hangingPunct="1"/>
            <a:r>
              <a:rPr lang="en-GB" altLang="en-US" sz="2400" dirty="0">
                <a:latin typeface="Arial" charset="0"/>
              </a:rPr>
              <a:t>The two-way relationship between society and business</a:t>
            </a:r>
            <a:endParaRPr lang="en-GB" altLang="en-US" sz="2400" dirty="0">
              <a:ea typeface="Arial Unicode MS" pitchFamily="34" charset="-128"/>
              <a:cs typeface="Arial Unicode MS" pitchFamily="34" charset="-128"/>
            </a:endParaRPr>
          </a:p>
          <a:p>
            <a:pPr eaLnBrk="1" hangingPunct="1"/>
            <a:r>
              <a:rPr lang="en-GB" altLang="en-US" sz="2400" dirty="0">
                <a:latin typeface="Arial" charset="0"/>
              </a:rPr>
              <a:t>How changing attitudes and lifestyles affect business organisations</a:t>
            </a:r>
          </a:p>
          <a:p>
            <a:pPr eaLnBrk="1" hangingPunct="1"/>
            <a:r>
              <a:rPr lang="en-GB" altLang="en-US" sz="2400" dirty="0">
                <a:latin typeface="Arial" charset="0"/>
              </a:rPr>
              <a:t>The changing demographic composition of society and its effects on business organisations.  </a:t>
            </a:r>
            <a:endParaRPr lang="en-GB" altLang="en-US" sz="2400" dirty="0">
              <a:ea typeface="Arial Unicode MS" pitchFamily="34" charset="-128"/>
              <a:cs typeface="Arial Unicode MS" pitchFamily="34" charset="-128"/>
            </a:endParaRPr>
          </a:p>
          <a:p>
            <a:pPr eaLnBrk="1" hangingPunct="1"/>
            <a:r>
              <a:rPr lang="en-GB" altLang="en-US" sz="2400" dirty="0">
                <a:latin typeface="Arial" charset="0"/>
              </a:rPr>
              <a:t>Change in family composition and household structure</a:t>
            </a:r>
            <a:endParaRPr lang="en-GB" altLang="en-US" sz="2400" dirty="0">
              <a:ea typeface="Arial Unicode MS" pitchFamily="34" charset="-128"/>
              <a:cs typeface="Arial Unicode MS" pitchFamily="34" charset="-128"/>
            </a:endParaRPr>
          </a:p>
          <a:p>
            <a:pPr eaLnBrk="1" hangingPunct="1"/>
            <a:r>
              <a:rPr lang="en-GB" altLang="en-US" sz="2400" dirty="0">
                <a:latin typeface="Arial" charset="0"/>
              </a:rPr>
              <a:t>The effects on business of greater ethnic diversity</a:t>
            </a:r>
            <a:endParaRPr lang="en-GB" altLang="en-US" sz="2800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3EB1A698-CEF1-4512-A178-81FBFAB5B80D}" type="slidenum">
              <a:rPr lang="en-US" altLang="en-US" sz="1200">
                <a:solidFill>
                  <a:srgbClr val="898989"/>
                </a:solidFill>
              </a:rPr>
              <a:pPr/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813102" y="4925549"/>
            <a:ext cx="5330898" cy="193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7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SOCIAL CHANGE AND ITS EFFECTS ON BUSINESS ORGANISATIONS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Many goods and services are no longer considered socially and culturally relevant – e.g. formal clothing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New opportunities emerge for businesses – e.g. Halal butchers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Two way effect - businesses and new technology affect social and cultural environment (e.g. microwave oven)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55165755-BDB9-4FEE-AC57-DE40963F5407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44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132763" cy="78852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SOCIAL INFLUENCES ON BEHAVIOUR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210235"/>
            <a:ext cx="4103688" cy="474924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/>
              <a:t>Individuals learn norms of behaviour from:</a:t>
            </a:r>
          </a:p>
          <a:p>
            <a:pPr lvl="1" eaLnBrk="1" hangingPunct="1">
              <a:buFont typeface="Symbol" pitchFamily="18" charset="2"/>
              <a:buNone/>
            </a:pPr>
            <a:r>
              <a:rPr lang="en-GB" altLang="en-US" sz="2400" dirty="0"/>
              <a:t>- The dominant cultural values of the society in which they live.</a:t>
            </a:r>
          </a:p>
          <a:p>
            <a:pPr lvl="1" eaLnBrk="1" hangingPunct="1">
              <a:spcBef>
                <a:spcPts val="500"/>
              </a:spcBef>
              <a:spcAft>
                <a:spcPts val="500"/>
              </a:spcAft>
              <a:buFont typeface="Symbol" pitchFamily="18" charset="2"/>
              <a:buNone/>
            </a:pPr>
            <a:r>
              <a:rPr lang="en-GB" altLang="en-US" sz="2400" dirty="0">
                <a:ea typeface="Arial Unicode MS" pitchFamily="34" charset="-128"/>
                <a:cs typeface="Arial Unicode MS" pitchFamily="34" charset="-128"/>
              </a:rPr>
              <a:t>- The social class to which they belong.</a:t>
            </a:r>
          </a:p>
          <a:p>
            <a:pPr lvl="1" eaLnBrk="1" hangingPunct="1"/>
            <a:r>
              <a:rPr lang="en-GB" altLang="en-US" sz="2400" dirty="0"/>
              <a:t>Important reference groups, in particular the family. </a:t>
            </a:r>
          </a:p>
        </p:txBody>
      </p:sp>
      <p:sp>
        <p:nvSpPr>
          <p:cNvPr id="23557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277CE3D6-54BA-4C76-BFEF-66B47429C72C}" type="slidenum">
              <a:rPr lang="en-US" altLang="en-US" sz="1200">
                <a:solidFill>
                  <a:srgbClr val="898989"/>
                </a:solidFill>
              </a:rPr>
              <a:pPr/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355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134690"/>
            <a:ext cx="2171700" cy="471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893169" y="5849564"/>
            <a:ext cx="2250830" cy="100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692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THE CULTURAL ENVIRONMENT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A culture's values are expressed in a complex set of beliefs, customs and symbols which help to identify individuals as members of one particular culture rather than another</a:t>
            </a:r>
          </a:p>
          <a:p>
            <a:pPr eaLnBrk="1" hangingPunct="1"/>
            <a:r>
              <a:rPr lang="en-GB" altLang="en-US" dirty="0"/>
              <a:t>Distinguish between ‘core’ and ‘secondary’ cultural values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2F0C2385-7427-4DB1-9045-7A02A8D0FF92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40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EFFECTS OF CULTURE ON BUSINESSES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sz="2800" dirty="0"/>
              <a:t>Cultural sensitivity affects many aspects of business planning and operations, e.g.: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/>
              <a:t>Understanding processes of buyer behaviour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/>
              <a:t>Distribution channel decisions are partly a reflection of cultural attitudes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/>
              <a:t>Advertising messages do not always translate easily between different cultures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/>
              <a:t>Methods of procuring resources can vary between cultures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FB7E2B78-E143-4F3A-8B5E-52A6F2B1CEE2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83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49507"/>
            <a:ext cx="8229600" cy="3867056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buFontTx/>
              <a:buNone/>
            </a:pPr>
            <a:r>
              <a:rPr lang="en-GB" altLang="en-US" sz="2800" dirty="0"/>
              <a:t>Office for National Statistics revises CPI each year. </a:t>
            </a:r>
          </a:p>
          <a:p>
            <a:r>
              <a:rPr lang="en-GB" dirty="0"/>
              <a:t>The CPI is a measure of consumer price inflation produced to international standards and in line with European regulations.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Consumer Prices Index (CPI) rose by 1.8% in the year to January 2017, compared with a 1.6% rise in the year to December 2016.</a:t>
            </a:r>
          </a:p>
          <a:p>
            <a:r>
              <a:rPr lang="en-GB" dirty="0"/>
              <a:t>The rate in January 2017 was the highest since June 2014.</a:t>
            </a:r>
          </a:p>
          <a:p>
            <a:r>
              <a:rPr lang="en-GB" dirty="0"/>
              <a:t>The main contributors to the increase in the rate were rising prices for motor fuels and to a lesser extent food prices, which were unchanged between December 2016 and January 2017, having fallen a year ago.</a:t>
            </a:r>
          </a:p>
          <a:p>
            <a:r>
              <a:rPr lang="en-GB" dirty="0"/>
              <a:t>These upward pressures were partially offset by prices for clothing and footwear, which fell by more than they did a year ago.</a:t>
            </a:r>
          </a:p>
          <a:p>
            <a:r>
              <a:rPr lang="en-GB" altLang="en-US" dirty="0">
                <a:hlinkClick r:id="rId2"/>
              </a:rPr>
              <a:t>https://</a:t>
            </a:r>
            <a:r>
              <a:rPr lang="en-GB" altLang="en-US" dirty="0" smtClean="0">
                <a:hlinkClick r:id="rId2"/>
              </a:rPr>
              <a:t>www.ons.gov.uk/economy/inflationandpriceindices/bulletins/consumerpriceinflation/jan2017</a:t>
            </a:r>
            <a:endParaRPr lang="en-GB" altLang="en-US" dirty="0" smtClean="0"/>
          </a:p>
          <a:p>
            <a:endParaRPr lang="en-GB" altLang="en-US" sz="2800" dirty="0"/>
          </a:p>
        </p:txBody>
      </p:sp>
      <p:sp>
        <p:nvSpPr>
          <p:cNvPr id="2970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6FD56BCC-974A-47B7-8545-67B200E92935}" type="slidenum">
              <a:rPr lang="en-US" altLang="en-US" sz="1200">
                <a:solidFill>
                  <a:srgbClr val="898989"/>
                </a:solidFill>
              </a:rPr>
              <a:pPr/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9699" name="AutoShape 4"/>
          <p:cNvSpPr>
            <a:spLocks noChangeArrowheads="1"/>
          </p:cNvSpPr>
          <p:nvPr/>
        </p:nvSpPr>
        <p:spPr bwMode="auto">
          <a:xfrm>
            <a:off x="499781" y="98612"/>
            <a:ext cx="3169397" cy="1335741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 dirty="0">
                <a:latin typeface="Tahoma" pitchFamily="34" charset="0"/>
              </a:rPr>
              <a:t>THINKING AROUND THE SUBJECT</a:t>
            </a:r>
          </a:p>
        </p:txBody>
      </p:sp>
      <p:sp>
        <p:nvSpPr>
          <p:cNvPr id="29700" name="Text Box 5"/>
          <p:cNvSpPr txBox="1">
            <a:spLocks noChangeArrowheads="1"/>
          </p:cNvSpPr>
          <p:nvPr/>
        </p:nvSpPr>
        <p:spPr bwMode="auto">
          <a:xfrm>
            <a:off x="3924300" y="291171"/>
            <a:ext cx="50419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000" b="1" dirty="0">
                <a:solidFill>
                  <a:schemeClr val="accent6"/>
                </a:solidFill>
                <a:latin typeface="Tahoma" pitchFamily="34" charset="0"/>
              </a:rPr>
              <a:t>CONSUMER PRICES INDEX UPDATED TO REFLECT CHANGING ATTITUDES AND LIFESTYLES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372664" y="6162261"/>
            <a:ext cx="2771335" cy="695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937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6FD56BCC-974A-47B7-8545-67B200E92935}" type="slidenum">
              <a:rPr lang="en-US" altLang="en-US" sz="1200">
                <a:solidFill>
                  <a:srgbClr val="898989"/>
                </a:solidFill>
              </a:rPr>
              <a:pPr/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9700" name="Text Box 5"/>
          <p:cNvSpPr txBox="1">
            <a:spLocks noChangeArrowheads="1"/>
          </p:cNvSpPr>
          <p:nvPr/>
        </p:nvSpPr>
        <p:spPr bwMode="auto">
          <a:xfrm>
            <a:off x="689317" y="291171"/>
            <a:ext cx="827688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000" b="1" dirty="0">
                <a:latin typeface="Tahoma" pitchFamily="34" charset="0"/>
              </a:rPr>
              <a:t>CONSUMER PRICES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C:\Users\okeoma.okeke\Downloads\Figure 1- Contributions to the CPI 12-month rate- January 2016 to January 2017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91" y="834887"/>
            <a:ext cx="8866809" cy="588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37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6" name="Rectangle 3072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/>
              <a:t>CULTURAL CONVERGENCE?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825625"/>
            <a:ext cx="78867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/>
              <a:t>Are cultures converging in their values and attitudes?</a:t>
            </a:r>
          </a:p>
          <a:p>
            <a:endParaRPr lang="en-US" altLang="en-US"/>
          </a:p>
          <a:p>
            <a:r>
              <a:rPr lang="en-US" altLang="en-US"/>
              <a:t>Or do multi-cultural societies lead to a growing need for cultural identity?</a:t>
            </a:r>
          </a:p>
          <a:p>
            <a:endParaRPr lang="en-US" altLang="en-US"/>
          </a:p>
          <a:p>
            <a:r>
              <a:rPr lang="en-US" altLang="en-US"/>
              <a:t>What is the significance of ‘Mecca Cola’?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1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C58A6D33-983F-4C89-B4B1-F779FD77E36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10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75179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6" name="Rectangle 3072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3896" y="365127"/>
            <a:ext cx="8004516" cy="1027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dirty="0"/>
              <a:t>Culture making a difference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" y="1195755"/>
            <a:ext cx="8515330" cy="333779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GB" dirty="0"/>
              <a:t>Mecca-Cola was launched in France, in November 2002 by </a:t>
            </a:r>
            <a:r>
              <a:rPr lang="en-GB" dirty="0" err="1"/>
              <a:t>Tawfik</a:t>
            </a:r>
            <a:r>
              <a:rPr lang="en-GB" dirty="0"/>
              <a:t> </a:t>
            </a:r>
            <a:r>
              <a:rPr lang="en-GB" dirty="0" err="1"/>
              <a:t>Mathlouthi</a:t>
            </a:r>
            <a:r>
              <a:rPr lang="en-GB" dirty="0"/>
              <a:t>.</a:t>
            </a:r>
          </a:p>
          <a:p>
            <a:r>
              <a:rPr lang="en-GB" dirty="0"/>
              <a:t>He had been inspired by a popular Iranian soft drink, </a:t>
            </a:r>
            <a:r>
              <a:rPr lang="en-GB" dirty="0" err="1"/>
              <a:t>Zamzam</a:t>
            </a:r>
            <a:r>
              <a:rPr lang="en-GB" dirty="0"/>
              <a:t> Cola and only decided to launch his own brand when he was unable to agree on terms for a distribution contract with </a:t>
            </a:r>
            <a:r>
              <a:rPr lang="en-GB" dirty="0" err="1"/>
              <a:t>Zam</a:t>
            </a:r>
            <a:r>
              <a:rPr lang="en-GB" dirty="0"/>
              <a:t> </a:t>
            </a:r>
            <a:r>
              <a:rPr lang="en-GB" dirty="0" err="1"/>
              <a:t>Zam</a:t>
            </a:r>
            <a:r>
              <a:rPr lang="en-GB" dirty="0"/>
              <a:t>.</a:t>
            </a:r>
          </a:p>
          <a:p>
            <a:r>
              <a:rPr lang="en-US" altLang="en-US" dirty="0">
                <a:hlinkClick r:id="rId4"/>
              </a:rPr>
              <a:t>http://www.bbc.co.uk/iplayer/episode/b07k1bhf/the-muslim-pound</a:t>
            </a:r>
            <a:endParaRPr lang="en-US" altLang="en-US" dirty="0"/>
          </a:p>
          <a:p>
            <a:endParaRPr lang="en-US" altLang="en-US" dirty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1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C58A6D33-983F-4C89-B4B1-F779FD77E36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11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1026" name="Picture 2" descr="http://www.mecca-cola.com/wp-content/uploads/2013/11/arton49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775" y="4533546"/>
            <a:ext cx="2628900" cy="2276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" y="4262511"/>
            <a:ext cx="1893915" cy="2605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41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4" name="Rectangle 327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/>
              <a:t>MULTI-ETHNIC SOCIETIES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825625"/>
            <a:ext cx="78867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/>
              <a:t>	New challenges and opportunities for businesses</a:t>
            </a:r>
          </a:p>
          <a:p>
            <a:pPr lvl="1"/>
            <a:r>
              <a:rPr lang="en-US" altLang="en-US"/>
              <a:t>More diverse patterns of demand, e.g. ethnic foods</a:t>
            </a:r>
          </a:p>
          <a:p>
            <a:pPr lvl="1"/>
            <a:r>
              <a:rPr lang="en-US" altLang="en-US"/>
              <a:t>Increasingly multi-ethnic workforce</a:t>
            </a:r>
          </a:p>
          <a:p>
            <a:pPr lvl="1"/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1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AFEB7E61-4FCB-4BC1-AD2E-41A1E30C9D93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12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2436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105865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Multiculturalism?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en-GB" dirty="0"/>
              <a:t>Demands for the inclusion of cultures previously considered ‘outside’ the ‘national’ community – in civil life</a:t>
            </a:r>
          </a:p>
          <a:p>
            <a:r>
              <a:rPr lang="en-GB" dirty="0"/>
              <a:t>May call for accommodation of</a:t>
            </a:r>
          </a:p>
          <a:p>
            <a:pPr lvl="1"/>
            <a:r>
              <a:rPr lang="en-GB" dirty="0"/>
              <a:t>Cultural practices</a:t>
            </a:r>
          </a:p>
          <a:p>
            <a:pPr lvl="1"/>
            <a:r>
              <a:rPr lang="en-GB" dirty="0"/>
              <a:t>Language </a:t>
            </a:r>
          </a:p>
          <a:p>
            <a:r>
              <a:rPr lang="en-GB" dirty="0"/>
              <a:t>Demands right of equal recognition and representation in political &amp; commercial life, and popular culture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28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SOCIAL CLASS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In most societies, divisions exist between groups of people in terms of their access to privileges and status</a:t>
            </a:r>
          </a:p>
          <a:p>
            <a:pPr eaLnBrk="1" hangingPunct="1"/>
            <a:r>
              <a:rPr lang="en-GB" altLang="en-US" dirty="0"/>
              <a:t>As the size of each class changes, so market segments, which are made up of people who are similar in some important respects, also change</a:t>
            </a:r>
          </a:p>
          <a:p>
            <a:pPr eaLnBrk="1" hangingPunct="1"/>
            <a:r>
              <a:rPr lang="en-GB" altLang="en-US" dirty="0"/>
              <a:t>Is a ‘classless’ society a myth or reality?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183415E9-ED4F-425F-8C01-EBAF7E2A5718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07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52330"/>
            <a:ext cx="8640960" cy="527301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 Relationship to means of production?</a:t>
            </a:r>
          </a:p>
          <a:p>
            <a:pPr>
              <a:buNone/>
            </a:pPr>
            <a:r>
              <a:rPr lang="en-GB" dirty="0"/>
              <a:t>Marx:</a:t>
            </a:r>
          </a:p>
          <a:p>
            <a:pPr lvl="1">
              <a:buFont typeface="Wingdings" pitchFamily="2" charset="2"/>
              <a:buChar char="Ø"/>
            </a:pPr>
            <a:r>
              <a:rPr lang="en-GB" b="1" dirty="0"/>
              <a:t>Bourgeois</a:t>
            </a:r>
            <a:r>
              <a:rPr lang="en-GB" dirty="0"/>
              <a:t>: own the means of production</a:t>
            </a:r>
          </a:p>
          <a:p>
            <a:pPr lvl="1">
              <a:buFont typeface="Wingdings" pitchFamily="2" charset="2"/>
              <a:buChar char="Ø"/>
            </a:pPr>
            <a:r>
              <a:rPr lang="en-GB" b="1" dirty="0"/>
              <a:t>Proletariat</a:t>
            </a:r>
            <a:r>
              <a:rPr lang="en-GB" dirty="0"/>
              <a:t>: own only their own labour power</a:t>
            </a:r>
            <a:endParaRPr lang="en-US" dirty="0"/>
          </a:p>
          <a:p>
            <a:pPr>
              <a:buNone/>
            </a:pPr>
            <a:r>
              <a:rPr lang="en-GB" dirty="0"/>
              <a:t>Conventionally: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Working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Middle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‘Upper’</a:t>
            </a:r>
          </a:p>
          <a:p>
            <a:pPr>
              <a:buNone/>
            </a:pPr>
            <a:r>
              <a:rPr lang="en-GB" dirty="0"/>
              <a:t>What determines a person’s location in this social structure?</a:t>
            </a:r>
          </a:p>
          <a:p>
            <a:pPr>
              <a:buNone/>
            </a:pPr>
            <a:r>
              <a:rPr lang="en-US" dirty="0">
                <a:hlinkClick r:id="rId2"/>
              </a:rPr>
              <a:t>https://www.youtube.com/watch?v=K2k1iRD2f-c</a:t>
            </a:r>
            <a:endParaRPr lang="en-US" dirty="0"/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96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Education?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Property?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Income &amp; wealth?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Occupation?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Ethnicity?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Caste?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Is mobility between categories possible?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Dependent on cultural makeup of country</a:t>
            </a:r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‘defines’ Social Class?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6003235"/>
            <a:ext cx="3629465" cy="85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686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57206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‘defines’ Social Class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GB" altLang="en-US" sz="2800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39151" y="984567"/>
            <a:ext cx="8147612" cy="956776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/>
              <a:t>IPA Classification system</a:t>
            </a:r>
          </a:p>
          <a:p>
            <a:pPr eaLnBrk="1" hangingPunct="1"/>
            <a:r>
              <a:rPr lang="en-GB" altLang="en-US" dirty="0"/>
              <a:t>UK Census</a:t>
            </a:r>
          </a:p>
          <a:p>
            <a:pPr eaLnBrk="1" hangingPunct="1">
              <a:buFont typeface="Arial" charset="0"/>
              <a:buNone/>
            </a:pPr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4915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C8EF6D2D-F306-46C8-9F21-5B829D64544F}" type="slidenum">
              <a:rPr lang="en-US" altLang="en-US" sz="1200">
                <a:solidFill>
                  <a:srgbClr val="898989"/>
                </a:solidFill>
              </a:rPr>
              <a:pPr/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91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20475"/>
            <a:ext cx="9143999" cy="3887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1"/>
            <a:ext cx="3629465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869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GEODEMOGRAPHIC BASES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02223" y="866308"/>
            <a:ext cx="8062912" cy="2159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An individual’s residential location correlates with many purchase decisions</a:t>
            </a:r>
          </a:p>
          <a:p>
            <a:pPr eaLnBrk="1" hangingPunct="1"/>
            <a:r>
              <a:rPr lang="en-GB" altLang="en-US" sz="2800" dirty="0"/>
              <a:t>Relatively easy to collect data (e.g. ACORN / MOSAIC</a:t>
            </a:r>
          </a:p>
        </p:txBody>
      </p:sp>
      <p:sp>
        <p:nvSpPr>
          <p:cNvPr id="51205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040EFF0-1D2B-4775-82F9-471960EB884F}" type="slidenum">
              <a:rPr lang="en-US" altLang="en-US" sz="1200">
                <a:solidFill>
                  <a:srgbClr val="898989"/>
                </a:solidFill>
              </a:rPr>
              <a:pPr/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120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" y="2208628"/>
            <a:ext cx="9031458" cy="4649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348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Lifestyles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A question of consumption, materialism, or not?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How do people dispose of their income?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Restaurants, or pubs?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Travel – </a:t>
            </a:r>
            <a:r>
              <a:rPr lang="en-GB" dirty="0" err="1"/>
              <a:t>Butlins</a:t>
            </a:r>
            <a:r>
              <a:rPr lang="en-GB" dirty="0"/>
              <a:t> or Barcelona?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Carnivore or vegetarian?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SUV or bicycle?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Theatre or cinema?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War &amp; Peace or X-Men?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Are you an off-grid, bicycle-riding vegan – or an SUV-driving, meat-guzzling materialist? What do you think determines this?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65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0405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Shift in the UK from essential products such as food, clothing, water, fuel to non-essential products such as travel, communications, recreation, events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Shift away from spending on alcohol towards spending on health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Reflected in the ‘basket of goods’ used to calculate RPI (inflation)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Linked to class: proportion of income which can be spent on non-essential items likely to rise with income.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16413"/>
          </a:xfrm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Lifestyles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466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26352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might this mean for business?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 Some of these trends have a direct relationship to the fortunes of business 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A bad time for tobacco firms?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A good time for healthcare firms?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Coca-cola has seen profits fall as people seek a healthier alternative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Germans now drink less beer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Bans on smoking in public &amp; tobacco advertising have hit the bottom line in this sector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1"/>
            <a:ext cx="3629465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5807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16113"/>
            <a:ext cx="8229600" cy="3673475"/>
          </a:xfrm>
        </p:spPr>
        <p:txBody>
          <a:bodyPr/>
          <a:lstStyle/>
          <a:p>
            <a:pPr eaLnBrk="1" hangingPunct="1"/>
            <a:r>
              <a:rPr lang="en-GB" altLang="en-US" dirty="0"/>
              <a:t>Governments have pursued strategies for promoting equality between different groups in society</a:t>
            </a:r>
          </a:p>
          <a:p>
            <a:pPr eaLnBrk="1" hangingPunct="1"/>
            <a:r>
              <a:rPr lang="en-GB" altLang="en-US" dirty="0"/>
              <a:t>Have these strategies worked?</a:t>
            </a:r>
          </a:p>
          <a:p>
            <a:pPr eaLnBrk="1" hangingPunct="1"/>
            <a:r>
              <a:rPr lang="en-GB" altLang="en-US" dirty="0"/>
              <a:t>What are the direct and indirect effects of inequalities in society?</a:t>
            </a:r>
          </a:p>
          <a:p>
            <a:pPr eaLnBrk="1" hangingPunct="1"/>
            <a:r>
              <a:rPr lang="en-GB" altLang="en-US" dirty="0"/>
              <a:t>What are the implications for business?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36870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EB1690D-439F-4173-923B-5DB812D56235}" type="slidenum">
              <a:rPr lang="en-US" altLang="en-US" sz="1200">
                <a:solidFill>
                  <a:srgbClr val="898989"/>
                </a:solidFill>
              </a:rPr>
              <a:pPr/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36867" name="AutoShape 4"/>
          <p:cNvSpPr>
            <a:spLocks noChangeArrowheads="1"/>
          </p:cNvSpPr>
          <p:nvPr/>
        </p:nvSpPr>
        <p:spPr bwMode="auto">
          <a:xfrm>
            <a:off x="539750" y="528918"/>
            <a:ext cx="2808288" cy="1387195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>
                <a:latin typeface="Tahoma" pitchFamily="34" charset="0"/>
              </a:rPr>
              <a:t>THINKING AROUND THE SUBJECT</a:t>
            </a:r>
          </a:p>
        </p:txBody>
      </p:sp>
      <p:sp>
        <p:nvSpPr>
          <p:cNvPr id="36868" name="Text Box 5"/>
          <p:cNvSpPr txBox="1">
            <a:spLocks noChangeArrowheads="1"/>
          </p:cNvSpPr>
          <p:nvPr/>
        </p:nvSpPr>
        <p:spPr bwMode="auto">
          <a:xfrm>
            <a:off x="3851275" y="1052513"/>
            <a:ext cx="47529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b="1" dirty="0">
                <a:solidFill>
                  <a:schemeClr val="accent6"/>
                </a:solidFill>
                <a:latin typeface="Tahoma" pitchFamily="34" charset="0"/>
              </a:rPr>
              <a:t>EQUALITY FOR ALL?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739618" y="5589588"/>
            <a:ext cx="3404382" cy="126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018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Research repeatedly demonstrates significant ethnic labour market disparities in Britain. </a:t>
            </a:r>
          </a:p>
          <a:p>
            <a:r>
              <a:rPr lang="en-US"/>
              <a:t>While some groups do better than the white British majority, Pakistanis, Bangladeshis and black Africans suffer higher rates of unemployment, lower occupational status and lower earnings </a:t>
            </a:r>
          </a:p>
          <a:p>
            <a:r>
              <a:rPr lang="en-US"/>
              <a:t>Evidenced by researchers such as Berthoud, 2000; Heath and Cheung, 2006; Heath and McMahon, 1997; Platt, 2005.</a:t>
            </a:r>
          </a:p>
          <a:p>
            <a:r>
              <a:rPr lang="en-US">
                <a:hlinkClick r:id="rId3"/>
              </a:rPr>
              <a:t>http://wes.sagepub.com/content/26/4/574.full.pdf</a:t>
            </a:r>
            <a:endParaRPr lang="en-US"/>
          </a:p>
          <a:p>
            <a:endParaRPr lang="en-US"/>
          </a:p>
          <a:p>
            <a:endParaRPr lang="en-US" altLang="en-US"/>
          </a:p>
        </p:txBody>
      </p:sp>
      <p:sp>
        <p:nvSpPr>
          <p:cNvPr id="36870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BEB1690D-439F-4173-923B-5DB812D5623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23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36868" name="Text Box 5"/>
          <p:cNvSpPr txBox="1">
            <a:spLocks noChangeArrowheads="1"/>
          </p:cNvSpPr>
          <p:nvPr/>
        </p:nvSpPr>
        <p:spPr bwMode="auto">
          <a:xfrm>
            <a:off x="628650" y="365126"/>
            <a:ext cx="7886700" cy="1325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</a:pPr>
            <a:r>
              <a:rPr lang="en-US" altLang="en-US" sz="4400" b="1">
                <a:latin typeface="+mj-lt"/>
                <a:ea typeface="+mj-ea"/>
                <a:cs typeface="+mj-cs"/>
              </a:rPr>
              <a:t>What Research has evidenced?</a:t>
            </a:r>
          </a:p>
        </p:txBody>
      </p:sp>
    </p:spTree>
    <p:extLst>
      <p:ext uri="{BB962C8B-B14F-4D97-AF65-F5344CB8AC3E}">
        <p14:creationId xmlns:p14="http://schemas.microsoft.com/office/powerpoint/2010/main" val="267808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Culture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Beliefs, values, perceptions, traditions prevailing in a society.</a:t>
            </a:r>
          </a:p>
          <a:p>
            <a:pPr marL="0" indent="0">
              <a:buNone/>
            </a:pPr>
            <a:r>
              <a:rPr lang="en-US" b="1" dirty="0"/>
              <a:t>Ethnicity &amp; Culture:</a:t>
            </a: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b="1" dirty="0"/>
              <a:t> </a:t>
            </a:r>
            <a:r>
              <a:rPr lang="en-US" dirty="0"/>
              <a:t>Minority groups may retain cultural identities</a:t>
            </a:r>
          </a:p>
          <a:p>
            <a:pPr marL="0" indent="0">
              <a:buNone/>
            </a:pPr>
            <a:r>
              <a:rPr lang="en-US" b="1" dirty="0"/>
              <a:t>Gender, Families, Culture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Roles assigned to gender identities have changed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Family size is smaller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Marriage (rate is falling) or cohabitation (rate is rising)?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Divorce rates are higher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1"/>
            <a:ext cx="3629465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7242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THE FAMILY	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A further layer in the socialisation process</a:t>
            </a:r>
          </a:p>
          <a:p>
            <a:pPr lvl="1" eaLnBrk="1" hangingPunct="1"/>
            <a:r>
              <a:rPr lang="en-GB" altLang="en-US" dirty="0"/>
              <a:t>Changing composition of families - smaller families</a:t>
            </a:r>
          </a:p>
          <a:p>
            <a:pPr lvl="1" eaLnBrk="1" hangingPunct="1"/>
            <a:r>
              <a:rPr lang="en-GB" altLang="en-US" dirty="0"/>
              <a:t>Changing roles of family members</a:t>
            </a:r>
          </a:p>
          <a:p>
            <a:pPr lvl="1" eaLnBrk="1" hangingPunct="1"/>
            <a:r>
              <a:rPr lang="en-GB" altLang="en-US" dirty="0"/>
              <a:t>Growth of ‘nuclear’ and ‘cellular’ families</a:t>
            </a:r>
          </a:p>
          <a:p>
            <a:pPr lvl="1" eaLnBrk="1" hangingPunct="1"/>
            <a:r>
              <a:rPr lang="en-GB" altLang="en-US" dirty="0"/>
              <a:t>Greater diversity of family units – e.g. single parent families; ‘blended’ families</a:t>
            </a:r>
          </a:p>
          <a:p>
            <a:pPr lvl="1"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What are the implications for businesses?</a:t>
            </a: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991A68F2-2CE4-41B9-B41F-00DC4566D87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9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REFERENCE GROUPS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Groups that influence individuals attitudes and behaviour</a:t>
            </a:r>
          </a:p>
          <a:p>
            <a:pPr eaLnBrk="1" hangingPunct="1"/>
            <a:r>
              <a:rPr lang="en-GB" altLang="en-US" dirty="0"/>
              <a:t>Primary reference groups</a:t>
            </a:r>
          </a:p>
          <a:p>
            <a:pPr lvl="1" eaLnBrk="1" hangingPunct="1"/>
            <a:r>
              <a:rPr lang="en-GB" altLang="en-US" dirty="0"/>
              <a:t>Based on personal contact, e.g. school friends</a:t>
            </a:r>
          </a:p>
          <a:p>
            <a:pPr eaLnBrk="1" hangingPunct="1"/>
            <a:r>
              <a:rPr lang="en-GB" altLang="en-US" dirty="0"/>
              <a:t>Secondary reference groups</a:t>
            </a:r>
          </a:p>
          <a:p>
            <a:pPr lvl="1" eaLnBrk="1" hangingPunct="1"/>
            <a:r>
              <a:rPr lang="en-GB" altLang="en-US" dirty="0"/>
              <a:t>No direct contact, but can influence behaviour (e.g. pop star idols)</a:t>
            </a: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F708F39-2EDB-4E22-9E11-862386CE3CFF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26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36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VALUES, ATTITUDES AND LIFESTYLES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Values are deep seated sets of beliefs</a:t>
            </a:r>
          </a:p>
          <a:p>
            <a:pPr eaLnBrk="1" hangingPunct="1"/>
            <a:r>
              <a:rPr lang="en-GB" altLang="en-US" dirty="0"/>
              <a:t>Attitudes may be more open to change</a:t>
            </a:r>
          </a:p>
          <a:p>
            <a:pPr eaLnBrk="1" hangingPunct="1"/>
            <a:r>
              <a:rPr lang="en-GB" altLang="en-US" dirty="0"/>
              <a:t>Attitudes may eventually be translated into behaviour - a lifestyle</a:t>
            </a:r>
          </a:p>
          <a:p>
            <a:pPr eaLnBrk="1" hangingPunct="1"/>
            <a:r>
              <a:rPr lang="en-GB" altLang="en-US" dirty="0"/>
              <a:t>Attitudes and lifestyle may say more about a person's consumption patterns than class, status etc.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EEEABB2-EDBC-4657-AA47-6113B12565B9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27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37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71691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DO REAL MEN POWDER THEIR NOSES?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463040"/>
            <a:ext cx="4498975" cy="463296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Male cosmetics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Alien to traditional male value systems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Some recent change in attitudes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Now expressed by increased purchases of male moisturisers </a:t>
            </a:r>
            <a:r>
              <a:rPr lang="en-GB" altLang="en-US" sz="2800" dirty="0" err="1"/>
              <a:t>etc</a:t>
            </a:r>
            <a:endParaRPr lang="en-GB" altLang="en-US" sz="2800" dirty="0"/>
          </a:p>
        </p:txBody>
      </p:sp>
      <p:sp>
        <p:nvSpPr>
          <p:cNvPr id="44037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55E0437D-FD9A-4196-9D22-D7AEB7F6A8A3}" type="slidenum">
              <a:rPr lang="en-US" altLang="en-US" sz="1200">
                <a:solidFill>
                  <a:srgbClr val="898989"/>
                </a:solidFill>
              </a:rPr>
              <a:pPr/>
              <a:t>28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0"/>
            <a:ext cx="3629465" cy="949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http://www.hpcimedia.com/images/website/ManChemNews/DIR_22/F_23498.jpg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615" y="1463040"/>
            <a:ext cx="5275385" cy="430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90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ChangeArrowheads="1"/>
          </p:cNvSpPr>
          <p:nvPr>
            <p:ph idx="1"/>
          </p:nvPr>
        </p:nvSpPr>
        <p:spPr>
          <a:xfrm>
            <a:off x="196949" y="1916114"/>
            <a:ext cx="8947050" cy="273685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Even supermarket sandwiches reflect differences in lifestyles</a:t>
            </a:r>
          </a:p>
          <a:p>
            <a:pPr eaLnBrk="1" hangingPunct="1"/>
            <a:r>
              <a:rPr lang="en-GB" altLang="en-US" sz="2800" dirty="0"/>
              <a:t>Compare buyers of Chunky BLT with buyers of Mediterranean Vegetable Panini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4608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4C718F96-50A5-4BB9-98BB-044C320333BA}" type="slidenum">
              <a:rPr lang="en-US" altLang="en-US" sz="1200">
                <a:solidFill>
                  <a:srgbClr val="898989"/>
                </a:solidFill>
              </a:rPr>
              <a:pPr/>
              <a:t>29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46083" name="AutoShape 4"/>
          <p:cNvSpPr>
            <a:spLocks noChangeArrowheads="1"/>
          </p:cNvSpPr>
          <p:nvPr/>
        </p:nvSpPr>
        <p:spPr bwMode="auto">
          <a:xfrm>
            <a:off x="539750" y="340659"/>
            <a:ext cx="2884768" cy="1575454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 dirty="0">
                <a:latin typeface="Tahoma" pitchFamily="34" charset="0"/>
              </a:rPr>
              <a:t>THINKING AROUND THE SUBJECT</a:t>
            </a:r>
          </a:p>
        </p:txBody>
      </p:sp>
      <p:sp>
        <p:nvSpPr>
          <p:cNvPr id="46084" name="Text Box 5"/>
          <p:cNvSpPr txBox="1">
            <a:spLocks noChangeArrowheads="1"/>
          </p:cNvSpPr>
          <p:nvPr/>
        </p:nvSpPr>
        <p:spPr bwMode="auto">
          <a:xfrm>
            <a:off x="3944472" y="1052513"/>
            <a:ext cx="451690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b="1" dirty="0">
                <a:solidFill>
                  <a:schemeClr val="accent6"/>
                </a:solidFill>
                <a:latin typeface="Tahoma" pitchFamily="34" charset="0"/>
              </a:rPr>
              <a:t>LIFESTYLE STATEMENT?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1"/>
            <a:ext cx="3629465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1869"/>
            <a:ext cx="3424518" cy="219503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4535" y="3726143"/>
            <a:ext cx="3629466" cy="2097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72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IDENTIFYING AND MEASURING SOCIAL GROUPS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 	Three theoretical approaches to measuring social groupings: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By self-measurement by asking individuals to say which possible groups they belong to.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By objective approaches this includes income, spending habits, education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By asking third parties a combination of objective and self-measurement approaches.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CBBE823D-44A7-43C3-BEA6-F0B7B12B9D9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16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DEMOGRAPHY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	Reasons why businesses should study changing demographic structures: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Helps to predict the size of the market that a product is likely to face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Demographic trends have supply side implications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Implications for public sector services.</a:t>
            </a:r>
          </a:p>
          <a:p>
            <a:pPr lvl="1">
              <a:buNone/>
            </a:pPr>
            <a:endParaRPr lang="en-GB" altLang="en-US"/>
          </a:p>
          <a:p>
            <a:pPr lvl="1" eaLnBrk="1" hangingPunct="1">
              <a:buFontTx/>
              <a:buNone/>
            </a:pPr>
            <a:r>
              <a:rPr lang="en-GB" altLang="en-US" dirty="0"/>
              <a:t>Demographic change can influence the</a:t>
            </a:r>
          </a:p>
          <a:p>
            <a:pPr lvl="1" eaLnBrk="1" hangingPunct="1">
              <a:buFontTx/>
              <a:buNone/>
            </a:pPr>
            <a:r>
              <a:rPr lang="en-GB" altLang="en-US" dirty="0"/>
              <a:t>nature of family life and communities</a:t>
            </a: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951FB5BF-DCBC-4C87-87FF-F9A0A22FC027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31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73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66301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CHANGES IN UK POPULATION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801859"/>
            <a:ext cx="8134350" cy="181910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Population change can be attributed to three main factors:</a:t>
            </a:r>
          </a:p>
          <a:p>
            <a:pPr eaLnBrk="1" hangingPunct="1"/>
            <a:r>
              <a:rPr lang="en-GB" altLang="en-US" sz="2400" dirty="0"/>
              <a:t> the birth rate</a:t>
            </a:r>
          </a:p>
          <a:p>
            <a:pPr eaLnBrk="1" hangingPunct="1"/>
            <a:r>
              <a:rPr lang="en-GB" altLang="en-US" sz="2400" dirty="0"/>
              <a:t> the death rate</a:t>
            </a:r>
          </a:p>
          <a:p>
            <a:pPr eaLnBrk="1" hangingPunct="1"/>
            <a:r>
              <a:rPr lang="en-GB" altLang="en-US" sz="2400" dirty="0"/>
              <a:t> the difference between inward and outward migration</a:t>
            </a:r>
          </a:p>
        </p:txBody>
      </p:sp>
      <p:sp>
        <p:nvSpPr>
          <p:cNvPr id="55301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19902A43-DF4E-4AF7-A54B-92A0D0E74E45}" type="slidenum">
              <a:rPr lang="en-US" altLang="en-US" sz="1200">
                <a:solidFill>
                  <a:srgbClr val="898989"/>
                </a:solidFill>
              </a:rPr>
              <a:pPr/>
              <a:t>32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530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09" y="2461846"/>
            <a:ext cx="9017390" cy="3804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553200" y="6265863"/>
            <a:ext cx="2590799" cy="59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084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58270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AGE STRUCTURE OF THE POPULATION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717177"/>
            <a:ext cx="8747125" cy="1545778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GB" altLang="en-US" sz="2400" dirty="0"/>
              <a:t>Key trends</a:t>
            </a:r>
          </a:p>
          <a:p>
            <a:pPr lvl="1" eaLnBrk="1" hangingPunct="1"/>
            <a:r>
              <a:rPr lang="en-GB" altLang="en-US" sz="2400" dirty="0"/>
              <a:t>Growing number of elderly people</a:t>
            </a:r>
          </a:p>
          <a:p>
            <a:pPr lvl="1" eaLnBrk="1" hangingPunct="1"/>
            <a:r>
              <a:rPr lang="en-GB" altLang="en-US" sz="2400" dirty="0"/>
              <a:t>Significant growth in ‘very old’</a:t>
            </a:r>
          </a:p>
          <a:p>
            <a:pPr lvl="1" eaLnBrk="1" hangingPunct="1"/>
            <a:r>
              <a:rPr lang="en-GB" altLang="en-US" sz="2400" dirty="0"/>
              <a:t>Currently rising number of young people</a:t>
            </a:r>
          </a:p>
          <a:p>
            <a:pPr eaLnBrk="1" hangingPunct="1"/>
            <a:endParaRPr lang="en-GB" altLang="en-US" sz="2400" dirty="0"/>
          </a:p>
        </p:txBody>
      </p:sp>
      <p:sp>
        <p:nvSpPr>
          <p:cNvPr id="57349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1CC750B-FDFA-4453-A2F2-BDFEA9DBEA14}" type="slidenum">
              <a:rPr lang="en-US" altLang="en-US" sz="1200">
                <a:solidFill>
                  <a:srgbClr val="898989"/>
                </a:solidFill>
              </a:rPr>
              <a:pPr/>
              <a:t>33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734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77441"/>
            <a:ext cx="9144000" cy="3840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315200" y="6217919"/>
            <a:ext cx="1828799" cy="64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264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989138"/>
            <a:ext cx="8229600" cy="35510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/>
              <a:t>Fewer people of working age able to generate wealth and provide employment to cater for a growing dependent elderly population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	Solutions?</a:t>
            </a:r>
          </a:p>
          <a:p>
            <a:pPr lvl="1" eaLnBrk="1" hangingPunct="1"/>
            <a:r>
              <a:rPr lang="en-GB" altLang="en-US" sz="2400" dirty="0"/>
              <a:t>Later retirement?</a:t>
            </a:r>
          </a:p>
          <a:p>
            <a:pPr lvl="1" eaLnBrk="1" hangingPunct="1"/>
            <a:r>
              <a:rPr lang="en-GB" altLang="en-US" sz="2400" dirty="0"/>
              <a:t>Use immigrant labour?</a:t>
            </a:r>
          </a:p>
          <a:p>
            <a:pPr lvl="1" eaLnBrk="1" hangingPunct="1"/>
            <a:r>
              <a:rPr lang="en-GB" altLang="en-US" sz="2400" dirty="0"/>
              <a:t>Encourage new mothers to return to work?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6144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1B798BB1-D5C6-4215-AFF2-14173D67856F}" type="slidenum">
              <a:rPr lang="en-US" altLang="en-US" sz="1200">
                <a:solidFill>
                  <a:srgbClr val="898989"/>
                </a:solidFill>
              </a:rPr>
              <a:pPr/>
              <a:t>34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1443" name="AutoShape 4"/>
          <p:cNvSpPr>
            <a:spLocks noChangeArrowheads="1"/>
          </p:cNvSpPr>
          <p:nvPr/>
        </p:nvSpPr>
        <p:spPr bwMode="auto">
          <a:xfrm>
            <a:off x="539750" y="116541"/>
            <a:ext cx="2669615" cy="1799572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 dirty="0">
                <a:latin typeface="Tahoma" pitchFamily="34" charset="0"/>
              </a:rPr>
              <a:t>THINKING AROUND THE SUBJECT</a:t>
            </a:r>
          </a:p>
        </p:txBody>
      </p:sp>
      <p:sp>
        <p:nvSpPr>
          <p:cNvPr id="61444" name="Text Box 5"/>
          <p:cNvSpPr txBox="1">
            <a:spLocks noChangeArrowheads="1"/>
          </p:cNvSpPr>
          <p:nvPr/>
        </p:nvSpPr>
        <p:spPr bwMode="auto">
          <a:xfrm>
            <a:off x="3711389" y="620713"/>
            <a:ext cx="5432612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6"/>
                </a:solidFill>
                <a:latin typeface="Tahoma" pitchFamily="34" charset="0"/>
              </a:rPr>
              <a:t>A DEMOGRAPHIC TIME BOMB?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936566" y="5908431"/>
            <a:ext cx="3207433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2043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of population trends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EU countries with generally aging populations face a ‘demographic time-bomb’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Market size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Workforce availability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Public expenditure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Economic growth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International trade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Increasing demand for public goods</a:t>
            </a:r>
          </a:p>
          <a:p>
            <a:pPr lvl="2">
              <a:buFont typeface="Wingdings" pitchFamily="2" charset="2"/>
              <a:buChar char="Ø"/>
            </a:pPr>
            <a:r>
              <a:rPr lang="en-GB" dirty="0"/>
              <a:t>Healthcare, pensions, social services, social security ‘national insurance’ payments</a:t>
            </a:r>
          </a:p>
          <a:p>
            <a:pPr lvl="1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79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3"/>
          <p:cNvSpPr>
            <a:spLocks noGrp="1" noChangeArrowheads="1"/>
          </p:cNvSpPr>
          <p:nvPr>
            <p:ph idx="1"/>
          </p:nvPr>
        </p:nvSpPr>
        <p:spPr>
          <a:xfrm>
            <a:off x="0" y="1873910"/>
            <a:ext cx="5003800" cy="355870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Not always easy to predict future scenarios</a:t>
            </a:r>
          </a:p>
          <a:p>
            <a:pPr eaLnBrk="1" hangingPunct="1"/>
            <a:r>
              <a:rPr lang="en-GB" altLang="en-US" sz="2800" dirty="0"/>
              <a:t>What could explain this apparent paradox?</a:t>
            </a:r>
          </a:p>
          <a:p>
            <a:pPr eaLnBrk="1" hangingPunct="1"/>
            <a:r>
              <a:rPr lang="en-GB" altLang="en-US" sz="2800" dirty="0"/>
              <a:t>How would you respond if you owned a retirement home?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62471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EF9FB44E-24EB-46CB-BB09-8F77B01733B4}" type="slidenum">
              <a:rPr lang="en-US" altLang="en-US" sz="1200">
                <a:solidFill>
                  <a:srgbClr val="898989"/>
                </a:solidFill>
              </a:rPr>
              <a:pPr/>
              <a:t>36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2467" name="AutoShape 4"/>
          <p:cNvSpPr>
            <a:spLocks noChangeArrowheads="1"/>
          </p:cNvSpPr>
          <p:nvPr/>
        </p:nvSpPr>
        <p:spPr bwMode="auto">
          <a:xfrm>
            <a:off x="539750" y="298456"/>
            <a:ext cx="2382744" cy="1575454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dirty="0">
                <a:latin typeface="Tahoma" pitchFamily="34" charset="0"/>
              </a:rPr>
              <a:t>THINKING AROUND SUBJECT</a:t>
            </a:r>
          </a:p>
        </p:txBody>
      </p:sp>
      <p:sp>
        <p:nvSpPr>
          <p:cNvPr id="62470" name="Text Box 8"/>
          <p:cNvSpPr txBox="1">
            <a:spLocks noChangeArrowheads="1"/>
          </p:cNvSpPr>
          <p:nvPr/>
        </p:nvSpPr>
        <p:spPr bwMode="auto">
          <a:xfrm>
            <a:off x="3924300" y="620713"/>
            <a:ext cx="4751388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b="1" dirty="0">
                <a:solidFill>
                  <a:schemeClr val="bg1"/>
                </a:solidFill>
                <a:latin typeface="Tahoma" pitchFamily="34" charset="0"/>
              </a:rPr>
              <a:t>LOTS MORE ELDERLY PEOPLE, SO WHY ARE HOMES FOR THE ELDERLY CLOSING DOWN?</a:t>
            </a:r>
          </a:p>
        </p:txBody>
      </p:sp>
      <p:pic>
        <p:nvPicPr>
          <p:cNvPr id="4098" name="Picture 2" descr="http://www.arthuronline.co.uk/wp-content/uploads/2015/11/RetVill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948" y="-1"/>
            <a:ext cx="4375052" cy="590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936566" y="5908431"/>
            <a:ext cx="3207433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171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49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HOUSEHOLD STRUCTURE</a:t>
            </a:r>
          </a:p>
        </p:txBody>
      </p:sp>
      <p:sp>
        <p:nvSpPr>
          <p:cNvPr id="63491" name="Rectangle 1027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Household size and structure affects – among other things - purchase decisions</a:t>
            </a:r>
          </a:p>
          <a:p>
            <a:pPr eaLnBrk="1" hangingPunct="1"/>
            <a:r>
              <a:rPr lang="en-GB" altLang="en-US" dirty="0"/>
              <a:t>More single person households</a:t>
            </a:r>
          </a:p>
          <a:p>
            <a:pPr eaLnBrk="1" hangingPunct="1"/>
            <a:r>
              <a:rPr lang="en-GB" altLang="en-US" dirty="0"/>
              <a:t>High house prices have brought about new forms of house sharing</a:t>
            </a:r>
          </a:p>
          <a:p>
            <a:pPr eaLnBrk="1" hangingPunct="1"/>
            <a:r>
              <a:rPr lang="en-GB" altLang="en-US" dirty="0"/>
              <a:t>Rise in the number of people with a second home</a:t>
            </a: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549AEB9A-E46C-47C7-B8BF-FBE9EEB647BA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12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3"/>
          <p:cNvSpPr>
            <a:spLocks noGrp="1" noChangeArrowheads="1"/>
          </p:cNvSpPr>
          <p:nvPr>
            <p:ph idx="1"/>
          </p:nvPr>
        </p:nvSpPr>
        <p:spPr>
          <a:xfrm>
            <a:off x="182879" y="1909481"/>
            <a:ext cx="8961119" cy="3998949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Marketers like to know how households function and how purchase decisions are made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/>
              <a:t>Some changes over the last 40 years: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the average time women spent in a week doing cleaning and laundry fell from 12 hours and 40 minutes to 6 hours and 18 minutes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the average time that parents spent helping their children with homework increased from 1 minute a day to 15 minutes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time spent caring for children increased from 30 minutes a day to 75 minutes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the average time spent entertaining went up from 25 minutes to 55 minutes per day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time spent cooking decreased for women, down from more than 1 hour and 40 minutes to 73 minutes</a:t>
            </a:r>
            <a:endParaRPr lang="en-GB" altLang="en-US" sz="2400" dirty="0"/>
          </a:p>
        </p:txBody>
      </p:sp>
      <p:sp>
        <p:nvSpPr>
          <p:cNvPr id="6554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C9988868-0ADC-4174-85B9-CD12AF5AD0AA}" type="slidenum">
              <a:rPr lang="en-US" altLang="en-US" sz="1200">
                <a:solidFill>
                  <a:srgbClr val="898989"/>
                </a:solidFill>
              </a:rPr>
              <a:pPr/>
              <a:t>38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5539" name="AutoShape 4"/>
          <p:cNvSpPr>
            <a:spLocks noChangeArrowheads="1"/>
          </p:cNvSpPr>
          <p:nvPr/>
        </p:nvSpPr>
        <p:spPr bwMode="auto">
          <a:xfrm>
            <a:off x="539750" y="0"/>
            <a:ext cx="2808288" cy="1237129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>
                <a:latin typeface="Tahoma" pitchFamily="34" charset="0"/>
              </a:rPr>
              <a:t>THINKING AROUND THE SUBJECT</a:t>
            </a:r>
          </a:p>
        </p:txBody>
      </p:sp>
      <p:sp>
        <p:nvSpPr>
          <p:cNvPr id="65540" name="Text Box 5"/>
          <p:cNvSpPr txBox="1">
            <a:spLocks noChangeArrowheads="1"/>
          </p:cNvSpPr>
          <p:nvPr/>
        </p:nvSpPr>
        <p:spPr bwMode="auto">
          <a:xfrm>
            <a:off x="3851276" y="620713"/>
            <a:ext cx="436936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6"/>
                </a:solidFill>
                <a:latin typeface="Tahoma" pitchFamily="34" charset="0"/>
              </a:rPr>
              <a:t>WHO DOES THE JOBS AROUND THE HOUSE?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936566" y="5908431"/>
            <a:ext cx="3207433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430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GEOGRAPHICAL DISTRIBUTION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In UK, drift from north to south-east</a:t>
            </a:r>
          </a:p>
          <a:p>
            <a:pPr eaLnBrk="1" hangingPunct="1"/>
            <a:r>
              <a:rPr lang="en-GB" altLang="en-US" dirty="0"/>
              <a:t>Drift from towns to rural areas</a:t>
            </a:r>
          </a:p>
          <a:p>
            <a:pPr eaLnBrk="1" hangingPunct="1"/>
            <a:r>
              <a:rPr lang="en-GB" altLang="en-US" dirty="0"/>
              <a:t>More recently, many people have moved 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What are the implications for:</a:t>
            </a:r>
          </a:p>
          <a:p>
            <a:pPr lvl="1" eaLnBrk="1" hangingPunct="1"/>
            <a:r>
              <a:rPr lang="en-GB" altLang="en-US" dirty="0"/>
              <a:t>patterns of demand?</a:t>
            </a:r>
          </a:p>
          <a:p>
            <a:pPr lvl="1" eaLnBrk="1" hangingPunct="1"/>
            <a:r>
              <a:rPr lang="en-GB" altLang="en-US" dirty="0"/>
              <a:t>availability of workforce?</a:t>
            </a: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30B45E5-EB07-4ECF-8346-DEE96298EDC9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39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40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SUMMARY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en-US" sz="2600"/>
              <a:t> You should now understand:</a:t>
            </a:r>
          </a:p>
          <a:p>
            <a:pPr>
              <a:buNone/>
            </a:pPr>
            <a:endParaRPr lang="en-GB" altLang="en-US" sz="2600"/>
          </a:p>
          <a:p>
            <a:r>
              <a:rPr lang="en-GB" altLang="en-US" sz="2600">
                <a:latin typeface="Arial" charset="0"/>
              </a:rPr>
              <a:t>The two-way relationship between society and business</a:t>
            </a:r>
            <a:endParaRPr lang="en-GB" altLang="en-US" sz="2600">
              <a:ea typeface="Arial Unicode MS" pitchFamily="34" charset="-128"/>
              <a:cs typeface="Arial Unicode MS" pitchFamily="34" charset="-128"/>
            </a:endParaRPr>
          </a:p>
          <a:p>
            <a:r>
              <a:rPr lang="en-GB" altLang="en-US" sz="2600">
                <a:latin typeface="Arial" charset="0"/>
              </a:rPr>
              <a:t>Attitudes and lifestyles and how these affect business organisations</a:t>
            </a:r>
          </a:p>
          <a:p>
            <a:r>
              <a:rPr lang="en-GB" altLang="en-US" sz="2600">
                <a:latin typeface="Arial" charset="0"/>
              </a:rPr>
              <a:t>The changing demographic composition of society and its effects on business organisations.  </a:t>
            </a:r>
            <a:endParaRPr lang="en-GB" altLang="en-US" sz="2600">
              <a:ea typeface="Arial Unicode MS" pitchFamily="34" charset="-128"/>
              <a:cs typeface="Arial Unicode MS" pitchFamily="34" charset="-128"/>
            </a:endParaRPr>
          </a:p>
          <a:p>
            <a:r>
              <a:rPr lang="en-GB" altLang="en-US" sz="2600">
                <a:latin typeface="Arial" charset="0"/>
              </a:rPr>
              <a:t>The effects on business of greater ethnic diversity</a:t>
            </a: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D6C1C5F2-99F6-4ECC-A16F-3422C48C8DF3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40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221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3"/>
          <p:cNvSpPr>
            <a:spLocks noGrp="1" noChangeArrowheads="1"/>
          </p:cNvSpPr>
          <p:nvPr>
            <p:ph idx="1"/>
          </p:nvPr>
        </p:nvSpPr>
        <p:spPr>
          <a:xfrm>
            <a:off x="98475" y="2060575"/>
            <a:ext cx="4290645" cy="3237216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Liverpool has a long history of cultural diversity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From dock workers working class solidarity to smart professional waterfront apartments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has business responded to this diversity?</a:t>
            </a:r>
          </a:p>
        </p:txBody>
      </p:sp>
      <p:sp>
        <p:nvSpPr>
          <p:cNvPr id="70663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37FFB71A-83B0-43F1-8AF9-2A2AF8BB2914}" type="slidenum">
              <a:rPr lang="en-US" altLang="en-US" sz="1200">
                <a:solidFill>
                  <a:srgbClr val="898989"/>
                </a:solidFill>
              </a:rPr>
              <a:pPr/>
              <a:t>41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70659" name="AutoShape 4"/>
          <p:cNvSpPr>
            <a:spLocks noChangeArrowheads="1"/>
          </p:cNvSpPr>
          <p:nvPr/>
        </p:nvSpPr>
        <p:spPr bwMode="auto">
          <a:xfrm>
            <a:off x="1222375" y="188259"/>
            <a:ext cx="2444190" cy="1727854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3200" dirty="0">
                <a:latin typeface="Tahoma" pitchFamily="34" charset="0"/>
              </a:rPr>
              <a:t>CASE STUDY</a:t>
            </a:r>
          </a:p>
        </p:txBody>
      </p:sp>
      <p:sp>
        <p:nvSpPr>
          <p:cNvPr id="70660" name="Text Box 5"/>
          <p:cNvSpPr txBox="1">
            <a:spLocks noChangeArrowheads="1"/>
          </p:cNvSpPr>
          <p:nvPr/>
        </p:nvSpPr>
        <p:spPr bwMode="auto">
          <a:xfrm>
            <a:off x="4030663" y="692150"/>
            <a:ext cx="511333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6"/>
                </a:solidFill>
                <a:latin typeface="Tahoma" pitchFamily="34" charset="0"/>
              </a:rPr>
              <a:t>London a city of varying cultures?</a:t>
            </a: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936566" y="5908431"/>
            <a:ext cx="3207433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 descr="http://www.rapattack.co.uk/images/rapattack_crowd_squashed_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173" y="1646258"/>
            <a:ext cx="4951826" cy="426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56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Geographical Distribution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Where is everybody? Is the population predominantly rural or predominantly urban?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UK population is predominantly in England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In turn, the most highly-populated areas are the South East &amp; ‘Home Counties’ – rural areas in the ‘commuter belt’ around London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What might this mean for economic activity?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What might this mean for the distribution of wealth?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288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/>
              <a:t>NEXT SESSION…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The technology and information environment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Thank you</a:t>
            </a:r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E712ECEE-CD46-4C23-8D5B-D292312F7F51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43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34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894</TotalTime>
  <Words>1860</Words>
  <Application>Microsoft Office PowerPoint</Application>
  <PresentationFormat>On-screen Show (4:3)</PresentationFormat>
  <Paragraphs>309</Paragraphs>
  <Slides>43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Office Theme</vt:lpstr>
      <vt:lpstr>PowerPoint Presentation</vt:lpstr>
      <vt:lpstr>PowerPoint Presentation</vt:lpstr>
      <vt:lpstr>Learning Objectives</vt:lpstr>
      <vt:lpstr>SOCIAL CHANGE AND ITS EFFECTS ON BUSINESS ORGANISATIONS</vt:lpstr>
      <vt:lpstr>SOCIAL INFLUENCES ON BEHAVIOUR</vt:lpstr>
      <vt:lpstr>THE CULTURAL ENVIRONMENT</vt:lpstr>
      <vt:lpstr>EFFECTS OF CULTURE ON BUSINESSES</vt:lpstr>
      <vt:lpstr>PowerPoint Presentation</vt:lpstr>
      <vt:lpstr>PowerPoint Presentation</vt:lpstr>
      <vt:lpstr>CULTURAL CONVERGENCE?</vt:lpstr>
      <vt:lpstr>Culture making a difference</vt:lpstr>
      <vt:lpstr>MULTI-ETHNIC SOCIETIES</vt:lpstr>
      <vt:lpstr>What is Multiculturalism?</vt:lpstr>
      <vt:lpstr>SOCIAL CLASS</vt:lpstr>
      <vt:lpstr>Social Class</vt:lpstr>
      <vt:lpstr>What ‘defines’ Social Class?</vt:lpstr>
      <vt:lpstr>What ‘defines’ Social Class?</vt:lpstr>
      <vt:lpstr>GEODEMOGRAPHIC BASES</vt:lpstr>
      <vt:lpstr>Lifestyles</vt:lpstr>
      <vt:lpstr>Lifestyles</vt:lpstr>
      <vt:lpstr>What might this mean for business?</vt:lpstr>
      <vt:lpstr>PowerPoint Presentation</vt:lpstr>
      <vt:lpstr>PowerPoint Presentation</vt:lpstr>
      <vt:lpstr> Culture</vt:lpstr>
      <vt:lpstr>THE FAMILY </vt:lpstr>
      <vt:lpstr>REFERENCE GROUPS</vt:lpstr>
      <vt:lpstr>VALUES, ATTITUDES AND LIFESTYLES</vt:lpstr>
      <vt:lpstr>DO REAL MEN POWDER THEIR NOSES?</vt:lpstr>
      <vt:lpstr>PowerPoint Presentation</vt:lpstr>
      <vt:lpstr>IDENTIFYING AND MEASURING SOCIAL GROUPS</vt:lpstr>
      <vt:lpstr>DEMOGRAPHY</vt:lpstr>
      <vt:lpstr>CHANGES IN UK POPULATION</vt:lpstr>
      <vt:lpstr>AGE STRUCTURE OF THE POPULATION</vt:lpstr>
      <vt:lpstr>PowerPoint Presentation</vt:lpstr>
      <vt:lpstr>Impact of population trends</vt:lpstr>
      <vt:lpstr>PowerPoint Presentation</vt:lpstr>
      <vt:lpstr>HOUSEHOLD STRUCTURE</vt:lpstr>
      <vt:lpstr>PowerPoint Presentation</vt:lpstr>
      <vt:lpstr>GEOGRAPHICAL DISTRIBUTION</vt:lpstr>
      <vt:lpstr>SUMMARY</vt:lpstr>
      <vt:lpstr>PowerPoint Presentation</vt:lpstr>
      <vt:lpstr>Geographical Distribution</vt:lpstr>
      <vt:lpstr>NEXT SESSION…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Trevor Warren</dc:creator>
  <cp:lastModifiedBy>John-Paul Okeke</cp:lastModifiedBy>
  <cp:revision>89</cp:revision>
  <cp:lastPrinted>2013-11-14T13:51:19Z</cp:lastPrinted>
  <dcterms:created xsi:type="dcterms:W3CDTF">2013-11-14T11:20:18Z</dcterms:created>
  <dcterms:modified xsi:type="dcterms:W3CDTF">2017-03-15T11:05:08Z</dcterms:modified>
</cp:coreProperties>
</file>