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purl.oclc.org/ooxml/officeDocument/relationships/metadata/thumbnail" Target="docProps/thumbnail.jpeg"/><Relationship Id="rId1" Type="http://purl.oclc.org/ooxml/officeDocument/relationships/officeDocument" Target="ppt/presentation.xml"/><Relationship Id="rId4" Type="http://purl.oclc.org/ooxml/officeDocument/relationships/extendedProperties" Target="docProps/app.xml"/></Relationships>
</file>

<file path=ppt/presentation.xml><?xml version="1.0" encoding="utf-8"?>
<p:presentation xmlns:a="http://purl.oclc.org/ooxml/drawingml/main" xmlns:r="http://purl.oclc.org/ooxml/officeDocument/relationships" xmlns:p="http://purl.oclc.org/ooxml/presentationml/main" saveSubsetFonts="1" conformance="strict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purl.oclc.org/ooxml/drawingml/main" xmlns:r="http://purl.oclc.org/ooxml/officeDocument/relationships" xmlns:p="http://purl.oclc.org/ooxml/presentationml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purl.oclc.org/ooxml/drawingml/main" def="{5C22544A-7EE6-4342-B048-85BDC9FD1C3A}"/>
</file>

<file path=ppt/viewProps.xml><?xml version="1.0" encoding="utf-8"?>
<p:viewPr xmlns:a="http://purl.oclc.org/ooxml/drawingml/main" xmlns:r="http://purl.oclc.org/ooxml/officeDocument/relationships" xmlns:p="http://purl.oclc.org/ooxml/presentationml/main">
  <p:normalViewPr>
    <p:restoredLeft sz="15.62%"/>
    <p:restoredTop sz="94.66%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purl.oclc.org/ooxml/officeDocument/relationships/slide" Target="slides/slide7.xml"/><Relationship Id="rId13" Type="http://purl.oclc.org/ooxml/officeDocument/relationships/slide" Target="slides/slide12.xml"/><Relationship Id="rId3" Type="http://purl.oclc.org/ooxml/officeDocument/relationships/slide" Target="slides/slide2.xml"/><Relationship Id="rId7" Type="http://purl.oclc.org/ooxml/officeDocument/relationships/slide" Target="slides/slide6.xml"/><Relationship Id="rId12" Type="http://purl.oclc.org/ooxml/officeDocument/relationships/slide" Target="slides/slide11.xml"/><Relationship Id="rId17" Type="http://purl.oclc.org/ooxml/officeDocument/relationships/tableStyles" Target="tableStyles.xml"/><Relationship Id="rId2" Type="http://purl.oclc.org/ooxml/officeDocument/relationships/slide" Target="slides/slide1.xml"/><Relationship Id="rId16" Type="http://purl.oclc.org/ooxml/officeDocument/relationships/theme" Target="theme/theme1.xml"/><Relationship Id="rId1" Type="http://purl.oclc.org/ooxml/officeDocument/relationships/slideMaster" Target="slideMasters/slideMaster1.xml"/><Relationship Id="rId6" Type="http://purl.oclc.org/ooxml/officeDocument/relationships/slide" Target="slides/slide5.xml"/><Relationship Id="rId11" Type="http://purl.oclc.org/ooxml/officeDocument/relationships/slide" Target="slides/slide10.xml"/><Relationship Id="rId5" Type="http://purl.oclc.org/ooxml/officeDocument/relationships/slide" Target="slides/slide4.xml"/><Relationship Id="rId15" Type="http://purl.oclc.org/ooxml/officeDocument/relationships/viewProps" Target="viewProps.xml"/><Relationship Id="rId10" Type="http://purl.oclc.org/ooxml/officeDocument/relationships/slide" Target="slides/slide9.xml"/><Relationship Id="rId4" Type="http://purl.oclc.org/ooxml/officeDocument/relationships/slide" Target="slides/slide3.xml"/><Relationship Id="rId9" Type="http://purl.oclc.org/ooxml/officeDocument/relationships/slide" Target="slides/slide8.xml"/><Relationship Id="rId14" Type="http://purl.oclc.org/ooxml/officeDocument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slideLayout1.xml><?xml version="1.0" encoding="utf-8"?>
<p:sldLayout xmlns:a="http://purl.oclc.org/ooxml/drawingml/main" xmlns:r="http://purl.oclc.org/ooxml/officeDocument/relationships" xmlns:p="http://purl.oclc.org/ooxml/presentationml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384AC-8FF5-895F-B4E0-4AC5933479B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434959-5150-5502-FD14-B0FF924305E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45B0D-2500-16BC-747D-7DE4BA81F6D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4F5962-24E4-41D1-9FAE-7ACE15D12AD4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EB2FC0-AB80-1A82-8F47-CCE345BFF16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E3E39-30CC-15F9-6744-66A0FDFA9B9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3436FE-1EB6-4B7F-8F63-306C0631A7C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74334"/>
      </p:ext>
    </p:extLst>
  </p:cSld>
  <p:clrMapOvr>
    <a:masterClrMapping/>
  </p:clrMapOvr>
</p:sldLayout>
</file>

<file path=ppt/slideLayouts/slideLayout2.xml><?xml version="1.0" encoding="utf-8"?>
<p:sldLayout xmlns:a="http://purl.oclc.org/ooxml/drawingml/main" xmlns:r="http://purl.oclc.org/ooxml/officeDocument/relationships" xmlns:p="http://purl.oclc.org/ooxml/presentationml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1D59F-25D3-533D-D62B-A724DA45760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D47C7-B9EA-7A1F-AAC4-6E162F7E324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76590-FE9F-FEA0-CE97-F170D38604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F2D1A8-AB8D-40E2-B274-07CB21197E93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19B991-1CAF-6BD9-C076-2BCE2BA143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1D5D80-6696-43BC-4858-1E753BC0B4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BF0AE2-2DE0-40CE-B899-804EFA7AB43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73261"/>
      </p:ext>
    </p:extLst>
  </p:cSld>
  <p:clrMapOvr>
    <a:masterClrMapping/>
  </p:clrMapOvr>
</p:sldLayout>
</file>

<file path=ppt/slideLayouts/slideLayout3.xml><?xml version="1.0" encoding="utf-8"?>
<p:sldLayout xmlns:a="http://purl.oclc.org/ooxml/drawingml/main" xmlns:r="http://purl.oclc.org/ooxml/officeDocument/relationships" xmlns:p="http://purl.oclc.org/ooxml/presentationml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AF62C-03DC-26BA-C875-B7288C704A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093FD3-B654-D803-D5A0-151CC1BB365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0072A5-64EA-3E20-9B18-783A8E1851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83D7EE-66B4-4EB1-94A0-04823B80218B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56C52-4CE1-A4E1-F247-2B124FB2E2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67491-4AA7-31C2-5798-11AE5A417C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9A2C6D-02A8-4310-A248-7DB815579A4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959013"/>
      </p:ext>
    </p:extLst>
  </p:cSld>
  <p:clrMapOvr>
    <a:masterClrMapping/>
  </p:clrMapOvr>
</p:sldLayout>
</file>

<file path=ppt/slideLayouts/slideLayout4.xml><?xml version="1.0" encoding="utf-8"?>
<p:sldLayout xmlns:a="http://purl.oclc.org/ooxml/drawingml/main" xmlns:r="http://purl.oclc.org/ooxml/officeDocument/relationships" xmlns:p="http://purl.oclc.org/ooxml/presentationml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9E126-D7A9-6106-9D15-E28E3B20A21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6DF0F-94C6-B76F-CB18-8ED6FEF611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E41C1B-62E4-BCFB-13C6-020D5BDB80D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3ECA5A-A2A0-1C0C-BE40-BC6EF9CD65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C6F39C-7740-4069-A17B-A24934DCD820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B39108-B3BE-917F-86D5-B0CB4A89FD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0ADC9F-DBC7-A2A2-FD0C-EF49DAFA87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982826-9956-4671-A5A6-5DB3BBDE949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949974"/>
      </p:ext>
    </p:extLst>
  </p:cSld>
  <p:clrMapOvr>
    <a:masterClrMapping/>
  </p:clrMapOvr>
</p:sldLayout>
</file>

<file path=ppt/slideLayouts/slideLayout5.xml><?xml version="1.0" encoding="utf-8"?>
<p:sldLayout xmlns:a="http://purl.oclc.org/ooxml/drawingml/main" xmlns:r="http://purl.oclc.org/ooxml/officeDocument/relationships" xmlns:p="http://purl.oclc.org/ooxml/presentationml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7AF2A-7513-741B-FD59-7BC5E3F3C7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86554-BEF2-FA65-8476-D18132E2598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7DB3AC-B435-DCFE-29C9-7832497BE1E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1ADEB3-D1A4-D8CC-8039-EE85B7644C9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9C05F4-D72B-80A2-C27D-03E272BC65A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A06B43-04F6-891B-BF45-8522CC9B63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07442D-9769-4582-9E95-BD68AEA3A78F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3E0E8C-908A-B4C8-0E0E-820B1FB864C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E48B6D-C872-F0B0-89DF-D495979327F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874386-E259-4B54-84FB-F1213ABA4F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251966"/>
      </p:ext>
    </p:extLst>
  </p:cSld>
  <p:clrMapOvr>
    <a:masterClrMapping/>
  </p:clrMapOvr>
</p:sldLayout>
</file>

<file path=ppt/slideLayouts/slideLayout6.xml><?xml version="1.0" encoding="utf-8"?>
<p:sldLayout xmlns:a="http://purl.oclc.org/ooxml/drawingml/main" xmlns:r="http://purl.oclc.org/ooxml/officeDocument/relationships" xmlns:p="http://purl.oclc.org/ooxml/presentationml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8197A-DBE4-47BB-1B2B-FAB1425F17C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50D94F-221C-3023-5C93-D9C8E27375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478AAB-A1DC-446C-9F14-E86707C34959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38D4B4-7771-113C-81B9-B996E6229E9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2E52D2-7D63-C3E7-2352-52DD8847FD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3295FF-AEAA-44FE-BDD1-9FE0B54ACFF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00805"/>
      </p:ext>
    </p:extLst>
  </p:cSld>
  <p:clrMapOvr>
    <a:masterClrMapping/>
  </p:clrMapOvr>
</p:sldLayout>
</file>

<file path=ppt/slideLayouts/slideLayout7.xml><?xml version="1.0" encoding="utf-8"?>
<p:sldLayout xmlns:a="http://purl.oclc.org/ooxml/drawingml/main" xmlns:r="http://purl.oclc.org/ooxml/officeDocument/relationships" xmlns:p="http://purl.oclc.org/ooxml/presentationml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8B660C-AEA6-5012-68D1-FE6044D9AF7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B2C651-6B23-40DE-A899-8C1A1350E042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78AC08-E02C-C598-1FFF-62A43E2CE9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448DDF-DCC4-76F7-FF94-242165EF13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0224AC-CF03-4523-842E-3A837512A8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75148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purl.oclc.org/ooxml/drawingml/main" xmlns:r="http://purl.oclc.org/ooxml/officeDocument/relationships" xmlns:p="http://purl.oclc.org/ooxml/presentationml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A5967-83B9-F82A-9C17-7E4CDAE927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CB33E-B8CA-0639-6F57-2B045CF6FE9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17FB26-D23E-84DC-5A82-D836D2DAF93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760EBB-6480-AA85-48AC-F06E8CFD15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2E96DA-3922-4281-8ABD-91A6CF68942B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991831-292D-F8B7-7ACA-5C95C0B421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3AF464-69B4-9CC1-FF01-07B859D911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C06DAA-A2A4-4F2F-AE41-3CD6D46AC4F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13046"/>
      </p:ext>
    </p:extLst>
  </p:cSld>
  <p:clrMapOvr>
    <a:masterClrMapping/>
  </p:clrMapOvr>
</p:sldLayout>
</file>

<file path=ppt/slideLayouts/slideLayout9.xml><?xml version="1.0" encoding="utf-8"?>
<p:sldLayout xmlns:a="http://purl.oclc.org/ooxml/drawingml/main" xmlns:r="http://purl.oclc.org/ooxml/officeDocument/relationships" xmlns:p="http://purl.oclc.org/ooxml/presentationml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9A9AE-33AD-ADB1-4994-1615AB3042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5A422F-5A8B-90E7-4D65-BD6C29DC3DC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DE84E9-2CDA-A87F-CBED-B1CE03ECA79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07F8F1-CA05-8EFB-6D06-7736067B5E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A3FFED-CF2B-43C1-A6D4-FD6A403D7E33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9247E5-1905-A9B9-2159-44BEBEDB0A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B194D9-DD6F-C5F2-FECD-2163B82067F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9ED22B-DA89-4D02-848D-F2C556A9592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809235"/>
      </p:ext>
    </p:extLst>
  </p:cSld>
  <p:clrMapOvr>
    <a:masterClrMapping/>
  </p:clrMapOvr>
</p:sldLayout>
</file>

<file path=ppt/slideLayouts/slideLayout10.xml><?xml version="1.0" encoding="utf-8"?>
<p:sldLayout xmlns:a="http://purl.oclc.org/ooxml/drawingml/main" xmlns:r="http://purl.oclc.org/ooxml/officeDocument/relationships" xmlns:p="http://purl.oclc.org/ooxml/presentationml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FED17-70FB-9CE2-AAA3-3B65CD45738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35B0C6-35DD-54C9-5C84-04DC3147CBD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871E8-B9DD-55D4-8400-4F2AFBB57F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09DD2F-8BB5-446A-93A8-E95BFDEA4902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C1ECBF-FC61-D17C-DE89-6D15818CE2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6F54AA-6749-CFC0-61A8-537B8E42F87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252DCB-4E6F-40F6-83A5-E510F26B67C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033315"/>
      </p:ext>
    </p:extLst>
  </p:cSld>
  <p:clrMapOvr>
    <a:masterClrMapping/>
  </p:clrMapOvr>
</p:sldLayout>
</file>

<file path=ppt/slideLayouts/slideLayout11.xml><?xml version="1.0" encoding="utf-8"?>
<p:sldLayout xmlns:a="http://purl.oclc.org/ooxml/drawingml/main" xmlns:r="http://purl.oclc.org/ooxml/officeDocument/relationships" xmlns:p="http://purl.oclc.org/ooxml/presentationml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395ED3-8384-D1E3-0476-7718BE1AFB3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24A124-D9CC-F1FD-F690-CE6F60139DA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F3889-0D94-0378-B054-E28361E0F2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1EB1CA-71CD-45B2-99BF-0FE55C9E1E5C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55FA5-83EC-DA1A-6A7F-6769A70B62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2953EE-79B5-7EB9-58CE-024AEE324A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D9250F-E929-4BAF-9090-D9811A8BD4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539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purl.oclc.org/ooxml/officeDocument/relationships/slideLayout" Target="../slideLayouts/slideLayout8.xml"/><Relationship Id="rId3" Type="http://purl.oclc.org/ooxml/officeDocument/relationships/slideLayout" Target="../slideLayouts/slideLayout3.xml"/><Relationship Id="rId7" Type="http://purl.oclc.org/ooxml/officeDocument/relationships/slideLayout" Target="../slideLayouts/slideLayout7.xml"/><Relationship Id="rId12" Type="http://purl.oclc.org/ooxml/officeDocument/relationships/theme" Target="../theme/theme1.xml"/><Relationship Id="rId2" Type="http://purl.oclc.org/ooxml/officeDocument/relationships/slideLayout" Target="../slideLayouts/slideLayout2.xml"/><Relationship Id="rId1" Type="http://purl.oclc.org/ooxml/officeDocument/relationships/slideLayout" Target="../slideLayouts/slideLayout1.xml"/><Relationship Id="rId6" Type="http://purl.oclc.org/ooxml/officeDocument/relationships/slideLayout" Target="../slideLayouts/slideLayout6.xml"/><Relationship Id="rId11" Type="http://purl.oclc.org/ooxml/officeDocument/relationships/slideLayout" Target="../slideLayouts/slideLayout11.xml"/><Relationship Id="rId5" Type="http://purl.oclc.org/ooxml/officeDocument/relationships/slideLayout" Target="../slideLayouts/slideLayout5.xml"/><Relationship Id="rId10" Type="http://purl.oclc.org/ooxml/officeDocument/relationships/slideLayout" Target="../slideLayouts/slideLayout10.xml"/><Relationship Id="rId4" Type="http://purl.oclc.org/ooxml/officeDocument/relationships/slideLayout" Target="../slideLayouts/slideLayout4.xml"/><Relationship Id="rId9" Type="http://purl.oclc.org/ooxml/officeDocument/relationships/slideLayout" Target="../slideLayouts/slideLayout9.xml"/></Relationships>
</file>

<file path=ppt/slideMasters/slideMaster1.xml><?xml version="1.0" encoding="utf-8"?>
<p:sldMaster xmlns:a="http://purl.oclc.org/ooxml/drawingml/main" xmlns:r="http://purl.oclc.org/ooxml/officeDocument/relationships" xmlns:p="http://purl.oclc.org/ooxml/presentationml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254714-DFF1-54D0-FECF-2D6A4805E6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AF71FE-51F3-61DC-896A-AB7E5C32D7B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D778F-41B6-00DB-5018-9FDACBAA92D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%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60681350-D951-4EBC-BA85-F9C74443B3A0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518FF6-753B-4895-C4EF-E5679096736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%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CB2AB-3631-51A4-EB7C-DC2EE5B4FD8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%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F0A1E2E8-9AD8-494F-8586-CD7CE02C9985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%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%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%"/>
        </a:lnSpc>
        <a:spcBef>
          <a:spcPts val="1000"/>
        </a:spcBef>
        <a:spcAft>
          <a:spcPts val="0"/>
        </a:spcAft>
        <a:buSzPct val="100%"/>
        <a:buFont typeface="Arial" pitchFamily="34"/>
        <a:buChar char="•"/>
        <a:tabLst/>
        <a:defRPr lang="en-GB" sz="2800" b="0" i="0" u="none" strike="noStrike" kern="1200" cap="none" spc="0" baseline="0%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%"/>
        </a:lnSpc>
        <a:spcBef>
          <a:spcPts val="500"/>
        </a:spcBef>
        <a:spcAft>
          <a:spcPts val="0"/>
        </a:spcAft>
        <a:buSzPct val="100%"/>
        <a:buFont typeface="Arial" pitchFamily="34"/>
        <a:buChar char="•"/>
        <a:tabLst/>
        <a:defRPr lang="en-GB" sz="2400" b="0" i="0" u="none" strike="noStrike" kern="1200" cap="none" spc="0" baseline="0%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%"/>
        </a:lnSpc>
        <a:spcBef>
          <a:spcPts val="500"/>
        </a:spcBef>
        <a:spcAft>
          <a:spcPts val="0"/>
        </a:spcAft>
        <a:buSzPct val="100%"/>
        <a:buFont typeface="Arial" pitchFamily="34"/>
        <a:buChar char="•"/>
        <a:tabLst/>
        <a:defRPr lang="en-GB" sz="2000" b="0" i="0" u="none" strike="noStrike" kern="1200" cap="none" spc="0" baseline="0%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%"/>
        </a:lnSpc>
        <a:spcBef>
          <a:spcPts val="500"/>
        </a:spcBef>
        <a:spcAft>
          <a:spcPts val="0"/>
        </a:spcAft>
        <a:buSzPct val="100%"/>
        <a:buFont typeface="Arial" pitchFamily="34"/>
        <a:buChar char="•"/>
        <a:tabLst/>
        <a:defRPr lang="en-GB" sz="1800" b="0" i="0" u="none" strike="noStrike" kern="1200" cap="none" spc="0" baseline="0%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%"/>
        </a:lnSpc>
        <a:spcBef>
          <a:spcPts val="500"/>
        </a:spcBef>
        <a:spcAft>
          <a:spcPts val="0"/>
        </a:spcAft>
        <a:buSzPct val="100%"/>
        <a:buFont typeface="Arial" pitchFamily="34"/>
        <a:buChar char="•"/>
        <a:tabLst/>
        <a:defRPr lang="en-GB" sz="1800" b="0" i="0" u="none" strike="noStrike" kern="1200" cap="none" spc="0" baseline="0%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purl.oclc.org/ooxml/officeDocument/relationships/image" Target="../media/image2.svg"/><Relationship Id="rId2" Type="http://purl.oclc.org/ooxml/officeDocument/relationships/image" Target="../media/image1.png"/><Relationship Id="rId1" Type="http://purl.oclc.org/ooxml/officeDocument/relationships/slideLayout" Target="../slideLayouts/slideLayout7.xml"/><Relationship Id="rId5" Type="http://purl.oclc.org/ooxml/officeDocument/relationships/image" Target="../media/image4.png"/><Relationship Id="rId4" Type="http://purl.oclc.org/ooxml/officeDocument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purl.oclc.org/ooxml/officeDocument/relationships/image" Target="../media/image6.svg"/><Relationship Id="rId7" Type="http://purl.oclc.org/ooxml/officeDocument/relationships/image" Target="../media/image8.png"/><Relationship Id="rId2" Type="http://purl.oclc.org/ooxml/officeDocument/relationships/image" Target="../media/image5.png"/><Relationship Id="rId1" Type="http://purl.oclc.org/ooxml/officeDocument/relationships/slideLayout" Target="../slideLayouts/slideLayout7.xml"/><Relationship Id="rId6" Type="http://purl.oclc.org/ooxml/officeDocument/relationships/image" Target="../media/image7.jpeg"/><Relationship Id="rId5" Type="http://purl.oclc.org/ooxml/officeDocument/relationships/image" Target="../media/image2.svg"/><Relationship Id="rId4" Type="http://purl.oclc.org/ooxml/officeDocument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purl.oclc.org/ooxml/officeDocument/relationships/image" Target="../media/image2.svg"/><Relationship Id="rId2" Type="http://purl.oclc.org/ooxml/officeDocument/relationships/image" Target="../media/image1.png"/><Relationship Id="rId1" Type="http://purl.oclc.org/ooxml/officeDocument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purl.oclc.org/ooxml/officeDocument/relationships/image" Target="../media/image10.svg"/><Relationship Id="rId2" Type="http://purl.oclc.org/ooxml/officeDocument/relationships/image" Target="../media/image9.png"/><Relationship Id="rId1" Type="http://purl.oclc.org/ooxml/officeDocument/relationships/slideLayout" Target="../slideLayouts/slideLayout7.xml"/><Relationship Id="rId5" Type="http://purl.oclc.org/ooxml/officeDocument/relationships/image" Target="../media/image2.svg"/><Relationship Id="rId4" Type="http://purl.oclc.org/ooxml/officeDocument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purl.oclc.org/ooxml/officeDocument/relationships/image" Target="../media/image12.png"/><Relationship Id="rId3" Type="http://purl.oclc.org/ooxml/officeDocument/relationships/image" Target="../media/image2.svg"/><Relationship Id="rId7" Type="http://purl.oclc.org/ooxml/officeDocument/relationships/image" Target="../media/image4.png"/><Relationship Id="rId2" Type="http://purl.oclc.org/ooxml/officeDocument/relationships/image" Target="../media/image1.png"/><Relationship Id="rId1" Type="http://purl.oclc.org/ooxml/officeDocument/relationships/slideLayout" Target="../slideLayouts/slideLayout7.xml"/><Relationship Id="rId6" Type="http://purl.oclc.org/ooxml/officeDocument/relationships/image" Target="../media/image11.jpeg"/><Relationship Id="rId5" Type="http://purl.oclc.org/ooxml/officeDocument/relationships/image" Target="../media/image6.svg"/><Relationship Id="rId4" Type="http://purl.oclc.org/ooxml/officeDocument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purl.oclc.org/ooxml/officeDocument/relationships/image" Target="../media/image1.png"/><Relationship Id="rId3" Type="http://purl.oclc.org/ooxml/officeDocument/relationships/image" Target="../media/image6.svg"/><Relationship Id="rId7" Type="http://purl.oclc.org/ooxml/officeDocument/relationships/image" Target="../media/image4.png"/><Relationship Id="rId2" Type="http://purl.oclc.org/ooxml/officeDocument/relationships/image" Target="../media/image5.png"/><Relationship Id="rId1" Type="http://purl.oclc.org/ooxml/officeDocument/relationships/slideLayout" Target="../slideLayouts/slideLayout7.xml"/><Relationship Id="rId6" Type="http://purl.oclc.org/ooxml/officeDocument/relationships/image" Target="../media/image14.jpeg"/><Relationship Id="rId5" Type="http://purl.oclc.org/ooxml/officeDocument/relationships/image" Target="../media/image8.png"/><Relationship Id="rId4" Type="http://purl.oclc.org/ooxml/officeDocument/relationships/image" Target="../media/image13.jpeg"/><Relationship Id="rId9" Type="http://purl.oclc.org/ooxml/officeDocument/relationships/image" Target="../media/image2.svg"/></Relationships>
</file>

<file path=ppt/slides/_rels/slide7.xml.rels><?xml version="1.0" encoding="UTF-8" standalone="yes"?>
<Relationships xmlns="http://schemas.openxmlformats.org/package/2006/relationships"><Relationship Id="rId3" Type="http://purl.oclc.org/ooxml/officeDocument/relationships/image" Target="../media/image2.svg"/><Relationship Id="rId7" Type="http://purl.oclc.org/ooxml/officeDocument/relationships/image" Target="../media/image6.svg"/><Relationship Id="rId2" Type="http://purl.oclc.org/ooxml/officeDocument/relationships/image" Target="../media/image1.png"/><Relationship Id="rId1" Type="http://purl.oclc.org/ooxml/officeDocument/relationships/slideLayout" Target="../slideLayouts/slideLayout7.xml"/><Relationship Id="rId6" Type="http://purl.oclc.org/ooxml/officeDocument/relationships/image" Target="../media/image5.png"/><Relationship Id="rId5" Type="http://purl.oclc.org/ooxml/officeDocument/relationships/image" Target="../media/image4.png"/><Relationship Id="rId4" Type="http://purl.oclc.org/ooxml/officeDocument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purl.oclc.org/ooxml/officeDocument/relationships/image" Target="../media/image5.png"/><Relationship Id="rId3" Type="http://purl.oclc.org/ooxml/officeDocument/relationships/image" Target="../media/image17.svg"/><Relationship Id="rId7" Type="http://purl.oclc.org/ooxml/officeDocument/relationships/image" Target="../media/image4.png"/><Relationship Id="rId2" Type="http://purl.oclc.org/ooxml/officeDocument/relationships/image" Target="../media/image16.png"/><Relationship Id="rId1" Type="http://purl.oclc.org/ooxml/officeDocument/relationships/slideLayout" Target="../slideLayouts/slideLayout7.xml"/><Relationship Id="rId6" Type="http://purl.oclc.org/ooxml/officeDocument/relationships/image" Target="../media/image18.jpeg"/><Relationship Id="rId5" Type="http://purl.oclc.org/ooxml/officeDocument/relationships/image" Target="../media/image2.svg"/><Relationship Id="rId4" Type="http://purl.oclc.org/ooxml/officeDocument/relationships/image" Target="../media/image1.png"/><Relationship Id="rId9" Type="http://purl.oclc.org/ooxml/officeDocument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3" Type="http://purl.oclc.org/ooxml/officeDocument/relationships/image" Target="../media/image6.svg"/><Relationship Id="rId7" Type="http://purl.oclc.org/ooxml/officeDocument/relationships/image" Target="../media/image2.svg"/><Relationship Id="rId2" Type="http://purl.oclc.org/ooxml/officeDocument/relationships/image" Target="../media/image5.png"/><Relationship Id="rId1" Type="http://purl.oclc.org/ooxml/officeDocument/relationships/slideLayout" Target="../slideLayouts/slideLayout7.xml"/><Relationship Id="rId6" Type="http://purl.oclc.org/ooxml/officeDocument/relationships/image" Target="../media/image1.png"/><Relationship Id="rId5" Type="http://purl.oclc.org/ooxml/officeDocument/relationships/image" Target="../media/image8.png"/><Relationship Id="rId4" Type="http://purl.oclc.org/ooxml/officeDocument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purl.oclc.org/ooxml/officeDocument/relationships/image" Target="../media/image4.png"/><Relationship Id="rId7" Type="http://purl.oclc.org/ooxml/officeDocument/relationships/image" Target="../media/image6.svg"/><Relationship Id="rId2" Type="http://purl.oclc.org/ooxml/officeDocument/relationships/image" Target="../media/image15.jpeg"/><Relationship Id="rId1" Type="http://purl.oclc.org/ooxml/officeDocument/relationships/slideLayout" Target="../slideLayouts/slideLayout7.xml"/><Relationship Id="rId6" Type="http://purl.oclc.org/ooxml/officeDocument/relationships/image" Target="../media/image5.png"/><Relationship Id="rId5" Type="http://purl.oclc.org/ooxml/officeDocument/relationships/image" Target="../media/image2.svg"/><Relationship Id="rId4" Type="http://purl.oclc.org/ooxml/officeDocument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2" Type="http://purl.oclc.org/ooxml/officeDocument/relationships/image" Target="../media/image20.png"/><Relationship Id="rId1" Type="http://purl.oclc.org/ooxml/officeDocument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7.xml"/></Relationships>
</file>

<file path=ppt/slides/slide1.xml><?xml version="1.0" encoding="utf-8"?>
<p:sld xmlns:a="http://purl.oclc.org/ooxml/drawingml/main" xmlns:r="http://purl.oclc.org/ooxml/officeDocument/relationships" xmlns:p="http://purl.oclc.org/ooxml/presentationml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A2C8081-5E85-3979-1AAE-3E59E4F3AD16}"/>
              </a:ext>
            </a:extLst>
          </p:cNvPr>
          <p:cNvSpPr/>
          <p:nvPr/>
        </p:nvSpPr>
        <p:spPr>
          <a:xfrm flipH="1" flipV="1">
            <a:off x="-793735" y="-1364229"/>
            <a:ext cx="6320122" cy="5354872"/>
          </a:xfrm>
          <a:custGeom>
            <a:avLst/>
            <a:gdLst>
              <a:gd name="f0" fmla="val w"/>
              <a:gd name="f1" fmla="val h"/>
              <a:gd name="f2" fmla="val 0"/>
              <a:gd name="f3" fmla="val 9480190"/>
              <a:gd name="f4" fmla="val 8032306"/>
              <a:gd name="f5" fmla="*/ f0 1 9480190"/>
              <a:gd name="f6" fmla="*/ f1 1 8032306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9480190"/>
              <a:gd name="f13" fmla="*/ f10 1 8032306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9480190" h="8032306">
                <a:moveTo>
                  <a:pt x="f3" y="f4"/>
                </a:moveTo>
                <a:lnTo>
                  <a:pt x="f2" y="f4"/>
                </a:lnTo>
                <a:lnTo>
                  <a:pt x="f2" y="f2"/>
                </a:lnTo>
                <a:lnTo>
                  <a:pt x="f3" y="f2"/>
                </a:lnTo>
                <a:lnTo>
                  <a:pt x="f3" y="f4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A15E3846-21CC-6318-A8E2-CC4C3DE28B5A}"/>
              </a:ext>
            </a:extLst>
          </p:cNvPr>
          <p:cNvGrpSpPr/>
          <p:nvPr/>
        </p:nvGrpSpPr>
        <p:grpSpPr>
          <a:xfrm>
            <a:off x="6587675" y="681081"/>
            <a:ext cx="8130524" cy="7972836"/>
            <a:chOff x="6587675" y="681081"/>
            <a:chExt cx="8130524" cy="7972836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FAD6E95D-76B3-CDD4-8D6F-EF327D413747}"/>
                </a:ext>
              </a:extLst>
            </p:cNvPr>
            <p:cNvSpPr/>
            <p:nvPr/>
          </p:nvSpPr>
          <p:spPr>
            <a:xfrm>
              <a:off x="6587675" y="681081"/>
              <a:ext cx="8130524" cy="797283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639471"/>
                <a:gd name="f4" fmla="val 4549489"/>
                <a:gd name="f5" fmla="val 2642461"/>
                <a:gd name="f6" fmla="val 4307731"/>
                <a:gd name="f7" fmla="val 2937643"/>
                <a:gd name="f8" fmla="val 4136404"/>
                <a:gd name="f9" fmla="val 3174467"/>
                <a:gd name="f10" fmla="val 3866873"/>
                <a:gd name="f11" fmla="val 3302943"/>
                <a:gd name="f12" fmla="val 3520703"/>
                <a:gd name="f13" fmla="val 3367367"/>
                <a:gd name="f14" fmla="val 3347118"/>
                <a:gd name="f15" fmla="val 3462613"/>
                <a:gd name="f16" fmla="val 3172924"/>
                <a:gd name="f17" fmla="val 3623369"/>
                <a:gd name="f18" fmla="val 3081058"/>
                <a:gd name="f19" fmla="val 3747343"/>
                <a:gd name="f20" fmla="val 3010214"/>
                <a:gd name="f21" fmla="val 3895227"/>
                <a:gd name="f22" fmla="val 2996898"/>
                <a:gd name="f23" fmla="val 4029388"/>
                <a:gd name="f24" fmla="val 2948020"/>
                <a:gd name="f25" fmla="val 4411618"/>
                <a:gd name="f26" fmla="val 2808768"/>
                <a:gd name="f27" fmla="val 2366335"/>
                <a:gd name="f28" fmla="val 4578884"/>
                <a:gd name="f29" fmla="val 1964073"/>
                <a:gd name="f30" fmla="val 4518297"/>
                <a:gd name="f31" fmla="val 1561809"/>
                <a:gd name="f32" fmla="val 4204130"/>
                <a:gd name="f33" fmla="val 1222063"/>
                <a:gd name="f34" fmla="val 3823417"/>
                <a:gd name="f35" fmla="val 1078711"/>
                <a:gd name="f36" fmla="val 3609703"/>
                <a:gd name="f37" fmla="val 998242"/>
                <a:gd name="f38" fmla="val 3395764"/>
                <a:gd name="f39" fmla="val 1015829"/>
                <a:gd name="f40" fmla="val 3183757"/>
                <a:gd name="f41" fmla="val 930958"/>
                <a:gd name="f42" fmla="val 2896850"/>
                <a:gd name="f43" fmla="val 816103"/>
                <a:gd name="f44" fmla="val 2646820"/>
                <a:gd name="f45" fmla="val 557580"/>
                <a:gd name="f46" fmla="val 2402676"/>
                <a:gd name="f47" fmla="val 368105"/>
                <a:gd name="f48" fmla="val 2158532"/>
                <a:gd name="f49" fmla="val 178629"/>
                <a:gd name="f50" fmla="val 1877749"/>
                <a:gd name="f51" fmla="val 5911"/>
                <a:gd name="f52" fmla="val 1568716"/>
                <a:gd name="f53" fmla="val 3231"/>
                <a:gd name="f54" fmla="val 1196035"/>
                <a:gd name="f55" fmla="val 839628"/>
                <a:gd name="f56" fmla="val 279246"/>
                <a:gd name="f57" fmla="val 753607"/>
                <a:gd name="f58" fmla="val 641873"/>
                <a:gd name="f59" fmla="val 714329"/>
                <a:gd name="f60" fmla="val 807457"/>
                <a:gd name="f61" fmla="val 726735"/>
                <a:gd name="f62" fmla="val 980722"/>
                <a:gd name="f63" fmla="val 704584"/>
                <a:gd name="f64" fmla="val 1149453"/>
                <a:gd name="f65" fmla="val 619399"/>
                <a:gd name="f66" fmla="val 1798292"/>
                <a:gd name="f67" fmla="val 38111"/>
                <a:gd name="f68" fmla="val 2317174"/>
                <a:gd name="f69" fmla="val 17162"/>
                <a:gd name="f70" fmla="val 2971245"/>
                <a:gd name="f71" fmla="val 3507080"/>
                <a:gd name="f72" fmla="val 385323"/>
                <a:gd name="f73" fmla="val 3994953"/>
                <a:gd name="f74" fmla="val 863032"/>
                <a:gd name="f75" fmla="val 4238292"/>
                <a:gd name="f76" fmla="val 1111989"/>
                <a:gd name="f77" fmla="val 4365108"/>
                <a:gd name="f78" fmla="val 1371700"/>
                <a:gd name="f79" fmla="val 4475224"/>
                <a:gd name="f80" fmla="val 1651555"/>
                <a:gd name="f81" fmla="val 4507960"/>
                <a:gd name="f82" fmla="val 2006569"/>
                <a:gd name="f83" fmla="val 2352643"/>
                <a:gd name="f84" fmla="val 4475944"/>
                <a:gd name="f85" fmla="*/ f0 1 4639471"/>
                <a:gd name="f86" fmla="*/ f1 1 4549489"/>
                <a:gd name="f87" fmla="val f2"/>
                <a:gd name="f88" fmla="val f3"/>
                <a:gd name="f89" fmla="val f4"/>
                <a:gd name="f90" fmla="+- f89 0 f87"/>
                <a:gd name="f91" fmla="+- f88 0 f87"/>
                <a:gd name="f92" fmla="*/ f91 1 4639471"/>
                <a:gd name="f93" fmla="*/ f90 1 4549489"/>
                <a:gd name="f94" fmla="*/ f87 1 f92"/>
                <a:gd name="f95" fmla="*/ f88 1 f92"/>
                <a:gd name="f96" fmla="*/ f87 1 f93"/>
                <a:gd name="f97" fmla="*/ f89 1 f93"/>
                <a:gd name="f98" fmla="*/ f94 f85 1"/>
                <a:gd name="f99" fmla="*/ f95 f85 1"/>
                <a:gd name="f100" fmla="*/ f97 f86 1"/>
                <a:gd name="f101" fmla="*/ f96 f8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8" t="f101" r="f99" b="f100"/>
              <a:pathLst>
                <a:path w="4639471" h="4549489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3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2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2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4"/>
                    <a:pt x="f83" y="f84"/>
                    <a:pt x="f5" y="f6"/>
                  </a:cubicBezTo>
                  <a:close/>
                </a:path>
              </a:pathLst>
            </a:custGeom>
            <a:blipFill>
              <a:blip r:embed="rId4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8B7613C1-4035-1B20-3B07-B2943EDC4AFC}"/>
                </a:ext>
              </a:extLst>
            </p:cNvPr>
            <p:cNvSpPr/>
            <p:nvPr/>
          </p:nvSpPr>
          <p:spPr>
            <a:xfrm>
              <a:off x="6616680" y="685800"/>
              <a:ext cx="8012283" cy="791613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2000"/>
                <a:gd name="f4" fmla="val 4517135"/>
                <a:gd name="f5" fmla="*/ f0 1 4572000"/>
                <a:gd name="f6" fmla="*/ f1 1 4517135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4572000"/>
                <a:gd name="f13" fmla="*/ f10 1 4517135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4572000" h="4517135">
                  <a:moveTo>
                    <a:pt x="f3" y="f4"/>
                  </a:moveTo>
                  <a:lnTo>
                    <a:pt x="f2" y="f4"/>
                  </a:lnTo>
                  <a:lnTo>
                    <a:pt x="f2" y="f2"/>
                  </a:lnTo>
                  <a:lnTo>
                    <a:pt x="f3" y="f2"/>
                  </a:lnTo>
                  <a:lnTo>
                    <a:pt x="f3" y="f4"/>
                  </a:lnTo>
                  <a:close/>
                </a:path>
              </a:pathLst>
            </a:custGeom>
            <a:blipFill>
              <a:blip r:embed="rId5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6" name="TextBox 6">
            <a:extLst>
              <a:ext uri="{FF2B5EF4-FFF2-40B4-BE49-F238E27FC236}">
                <a16:creationId xmlns:a16="http://schemas.microsoft.com/office/drawing/2014/main" id="{3AD154E0-5F1F-85BC-E4C4-A916DBD6EB0F}"/>
              </a:ext>
            </a:extLst>
          </p:cNvPr>
          <p:cNvSpPr txBox="1"/>
          <p:nvPr/>
        </p:nvSpPr>
        <p:spPr>
          <a:xfrm>
            <a:off x="685800" y="1538093"/>
            <a:ext cx="5296405" cy="35907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558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5760" b="0" i="0" u="none" strike="noStrike" kern="1200" cap="none" spc="-357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Taste of Croeso: The Welsh culinary art exhibition.</a:t>
            </a:r>
          </a:p>
          <a:p>
            <a:pPr marL="0" marR="0" lvl="0" indent="0" algn="l" defTabSz="914400" rtl="0" fontAlgn="auto" hangingPunct="1">
              <a:lnSpc>
                <a:spcPts val="558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5760" b="1" i="0" u="none" strike="noStrike" kern="1200" cap="none" spc="-357" baseline="0%">
              <a:solidFill>
                <a:srgbClr val="353132"/>
              </a:solidFill>
              <a:uFillTx/>
              <a:latin typeface="Arial Bold"/>
              <a:ea typeface="Arial Bold"/>
              <a:cs typeface="Arial Bold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3CD5A04-6C1F-BFE8-1057-98EF0B8B486E}"/>
              </a:ext>
            </a:extLst>
          </p:cNvPr>
          <p:cNvSpPr txBox="1"/>
          <p:nvPr/>
        </p:nvSpPr>
        <p:spPr>
          <a:xfrm>
            <a:off x="823810" y="4503529"/>
            <a:ext cx="2582475" cy="1985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Presented by: Connie Gagua </a:t>
            </a:r>
          </a:p>
        </p:txBody>
      </p:sp>
    </p:spTree>
  </p:cSld>
  <p:clrMapOvr>
    <a:masterClrMapping/>
  </p:clrMapOvr>
</p:sld>
</file>

<file path=ppt/slides/slide2.xml><?xml version="1.0" encoding="utf-8"?>
<p:sld xmlns:a="http://purl.oclc.org/ooxml/drawingml/main" xmlns:r="http://purl.oclc.org/ooxml/officeDocument/relationships" xmlns:p="http://purl.oclc.org/ooxml/presentationml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C536D65-A18E-E5D3-2BCA-1D21E552AE16}"/>
              </a:ext>
            </a:extLst>
          </p:cNvPr>
          <p:cNvSpPr/>
          <p:nvPr/>
        </p:nvSpPr>
        <p:spPr>
          <a:xfrm flipV="1">
            <a:off x="8346140" y="4180563"/>
            <a:ext cx="6320122" cy="5354872"/>
          </a:xfrm>
          <a:custGeom>
            <a:avLst/>
            <a:gdLst>
              <a:gd name="f0" fmla="val w"/>
              <a:gd name="f1" fmla="val h"/>
              <a:gd name="f2" fmla="val 0"/>
              <a:gd name="f3" fmla="val 9480190"/>
              <a:gd name="f4" fmla="val 8032306"/>
              <a:gd name="f5" fmla="*/ f0 1 9480190"/>
              <a:gd name="f6" fmla="*/ f1 1 8032306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9480190"/>
              <a:gd name="f13" fmla="*/ f10 1 8032306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9480190" h="8032306">
                <a:moveTo>
                  <a:pt x="f2" y="f4"/>
                </a:moveTo>
                <a:lnTo>
                  <a:pt x="f3" y="f4"/>
                </a:lnTo>
                <a:lnTo>
                  <a:pt x="f3" y="f2"/>
                </a:lnTo>
                <a:lnTo>
                  <a:pt x="f2" y="f2"/>
                </a:lnTo>
                <a:lnTo>
                  <a:pt x="f2" y="f4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EBF415D9-3CEA-A5CD-406E-34BBB1CB7A91}"/>
              </a:ext>
            </a:extLst>
          </p:cNvPr>
          <p:cNvSpPr/>
          <p:nvPr/>
        </p:nvSpPr>
        <p:spPr>
          <a:xfrm>
            <a:off x="-545329" y="6332146"/>
            <a:ext cx="2911659" cy="2466968"/>
          </a:xfrm>
          <a:custGeom>
            <a:avLst/>
            <a:gdLst>
              <a:gd name="f0" fmla="val w"/>
              <a:gd name="f1" fmla="val h"/>
              <a:gd name="f2" fmla="val 0"/>
              <a:gd name="f3" fmla="val 4367496"/>
              <a:gd name="f4" fmla="val 3700460"/>
              <a:gd name="f5" fmla="*/ f0 1 4367496"/>
              <a:gd name="f6" fmla="*/ f1 1 3700460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4367496"/>
              <a:gd name="f13" fmla="*/ f10 1 3700460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4367496" h="3700460">
                <a:moveTo>
                  <a:pt x="f2" y="f2"/>
                </a:moveTo>
                <a:lnTo>
                  <a:pt x="f3" y="f2"/>
                </a:lnTo>
                <a:lnTo>
                  <a:pt x="f3" y="f4"/>
                </a:lnTo>
                <a:lnTo>
                  <a:pt x="f2" y="f4"/>
                </a:lnTo>
                <a:lnTo>
                  <a:pt x="f2" y="f2"/>
                </a:lnTo>
                <a:close/>
              </a:path>
            </a:pathLst>
          </a:custGeom>
          <a:blipFill>
            <a:blip r:embed="rId4">
              <a:alphaModFix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00A848D8-3099-A2C0-59A3-C846CF7E6927}"/>
              </a:ext>
            </a:extLst>
          </p:cNvPr>
          <p:cNvSpPr/>
          <p:nvPr/>
        </p:nvSpPr>
        <p:spPr>
          <a:xfrm flipH="1">
            <a:off x="-2070686" y="-1169938"/>
            <a:ext cx="4141363" cy="3508863"/>
          </a:xfrm>
          <a:custGeom>
            <a:avLst/>
            <a:gdLst>
              <a:gd name="f0" fmla="val w"/>
              <a:gd name="f1" fmla="val h"/>
              <a:gd name="f2" fmla="val 0"/>
              <a:gd name="f3" fmla="val 6212050"/>
              <a:gd name="f4" fmla="val 5263301"/>
              <a:gd name="f5" fmla="*/ f0 1 6212050"/>
              <a:gd name="f6" fmla="*/ f1 1 5263301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6212050"/>
              <a:gd name="f13" fmla="*/ f10 1 5263301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6212050" h="5263301">
                <a:moveTo>
                  <a:pt x="f3" y="f2"/>
                </a:moveTo>
                <a:lnTo>
                  <a:pt x="f2" y="f2"/>
                </a:lnTo>
                <a:lnTo>
                  <a:pt x="f2" y="f4"/>
                </a:lnTo>
                <a:lnTo>
                  <a:pt x="f3" y="f4"/>
                </a:lnTo>
                <a:lnTo>
                  <a:pt x="f3" y="f2"/>
                </a:lnTo>
                <a:close/>
              </a:path>
            </a:pathLst>
          </a:custGeom>
          <a:blipFill>
            <a:blip r:embed="rId4">
              <a:alphaModFix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7AF368BB-9604-67DF-50D3-5C4B988DC649}"/>
              </a:ext>
            </a:extLst>
          </p:cNvPr>
          <p:cNvGrpSpPr/>
          <p:nvPr/>
        </p:nvGrpSpPr>
        <p:grpSpPr>
          <a:xfrm>
            <a:off x="6302172" y="-1944965"/>
            <a:ext cx="7509848" cy="8171873"/>
            <a:chOff x="6302172" y="-1944965"/>
            <a:chExt cx="7509848" cy="8171873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B0B4F4AC-E053-0F73-9330-DB2ED666893E}"/>
                </a:ext>
              </a:extLst>
            </p:cNvPr>
            <p:cNvSpPr/>
            <p:nvPr/>
          </p:nvSpPr>
          <p:spPr>
            <a:xfrm>
              <a:off x="6302172" y="-1944965"/>
              <a:ext cx="7509848" cy="817187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273220"/>
                <a:gd name="f4" fmla="val 4649923"/>
                <a:gd name="f5" fmla="val 3283197"/>
                <a:gd name="f6" fmla="val 3832621"/>
                <a:gd name="f7" fmla="val 3385716"/>
                <a:gd name="f8" fmla="val 3676732"/>
                <a:gd name="f9" fmla="val 3484630"/>
                <a:gd name="f10" fmla="val 3518579"/>
                <a:gd name="f11" fmla="val 3589125"/>
                <a:gd name="f12" fmla="val 3363907"/>
                <a:gd name="f13" fmla="val 3724486"/>
                <a:gd name="f14" fmla="val 3159944"/>
                <a:gd name="f15" fmla="val 3861933"/>
                <a:gd name="f16" fmla="val 2957577"/>
                <a:gd name="f17" fmla="val 3986089"/>
                <a:gd name="f18" fmla="val 2746485"/>
                <a:gd name="f19" fmla="val 4110014"/>
                <a:gd name="f20" fmla="val 2535915"/>
                <a:gd name="f21" fmla="val 4222944"/>
                <a:gd name="f22" fmla="val 2311151"/>
                <a:gd name="f23" fmla="val 4248082"/>
                <a:gd name="f24" fmla="val 2068108"/>
                <a:gd name="f25" fmla="val 1825066"/>
                <a:gd name="f26" fmla="val 4194990"/>
                <a:gd name="f27" fmla="val 1558724"/>
                <a:gd name="f28" fmla="val 3998169"/>
                <a:gd name="f29" fmla="val 1413972"/>
                <a:gd name="f30" fmla="val 3780942"/>
                <a:gd name="f31" fmla="val 1254213"/>
                <a:gd name="f32" fmla="val 3476123"/>
                <a:gd name="f33" fmla="val 1273296"/>
                <a:gd name="f34" fmla="val 3242451"/>
                <a:gd name="f35" fmla="val 1138737"/>
                <a:gd name="f36" fmla="val 3069906"/>
                <a:gd name="f37" fmla="val 1039378"/>
                <a:gd name="f38" fmla="val 2953818"/>
                <a:gd name="f39" fmla="val 866668"/>
                <a:gd name="f40" fmla="val 2853097"/>
                <a:gd name="f41" fmla="val 694900"/>
                <a:gd name="f42" fmla="val 2752376"/>
                <a:gd name="f43" fmla="val 523133"/>
                <a:gd name="f44" fmla="val 2657766"/>
                <a:gd name="f45" fmla="val 342442"/>
                <a:gd name="f46" fmla="val 2509590"/>
                <a:gd name="f47" fmla="val 209440"/>
                <a:gd name="f48" fmla="val 2361412"/>
                <a:gd name="f49" fmla="val 76438"/>
                <a:gd name="f50" fmla="val 2142574"/>
                <a:gd name="f51" fmla="val 1959540"/>
                <a:gd name="f52" fmla="val 78370"/>
                <a:gd name="f53" fmla="val 1759750"/>
                <a:gd name="f54" fmla="val 163915"/>
                <a:gd name="f55" fmla="val 1670822"/>
                <a:gd name="f56" fmla="val 393114"/>
                <a:gd name="f57" fmla="val 1522514"/>
                <a:gd name="f58" fmla="val 551995"/>
                <a:gd name="f59" fmla="val 1219201"/>
                <a:gd name="f60" fmla="val 876929"/>
                <a:gd name="f61" fmla="val 690287"/>
                <a:gd name="f62" fmla="val 885482"/>
                <a:gd name="f63" fmla="val 360031"/>
                <a:gd name="f64" fmla="val 1182985"/>
                <a:gd name="f65" fmla="val 76437"/>
                <a:gd name="f66" fmla="val 1438455"/>
                <a:gd name="f67" fmla="val 1876865"/>
                <a:gd name="f68" fmla="val 123913"/>
                <a:gd name="f69" fmla="val 2237908"/>
                <a:gd name="f70" fmla="val 247825"/>
                <a:gd name="f71" fmla="val 2598952"/>
                <a:gd name="f72" fmla="val 545248"/>
                <a:gd name="f73" fmla="val 2882634"/>
                <a:gd name="f74" fmla="val 886959"/>
                <a:gd name="f75" fmla="val 3052674"/>
                <a:gd name="f76" fmla="val 1065407"/>
                <a:gd name="f77" fmla="val 3141473"/>
                <a:gd name="f78" fmla="val 1263275"/>
                <a:gd name="f79" fmla="val 3207133"/>
                <a:gd name="f80" fmla="val 1400344"/>
                <a:gd name="f81" fmla="val 3351855"/>
                <a:gd name="f82" fmla="val 1634975"/>
                <a:gd name="f83" fmla="val 3599586"/>
                <a:gd name="f84" fmla="val 1619291"/>
                <a:gd name="f85" fmla="val 3996824"/>
                <a:gd name="f86" fmla="val 1804156"/>
                <a:gd name="f87" fmla="val 4283623"/>
                <a:gd name="f88" fmla="val 1953732"/>
                <a:gd name="f89" fmla="val 4515674"/>
                <a:gd name="f90" fmla="val 2228929"/>
                <a:gd name="f91" fmla="val 2504159"/>
                <a:gd name="f92" fmla="val 4612602"/>
                <a:gd name="f93" fmla="val 2818136"/>
                <a:gd name="f94" fmla="val 4570028"/>
                <a:gd name="f95" fmla="val 2986294"/>
                <a:gd name="f96" fmla="val 4263118"/>
                <a:gd name="f97" fmla="val 3151167"/>
                <a:gd name="f98" fmla="val 4027804"/>
                <a:gd name="f99" fmla="val 3196272"/>
                <a:gd name="f100" fmla="val 3963431"/>
                <a:gd name="f101" fmla="val 3240054"/>
                <a:gd name="f102" fmla="val 3898226"/>
                <a:gd name="f103" fmla="*/ f0 1 4273220"/>
                <a:gd name="f104" fmla="*/ f1 1 4649923"/>
                <a:gd name="f105" fmla="val f2"/>
                <a:gd name="f106" fmla="val f3"/>
                <a:gd name="f107" fmla="val f4"/>
                <a:gd name="f108" fmla="+- f107 0 f105"/>
                <a:gd name="f109" fmla="+- f106 0 f105"/>
                <a:gd name="f110" fmla="*/ f109 1 4273220"/>
                <a:gd name="f111" fmla="*/ f108 1 4649923"/>
                <a:gd name="f112" fmla="*/ f105 1 f110"/>
                <a:gd name="f113" fmla="*/ f106 1 f110"/>
                <a:gd name="f114" fmla="*/ f105 1 f111"/>
                <a:gd name="f115" fmla="*/ f107 1 f111"/>
                <a:gd name="f116" fmla="*/ f112 f103 1"/>
                <a:gd name="f117" fmla="*/ f113 f103 1"/>
                <a:gd name="f118" fmla="*/ f115 f104 1"/>
                <a:gd name="f119" fmla="*/ f114 f10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6" t="f119" r="f117" b="f118"/>
              <a:pathLst>
                <a:path w="4273220" h="4649923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3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2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2" y="f67"/>
                    <a:pt x="f68" y="f69"/>
                  </a:cubicBezTo>
                  <a:cubicBezTo>
                    <a:pt x="f70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4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5" y="f6"/>
                  </a:cubicBezTo>
                  <a:close/>
                </a:path>
              </a:pathLst>
            </a:custGeom>
            <a:blipFill>
              <a:blip r:embed="rId6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41891FCB-0EDA-878C-25BB-9A87213739A4}"/>
                </a:ext>
              </a:extLst>
            </p:cNvPr>
            <p:cNvSpPr/>
            <p:nvPr/>
          </p:nvSpPr>
          <p:spPr>
            <a:xfrm>
              <a:off x="6419270" y="-1862733"/>
              <a:ext cx="7361057" cy="803493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188553"/>
                <a:gd name="f4" fmla="val 4572000"/>
                <a:gd name="f5" fmla="*/ f0 1 4188553"/>
                <a:gd name="f6" fmla="*/ f1 1 4572000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4188553"/>
                <a:gd name="f13" fmla="*/ f10 1 4572000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4188553" h="4572000">
                  <a:moveTo>
                    <a:pt x="f3" y="f4"/>
                  </a:moveTo>
                  <a:lnTo>
                    <a:pt x="f2" y="f4"/>
                  </a:lnTo>
                  <a:lnTo>
                    <a:pt x="f2" y="f2"/>
                  </a:lnTo>
                  <a:lnTo>
                    <a:pt x="f3" y="f2"/>
                  </a:lnTo>
                  <a:lnTo>
                    <a:pt x="f3" y="f4"/>
                  </a:lnTo>
                  <a:close/>
                </a:path>
              </a:pathLst>
            </a:custGeom>
            <a:blipFill>
              <a:blip r:embed="rId7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8" name="TextBox 8">
            <a:extLst>
              <a:ext uri="{FF2B5EF4-FFF2-40B4-BE49-F238E27FC236}">
                <a16:creationId xmlns:a16="http://schemas.microsoft.com/office/drawing/2014/main" id="{B6DDDEAA-0FFB-9017-7906-65CD1323C0EA}"/>
              </a:ext>
            </a:extLst>
          </p:cNvPr>
          <p:cNvSpPr txBox="1"/>
          <p:nvPr/>
        </p:nvSpPr>
        <p:spPr>
          <a:xfrm>
            <a:off x="910495" y="868103"/>
            <a:ext cx="4027273" cy="100027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38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3873" b="0" i="0" u="none" strike="noStrike" kern="1200" cap="none" spc="-193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Content and Context in Events: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A8B81995-0307-80A9-3027-73A397C5F021}"/>
              </a:ext>
            </a:extLst>
          </p:cNvPr>
          <p:cNvSpPr txBox="1"/>
          <p:nvPr/>
        </p:nvSpPr>
        <p:spPr>
          <a:xfrm>
            <a:off x="910495" y="2199232"/>
            <a:ext cx="5504468" cy="425995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302273" marR="0" lvl="1" indent="-151132" algn="just" defTabSz="914400" rtl="0" fontAlgn="auto" hangingPunct="1">
              <a:lnSpc>
                <a:spcPts val="281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399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Event Type: </a:t>
            </a:r>
            <a:r>
              <a:rPr lang="en-US" sz="13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By cooking competitions, food tasting, cultural story, and live cooking presentations, a culinary showcase (Graves, 2022).</a:t>
            </a:r>
          </a:p>
          <a:p>
            <a:pPr marL="302273" marR="0" lvl="1" indent="-151132" algn="just" defTabSz="914400" rtl="0" fontAlgn="auto" hangingPunct="1">
              <a:lnSpc>
                <a:spcPts val="281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399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Focus</a:t>
            </a:r>
            <a:r>
              <a:rPr lang="en-US" sz="13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: To concentrate on a sense of place with local ingredients, Welsh language immersion, and culinary legacy (Aronstein, 2003).</a:t>
            </a:r>
          </a:p>
          <a:p>
            <a:pPr marL="302273" marR="0" lvl="1" indent="-151132" algn="just" defTabSz="914400" rtl="0" fontAlgn="auto" hangingPunct="1">
              <a:lnSpc>
                <a:spcPts val="281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399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Unique Angle:</a:t>
            </a:r>
            <a:r>
              <a:rPr lang="en-US" sz="13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 Participants receive recipes associated with Welsh landscapes (lamb from Snowdonia; laverbread from Pembrokeshire).</a:t>
            </a:r>
          </a:p>
          <a:p>
            <a:pPr marL="302273" marR="0" lvl="1" indent="-151132" algn="just" defTabSz="914400" rtl="0" fontAlgn="auto" hangingPunct="1">
              <a:lnSpc>
                <a:spcPts val="281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399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Originality</a:t>
            </a:r>
            <a:r>
              <a:rPr lang="en-US" sz="13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: This is not a recognised recurring event, which coincides with the Year of Croeso “warm welcome” theme.</a:t>
            </a:r>
          </a:p>
          <a:p>
            <a:pPr marL="0" marR="0" lvl="0" indent="0" algn="just" defTabSz="914400" rtl="0" fontAlgn="auto" hangingPunct="1">
              <a:lnSpc>
                <a:spcPts val="281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399" b="0" i="0" u="none" strike="noStrike" kern="1200" cap="none" spc="0" baseline="0%">
              <a:solidFill>
                <a:srgbClr val="353132"/>
              </a:solidFill>
              <a:uFillTx/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purl.oclc.org/ooxml/drawingml/main" xmlns:r="http://purl.oclc.org/ooxml/officeDocument/relationships" xmlns:p="http://purl.oclc.org/ooxml/presentationml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02DECFD-12AB-C3DB-3BCD-9F155FF1EACE}"/>
              </a:ext>
            </a:extLst>
          </p:cNvPr>
          <p:cNvSpPr/>
          <p:nvPr/>
        </p:nvSpPr>
        <p:spPr>
          <a:xfrm flipH="1">
            <a:off x="-1114013" y="-1519650"/>
            <a:ext cx="2602995" cy="2205450"/>
          </a:xfrm>
          <a:custGeom>
            <a:avLst/>
            <a:gdLst>
              <a:gd name="f0" fmla="val w"/>
              <a:gd name="f1" fmla="val h"/>
              <a:gd name="f2" fmla="val 0"/>
              <a:gd name="f3" fmla="val 3904498"/>
              <a:gd name="f4" fmla="val 3308175"/>
              <a:gd name="f5" fmla="val 3904499"/>
              <a:gd name="f6" fmla="*/ f0 1 3904498"/>
              <a:gd name="f7" fmla="*/ f1 1 3308175"/>
              <a:gd name="f8" fmla="val f2"/>
              <a:gd name="f9" fmla="val f3"/>
              <a:gd name="f10" fmla="val f4"/>
              <a:gd name="f11" fmla="+- f10 0 f8"/>
              <a:gd name="f12" fmla="+- f9 0 f8"/>
              <a:gd name="f13" fmla="*/ f12 1 3904498"/>
              <a:gd name="f14" fmla="*/ f11 1 3308175"/>
              <a:gd name="f15" fmla="*/ f8 1 f13"/>
              <a:gd name="f16" fmla="*/ f9 1 f13"/>
              <a:gd name="f17" fmla="*/ f8 1 f14"/>
              <a:gd name="f18" fmla="*/ f10 1 f14"/>
              <a:gd name="f19" fmla="*/ f15 f6 1"/>
              <a:gd name="f20" fmla="*/ f16 f6 1"/>
              <a:gd name="f21" fmla="*/ f18 f7 1"/>
              <a:gd name="f22" fmla="*/ f17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22" r="f20" b="f21"/>
            <a:pathLst>
              <a:path w="3904498" h="3308175">
                <a:moveTo>
                  <a:pt x="f5" y="f2"/>
                </a:moveTo>
                <a:lnTo>
                  <a:pt x="f2" y="f2"/>
                </a:lnTo>
                <a:lnTo>
                  <a:pt x="f2" y="f4"/>
                </a:lnTo>
                <a:lnTo>
                  <a:pt x="f5" y="f4"/>
                </a:lnTo>
                <a:lnTo>
                  <a:pt x="f5" y="f2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A41E643B-5007-C758-51EA-F0900DE1120A}"/>
              </a:ext>
            </a:extLst>
          </p:cNvPr>
          <p:cNvSpPr/>
          <p:nvPr/>
        </p:nvSpPr>
        <p:spPr>
          <a:xfrm flipH="1">
            <a:off x="11699098" y="5586773"/>
            <a:ext cx="2602995" cy="2205450"/>
          </a:xfrm>
          <a:custGeom>
            <a:avLst/>
            <a:gdLst>
              <a:gd name="f0" fmla="val w"/>
              <a:gd name="f1" fmla="val h"/>
              <a:gd name="f2" fmla="val 0"/>
              <a:gd name="f3" fmla="val 3904498"/>
              <a:gd name="f4" fmla="val 3308175"/>
              <a:gd name="f5" fmla="*/ f0 1 3904498"/>
              <a:gd name="f6" fmla="*/ f1 1 3308175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3904498"/>
              <a:gd name="f13" fmla="*/ f10 1 3308175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3904498" h="3308175">
                <a:moveTo>
                  <a:pt x="f3" y="f2"/>
                </a:moveTo>
                <a:lnTo>
                  <a:pt x="f2" y="f2"/>
                </a:lnTo>
                <a:lnTo>
                  <a:pt x="f2" y="f4"/>
                </a:lnTo>
                <a:lnTo>
                  <a:pt x="f3" y="f4"/>
                </a:lnTo>
                <a:lnTo>
                  <a:pt x="f3" y="f2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055B4AA5-638A-2306-5139-28B000E619BC}"/>
              </a:ext>
            </a:extLst>
          </p:cNvPr>
          <p:cNvGrpSpPr/>
          <p:nvPr/>
        </p:nvGrpSpPr>
        <p:grpSpPr>
          <a:xfrm>
            <a:off x="1625894" y="2202259"/>
            <a:ext cx="3349593" cy="1435196"/>
            <a:chOff x="1625894" y="2202259"/>
            <a:chExt cx="3349593" cy="1435196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B65F1EE4-53D3-C19B-E3C8-6ABEA3EC898B}"/>
                </a:ext>
              </a:extLst>
            </p:cNvPr>
            <p:cNvSpPr/>
            <p:nvPr/>
          </p:nvSpPr>
          <p:spPr>
            <a:xfrm>
              <a:off x="1625894" y="2226362"/>
              <a:ext cx="3349593" cy="14110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23297"/>
                <a:gd name="f4" fmla="val 557467"/>
                <a:gd name="f5" fmla="val 78584"/>
                <a:gd name="f6" fmla="val 1244713"/>
                <a:gd name="f7" fmla="val 1288114"/>
                <a:gd name="f8" fmla="val 35183"/>
                <a:gd name="f9" fmla="val 478883"/>
                <a:gd name="f10" fmla="val 499725"/>
                <a:gd name="f11" fmla="val 1315018"/>
                <a:gd name="f12" fmla="val 519713"/>
                <a:gd name="f13" fmla="val 1300281"/>
                <a:gd name="f14" fmla="val 534451"/>
                <a:gd name="f15" fmla="val 1285543"/>
                <a:gd name="f16" fmla="val 549188"/>
                <a:gd name="f17" fmla="val 1265555"/>
                <a:gd name="f18" fmla="val 522284"/>
                <a:gd name="f19" fmla="val 57742"/>
                <a:gd name="f20" fmla="val 8279"/>
                <a:gd name="f21" fmla="val 37754"/>
                <a:gd name="f22" fmla="val 23017"/>
                <a:gd name="f23" fmla="*/ f0 1 1323297"/>
                <a:gd name="f24" fmla="*/ f1 1 557467"/>
                <a:gd name="f25" fmla="val f2"/>
                <a:gd name="f26" fmla="val f3"/>
                <a:gd name="f27" fmla="val f4"/>
                <a:gd name="f28" fmla="+- f27 0 f25"/>
                <a:gd name="f29" fmla="+- f26 0 f25"/>
                <a:gd name="f30" fmla="*/ f29 1 1323297"/>
                <a:gd name="f31" fmla="*/ f28 1 557467"/>
                <a:gd name="f32" fmla="*/ f25 1 f30"/>
                <a:gd name="f33" fmla="*/ f26 1 f30"/>
                <a:gd name="f34" fmla="*/ f25 1 f31"/>
                <a:gd name="f35" fmla="*/ f27 1 f31"/>
                <a:gd name="f36" fmla="*/ f32 f23 1"/>
                <a:gd name="f37" fmla="*/ f33 f23 1"/>
                <a:gd name="f38" fmla="*/ f35 f24 1"/>
                <a:gd name="f39" fmla="*/ f3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6" t="f39" r="f37" b="f38"/>
              <a:pathLst>
                <a:path w="1323297" h="557467">
                  <a:moveTo>
                    <a:pt x="f5" y="f2"/>
                  </a:moveTo>
                  <a:lnTo>
                    <a:pt x="f6" y="f2"/>
                  </a:lnTo>
                  <a:cubicBezTo>
                    <a:pt x="f7" y="f2"/>
                    <a:pt x="f3" y="f8"/>
                    <a:pt x="f3" y="f5"/>
                  </a:cubicBezTo>
                  <a:lnTo>
                    <a:pt x="f3" y="f9"/>
                  </a:lnTo>
                  <a:cubicBezTo>
                    <a:pt x="f3" y="f10"/>
                    <a:pt x="f11" y="f12"/>
                    <a:pt x="f13" y="f14"/>
                  </a:cubicBezTo>
                  <a:cubicBezTo>
                    <a:pt x="f15" y="f16"/>
                    <a:pt x="f17" y="f4"/>
                    <a:pt x="f6" y="f4"/>
                  </a:cubicBezTo>
                  <a:lnTo>
                    <a:pt x="f5" y="f4"/>
                  </a:lnTo>
                  <a:cubicBezTo>
                    <a:pt x="f8" y="f4"/>
                    <a:pt x="f2" y="f18"/>
                    <a:pt x="f2" y="f9"/>
                  </a:cubicBezTo>
                  <a:lnTo>
                    <a:pt x="f2" y="f5"/>
                  </a:lnTo>
                  <a:cubicBezTo>
                    <a:pt x="f2" y="f19"/>
                    <a:pt x="f20" y="f21"/>
                    <a:pt x="f22" y="f22"/>
                  </a:cubicBezTo>
                  <a:cubicBezTo>
                    <a:pt x="f21" y="f20"/>
                    <a:pt x="f19" y="f2"/>
                    <a:pt x="f5" y="f2"/>
                  </a:cubicBezTo>
                  <a:close/>
                </a:path>
              </a:pathLst>
            </a:custGeom>
            <a:solidFill>
              <a:srgbClr val="DFD3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85D81553-160C-2594-D17F-D5D5E356132D}"/>
                </a:ext>
              </a:extLst>
            </p:cNvPr>
            <p:cNvSpPr txBox="1"/>
            <p:nvPr/>
          </p:nvSpPr>
          <p:spPr>
            <a:xfrm>
              <a:off x="1625894" y="2202259"/>
              <a:ext cx="3349593" cy="143519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33869" tIns="33869" rIns="33869" bIns="33869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14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7" name="TextBox 7">
            <a:extLst>
              <a:ext uri="{FF2B5EF4-FFF2-40B4-BE49-F238E27FC236}">
                <a16:creationId xmlns:a16="http://schemas.microsoft.com/office/drawing/2014/main" id="{FFA0B440-9B23-31F3-D095-E726809BC677}"/>
              </a:ext>
            </a:extLst>
          </p:cNvPr>
          <p:cNvSpPr txBox="1"/>
          <p:nvPr/>
        </p:nvSpPr>
        <p:spPr>
          <a:xfrm>
            <a:off x="3302191" y="911931"/>
            <a:ext cx="5253420" cy="66684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516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5159" b="0" i="0" u="none" strike="noStrike" kern="1200" cap="none" spc="-257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Market</a:t>
            </a:r>
            <a:r>
              <a:rPr lang="en-US" sz="5159" b="1" i="0" u="none" strike="noStrike" kern="1200" cap="none" spc="-257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 </a:t>
            </a:r>
            <a:r>
              <a:rPr lang="en-US" sz="5159" b="0" i="0" u="none" strike="noStrike" kern="1200" cap="none" spc="-257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Factors 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088B0403-81AE-83E3-0D83-7AEFC8713259}"/>
              </a:ext>
            </a:extLst>
          </p:cNvPr>
          <p:cNvSpPr txBox="1"/>
          <p:nvPr/>
        </p:nvSpPr>
        <p:spPr>
          <a:xfrm>
            <a:off x="1625254" y="1885437"/>
            <a:ext cx="2438403" cy="35907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Target Market:</a:t>
            </a:r>
          </a:p>
          <a:p>
            <a:pPr marL="0" marR="0" lvl="0" indent="0" algn="l" defTabSz="914400" rtl="0" fontAlgn="auto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%">
              <a:solidFill>
                <a:srgbClr val="353132"/>
              </a:solidFill>
              <a:uFillTx/>
              <a:latin typeface="Arial"/>
              <a:ea typeface="Arial"/>
              <a:cs typeface="Arial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DAFAE056-E40F-4BD8-26C2-F90F30894326}"/>
              </a:ext>
            </a:extLst>
          </p:cNvPr>
          <p:cNvSpPr txBox="1"/>
          <p:nvPr/>
        </p:nvSpPr>
        <p:spPr>
          <a:xfrm>
            <a:off x="1821439" y="2452695"/>
            <a:ext cx="2959135" cy="9026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273487" marR="0" lvl="1" indent="-136739" algn="just" defTabSz="914400" rtl="0" fontAlgn="auto" hangingPunct="1">
              <a:lnSpc>
                <a:spcPts val="177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266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Culinary tourists</a:t>
            </a:r>
          </a:p>
          <a:p>
            <a:pPr marL="273487" marR="0" lvl="1" indent="-136739" algn="just" defTabSz="914400" rtl="0" fontAlgn="auto" hangingPunct="1">
              <a:lnSpc>
                <a:spcPts val="177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266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International food bloggers</a:t>
            </a:r>
          </a:p>
          <a:p>
            <a:pPr marL="273487" marR="0" lvl="1" indent="-136739" algn="just" defTabSz="914400" rtl="0" fontAlgn="auto" hangingPunct="1">
              <a:lnSpc>
                <a:spcPts val="177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266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UK-based foodies</a:t>
            </a:r>
          </a:p>
          <a:p>
            <a:pPr marL="273487" marR="0" lvl="1" indent="-136739" algn="just" defTabSz="914400" rtl="0" fontAlgn="auto" hangingPunct="1">
              <a:lnSpc>
                <a:spcPts val="177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266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Culinary students (Allen et al., 2008)</a:t>
            </a:r>
          </a:p>
        </p:txBody>
      </p:sp>
      <p:grpSp>
        <p:nvGrpSpPr>
          <p:cNvPr id="10" name="Group 10">
            <a:extLst>
              <a:ext uri="{FF2B5EF4-FFF2-40B4-BE49-F238E27FC236}">
                <a16:creationId xmlns:a16="http://schemas.microsoft.com/office/drawing/2014/main" id="{DD2A067D-B0E1-4573-8277-6E20A75ED4C6}"/>
              </a:ext>
            </a:extLst>
          </p:cNvPr>
          <p:cNvGrpSpPr/>
          <p:nvPr/>
        </p:nvGrpSpPr>
        <p:grpSpPr>
          <a:xfrm>
            <a:off x="5642579" y="4288188"/>
            <a:ext cx="4839087" cy="1435205"/>
            <a:chOff x="5642579" y="4288188"/>
            <a:chExt cx="4839087" cy="1435205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AD28EF3C-A371-5A93-994E-A6929E99E92D}"/>
                </a:ext>
              </a:extLst>
            </p:cNvPr>
            <p:cNvSpPr/>
            <p:nvPr/>
          </p:nvSpPr>
          <p:spPr>
            <a:xfrm>
              <a:off x="5642579" y="4312301"/>
              <a:ext cx="4839087" cy="14110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911738"/>
                <a:gd name="f4" fmla="val 557467"/>
                <a:gd name="f5" fmla="val 54396"/>
                <a:gd name="f6" fmla="val 1857343"/>
                <a:gd name="f7" fmla="val 1887385"/>
                <a:gd name="f8" fmla="val 24354"/>
                <a:gd name="f9" fmla="val 503072"/>
                <a:gd name="f10" fmla="val 517498"/>
                <a:gd name="f11" fmla="val 1906007"/>
                <a:gd name="f12" fmla="val 531334"/>
                <a:gd name="f13" fmla="val 1895806"/>
                <a:gd name="f14" fmla="val 541535"/>
                <a:gd name="f15" fmla="val 1885605"/>
                <a:gd name="f16" fmla="val 551736"/>
                <a:gd name="f17" fmla="val 1871769"/>
                <a:gd name="f18" fmla="val 533114"/>
                <a:gd name="f19" fmla="val 39969"/>
                <a:gd name="f20" fmla="val 5731"/>
                <a:gd name="f21" fmla="val 26133"/>
                <a:gd name="f22" fmla="val 15932"/>
                <a:gd name="f23" fmla="*/ f0 1 1911738"/>
                <a:gd name="f24" fmla="*/ f1 1 557467"/>
                <a:gd name="f25" fmla="val f2"/>
                <a:gd name="f26" fmla="val f3"/>
                <a:gd name="f27" fmla="val f4"/>
                <a:gd name="f28" fmla="+- f27 0 f25"/>
                <a:gd name="f29" fmla="+- f26 0 f25"/>
                <a:gd name="f30" fmla="*/ f29 1 1911738"/>
                <a:gd name="f31" fmla="*/ f28 1 557467"/>
                <a:gd name="f32" fmla="*/ f25 1 f30"/>
                <a:gd name="f33" fmla="*/ f26 1 f30"/>
                <a:gd name="f34" fmla="*/ f25 1 f31"/>
                <a:gd name="f35" fmla="*/ f27 1 f31"/>
                <a:gd name="f36" fmla="*/ f32 f23 1"/>
                <a:gd name="f37" fmla="*/ f33 f23 1"/>
                <a:gd name="f38" fmla="*/ f35 f24 1"/>
                <a:gd name="f39" fmla="*/ f3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6" t="f39" r="f37" b="f38"/>
              <a:pathLst>
                <a:path w="1911738" h="557467">
                  <a:moveTo>
                    <a:pt x="f5" y="f2"/>
                  </a:moveTo>
                  <a:lnTo>
                    <a:pt x="f6" y="f2"/>
                  </a:lnTo>
                  <a:cubicBezTo>
                    <a:pt x="f7" y="f2"/>
                    <a:pt x="f3" y="f8"/>
                    <a:pt x="f3" y="f5"/>
                  </a:cubicBezTo>
                  <a:lnTo>
                    <a:pt x="f3" y="f9"/>
                  </a:lnTo>
                  <a:cubicBezTo>
                    <a:pt x="f3" y="f10"/>
                    <a:pt x="f11" y="f12"/>
                    <a:pt x="f13" y="f14"/>
                  </a:cubicBezTo>
                  <a:cubicBezTo>
                    <a:pt x="f15" y="f16"/>
                    <a:pt x="f17" y="f4"/>
                    <a:pt x="f6" y="f4"/>
                  </a:cubicBezTo>
                  <a:lnTo>
                    <a:pt x="f5" y="f4"/>
                  </a:lnTo>
                  <a:cubicBezTo>
                    <a:pt x="f8" y="f4"/>
                    <a:pt x="f2" y="f18"/>
                    <a:pt x="f2" y="f9"/>
                  </a:cubicBezTo>
                  <a:lnTo>
                    <a:pt x="f2" y="f5"/>
                  </a:lnTo>
                  <a:cubicBezTo>
                    <a:pt x="f2" y="f19"/>
                    <a:pt x="f20" y="f21"/>
                    <a:pt x="f22" y="f22"/>
                  </a:cubicBezTo>
                  <a:cubicBezTo>
                    <a:pt x="f21" y="f20"/>
                    <a:pt x="f19" y="f2"/>
                    <a:pt x="f5" y="f2"/>
                  </a:cubicBezTo>
                  <a:close/>
                </a:path>
              </a:pathLst>
            </a:custGeom>
            <a:solidFill>
              <a:srgbClr val="DFD3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F509989A-FEC8-FF29-5C12-5305466E2B98}"/>
                </a:ext>
              </a:extLst>
            </p:cNvPr>
            <p:cNvSpPr txBox="1"/>
            <p:nvPr/>
          </p:nvSpPr>
          <p:spPr>
            <a:xfrm>
              <a:off x="5642579" y="4288188"/>
              <a:ext cx="4839087" cy="143519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33869" tIns="33869" rIns="33869" bIns="33869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14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extBox 13">
            <a:extLst>
              <a:ext uri="{FF2B5EF4-FFF2-40B4-BE49-F238E27FC236}">
                <a16:creationId xmlns:a16="http://schemas.microsoft.com/office/drawing/2014/main" id="{82E5BAF9-A38B-12FB-68A7-632E6FBA9AF2}"/>
              </a:ext>
            </a:extLst>
          </p:cNvPr>
          <p:cNvSpPr txBox="1"/>
          <p:nvPr/>
        </p:nvSpPr>
        <p:spPr>
          <a:xfrm>
            <a:off x="5830891" y="4614272"/>
            <a:ext cx="4443645" cy="8028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247144" marR="0" lvl="1" indent="-123572" algn="just" defTabSz="914400" rtl="0" fontAlgn="auto" hangingPunct="1">
              <a:lnSpc>
                <a:spcPts val="160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45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Rise in culinary tourism post-COVID (Milwood and Crick, 2021)</a:t>
            </a:r>
          </a:p>
          <a:p>
            <a:pPr marL="247144" marR="0" lvl="1" indent="-123572" algn="just" defTabSz="914400" rtl="0" fontAlgn="auto" hangingPunct="1">
              <a:lnSpc>
                <a:spcPts val="160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45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Favour of the Welsh foods (like Welsh rarebit, bara brith) (Freeman, 2015).</a:t>
            </a:r>
          </a:p>
          <a:p>
            <a:pPr marL="247144" marR="0" lvl="1" indent="-123572" algn="just" defTabSz="914400" rtl="0" fontAlgn="auto" hangingPunct="1">
              <a:lnSpc>
                <a:spcPts val="160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45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Raised interest in the cuisine of regional and sustainable origin.</a:t>
            </a:r>
          </a:p>
        </p:txBody>
      </p:sp>
      <p:grpSp>
        <p:nvGrpSpPr>
          <p:cNvPr id="14" name="Group 14">
            <a:extLst>
              <a:ext uri="{FF2B5EF4-FFF2-40B4-BE49-F238E27FC236}">
                <a16:creationId xmlns:a16="http://schemas.microsoft.com/office/drawing/2014/main" id="{F5B4E8C0-375F-1BD1-08F2-A9ECA5FCA1E0}"/>
              </a:ext>
            </a:extLst>
          </p:cNvPr>
          <p:cNvGrpSpPr/>
          <p:nvPr/>
        </p:nvGrpSpPr>
        <p:grpSpPr>
          <a:xfrm>
            <a:off x="1625894" y="4288188"/>
            <a:ext cx="3530068" cy="1435205"/>
            <a:chOff x="1625894" y="4288188"/>
            <a:chExt cx="3530068" cy="1435205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E51CDBB2-CC8C-77E1-7575-1D325C94977B}"/>
                </a:ext>
              </a:extLst>
            </p:cNvPr>
            <p:cNvSpPr/>
            <p:nvPr/>
          </p:nvSpPr>
          <p:spPr>
            <a:xfrm>
              <a:off x="1625894" y="4312301"/>
              <a:ext cx="3530068" cy="14110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94596"/>
                <a:gd name="f4" fmla="val 557467"/>
                <a:gd name="f5" fmla="val 74567"/>
                <a:gd name="f6" fmla="val 1320030"/>
                <a:gd name="f7" fmla="val 1339806"/>
                <a:gd name="f8" fmla="val 1358772"/>
                <a:gd name="f9" fmla="val 7856"/>
                <a:gd name="f10" fmla="val 1372756"/>
                <a:gd name="f11" fmla="val 21840"/>
                <a:gd name="f12" fmla="val 1386740"/>
                <a:gd name="f13" fmla="val 35824"/>
                <a:gd name="f14" fmla="val 54790"/>
                <a:gd name="f15" fmla="val 482901"/>
                <a:gd name="f16" fmla="val 502677"/>
                <a:gd name="f17" fmla="val 521643"/>
                <a:gd name="f18" fmla="val 535627"/>
                <a:gd name="f19" fmla="val 549611"/>
                <a:gd name="f20" fmla="*/ f0 1 1394596"/>
                <a:gd name="f21" fmla="*/ f1 1 557467"/>
                <a:gd name="f22" fmla="val f2"/>
                <a:gd name="f23" fmla="val f3"/>
                <a:gd name="f24" fmla="val f4"/>
                <a:gd name="f25" fmla="+- f24 0 f22"/>
                <a:gd name="f26" fmla="+- f23 0 f22"/>
                <a:gd name="f27" fmla="*/ f26 1 1394596"/>
                <a:gd name="f28" fmla="*/ f25 1 557467"/>
                <a:gd name="f29" fmla="*/ f22 1 f27"/>
                <a:gd name="f30" fmla="*/ f23 1 f27"/>
                <a:gd name="f31" fmla="*/ f22 1 f28"/>
                <a:gd name="f32" fmla="*/ f24 1 f28"/>
                <a:gd name="f33" fmla="*/ f29 f20 1"/>
                <a:gd name="f34" fmla="*/ f30 f20 1"/>
                <a:gd name="f35" fmla="*/ f32 f21 1"/>
                <a:gd name="f36" fmla="*/ f31 f2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3" t="f36" r="f34" b="f35"/>
              <a:pathLst>
                <a:path w="1394596" h="557467">
                  <a:moveTo>
                    <a:pt x="f5" y="f2"/>
                  </a:moveTo>
                  <a:lnTo>
                    <a:pt x="f6" y="f2"/>
                  </a:lnTo>
                  <a:cubicBezTo>
                    <a:pt x="f7" y="f2"/>
                    <a:pt x="f8" y="f9"/>
                    <a:pt x="f10" y="f11"/>
                  </a:cubicBezTo>
                  <a:cubicBezTo>
                    <a:pt x="f12" y="f13"/>
                    <a:pt x="f3" y="f14"/>
                    <a:pt x="f3" y="f5"/>
                  </a:cubicBezTo>
                  <a:lnTo>
                    <a:pt x="f3" y="f15"/>
                  </a:lnTo>
                  <a:cubicBezTo>
                    <a:pt x="f3" y="f16"/>
                    <a:pt x="f12" y="f17"/>
                    <a:pt x="f10" y="f18"/>
                  </a:cubicBezTo>
                  <a:cubicBezTo>
                    <a:pt x="f8" y="f19"/>
                    <a:pt x="f7" y="f4"/>
                    <a:pt x="f6" y="f4"/>
                  </a:cubicBezTo>
                  <a:lnTo>
                    <a:pt x="f5" y="f4"/>
                  </a:lnTo>
                  <a:cubicBezTo>
                    <a:pt x="f14" y="f4"/>
                    <a:pt x="f13" y="f19"/>
                    <a:pt x="f11" y="f18"/>
                  </a:cubicBezTo>
                  <a:cubicBezTo>
                    <a:pt x="f9" y="f17"/>
                    <a:pt x="f2" y="f16"/>
                    <a:pt x="f2" y="f15"/>
                  </a:cubicBezTo>
                  <a:lnTo>
                    <a:pt x="f2" y="f5"/>
                  </a:lnTo>
                  <a:cubicBezTo>
                    <a:pt x="f2" y="f14"/>
                    <a:pt x="f9" y="f13"/>
                    <a:pt x="f11" y="f11"/>
                  </a:cubicBezTo>
                  <a:cubicBezTo>
                    <a:pt x="f13" y="f9"/>
                    <a:pt x="f14" y="f2"/>
                    <a:pt x="f5" y="f2"/>
                  </a:cubicBezTo>
                  <a:close/>
                </a:path>
              </a:pathLst>
            </a:custGeom>
            <a:solidFill>
              <a:srgbClr val="DFD3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35009B8C-752A-3872-19D8-0798F8CDD846}"/>
                </a:ext>
              </a:extLst>
            </p:cNvPr>
            <p:cNvSpPr txBox="1"/>
            <p:nvPr/>
          </p:nvSpPr>
          <p:spPr>
            <a:xfrm>
              <a:off x="1625894" y="4288188"/>
              <a:ext cx="3530068" cy="143519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33869" tIns="33869" rIns="33869" bIns="33869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14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7" name="TextBox 17">
            <a:extLst>
              <a:ext uri="{FF2B5EF4-FFF2-40B4-BE49-F238E27FC236}">
                <a16:creationId xmlns:a16="http://schemas.microsoft.com/office/drawing/2014/main" id="{7BF99CF8-524D-3641-026D-E6809E68100D}"/>
              </a:ext>
            </a:extLst>
          </p:cNvPr>
          <p:cNvSpPr txBox="1"/>
          <p:nvPr/>
        </p:nvSpPr>
        <p:spPr>
          <a:xfrm>
            <a:off x="1625894" y="3971367"/>
            <a:ext cx="2438403" cy="1795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Competition: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B8A72AB2-DCEB-E34A-54D1-FBA5FF06904B}"/>
              </a:ext>
            </a:extLst>
          </p:cNvPr>
          <p:cNvSpPr txBox="1"/>
          <p:nvPr/>
        </p:nvSpPr>
        <p:spPr>
          <a:xfrm>
            <a:off x="1821439" y="4452122"/>
            <a:ext cx="2958824" cy="94532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233885" marR="0" lvl="1" indent="-116942" algn="just" defTabSz="914400" rtl="0" fontAlgn="auto" hangingPunct="1">
              <a:lnSpc>
                <a:spcPts val="151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83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Abergavenny Food Festival (local competition only, not internationally oriented)</a:t>
            </a:r>
          </a:p>
          <a:p>
            <a:pPr marL="233885" marR="0" lvl="1" indent="-116942" algn="just" defTabSz="914400" rtl="0" fontAlgn="auto" hangingPunct="1">
              <a:lnSpc>
                <a:spcPts val="151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83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Impersonal global cooking events (but no Wales-focused cultural immersion) (Fox, 2014).</a:t>
            </a:r>
          </a:p>
        </p:txBody>
      </p:sp>
      <p:grpSp>
        <p:nvGrpSpPr>
          <p:cNvPr id="19" name="Group 19">
            <a:extLst>
              <a:ext uri="{FF2B5EF4-FFF2-40B4-BE49-F238E27FC236}">
                <a16:creationId xmlns:a16="http://schemas.microsoft.com/office/drawing/2014/main" id="{9D65E54C-727B-A136-C77B-EF2A539E69B9}"/>
              </a:ext>
            </a:extLst>
          </p:cNvPr>
          <p:cNvGrpSpPr/>
          <p:nvPr/>
        </p:nvGrpSpPr>
        <p:grpSpPr>
          <a:xfrm>
            <a:off x="5538694" y="2202259"/>
            <a:ext cx="4942972" cy="1435196"/>
            <a:chOff x="5538694" y="2202259"/>
            <a:chExt cx="4942972" cy="1435196"/>
          </a:xfrm>
        </p:grpSpPr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C654D340-64D7-8A12-3F74-9345D193C47D}"/>
                </a:ext>
              </a:extLst>
            </p:cNvPr>
            <p:cNvSpPr/>
            <p:nvPr/>
          </p:nvSpPr>
          <p:spPr>
            <a:xfrm>
              <a:off x="5538694" y="2226362"/>
              <a:ext cx="4942972" cy="14110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952779"/>
                <a:gd name="f4" fmla="val 557467"/>
                <a:gd name="f5" fmla="val 53252"/>
                <a:gd name="f6" fmla="val 1899527"/>
                <a:gd name="f7" fmla="val 1913650"/>
                <a:gd name="f8" fmla="val 1927195"/>
                <a:gd name="f9" fmla="val 5611"/>
                <a:gd name="f10" fmla="val 1937182"/>
                <a:gd name="f11" fmla="val 15597"/>
                <a:gd name="f12" fmla="val 1947169"/>
                <a:gd name="f13" fmla="val 25584"/>
                <a:gd name="f14" fmla="val 39129"/>
                <a:gd name="f15" fmla="val 504215"/>
                <a:gd name="f16" fmla="val 533626"/>
                <a:gd name="f17" fmla="val 1928937"/>
                <a:gd name="f18" fmla="val 23842"/>
                <a:gd name="f19" fmla="*/ f0 1 1952779"/>
                <a:gd name="f20" fmla="*/ f1 1 557467"/>
                <a:gd name="f21" fmla="val f2"/>
                <a:gd name="f22" fmla="val f3"/>
                <a:gd name="f23" fmla="val f4"/>
                <a:gd name="f24" fmla="+- f23 0 f21"/>
                <a:gd name="f25" fmla="+- f22 0 f21"/>
                <a:gd name="f26" fmla="*/ f25 1 1952779"/>
                <a:gd name="f27" fmla="*/ f24 1 557467"/>
                <a:gd name="f28" fmla="*/ f21 1 f26"/>
                <a:gd name="f29" fmla="*/ f22 1 f26"/>
                <a:gd name="f30" fmla="*/ f21 1 f27"/>
                <a:gd name="f31" fmla="*/ f23 1 f27"/>
                <a:gd name="f32" fmla="*/ f28 f19 1"/>
                <a:gd name="f33" fmla="*/ f29 f19 1"/>
                <a:gd name="f34" fmla="*/ f31 f20 1"/>
                <a:gd name="f35" fmla="*/ f30 f2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2" t="f35" r="f33" b="f34"/>
              <a:pathLst>
                <a:path w="1952779" h="557467">
                  <a:moveTo>
                    <a:pt x="f5" y="f2"/>
                  </a:moveTo>
                  <a:lnTo>
                    <a:pt x="f6" y="f2"/>
                  </a:lnTo>
                  <a:cubicBezTo>
                    <a:pt x="f7" y="f2"/>
                    <a:pt x="f8" y="f9"/>
                    <a:pt x="f10" y="f11"/>
                  </a:cubicBezTo>
                  <a:cubicBezTo>
                    <a:pt x="f12" y="f13"/>
                    <a:pt x="f3" y="f14"/>
                    <a:pt x="f3" y="f5"/>
                  </a:cubicBezTo>
                  <a:lnTo>
                    <a:pt x="f3" y="f15"/>
                  </a:lnTo>
                  <a:cubicBezTo>
                    <a:pt x="f3" y="f16"/>
                    <a:pt x="f17" y="f4"/>
                    <a:pt x="f6" y="f4"/>
                  </a:cubicBezTo>
                  <a:lnTo>
                    <a:pt x="f5" y="f4"/>
                  </a:lnTo>
                  <a:cubicBezTo>
                    <a:pt x="f18" y="f4"/>
                    <a:pt x="f2" y="f16"/>
                    <a:pt x="f2" y="f15"/>
                  </a:cubicBezTo>
                  <a:lnTo>
                    <a:pt x="f2" y="f5"/>
                  </a:lnTo>
                  <a:cubicBezTo>
                    <a:pt x="f2" y="f18"/>
                    <a:pt x="f18" y="f2"/>
                    <a:pt x="f5" y="f2"/>
                  </a:cubicBezTo>
                  <a:close/>
                </a:path>
              </a:pathLst>
            </a:custGeom>
            <a:solidFill>
              <a:srgbClr val="DFD3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1" name="TextBox 21">
              <a:extLst>
                <a:ext uri="{FF2B5EF4-FFF2-40B4-BE49-F238E27FC236}">
                  <a16:creationId xmlns:a16="http://schemas.microsoft.com/office/drawing/2014/main" id="{D4C8E7DB-EFC0-7B75-1307-4BA0A54AFD2C}"/>
                </a:ext>
              </a:extLst>
            </p:cNvPr>
            <p:cNvSpPr txBox="1"/>
            <p:nvPr/>
          </p:nvSpPr>
          <p:spPr>
            <a:xfrm>
              <a:off x="5538694" y="2202259"/>
              <a:ext cx="4942972" cy="143519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33869" tIns="33869" rIns="33869" bIns="33869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14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22" name="TextBox 22">
            <a:extLst>
              <a:ext uri="{FF2B5EF4-FFF2-40B4-BE49-F238E27FC236}">
                <a16:creationId xmlns:a16="http://schemas.microsoft.com/office/drawing/2014/main" id="{2BDF717A-359A-3A5B-0CDD-012ACC303AF1}"/>
              </a:ext>
            </a:extLst>
          </p:cNvPr>
          <p:cNvSpPr txBox="1"/>
          <p:nvPr/>
        </p:nvSpPr>
        <p:spPr>
          <a:xfrm>
            <a:off x="5538694" y="1885437"/>
            <a:ext cx="5028047" cy="1795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Marketing Channels:</a:t>
            </a: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91B26812-3AA9-4242-4646-19EF49A32BAC}"/>
              </a:ext>
            </a:extLst>
          </p:cNvPr>
          <p:cNvSpPr txBox="1"/>
          <p:nvPr/>
        </p:nvSpPr>
        <p:spPr>
          <a:xfrm>
            <a:off x="5871014" y="2420828"/>
            <a:ext cx="4212147" cy="10077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244693" marR="0" lvl="1" indent="-122346" algn="just" defTabSz="914400" rtl="0" fontAlgn="auto" hangingPunct="1">
              <a:lnSpc>
                <a:spcPts val="158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33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Collaborations with Visit Wales and Coleg Gwent, ICC Wales</a:t>
            </a:r>
          </a:p>
          <a:p>
            <a:pPr marL="244693" marR="0" lvl="1" indent="-122346" algn="just" defTabSz="914400" rtl="0" fontAlgn="auto" hangingPunct="1">
              <a:lnSpc>
                <a:spcPts val="158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33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Cooperation agreements with Welsh cooks on social media (Adamopoulos and Todri, 2015).</a:t>
            </a:r>
          </a:p>
          <a:p>
            <a:pPr marL="244693" marR="0" lvl="1" indent="-122346" algn="just" defTabSz="914400" rtl="0" fontAlgn="auto" hangingPunct="1">
              <a:lnSpc>
                <a:spcPts val="158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33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Promotion through international culinary schools and Welsh embassies abroad (Afifi et al., 2016).</a:t>
            </a:r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A5CC1CBB-0407-CC38-0BC4-7BBA670C9F58}"/>
              </a:ext>
            </a:extLst>
          </p:cNvPr>
          <p:cNvSpPr txBox="1"/>
          <p:nvPr/>
        </p:nvSpPr>
        <p:spPr>
          <a:xfrm>
            <a:off x="5538694" y="3993056"/>
            <a:ext cx="2438403" cy="35907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Demand Indicators:</a:t>
            </a:r>
          </a:p>
          <a:p>
            <a:pPr marL="0" marR="0" lvl="0" indent="0" algn="l" defTabSz="914400" rtl="0" fontAlgn="auto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400" b="0" i="0" u="none" strike="noStrike" kern="1200" cap="none" spc="0" baseline="0%">
              <a:solidFill>
                <a:srgbClr val="353132"/>
              </a:solidFill>
              <a:uFillTx/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purl.oclc.org/ooxml/drawingml/main" xmlns:r="http://purl.oclc.org/ooxml/officeDocument/relationships" xmlns:p="http://purl.oclc.org/ooxml/presentationml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7D1F058A-2F2E-0F63-D13C-C7899693AC85}"/>
              </a:ext>
            </a:extLst>
          </p:cNvPr>
          <p:cNvSpPr/>
          <p:nvPr/>
        </p:nvSpPr>
        <p:spPr>
          <a:xfrm>
            <a:off x="1212128" y="2406609"/>
            <a:ext cx="2914549" cy="2840354"/>
          </a:xfrm>
          <a:custGeom>
            <a:avLst/>
            <a:gdLst>
              <a:gd name="f0" fmla="val w"/>
              <a:gd name="f1" fmla="val h"/>
              <a:gd name="f2" fmla="val 0"/>
              <a:gd name="f3" fmla="val 4371821"/>
              <a:gd name="f4" fmla="val 4260539"/>
              <a:gd name="f5" fmla="*/ f0 1 4371821"/>
              <a:gd name="f6" fmla="*/ f1 1 4260539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4371821"/>
              <a:gd name="f13" fmla="*/ f10 1 4260539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4371821" h="4260539">
                <a:moveTo>
                  <a:pt x="f2" y="f2"/>
                </a:moveTo>
                <a:lnTo>
                  <a:pt x="f3" y="f2"/>
                </a:lnTo>
                <a:lnTo>
                  <a:pt x="f3" y="f4"/>
                </a:lnTo>
                <a:lnTo>
                  <a:pt x="f2" y="f4"/>
                </a:lnTo>
                <a:lnTo>
                  <a:pt x="f2" y="f2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144CC8E4-32F7-F364-07EA-1B587564A827}"/>
              </a:ext>
            </a:extLst>
          </p:cNvPr>
          <p:cNvSpPr/>
          <p:nvPr/>
        </p:nvSpPr>
        <p:spPr>
          <a:xfrm>
            <a:off x="4637928" y="2406609"/>
            <a:ext cx="2914549" cy="2840354"/>
          </a:xfrm>
          <a:custGeom>
            <a:avLst/>
            <a:gdLst>
              <a:gd name="f0" fmla="val w"/>
              <a:gd name="f1" fmla="val h"/>
              <a:gd name="f2" fmla="val 0"/>
              <a:gd name="f3" fmla="val 4371821"/>
              <a:gd name="f4" fmla="val 4260539"/>
              <a:gd name="f5" fmla="val 4371822"/>
              <a:gd name="f6" fmla="*/ f0 1 4371821"/>
              <a:gd name="f7" fmla="*/ f1 1 4260539"/>
              <a:gd name="f8" fmla="val f2"/>
              <a:gd name="f9" fmla="val f3"/>
              <a:gd name="f10" fmla="val f4"/>
              <a:gd name="f11" fmla="+- f10 0 f8"/>
              <a:gd name="f12" fmla="+- f9 0 f8"/>
              <a:gd name="f13" fmla="*/ f12 1 4371821"/>
              <a:gd name="f14" fmla="*/ f11 1 4260539"/>
              <a:gd name="f15" fmla="*/ f8 1 f13"/>
              <a:gd name="f16" fmla="*/ f9 1 f13"/>
              <a:gd name="f17" fmla="*/ f8 1 f14"/>
              <a:gd name="f18" fmla="*/ f10 1 f14"/>
              <a:gd name="f19" fmla="*/ f15 f6 1"/>
              <a:gd name="f20" fmla="*/ f16 f6 1"/>
              <a:gd name="f21" fmla="*/ f18 f7 1"/>
              <a:gd name="f22" fmla="*/ f17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22" r="f20" b="f21"/>
            <a:pathLst>
              <a:path w="4371821" h="4260539">
                <a:moveTo>
                  <a:pt x="f2" y="f2"/>
                </a:moveTo>
                <a:lnTo>
                  <a:pt x="f5" y="f2"/>
                </a:lnTo>
                <a:lnTo>
                  <a:pt x="f5" y="f4"/>
                </a:lnTo>
                <a:lnTo>
                  <a:pt x="f2" y="f4"/>
                </a:lnTo>
                <a:lnTo>
                  <a:pt x="f2" y="f2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E489D93D-8A50-0580-5291-7DCEFBD4092A}"/>
              </a:ext>
            </a:extLst>
          </p:cNvPr>
          <p:cNvSpPr/>
          <p:nvPr/>
        </p:nvSpPr>
        <p:spPr>
          <a:xfrm>
            <a:off x="8065318" y="2406609"/>
            <a:ext cx="2914549" cy="2840354"/>
          </a:xfrm>
          <a:custGeom>
            <a:avLst/>
            <a:gdLst>
              <a:gd name="f0" fmla="val w"/>
              <a:gd name="f1" fmla="val h"/>
              <a:gd name="f2" fmla="val 0"/>
              <a:gd name="f3" fmla="val 4371821"/>
              <a:gd name="f4" fmla="val 4260539"/>
              <a:gd name="f5" fmla="*/ f0 1 4371821"/>
              <a:gd name="f6" fmla="*/ f1 1 4260539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4371821"/>
              <a:gd name="f13" fmla="*/ f10 1 4260539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4371821" h="4260539">
                <a:moveTo>
                  <a:pt x="f2" y="f2"/>
                </a:moveTo>
                <a:lnTo>
                  <a:pt x="f3" y="f2"/>
                </a:lnTo>
                <a:lnTo>
                  <a:pt x="f3" y="f4"/>
                </a:lnTo>
                <a:lnTo>
                  <a:pt x="f2" y="f4"/>
                </a:lnTo>
                <a:lnTo>
                  <a:pt x="f2" y="f2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2FDE824C-0BB7-2509-A2DD-2847A561070F}"/>
              </a:ext>
            </a:extLst>
          </p:cNvPr>
          <p:cNvSpPr txBox="1"/>
          <p:nvPr/>
        </p:nvSpPr>
        <p:spPr>
          <a:xfrm>
            <a:off x="2655637" y="723217"/>
            <a:ext cx="6880731" cy="60272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ts val="466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4666" b="0" i="0" u="none" strike="noStrike" kern="1200" cap="none" spc="-233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Operational Factors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84FC2E76-91C8-EBA8-CF14-D48DA7EE4BBC}"/>
              </a:ext>
            </a:extLst>
          </p:cNvPr>
          <p:cNvSpPr txBox="1"/>
          <p:nvPr/>
        </p:nvSpPr>
        <p:spPr>
          <a:xfrm>
            <a:off x="2814285" y="1570500"/>
            <a:ext cx="6563426" cy="4165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Venue: ICC Wales or Coleg Gwent’s contemporary cooking kitchen</a:t>
            </a:r>
          </a:p>
          <a:p>
            <a:pPr marL="0" marR="0" lvl="0" indent="0" algn="ctr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Availability: Booking early in July keeps you out of the hectic peak tourism crowds.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66880F22-6E38-7FDC-A9DF-002C37241DEC}"/>
              </a:ext>
            </a:extLst>
          </p:cNvPr>
          <p:cNvSpPr txBox="1"/>
          <p:nvPr/>
        </p:nvSpPr>
        <p:spPr>
          <a:xfrm>
            <a:off x="1781168" y="2921791"/>
            <a:ext cx="1776487" cy="21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ts val="185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320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Suitability: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BE3B03F6-1DE3-EFB8-D0A3-FA6D0A6DAAF1}"/>
              </a:ext>
            </a:extLst>
          </p:cNvPr>
          <p:cNvSpPr txBox="1"/>
          <p:nvPr/>
        </p:nvSpPr>
        <p:spPr>
          <a:xfrm>
            <a:off x="5436702" y="2921791"/>
            <a:ext cx="1368454" cy="21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ts val="185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320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Staffing &amp; Skills: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B62BE718-CF7A-2464-615F-CF331E2CD713}"/>
              </a:ext>
            </a:extLst>
          </p:cNvPr>
          <p:cNvSpPr txBox="1"/>
          <p:nvPr/>
        </p:nvSpPr>
        <p:spPr>
          <a:xfrm>
            <a:off x="8608792" y="2905030"/>
            <a:ext cx="1776487" cy="21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ts val="185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320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Resources: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4359102B-A373-086B-0D18-F713C10F0286}"/>
              </a:ext>
            </a:extLst>
          </p:cNvPr>
          <p:cNvSpPr txBox="1"/>
          <p:nvPr/>
        </p:nvSpPr>
        <p:spPr>
          <a:xfrm>
            <a:off x="1635047" y="3323130"/>
            <a:ext cx="2068711" cy="128997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269190" marR="0" lvl="1" indent="-134590" algn="just" defTabSz="914400" rtl="0" fontAlgn="auto" hangingPunct="1">
              <a:lnSpc>
                <a:spcPts val="174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247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Professional setup of the kitchen (Henderson, 2011)</a:t>
            </a:r>
          </a:p>
          <a:p>
            <a:pPr marL="269190" marR="0" lvl="1" indent="-134590" algn="just" defTabSz="914400" rtl="0" fontAlgn="auto" hangingPunct="1">
              <a:lnSpc>
                <a:spcPts val="174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247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Transport links and accommodations</a:t>
            </a:r>
          </a:p>
          <a:p>
            <a:pPr marL="269190" marR="0" lvl="1" indent="-134590" algn="just" defTabSz="914400" rtl="0" fontAlgn="auto" hangingPunct="1">
              <a:lnSpc>
                <a:spcPts val="174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247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Parking facilities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23073217-A229-CDB0-1162-EACFD680899A}"/>
              </a:ext>
            </a:extLst>
          </p:cNvPr>
          <p:cNvSpPr txBox="1"/>
          <p:nvPr/>
        </p:nvSpPr>
        <p:spPr>
          <a:xfrm>
            <a:off x="5023805" y="3323130"/>
            <a:ext cx="2194258" cy="128997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269190" marR="0" lvl="1" indent="-134590" algn="l" defTabSz="914400" rtl="0" fontAlgn="auto" hangingPunct="1">
              <a:lnSpc>
                <a:spcPts val="174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247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Local culinary tutors</a:t>
            </a:r>
          </a:p>
          <a:p>
            <a:pPr marL="269190" marR="0" lvl="1" indent="-134590" algn="l" defTabSz="914400" rtl="0" fontAlgn="auto" hangingPunct="1">
              <a:lnSpc>
                <a:spcPts val="174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247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Multilingual event host (Getz and Page, 2019)</a:t>
            </a:r>
          </a:p>
          <a:p>
            <a:pPr marL="269190" marR="0" lvl="1" indent="-134590" algn="l" defTabSz="914400" rtl="0" fontAlgn="auto" hangingPunct="1">
              <a:lnSpc>
                <a:spcPts val="174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247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Judges from the UK and abroad</a:t>
            </a:r>
          </a:p>
          <a:p>
            <a:pPr marL="269190" marR="0" lvl="1" indent="-134590" algn="l" defTabSz="914400" rtl="0" fontAlgn="auto" hangingPunct="1">
              <a:lnSpc>
                <a:spcPts val="174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247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Student volunteers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A7F240C3-657E-D76C-37CD-0D6A964566AC}"/>
              </a:ext>
            </a:extLst>
          </p:cNvPr>
          <p:cNvSpPr txBox="1"/>
          <p:nvPr/>
        </p:nvSpPr>
        <p:spPr>
          <a:xfrm>
            <a:off x="8488548" y="3027871"/>
            <a:ext cx="1999125" cy="17152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154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:</a:t>
            </a:r>
          </a:p>
          <a:p>
            <a:pPr marL="237524" marR="0" lvl="1" indent="-118762" algn="l" defTabSz="914400" rtl="0" fontAlgn="auto" hangingPunct="1">
              <a:lnSpc>
                <a:spcPts val="154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Professional kitchen equipment (Kitchen, 2024)</a:t>
            </a:r>
          </a:p>
          <a:p>
            <a:pPr marL="237524" marR="0" lvl="1" indent="-118762" algn="l" defTabSz="914400" rtl="0" fontAlgn="auto" hangingPunct="1">
              <a:lnSpc>
                <a:spcPts val="154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Tasting booths</a:t>
            </a:r>
          </a:p>
          <a:p>
            <a:pPr marL="237524" marR="0" lvl="1" indent="-118762" algn="l" defTabSz="914400" rtl="0" fontAlgn="auto" hangingPunct="1">
              <a:lnSpc>
                <a:spcPts val="154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Live streaming demos of the AV system</a:t>
            </a:r>
          </a:p>
          <a:p>
            <a:pPr marL="237524" marR="0" lvl="1" indent="-118762" algn="l" defTabSz="914400" rtl="0" fontAlgn="auto" hangingPunct="1">
              <a:lnSpc>
                <a:spcPts val="154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Social media booth for international access (Aktepe and Demirci, 2024).</a:t>
            </a:r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9D17D130-75E9-AC1D-31A3-E6A3C3A708E8}"/>
              </a:ext>
            </a:extLst>
          </p:cNvPr>
          <p:cNvSpPr/>
          <p:nvPr/>
        </p:nvSpPr>
        <p:spPr>
          <a:xfrm flipV="1">
            <a:off x="9536369" y="4459345"/>
            <a:ext cx="6320122" cy="5354872"/>
          </a:xfrm>
          <a:custGeom>
            <a:avLst/>
            <a:gdLst>
              <a:gd name="f0" fmla="val w"/>
              <a:gd name="f1" fmla="val h"/>
              <a:gd name="f2" fmla="val 0"/>
              <a:gd name="f3" fmla="val 9480190"/>
              <a:gd name="f4" fmla="val 8032306"/>
              <a:gd name="f5" fmla="val 8032307"/>
              <a:gd name="f6" fmla="*/ f0 1 9480190"/>
              <a:gd name="f7" fmla="*/ f1 1 8032306"/>
              <a:gd name="f8" fmla="val f2"/>
              <a:gd name="f9" fmla="val f3"/>
              <a:gd name="f10" fmla="val f4"/>
              <a:gd name="f11" fmla="+- f10 0 f8"/>
              <a:gd name="f12" fmla="+- f9 0 f8"/>
              <a:gd name="f13" fmla="*/ f12 1 9480190"/>
              <a:gd name="f14" fmla="*/ f11 1 8032306"/>
              <a:gd name="f15" fmla="*/ f8 1 f13"/>
              <a:gd name="f16" fmla="*/ f9 1 f13"/>
              <a:gd name="f17" fmla="*/ f8 1 f14"/>
              <a:gd name="f18" fmla="*/ f10 1 f14"/>
              <a:gd name="f19" fmla="*/ f15 f6 1"/>
              <a:gd name="f20" fmla="*/ f16 f6 1"/>
              <a:gd name="f21" fmla="*/ f18 f7 1"/>
              <a:gd name="f22" fmla="*/ f17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22" r="f20" b="f21"/>
            <a:pathLst>
              <a:path w="9480190" h="8032306">
                <a:moveTo>
                  <a:pt x="f2" y="f5"/>
                </a:moveTo>
                <a:lnTo>
                  <a:pt x="f3" y="f5"/>
                </a:lnTo>
                <a:lnTo>
                  <a:pt x="f3" y="f2"/>
                </a:lnTo>
                <a:lnTo>
                  <a:pt x="f2" y="f2"/>
                </a:lnTo>
                <a:lnTo>
                  <a:pt x="f2" y="f5"/>
                </a:lnTo>
                <a:close/>
              </a:path>
            </a:pathLst>
          </a:custGeom>
          <a:blipFill>
            <a:blip r:embed="rId4">
              <a:alphaModFix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2787C283-067B-B498-CE20-9F6A4E12F0E2}"/>
              </a:ext>
            </a:extLst>
          </p:cNvPr>
          <p:cNvSpPr/>
          <p:nvPr/>
        </p:nvSpPr>
        <p:spPr>
          <a:xfrm flipH="1">
            <a:off x="-2070686" y="-1169938"/>
            <a:ext cx="4141363" cy="3508863"/>
          </a:xfrm>
          <a:custGeom>
            <a:avLst/>
            <a:gdLst>
              <a:gd name="f0" fmla="val w"/>
              <a:gd name="f1" fmla="val h"/>
              <a:gd name="f2" fmla="val 0"/>
              <a:gd name="f3" fmla="val 6212050"/>
              <a:gd name="f4" fmla="val 5263301"/>
              <a:gd name="f5" fmla="*/ f0 1 6212050"/>
              <a:gd name="f6" fmla="*/ f1 1 5263301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6212050"/>
              <a:gd name="f13" fmla="*/ f10 1 5263301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6212050" h="5263301">
                <a:moveTo>
                  <a:pt x="f3" y="f2"/>
                </a:moveTo>
                <a:lnTo>
                  <a:pt x="f2" y="f2"/>
                </a:lnTo>
                <a:lnTo>
                  <a:pt x="f2" y="f4"/>
                </a:lnTo>
                <a:lnTo>
                  <a:pt x="f3" y="f4"/>
                </a:lnTo>
                <a:lnTo>
                  <a:pt x="f3" y="f2"/>
                </a:lnTo>
                <a:close/>
              </a:path>
            </a:pathLst>
          </a:custGeom>
          <a:blipFill>
            <a:blip r:embed="rId4">
              <a:alphaModFix amt="59%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purl.oclc.org/ooxml/drawingml/main" xmlns:r="http://purl.oclc.org/ooxml/officeDocument/relationships" xmlns:p="http://purl.oclc.org/ooxml/presentationml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4922BCA2-CD63-6826-6826-8F981088815C}"/>
              </a:ext>
            </a:extLst>
          </p:cNvPr>
          <p:cNvSpPr/>
          <p:nvPr/>
        </p:nvSpPr>
        <p:spPr>
          <a:xfrm>
            <a:off x="7779349" y="-2654841"/>
            <a:ext cx="7453695" cy="6315312"/>
          </a:xfrm>
          <a:custGeom>
            <a:avLst/>
            <a:gdLst>
              <a:gd name="f0" fmla="val w"/>
              <a:gd name="f1" fmla="val h"/>
              <a:gd name="f2" fmla="val 0"/>
              <a:gd name="f3" fmla="val 11180543"/>
              <a:gd name="f4" fmla="val 9472969"/>
              <a:gd name="f5" fmla="val 11180542"/>
              <a:gd name="f6" fmla="*/ f0 1 11180543"/>
              <a:gd name="f7" fmla="*/ f1 1 9472969"/>
              <a:gd name="f8" fmla="val f2"/>
              <a:gd name="f9" fmla="val f3"/>
              <a:gd name="f10" fmla="val f4"/>
              <a:gd name="f11" fmla="+- f10 0 f8"/>
              <a:gd name="f12" fmla="+- f9 0 f8"/>
              <a:gd name="f13" fmla="*/ f12 1 11180543"/>
              <a:gd name="f14" fmla="*/ f11 1 9472969"/>
              <a:gd name="f15" fmla="*/ f8 1 f13"/>
              <a:gd name="f16" fmla="*/ f9 1 f13"/>
              <a:gd name="f17" fmla="*/ f8 1 f14"/>
              <a:gd name="f18" fmla="*/ f10 1 f14"/>
              <a:gd name="f19" fmla="*/ f15 f6 1"/>
              <a:gd name="f20" fmla="*/ f16 f6 1"/>
              <a:gd name="f21" fmla="*/ f18 f7 1"/>
              <a:gd name="f22" fmla="*/ f17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22" r="f20" b="f21"/>
            <a:pathLst>
              <a:path w="11180543" h="9472969">
                <a:moveTo>
                  <a:pt x="f2" y="f2"/>
                </a:moveTo>
                <a:lnTo>
                  <a:pt x="f5" y="f2"/>
                </a:lnTo>
                <a:lnTo>
                  <a:pt x="f5" y="f4"/>
                </a:lnTo>
                <a:lnTo>
                  <a:pt x="f2" y="f4"/>
                </a:lnTo>
                <a:lnTo>
                  <a:pt x="f2" y="f2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D1F5BB3D-B23A-D6E7-5468-DD05049D3510}"/>
              </a:ext>
            </a:extLst>
          </p:cNvPr>
          <p:cNvSpPr/>
          <p:nvPr/>
        </p:nvSpPr>
        <p:spPr>
          <a:xfrm flipH="1" flipV="1">
            <a:off x="-675887" y="-2563282"/>
            <a:ext cx="3834755" cy="3249082"/>
          </a:xfrm>
          <a:custGeom>
            <a:avLst/>
            <a:gdLst>
              <a:gd name="f0" fmla="val w"/>
              <a:gd name="f1" fmla="val h"/>
              <a:gd name="f2" fmla="val 0"/>
              <a:gd name="f3" fmla="val 5752137"/>
              <a:gd name="f4" fmla="val 4873629"/>
              <a:gd name="f5" fmla="*/ f0 1 5752137"/>
              <a:gd name="f6" fmla="*/ f1 1 4873629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5752137"/>
              <a:gd name="f13" fmla="*/ f10 1 4873629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5752137" h="4873629">
                <a:moveTo>
                  <a:pt x="f3" y="f4"/>
                </a:moveTo>
                <a:lnTo>
                  <a:pt x="f2" y="f4"/>
                </a:lnTo>
                <a:lnTo>
                  <a:pt x="f2" y="f2"/>
                </a:lnTo>
                <a:lnTo>
                  <a:pt x="f3" y="f2"/>
                </a:lnTo>
                <a:lnTo>
                  <a:pt x="f3" y="f4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592ED824-762D-C906-7C40-625DD7B3B7E7}"/>
              </a:ext>
            </a:extLst>
          </p:cNvPr>
          <p:cNvSpPr/>
          <p:nvPr/>
        </p:nvSpPr>
        <p:spPr>
          <a:xfrm flipH="1" flipV="1">
            <a:off x="3714557" y="5841498"/>
            <a:ext cx="3834755" cy="3249082"/>
          </a:xfrm>
          <a:custGeom>
            <a:avLst/>
            <a:gdLst>
              <a:gd name="f0" fmla="val w"/>
              <a:gd name="f1" fmla="val h"/>
              <a:gd name="f2" fmla="val 0"/>
              <a:gd name="f3" fmla="val 5752137"/>
              <a:gd name="f4" fmla="val 4873629"/>
              <a:gd name="f5" fmla="*/ f0 1 5752137"/>
              <a:gd name="f6" fmla="*/ f1 1 4873629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5752137"/>
              <a:gd name="f13" fmla="*/ f10 1 4873629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5752137" h="4873629">
                <a:moveTo>
                  <a:pt x="f3" y="f4"/>
                </a:moveTo>
                <a:lnTo>
                  <a:pt x="f2" y="f4"/>
                </a:lnTo>
                <a:lnTo>
                  <a:pt x="f2" y="f2"/>
                </a:lnTo>
                <a:lnTo>
                  <a:pt x="f3" y="f2"/>
                </a:lnTo>
                <a:lnTo>
                  <a:pt x="f3" y="f4"/>
                </a:lnTo>
                <a:close/>
              </a:path>
            </a:pathLst>
          </a:custGeom>
          <a:blipFill>
            <a:blip r:embed="rId4">
              <a:alphaModFix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02A90A1D-BE58-3489-A328-D29F295BA569}"/>
              </a:ext>
            </a:extLst>
          </p:cNvPr>
          <p:cNvGrpSpPr/>
          <p:nvPr/>
        </p:nvGrpSpPr>
        <p:grpSpPr>
          <a:xfrm>
            <a:off x="-907423" y="3656859"/>
            <a:ext cx="6224640" cy="6103912"/>
            <a:chOff x="-907423" y="3656859"/>
            <a:chExt cx="6224640" cy="6103912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36648625-CC2B-89B6-DE5E-93BFC5CEDDD7}"/>
                </a:ext>
              </a:extLst>
            </p:cNvPr>
            <p:cNvSpPr/>
            <p:nvPr/>
          </p:nvSpPr>
          <p:spPr>
            <a:xfrm>
              <a:off x="-907423" y="3656859"/>
              <a:ext cx="6224640" cy="610391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639471"/>
                <a:gd name="f4" fmla="val 4549489"/>
                <a:gd name="f5" fmla="val 2642461"/>
                <a:gd name="f6" fmla="val 4307731"/>
                <a:gd name="f7" fmla="val 2937643"/>
                <a:gd name="f8" fmla="val 4136404"/>
                <a:gd name="f9" fmla="val 3174467"/>
                <a:gd name="f10" fmla="val 3866873"/>
                <a:gd name="f11" fmla="val 3302943"/>
                <a:gd name="f12" fmla="val 3520703"/>
                <a:gd name="f13" fmla="val 3367367"/>
                <a:gd name="f14" fmla="val 3347118"/>
                <a:gd name="f15" fmla="val 3462613"/>
                <a:gd name="f16" fmla="val 3172924"/>
                <a:gd name="f17" fmla="val 3623369"/>
                <a:gd name="f18" fmla="val 3081058"/>
                <a:gd name="f19" fmla="val 3747343"/>
                <a:gd name="f20" fmla="val 3010214"/>
                <a:gd name="f21" fmla="val 3895227"/>
                <a:gd name="f22" fmla="val 2996898"/>
                <a:gd name="f23" fmla="val 4029388"/>
                <a:gd name="f24" fmla="val 2948020"/>
                <a:gd name="f25" fmla="val 4411618"/>
                <a:gd name="f26" fmla="val 2808768"/>
                <a:gd name="f27" fmla="val 2366335"/>
                <a:gd name="f28" fmla="val 4578884"/>
                <a:gd name="f29" fmla="val 1964073"/>
                <a:gd name="f30" fmla="val 4518297"/>
                <a:gd name="f31" fmla="val 1561809"/>
                <a:gd name="f32" fmla="val 4204130"/>
                <a:gd name="f33" fmla="val 1222063"/>
                <a:gd name="f34" fmla="val 3823417"/>
                <a:gd name="f35" fmla="val 1078711"/>
                <a:gd name="f36" fmla="val 3609703"/>
                <a:gd name="f37" fmla="val 998242"/>
                <a:gd name="f38" fmla="val 3395764"/>
                <a:gd name="f39" fmla="val 1015829"/>
                <a:gd name="f40" fmla="val 3183757"/>
                <a:gd name="f41" fmla="val 930958"/>
                <a:gd name="f42" fmla="val 2896850"/>
                <a:gd name="f43" fmla="val 816103"/>
                <a:gd name="f44" fmla="val 2646820"/>
                <a:gd name="f45" fmla="val 557580"/>
                <a:gd name="f46" fmla="val 2402676"/>
                <a:gd name="f47" fmla="val 368105"/>
                <a:gd name="f48" fmla="val 2158532"/>
                <a:gd name="f49" fmla="val 178629"/>
                <a:gd name="f50" fmla="val 1877749"/>
                <a:gd name="f51" fmla="val 5911"/>
                <a:gd name="f52" fmla="val 1568716"/>
                <a:gd name="f53" fmla="val 3231"/>
                <a:gd name="f54" fmla="val 1196035"/>
                <a:gd name="f55" fmla="val 839628"/>
                <a:gd name="f56" fmla="val 279246"/>
                <a:gd name="f57" fmla="val 753607"/>
                <a:gd name="f58" fmla="val 641873"/>
                <a:gd name="f59" fmla="val 714329"/>
                <a:gd name="f60" fmla="val 807457"/>
                <a:gd name="f61" fmla="val 726735"/>
                <a:gd name="f62" fmla="val 980722"/>
                <a:gd name="f63" fmla="val 704584"/>
                <a:gd name="f64" fmla="val 1149453"/>
                <a:gd name="f65" fmla="val 619399"/>
                <a:gd name="f66" fmla="val 1798292"/>
                <a:gd name="f67" fmla="val 38111"/>
                <a:gd name="f68" fmla="val 2317174"/>
                <a:gd name="f69" fmla="val 17162"/>
                <a:gd name="f70" fmla="val 2971245"/>
                <a:gd name="f71" fmla="val 3507080"/>
                <a:gd name="f72" fmla="val 385323"/>
                <a:gd name="f73" fmla="val 3994953"/>
                <a:gd name="f74" fmla="val 863032"/>
                <a:gd name="f75" fmla="val 4238292"/>
                <a:gd name="f76" fmla="val 1111989"/>
                <a:gd name="f77" fmla="val 4365108"/>
                <a:gd name="f78" fmla="val 1371700"/>
                <a:gd name="f79" fmla="val 4475224"/>
                <a:gd name="f80" fmla="val 1651555"/>
                <a:gd name="f81" fmla="val 4507960"/>
                <a:gd name="f82" fmla="val 2006569"/>
                <a:gd name="f83" fmla="val 2352643"/>
                <a:gd name="f84" fmla="val 4475944"/>
                <a:gd name="f85" fmla="*/ f0 1 4639471"/>
                <a:gd name="f86" fmla="*/ f1 1 4549489"/>
                <a:gd name="f87" fmla="val f2"/>
                <a:gd name="f88" fmla="val f3"/>
                <a:gd name="f89" fmla="val f4"/>
                <a:gd name="f90" fmla="+- f89 0 f87"/>
                <a:gd name="f91" fmla="+- f88 0 f87"/>
                <a:gd name="f92" fmla="*/ f91 1 4639471"/>
                <a:gd name="f93" fmla="*/ f90 1 4549489"/>
                <a:gd name="f94" fmla="*/ f87 1 f92"/>
                <a:gd name="f95" fmla="*/ f88 1 f92"/>
                <a:gd name="f96" fmla="*/ f87 1 f93"/>
                <a:gd name="f97" fmla="*/ f89 1 f93"/>
                <a:gd name="f98" fmla="*/ f94 f85 1"/>
                <a:gd name="f99" fmla="*/ f95 f85 1"/>
                <a:gd name="f100" fmla="*/ f97 f86 1"/>
                <a:gd name="f101" fmla="*/ f96 f8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8" t="f101" r="f99" b="f100"/>
              <a:pathLst>
                <a:path w="4639471" h="4549489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3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2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2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4"/>
                    <a:pt x="f83" y="f84"/>
                    <a:pt x="f5" y="f6"/>
                  </a:cubicBezTo>
                  <a:close/>
                </a:path>
              </a:pathLst>
            </a:custGeom>
            <a:blipFill>
              <a:blip r:embed="rId6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3D20914A-17CE-89A2-DB7D-BFED0637A3D1}"/>
                </a:ext>
              </a:extLst>
            </p:cNvPr>
            <p:cNvSpPr/>
            <p:nvPr/>
          </p:nvSpPr>
          <p:spPr>
            <a:xfrm>
              <a:off x="-885212" y="3660471"/>
              <a:ext cx="6134115" cy="606050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2000"/>
                <a:gd name="f4" fmla="val 4517135"/>
                <a:gd name="f5" fmla="*/ f0 1 4572000"/>
                <a:gd name="f6" fmla="*/ f1 1 4517135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4572000"/>
                <a:gd name="f13" fmla="*/ f10 1 4517135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4572000" h="4517135">
                  <a:moveTo>
                    <a:pt x="f3" y="f4"/>
                  </a:moveTo>
                  <a:lnTo>
                    <a:pt x="f2" y="f4"/>
                  </a:lnTo>
                  <a:lnTo>
                    <a:pt x="f2" y="f2"/>
                  </a:lnTo>
                  <a:lnTo>
                    <a:pt x="f3" y="f2"/>
                  </a:lnTo>
                  <a:lnTo>
                    <a:pt x="f3" y="f4"/>
                  </a:lnTo>
                  <a:close/>
                </a:path>
              </a:pathLst>
            </a:custGeom>
            <a:blipFill>
              <a:blip r:embed="rId7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8" name="Freeform 8">
            <a:extLst>
              <a:ext uri="{FF2B5EF4-FFF2-40B4-BE49-F238E27FC236}">
                <a16:creationId xmlns:a16="http://schemas.microsoft.com/office/drawing/2014/main" id="{F8DD6D87-247E-E6BD-6A97-4C1E5E085AC5}"/>
              </a:ext>
            </a:extLst>
          </p:cNvPr>
          <p:cNvSpPr/>
          <p:nvPr/>
        </p:nvSpPr>
        <p:spPr>
          <a:xfrm>
            <a:off x="5885873" y="1187695"/>
            <a:ext cx="4012186" cy="5284107"/>
          </a:xfrm>
          <a:custGeom>
            <a:avLst/>
            <a:gdLst>
              <a:gd name="f0" fmla="val w"/>
              <a:gd name="f1" fmla="val h"/>
              <a:gd name="f2" fmla="val 0"/>
              <a:gd name="f3" fmla="val 6018276"/>
              <a:gd name="f4" fmla="val 7926167"/>
              <a:gd name="f5" fmla="val 6018275"/>
              <a:gd name="f6" fmla="*/ f0 1 6018276"/>
              <a:gd name="f7" fmla="*/ f1 1 7926167"/>
              <a:gd name="f8" fmla="val f2"/>
              <a:gd name="f9" fmla="val f3"/>
              <a:gd name="f10" fmla="val f4"/>
              <a:gd name="f11" fmla="+- f10 0 f8"/>
              <a:gd name="f12" fmla="+- f9 0 f8"/>
              <a:gd name="f13" fmla="*/ f12 1 6018276"/>
              <a:gd name="f14" fmla="*/ f11 1 7926167"/>
              <a:gd name="f15" fmla="*/ f8 1 f13"/>
              <a:gd name="f16" fmla="*/ f9 1 f13"/>
              <a:gd name="f17" fmla="*/ f8 1 f14"/>
              <a:gd name="f18" fmla="*/ f10 1 f14"/>
              <a:gd name="f19" fmla="*/ f15 f6 1"/>
              <a:gd name="f20" fmla="*/ f16 f6 1"/>
              <a:gd name="f21" fmla="*/ f18 f7 1"/>
              <a:gd name="f22" fmla="*/ f17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22" r="f20" b="f21"/>
            <a:pathLst>
              <a:path w="6018276" h="7926167">
                <a:moveTo>
                  <a:pt x="f2" y="f2"/>
                </a:moveTo>
                <a:lnTo>
                  <a:pt x="f5" y="f2"/>
                </a:lnTo>
                <a:lnTo>
                  <a:pt x="f5" y="f4"/>
                </a:lnTo>
                <a:lnTo>
                  <a:pt x="f2" y="f4"/>
                </a:lnTo>
                <a:lnTo>
                  <a:pt x="f2" y="f2"/>
                </a:lnTo>
                <a:close/>
              </a:path>
            </a:pathLst>
          </a:custGeom>
          <a:blipFill>
            <a:blip r:embed="rId8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02AF565F-D2DB-2310-30F3-BADB9C0F4477}"/>
              </a:ext>
            </a:extLst>
          </p:cNvPr>
          <p:cNvSpPr txBox="1"/>
          <p:nvPr/>
        </p:nvSpPr>
        <p:spPr>
          <a:xfrm>
            <a:off x="685800" y="685800"/>
            <a:ext cx="4946135" cy="16158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625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6252" b="0" i="0" u="none" strike="noStrike" kern="1200" cap="none" spc="-312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Financial Feasibility 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E00030F2-2BD6-642C-ABBB-C66CB7C134FF}"/>
              </a:ext>
            </a:extLst>
          </p:cNvPr>
          <p:cNvSpPr txBox="1"/>
          <p:nvPr/>
        </p:nvSpPr>
        <p:spPr>
          <a:xfrm>
            <a:off x="5885873" y="807104"/>
            <a:ext cx="4136324" cy="1985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Estimated Budget: £8,500 (within range)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1D34871A-FF7C-1821-7E7C-E3A01B0D8ED5}"/>
              </a:ext>
            </a:extLst>
          </p:cNvPr>
          <p:cNvSpPr txBox="1"/>
          <p:nvPr/>
        </p:nvSpPr>
        <p:spPr>
          <a:xfrm>
            <a:off x="685800" y="2381317"/>
            <a:ext cx="4136324" cy="6345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Result: Break-even – risk controlled with flexible cost elements (Mair and Weber, 2019)</a:t>
            </a:r>
          </a:p>
          <a:p>
            <a:pPr marL="0" marR="0" lvl="0" indent="0" algn="l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199" b="0" i="0" u="none" strike="noStrike" kern="1200" cap="none" spc="0" baseline="0%">
              <a:solidFill>
                <a:srgbClr val="353132"/>
              </a:solidFill>
              <a:uFillTx/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purl.oclc.org/ooxml/drawingml/main" xmlns:r="http://purl.oclc.org/ooxml/officeDocument/relationships" xmlns:p="http://purl.oclc.org/ooxml/presentationml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58BA155-5D8B-83C5-98D1-84FDD104AF67}"/>
              </a:ext>
            </a:extLst>
          </p:cNvPr>
          <p:cNvSpPr/>
          <p:nvPr/>
        </p:nvSpPr>
        <p:spPr>
          <a:xfrm flipH="1">
            <a:off x="-2070686" y="-1169938"/>
            <a:ext cx="4141363" cy="3508863"/>
          </a:xfrm>
          <a:custGeom>
            <a:avLst/>
            <a:gdLst>
              <a:gd name="f0" fmla="val w"/>
              <a:gd name="f1" fmla="val h"/>
              <a:gd name="f2" fmla="val 0"/>
              <a:gd name="f3" fmla="val 6212050"/>
              <a:gd name="f4" fmla="val 5263301"/>
              <a:gd name="f5" fmla="*/ f0 1 6212050"/>
              <a:gd name="f6" fmla="*/ f1 1 5263301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6212050"/>
              <a:gd name="f13" fmla="*/ f10 1 5263301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6212050" h="5263301">
                <a:moveTo>
                  <a:pt x="f3" y="f2"/>
                </a:moveTo>
                <a:lnTo>
                  <a:pt x="f2" y="f2"/>
                </a:lnTo>
                <a:lnTo>
                  <a:pt x="f2" y="f4"/>
                </a:lnTo>
                <a:lnTo>
                  <a:pt x="f3" y="f4"/>
                </a:lnTo>
                <a:lnTo>
                  <a:pt x="f3" y="f2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14998EAC-DA34-FA4A-3E8B-87D8BF4D95CA}"/>
              </a:ext>
            </a:extLst>
          </p:cNvPr>
          <p:cNvGrpSpPr/>
          <p:nvPr/>
        </p:nvGrpSpPr>
        <p:grpSpPr>
          <a:xfrm>
            <a:off x="7247689" y="-1901174"/>
            <a:ext cx="5996845" cy="6525487"/>
            <a:chOff x="7247689" y="-1901174"/>
            <a:chExt cx="5996845" cy="6525487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0BE60C0B-1216-1EBB-D50C-6FBCD3A3C0EC}"/>
                </a:ext>
              </a:extLst>
            </p:cNvPr>
            <p:cNvSpPr/>
            <p:nvPr/>
          </p:nvSpPr>
          <p:spPr>
            <a:xfrm>
              <a:off x="7247689" y="-1901174"/>
              <a:ext cx="5996845" cy="652548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273220"/>
                <a:gd name="f4" fmla="val 4649923"/>
                <a:gd name="f5" fmla="val 3283197"/>
                <a:gd name="f6" fmla="val 3832621"/>
                <a:gd name="f7" fmla="val 3385716"/>
                <a:gd name="f8" fmla="val 3676732"/>
                <a:gd name="f9" fmla="val 3484630"/>
                <a:gd name="f10" fmla="val 3518579"/>
                <a:gd name="f11" fmla="val 3589125"/>
                <a:gd name="f12" fmla="val 3363907"/>
                <a:gd name="f13" fmla="val 3724486"/>
                <a:gd name="f14" fmla="val 3159944"/>
                <a:gd name="f15" fmla="val 3861933"/>
                <a:gd name="f16" fmla="val 2957577"/>
                <a:gd name="f17" fmla="val 3986089"/>
                <a:gd name="f18" fmla="val 2746485"/>
                <a:gd name="f19" fmla="val 4110014"/>
                <a:gd name="f20" fmla="val 2535915"/>
                <a:gd name="f21" fmla="val 4222944"/>
                <a:gd name="f22" fmla="val 2311151"/>
                <a:gd name="f23" fmla="val 4248082"/>
                <a:gd name="f24" fmla="val 2068108"/>
                <a:gd name="f25" fmla="val 1825066"/>
                <a:gd name="f26" fmla="val 4194990"/>
                <a:gd name="f27" fmla="val 1558724"/>
                <a:gd name="f28" fmla="val 3998169"/>
                <a:gd name="f29" fmla="val 1413972"/>
                <a:gd name="f30" fmla="val 3780942"/>
                <a:gd name="f31" fmla="val 1254213"/>
                <a:gd name="f32" fmla="val 3476123"/>
                <a:gd name="f33" fmla="val 1273296"/>
                <a:gd name="f34" fmla="val 3242451"/>
                <a:gd name="f35" fmla="val 1138737"/>
                <a:gd name="f36" fmla="val 3069906"/>
                <a:gd name="f37" fmla="val 1039378"/>
                <a:gd name="f38" fmla="val 2953818"/>
                <a:gd name="f39" fmla="val 866668"/>
                <a:gd name="f40" fmla="val 2853097"/>
                <a:gd name="f41" fmla="val 694900"/>
                <a:gd name="f42" fmla="val 2752376"/>
                <a:gd name="f43" fmla="val 523133"/>
                <a:gd name="f44" fmla="val 2657766"/>
                <a:gd name="f45" fmla="val 342442"/>
                <a:gd name="f46" fmla="val 2509590"/>
                <a:gd name="f47" fmla="val 209440"/>
                <a:gd name="f48" fmla="val 2361412"/>
                <a:gd name="f49" fmla="val 76438"/>
                <a:gd name="f50" fmla="val 2142574"/>
                <a:gd name="f51" fmla="val 1959540"/>
                <a:gd name="f52" fmla="val 78370"/>
                <a:gd name="f53" fmla="val 1759750"/>
                <a:gd name="f54" fmla="val 163915"/>
                <a:gd name="f55" fmla="val 1670822"/>
                <a:gd name="f56" fmla="val 393114"/>
                <a:gd name="f57" fmla="val 1522514"/>
                <a:gd name="f58" fmla="val 551995"/>
                <a:gd name="f59" fmla="val 1219201"/>
                <a:gd name="f60" fmla="val 876929"/>
                <a:gd name="f61" fmla="val 690287"/>
                <a:gd name="f62" fmla="val 885482"/>
                <a:gd name="f63" fmla="val 360031"/>
                <a:gd name="f64" fmla="val 1182985"/>
                <a:gd name="f65" fmla="val 76437"/>
                <a:gd name="f66" fmla="val 1438455"/>
                <a:gd name="f67" fmla="val 1876865"/>
                <a:gd name="f68" fmla="val 123913"/>
                <a:gd name="f69" fmla="val 2237908"/>
                <a:gd name="f70" fmla="val 247825"/>
                <a:gd name="f71" fmla="val 2598952"/>
                <a:gd name="f72" fmla="val 545248"/>
                <a:gd name="f73" fmla="val 2882634"/>
                <a:gd name="f74" fmla="val 886959"/>
                <a:gd name="f75" fmla="val 3052674"/>
                <a:gd name="f76" fmla="val 1065407"/>
                <a:gd name="f77" fmla="val 3141473"/>
                <a:gd name="f78" fmla="val 1263275"/>
                <a:gd name="f79" fmla="val 3207133"/>
                <a:gd name="f80" fmla="val 1400344"/>
                <a:gd name="f81" fmla="val 3351855"/>
                <a:gd name="f82" fmla="val 1634975"/>
                <a:gd name="f83" fmla="val 3599586"/>
                <a:gd name="f84" fmla="val 1619291"/>
                <a:gd name="f85" fmla="val 3996824"/>
                <a:gd name="f86" fmla="val 1804156"/>
                <a:gd name="f87" fmla="val 4283623"/>
                <a:gd name="f88" fmla="val 1953732"/>
                <a:gd name="f89" fmla="val 4515674"/>
                <a:gd name="f90" fmla="val 2228929"/>
                <a:gd name="f91" fmla="val 2504159"/>
                <a:gd name="f92" fmla="val 4612602"/>
                <a:gd name="f93" fmla="val 2818136"/>
                <a:gd name="f94" fmla="val 4570028"/>
                <a:gd name="f95" fmla="val 2986294"/>
                <a:gd name="f96" fmla="val 4263118"/>
                <a:gd name="f97" fmla="val 3151167"/>
                <a:gd name="f98" fmla="val 4027804"/>
                <a:gd name="f99" fmla="val 3196272"/>
                <a:gd name="f100" fmla="val 3963431"/>
                <a:gd name="f101" fmla="val 3240054"/>
                <a:gd name="f102" fmla="val 3898226"/>
                <a:gd name="f103" fmla="*/ f0 1 4273220"/>
                <a:gd name="f104" fmla="*/ f1 1 4649923"/>
                <a:gd name="f105" fmla="val f2"/>
                <a:gd name="f106" fmla="val f3"/>
                <a:gd name="f107" fmla="val f4"/>
                <a:gd name="f108" fmla="+- f107 0 f105"/>
                <a:gd name="f109" fmla="+- f106 0 f105"/>
                <a:gd name="f110" fmla="*/ f109 1 4273220"/>
                <a:gd name="f111" fmla="*/ f108 1 4649923"/>
                <a:gd name="f112" fmla="*/ f105 1 f110"/>
                <a:gd name="f113" fmla="*/ f106 1 f110"/>
                <a:gd name="f114" fmla="*/ f105 1 f111"/>
                <a:gd name="f115" fmla="*/ f107 1 f111"/>
                <a:gd name="f116" fmla="*/ f112 f103 1"/>
                <a:gd name="f117" fmla="*/ f113 f103 1"/>
                <a:gd name="f118" fmla="*/ f115 f104 1"/>
                <a:gd name="f119" fmla="*/ f114 f10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6" t="f119" r="f117" b="f118"/>
              <a:pathLst>
                <a:path w="4273220" h="4649923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3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2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2" y="f67"/>
                    <a:pt x="f68" y="f69"/>
                  </a:cubicBezTo>
                  <a:cubicBezTo>
                    <a:pt x="f70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4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5" y="f6"/>
                  </a:cubicBezTo>
                  <a:close/>
                </a:path>
              </a:pathLst>
            </a:custGeom>
            <a:blipFill>
              <a:blip r:embed="rId4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4C5B9435-9EB0-9651-79E9-3D9E87E8AFD9}"/>
                </a:ext>
              </a:extLst>
            </p:cNvPr>
            <p:cNvSpPr/>
            <p:nvPr/>
          </p:nvSpPr>
          <p:spPr>
            <a:xfrm>
              <a:off x="7341205" y="-1835511"/>
              <a:ext cx="5878028" cy="641613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188553"/>
                <a:gd name="f4" fmla="val 4572000"/>
                <a:gd name="f5" fmla="*/ f0 1 4188553"/>
                <a:gd name="f6" fmla="*/ f1 1 4572000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4188553"/>
                <a:gd name="f13" fmla="*/ f10 1 4572000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4188553" h="4572000">
                  <a:moveTo>
                    <a:pt x="f3" y="f4"/>
                  </a:moveTo>
                  <a:lnTo>
                    <a:pt x="f2" y="f4"/>
                  </a:lnTo>
                  <a:lnTo>
                    <a:pt x="f2" y="f2"/>
                  </a:lnTo>
                  <a:lnTo>
                    <a:pt x="f3" y="f2"/>
                  </a:lnTo>
                  <a:lnTo>
                    <a:pt x="f3" y="f4"/>
                  </a:lnTo>
                  <a:close/>
                </a:path>
              </a:pathLst>
            </a:custGeom>
            <a:blipFill>
              <a:blip r:embed="rId5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41FE70E4-B93D-BC8E-3855-D3D51FEDD9DA}"/>
              </a:ext>
            </a:extLst>
          </p:cNvPr>
          <p:cNvGrpSpPr/>
          <p:nvPr/>
        </p:nvGrpSpPr>
        <p:grpSpPr>
          <a:xfrm>
            <a:off x="-1309777" y="4159340"/>
            <a:ext cx="6811365" cy="6679262"/>
            <a:chOff x="-1309777" y="4159340"/>
            <a:chExt cx="6811365" cy="6679262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F7A30136-E991-E832-A243-26F44A915DE1}"/>
                </a:ext>
              </a:extLst>
            </p:cNvPr>
            <p:cNvSpPr/>
            <p:nvPr/>
          </p:nvSpPr>
          <p:spPr>
            <a:xfrm>
              <a:off x="-1309777" y="4159340"/>
              <a:ext cx="6811365" cy="667926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639471"/>
                <a:gd name="f4" fmla="val 4549489"/>
                <a:gd name="f5" fmla="val 2642461"/>
                <a:gd name="f6" fmla="val 4307731"/>
                <a:gd name="f7" fmla="val 2937643"/>
                <a:gd name="f8" fmla="val 4136404"/>
                <a:gd name="f9" fmla="val 3174467"/>
                <a:gd name="f10" fmla="val 3866873"/>
                <a:gd name="f11" fmla="val 3302943"/>
                <a:gd name="f12" fmla="val 3520703"/>
                <a:gd name="f13" fmla="val 3367367"/>
                <a:gd name="f14" fmla="val 3347118"/>
                <a:gd name="f15" fmla="val 3462613"/>
                <a:gd name="f16" fmla="val 3172924"/>
                <a:gd name="f17" fmla="val 3623369"/>
                <a:gd name="f18" fmla="val 3081058"/>
                <a:gd name="f19" fmla="val 3747343"/>
                <a:gd name="f20" fmla="val 3010214"/>
                <a:gd name="f21" fmla="val 3895227"/>
                <a:gd name="f22" fmla="val 2996898"/>
                <a:gd name="f23" fmla="val 4029388"/>
                <a:gd name="f24" fmla="val 2948020"/>
                <a:gd name="f25" fmla="val 4411618"/>
                <a:gd name="f26" fmla="val 2808768"/>
                <a:gd name="f27" fmla="val 2366335"/>
                <a:gd name="f28" fmla="val 4578884"/>
                <a:gd name="f29" fmla="val 1964073"/>
                <a:gd name="f30" fmla="val 4518297"/>
                <a:gd name="f31" fmla="val 1561809"/>
                <a:gd name="f32" fmla="val 4204130"/>
                <a:gd name="f33" fmla="val 1222063"/>
                <a:gd name="f34" fmla="val 3823417"/>
                <a:gd name="f35" fmla="val 1078711"/>
                <a:gd name="f36" fmla="val 3609703"/>
                <a:gd name="f37" fmla="val 998242"/>
                <a:gd name="f38" fmla="val 3395764"/>
                <a:gd name="f39" fmla="val 1015829"/>
                <a:gd name="f40" fmla="val 3183757"/>
                <a:gd name="f41" fmla="val 930958"/>
                <a:gd name="f42" fmla="val 2896850"/>
                <a:gd name="f43" fmla="val 816103"/>
                <a:gd name="f44" fmla="val 2646820"/>
                <a:gd name="f45" fmla="val 557580"/>
                <a:gd name="f46" fmla="val 2402676"/>
                <a:gd name="f47" fmla="val 368105"/>
                <a:gd name="f48" fmla="val 2158532"/>
                <a:gd name="f49" fmla="val 178629"/>
                <a:gd name="f50" fmla="val 1877749"/>
                <a:gd name="f51" fmla="val 5911"/>
                <a:gd name="f52" fmla="val 1568716"/>
                <a:gd name="f53" fmla="val 3231"/>
                <a:gd name="f54" fmla="val 1196035"/>
                <a:gd name="f55" fmla="val 839628"/>
                <a:gd name="f56" fmla="val 279246"/>
                <a:gd name="f57" fmla="val 753607"/>
                <a:gd name="f58" fmla="val 641873"/>
                <a:gd name="f59" fmla="val 714329"/>
                <a:gd name="f60" fmla="val 807457"/>
                <a:gd name="f61" fmla="val 726735"/>
                <a:gd name="f62" fmla="val 980722"/>
                <a:gd name="f63" fmla="val 704584"/>
                <a:gd name="f64" fmla="val 1149453"/>
                <a:gd name="f65" fmla="val 619399"/>
                <a:gd name="f66" fmla="val 1798292"/>
                <a:gd name="f67" fmla="val 38111"/>
                <a:gd name="f68" fmla="val 2317174"/>
                <a:gd name="f69" fmla="val 17162"/>
                <a:gd name="f70" fmla="val 2971245"/>
                <a:gd name="f71" fmla="val 3507080"/>
                <a:gd name="f72" fmla="val 385323"/>
                <a:gd name="f73" fmla="val 3994953"/>
                <a:gd name="f74" fmla="val 863032"/>
                <a:gd name="f75" fmla="val 4238292"/>
                <a:gd name="f76" fmla="val 1111989"/>
                <a:gd name="f77" fmla="val 4365108"/>
                <a:gd name="f78" fmla="val 1371700"/>
                <a:gd name="f79" fmla="val 4475224"/>
                <a:gd name="f80" fmla="val 1651555"/>
                <a:gd name="f81" fmla="val 4507960"/>
                <a:gd name="f82" fmla="val 2006569"/>
                <a:gd name="f83" fmla="val 2352643"/>
                <a:gd name="f84" fmla="val 4475944"/>
                <a:gd name="f85" fmla="*/ f0 1 4639471"/>
                <a:gd name="f86" fmla="*/ f1 1 4549489"/>
                <a:gd name="f87" fmla="val f2"/>
                <a:gd name="f88" fmla="val f3"/>
                <a:gd name="f89" fmla="val f4"/>
                <a:gd name="f90" fmla="+- f89 0 f87"/>
                <a:gd name="f91" fmla="+- f88 0 f87"/>
                <a:gd name="f92" fmla="*/ f91 1 4639471"/>
                <a:gd name="f93" fmla="*/ f90 1 4549489"/>
                <a:gd name="f94" fmla="*/ f87 1 f92"/>
                <a:gd name="f95" fmla="*/ f88 1 f92"/>
                <a:gd name="f96" fmla="*/ f87 1 f93"/>
                <a:gd name="f97" fmla="*/ f89 1 f93"/>
                <a:gd name="f98" fmla="*/ f94 f85 1"/>
                <a:gd name="f99" fmla="*/ f95 f85 1"/>
                <a:gd name="f100" fmla="*/ f97 f86 1"/>
                <a:gd name="f101" fmla="*/ f96 f8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8" t="f101" r="f99" b="f100"/>
              <a:pathLst>
                <a:path w="4639471" h="4549489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3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2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2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4"/>
                    <a:pt x="f83" y="f84"/>
                    <a:pt x="f5" y="f6"/>
                  </a:cubicBezTo>
                  <a:close/>
                </a:path>
              </a:pathLst>
            </a:custGeom>
            <a:blipFill>
              <a:blip r:embed="rId6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793C1755-0EB7-D757-28FD-0BF75099D4B4}"/>
                </a:ext>
              </a:extLst>
            </p:cNvPr>
            <p:cNvSpPr/>
            <p:nvPr/>
          </p:nvSpPr>
          <p:spPr>
            <a:xfrm>
              <a:off x="-1285472" y="4163281"/>
              <a:ext cx="6712308" cy="663175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2000"/>
                <a:gd name="f4" fmla="val 4517135"/>
                <a:gd name="f5" fmla="*/ f0 1 4572000"/>
                <a:gd name="f6" fmla="*/ f1 1 4517135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4572000"/>
                <a:gd name="f13" fmla="*/ f10 1 4517135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4572000" h="4517135">
                  <a:moveTo>
                    <a:pt x="f3" y="f4"/>
                  </a:moveTo>
                  <a:lnTo>
                    <a:pt x="f2" y="f4"/>
                  </a:lnTo>
                  <a:lnTo>
                    <a:pt x="f2" y="f2"/>
                  </a:lnTo>
                  <a:lnTo>
                    <a:pt x="f3" y="f2"/>
                  </a:lnTo>
                  <a:lnTo>
                    <a:pt x="f3" y="f4"/>
                  </a:lnTo>
                  <a:close/>
                </a:path>
              </a:pathLst>
            </a:custGeom>
            <a:blipFill>
              <a:blip r:embed="rId7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E4A46B62-513C-9FED-7EB0-F21B8E636EE7}"/>
              </a:ext>
            </a:extLst>
          </p:cNvPr>
          <p:cNvSpPr/>
          <p:nvPr/>
        </p:nvSpPr>
        <p:spPr>
          <a:xfrm flipV="1">
            <a:off x="10695846" y="5441740"/>
            <a:ext cx="4001167" cy="3390083"/>
          </a:xfrm>
          <a:custGeom>
            <a:avLst/>
            <a:gdLst>
              <a:gd name="f0" fmla="val w"/>
              <a:gd name="f1" fmla="val h"/>
              <a:gd name="f2" fmla="val 0"/>
              <a:gd name="f3" fmla="val 6001758"/>
              <a:gd name="f4" fmla="val 5085126"/>
              <a:gd name="f5" fmla="*/ f0 1 6001758"/>
              <a:gd name="f6" fmla="*/ f1 1 5085126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6001758"/>
              <a:gd name="f13" fmla="*/ f10 1 5085126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6001758" h="5085126">
                <a:moveTo>
                  <a:pt x="f2" y="f4"/>
                </a:moveTo>
                <a:lnTo>
                  <a:pt x="f3" y="f4"/>
                </a:lnTo>
                <a:lnTo>
                  <a:pt x="f3" y="f2"/>
                </a:lnTo>
                <a:lnTo>
                  <a:pt x="f2" y="f2"/>
                </a:lnTo>
                <a:lnTo>
                  <a:pt x="f2" y="f4"/>
                </a:lnTo>
                <a:close/>
              </a:path>
            </a:pathLst>
          </a:custGeom>
          <a:blipFill>
            <a:blip r:embed="rId8">
              <a:alphaModFix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05B1EEC4-2EA8-421A-6520-2A45AD88F11E}"/>
              </a:ext>
            </a:extLst>
          </p:cNvPr>
          <p:cNvSpPr txBox="1"/>
          <p:nvPr/>
        </p:nvSpPr>
        <p:spPr>
          <a:xfrm>
            <a:off x="685800" y="685800"/>
            <a:ext cx="6513810" cy="73097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572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5721" b="0" i="0" u="none" strike="noStrike" kern="1200" cap="none" spc="-286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SWOT Analysis: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E0CE8AD3-E1B0-66A6-A1EC-8AA7C95AB959}"/>
              </a:ext>
            </a:extLst>
          </p:cNvPr>
          <p:cNvSpPr txBox="1"/>
          <p:nvPr/>
        </p:nvSpPr>
        <p:spPr>
          <a:xfrm>
            <a:off x="1312154" y="1779495"/>
            <a:ext cx="4631682" cy="10705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Strengths</a:t>
            </a:r>
          </a:p>
          <a:p>
            <a:pPr marL="259086" marR="0" lvl="1" indent="-129543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Unique blend of food + culture (Midmore, 2011)</a:t>
            </a:r>
          </a:p>
          <a:p>
            <a:pPr marL="259086" marR="0" lvl="1" indent="-129543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International appeal</a:t>
            </a:r>
          </a:p>
          <a:p>
            <a:pPr marL="259086" marR="0" lvl="1" indent="-129543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Emphasises ‘Croeso’ through hospitality</a:t>
            </a:r>
          </a:p>
          <a:p>
            <a:pPr marL="0" marR="0" lvl="0" indent="0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199" b="0" i="0" u="none" strike="noStrike" kern="1200" cap="none" spc="0" baseline="0%">
              <a:solidFill>
                <a:srgbClr val="353132"/>
              </a:solidFill>
              <a:uFillTx/>
              <a:latin typeface="Arial"/>
              <a:ea typeface="Arial"/>
              <a:cs typeface="Arial"/>
            </a:endParaRP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D5E4642F-09BE-6957-E484-997C451C4199}"/>
              </a:ext>
            </a:extLst>
          </p:cNvPr>
          <p:cNvSpPr txBox="1"/>
          <p:nvPr/>
        </p:nvSpPr>
        <p:spPr>
          <a:xfrm>
            <a:off x="1312154" y="2974342"/>
            <a:ext cx="4631682" cy="8525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Weaknesses</a:t>
            </a:r>
          </a:p>
          <a:p>
            <a:pPr marL="259086" marR="0" lvl="1" indent="-129543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Reliant on good weather if semi-outdoor</a:t>
            </a:r>
          </a:p>
          <a:p>
            <a:pPr marL="259086" marR="0" lvl="1" indent="-129543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High logistics planning</a:t>
            </a:r>
          </a:p>
          <a:p>
            <a:pPr marL="259086" marR="0" lvl="1" indent="-129543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New event, lacks brand awareness (Bartholomew, 2002).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B165C5D0-1F1E-78D3-0765-53AC44ACF8B0}"/>
              </a:ext>
            </a:extLst>
          </p:cNvPr>
          <p:cNvSpPr txBox="1"/>
          <p:nvPr/>
        </p:nvSpPr>
        <p:spPr>
          <a:xfrm>
            <a:off x="5921937" y="4048140"/>
            <a:ext cx="4631682" cy="6345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Opportunities</a:t>
            </a:r>
          </a:p>
          <a:p>
            <a:pPr marL="259086" marR="0" lvl="1" indent="-129543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Position Wales as a global culinary destination</a:t>
            </a:r>
          </a:p>
          <a:p>
            <a:pPr marL="259086" marR="0" lvl="1" indent="-129543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Create an annual legacy event (Litvin, 2013).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5E6A66E5-7363-CAC1-F9DF-428FD7F938A7}"/>
              </a:ext>
            </a:extLst>
          </p:cNvPr>
          <p:cNvSpPr txBox="1"/>
          <p:nvPr/>
        </p:nvSpPr>
        <p:spPr>
          <a:xfrm>
            <a:off x="5921937" y="4919362"/>
            <a:ext cx="4631682" cy="6345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Threats</a:t>
            </a:r>
          </a:p>
          <a:p>
            <a:pPr marL="259086" marR="0" lvl="1" indent="-129543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Competition from larger food festivals</a:t>
            </a:r>
          </a:p>
          <a:p>
            <a:pPr marL="259086" marR="0" lvl="1" indent="-129543" algn="just" defTabSz="914400" rtl="0" fontAlgn="auto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99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Cost inflation, travel uncertainty</a:t>
            </a:r>
          </a:p>
        </p:txBody>
      </p:sp>
    </p:spTree>
  </p:cSld>
  <p:clrMapOvr>
    <a:masterClrMapping/>
  </p:clrMapOvr>
</p:sld>
</file>

<file path=ppt/slides/slide7.xml><?xml version="1.0" encoding="utf-8"?>
<p:sld xmlns:a="http://purl.oclc.org/ooxml/drawingml/main" xmlns:r="http://purl.oclc.org/ooxml/officeDocument/relationships" xmlns:p="http://purl.oclc.org/ooxml/presentationml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82DE940E-79E1-167B-EA7A-8BF9118FAA55}"/>
              </a:ext>
            </a:extLst>
          </p:cNvPr>
          <p:cNvSpPr txBox="1"/>
          <p:nvPr/>
        </p:nvSpPr>
        <p:spPr>
          <a:xfrm>
            <a:off x="801032" y="552059"/>
            <a:ext cx="5891460" cy="146194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568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5678" b="0" i="0" u="none" strike="noStrike" kern="1200" cap="none" spc="-283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Strategic Fit with Year of Croeso </a:t>
            </a: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2EB36A52-6102-AA70-A0EF-C4A0D8B1D244}"/>
              </a:ext>
            </a:extLst>
          </p:cNvPr>
          <p:cNvSpPr/>
          <p:nvPr/>
        </p:nvSpPr>
        <p:spPr>
          <a:xfrm flipV="1">
            <a:off x="-2359033" y="4669648"/>
            <a:ext cx="6320122" cy="5354872"/>
          </a:xfrm>
          <a:custGeom>
            <a:avLst/>
            <a:gdLst>
              <a:gd name="f0" fmla="val w"/>
              <a:gd name="f1" fmla="val h"/>
              <a:gd name="f2" fmla="val 0"/>
              <a:gd name="f3" fmla="val 9480190"/>
              <a:gd name="f4" fmla="val 8032306"/>
              <a:gd name="f5" fmla="val 8032307"/>
              <a:gd name="f6" fmla="val 9480189"/>
              <a:gd name="f7" fmla="*/ f0 1 9480190"/>
              <a:gd name="f8" fmla="*/ f1 1 8032306"/>
              <a:gd name="f9" fmla="val f2"/>
              <a:gd name="f10" fmla="val f3"/>
              <a:gd name="f11" fmla="val f4"/>
              <a:gd name="f12" fmla="+- f11 0 f9"/>
              <a:gd name="f13" fmla="+- f10 0 f9"/>
              <a:gd name="f14" fmla="*/ f13 1 9480190"/>
              <a:gd name="f15" fmla="*/ f12 1 8032306"/>
              <a:gd name="f16" fmla="*/ f9 1 f14"/>
              <a:gd name="f17" fmla="*/ f10 1 f14"/>
              <a:gd name="f18" fmla="*/ f9 1 f15"/>
              <a:gd name="f19" fmla="*/ f11 1 f15"/>
              <a:gd name="f20" fmla="*/ f16 f7 1"/>
              <a:gd name="f21" fmla="*/ f17 f7 1"/>
              <a:gd name="f22" fmla="*/ f19 f8 1"/>
              <a:gd name="f23" fmla="*/ f18 f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3" r="f21" b="f22"/>
            <a:pathLst>
              <a:path w="9480190" h="8032306">
                <a:moveTo>
                  <a:pt x="f2" y="f5"/>
                </a:moveTo>
                <a:lnTo>
                  <a:pt x="f6" y="f5"/>
                </a:lnTo>
                <a:lnTo>
                  <a:pt x="f6" y="f2"/>
                </a:lnTo>
                <a:lnTo>
                  <a:pt x="f2" y="f2"/>
                </a:lnTo>
                <a:lnTo>
                  <a:pt x="f2" y="f5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F47ACEB8-4D35-30B2-E5A2-95A5DE663AD8}"/>
              </a:ext>
            </a:extLst>
          </p:cNvPr>
          <p:cNvGrpSpPr/>
          <p:nvPr/>
        </p:nvGrpSpPr>
        <p:grpSpPr>
          <a:xfrm>
            <a:off x="7115193" y="1092131"/>
            <a:ext cx="5779657" cy="5667560"/>
            <a:chOff x="7115193" y="1092131"/>
            <a:chExt cx="5779657" cy="5667560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8E86C82F-FEC8-A491-0342-FC27BD8A06DE}"/>
                </a:ext>
              </a:extLst>
            </p:cNvPr>
            <p:cNvSpPr/>
            <p:nvPr/>
          </p:nvSpPr>
          <p:spPr>
            <a:xfrm>
              <a:off x="7115193" y="1092131"/>
              <a:ext cx="5779657" cy="56675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639471"/>
                <a:gd name="f4" fmla="val 4549489"/>
                <a:gd name="f5" fmla="val 2642461"/>
                <a:gd name="f6" fmla="val 4307731"/>
                <a:gd name="f7" fmla="val 2937643"/>
                <a:gd name="f8" fmla="val 4136404"/>
                <a:gd name="f9" fmla="val 3174467"/>
                <a:gd name="f10" fmla="val 3866873"/>
                <a:gd name="f11" fmla="val 3302943"/>
                <a:gd name="f12" fmla="val 3520703"/>
                <a:gd name="f13" fmla="val 3367367"/>
                <a:gd name="f14" fmla="val 3347118"/>
                <a:gd name="f15" fmla="val 3462613"/>
                <a:gd name="f16" fmla="val 3172924"/>
                <a:gd name="f17" fmla="val 3623369"/>
                <a:gd name="f18" fmla="val 3081058"/>
                <a:gd name="f19" fmla="val 3747343"/>
                <a:gd name="f20" fmla="val 3010214"/>
                <a:gd name="f21" fmla="val 3895227"/>
                <a:gd name="f22" fmla="val 2996898"/>
                <a:gd name="f23" fmla="val 4029388"/>
                <a:gd name="f24" fmla="val 2948020"/>
                <a:gd name="f25" fmla="val 4411618"/>
                <a:gd name="f26" fmla="val 2808768"/>
                <a:gd name="f27" fmla="val 2366335"/>
                <a:gd name="f28" fmla="val 4578884"/>
                <a:gd name="f29" fmla="val 1964073"/>
                <a:gd name="f30" fmla="val 4518297"/>
                <a:gd name="f31" fmla="val 1561809"/>
                <a:gd name="f32" fmla="val 4204130"/>
                <a:gd name="f33" fmla="val 1222063"/>
                <a:gd name="f34" fmla="val 3823417"/>
                <a:gd name="f35" fmla="val 1078711"/>
                <a:gd name="f36" fmla="val 3609703"/>
                <a:gd name="f37" fmla="val 998242"/>
                <a:gd name="f38" fmla="val 3395764"/>
                <a:gd name="f39" fmla="val 1015829"/>
                <a:gd name="f40" fmla="val 3183757"/>
                <a:gd name="f41" fmla="val 930958"/>
                <a:gd name="f42" fmla="val 2896850"/>
                <a:gd name="f43" fmla="val 816103"/>
                <a:gd name="f44" fmla="val 2646820"/>
                <a:gd name="f45" fmla="val 557580"/>
                <a:gd name="f46" fmla="val 2402676"/>
                <a:gd name="f47" fmla="val 368105"/>
                <a:gd name="f48" fmla="val 2158532"/>
                <a:gd name="f49" fmla="val 178629"/>
                <a:gd name="f50" fmla="val 1877749"/>
                <a:gd name="f51" fmla="val 5911"/>
                <a:gd name="f52" fmla="val 1568716"/>
                <a:gd name="f53" fmla="val 3231"/>
                <a:gd name="f54" fmla="val 1196035"/>
                <a:gd name="f55" fmla="val 839628"/>
                <a:gd name="f56" fmla="val 279246"/>
                <a:gd name="f57" fmla="val 753607"/>
                <a:gd name="f58" fmla="val 641873"/>
                <a:gd name="f59" fmla="val 714329"/>
                <a:gd name="f60" fmla="val 807457"/>
                <a:gd name="f61" fmla="val 726735"/>
                <a:gd name="f62" fmla="val 980722"/>
                <a:gd name="f63" fmla="val 704584"/>
                <a:gd name="f64" fmla="val 1149453"/>
                <a:gd name="f65" fmla="val 619399"/>
                <a:gd name="f66" fmla="val 1798292"/>
                <a:gd name="f67" fmla="val 38111"/>
                <a:gd name="f68" fmla="val 2317174"/>
                <a:gd name="f69" fmla="val 17162"/>
                <a:gd name="f70" fmla="val 2971245"/>
                <a:gd name="f71" fmla="val 3507080"/>
                <a:gd name="f72" fmla="val 385323"/>
                <a:gd name="f73" fmla="val 3994953"/>
                <a:gd name="f74" fmla="val 863032"/>
                <a:gd name="f75" fmla="val 4238292"/>
                <a:gd name="f76" fmla="val 1111989"/>
                <a:gd name="f77" fmla="val 4365108"/>
                <a:gd name="f78" fmla="val 1371700"/>
                <a:gd name="f79" fmla="val 4475224"/>
                <a:gd name="f80" fmla="val 1651555"/>
                <a:gd name="f81" fmla="val 4507960"/>
                <a:gd name="f82" fmla="val 2006569"/>
                <a:gd name="f83" fmla="val 2352643"/>
                <a:gd name="f84" fmla="val 4475944"/>
                <a:gd name="f85" fmla="*/ f0 1 4639471"/>
                <a:gd name="f86" fmla="*/ f1 1 4549489"/>
                <a:gd name="f87" fmla="val f2"/>
                <a:gd name="f88" fmla="val f3"/>
                <a:gd name="f89" fmla="val f4"/>
                <a:gd name="f90" fmla="+- f89 0 f87"/>
                <a:gd name="f91" fmla="+- f88 0 f87"/>
                <a:gd name="f92" fmla="*/ f91 1 4639471"/>
                <a:gd name="f93" fmla="*/ f90 1 4549489"/>
                <a:gd name="f94" fmla="*/ f87 1 f92"/>
                <a:gd name="f95" fmla="*/ f88 1 f92"/>
                <a:gd name="f96" fmla="*/ f87 1 f93"/>
                <a:gd name="f97" fmla="*/ f89 1 f93"/>
                <a:gd name="f98" fmla="*/ f94 f85 1"/>
                <a:gd name="f99" fmla="*/ f95 f85 1"/>
                <a:gd name="f100" fmla="*/ f97 f86 1"/>
                <a:gd name="f101" fmla="*/ f96 f8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8" t="f101" r="f99" b="f100"/>
              <a:pathLst>
                <a:path w="4639471" h="4549489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3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2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2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4"/>
                    <a:pt x="f83" y="f84"/>
                    <a:pt x="f5" y="f6"/>
                  </a:cubicBezTo>
                  <a:close/>
                </a:path>
              </a:pathLst>
            </a:custGeom>
            <a:blipFill>
              <a:blip r:embed="rId4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BDF95BEF-AD20-B16D-A441-6DD035071071}"/>
                </a:ext>
              </a:extLst>
            </p:cNvPr>
            <p:cNvSpPr/>
            <p:nvPr/>
          </p:nvSpPr>
          <p:spPr>
            <a:xfrm>
              <a:off x="7135813" y="1095478"/>
              <a:ext cx="5695605" cy="562725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2000"/>
                <a:gd name="f4" fmla="val 4517135"/>
                <a:gd name="f5" fmla="*/ f0 1 4572000"/>
                <a:gd name="f6" fmla="*/ f1 1 4517135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4572000"/>
                <a:gd name="f13" fmla="*/ f10 1 4517135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4572000" h="4517135">
                  <a:moveTo>
                    <a:pt x="f3" y="f4"/>
                  </a:moveTo>
                  <a:lnTo>
                    <a:pt x="f2" y="f4"/>
                  </a:lnTo>
                  <a:lnTo>
                    <a:pt x="f2" y="f2"/>
                  </a:lnTo>
                  <a:lnTo>
                    <a:pt x="f3" y="f2"/>
                  </a:lnTo>
                  <a:lnTo>
                    <a:pt x="f3" y="f4"/>
                  </a:lnTo>
                  <a:close/>
                </a:path>
              </a:pathLst>
            </a:custGeom>
            <a:blipFill>
              <a:blip r:embed="rId5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EAAC2933-BF5F-F631-C33C-F71D3DB2F9E0}"/>
              </a:ext>
            </a:extLst>
          </p:cNvPr>
          <p:cNvSpPr/>
          <p:nvPr/>
        </p:nvSpPr>
        <p:spPr>
          <a:xfrm>
            <a:off x="10324801" y="-1837212"/>
            <a:ext cx="4141363" cy="3508863"/>
          </a:xfrm>
          <a:custGeom>
            <a:avLst/>
            <a:gdLst>
              <a:gd name="f0" fmla="val w"/>
              <a:gd name="f1" fmla="val h"/>
              <a:gd name="f2" fmla="val 0"/>
              <a:gd name="f3" fmla="val 6212050"/>
              <a:gd name="f4" fmla="val 5263301"/>
              <a:gd name="f5" fmla="*/ f0 1 6212050"/>
              <a:gd name="f6" fmla="*/ f1 1 5263301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6212050"/>
              <a:gd name="f13" fmla="*/ f10 1 5263301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6212050" h="5263301">
                <a:moveTo>
                  <a:pt x="f2" y="f2"/>
                </a:moveTo>
                <a:lnTo>
                  <a:pt x="f3" y="f2"/>
                </a:lnTo>
                <a:lnTo>
                  <a:pt x="f3" y="f4"/>
                </a:lnTo>
                <a:lnTo>
                  <a:pt x="f2" y="f4"/>
                </a:lnTo>
                <a:lnTo>
                  <a:pt x="f2" y="f2"/>
                </a:lnTo>
                <a:close/>
              </a:path>
            </a:pathLst>
          </a:custGeom>
          <a:blipFill>
            <a:blip r:embed="rId6">
              <a:alphaModFix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A60D5252-58B8-3889-5DA9-09123B8FD947}"/>
              </a:ext>
            </a:extLst>
          </p:cNvPr>
          <p:cNvSpPr txBox="1"/>
          <p:nvPr/>
        </p:nvSpPr>
        <p:spPr>
          <a:xfrm>
            <a:off x="958391" y="2323563"/>
            <a:ext cx="5137611" cy="37532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371932" marR="0" lvl="1" indent="-185970" algn="just" defTabSz="914400" rtl="0" fontAlgn="auto" hangingPunct="1">
              <a:lnSpc>
                <a:spcPts val="330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722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Focuses on Croeso (welcome) in an interactive tasting and language immersion.</a:t>
            </a:r>
          </a:p>
          <a:p>
            <a:pPr marL="371932" marR="0" lvl="1" indent="-185970" algn="just" defTabSz="914400" rtl="0" fontAlgn="auto" hangingPunct="1">
              <a:lnSpc>
                <a:spcPts val="330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722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Supports local culture by storytelling about ingredients (Kuo et al., 2020).</a:t>
            </a:r>
          </a:p>
          <a:p>
            <a:pPr marL="371932" marR="0" lvl="1" indent="-185970" algn="just" defTabSz="914400" rtl="0" fontAlgn="auto" hangingPunct="1">
              <a:lnSpc>
                <a:spcPts val="330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722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Marks out landscape links (such as seaweed sourced from Gower, beef from Carmarthenshire)</a:t>
            </a:r>
          </a:p>
          <a:p>
            <a:pPr marL="371932" marR="0" lvl="1" indent="-185970" algn="just" defTabSz="914400" rtl="0" fontAlgn="auto" hangingPunct="1">
              <a:lnSpc>
                <a:spcPts val="330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722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Includes the community &amp; the students for local engagement (Van et al., 2022)</a:t>
            </a:r>
          </a:p>
        </p:txBody>
      </p:sp>
    </p:spTree>
  </p:cSld>
  <p:clrMapOvr>
    <a:masterClrMapping/>
  </p:clrMapOvr>
</p:sld>
</file>

<file path=ppt/slides/slide8.xml><?xml version="1.0" encoding="utf-8"?>
<p:sld xmlns:a="http://purl.oclc.org/ooxml/drawingml/main" xmlns:r="http://purl.oclc.org/ooxml/officeDocument/relationships" xmlns:p="http://purl.oclc.org/ooxml/presentationml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F5914911-2EE9-D2C4-47C4-0272C29DEE47}"/>
              </a:ext>
            </a:extLst>
          </p:cNvPr>
          <p:cNvSpPr/>
          <p:nvPr/>
        </p:nvSpPr>
        <p:spPr>
          <a:xfrm>
            <a:off x="1627714" y="171285"/>
            <a:ext cx="1454709" cy="1781937"/>
          </a:xfrm>
          <a:custGeom>
            <a:avLst/>
            <a:gdLst>
              <a:gd name="f0" fmla="val w"/>
              <a:gd name="f1" fmla="val h"/>
              <a:gd name="f2" fmla="val 0"/>
              <a:gd name="f3" fmla="val 2182062"/>
              <a:gd name="f4" fmla="val 2672904"/>
              <a:gd name="f5" fmla="val 2182061"/>
              <a:gd name="f6" fmla="*/ f0 1 2182062"/>
              <a:gd name="f7" fmla="*/ f1 1 2672904"/>
              <a:gd name="f8" fmla="val f2"/>
              <a:gd name="f9" fmla="val f3"/>
              <a:gd name="f10" fmla="val f4"/>
              <a:gd name="f11" fmla="+- f10 0 f8"/>
              <a:gd name="f12" fmla="+- f9 0 f8"/>
              <a:gd name="f13" fmla="*/ f12 1 2182062"/>
              <a:gd name="f14" fmla="*/ f11 1 2672904"/>
              <a:gd name="f15" fmla="*/ f8 1 f13"/>
              <a:gd name="f16" fmla="*/ f9 1 f13"/>
              <a:gd name="f17" fmla="*/ f8 1 f14"/>
              <a:gd name="f18" fmla="*/ f10 1 f14"/>
              <a:gd name="f19" fmla="*/ f15 f6 1"/>
              <a:gd name="f20" fmla="*/ f16 f6 1"/>
              <a:gd name="f21" fmla="*/ f18 f7 1"/>
              <a:gd name="f22" fmla="*/ f17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22" r="f20" b="f21"/>
            <a:pathLst>
              <a:path w="2182062" h="2672904">
                <a:moveTo>
                  <a:pt x="f2" y="f2"/>
                </a:moveTo>
                <a:lnTo>
                  <a:pt x="f5" y="f2"/>
                </a:lnTo>
                <a:lnTo>
                  <a:pt x="f5" y="f4"/>
                </a:lnTo>
                <a:lnTo>
                  <a:pt x="f2" y="f4"/>
                </a:lnTo>
                <a:lnTo>
                  <a:pt x="f2" y="f2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F52538C9-D5EC-79AD-794E-00558A2B7CAF}"/>
              </a:ext>
            </a:extLst>
          </p:cNvPr>
          <p:cNvSpPr/>
          <p:nvPr/>
        </p:nvSpPr>
        <p:spPr>
          <a:xfrm flipH="1">
            <a:off x="8596100" y="-692182"/>
            <a:ext cx="4141363" cy="3508863"/>
          </a:xfrm>
          <a:custGeom>
            <a:avLst/>
            <a:gdLst>
              <a:gd name="f0" fmla="val w"/>
              <a:gd name="f1" fmla="val h"/>
              <a:gd name="f2" fmla="val 0"/>
              <a:gd name="f3" fmla="val 6212050"/>
              <a:gd name="f4" fmla="val 5263301"/>
              <a:gd name="f5" fmla="*/ f0 1 6212050"/>
              <a:gd name="f6" fmla="*/ f1 1 5263301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6212050"/>
              <a:gd name="f13" fmla="*/ f10 1 5263301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6212050" h="5263301">
                <a:moveTo>
                  <a:pt x="f3" y="f2"/>
                </a:moveTo>
                <a:lnTo>
                  <a:pt x="f2" y="f2"/>
                </a:lnTo>
                <a:lnTo>
                  <a:pt x="f2" y="f4"/>
                </a:lnTo>
                <a:lnTo>
                  <a:pt x="f3" y="f4"/>
                </a:lnTo>
                <a:lnTo>
                  <a:pt x="f3" y="f2"/>
                </a:lnTo>
                <a:close/>
              </a:path>
            </a:pathLst>
          </a:custGeom>
          <a:blipFill>
            <a:blip r:embed="rId4">
              <a:alphaModFix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F1DC7EAB-7135-D236-45B0-2CB2F56C272A}"/>
              </a:ext>
            </a:extLst>
          </p:cNvPr>
          <p:cNvSpPr txBox="1"/>
          <p:nvPr/>
        </p:nvSpPr>
        <p:spPr>
          <a:xfrm>
            <a:off x="5736634" y="412430"/>
            <a:ext cx="5275393" cy="12054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466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4666" b="0" i="0" u="none" strike="noStrike" kern="1200" cap="none" spc="-233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Background Research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071314A6-C65C-40A3-524D-96478C34F228}"/>
              </a:ext>
            </a:extLst>
          </p:cNvPr>
          <p:cNvSpPr txBox="1"/>
          <p:nvPr/>
        </p:nvSpPr>
        <p:spPr>
          <a:xfrm>
            <a:off x="6096003" y="1845268"/>
            <a:ext cx="5275393" cy="4476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244693" marR="0" lvl="1" indent="-122346" algn="l" defTabSz="914400" rtl="0" fontAlgn="auto" hangingPunct="1">
              <a:lnSpc>
                <a:spcPts val="223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33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Visit Wales 2025 Campaign:</a:t>
            </a:r>
            <a:r>
              <a:rPr lang="en-US" sz="1133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 Spotlights the Year of Croeso, gauging interest for Welsh hospitality, culture and cuisine among overseas visitors (Visit Wales, 2025).</a:t>
            </a:r>
          </a:p>
          <a:p>
            <a:pPr marL="244693" marR="0" lvl="1" indent="-122346" algn="l" defTabSz="914400" rtl="0" fontAlgn="auto" hangingPunct="1">
              <a:lnSpc>
                <a:spcPts val="223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33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Culinary Tourism Trends: </a:t>
            </a:r>
            <a:r>
              <a:rPr lang="en-US" sz="1133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Food-based travelling is gaining interest on the global stage, and visitors are looking to experience the locals' culinary tastes in their natural environment (Macaulay and Cook, 1995).</a:t>
            </a:r>
          </a:p>
          <a:p>
            <a:pPr marL="244693" marR="0" lvl="1" indent="-122346" algn="l" defTabSz="914400" rtl="0" fontAlgn="auto" hangingPunct="1">
              <a:lnSpc>
                <a:spcPts val="223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33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Welsh Food &amp; Drink Action Plan: </a:t>
            </a:r>
            <a:r>
              <a:rPr lang="en-US" sz="1133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Pro-Welsh produce promotion and culinary development, synonymous with tourism growth, is backed.</a:t>
            </a:r>
          </a:p>
          <a:p>
            <a:pPr marL="244693" marR="0" lvl="1" indent="-122346" algn="l" defTabSz="914400" rtl="0" fontAlgn="auto" hangingPunct="1">
              <a:lnSpc>
                <a:spcPts val="223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33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Feedback from Local Food Festivals: </a:t>
            </a:r>
            <a:r>
              <a:rPr lang="en-US" sz="1133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What such events as Abergavenny Food Festival demonstrate is that visitors appreciate regional dishes, cooking demonstrations, and cultural storytelling (Kang et al., 2017).</a:t>
            </a:r>
          </a:p>
          <a:p>
            <a:pPr marL="244693" marR="0" lvl="1" indent="-122346" algn="l" defTabSz="914400" rtl="0" fontAlgn="auto" hangingPunct="1">
              <a:lnSpc>
                <a:spcPts val="223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133" b="1" i="0" u="none" strike="noStrike" kern="1200" cap="none" spc="0" baseline="0%">
                <a:solidFill>
                  <a:srgbClr val="353132"/>
                </a:solidFill>
                <a:uFillTx/>
                <a:latin typeface="Arial Bold"/>
                <a:ea typeface="Arial Bold"/>
                <a:cs typeface="Arial Bold"/>
              </a:rPr>
              <a:t>Competitor Review – Ludlow Food Festival: </a:t>
            </a:r>
            <a:r>
              <a:rPr lang="en-US" sz="1133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Delivers great culinary adventures with the absence of its own unique Welsh identity, which is a market opportunity for something uniquely Welsh, such as “Taste of Croeso” (Cardiff, 2025).</a:t>
            </a:r>
          </a:p>
          <a:p>
            <a:pPr marL="0" marR="0" lvl="0" indent="0" algn="l" defTabSz="914400" rtl="0" fontAlgn="auto" hangingPunct="1">
              <a:lnSpc>
                <a:spcPts val="223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133" b="0" i="0" u="none" strike="noStrike" kern="1200" cap="none" spc="0" baseline="0%">
              <a:solidFill>
                <a:srgbClr val="353132"/>
              </a:solidFill>
              <a:uFillTx/>
              <a:latin typeface="Arial"/>
              <a:ea typeface="Arial"/>
              <a:cs typeface="Arial"/>
            </a:endParaRPr>
          </a:p>
        </p:txBody>
      </p:sp>
      <p:grpSp>
        <p:nvGrpSpPr>
          <p:cNvPr id="6" name="Group 6">
            <a:extLst>
              <a:ext uri="{FF2B5EF4-FFF2-40B4-BE49-F238E27FC236}">
                <a16:creationId xmlns:a16="http://schemas.microsoft.com/office/drawing/2014/main" id="{7E0E1016-74A8-276A-0D03-7DADEBB46D5E}"/>
              </a:ext>
            </a:extLst>
          </p:cNvPr>
          <p:cNvGrpSpPr/>
          <p:nvPr/>
        </p:nvGrpSpPr>
        <p:grpSpPr>
          <a:xfrm>
            <a:off x="-208300" y="2236704"/>
            <a:ext cx="6114336" cy="5995748"/>
            <a:chOff x="-208300" y="2236704"/>
            <a:chExt cx="6114336" cy="599574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03769D80-28C3-4435-0B0E-035D0EDA40BE}"/>
                </a:ext>
              </a:extLst>
            </p:cNvPr>
            <p:cNvSpPr/>
            <p:nvPr/>
          </p:nvSpPr>
          <p:spPr>
            <a:xfrm>
              <a:off x="-208300" y="2236704"/>
              <a:ext cx="6114336" cy="599574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639471"/>
                <a:gd name="f4" fmla="val 4549489"/>
                <a:gd name="f5" fmla="val 2642461"/>
                <a:gd name="f6" fmla="val 4307731"/>
                <a:gd name="f7" fmla="val 2937643"/>
                <a:gd name="f8" fmla="val 4136404"/>
                <a:gd name="f9" fmla="val 3174467"/>
                <a:gd name="f10" fmla="val 3866873"/>
                <a:gd name="f11" fmla="val 3302943"/>
                <a:gd name="f12" fmla="val 3520703"/>
                <a:gd name="f13" fmla="val 3367367"/>
                <a:gd name="f14" fmla="val 3347118"/>
                <a:gd name="f15" fmla="val 3462613"/>
                <a:gd name="f16" fmla="val 3172924"/>
                <a:gd name="f17" fmla="val 3623369"/>
                <a:gd name="f18" fmla="val 3081058"/>
                <a:gd name="f19" fmla="val 3747343"/>
                <a:gd name="f20" fmla="val 3010214"/>
                <a:gd name="f21" fmla="val 3895227"/>
                <a:gd name="f22" fmla="val 2996898"/>
                <a:gd name="f23" fmla="val 4029388"/>
                <a:gd name="f24" fmla="val 2948020"/>
                <a:gd name="f25" fmla="val 4411618"/>
                <a:gd name="f26" fmla="val 2808768"/>
                <a:gd name="f27" fmla="val 2366335"/>
                <a:gd name="f28" fmla="val 4578884"/>
                <a:gd name="f29" fmla="val 1964073"/>
                <a:gd name="f30" fmla="val 4518297"/>
                <a:gd name="f31" fmla="val 1561809"/>
                <a:gd name="f32" fmla="val 4204130"/>
                <a:gd name="f33" fmla="val 1222063"/>
                <a:gd name="f34" fmla="val 3823417"/>
                <a:gd name="f35" fmla="val 1078711"/>
                <a:gd name="f36" fmla="val 3609703"/>
                <a:gd name="f37" fmla="val 998242"/>
                <a:gd name="f38" fmla="val 3395764"/>
                <a:gd name="f39" fmla="val 1015829"/>
                <a:gd name="f40" fmla="val 3183757"/>
                <a:gd name="f41" fmla="val 930958"/>
                <a:gd name="f42" fmla="val 2896850"/>
                <a:gd name="f43" fmla="val 816103"/>
                <a:gd name="f44" fmla="val 2646820"/>
                <a:gd name="f45" fmla="val 557580"/>
                <a:gd name="f46" fmla="val 2402676"/>
                <a:gd name="f47" fmla="val 368105"/>
                <a:gd name="f48" fmla="val 2158532"/>
                <a:gd name="f49" fmla="val 178629"/>
                <a:gd name="f50" fmla="val 1877749"/>
                <a:gd name="f51" fmla="val 5911"/>
                <a:gd name="f52" fmla="val 1568716"/>
                <a:gd name="f53" fmla="val 3231"/>
                <a:gd name="f54" fmla="val 1196035"/>
                <a:gd name="f55" fmla="val 839628"/>
                <a:gd name="f56" fmla="val 279246"/>
                <a:gd name="f57" fmla="val 753607"/>
                <a:gd name="f58" fmla="val 641873"/>
                <a:gd name="f59" fmla="val 714329"/>
                <a:gd name="f60" fmla="val 807457"/>
                <a:gd name="f61" fmla="val 726735"/>
                <a:gd name="f62" fmla="val 980722"/>
                <a:gd name="f63" fmla="val 704584"/>
                <a:gd name="f64" fmla="val 1149453"/>
                <a:gd name="f65" fmla="val 619399"/>
                <a:gd name="f66" fmla="val 1798292"/>
                <a:gd name="f67" fmla="val 38111"/>
                <a:gd name="f68" fmla="val 2317174"/>
                <a:gd name="f69" fmla="val 17162"/>
                <a:gd name="f70" fmla="val 2971245"/>
                <a:gd name="f71" fmla="val 3507080"/>
                <a:gd name="f72" fmla="val 385323"/>
                <a:gd name="f73" fmla="val 3994953"/>
                <a:gd name="f74" fmla="val 863032"/>
                <a:gd name="f75" fmla="val 4238292"/>
                <a:gd name="f76" fmla="val 1111989"/>
                <a:gd name="f77" fmla="val 4365108"/>
                <a:gd name="f78" fmla="val 1371700"/>
                <a:gd name="f79" fmla="val 4475224"/>
                <a:gd name="f80" fmla="val 1651555"/>
                <a:gd name="f81" fmla="val 4507960"/>
                <a:gd name="f82" fmla="val 2006569"/>
                <a:gd name="f83" fmla="val 2352643"/>
                <a:gd name="f84" fmla="val 4475944"/>
                <a:gd name="f85" fmla="*/ f0 1 4639471"/>
                <a:gd name="f86" fmla="*/ f1 1 4549489"/>
                <a:gd name="f87" fmla="val f2"/>
                <a:gd name="f88" fmla="val f3"/>
                <a:gd name="f89" fmla="val f4"/>
                <a:gd name="f90" fmla="+- f89 0 f87"/>
                <a:gd name="f91" fmla="+- f88 0 f87"/>
                <a:gd name="f92" fmla="*/ f91 1 4639471"/>
                <a:gd name="f93" fmla="*/ f90 1 4549489"/>
                <a:gd name="f94" fmla="*/ f87 1 f92"/>
                <a:gd name="f95" fmla="*/ f88 1 f92"/>
                <a:gd name="f96" fmla="*/ f87 1 f93"/>
                <a:gd name="f97" fmla="*/ f89 1 f93"/>
                <a:gd name="f98" fmla="*/ f94 f85 1"/>
                <a:gd name="f99" fmla="*/ f95 f85 1"/>
                <a:gd name="f100" fmla="*/ f97 f86 1"/>
                <a:gd name="f101" fmla="*/ f96 f8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8" t="f101" r="f99" b="f100"/>
              <a:pathLst>
                <a:path w="4639471" h="4549489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3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2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2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4"/>
                    <a:pt x="f83" y="f84"/>
                    <a:pt x="f5" y="f6"/>
                  </a:cubicBezTo>
                  <a:close/>
                </a:path>
              </a:pathLst>
            </a:custGeom>
            <a:blipFill>
              <a:blip r:embed="rId6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76814F56-0A19-8321-60B1-AE5E50EE19AC}"/>
                </a:ext>
              </a:extLst>
            </p:cNvPr>
            <p:cNvSpPr/>
            <p:nvPr/>
          </p:nvSpPr>
          <p:spPr>
            <a:xfrm>
              <a:off x="-186482" y="2240252"/>
              <a:ext cx="6025411" cy="595310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2000"/>
                <a:gd name="f4" fmla="val 4517135"/>
                <a:gd name="f5" fmla="*/ f0 1 4572000"/>
                <a:gd name="f6" fmla="*/ f1 1 4517135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4572000"/>
                <a:gd name="f13" fmla="*/ f10 1 4517135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4572000" h="4517135">
                  <a:moveTo>
                    <a:pt x="f3" y="f4"/>
                  </a:moveTo>
                  <a:lnTo>
                    <a:pt x="f2" y="f4"/>
                  </a:lnTo>
                  <a:lnTo>
                    <a:pt x="f2" y="f2"/>
                  </a:lnTo>
                  <a:lnTo>
                    <a:pt x="f3" y="f2"/>
                  </a:lnTo>
                  <a:lnTo>
                    <a:pt x="f3" y="f4"/>
                  </a:lnTo>
                  <a:close/>
                </a:path>
              </a:pathLst>
            </a:custGeom>
            <a:blipFill>
              <a:blip r:embed="rId7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BD0882D1-D210-6C4A-419C-339EF8C6617F}"/>
              </a:ext>
            </a:extLst>
          </p:cNvPr>
          <p:cNvSpPr/>
          <p:nvPr/>
        </p:nvSpPr>
        <p:spPr>
          <a:xfrm flipV="1">
            <a:off x="10413397" y="5426909"/>
            <a:ext cx="4001167" cy="3390083"/>
          </a:xfrm>
          <a:custGeom>
            <a:avLst/>
            <a:gdLst>
              <a:gd name="f0" fmla="val w"/>
              <a:gd name="f1" fmla="val h"/>
              <a:gd name="f2" fmla="val 0"/>
              <a:gd name="f3" fmla="val 6001758"/>
              <a:gd name="f4" fmla="val 5085126"/>
              <a:gd name="f5" fmla="*/ f0 1 6001758"/>
              <a:gd name="f6" fmla="*/ f1 1 5085126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6001758"/>
              <a:gd name="f13" fmla="*/ f10 1 5085126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6001758" h="5085126">
                <a:moveTo>
                  <a:pt x="f2" y="f4"/>
                </a:moveTo>
                <a:lnTo>
                  <a:pt x="f3" y="f4"/>
                </a:lnTo>
                <a:lnTo>
                  <a:pt x="f3" y="f2"/>
                </a:lnTo>
                <a:lnTo>
                  <a:pt x="f2" y="f2"/>
                </a:lnTo>
                <a:lnTo>
                  <a:pt x="f2" y="f4"/>
                </a:lnTo>
                <a:close/>
              </a:path>
            </a:pathLst>
          </a:custGeom>
          <a:blipFill>
            <a:blip r:embed="rId8">
              <a:alphaModFix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purl.oclc.org/ooxml/drawingml/main" xmlns:r="http://purl.oclc.org/ooxml/officeDocument/relationships" xmlns:p="http://purl.oclc.org/ooxml/presentationml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A6770EAD-E467-C4B6-70E5-0C50E0422ED7}"/>
              </a:ext>
            </a:extLst>
          </p:cNvPr>
          <p:cNvSpPr/>
          <p:nvPr/>
        </p:nvSpPr>
        <p:spPr>
          <a:xfrm flipH="1">
            <a:off x="-1119655" y="5639406"/>
            <a:ext cx="4141363" cy="3508863"/>
          </a:xfrm>
          <a:custGeom>
            <a:avLst/>
            <a:gdLst>
              <a:gd name="f0" fmla="val w"/>
              <a:gd name="f1" fmla="val h"/>
              <a:gd name="f2" fmla="val 0"/>
              <a:gd name="f3" fmla="val 6212050"/>
              <a:gd name="f4" fmla="val 5263301"/>
              <a:gd name="f5" fmla="*/ f0 1 6212050"/>
              <a:gd name="f6" fmla="*/ f1 1 5263301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6212050"/>
              <a:gd name="f13" fmla="*/ f10 1 5263301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6212050" h="5263301">
                <a:moveTo>
                  <a:pt x="f3" y="f2"/>
                </a:moveTo>
                <a:lnTo>
                  <a:pt x="f2" y="f2"/>
                </a:lnTo>
                <a:lnTo>
                  <a:pt x="f2" y="f4"/>
                </a:lnTo>
                <a:lnTo>
                  <a:pt x="f3" y="f4"/>
                </a:lnTo>
                <a:lnTo>
                  <a:pt x="f3" y="f2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89284AB1-FCD7-9B29-31D2-E896F42C69E1}"/>
              </a:ext>
            </a:extLst>
          </p:cNvPr>
          <p:cNvGrpSpPr/>
          <p:nvPr/>
        </p:nvGrpSpPr>
        <p:grpSpPr>
          <a:xfrm>
            <a:off x="6758659" y="-2700406"/>
            <a:ext cx="7509848" cy="8171873"/>
            <a:chOff x="6758659" y="-2700406"/>
            <a:chExt cx="7509848" cy="8171873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D0F4E691-D53A-8207-A64B-637280358F5D}"/>
                </a:ext>
              </a:extLst>
            </p:cNvPr>
            <p:cNvSpPr/>
            <p:nvPr/>
          </p:nvSpPr>
          <p:spPr>
            <a:xfrm>
              <a:off x="6758659" y="-2700406"/>
              <a:ext cx="7509848" cy="817187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273220"/>
                <a:gd name="f4" fmla="val 4649923"/>
                <a:gd name="f5" fmla="val 3283197"/>
                <a:gd name="f6" fmla="val 3832621"/>
                <a:gd name="f7" fmla="val 3385716"/>
                <a:gd name="f8" fmla="val 3676732"/>
                <a:gd name="f9" fmla="val 3484630"/>
                <a:gd name="f10" fmla="val 3518579"/>
                <a:gd name="f11" fmla="val 3589125"/>
                <a:gd name="f12" fmla="val 3363907"/>
                <a:gd name="f13" fmla="val 3724486"/>
                <a:gd name="f14" fmla="val 3159944"/>
                <a:gd name="f15" fmla="val 3861933"/>
                <a:gd name="f16" fmla="val 2957577"/>
                <a:gd name="f17" fmla="val 3986089"/>
                <a:gd name="f18" fmla="val 2746485"/>
                <a:gd name="f19" fmla="val 4110014"/>
                <a:gd name="f20" fmla="val 2535915"/>
                <a:gd name="f21" fmla="val 4222944"/>
                <a:gd name="f22" fmla="val 2311151"/>
                <a:gd name="f23" fmla="val 4248082"/>
                <a:gd name="f24" fmla="val 2068108"/>
                <a:gd name="f25" fmla="val 1825066"/>
                <a:gd name="f26" fmla="val 4194990"/>
                <a:gd name="f27" fmla="val 1558724"/>
                <a:gd name="f28" fmla="val 3998169"/>
                <a:gd name="f29" fmla="val 1413972"/>
                <a:gd name="f30" fmla="val 3780942"/>
                <a:gd name="f31" fmla="val 1254213"/>
                <a:gd name="f32" fmla="val 3476123"/>
                <a:gd name="f33" fmla="val 1273296"/>
                <a:gd name="f34" fmla="val 3242451"/>
                <a:gd name="f35" fmla="val 1138737"/>
                <a:gd name="f36" fmla="val 3069906"/>
                <a:gd name="f37" fmla="val 1039378"/>
                <a:gd name="f38" fmla="val 2953818"/>
                <a:gd name="f39" fmla="val 866668"/>
                <a:gd name="f40" fmla="val 2853097"/>
                <a:gd name="f41" fmla="val 694900"/>
                <a:gd name="f42" fmla="val 2752376"/>
                <a:gd name="f43" fmla="val 523133"/>
                <a:gd name="f44" fmla="val 2657766"/>
                <a:gd name="f45" fmla="val 342442"/>
                <a:gd name="f46" fmla="val 2509590"/>
                <a:gd name="f47" fmla="val 209440"/>
                <a:gd name="f48" fmla="val 2361412"/>
                <a:gd name="f49" fmla="val 76438"/>
                <a:gd name="f50" fmla="val 2142574"/>
                <a:gd name="f51" fmla="val 1959540"/>
                <a:gd name="f52" fmla="val 78370"/>
                <a:gd name="f53" fmla="val 1759750"/>
                <a:gd name="f54" fmla="val 163915"/>
                <a:gd name="f55" fmla="val 1670822"/>
                <a:gd name="f56" fmla="val 393114"/>
                <a:gd name="f57" fmla="val 1522514"/>
                <a:gd name="f58" fmla="val 551995"/>
                <a:gd name="f59" fmla="val 1219201"/>
                <a:gd name="f60" fmla="val 876929"/>
                <a:gd name="f61" fmla="val 690287"/>
                <a:gd name="f62" fmla="val 885482"/>
                <a:gd name="f63" fmla="val 360031"/>
                <a:gd name="f64" fmla="val 1182985"/>
                <a:gd name="f65" fmla="val 76437"/>
                <a:gd name="f66" fmla="val 1438455"/>
                <a:gd name="f67" fmla="val 1876865"/>
                <a:gd name="f68" fmla="val 123913"/>
                <a:gd name="f69" fmla="val 2237908"/>
                <a:gd name="f70" fmla="val 247825"/>
                <a:gd name="f71" fmla="val 2598952"/>
                <a:gd name="f72" fmla="val 545248"/>
                <a:gd name="f73" fmla="val 2882634"/>
                <a:gd name="f74" fmla="val 886959"/>
                <a:gd name="f75" fmla="val 3052674"/>
                <a:gd name="f76" fmla="val 1065407"/>
                <a:gd name="f77" fmla="val 3141473"/>
                <a:gd name="f78" fmla="val 1263275"/>
                <a:gd name="f79" fmla="val 3207133"/>
                <a:gd name="f80" fmla="val 1400344"/>
                <a:gd name="f81" fmla="val 3351855"/>
                <a:gd name="f82" fmla="val 1634975"/>
                <a:gd name="f83" fmla="val 3599586"/>
                <a:gd name="f84" fmla="val 1619291"/>
                <a:gd name="f85" fmla="val 3996824"/>
                <a:gd name="f86" fmla="val 1804156"/>
                <a:gd name="f87" fmla="val 4283623"/>
                <a:gd name="f88" fmla="val 1953732"/>
                <a:gd name="f89" fmla="val 4515674"/>
                <a:gd name="f90" fmla="val 2228929"/>
                <a:gd name="f91" fmla="val 2504159"/>
                <a:gd name="f92" fmla="val 4612602"/>
                <a:gd name="f93" fmla="val 2818136"/>
                <a:gd name="f94" fmla="val 4570028"/>
                <a:gd name="f95" fmla="val 2986294"/>
                <a:gd name="f96" fmla="val 4263118"/>
                <a:gd name="f97" fmla="val 3151167"/>
                <a:gd name="f98" fmla="val 4027804"/>
                <a:gd name="f99" fmla="val 3196272"/>
                <a:gd name="f100" fmla="val 3963431"/>
                <a:gd name="f101" fmla="val 3240054"/>
                <a:gd name="f102" fmla="val 3898226"/>
                <a:gd name="f103" fmla="*/ f0 1 4273220"/>
                <a:gd name="f104" fmla="*/ f1 1 4649923"/>
                <a:gd name="f105" fmla="val f2"/>
                <a:gd name="f106" fmla="val f3"/>
                <a:gd name="f107" fmla="val f4"/>
                <a:gd name="f108" fmla="+- f107 0 f105"/>
                <a:gd name="f109" fmla="+- f106 0 f105"/>
                <a:gd name="f110" fmla="*/ f109 1 4273220"/>
                <a:gd name="f111" fmla="*/ f108 1 4649923"/>
                <a:gd name="f112" fmla="*/ f105 1 f110"/>
                <a:gd name="f113" fmla="*/ f106 1 f110"/>
                <a:gd name="f114" fmla="*/ f105 1 f111"/>
                <a:gd name="f115" fmla="*/ f107 1 f111"/>
                <a:gd name="f116" fmla="*/ f112 f103 1"/>
                <a:gd name="f117" fmla="*/ f113 f103 1"/>
                <a:gd name="f118" fmla="*/ f115 f104 1"/>
                <a:gd name="f119" fmla="*/ f114 f10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6" t="f119" r="f117" b="f118"/>
              <a:pathLst>
                <a:path w="4273220" h="4649923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3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2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2" y="f67"/>
                    <a:pt x="f68" y="f69"/>
                  </a:cubicBezTo>
                  <a:cubicBezTo>
                    <a:pt x="f70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4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5" y="f6"/>
                  </a:cubicBezTo>
                  <a:close/>
                </a:path>
              </a:pathLst>
            </a:custGeom>
            <a:blipFill>
              <a:blip r:embed="rId4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5179F3FE-87B0-4766-2FD1-0CAA1CB7C0E8}"/>
                </a:ext>
              </a:extLst>
            </p:cNvPr>
            <p:cNvSpPr/>
            <p:nvPr/>
          </p:nvSpPr>
          <p:spPr>
            <a:xfrm>
              <a:off x="6875766" y="-2618174"/>
              <a:ext cx="7361057" cy="803493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188553"/>
                <a:gd name="f4" fmla="val 4572000"/>
                <a:gd name="f5" fmla="*/ f0 1 4188553"/>
                <a:gd name="f6" fmla="*/ f1 1 4572000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4188553"/>
                <a:gd name="f13" fmla="*/ f10 1 4572000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4188553" h="4572000">
                  <a:moveTo>
                    <a:pt x="f3" y="f4"/>
                  </a:moveTo>
                  <a:lnTo>
                    <a:pt x="f2" y="f4"/>
                  </a:lnTo>
                  <a:lnTo>
                    <a:pt x="f2" y="f2"/>
                  </a:lnTo>
                  <a:lnTo>
                    <a:pt x="f3" y="f2"/>
                  </a:lnTo>
                  <a:lnTo>
                    <a:pt x="f3" y="f4"/>
                  </a:lnTo>
                  <a:close/>
                </a:path>
              </a:pathLst>
            </a:custGeom>
            <a:blipFill>
              <a:blip r:embed="rId5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E1057643-EA1D-3D19-4725-22D38C2CDEF5}"/>
              </a:ext>
            </a:extLst>
          </p:cNvPr>
          <p:cNvSpPr/>
          <p:nvPr/>
        </p:nvSpPr>
        <p:spPr>
          <a:xfrm flipH="1">
            <a:off x="-862937" y="-682553"/>
            <a:ext cx="1725865" cy="1462281"/>
          </a:xfrm>
          <a:custGeom>
            <a:avLst/>
            <a:gdLst>
              <a:gd name="f0" fmla="val w"/>
              <a:gd name="f1" fmla="val h"/>
              <a:gd name="f2" fmla="val 0"/>
              <a:gd name="f3" fmla="val 2588802"/>
              <a:gd name="f4" fmla="val 2193422"/>
              <a:gd name="f5" fmla="val 2193421"/>
              <a:gd name="f6" fmla="*/ f0 1 2588802"/>
              <a:gd name="f7" fmla="*/ f1 1 2193422"/>
              <a:gd name="f8" fmla="val f2"/>
              <a:gd name="f9" fmla="val f3"/>
              <a:gd name="f10" fmla="val f4"/>
              <a:gd name="f11" fmla="+- f10 0 f8"/>
              <a:gd name="f12" fmla="+- f9 0 f8"/>
              <a:gd name="f13" fmla="*/ f12 1 2588802"/>
              <a:gd name="f14" fmla="*/ f11 1 2193422"/>
              <a:gd name="f15" fmla="*/ f8 1 f13"/>
              <a:gd name="f16" fmla="*/ f9 1 f13"/>
              <a:gd name="f17" fmla="*/ f8 1 f14"/>
              <a:gd name="f18" fmla="*/ f10 1 f14"/>
              <a:gd name="f19" fmla="*/ f15 f6 1"/>
              <a:gd name="f20" fmla="*/ f16 f6 1"/>
              <a:gd name="f21" fmla="*/ f18 f7 1"/>
              <a:gd name="f22" fmla="*/ f17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22" r="f20" b="f21"/>
            <a:pathLst>
              <a:path w="2588802" h="2193422">
                <a:moveTo>
                  <a:pt x="f3" y="f2"/>
                </a:moveTo>
                <a:lnTo>
                  <a:pt x="f2" y="f2"/>
                </a:lnTo>
                <a:lnTo>
                  <a:pt x="f2" y="f5"/>
                </a:lnTo>
                <a:lnTo>
                  <a:pt x="f3" y="f5"/>
                </a:lnTo>
                <a:lnTo>
                  <a:pt x="f3" y="f2"/>
                </a:lnTo>
                <a:close/>
              </a:path>
            </a:pathLst>
          </a:custGeom>
          <a:blipFill>
            <a:blip r:embed="rId6">
              <a:alphaModFix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5D2F4F78-86A6-275C-83B9-B948378570FD}"/>
              </a:ext>
            </a:extLst>
          </p:cNvPr>
          <p:cNvSpPr/>
          <p:nvPr/>
        </p:nvSpPr>
        <p:spPr>
          <a:xfrm flipV="1">
            <a:off x="9925510" y="5917256"/>
            <a:ext cx="4001167" cy="3390083"/>
          </a:xfrm>
          <a:custGeom>
            <a:avLst/>
            <a:gdLst>
              <a:gd name="f0" fmla="val w"/>
              <a:gd name="f1" fmla="val h"/>
              <a:gd name="f2" fmla="val 0"/>
              <a:gd name="f3" fmla="val 6001758"/>
              <a:gd name="f4" fmla="val 5085126"/>
              <a:gd name="f5" fmla="*/ f0 1 6001758"/>
              <a:gd name="f6" fmla="*/ f1 1 5085126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6001758"/>
              <a:gd name="f13" fmla="*/ f10 1 5085126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6001758" h="5085126">
                <a:moveTo>
                  <a:pt x="f2" y="f4"/>
                </a:moveTo>
                <a:lnTo>
                  <a:pt x="f3" y="f4"/>
                </a:lnTo>
                <a:lnTo>
                  <a:pt x="f3" y="f2"/>
                </a:lnTo>
                <a:lnTo>
                  <a:pt x="f2" y="f2"/>
                </a:lnTo>
                <a:lnTo>
                  <a:pt x="f2" y="f4"/>
                </a:lnTo>
                <a:close/>
              </a:path>
            </a:pathLst>
          </a:custGeom>
          <a:blipFill>
            <a:blip r:embed="rId6">
              <a:alphaModFix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C5030591-8302-C762-EF77-255E3E97297F}"/>
              </a:ext>
            </a:extLst>
          </p:cNvPr>
          <p:cNvSpPr txBox="1"/>
          <p:nvPr/>
        </p:nvSpPr>
        <p:spPr>
          <a:xfrm>
            <a:off x="796707" y="908447"/>
            <a:ext cx="5380832" cy="538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425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4249" b="0" i="0" u="none" strike="noStrike" kern="1200" cap="none" spc="0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Feasibility Justification 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C84041A0-0BD5-8BD6-E8F3-3DACC888A9D9}"/>
              </a:ext>
            </a:extLst>
          </p:cNvPr>
          <p:cNvSpPr txBox="1"/>
          <p:nvPr/>
        </p:nvSpPr>
        <p:spPr>
          <a:xfrm>
            <a:off x="685800" y="2436400"/>
            <a:ext cx="6185669" cy="256518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406066" marR="0" lvl="1" indent="-203033" algn="just" defTabSz="914400" rtl="0" fontAlgn="auto" hangingPunct="1">
              <a:lnSpc>
                <a:spcPts val="287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881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Matches Welsh Government’s tourism goals (Rhodes, 2021)</a:t>
            </a:r>
          </a:p>
          <a:p>
            <a:pPr marL="406066" marR="0" lvl="1" indent="-203033" algn="just" defTabSz="914400" rtl="0" fontAlgn="auto" hangingPunct="1">
              <a:lnSpc>
                <a:spcPts val="287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881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Budget controlled with multi-source funding</a:t>
            </a:r>
          </a:p>
          <a:p>
            <a:pPr marL="406066" marR="0" lvl="1" indent="-203033" algn="just" defTabSz="914400" rtl="0" fontAlgn="auto" hangingPunct="1">
              <a:lnSpc>
                <a:spcPts val="287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881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Venue and HR capabilities correspond to goals.</a:t>
            </a:r>
          </a:p>
          <a:p>
            <a:pPr marL="406066" marR="0" lvl="1" indent="-203033" algn="just" defTabSz="914400" rtl="0" fontAlgn="auto" hangingPunct="1">
              <a:lnSpc>
                <a:spcPts val="2875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881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Great chance of an audience’s engagement in virtue of novelty and the ‘experience tourism’ trend (Michelle, 2025)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purl.oclc.org/ooxml/drawingml/main" xmlns:r="http://purl.oclc.org/ooxml/officeDocument/relationships" xmlns:p="http://purl.oclc.org/ooxml/presentationml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878C05D3-1542-8685-4B0F-13695F097E90}"/>
              </a:ext>
            </a:extLst>
          </p:cNvPr>
          <p:cNvSpPr txBox="1"/>
          <p:nvPr/>
        </p:nvSpPr>
        <p:spPr>
          <a:xfrm>
            <a:off x="6670959" y="973506"/>
            <a:ext cx="4900955" cy="17184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67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6698" b="0" i="0" u="none" strike="noStrike" kern="1200" cap="none" spc="-335" baseline="0%">
                <a:solidFill>
                  <a:srgbClr val="353132"/>
                </a:solidFill>
                <a:uFillTx/>
                <a:latin typeface="Arial" pitchFamily="34"/>
                <a:ea typeface="Arial Bold"/>
                <a:cs typeface="Arial" pitchFamily="34"/>
              </a:rPr>
              <a:t>Measurable Outcomes 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61ED17D-B5E3-D739-59F2-0EF28E959DC7}"/>
              </a:ext>
            </a:extLst>
          </p:cNvPr>
          <p:cNvSpPr txBox="1"/>
          <p:nvPr/>
        </p:nvSpPr>
        <p:spPr>
          <a:xfrm>
            <a:off x="6775438" y="2787008"/>
            <a:ext cx="3637967" cy="31846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316601" marR="0" lvl="1" indent="-158300" algn="just" defTabSz="914400" rtl="0" fontAlgn="auto" hangingPunct="1">
              <a:lnSpc>
                <a:spcPts val="283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466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Attendees’ feedback forms and Net Promoter Score</a:t>
            </a:r>
          </a:p>
          <a:p>
            <a:pPr marL="316601" marR="0" lvl="1" indent="-158300" algn="just" defTabSz="914400" rtl="0" fontAlgn="auto" hangingPunct="1">
              <a:lnSpc>
                <a:spcPts val="283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466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Social media engagement tracking (Celuch, 2021).</a:t>
            </a:r>
          </a:p>
          <a:p>
            <a:pPr marL="316601" marR="0" lvl="1" indent="-158300" algn="just" defTabSz="914400" rtl="0" fontAlgn="auto" hangingPunct="1">
              <a:lnSpc>
                <a:spcPts val="283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466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Press/media coverage in Welsh as well as international media (Hays et al., 2013).</a:t>
            </a:r>
          </a:p>
          <a:p>
            <a:pPr marL="316601" marR="0" lvl="1" indent="-158300" algn="just" defTabSz="914400" rtl="0" fontAlgn="auto" hangingPunct="1">
              <a:lnSpc>
                <a:spcPts val="2830"/>
              </a:lnSpc>
              <a:spcBef>
                <a:spcPts val="0"/>
              </a:spcBef>
              <a:spcAft>
                <a:spcPts val="0"/>
              </a:spcAft>
              <a:buSzPct val="100%"/>
              <a:buFont typeface="Arial"/>
              <a:buChar char="•"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466" b="0" i="0" u="none" strike="noStrike" kern="1200" cap="none" spc="0" baseline="0%">
                <a:solidFill>
                  <a:srgbClr val="353132"/>
                </a:solidFill>
                <a:uFillTx/>
                <a:latin typeface="Arial"/>
                <a:ea typeface="Arial"/>
                <a:cs typeface="Arial"/>
              </a:rPr>
              <a:t>Partner restaurant collaborations for post-event menu.</a:t>
            </a:r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52341D76-AF8C-B87D-D21F-0610D5728D2C}"/>
              </a:ext>
            </a:extLst>
          </p:cNvPr>
          <p:cNvGrpSpPr/>
          <p:nvPr/>
        </p:nvGrpSpPr>
        <p:grpSpPr>
          <a:xfrm>
            <a:off x="522853" y="682535"/>
            <a:ext cx="5634989" cy="5525691"/>
            <a:chOff x="522853" y="682535"/>
            <a:chExt cx="5634989" cy="5525691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90CAB66C-60B6-EA5F-7517-FDAC715B45C7}"/>
                </a:ext>
              </a:extLst>
            </p:cNvPr>
            <p:cNvSpPr/>
            <p:nvPr/>
          </p:nvSpPr>
          <p:spPr>
            <a:xfrm>
              <a:off x="522853" y="682535"/>
              <a:ext cx="5634989" cy="5525691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639471"/>
                <a:gd name="f4" fmla="val 4549489"/>
                <a:gd name="f5" fmla="val 2642461"/>
                <a:gd name="f6" fmla="val 4307731"/>
                <a:gd name="f7" fmla="val 2937643"/>
                <a:gd name="f8" fmla="val 4136404"/>
                <a:gd name="f9" fmla="val 3174467"/>
                <a:gd name="f10" fmla="val 3866873"/>
                <a:gd name="f11" fmla="val 3302943"/>
                <a:gd name="f12" fmla="val 3520703"/>
                <a:gd name="f13" fmla="val 3367367"/>
                <a:gd name="f14" fmla="val 3347118"/>
                <a:gd name="f15" fmla="val 3462613"/>
                <a:gd name="f16" fmla="val 3172924"/>
                <a:gd name="f17" fmla="val 3623369"/>
                <a:gd name="f18" fmla="val 3081058"/>
                <a:gd name="f19" fmla="val 3747343"/>
                <a:gd name="f20" fmla="val 3010214"/>
                <a:gd name="f21" fmla="val 3895227"/>
                <a:gd name="f22" fmla="val 2996898"/>
                <a:gd name="f23" fmla="val 4029388"/>
                <a:gd name="f24" fmla="val 2948020"/>
                <a:gd name="f25" fmla="val 4411618"/>
                <a:gd name="f26" fmla="val 2808768"/>
                <a:gd name="f27" fmla="val 2366335"/>
                <a:gd name="f28" fmla="val 4578884"/>
                <a:gd name="f29" fmla="val 1964073"/>
                <a:gd name="f30" fmla="val 4518297"/>
                <a:gd name="f31" fmla="val 1561809"/>
                <a:gd name="f32" fmla="val 4204130"/>
                <a:gd name="f33" fmla="val 1222063"/>
                <a:gd name="f34" fmla="val 3823417"/>
                <a:gd name="f35" fmla="val 1078711"/>
                <a:gd name="f36" fmla="val 3609703"/>
                <a:gd name="f37" fmla="val 998242"/>
                <a:gd name="f38" fmla="val 3395764"/>
                <a:gd name="f39" fmla="val 1015829"/>
                <a:gd name="f40" fmla="val 3183757"/>
                <a:gd name="f41" fmla="val 930958"/>
                <a:gd name="f42" fmla="val 2896850"/>
                <a:gd name="f43" fmla="val 816103"/>
                <a:gd name="f44" fmla="val 2646820"/>
                <a:gd name="f45" fmla="val 557580"/>
                <a:gd name="f46" fmla="val 2402676"/>
                <a:gd name="f47" fmla="val 368105"/>
                <a:gd name="f48" fmla="val 2158532"/>
                <a:gd name="f49" fmla="val 178629"/>
                <a:gd name="f50" fmla="val 1877749"/>
                <a:gd name="f51" fmla="val 5911"/>
                <a:gd name="f52" fmla="val 1568716"/>
                <a:gd name="f53" fmla="val 3231"/>
                <a:gd name="f54" fmla="val 1196035"/>
                <a:gd name="f55" fmla="val 839628"/>
                <a:gd name="f56" fmla="val 279246"/>
                <a:gd name="f57" fmla="val 753607"/>
                <a:gd name="f58" fmla="val 641873"/>
                <a:gd name="f59" fmla="val 714329"/>
                <a:gd name="f60" fmla="val 807457"/>
                <a:gd name="f61" fmla="val 726735"/>
                <a:gd name="f62" fmla="val 980722"/>
                <a:gd name="f63" fmla="val 704584"/>
                <a:gd name="f64" fmla="val 1149453"/>
                <a:gd name="f65" fmla="val 619399"/>
                <a:gd name="f66" fmla="val 1798292"/>
                <a:gd name="f67" fmla="val 38111"/>
                <a:gd name="f68" fmla="val 2317174"/>
                <a:gd name="f69" fmla="val 17162"/>
                <a:gd name="f70" fmla="val 2971245"/>
                <a:gd name="f71" fmla="val 3507080"/>
                <a:gd name="f72" fmla="val 385323"/>
                <a:gd name="f73" fmla="val 3994953"/>
                <a:gd name="f74" fmla="val 863032"/>
                <a:gd name="f75" fmla="val 4238292"/>
                <a:gd name="f76" fmla="val 1111989"/>
                <a:gd name="f77" fmla="val 4365108"/>
                <a:gd name="f78" fmla="val 1371700"/>
                <a:gd name="f79" fmla="val 4475224"/>
                <a:gd name="f80" fmla="val 1651555"/>
                <a:gd name="f81" fmla="val 4507960"/>
                <a:gd name="f82" fmla="val 2006569"/>
                <a:gd name="f83" fmla="val 2352643"/>
                <a:gd name="f84" fmla="val 4475944"/>
                <a:gd name="f85" fmla="*/ f0 1 4639471"/>
                <a:gd name="f86" fmla="*/ f1 1 4549489"/>
                <a:gd name="f87" fmla="val f2"/>
                <a:gd name="f88" fmla="val f3"/>
                <a:gd name="f89" fmla="val f4"/>
                <a:gd name="f90" fmla="+- f89 0 f87"/>
                <a:gd name="f91" fmla="+- f88 0 f87"/>
                <a:gd name="f92" fmla="*/ f91 1 4639471"/>
                <a:gd name="f93" fmla="*/ f90 1 4549489"/>
                <a:gd name="f94" fmla="*/ f87 1 f92"/>
                <a:gd name="f95" fmla="*/ f88 1 f92"/>
                <a:gd name="f96" fmla="*/ f87 1 f93"/>
                <a:gd name="f97" fmla="*/ f89 1 f93"/>
                <a:gd name="f98" fmla="*/ f94 f85 1"/>
                <a:gd name="f99" fmla="*/ f95 f85 1"/>
                <a:gd name="f100" fmla="*/ f97 f86 1"/>
                <a:gd name="f101" fmla="*/ f96 f8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8" t="f101" r="f99" b="f100"/>
              <a:pathLst>
                <a:path w="4639471" h="4549489">
                  <a:moveTo>
                    <a:pt x="f5" y="f6"/>
                  </a:moveTo>
                  <a:cubicBezTo>
                    <a:pt x="f7" y="f8"/>
                    <a:pt x="f9" y="f10"/>
                    <a:pt x="f11" y="f12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3" y="f27"/>
                    <a:pt x="f28" y="f29"/>
                  </a:cubicBezTo>
                  <a:cubicBezTo>
                    <a:pt x="f30" y="f31"/>
                    <a:pt x="f32" y="f33"/>
                    <a:pt x="f34" y="f35"/>
                  </a:cubicBezTo>
                  <a:cubicBezTo>
                    <a:pt x="f36" y="f37"/>
                    <a:pt x="f38" y="f39"/>
                    <a:pt x="f40" y="f41"/>
                  </a:cubicBezTo>
                  <a:cubicBezTo>
                    <a:pt x="f42" y="f43"/>
                    <a:pt x="f44" y="f45"/>
                    <a:pt x="f46" y="f47"/>
                  </a:cubicBezTo>
                  <a:cubicBezTo>
                    <a:pt x="f48" y="f49"/>
                    <a:pt x="f50" y="f51"/>
                    <a:pt x="f52" y="f53"/>
                  </a:cubicBezTo>
                  <a:cubicBezTo>
                    <a:pt x="f54" y="f2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2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4"/>
                    <a:pt x="f83" y="f84"/>
                    <a:pt x="f5" y="f6"/>
                  </a:cubicBezTo>
                  <a:close/>
                </a:path>
              </a:pathLst>
            </a:cu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56C9A9E2-235D-59CA-D168-182B1DB302E1}"/>
                </a:ext>
              </a:extLst>
            </p:cNvPr>
            <p:cNvSpPr/>
            <p:nvPr/>
          </p:nvSpPr>
          <p:spPr>
            <a:xfrm>
              <a:off x="542961" y="685800"/>
              <a:ext cx="5553041" cy="54864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2000"/>
                <a:gd name="f4" fmla="val 4517135"/>
                <a:gd name="f5" fmla="*/ f0 1 4572000"/>
                <a:gd name="f6" fmla="*/ f1 1 4517135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4572000"/>
                <a:gd name="f13" fmla="*/ f10 1 4517135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4572000" h="4517135">
                  <a:moveTo>
                    <a:pt x="f3" y="f4"/>
                  </a:moveTo>
                  <a:lnTo>
                    <a:pt x="f2" y="f4"/>
                  </a:lnTo>
                  <a:lnTo>
                    <a:pt x="f2" y="f2"/>
                  </a:lnTo>
                  <a:lnTo>
                    <a:pt x="f3" y="f2"/>
                  </a:lnTo>
                  <a:lnTo>
                    <a:pt x="f3" y="f4"/>
                  </a:lnTo>
                  <a:close/>
                </a:path>
              </a:pathLst>
            </a:custGeom>
            <a:blipFill>
              <a:blip r:embed="rId3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200" b="0" i="0" u="none" strike="noStrike" kern="1200" cap="none" spc="0" baseline="0%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68CD3B04-45E8-3930-3204-8BB5FA667994}"/>
              </a:ext>
            </a:extLst>
          </p:cNvPr>
          <p:cNvSpPr/>
          <p:nvPr/>
        </p:nvSpPr>
        <p:spPr>
          <a:xfrm flipH="1">
            <a:off x="-1833179" y="-2102589"/>
            <a:ext cx="4141363" cy="3508863"/>
          </a:xfrm>
          <a:custGeom>
            <a:avLst/>
            <a:gdLst>
              <a:gd name="f0" fmla="val w"/>
              <a:gd name="f1" fmla="val h"/>
              <a:gd name="f2" fmla="val 0"/>
              <a:gd name="f3" fmla="val 6212050"/>
              <a:gd name="f4" fmla="val 5263301"/>
              <a:gd name="f5" fmla="*/ f0 1 6212050"/>
              <a:gd name="f6" fmla="*/ f1 1 5263301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6212050"/>
              <a:gd name="f13" fmla="*/ f10 1 5263301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6212050" h="5263301">
                <a:moveTo>
                  <a:pt x="f3" y="f2"/>
                </a:moveTo>
                <a:lnTo>
                  <a:pt x="f2" y="f2"/>
                </a:lnTo>
                <a:lnTo>
                  <a:pt x="f2" y="f4"/>
                </a:lnTo>
                <a:lnTo>
                  <a:pt x="f3" y="f4"/>
                </a:lnTo>
                <a:lnTo>
                  <a:pt x="f3" y="f2"/>
                </a:lnTo>
                <a:close/>
              </a:path>
            </a:pathLst>
          </a:custGeom>
          <a:blipFill>
            <a:blip r:embed="rId4">
              <a:alphaModFix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C5A1CB00-A217-1C1C-B91E-7AC69C4EFB27}"/>
              </a:ext>
            </a:extLst>
          </p:cNvPr>
          <p:cNvSpPr/>
          <p:nvPr/>
        </p:nvSpPr>
        <p:spPr>
          <a:xfrm flipV="1">
            <a:off x="10413397" y="5426909"/>
            <a:ext cx="4001167" cy="3390083"/>
          </a:xfrm>
          <a:custGeom>
            <a:avLst/>
            <a:gdLst>
              <a:gd name="f0" fmla="val w"/>
              <a:gd name="f1" fmla="val h"/>
              <a:gd name="f2" fmla="val 0"/>
              <a:gd name="f3" fmla="val 6001758"/>
              <a:gd name="f4" fmla="val 5085126"/>
              <a:gd name="f5" fmla="*/ f0 1 6001758"/>
              <a:gd name="f6" fmla="*/ f1 1 5085126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6001758"/>
              <a:gd name="f13" fmla="*/ f10 1 5085126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6001758" h="5085126">
                <a:moveTo>
                  <a:pt x="f2" y="f4"/>
                </a:moveTo>
                <a:lnTo>
                  <a:pt x="f3" y="f4"/>
                </a:lnTo>
                <a:lnTo>
                  <a:pt x="f3" y="f2"/>
                </a:lnTo>
                <a:lnTo>
                  <a:pt x="f2" y="f2"/>
                </a:lnTo>
                <a:lnTo>
                  <a:pt x="f2" y="f4"/>
                </a:lnTo>
                <a:close/>
              </a:path>
            </a:pathLst>
          </a:custGeom>
          <a:blipFill>
            <a:blip r:embed="rId6">
              <a:alphaModFix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%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purl.oclc.org/ooxml/drawingml/main" xmlns:r="http://purl.oclc.org/ooxml/officeDocument/relationships" xmlns:p="http://purl.oclc.org/ooxml/presentationml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EBF93CE8-97CB-EC07-FEDB-6B1999D2EF09}"/>
              </a:ext>
            </a:extLst>
          </p:cNvPr>
          <p:cNvSpPr txBox="1"/>
          <p:nvPr/>
        </p:nvSpPr>
        <p:spPr>
          <a:xfrm>
            <a:off x="5134273" y="357502"/>
            <a:ext cx="1923458" cy="60913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ts val="522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3734" b="0" i="0" u="none" strike="noStrike" kern="1200" cap="none" spc="0" baseline="0%">
                <a:solidFill>
                  <a:srgbClr val="000000"/>
                </a:solidFill>
                <a:uFillTx/>
                <a:latin typeface="Arial" pitchFamily="34"/>
                <a:ea typeface="Arial Bold"/>
                <a:cs typeface="Arial" pitchFamily="34"/>
              </a:rPr>
              <a:t>Timeline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EB0F5B25-281A-38AF-F233-821F9DD71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3507" y="1219196"/>
            <a:ext cx="9464981" cy="441959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2.xml><?xml version="1.0" encoding="utf-8"?>
<p:sld xmlns:a="http://purl.oclc.org/ooxml/drawingml/main" xmlns:r="http://purl.oclc.org/ooxml/officeDocument/relationships" xmlns:p="http://purl.oclc.org/ooxml/presentationml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FFB250E7-1494-61C0-5275-ADD1DC40CD6A}"/>
              </a:ext>
            </a:extLst>
          </p:cNvPr>
          <p:cNvSpPr txBox="1"/>
          <p:nvPr/>
        </p:nvSpPr>
        <p:spPr>
          <a:xfrm>
            <a:off x="1050654" y="727743"/>
            <a:ext cx="10228359" cy="556106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1" i="0" u="none" strike="noStrike" kern="1200" cap="none" spc="0" baseline="0%">
                <a:solidFill>
                  <a:srgbClr val="000000"/>
                </a:solidFill>
                <a:uFillTx/>
                <a:latin typeface="Arial Bold"/>
                <a:ea typeface="Arial Bold"/>
                <a:cs typeface="Arial Bold"/>
              </a:rPr>
              <a:t>References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Adamopoulos, P. and Todri, V. (2015) 'The effectiveness of marketing strategies in social media: Evidence from promotional events.'. In Proceedings of the 21th ACM SIGKDD international conference on knowledge discovery and data mining. pp. 1641-1650.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Afifi, G.M., Jones, E. and Morgan, N. (2016) 'Modelling welsh cultural events'. Tourism Management Perspectives. pp. 80-89.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Aktepe, B. and Demirci, B. (2024) 'Emerging technologies in the event industry'. Worldwide Hospitality and Tourism Themes. pp. 498-518.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Aronstein, S.L. (2003) ' Wales: Culture and Society'. A Companion to Britain in the Later Middle Ages. pp. 541-557.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Cardiff (2025) Year of Croeso in Wales [Online] Available at: https://traveltrade.visitwales.com/useful-information/toolkit/year-of-croeso [Accessed: 9 May 2025].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Celuch, K. (2021) 'Event technology for potential sustainable practices: A bibliometric review and research agenda'. International Journal of Event and Festival Management. pp. 314-330.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Freeman, M. (2015) 'Perceptions of Welshness: Tourists Impressions of the Material and Traditional Culture of Wales '. Folk Life. pp. 57-71.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Graves, C. (2022) Welsh Food Stories. University of Wales Press.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Hays, S., Page, S.J. and Buhalis, D. (2013) 'Social media as a destination marketing tool: its use by national tourism organisations'. Current issues in Tourism. pp. 211-239.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Henderson, S. (2011) 'The development of competitive advantage through sustainable event management'. Worldwide Hospitality and Tourism Themes. pp. 245-257.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Kang, J., Morris, S.S. and Snell, S.A. (2017) 'Relational archetypes, organizational learning, and value creation: Extending the human resource architecture'. Academy of Management Review.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Kitchen, E. (2024) 'Building event management skills through authentic assessment'. Educational Studies. pp. 1-17.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Kuo, W.Y., Kim, S.H. and Lachapelle, P. (2020) 'Incorporating community culture in teaching food innovation: Ideation, prototyping, and storytelling'. Journal of Food Science Education. pp. 292-307.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Macaulay, S. and Cook, S. (1995) 'Practical teamwork for customer service'. Team Performance Management: An International Journal. pp. 35-41.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Michelle, L. (2025) What Is A High-Value Customer? [+How To Retain Them] [Online] Available at: https://thecmo.com/marketing-strategy/high-value-customers/#:~:text=Improved%20customer%20lifetime%20value%20(CLV,term%20engagement%2C%20often%20fostering%20community. [Accessed: 4 Arpil 2025].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Midmore, P. (2011) 'Food and the economy in Wales.'. Welsh Economic Review.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Milwood, P.A. and Crick, A.P. (2021) 'Culinary tourism and post-pandemic travel: Ecosystem responses to an external shock'. Journal of Tourism, Heritage &amp; Services Marketing (JTHSM). pp. 23-32.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Rhodes, M.A. (2021) 'The nation, the festival, and institutionalized memory: Transoptic landscapes of the Welsh National Eisteddfod. '. GeoHumanities. pp. 558-583.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Van, W., Christine and Jill, B. (2022) Information and communication technology in event management." In Handbook of e-Tourism. Cham: Springer International Publishing.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Visit Wales (2025) Year of Croeso Campaign Toolkit [Online] Available at: https://traveltrade.visitwales.com [Accessed: 7 May 2025].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 </a:t>
            </a:r>
          </a:p>
          <a:p>
            <a:pPr marL="0" marR="0" lvl="0" indent="0" algn="l" defTabSz="914400" rtl="0" fontAlgn="auto" hangingPunct="1">
              <a:lnSpc>
                <a:spcPts val="147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052" b="0" i="0" u="none" strike="noStrike" kern="1200" cap="none" spc="0" baseline="0%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purl.oclc.org/ooxml/drawingml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  <a:ln w="2540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purl.oclc.org/ooxml/officeDocument/extendedProperties" xmlns:vt="http://purl.oclc.org/ooxml/officeDocument/docPropsVTypes">
  <TotalTime>0</TotalTime>
  <Words>1467</Words>
  <Application>Microsoft Office PowerPoint</Application>
  <PresentationFormat>Widescreen</PresentationFormat>
  <Paragraphs>105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Arial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Connie Gagua</dc:creator>
  <cp:lastModifiedBy>Connie Gagua</cp:lastModifiedBy>
  <cp:revision>1</cp:revision>
  <dcterms:created xsi:type="dcterms:W3CDTF">2025-05-21T19:24:37Z</dcterms:created>
  <dcterms:modified xsi:type="dcterms:W3CDTF">2025-05-21T19:42:57Z</dcterms:modified>
</cp:coreProperties>
</file>