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1334750" cy="8020050"/>
  <p:notesSz cx="6858000" cy="9144000"/>
  <p:defaultTextStyle>
    <a:defPPr>
      <a:defRPr lang="en-US"/>
    </a:defPPr>
    <a:lvl1pPr marL="0" indent="0" algn="l" defTabSz="914400">
      <a:defRPr sz="1800" kern="1200">
        <a:solidFill>
          <a:schemeClr val="tx1"/>
        </a:solidFill>
        <a:latin typeface="+mn-lt"/>
        <a:ea typeface="+mn-ea"/>
        <a:cs typeface="+mn-cs"/>
      </a:defRPr>
    </a:lvl1pPr>
    <a:lvl2pPr marL="457200" indent="0" algn="l" defTabSz="914400">
      <a:defRPr sz="1800" kern="1200">
        <a:solidFill>
          <a:schemeClr val="tx1"/>
        </a:solidFill>
        <a:latin typeface="+mn-lt"/>
        <a:ea typeface="+mn-ea"/>
        <a:cs typeface="+mn-cs"/>
      </a:defRPr>
    </a:lvl2pPr>
    <a:lvl3pPr marL="914400" indent="0" algn="l" defTabSz="914400">
      <a:defRPr sz="1800" kern="1200">
        <a:solidFill>
          <a:schemeClr val="tx1"/>
        </a:solidFill>
        <a:latin typeface="+mn-lt"/>
        <a:ea typeface="+mn-ea"/>
        <a:cs typeface="+mn-cs"/>
      </a:defRPr>
    </a:lvl3pPr>
    <a:lvl4pPr marL="1371600" indent="0" algn="l" defTabSz="914400">
      <a:defRPr sz="1800" kern="1200">
        <a:solidFill>
          <a:schemeClr val="tx1"/>
        </a:solidFill>
        <a:latin typeface="+mn-lt"/>
        <a:ea typeface="+mn-ea"/>
        <a:cs typeface="+mn-cs"/>
      </a:defRPr>
    </a:lvl4pPr>
    <a:lvl5pPr marL="1828800" indent="0" algn="l" defTabSz="914400">
      <a:defRPr sz="1800" kern="1200">
        <a:solidFill>
          <a:schemeClr val="tx1"/>
        </a:solidFill>
        <a:latin typeface="+mn-lt"/>
        <a:ea typeface="+mn-ea"/>
        <a:cs typeface="+mn-cs"/>
      </a:defRPr>
    </a:lvl5pPr>
    <a:lvl6pPr marL="2286000" indent="0" algn="l" defTabSz="914400">
      <a:defRPr sz="1800" kern="1200">
        <a:solidFill>
          <a:schemeClr val="tx1"/>
        </a:solidFill>
        <a:latin typeface="+mn-lt"/>
        <a:ea typeface="+mn-ea"/>
        <a:cs typeface="+mn-cs"/>
      </a:defRPr>
    </a:lvl6pPr>
    <a:lvl7pPr marL="2743200" indent="0" algn="l" defTabSz="914400">
      <a:defRPr sz="1800" kern="1200">
        <a:solidFill>
          <a:schemeClr val="tx1"/>
        </a:solidFill>
        <a:latin typeface="+mn-lt"/>
        <a:ea typeface="+mn-ea"/>
        <a:cs typeface="+mn-cs"/>
      </a:defRPr>
    </a:lvl7pPr>
    <a:lvl8pPr marL="3200400" indent="0" algn="l" defTabSz="914400">
      <a:defRPr sz="1800" kern="1200">
        <a:solidFill>
          <a:schemeClr val="tx1"/>
        </a:solidFill>
        <a:latin typeface="+mn-lt"/>
        <a:ea typeface="+mn-ea"/>
        <a:cs typeface="+mn-cs"/>
      </a:defRPr>
    </a:lvl8pPr>
    <a:lvl9pPr marL="3657600" indent="0" algn="l" defTabSz="914400">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3" d="100"/>
          <a:sy n="53" d="100"/>
        </p:scale>
        <p:origin x="129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bodo" userId="c3977ef06b934582" providerId="LiveId" clId="{A160F1B6-35AF-4A74-ACB5-F07F2007B3C0}"/>
    <pc:docChg chg="undo custSel modSld sldOrd">
      <pc:chgData name="marie bodo" userId="c3977ef06b934582" providerId="LiveId" clId="{A160F1B6-35AF-4A74-ACB5-F07F2007B3C0}" dt="2026-08-11T13:41:03.704" v="255" actId="1076"/>
      <pc:docMkLst>
        <pc:docMk/>
      </pc:docMkLst>
      <pc:sldChg chg="modSp mod modAnim">
        <pc:chgData name="marie bodo" userId="c3977ef06b934582" providerId="LiveId" clId="{A160F1B6-35AF-4A74-ACB5-F07F2007B3C0}" dt="2026-08-11T13:41:03.704" v="255" actId="1076"/>
        <pc:sldMkLst>
          <pc:docMk/>
          <pc:sldMk cId="310009118" sldId="256"/>
        </pc:sldMkLst>
        <pc:spChg chg="mod">
          <ac:chgData name="marie bodo" userId="c3977ef06b934582" providerId="LiveId" clId="{A160F1B6-35AF-4A74-ACB5-F07F2007B3C0}" dt="2026-07-22T14:06:45.116" v="151" actId="1076"/>
          <ac:spMkLst>
            <pc:docMk/>
            <pc:sldMk cId="310009118" sldId="256"/>
            <ac:spMk id="5" creationId="{D58BF4BA-72E6-436C-8298-D5438ED04613}"/>
          </ac:spMkLst>
        </pc:spChg>
        <pc:spChg chg="mod">
          <ac:chgData name="marie bodo" userId="c3977ef06b934582" providerId="LiveId" clId="{A160F1B6-35AF-4A74-ACB5-F07F2007B3C0}" dt="2026-07-22T14:07:03.659" v="153" actId="27636"/>
          <ac:spMkLst>
            <pc:docMk/>
            <pc:sldMk cId="310009118" sldId="256"/>
            <ac:spMk id="6" creationId="{5CE3077C-E0C4-48FD-BA3D-DC6B429851EA}"/>
          </ac:spMkLst>
        </pc:spChg>
        <pc:spChg chg="mod">
          <ac:chgData name="marie bodo" userId="c3977ef06b934582" providerId="LiveId" clId="{A160F1B6-35AF-4A74-ACB5-F07F2007B3C0}" dt="2026-08-11T13:04:02.356" v="232" actId="27636"/>
          <ac:spMkLst>
            <pc:docMk/>
            <pc:sldMk cId="310009118" sldId="256"/>
            <ac:spMk id="9" creationId="{455DC423-CA57-4EE1-A3E6-288079301712}"/>
          </ac:spMkLst>
        </pc:spChg>
        <pc:picChg chg="mod">
          <ac:chgData name="marie bodo" userId="c3977ef06b934582" providerId="LiveId" clId="{A160F1B6-35AF-4A74-ACB5-F07F2007B3C0}" dt="2026-08-11T13:41:03.704" v="255" actId="1076"/>
          <ac:picMkLst>
            <pc:docMk/>
            <pc:sldMk cId="310009118" sldId="256"/>
            <ac:picMk id="8" creationId="{8197CEFF-A515-9070-D11B-8BAE154BAC1C}"/>
          </ac:picMkLst>
        </pc:picChg>
      </pc:sldChg>
      <pc:sldChg chg="modSp mod modTransition modAnim">
        <pc:chgData name="marie bodo" userId="c3977ef06b934582" providerId="LiveId" clId="{A160F1B6-35AF-4A74-ACB5-F07F2007B3C0}" dt="2026-08-11T13:37:49.997" v="239" actId="1076"/>
        <pc:sldMkLst>
          <pc:docMk/>
          <pc:sldMk cId="1557760225" sldId="257"/>
        </pc:sldMkLst>
        <pc:spChg chg="mod">
          <ac:chgData name="marie bodo" userId="c3977ef06b934582" providerId="LiveId" clId="{A160F1B6-35AF-4A74-ACB5-F07F2007B3C0}" dt="2026-07-22T14:31:12.266" v="197" actId="27636"/>
          <ac:spMkLst>
            <pc:docMk/>
            <pc:sldMk cId="1557760225" sldId="257"/>
            <ac:spMk id="8" creationId="{7314968B-4025-426C-B351-F24599F2640A}"/>
          </ac:spMkLst>
        </pc:spChg>
        <pc:spChg chg="mod">
          <ac:chgData name="marie bodo" userId="c3977ef06b934582" providerId="LiveId" clId="{A160F1B6-35AF-4A74-ACB5-F07F2007B3C0}" dt="2026-07-22T14:31:12.271" v="198" actId="27636"/>
          <ac:spMkLst>
            <pc:docMk/>
            <pc:sldMk cId="1557760225" sldId="257"/>
            <ac:spMk id="11" creationId="{C2FB021B-BB11-4F02-9EB0-BEB8342775E3}"/>
          </ac:spMkLst>
        </pc:spChg>
        <pc:spChg chg="mod">
          <ac:chgData name="marie bodo" userId="c3977ef06b934582" providerId="LiveId" clId="{A160F1B6-35AF-4A74-ACB5-F07F2007B3C0}" dt="2026-07-22T14:31:12.271" v="199" actId="27636"/>
          <ac:spMkLst>
            <pc:docMk/>
            <pc:sldMk cId="1557760225" sldId="257"/>
            <ac:spMk id="15" creationId="{DAAFF122-F9F5-4637-8D91-C64380AA414A}"/>
          </ac:spMkLst>
        </pc:spChg>
        <pc:picChg chg="mod">
          <ac:chgData name="marie bodo" userId="c3977ef06b934582" providerId="LiveId" clId="{A160F1B6-35AF-4A74-ACB5-F07F2007B3C0}" dt="2026-08-11T13:07:39.592" v="234"/>
          <ac:picMkLst>
            <pc:docMk/>
            <pc:sldMk cId="1557760225" sldId="257"/>
            <ac:picMk id="18" creationId="{C705E176-878E-0F06-6F19-AB39D43BD400}"/>
          </ac:picMkLst>
        </pc:picChg>
        <pc:picChg chg="mod">
          <ac:chgData name="marie bodo" userId="c3977ef06b934582" providerId="LiveId" clId="{A160F1B6-35AF-4A74-ACB5-F07F2007B3C0}" dt="2026-08-11T13:09:34.341" v="235"/>
          <ac:picMkLst>
            <pc:docMk/>
            <pc:sldMk cId="1557760225" sldId="257"/>
            <ac:picMk id="19" creationId="{F68EAFEC-C59B-EC82-79CC-B17D55F76628}"/>
          </ac:picMkLst>
        </pc:picChg>
        <pc:picChg chg="mod">
          <ac:chgData name="marie bodo" userId="c3977ef06b934582" providerId="LiveId" clId="{A160F1B6-35AF-4A74-ACB5-F07F2007B3C0}" dt="2026-08-11T13:37:49.997" v="239" actId="1076"/>
          <ac:picMkLst>
            <pc:docMk/>
            <pc:sldMk cId="1557760225" sldId="257"/>
            <ac:picMk id="20" creationId="{77168E65-7D02-04A5-25EC-C55FA73983E8}"/>
          </ac:picMkLst>
        </pc:picChg>
      </pc:sldChg>
      <pc:sldChg chg="modSp mod ord">
        <pc:chgData name="marie bodo" userId="c3977ef06b934582" providerId="LiveId" clId="{A160F1B6-35AF-4A74-ACB5-F07F2007B3C0}" dt="2026-08-11T13:38:10.620" v="242" actId="1076"/>
        <pc:sldMkLst>
          <pc:docMk/>
          <pc:sldMk cId="680790988" sldId="258"/>
        </pc:sldMkLst>
        <pc:spChg chg="mod">
          <ac:chgData name="marie bodo" userId="c3977ef06b934582" providerId="LiveId" clId="{A160F1B6-35AF-4A74-ACB5-F07F2007B3C0}" dt="2026-07-22T14:31:12.271" v="200" actId="27636"/>
          <ac:spMkLst>
            <pc:docMk/>
            <pc:sldMk cId="680790988" sldId="258"/>
            <ac:spMk id="8" creationId="{F9BA15F3-7ABB-434E-A2B6-335097739D68}"/>
          </ac:spMkLst>
        </pc:spChg>
        <pc:spChg chg="mod">
          <ac:chgData name="marie bodo" userId="c3977ef06b934582" providerId="LiveId" clId="{A160F1B6-35AF-4A74-ACB5-F07F2007B3C0}" dt="2026-07-22T14:31:12.271" v="201" actId="27636"/>
          <ac:spMkLst>
            <pc:docMk/>
            <pc:sldMk cId="680790988" sldId="258"/>
            <ac:spMk id="29" creationId="{C599D579-24F0-4D6A-A9D5-D5B8FDC09482}"/>
          </ac:spMkLst>
        </pc:spChg>
        <pc:picChg chg="mod">
          <ac:chgData name="marie bodo" userId="c3977ef06b934582" providerId="LiveId" clId="{A160F1B6-35AF-4A74-ACB5-F07F2007B3C0}" dt="2026-08-11T13:38:10.620" v="242" actId="1076"/>
          <ac:picMkLst>
            <pc:docMk/>
            <pc:sldMk cId="680790988" sldId="258"/>
            <ac:picMk id="31" creationId="{0E0E4F0A-6A84-ECE5-6916-CEBDC3EAE314}"/>
          </ac:picMkLst>
        </pc:picChg>
      </pc:sldChg>
      <pc:sldChg chg="modSp mod">
        <pc:chgData name="marie bodo" userId="c3977ef06b934582" providerId="LiveId" clId="{A160F1B6-35AF-4A74-ACB5-F07F2007B3C0}" dt="2026-08-11T13:38:47.654" v="244" actId="1076"/>
        <pc:sldMkLst>
          <pc:docMk/>
          <pc:sldMk cId="1887200775" sldId="259"/>
        </pc:sldMkLst>
        <pc:spChg chg="mod">
          <ac:chgData name="marie bodo" userId="c3977ef06b934582" providerId="LiveId" clId="{A160F1B6-35AF-4A74-ACB5-F07F2007B3C0}" dt="2026-07-22T14:31:12.274" v="202" actId="27636"/>
          <ac:spMkLst>
            <pc:docMk/>
            <pc:sldMk cId="1887200775" sldId="259"/>
            <ac:spMk id="8" creationId="{0B62948C-A2C1-4989-85A9-A8DD13EBE902}"/>
          </ac:spMkLst>
        </pc:spChg>
        <pc:spChg chg="mod">
          <ac:chgData name="marie bodo" userId="c3977ef06b934582" providerId="LiveId" clId="{A160F1B6-35AF-4A74-ACB5-F07F2007B3C0}" dt="2026-07-22T14:31:12.274" v="203" actId="27636"/>
          <ac:spMkLst>
            <pc:docMk/>
            <pc:sldMk cId="1887200775" sldId="259"/>
            <ac:spMk id="14" creationId="{9B9F1903-16D9-4C70-8787-3937361CE7A6}"/>
          </ac:spMkLst>
        </pc:spChg>
        <pc:picChg chg="mod">
          <ac:chgData name="marie bodo" userId="c3977ef06b934582" providerId="LiveId" clId="{A160F1B6-35AF-4A74-ACB5-F07F2007B3C0}" dt="2026-08-11T13:38:47.654" v="244" actId="1076"/>
          <ac:picMkLst>
            <pc:docMk/>
            <pc:sldMk cId="1887200775" sldId="259"/>
            <ac:picMk id="28" creationId="{A953E571-46DD-B7A8-6D44-A5822B1F863E}"/>
          </ac:picMkLst>
        </pc:picChg>
      </pc:sldChg>
      <pc:sldChg chg="modSp mod">
        <pc:chgData name="marie bodo" userId="c3977ef06b934582" providerId="LiveId" clId="{A160F1B6-35AF-4A74-ACB5-F07F2007B3C0}" dt="2026-08-11T13:39:07.989" v="245" actId="1076"/>
        <pc:sldMkLst>
          <pc:docMk/>
          <pc:sldMk cId="1448501276" sldId="260"/>
        </pc:sldMkLst>
        <pc:spChg chg="mod">
          <ac:chgData name="marie bodo" userId="c3977ef06b934582" providerId="LiveId" clId="{A160F1B6-35AF-4A74-ACB5-F07F2007B3C0}" dt="2026-07-22T14:31:12.276" v="204" actId="27636"/>
          <ac:spMkLst>
            <pc:docMk/>
            <pc:sldMk cId="1448501276" sldId="260"/>
            <ac:spMk id="8" creationId="{2E54BC1C-6B55-43C3-AE95-65D3421FF9EA}"/>
          </ac:spMkLst>
        </pc:spChg>
        <pc:spChg chg="mod">
          <ac:chgData name="marie bodo" userId="c3977ef06b934582" providerId="LiveId" clId="{A160F1B6-35AF-4A74-ACB5-F07F2007B3C0}" dt="2026-07-22T14:31:12.276" v="205" actId="27636"/>
          <ac:spMkLst>
            <pc:docMk/>
            <pc:sldMk cId="1448501276" sldId="260"/>
            <ac:spMk id="24" creationId="{1CE9BEFE-B5FF-45DA-97E3-E7A973AF9B7A}"/>
          </ac:spMkLst>
        </pc:spChg>
        <pc:spChg chg="mod">
          <ac:chgData name="marie bodo" userId="c3977ef06b934582" providerId="LiveId" clId="{A160F1B6-35AF-4A74-ACB5-F07F2007B3C0}" dt="2026-07-22T14:31:12.276" v="206" actId="27636"/>
          <ac:spMkLst>
            <pc:docMk/>
            <pc:sldMk cId="1448501276" sldId="260"/>
            <ac:spMk id="28" creationId="{0A3BC890-BFF9-4E23-9C98-1DAF08A3200C}"/>
          </ac:spMkLst>
        </pc:spChg>
        <pc:picChg chg="mod">
          <ac:chgData name="marie bodo" userId="c3977ef06b934582" providerId="LiveId" clId="{A160F1B6-35AF-4A74-ACB5-F07F2007B3C0}" dt="2026-08-11T13:39:07.989" v="245" actId="1076"/>
          <ac:picMkLst>
            <pc:docMk/>
            <pc:sldMk cId="1448501276" sldId="260"/>
            <ac:picMk id="30" creationId="{8B1B1D3A-9CFA-DCB2-B687-6215DB7F51AA}"/>
          </ac:picMkLst>
        </pc:picChg>
      </pc:sldChg>
      <pc:sldChg chg="modSp mod">
        <pc:chgData name="marie bodo" userId="c3977ef06b934582" providerId="LiveId" clId="{A160F1B6-35AF-4A74-ACB5-F07F2007B3C0}" dt="2026-08-11T13:39:18.287" v="246" actId="1076"/>
        <pc:sldMkLst>
          <pc:docMk/>
          <pc:sldMk cId="1088004813" sldId="261"/>
        </pc:sldMkLst>
        <pc:spChg chg="mod">
          <ac:chgData name="marie bodo" userId="c3977ef06b934582" providerId="LiveId" clId="{A160F1B6-35AF-4A74-ACB5-F07F2007B3C0}" dt="2026-07-22T14:31:12.278" v="207" actId="27636"/>
          <ac:spMkLst>
            <pc:docMk/>
            <pc:sldMk cId="1088004813" sldId="261"/>
            <ac:spMk id="8" creationId="{78462700-FFAC-45F2-840A-687A9EA1C3D6}"/>
          </ac:spMkLst>
        </pc:spChg>
        <pc:spChg chg="mod">
          <ac:chgData name="marie bodo" userId="c3977ef06b934582" providerId="LiveId" clId="{A160F1B6-35AF-4A74-ACB5-F07F2007B3C0}" dt="2026-07-22T14:31:12.279" v="208" actId="27636"/>
          <ac:spMkLst>
            <pc:docMk/>
            <pc:sldMk cId="1088004813" sldId="261"/>
            <ac:spMk id="9" creationId="{01DD584B-2931-4F69-A4E5-9E41445D6F97}"/>
          </ac:spMkLst>
        </pc:spChg>
        <pc:spChg chg="mod">
          <ac:chgData name="marie bodo" userId="c3977ef06b934582" providerId="LiveId" clId="{A160F1B6-35AF-4A74-ACB5-F07F2007B3C0}" dt="2026-07-22T14:31:12.279" v="209" actId="27636"/>
          <ac:spMkLst>
            <pc:docMk/>
            <pc:sldMk cId="1088004813" sldId="261"/>
            <ac:spMk id="25" creationId="{E04B1B2E-460B-49D5-A7F3-AF5F4EA85FC8}"/>
          </ac:spMkLst>
        </pc:spChg>
        <pc:picChg chg="mod">
          <ac:chgData name="marie bodo" userId="c3977ef06b934582" providerId="LiveId" clId="{A160F1B6-35AF-4A74-ACB5-F07F2007B3C0}" dt="2026-08-11T13:39:18.287" v="246" actId="1076"/>
          <ac:picMkLst>
            <pc:docMk/>
            <pc:sldMk cId="1088004813" sldId="261"/>
            <ac:picMk id="31" creationId="{0E8E9E56-8EC6-A06B-4596-5E1C48678BBF}"/>
          </ac:picMkLst>
        </pc:picChg>
      </pc:sldChg>
      <pc:sldChg chg="modSp mod">
        <pc:chgData name="marie bodo" userId="c3977ef06b934582" providerId="LiveId" clId="{A160F1B6-35AF-4A74-ACB5-F07F2007B3C0}" dt="2026-08-11T13:39:29.775" v="247" actId="1076"/>
        <pc:sldMkLst>
          <pc:docMk/>
          <pc:sldMk cId="609331813" sldId="262"/>
        </pc:sldMkLst>
        <pc:spChg chg="mod">
          <ac:chgData name="marie bodo" userId="c3977ef06b934582" providerId="LiveId" clId="{A160F1B6-35AF-4A74-ACB5-F07F2007B3C0}" dt="2026-07-22T14:31:12.280" v="210" actId="27636"/>
          <ac:spMkLst>
            <pc:docMk/>
            <pc:sldMk cId="609331813" sldId="262"/>
            <ac:spMk id="8" creationId="{27412774-1D2A-45FA-839D-11FECCA8E958}"/>
          </ac:spMkLst>
        </pc:spChg>
        <pc:spChg chg="mod">
          <ac:chgData name="marie bodo" userId="c3977ef06b934582" providerId="LiveId" clId="{A160F1B6-35AF-4A74-ACB5-F07F2007B3C0}" dt="2026-07-22T14:31:12.280" v="211" actId="27636"/>
          <ac:spMkLst>
            <pc:docMk/>
            <pc:sldMk cId="609331813" sldId="262"/>
            <ac:spMk id="16" creationId="{137A713D-5BAE-48B9-874C-37BDDAB79FBB}"/>
          </ac:spMkLst>
        </pc:spChg>
        <pc:picChg chg="mod">
          <ac:chgData name="marie bodo" userId="c3977ef06b934582" providerId="LiveId" clId="{A160F1B6-35AF-4A74-ACB5-F07F2007B3C0}" dt="2026-08-11T13:39:29.775" v="247" actId="1076"/>
          <ac:picMkLst>
            <pc:docMk/>
            <pc:sldMk cId="609331813" sldId="262"/>
            <ac:picMk id="18" creationId="{FF248290-ED0A-7428-908F-1C43BA81F13F}"/>
          </ac:picMkLst>
        </pc:picChg>
      </pc:sldChg>
      <pc:sldChg chg="modSp mod">
        <pc:chgData name="marie bodo" userId="c3977ef06b934582" providerId="LiveId" clId="{A160F1B6-35AF-4A74-ACB5-F07F2007B3C0}" dt="2026-08-11T13:39:40.175" v="248" actId="1076"/>
        <pc:sldMkLst>
          <pc:docMk/>
          <pc:sldMk cId="124109511" sldId="263"/>
        </pc:sldMkLst>
        <pc:spChg chg="mod">
          <ac:chgData name="marie bodo" userId="c3977ef06b934582" providerId="LiveId" clId="{A160F1B6-35AF-4A74-ACB5-F07F2007B3C0}" dt="2026-07-22T14:31:12.282" v="212" actId="27636"/>
          <ac:spMkLst>
            <pc:docMk/>
            <pc:sldMk cId="124109511" sldId="263"/>
            <ac:spMk id="8" creationId="{60CC9794-4F43-4C1C-B96A-3C5BD0F81E35}"/>
          </ac:spMkLst>
        </pc:spChg>
        <pc:spChg chg="mod">
          <ac:chgData name="marie bodo" userId="c3977ef06b934582" providerId="LiveId" clId="{A160F1B6-35AF-4A74-ACB5-F07F2007B3C0}" dt="2026-07-22T14:31:12.282" v="214" actId="27636"/>
          <ac:spMkLst>
            <pc:docMk/>
            <pc:sldMk cId="124109511" sldId="263"/>
            <ac:spMk id="18" creationId="{629B672F-D669-4007-BEE6-94F47FFCA9C0}"/>
          </ac:spMkLst>
        </pc:spChg>
        <pc:spChg chg="mod">
          <ac:chgData name="marie bodo" userId="c3977ef06b934582" providerId="LiveId" clId="{A160F1B6-35AF-4A74-ACB5-F07F2007B3C0}" dt="2026-07-22T14:31:12.282" v="213" actId="27636"/>
          <ac:spMkLst>
            <pc:docMk/>
            <pc:sldMk cId="124109511" sldId="263"/>
            <ac:spMk id="35" creationId="{0D4E6401-843D-4EB2-B1C1-E7EBBFCF5ED7}"/>
          </ac:spMkLst>
        </pc:spChg>
        <pc:picChg chg="mod">
          <ac:chgData name="marie bodo" userId="c3977ef06b934582" providerId="LiveId" clId="{A160F1B6-35AF-4A74-ACB5-F07F2007B3C0}" dt="2026-08-11T13:39:40.175" v="248" actId="1076"/>
          <ac:picMkLst>
            <pc:docMk/>
            <pc:sldMk cId="124109511" sldId="263"/>
            <ac:picMk id="37" creationId="{A4255CEC-60A1-AFE5-11CA-D5C190D70EB9}"/>
          </ac:picMkLst>
        </pc:picChg>
      </pc:sldChg>
      <pc:sldChg chg="modSp mod">
        <pc:chgData name="marie bodo" userId="c3977ef06b934582" providerId="LiveId" clId="{A160F1B6-35AF-4A74-ACB5-F07F2007B3C0}" dt="2026-08-11T13:39:51.311" v="249" actId="1076"/>
        <pc:sldMkLst>
          <pc:docMk/>
          <pc:sldMk cId="1139659969" sldId="264"/>
        </pc:sldMkLst>
        <pc:spChg chg="mod">
          <ac:chgData name="marie bodo" userId="c3977ef06b934582" providerId="LiveId" clId="{A160F1B6-35AF-4A74-ACB5-F07F2007B3C0}" dt="2026-07-22T14:31:12.284" v="215" actId="27636"/>
          <ac:spMkLst>
            <pc:docMk/>
            <pc:sldMk cId="1139659969" sldId="264"/>
            <ac:spMk id="8" creationId="{E19CA0CF-6FFC-415C-B440-9D3564AC2729}"/>
          </ac:spMkLst>
        </pc:spChg>
        <pc:picChg chg="mod">
          <ac:chgData name="marie bodo" userId="c3977ef06b934582" providerId="LiveId" clId="{A160F1B6-35AF-4A74-ACB5-F07F2007B3C0}" dt="2026-08-11T13:39:51.311" v="249" actId="1076"/>
          <ac:picMkLst>
            <pc:docMk/>
            <pc:sldMk cId="1139659969" sldId="264"/>
            <ac:picMk id="23" creationId="{DBF0167C-81F7-38A4-5B48-2A3BA3E1CEE3}"/>
          </ac:picMkLst>
        </pc:picChg>
      </pc:sldChg>
      <pc:sldChg chg="modSp mod">
        <pc:chgData name="marie bodo" userId="c3977ef06b934582" providerId="LiveId" clId="{A160F1B6-35AF-4A74-ACB5-F07F2007B3C0}" dt="2026-08-11T13:40:01.586" v="250" actId="1076"/>
        <pc:sldMkLst>
          <pc:docMk/>
          <pc:sldMk cId="498429874" sldId="265"/>
        </pc:sldMkLst>
        <pc:spChg chg="mod">
          <ac:chgData name="marie bodo" userId="c3977ef06b934582" providerId="LiveId" clId="{A160F1B6-35AF-4A74-ACB5-F07F2007B3C0}" dt="2026-07-22T14:31:12.286" v="220" actId="27636"/>
          <ac:spMkLst>
            <pc:docMk/>
            <pc:sldMk cId="498429874" sldId="265"/>
            <ac:spMk id="8" creationId="{13949941-D0A8-49E1-99A1-C43AB1A500C1}"/>
          </ac:spMkLst>
        </pc:spChg>
        <pc:spChg chg="mod">
          <ac:chgData name="marie bodo" userId="c3977ef06b934582" providerId="LiveId" clId="{A160F1B6-35AF-4A74-ACB5-F07F2007B3C0}" dt="2026-07-22T14:31:12.286" v="218" actId="27636"/>
          <ac:spMkLst>
            <pc:docMk/>
            <pc:sldMk cId="498429874" sldId="265"/>
            <ac:spMk id="9" creationId="{1B8D1797-A295-4971-965F-A2210F00A8DD}"/>
          </ac:spMkLst>
        </pc:spChg>
        <pc:spChg chg="mod">
          <ac:chgData name="marie bodo" userId="c3977ef06b934582" providerId="LiveId" clId="{A160F1B6-35AF-4A74-ACB5-F07F2007B3C0}" dt="2026-07-22T14:31:12.286" v="221" actId="27636"/>
          <ac:spMkLst>
            <pc:docMk/>
            <pc:sldMk cId="498429874" sldId="265"/>
            <ac:spMk id="12" creationId="{CF7638B1-AAFC-4945-9436-E33231CF5213}"/>
          </ac:spMkLst>
        </pc:spChg>
        <pc:spChg chg="mod">
          <ac:chgData name="marie bodo" userId="c3977ef06b934582" providerId="LiveId" clId="{A160F1B6-35AF-4A74-ACB5-F07F2007B3C0}" dt="2026-07-22T14:31:12.286" v="216" actId="27636"/>
          <ac:spMkLst>
            <pc:docMk/>
            <pc:sldMk cId="498429874" sldId="265"/>
            <ac:spMk id="15" creationId="{4EAC725B-57A0-4A66-B49B-25037B29DE6C}"/>
          </ac:spMkLst>
        </pc:spChg>
        <pc:spChg chg="mod">
          <ac:chgData name="marie bodo" userId="c3977ef06b934582" providerId="LiveId" clId="{A160F1B6-35AF-4A74-ACB5-F07F2007B3C0}" dt="2026-07-22T14:31:12.286" v="217" actId="27636"/>
          <ac:spMkLst>
            <pc:docMk/>
            <pc:sldMk cId="498429874" sldId="265"/>
            <ac:spMk id="18" creationId="{2209CBFC-3150-44E9-9B9D-D9907C4AD489}"/>
          </ac:spMkLst>
        </pc:spChg>
        <pc:spChg chg="mod">
          <ac:chgData name="marie bodo" userId="c3977ef06b934582" providerId="LiveId" clId="{A160F1B6-35AF-4A74-ACB5-F07F2007B3C0}" dt="2026-07-22T14:31:12.286" v="219" actId="27636"/>
          <ac:spMkLst>
            <pc:docMk/>
            <pc:sldMk cId="498429874" sldId="265"/>
            <ac:spMk id="19" creationId="{D597AB28-9B1A-4F45-BE71-6D296D721E2D}"/>
          </ac:spMkLst>
        </pc:spChg>
        <pc:picChg chg="mod">
          <ac:chgData name="marie bodo" userId="c3977ef06b934582" providerId="LiveId" clId="{A160F1B6-35AF-4A74-ACB5-F07F2007B3C0}" dt="2026-08-11T13:40:01.586" v="250" actId="1076"/>
          <ac:picMkLst>
            <pc:docMk/>
            <pc:sldMk cId="498429874" sldId="265"/>
            <ac:picMk id="21" creationId="{0902093E-CAA5-C894-EC34-24170DD57C4C}"/>
          </ac:picMkLst>
        </pc:picChg>
      </pc:sldChg>
      <pc:sldChg chg="modSp mod">
        <pc:chgData name="marie bodo" userId="c3977ef06b934582" providerId="LiveId" clId="{A160F1B6-35AF-4A74-ACB5-F07F2007B3C0}" dt="2026-08-11T13:40:11.279" v="251" actId="1076"/>
        <pc:sldMkLst>
          <pc:docMk/>
          <pc:sldMk cId="414873997" sldId="266"/>
        </pc:sldMkLst>
        <pc:spChg chg="mod">
          <ac:chgData name="marie bodo" userId="c3977ef06b934582" providerId="LiveId" clId="{A160F1B6-35AF-4A74-ACB5-F07F2007B3C0}" dt="2026-07-22T14:31:12.286" v="223" actId="27636"/>
          <ac:spMkLst>
            <pc:docMk/>
            <pc:sldMk cId="414873997" sldId="266"/>
            <ac:spMk id="8" creationId="{3DC3BB94-3711-4866-B421-70B13B7AFF6C}"/>
          </ac:spMkLst>
        </pc:spChg>
        <pc:spChg chg="mod">
          <ac:chgData name="marie bodo" userId="c3977ef06b934582" providerId="LiveId" clId="{A160F1B6-35AF-4A74-ACB5-F07F2007B3C0}" dt="2026-07-22T14:31:12.286" v="222" actId="27636"/>
          <ac:spMkLst>
            <pc:docMk/>
            <pc:sldMk cId="414873997" sldId="266"/>
            <ac:spMk id="11" creationId="{2C5DAC5C-E428-4AD7-8138-1B0F22BF5185}"/>
          </ac:spMkLst>
        </pc:spChg>
        <pc:picChg chg="mod">
          <ac:chgData name="marie bodo" userId="c3977ef06b934582" providerId="LiveId" clId="{A160F1B6-35AF-4A74-ACB5-F07F2007B3C0}" dt="2026-08-11T13:40:11.279" v="251" actId="1076"/>
          <ac:picMkLst>
            <pc:docMk/>
            <pc:sldMk cId="414873997" sldId="266"/>
            <ac:picMk id="32" creationId="{825393C9-7758-C94D-C10D-A02B00F6DC06}"/>
          </ac:picMkLst>
        </pc:picChg>
      </pc:sldChg>
      <pc:sldChg chg="modSp mod">
        <pc:chgData name="marie bodo" userId="c3977ef06b934582" providerId="LiveId" clId="{A160F1B6-35AF-4A74-ACB5-F07F2007B3C0}" dt="2026-08-11T13:40:21.017" v="252" actId="1076"/>
        <pc:sldMkLst>
          <pc:docMk/>
          <pc:sldMk cId="457646652" sldId="267"/>
        </pc:sldMkLst>
        <pc:spChg chg="mod">
          <ac:chgData name="marie bodo" userId="c3977ef06b934582" providerId="LiveId" clId="{A160F1B6-35AF-4A74-ACB5-F07F2007B3C0}" dt="2026-07-22T14:31:12.286" v="224" actId="27636"/>
          <ac:spMkLst>
            <pc:docMk/>
            <pc:sldMk cId="457646652" sldId="267"/>
            <ac:spMk id="8" creationId="{7D6C291B-AA16-4C26-B145-69A1E2A0F2E9}"/>
          </ac:spMkLst>
        </pc:spChg>
        <pc:spChg chg="mod">
          <ac:chgData name="marie bodo" userId="c3977ef06b934582" providerId="LiveId" clId="{A160F1B6-35AF-4A74-ACB5-F07F2007B3C0}" dt="2026-07-22T14:31:12.286" v="225" actId="27636"/>
          <ac:spMkLst>
            <pc:docMk/>
            <pc:sldMk cId="457646652" sldId="267"/>
            <ac:spMk id="9" creationId="{0930A3C3-6CFB-4144-B64B-FFFA28FEC9B1}"/>
          </ac:spMkLst>
        </pc:spChg>
        <pc:picChg chg="mod">
          <ac:chgData name="marie bodo" userId="c3977ef06b934582" providerId="LiveId" clId="{A160F1B6-35AF-4A74-ACB5-F07F2007B3C0}" dt="2026-08-11T13:40:21.017" v="252" actId="1076"/>
          <ac:picMkLst>
            <pc:docMk/>
            <pc:sldMk cId="457646652" sldId="267"/>
            <ac:picMk id="31" creationId="{566FBD47-3C1E-8E56-1380-2F4CC75BDB9B}"/>
          </ac:picMkLst>
        </pc:picChg>
      </pc:sldChg>
      <pc:sldChg chg="modSp mod">
        <pc:chgData name="marie bodo" userId="c3977ef06b934582" providerId="LiveId" clId="{A160F1B6-35AF-4A74-ACB5-F07F2007B3C0}" dt="2026-08-11T13:40:36.720" v="253" actId="1076"/>
        <pc:sldMkLst>
          <pc:docMk/>
          <pc:sldMk cId="173799187" sldId="268"/>
        </pc:sldMkLst>
        <pc:spChg chg="mod">
          <ac:chgData name="marie bodo" userId="c3977ef06b934582" providerId="LiveId" clId="{A160F1B6-35AF-4A74-ACB5-F07F2007B3C0}" dt="2026-07-22T14:31:12.286" v="226" actId="27636"/>
          <ac:spMkLst>
            <pc:docMk/>
            <pc:sldMk cId="173799187" sldId="268"/>
            <ac:spMk id="8" creationId="{DFCDA1A7-35A8-4C67-BF89-45B264EC8CBA}"/>
          </ac:spMkLst>
        </pc:spChg>
        <pc:spChg chg="mod">
          <ac:chgData name="marie bodo" userId="c3977ef06b934582" providerId="LiveId" clId="{A160F1B6-35AF-4A74-ACB5-F07F2007B3C0}" dt="2026-07-22T14:31:12.296" v="227" actId="27636"/>
          <ac:spMkLst>
            <pc:docMk/>
            <pc:sldMk cId="173799187" sldId="268"/>
            <ac:spMk id="12" creationId="{13FD70D9-090B-4D2B-B867-867A9E18DB3A}"/>
          </ac:spMkLst>
        </pc:spChg>
        <pc:spChg chg="mod">
          <ac:chgData name="marie bodo" userId="c3977ef06b934582" providerId="LiveId" clId="{A160F1B6-35AF-4A74-ACB5-F07F2007B3C0}" dt="2026-08-11T13:04:02.381" v="233" actId="27636"/>
          <ac:spMkLst>
            <pc:docMk/>
            <pc:sldMk cId="173799187" sldId="268"/>
            <ac:spMk id="16" creationId="{2CA9072D-F1FB-4089-9B31-0C6B2CCF739B}"/>
          </ac:spMkLst>
        </pc:spChg>
        <pc:picChg chg="mod">
          <ac:chgData name="marie bodo" userId="c3977ef06b934582" providerId="LiveId" clId="{A160F1B6-35AF-4A74-ACB5-F07F2007B3C0}" dt="2026-08-11T13:40:36.720" v="253" actId="1076"/>
          <ac:picMkLst>
            <pc:docMk/>
            <pc:sldMk cId="173799187" sldId="268"/>
            <ac:picMk id="18" creationId="{45F9FEC1-AC6F-8E9C-64C9-0A614A42B437}"/>
          </ac:picMkLst>
        </pc:picChg>
      </pc:sldChg>
      <pc:sldChg chg="modSp mod modTransition modAnim">
        <pc:chgData name="marie bodo" userId="c3977ef06b934582" providerId="LiveId" clId="{A160F1B6-35AF-4A74-ACB5-F07F2007B3C0}" dt="2026-08-11T13:40:48.354" v="254" actId="1076"/>
        <pc:sldMkLst>
          <pc:docMk/>
          <pc:sldMk cId="963514448" sldId="269"/>
        </pc:sldMkLst>
        <pc:spChg chg="mod">
          <ac:chgData name="marie bodo" userId="c3977ef06b934582" providerId="LiveId" clId="{A160F1B6-35AF-4A74-ACB5-F07F2007B3C0}" dt="2026-07-22T14:31:12.296" v="229" actId="27636"/>
          <ac:spMkLst>
            <pc:docMk/>
            <pc:sldMk cId="963514448" sldId="269"/>
            <ac:spMk id="8" creationId="{75A7F273-7F3F-489B-A2A6-2382BA4A8379}"/>
          </ac:spMkLst>
        </pc:spChg>
        <pc:spChg chg="mod">
          <ac:chgData name="marie bodo" userId="c3977ef06b934582" providerId="LiveId" clId="{A160F1B6-35AF-4A74-ACB5-F07F2007B3C0}" dt="2026-07-22T14:31:12.296" v="230" actId="27636"/>
          <ac:spMkLst>
            <pc:docMk/>
            <pc:sldMk cId="963514448" sldId="269"/>
            <ac:spMk id="22" creationId="{E6C7B578-3FFA-4795-994D-1EE70A5A2944}"/>
          </ac:spMkLst>
        </pc:spChg>
        <pc:picChg chg="mod">
          <ac:chgData name="marie bodo" userId="c3977ef06b934582" providerId="LiveId" clId="{A160F1B6-35AF-4A74-ACB5-F07F2007B3C0}" dt="2026-08-11T13:34:15.596" v="236"/>
          <ac:picMkLst>
            <pc:docMk/>
            <pc:sldMk cId="963514448" sldId="269"/>
            <ac:picMk id="24" creationId="{66AF204C-CF0B-CE5D-C9E5-22893C4989F5}"/>
          </ac:picMkLst>
        </pc:picChg>
        <pc:picChg chg="mod">
          <ac:chgData name="marie bodo" userId="c3977ef06b934582" providerId="LiveId" clId="{A160F1B6-35AF-4A74-ACB5-F07F2007B3C0}" dt="2026-08-11T13:40:48.354" v="254" actId="1076"/>
          <ac:picMkLst>
            <pc:docMk/>
            <pc:sldMk cId="963514448" sldId="269"/>
            <ac:picMk id="25" creationId="{9A99A905-4281-BECB-ECF5-ACD6E5D36BC4}"/>
          </ac:picMkLst>
        </pc:picChg>
      </pc:sldChg>
      <pc:sldChg chg="modSp mod">
        <pc:chgData name="marie bodo" userId="c3977ef06b934582" providerId="LiveId" clId="{A160F1B6-35AF-4A74-ACB5-F07F2007B3C0}" dt="2026-07-22T14:31:12.296" v="231" actId="27636"/>
        <pc:sldMkLst>
          <pc:docMk/>
          <pc:sldMk cId="1760176566" sldId="270"/>
        </pc:sldMkLst>
        <pc:spChg chg="mod">
          <ac:chgData name="marie bodo" userId="c3977ef06b934582" providerId="LiveId" clId="{A160F1B6-35AF-4A74-ACB5-F07F2007B3C0}" dt="2026-07-22T14:31:12.296" v="231" actId="27636"/>
          <ac:spMkLst>
            <pc:docMk/>
            <pc:sldMk cId="1760176566" sldId="270"/>
            <ac:spMk id="8" creationId="{3AB6E150-D133-4B95-B8A8-49D2E7143D6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presentation proposes a person-centred care plan for David Thompson, a fictional 58-year-old man living with poorly controlled type 2 diabetes. It links the anatomy and physiology of glucose regulation to David’s lifestyle, treatment barriers, risks and everyday routine. The recommendations follow current NHS and NICE guidance and focus on achievable shared goals, appropriate monitoring, communication and ethical care. All details are fictional and no identifiable information from a real person has been used.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David has lived with type 2 diabetes for six years, but his current results suggest that the condition is not adequately controlled. The purpose of this care plan is wider than lowering one laboratory value. It aims to improve glucose regulation, reduce cardiovascular and renal risk, make self-care workable within his driving job and prevent complications. The plan therefore combines clinical review with nutrition, activity, medicine support, education and monitoring. NICE emphasises an individualised approach that takes account of a person’s circumstances, preferences, comorbidities and likely benefit from treatment.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David’s height is 1.75 metres and his weight is 100 kilograms, giving a BMI of 32.7, within the obesity range. His HbA1c is 76 millimoles per mole, or 9.1%, showing sustained hyperglycaemia. His blood pressure is also raised at 148 over 92 and his cholesterol is 5.4 millimoles per litre. Kidney function is currently preserved and urine albumin is normal, so the plan has an important preventive opportunity. He takes modified-release metformin and ramipril but misses doses several times most weeks, particularly during irregular shifts.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Normal glucose regulation depends on coordinated endocrine and metabolic function. Carbohydrate is digested to glucose, which is absorbed into the bloodstream. Rising glucose stimulates beta cells in the pancreatic islets to release insulin. Insulin signals skeletal muscle and adipose tissue to increase glucose uptake. It also suppresses glucose production by the liver and promotes storage as glycogen. Together these actions return blood glucose towards its usual range and provide energy to cells. This explains why the pancreas, liver, muscle and adipose tissue are all relevant to type 2 diabetes, rather than the condition being a problem of the pancreas alone.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 type 2 diabetes, muscle, adipose tissue and liver respond less effectively to insulin. The pancreas initially compensates by secreting more insulin, but beta-cell function progressively becomes inadequate. Glucose uptake falls while hepatic glucose output remains too high, so glucose accumulates in the blood. Persistent hyperglycaemia can cause fatigue, thirst and frequent urination. Over time it contributes to endothelial injury, inflammation and nerve damage, increasing the risk of cardiovascular disease, kidney disease, retinopathy, neuropathy and diabetic foot problems. David’s raised HbA1c therefore represents both current physiological dysfunction and future complication risk.</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David starts work early and often skips breakfast, which makes his morning medicine easier to forget. He usually buys a takeaway lunch and a sugary drink while driving. After work he eats a large evening meal, feels tired and does little planned activity. He also does not routinely inspect his feet. These behaviours are not presented as personal failure. They are influenced by time pressure, fatigue and the environment of his work. David says his main motivation is having more energy for family activities at weekends, and he prefers small realistic changes rather than a highly restrictive diet. That preference should shape the plan.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David’s modifiable risks include sustained hyperglycaemia, obesity, hypertension, missed medicine, a high-energy diet and low physical activity. These risks reinforce each other. For example, inactivity and excess adiposity increase insulin resistance, while missed treatment permits glucose and blood pressure to remain high. Non-modifiable factors include his age, duration of diabetes and family history. His job is not biologically fixed, but it is an important contextual constraint because it involves prolonged sitting and irregular meals. The care plan prioritises adherence and clinical review first, then achievable food and activity changes, followed by sustained monitoring and complication prevention.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goals are specific and measurable but remain open to review. Because David’s HbA1c is 76, the initial glycaemic goal is movement towards 53 millimoles per mole over three to six months, rather than expecting immediate normalisation. He agrees to take prescribed medicines consistently and attend a medication review. An initial weight goal is five kilograms over six months, supported by specific drink and lunch changes. Activity will build gradually from ten-minute walks towards 150 minutes a week. Blood pressure will be reviewed after improved adherence. NICE recommends agreeing an individual HbA1c target and relaxing it if treatment creates adverse effects or impairs quality of life.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NICE recommends individualised, ongoing nutritional advice that is sensitive to a person’s needs, culture, beliefs and willingness to change. David’s plan therefore uses practical substitutions. He will carry water, prepare lunch on four workdays and increase high-fibre carbohydrate sources such as wholegrains, vegetables and pulses. Takeaway frequency and portion size will reduce gradually, alongside saturated fat and excess energy intake. A simple plate guide supports balanced meals rather than banning carbohydrate. Referral to a dietitian can tailor the approach further. Progress will be evaluated by sustainability, weight trend, HbA1c and cardiovascular measures, not by whether every meal is perfect.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David will begin with ten-minute brisk walks after his evening meal and gradually progress towards at least 150 minutes of moderate activity each week, with strengthening activity on two days. Short movement breaks will interrupt prolonged sitting. For medicines, a weekly organiser and phone reminders linked to meals reduce dependence on memory. A pharmacist can explore side effects and barriers. Because current NICE guidance recommends modified-release metformin with an SGLT-2 inhibitor for many adults, David’s GP or diabetes nurse should review his regimen, cardiovascular status, kidney function and preferences. David should not change doses himself. Routine finger-prick testing is not indicated while he is not using insulin or a medicine associated with hypoglycaemia.</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HbA1c should be measured every three to six months until it is stable on unchanged treatment, then every six months. Annual monitoring should cover the nine key care processes: weight and BMI, blood pressure, HbA1c, retinal screening, foot risk, urine albumin, serum creatinine, smoking status and cholesterol. David should also inspect his feet daily and receive at least annual professional foot-risk assessment. New ulceration, a red, hot or swollen foot, or signs of infection require urgent assessment. He should receive written sick-day rules explaining who to contact and what to do during vomiting, diarrhoea or dehydration, especially if medicines affecting renal function or hydration are prescribed.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David remains the central decision-maker. The GP and diabetes nurse coordinate clinical review; the dietitian supports realistic food changes; the pharmacist addresses adherence and side effects; and screening or podiatry services help prevent complications. Communication should use non-judgemental language because blame and stigma can reduce engagement and medicine adherence. Information should be clear, offered verbally and in writing, and checked using teach-back. NICE recommends structured education at diagnosis with annual reinforcement, adapted to cultural, language, cognitive and literacy needs. David may choose to involve his wife, but information is shared with her only with his consent.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Ethically, the plan must respect autonomy, promote benefit, avoid harm, protect confidentiality and provide equitable care. David should receive understandable information about options and retain the right to accept or decline recommendations. Treatment benefits must be balanced against side effects, burden and quality of life. Information is shared with relatives only when David agrees, unless a lawful safety exception applies. Review begins after four weeks to identify barriers and adverse effects, followed by clinical measures at three months and a broader evaluation at six months. The plan is revised jointly. Earlier escalation is required for acute illness, new foot problems, worsening symptoms or treatment intolerance.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 conclusion, David’s type 2 diabetes arises from insulin resistance combined with inadequate beta-cell compensation, producing sustained hyperglycaemia. His obesity, hypertension, irregular meals, low activity and missed medicines increase both metabolic and cardiovascular risk. A person-centred response links realistic food and movement changes with adherence support, structured education, clinical medication review and systematic complication screening. Regular evaluation makes the plan responsive rather than fixed. The intended outcome is not simply lower HbA1c, but reduced cardiometabolic risk, preserved organ function, improved energy and greater confidence in managing diabetes within everyday life.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These are the sources used throughout the presentation. The reference list contains current NICE and NHS guidance as well as a recent peer-reviewed review of type 2 diabetes pathophysiology. All sources are presented in UWTSD Harvard style and were accessed on 22 July 2026 where an online access date is required.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3B8D8"/>
        </a:solidFill>
        <a:effectLst/>
      </p:bgPr>
    </p:bg>
    <p:spTree>
      <p:nvGrpSpPr>
        <p:cNvPr id="1" name=""/>
        <p:cNvGrpSpPr/>
        <p:nvPr/>
      </p:nvGrpSpPr>
      <p:grpSpPr>
        <a:xfrm>
          <a:off x="0" y="0"/>
          <a:ext cx="0" cy="0"/>
          <a:chOff x="0" y="0"/>
          <a:chExt cx="0" cy="0"/>
        </a:xfrm>
      </p:grpSpPr>
      <p:sp>
        <p:nvSpPr>
          <p:cNvPr id="4" name="cover-navy">
            <a:extLst>
              <a:ext uri="{FF2B5EF4-FFF2-40B4-BE49-F238E27FC236}">
                <a16:creationId xmlns:a16="http://schemas.microsoft.com/office/drawing/2014/main" id="{F9D2538E-07D0-462C-AF91-636C82CB74D9}"/>
              </a:ext>
            </a:extLst>
          </p:cNvPr>
          <p:cNvSpPr>
            <a:spLocks noGrp="1"/>
          </p:cNvSpPr>
          <p:nvPr/>
        </p:nvSpPr>
        <p:spPr>
          <a:xfrm>
            <a:off x="0" y="1762125"/>
            <a:ext cx="9810750" cy="6257925"/>
          </a:xfrm>
          <a:custGeom>
            <a:avLst/>
            <a:gdLst/>
            <a:ahLst/>
            <a:cxnLst/>
            <a:rect l="0" t="0" r="0" b="0"/>
            <a:pathLst>
              <a:path w="9810750" h="6257925">
                <a:moveTo>
                  <a:pt x="0" y="0"/>
                </a:moveTo>
                <a:lnTo>
                  <a:pt x="9810750" y="6257925"/>
                </a:lnTo>
                <a:lnTo>
                  <a:pt x="0" y="6257925"/>
                </a:lnTo>
                <a:close/>
              </a:path>
            </a:pathLst>
          </a:custGeom>
          <a:solidFill>
            <a:srgbClr val="013A58"/>
          </a:solidFill>
          <a:ln w="0">
            <a:noFill/>
            <a:prstDash val="solid"/>
          </a:ln>
        </p:spPr>
      </p:sp>
      <p:sp>
        <p:nvSpPr>
          <p:cNvPr id="2" name="cover-teal">
            <a:extLst>
              <a:ext uri="{FF2B5EF4-FFF2-40B4-BE49-F238E27FC236}">
                <a16:creationId xmlns:a16="http://schemas.microsoft.com/office/drawing/2014/main" id="{F821C94B-EFD3-457A-9AC9-3B6070DB27DA}"/>
              </a:ext>
            </a:extLst>
          </p:cNvPr>
          <p:cNvSpPr>
            <a:spLocks noGrp="1"/>
          </p:cNvSpPr>
          <p:nvPr/>
        </p:nvSpPr>
        <p:spPr>
          <a:xfrm>
            <a:off x="8763000" y="0"/>
            <a:ext cx="2571750" cy="7620000"/>
          </a:xfrm>
          <a:custGeom>
            <a:avLst/>
            <a:gdLst/>
            <a:ahLst/>
            <a:cxnLst/>
            <a:rect l="0" t="0" r="0" b="0"/>
            <a:pathLst>
              <a:path w="2571750" h="7620000">
                <a:moveTo>
                  <a:pt x="0" y="0"/>
                </a:moveTo>
                <a:lnTo>
                  <a:pt x="1333500" y="7620000"/>
                </a:lnTo>
                <a:lnTo>
                  <a:pt x="2571750" y="5810250"/>
                </a:lnTo>
                <a:lnTo>
                  <a:pt x="2571750" y="0"/>
                </a:lnTo>
                <a:close/>
              </a:path>
            </a:pathLst>
          </a:custGeom>
          <a:solidFill>
            <a:srgbClr val="2A97B6"/>
          </a:solidFill>
          <a:ln w="0">
            <a:noFill/>
            <a:prstDash val="solid"/>
          </a:ln>
        </p:spPr>
      </p:sp>
      <p:sp>
        <p:nvSpPr>
          <p:cNvPr id="3" name="cover-steel">
            <a:extLst>
              <a:ext uri="{FF2B5EF4-FFF2-40B4-BE49-F238E27FC236}">
                <a16:creationId xmlns:a16="http://schemas.microsoft.com/office/drawing/2014/main" id="{3200DE49-9611-48BE-9ACA-5F4C2759804E}"/>
              </a:ext>
            </a:extLst>
          </p:cNvPr>
          <p:cNvSpPr>
            <a:spLocks noGrp="1"/>
          </p:cNvSpPr>
          <p:nvPr/>
        </p:nvSpPr>
        <p:spPr>
          <a:xfrm>
            <a:off x="9810750" y="5810250"/>
            <a:ext cx="1524000" cy="2209800"/>
          </a:xfrm>
          <a:custGeom>
            <a:avLst/>
            <a:gdLst/>
            <a:ahLst/>
            <a:cxnLst/>
            <a:rect l="0" t="0" r="0" b="0"/>
            <a:pathLst>
              <a:path w="1524000" h="2209800">
                <a:moveTo>
                  <a:pt x="285750" y="1809750"/>
                </a:moveTo>
                <a:lnTo>
                  <a:pt x="1524000" y="0"/>
                </a:lnTo>
                <a:lnTo>
                  <a:pt x="1524000" y="2209800"/>
                </a:lnTo>
                <a:lnTo>
                  <a:pt x="0" y="2209800"/>
                </a:lnTo>
                <a:close/>
              </a:path>
            </a:pathLst>
          </a:custGeom>
          <a:solidFill>
            <a:srgbClr val="3D718E"/>
          </a:solidFill>
          <a:ln w="0">
            <a:noFill/>
            <a:prstDash val="solid"/>
          </a:ln>
        </p:spPr>
      </p:sp>
      <p:pic>
        <p:nvPicPr>
          <p:cNvPr id="13" name="Picture 12"/>
          <p:cNvPicPr>
            <a:picLocks noChangeAspect="1"/>
          </p:cNvPicPr>
          <p:nvPr/>
        </p:nvPicPr>
        <p:blipFill>
          <a:blip r:embed="rId5"/>
          <a:stretch/>
        </p:blipFill>
        <p:spPr>
          <a:xfrm>
            <a:off x="696153" y="361950"/>
            <a:ext cx="2551043" cy="1047750"/>
          </a:xfrm>
          <a:prstGeom prst="rect">
            <a:avLst/>
          </a:prstGeom>
        </p:spPr>
      </p:pic>
      <p:sp>
        <p:nvSpPr>
          <p:cNvPr id="5" name="Rectangle 4">
            <a:extLst>
              <a:ext uri="{FF2B5EF4-FFF2-40B4-BE49-F238E27FC236}">
                <a16:creationId xmlns:a16="http://schemas.microsoft.com/office/drawing/2014/main" id="{D58BF4BA-72E6-436C-8298-D5438ED04613}"/>
              </a:ext>
            </a:extLst>
          </p:cNvPr>
          <p:cNvSpPr>
            <a:spLocks noGrp="1"/>
          </p:cNvSpPr>
          <p:nvPr/>
        </p:nvSpPr>
        <p:spPr>
          <a:xfrm>
            <a:off x="865271" y="2062162"/>
            <a:ext cx="6191250" cy="1190625"/>
          </a:xfrm>
          <a:prstGeom prst="rect">
            <a:avLst/>
          </a:prstGeom>
          <a:noFill/>
          <a:ln w="0">
            <a:noFill/>
            <a:prstDash val="solid"/>
          </a:ln>
        </p:spPr>
        <p:txBody>
          <a:bodyPr lIns="57150" tIns="38100" rIns="57150" bIns="38100" anchor="t">
            <a:normAutofit/>
          </a:bodyPr>
          <a:lstStyle/>
          <a:p>
            <a:pPr algn="l">
              <a:lnSpc>
                <a:spcPct val="112000"/>
              </a:lnSpc>
              <a:buNone/>
              <a:defRPr sz="2025" b="1" i="0">
                <a:solidFill>
                  <a:srgbClr val="FFFFFF"/>
                </a:solidFill>
                <a:latin typeface="Arial"/>
                <a:ea typeface="Arial"/>
                <a:cs typeface="Arial"/>
              </a:defRPr>
            </a:pPr>
            <a:r>
              <a:rPr sz="2025" b="1" i="0" dirty="0">
                <a:solidFill>
                  <a:srgbClr val="FFFFFF"/>
                </a:solidFill>
                <a:latin typeface="Arial"/>
                <a:ea typeface="Arial"/>
                <a:cs typeface="Arial"/>
              </a:rPr>
              <a:t>BMHP5023 Introduction to Physiology</a:t>
            </a:r>
          </a:p>
          <a:p>
            <a:pPr algn="l">
              <a:lnSpc>
                <a:spcPct val="112000"/>
              </a:lnSpc>
              <a:buNone/>
              <a:defRPr sz="2025" b="1" i="0">
                <a:solidFill>
                  <a:srgbClr val="FFFFFF"/>
                </a:solidFill>
                <a:latin typeface="Arial"/>
                <a:ea typeface="Arial"/>
                <a:cs typeface="Arial"/>
              </a:defRPr>
            </a:pPr>
            <a:r>
              <a:rPr sz="2025" b="1" i="0" dirty="0">
                <a:solidFill>
                  <a:srgbClr val="FFFFFF"/>
                </a:solidFill>
                <a:latin typeface="Arial"/>
                <a:ea typeface="Arial"/>
                <a:cs typeface="Arial"/>
              </a:rPr>
              <a:t>Component 2 – Presentation</a:t>
            </a:r>
          </a:p>
          <a:p>
            <a:pPr algn="l">
              <a:lnSpc>
                <a:spcPct val="112000"/>
              </a:lnSpc>
              <a:buNone/>
              <a:defRPr sz="2025" b="1" i="0">
                <a:solidFill>
                  <a:srgbClr val="FFFFFF"/>
                </a:solidFill>
                <a:latin typeface="Arial"/>
                <a:ea typeface="Arial"/>
                <a:cs typeface="Arial"/>
              </a:defRPr>
            </a:pPr>
            <a:r>
              <a:rPr sz="2025" b="1" i="0" dirty="0">
                <a:solidFill>
                  <a:srgbClr val="FFFFFF"/>
                </a:solidFill>
                <a:latin typeface="Arial"/>
                <a:ea typeface="Arial"/>
                <a:cs typeface="Arial"/>
              </a:rPr>
              <a:t>Type 2 Diabetes: A Person-</a:t>
            </a:r>
            <a:r>
              <a:rPr sz="2025" b="1" i="0" dirty="0" err="1">
                <a:solidFill>
                  <a:srgbClr val="FFFFFF"/>
                </a:solidFill>
                <a:latin typeface="Arial"/>
                <a:ea typeface="Arial"/>
                <a:cs typeface="Arial"/>
              </a:rPr>
              <a:t>Centred</a:t>
            </a:r>
            <a:r>
              <a:rPr sz="2025" b="1" i="0" dirty="0">
                <a:solidFill>
                  <a:srgbClr val="FFFFFF"/>
                </a:solidFill>
                <a:latin typeface="Arial"/>
                <a:ea typeface="Arial"/>
                <a:cs typeface="Arial"/>
              </a:rPr>
              <a:t> Care Plan</a:t>
            </a:r>
          </a:p>
        </p:txBody>
      </p:sp>
      <p:sp>
        <p:nvSpPr>
          <p:cNvPr id="6" name="Rectangle 5">
            <a:extLst>
              <a:ext uri="{FF2B5EF4-FFF2-40B4-BE49-F238E27FC236}">
                <a16:creationId xmlns:a16="http://schemas.microsoft.com/office/drawing/2014/main" id="{5CE3077C-E0C4-48FD-BA3D-DC6B429851EA}"/>
              </a:ext>
            </a:extLst>
          </p:cNvPr>
          <p:cNvSpPr>
            <a:spLocks noGrp="1"/>
          </p:cNvSpPr>
          <p:nvPr/>
        </p:nvSpPr>
        <p:spPr>
          <a:xfrm>
            <a:off x="865271" y="4024312"/>
            <a:ext cx="4953000" cy="1000125"/>
          </a:xfrm>
          <a:prstGeom prst="rect">
            <a:avLst/>
          </a:prstGeom>
          <a:noFill/>
          <a:ln w="0">
            <a:noFill/>
            <a:prstDash val="solid"/>
          </a:ln>
        </p:spPr>
        <p:txBody>
          <a:bodyPr lIns="57150" tIns="38100" rIns="57150" bIns="38100" anchor="t">
            <a:normAutofit/>
          </a:bodyPr>
          <a:lstStyle/>
          <a:p>
            <a:pPr algn="l">
              <a:lnSpc>
                <a:spcPct val="118000"/>
              </a:lnSpc>
              <a:buNone/>
              <a:defRPr sz="1650" b="1" i="0">
                <a:solidFill>
                  <a:srgbClr val="FFFFFF"/>
                </a:solidFill>
                <a:latin typeface="Arial"/>
                <a:ea typeface="Arial"/>
                <a:cs typeface="Arial"/>
              </a:defRPr>
            </a:pPr>
            <a:r>
              <a:rPr sz="1600" b="1" i="0" dirty="0">
                <a:solidFill>
                  <a:srgbClr val="FFFFFF"/>
                </a:solidFill>
                <a:latin typeface="Arial"/>
                <a:ea typeface="Arial"/>
                <a:cs typeface="Arial"/>
              </a:rPr>
              <a:t>Student ID: </a:t>
            </a:r>
            <a:r>
              <a:rPr lang="en-GB" sz="1600" b="1" dirty="0">
                <a:solidFill>
                  <a:srgbClr val="FFFFFF"/>
                </a:solidFill>
                <a:latin typeface="Arial"/>
                <a:ea typeface="Arial"/>
                <a:cs typeface="Arial"/>
              </a:rPr>
              <a:t>2426167</a:t>
            </a:r>
            <a:endParaRPr lang="en-GB" sz="1600" b="1" i="0" dirty="0">
              <a:solidFill>
                <a:srgbClr val="FFFFFF"/>
              </a:solidFill>
              <a:latin typeface="Arial"/>
              <a:ea typeface="Arial"/>
              <a:cs typeface="Arial"/>
            </a:endParaRPr>
          </a:p>
          <a:p>
            <a:pPr algn="l">
              <a:lnSpc>
                <a:spcPct val="118000"/>
              </a:lnSpc>
              <a:buNone/>
              <a:defRPr sz="1650" b="1" i="0">
                <a:solidFill>
                  <a:srgbClr val="FFFFFF"/>
                </a:solidFill>
                <a:latin typeface="Arial"/>
                <a:ea typeface="Arial"/>
                <a:cs typeface="Arial"/>
              </a:defRPr>
            </a:pPr>
            <a:r>
              <a:rPr lang="en-GB" sz="1600" b="1" i="0" dirty="0">
                <a:solidFill>
                  <a:srgbClr val="FFFFFF"/>
                </a:solidFill>
                <a:latin typeface="Arial"/>
                <a:ea typeface="Arial"/>
                <a:cs typeface="Arial"/>
              </a:rPr>
              <a:t>Student name: Marie France Aurelie BODO </a:t>
            </a:r>
            <a:r>
              <a:rPr lang="en-GB" sz="1600" b="1" i="0" dirty="0" err="1">
                <a:solidFill>
                  <a:srgbClr val="FFFFFF"/>
                </a:solidFill>
                <a:latin typeface="Arial"/>
                <a:ea typeface="Arial"/>
                <a:cs typeface="Arial"/>
              </a:rPr>
              <a:t>BODO</a:t>
            </a:r>
            <a:endParaRPr lang="en-GB" sz="1600" b="1" i="0" dirty="0">
              <a:solidFill>
                <a:srgbClr val="FFFFFF"/>
              </a:solidFill>
              <a:latin typeface="Arial"/>
              <a:ea typeface="Arial"/>
              <a:cs typeface="Arial"/>
            </a:endParaRPr>
          </a:p>
          <a:p>
            <a:pPr algn="l">
              <a:lnSpc>
                <a:spcPct val="118000"/>
              </a:lnSpc>
              <a:buNone/>
              <a:defRPr sz="1650" b="1" i="0">
                <a:solidFill>
                  <a:srgbClr val="FFFFFF"/>
                </a:solidFill>
                <a:latin typeface="Arial"/>
                <a:ea typeface="Arial"/>
                <a:cs typeface="Arial"/>
              </a:defRPr>
            </a:pPr>
            <a:r>
              <a:rPr sz="1600" b="1" i="0" dirty="0">
                <a:solidFill>
                  <a:srgbClr val="FFFFFF"/>
                </a:solidFill>
                <a:latin typeface="Arial"/>
                <a:ea typeface="Arial"/>
                <a:cs typeface="Arial"/>
              </a:rPr>
              <a:t>Lecturer name: </a:t>
            </a:r>
            <a:r>
              <a:rPr lang="en-GB" sz="1600" b="1" dirty="0">
                <a:solidFill>
                  <a:srgbClr val="FFFFFF"/>
                </a:solidFill>
                <a:latin typeface="Arial"/>
                <a:ea typeface="Arial"/>
                <a:cs typeface="Arial"/>
              </a:rPr>
              <a:t>Shaila Hussain</a:t>
            </a:r>
            <a:endParaRPr sz="1600" b="1" i="0" dirty="0">
              <a:solidFill>
                <a:srgbClr val="FFFFFF"/>
              </a:solidFill>
              <a:latin typeface="Arial"/>
              <a:ea typeface="Arial"/>
              <a:cs typeface="Arial"/>
            </a:endParaRPr>
          </a:p>
        </p:txBody>
      </p:sp>
      <p:sp>
        <p:nvSpPr>
          <p:cNvPr id="7" name="Rectangle 6">
            <a:extLst>
              <a:ext uri="{FF2B5EF4-FFF2-40B4-BE49-F238E27FC236}">
                <a16:creationId xmlns:a16="http://schemas.microsoft.com/office/drawing/2014/main" id="{03E2A01C-858F-4426-BF70-F6E3C76C9F72}"/>
              </a:ext>
            </a:extLst>
          </p:cNvPr>
          <p:cNvSpPr>
            <a:spLocks noGrp="1"/>
          </p:cNvSpPr>
          <p:nvPr/>
        </p:nvSpPr>
        <p:spPr>
          <a:xfrm>
            <a:off x="714375" y="7124700"/>
            <a:ext cx="4953000" cy="552450"/>
          </a:xfrm>
          <a:prstGeom prst="rect">
            <a:avLst/>
          </a:prstGeom>
          <a:noFill/>
          <a:ln w="0">
            <a:noFill/>
            <a:prstDash val="solid"/>
          </a:ln>
        </p:spPr>
        <p:txBody>
          <a:bodyPr lIns="57150" tIns="38100" rIns="57150" bIns="38100" anchor="ctr">
            <a:normAutofit/>
          </a:bodyPr>
          <a:lstStyle/>
          <a:p>
            <a:pPr algn="l">
              <a:lnSpc>
                <a:spcPct val="108000"/>
              </a:lnSpc>
              <a:buNone/>
              <a:defRPr sz="1350" b="0" i="1">
                <a:solidFill>
                  <a:srgbClr val="FFFFFF"/>
                </a:solidFill>
                <a:latin typeface="Arial"/>
                <a:ea typeface="Arial"/>
                <a:cs typeface="Arial"/>
              </a:defRPr>
            </a:pPr>
            <a:r>
              <a:rPr sz="1350" b="0" i="1">
                <a:solidFill>
                  <a:srgbClr val="FFFFFF"/>
                </a:solidFill>
                <a:latin typeface="Arial"/>
                <a:ea typeface="Arial"/>
                <a:cs typeface="Arial"/>
              </a:rPr>
              <a:t>Trawsnewid Addysg; Trawsnewid Bywydau</a:t>
            </a:r>
          </a:p>
          <a:p>
            <a:pPr algn="l">
              <a:lnSpc>
                <a:spcPct val="108000"/>
              </a:lnSpc>
              <a:buNone/>
              <a:defRPr sz="1350" b="0" i="1">
                <a:solidFill>
                  <a:srgbClr val="FFFFFF"/>
                </a:solidFill>
                <a:latin typeface="Arial"/>
                <a:ea typeface="Arial"/>
                <a:cs typeface="Arial"/>
              </a:defRPr>
            </a:pPr>
            <a:r>
              <a:rPr sz="1350" b="0" i="1">
                <a:solidFill>
                  <a:srgbClr val="FFFFFF"/>
                </a:solidFill>
                <a:latin typeface="Arial"/>
                <a:ea typeface="Arial"/>
                <a:cs typeface="Arial"/>
              </a:rPr>
              <a:t>Transforming Education; Transforming Lives</a:t>
            </a:r>
          </a:p>
        </p:txBody>
      </p:sp>
      <p:pic>
        <p:nvPicPr>
          <p:cNvPr id="17" name="Picture 16"/>
          <p:cNvPicPr>
            <a:picLocks noChangeAspect="1"/>
          </p:cNvPicPr>
          <p:nvPr/>
        </p:nvPicPr>
        <p:blipFill>
          <a:blip r:embed="rId6"/>
          <a:stretch/>
        </p:blipFill>
        <p:spPr>
          <a:xfrm>
            <a:off x="10001250" y="7060576"/>
            <a:ext cx="971550" cy="537822"/>
          </a:xfrm>
          <a:prstGeom prst="rect">
            <a:avLst/>
          </a:prstGeom>
        </p:spPr>
      </p:pic>
      <p:sp>
        <p:nvSpPr>
          <p:cNvPr id="9" name="Rectangle 8">
            <a:extLst>
              <a:ext uri="{FF2B5EF4-FFF2-40B4-BE49-F238E27FC236}">
                <a16:creationId xmlns:a16="http://schemas.microsoft.com/office/drawing/2014/main" id="{455DC423-CA57-4EE1-A3E6-288079301712}"/>
              </a:ext>
            </a:extLst>
          </p:cNvPr>
          <p:cNvSpPr>
            <a:spLocks noGrp="1"/>
          </p:cNvSpPr>
          <p:nvPr/>
        </p:nvSpPr>
        <p:spPr>
          <a:xfrm>
            <a:off x="10553700" y="7658100"/>
            <a:ext cx="285750" cy="209550"/>
          </a:xfrm>
          <a:prstGeom prst="rect">
            <a:avLst/>
          </a:prstGeom>
          <a:noFill/>
          <a:ln w="0">
            <a:noFill/>
            <a:prstDash val="solid"/>
          </a:ln>
        </p:spPr>
        <p:txBody>
          <a:bodyPr lIns="57150" tIns="38100" rIns="57150" bIns="38100" anchor="t">
            <a:normAutofit fontScale="79516" lnSpcReduction="20000"/>
          </a:bodyPr>
          <a:lstStyle/>
          <a:p>
            <a:pPr algn="ctr">
              <a:lnSpc>
                <a:spcPct val="108000"/>
              </a:lnSpc>
              <a:buNone/>
              <a:defRPr sz="1125" b="0" i="0">
                <a:solidFill>
                  <a:srgbClr val="FFFFFF"/>
                </a:solidFill>
                <a:latin typeface="Arial"/>
                <a:ea typeface="Arial"/>
                <a:cs typeface="Arial"/>
              </a:defRPr>
            </a:pPr>
            <a:r>
              <a:rPr sz="1125" b="0" i="0">
                <a:solidFill>
                  <a:srgbClr val="FFFFFF"/>
                </a:solidFill>
                <a:latin typeface="Arial"/>
                <a:ea typeface="Arial"/>
                <a:cs typeface="Arial"/>
              </a:rPr>
              <a:t>1</a:t>
            </a:r>
          </a:p>
        </p:txBody>
      </p:sp>
      <p:pic>
        <p:nvPicPr>
          <p:cNvPr id="8" name="Recorded Sound">
            <a:hlinkClick r:id="" action="ppaction://media"/>
            <a:extLst>
              <a:ext uri="{FF2B5EF4-FFF2-40B4-BE49-F238E27FC236}">
                <a16:creationId xmlns:a16="http://schemas.microsoft.com/office/drawing/2014/main" id="{8197CEFF-A515-9070-D11B-8BAE154BAC1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18271" y="1655762"/>
            <a:ext cx="406400" cy="406400"/>
          </a:xfrm>
          <a:prstGeom prst="rect">
            <a:avLst/>
          </a:prstGeom>
        </p:spPr>
      </p:pic>
    </p:spTree>
    <p:extLst>
      <p:ext uri="{BB962C8B-B14F-4D97-AF65-F5344CB8AC3E}">
        <p14:creationId xmlns:p14="http://schemas.microsoft.com/office/powerpoint/2010/main" val="310009118"/>
      </p:ext>
    </p:extLst>
  </p:cSld>
  <p:clrMapOvr>
    <a:masterClrMapping/>
  </p:clrMapOvr>
  <mc:AlternateContent xmlns:mc="http://schemas.openxmlformats.org/markup-compatibility/2006" xmlns:p14="http://schemas.microsoft.com/office/powerpoint/2010/main">
    <mc:Choice Requires="p14">
      <p:transition spd="slow" p14:dur="2000" advTm="25068"/>
    </mc:Choice>
    <mc:Fallback xmlns="">
      <p:transition spd="slow" advTm="25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6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225A889-F0D1-4A3F-AC23-A8E4C42962D4}"/>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Introduction</a:t>
            </a:r>
          </a:p>
        </p:txBody>
      </p:sp>
      <p:sp>
        <p:nvSpPr>
          <p:cNvPr id="2" name="Rectangle 1">
            <a:extLst>
              <a:ext uri="{FF2B5EF4-FFF2-40B4-BE49-F238E27FC236}">
                <a16:creationId xmlns:a16="http://schemas.microsoft.com/office/drawing/2014/main" id="{E2E80A33-7A96-4F0A-A931-35C761FE874E}"/>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E4C35856-4151-4E95-87AB-BC3BCF278BBF}"/>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EA2DDBE1-A188-4908-9CFF-6450F7AAFCF2}"/>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2FA235F7-2D81-4068-8189-6BCDFCF8D64E}"/>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23" name="Picture 22"/>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CD67FE36-743D-4079-89C7-AC27ED086EB3}"/>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7314968B-4025-426C-B351-F24599F2640A}"/>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2</a:t>
            </a:r>
          </a:p>
        </p:txBody>
      </p:sp>
      <p:sp>
        <p:nvSpPr>
          <p:cNvPr id="9" name="Rectangle 8">
            <a:extLst>
              <a:ext uri="{FF2B5EF4-FFF2-40B4-BE49-F238E27FC236}">
                <a16:creationId xmlns:a16="http://schemas.microsoft.com/office/drawing/2014/main" id="{BDDD6E90-0E7B-4A46-81ED-239A5F8464F4}"/>
              </a:ext>
            </a:extLst>
          </p:cNvPr>
          <p:cNvSpPr>
            <a:spLocks noGrp="1"/>
          </p:cNvSpPr>
          <p:nvPr/>
        </p:nvSpPr>
        <p:spPr>
          <a:xfrm>
            <a:off x="714375" y="1123950"/>
            <a:ext cx="9906000" cy="876300"/>
          </a:xfrm>
          <a:prstGeom prst="rect">
            <a:avLst/>
          </a:prstGeom>
          <a:noFill/>
          <a:ln w="0">
            <a:noFill/>
            <a:prstDash val="solid"/>
          </a:ln>
        </p:spPr>
        <p:txBody>
          <a:bodyPr lIns="57150" tIns="38100" rIns="57150" bIns="38100" anchor="ctr">
            <a:normAutofit/>
          </a:bodyPr>
          <a:lstStyle/>
          <a:p>
            <a:pPr algn="ctr">
              <a:lnSpc>
                <a:spcPct val="108000"/>
              </a:lnSpc>
              <a:buNone/>
              <a:defRPr sz="2100" b="1" i="0">
                <a:solidFill>
                  <a:srgbClr val="013A58"/>
                </a:solidFill>
                <a:latin typeface="Arial"/>
                <a:ea typeface="Arial"/>
                <a:cs typeface="Arial"/>
              </a:defRPr>
            </a:pPr>
            <a:r>
              <a:rPr sz="2100" b="1" i="0">
                <a:solidFill>
                  <a:srgbClr val="013A58"/>
                </a:solidFill>
                <a:latin typeface="Arial"/>
                <a:ea typeface="Arial"/>
                <a:cs typeface="Arial"/>
              </a:rPr>
              <a:t>David’s raised blood glucose is not an isolated number: it reflects impaired glucose regulation and creates avoidable long-term risk.</a:t>
            </a:r>
          </a:p>
        </p:txBody>
      </p:sp>
      <p:sp>
        <p:nvSpPr>
          <p:cNvPr id="10" name="Rectangle: Rounded Corners 9">
            <a:extLst>
              <a:ext uri="{FF2B5EF4-FFF2-40B4-BE49-F238E27FC236}">
                <a16:creationId xmlns:a16="http://schemas.microsoft.com/office/drawing/2014/main" id="{E2ABB27D-0FCE-42A3-A48A-89DDE0B6BF3A}"/>
              </a:ext>
            </a:extLst>
          </p:cNvPr>
          <p:cNvSpPr>
            <a:spLocks noGrp="1"/>
          </p:cNvSpPr>
          <p:nvPr/>
        </p:nvSpPr>
        <p:spPr>
          <a:xfrm>
            <a:off x="1285875" y="2457450"/>
            <a:ext cx="3762375" cy="3143250"/>
          </a:xfrm>
          <a:prstGeom prst="roundRect">
            <a:avLst>
              <a:gd name="adj" fmla="val 5455"/>
            </a:avLst>
          </a:prstGeom>
          <a:solidFill>
            <a:srgbClr val="EAF7FA"/>
          </a:solidFill>
          <a:ln w="12383">
            <a:solidFill>
              <a:srgbClr val="B6DCE6"/>
            </a:solidFill>
            <a:prstDash val="solid"/>
          </a:ln>
        </p:spPr>
      </p:sp>
      <p:sp>
        <p:nvSpPr>
          <p:cNvPr id="11" name="Rectangle 10">
            <a:extLst>
              <a:ext uri="{FF2B5EF4-FFF2-40B4-BE49-F238E27FC236}">
                <a16:creationId xmlns:a16="http://schemas.microsoft.com/office/drawing/2014/main" id="{C2FB021B-BB11-4F02-9EB0-BEB8342775E3}"/>
              </a:ext>
            </a:extLst>
          </p:cNvPr>
          <p:cNvSpPr>
            <a:spLocks noGrp="1"/>
          </p:cNvSpPr>
          <p:nvPr/>
        </p:nvSpPr>
        <p:spPr>
          <a:xfrm>
            <a:off x="1571625" y="2686050"/>
            <a:ext cx="3190875" cy="333375"/>
          </a:xfrm>
          <a:prstGeom prst="rect">
            <a:avLst/>
          </a:prstGeom>
          <a:noFill/>
          <a:ln w="0">
            <a:noFill/>
            <a:prstDash val="solid"/>
          </a:ln>
        </p:spPr>
        <p:txBody>
          <a:bodyPr lIns="57150" tIns="38100" rIns="57150" bIns="38100" anchor="t">
            <a:normAutofit fontScale="94306" lnSpcReduction="10000"/>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The fictional person</a:t>
            </a:r>
          </a:p>
        </p:txBody>
      </p:sp>
      <p:sp>
        <p:nvSpPr>
          <p:cNvPr id="12" name="Rectangle 11">
            <a:extLst>
              <a:ext uri="{FF2B5EF4-FFF2-40B4-BE49-F238E27FC236}">
                <a16:creationId xmlns:a16="http://schemas.microsoft.com/office/drawing/2014/main" id="{75CC8D3C-6470-4FB9-B26F-C470F08EEFD8}"/>
              </a:ext>
            </a:extLst>
          </p:cNvPr>
          <p:cNvSpPr>
            <a:spLocks noGrp="1"/>
          </p:cNvSpPr>
          <p:nvPr/>
        </p:nvSpPr>
        <p:spPr>
          <a:xfrm>
            <a:off x="1666875" y="3219450"/>
            <a:ext cx="3000375" cy="1809750"/>
          </a:xfrm>
          <a:prstGeom prst="rect">
            <a:avLst/>
          </a:prstGeom>
          <a:noFill/>
          <a:ln w="0">
            <a:noFill/>
            <a:prstDash val="solid"/>
          </a:ln>
        </p:spPr>
        <p:txBody>
          <a:bodyPr lIns="57150" tIns="38100" rIns="57150" bIns="38100" anchor="t">
            <a:normAutofit/>
          </a:bodyPr>
          <a:lstStyle/>
          <a:p>
            <a:pPr algn="ctr">
              <a:lnSpc>
                <a:spcPct val="122000"/>
              </a:lnSpc>
              <a:buNone/>
              <a:defRPr sz="1725" b="0" i="0">
                <a:solidFill>
                  <a:srgbClr val="0070C0"/>
                </a:solidFill>
                <a:latin typeface="Arial"/>
                <a:ea typeface="Arial"/>
                <a:cs typeface="Arial"/>
              </a:defRPr>
            </a:pPr>
            <a:r>
              <a:rPr sz="1725" b="0" i="0">
                <a:solidFill>
                  <a:srgbClr val="0070C0"/>
                </a:solidFill>
                <a:latin typeface="Arial"/>
                <a:ea typeface="Arial"/>
                <a:cs typeface="Arial"/>
              </a:rPr>
              <a:t>David Thompson</a:t>
            </a:r>
          </a:p>
          <a:p>
            <a:pPr algn="ctr">
              <a:lnSpc>
                <a:spcPct val="122000"/>
              </a:lnSpc>
              <a:buNone/>
              <a:defRPr sz="1725" b="0" i="0">
                <a:solidFill>
                  <a:srgbClr val="0070C0"/>
                </a:solidFill>
                <a:latin typeface="Arial"/>
                <a:ea typeface="Arial"/>
                <a:cs typeface="Arial"/>
              </a:defRPr>
            </a:pPr>
            <a:r>
              <a:rPr sz="1725" b="0" i="0">
                <a:solidFill>
                  <a:srgbClr val="0070C0"/>
                </a:solidFill>
                <a:latin typeface="Arial"/>
                <a:ea typeface="Arial"/>
                <a:cs typeface="Arial"/>
              </a:rPr>
              <a:t>58 years old</a:t>
            </a:r>
          </a:p>
          <a:p>
            <a:pPr algn="ctr">
              <a:lnSpc>
                <a:spcPct val="122000"/>
              </a:lnSpc>
              <a:buNone/>
              <a:defRPr sz="1725" b="0" i="0">
                <a:solidFill>
                  <a:srgbClr val="0070C0"/>
                </a:solidFill>
                <a:latin typeface="Arial"/>
                <a:ea typeface="Arial"/>
                <a:cs typeface="Arial"/>
              </a:defRPr>
            </a:pPr>
            <a:r>
              <a:rPr sz="1725" b="0" i="0">
                <a:solidFill>
                  <a:srgbClr val="0070C0"/>
                </a:solidFill>
                <a:latin typeface="Arial"/>
                <a:ea typeface="Arial"/>
                <a:cs typeface="Arial"/>
              </a:rPr>
              <a:t>Delivery driver</a:t>
            </a:r>
          </a:p>
          <a:p>
            <a:pPr algn="ctr">
              <a:lnSpc>
                <a:spcPct val="122000"/>
              </a:lnSpc>
              <a:buNone/>
              <a:defRPr sz="1725" b="0" i="0">
                <a:solidFill>
                  <a:srgbClr val="0070C0"/>
                </a:solidFill>
                <a:latin typeface="Arial"/>
                <a:ea typeface="Arial"/>
                <a:cs typeface="Arial"/>
              </a:defRPr>
            </a:pPr>
            <a:r>
              <a:rPr sz="1725" b="0" i="0">
                <a:solidFill>
                  <a:srgbClr val="0070C0"/>
                </a:solidFill>
                <a:latin typeface="Arial"/>
                <a:ea typeface="Arial"/>
                <a:cs typeface="Arial"/>
              </a:rPr>
              <a:t>Lives with his wife</a:t>
            </a:r>
          </a:p>
          <a:p>
            <a:pPr algn="ctr">
              <a:lnSpc>
                <a:spcPct val="122000"/>
              </a:lnSpc>
              <a:buNone/>
              <a:defRPr sz="1725" b="0" i="0">
                <a:solidFill>
                  <a:srgbClr val="0070C0"/>
                </a:solidFill>
                <a:latin typeface="Arial"/>
                <a:ea typeface="Arial"/>
                <a:cs typeface="Arial"/>
              </a:defRPr>
            </a:pPr>
            <a:r>
              <a:rPr sz="1725" b="0" i="0">
                <a:solidFill>
                  <a:srgbClr val="0070C0"/>
                </a:solidFill>
                <a:latin typeface="Arial"/>
                <a:ea typeface="Arial"/>
                <a:cs typeface="Arial"/>
              </a:rPr>
              <a:t>Type 2 diabetes for 6 years</a:t>
            </a:r>
          </a:p>
        </p:txBody>
      </p:sp>
      <p:sp>
        <p:nvSpPr>
          <p:cNvPr id="13" name="Arrow: Right 12">
            <a:extLst>
              <a:ext uri="{FF2B5EF4-FFF2-40B4-BE49-F238E27FC236}">
                <a16:creationId xmlns:a16="http://schemas.microsoft.com/office/drawing/2014/main" id="{6738CC85-569B-421D-83B0-5D1D446BE53D}"/>
              </a:ext>
            </a:extLst>
          </p:cNvPr>
          <p:cNvSpPr>
            <a:spLocks noGrp="1"/>
          </p:cNvSpPr>
          <p:nvPr/>
        </p:nvSpPr>
        <p:spPr>
          <a:xfrm>
            <a:off x="5257800" y="3552825"/>
            <a:ext cx="819150" cy="533400"/>
          </a:xfrm>
          <a:prstGeom prst="rightArrow">
            <a:avLst/>
          </a:prstGeom>
          <a:solidFill>
            <a:srgbClr val="23B8D8"/>
          </a:solidFill>
          <a:ln w="0">
            <a:noFill/>
            <a:prstDash val="solid"/>
          </a:ln>
        </p:spPr>
      </p:sp>
      <p:sp>
        <p:nvSpPr>
          <p:cNvPr id="14" name="Rectangle: Rounded Corners 13">
            <a:extLst>
              <a:ext uri="{FF2B5EF4-FFF2-40B4-BE49-F238E27FC236}">
                <a16:creationId xmlns:a16="http://schemas.microsoft.com/office/drawing/2014/main" id="{D2469CE3-A701-44AE-BD95-4F44D0C9BD47}"/>
              </a:ext>
            </a:extLst>
          </p:cNvPr>
          <p:cNvSpPr>
            <a:spLocks noGrp="1"/>
          </p:cNvSpPr>
          <p:nvPr/>
        </p:nvSpPr>
        <p:spPr>
          <a:xfrm>
            <a:off x="6286500" y="2457450"/>
            <a:ext cx="3762375" cy="3143250"/>
          </a:xfrm>
          <a:prstGeom prst="roundRect">
            <a:avLst>
              <a:gd name="adj" fmla="val 5455"/>
            </a:avLst>
          </a:prstGeom>
          <a:solidFill>
            <a:srgbClr val="EAF3FB"/>
          </a:solidFill>
          <a:ln w="12383">
            <a:solidFill>
              <a:srgbClr val="BDD4E8"/>
            </a:solidFill>
            <a:prstDash val="solid"/>
          </a:ln>
        </p:spPr>
      </p:sp>
      <p:sp>
        <p:nvSpPr>
          <p:cNvPr id="15" name="Rectangle 14">
            <a:extLst>
              <a:ext uri="{FF2B5EF4-FFF2-40B4-BE49-F238E27FC236}">
                <a16:creationId xmlns:a16="http://schemas.microsoft.com/office/drawing/2014/main" id="{DAAFF122-F9F5-4637-8D91-C64380AA414A}"/>
              </a:ext>
            </a:extLst>
          </p:cNvPr>
          <p:cNvSpPr>
            <a:spLocks noGrp="1"/>
          </p:cNvSpPr>
          <p:nvPr/>
        </p:nvSpPr>
        <p:spPr>
          <a:xfrm>
            <a:off x="6572250" y="2686050"/>
            <a:ext cx="3190875" cy="333375"/>
          </a:xfrm>
          <a:prstGeom prst="rect">
            <a:avLst/>
          </a:prstGeom>
          <a:noFill/>
          <a:ln w="0">
            <a:noFill/>
            <a:prstDash val="solid"/>
          </a:ln>
        </p:spPr>
        <p:txBody>
          <a:bodyPr lIns="57150" tIns="38100" rIns="57150" bIns="38100" anchor="t">
            <a:normAutofit fontScale="94306" lnSpcReduction="10000"/>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Purpose of the care plan</a:t>
            </a:r>
          </a:p>
        </p:txBody>
      </p:sp>
      <p:sp>
        <p:nvSpPr>
          <p:cNvPr id="16" name="Rectangle 15">
            <a:extLst>
              <a:ext uri="{FF2B5EF4-FFF2-40B4-BE49-F238E27FC236}">
                <a16:creationId xmlns:a16="http://schemas.microsoft.com/office/drawing/2014/main" id="{62E958C5-0A18-4691-9DF5-F4A0C7F045AE}"/>
              </a:ext>
            </a:extLst>
          </p:cNvPr>
          <p:cNvSpPr>
            <a:spLocks noGrp="1"/>
          </p:cNvSpPr>
          <p:nvPr/>
        </p:nvSpPr>
        <p:spPr>
          <a:xfrm>
            <a:off x="6715125" y="3219450"/>
            <a:ext cx="2857500" cy="1952625"/>
          </a:xfrm>
          <a:prstGeom prst="rect">
            <a:avLst/>
          </a:prstGeom>
          <a:noFill/>
          <a:ln w="0">
            <a:noFill/>
            <a:prstDash val="solid"/>
          </a:ln>
        </p:spPr>
        <p:txBody>
          <a:bodyPr lIns="57150" tIns="38100" rIns="57150" bIns="38100" anchor="t">
            <a:normAutofit/>
          </a:bodyPr>
          <a:lstStyle/>
          <a:p>
            <a:pPr algn="l">
              <a:lnSpc>
                <a:spcPct val="123000"/>
              </a:lnSpc>
              <a:buNone/>
              <a:defRPr sz="1650" b="0" i="0">
                <a:solidFill>
                  <a:srgbClr val="0070C0"/>
                </a:solidFill>
                <a:latin typeface="Arial"/>
                <a:ea typeface="Arial"/>
                <a:cs typeface="Arial"/>
              </a:defRPr>
            </a:pPr>
            <a:r>
              <a:rPr sz="1650" b="0" i="0">
                <a:solidFill>
                  <a:srgbClr val="0070C0"/>
                </a:solidFill>
                <a:latin typeface="Arial"/>
                <a:ea typeface="Arial"/>
                <a:cs typeface="Arial"/>
              </a:rPr>
              <a:t>• Improve glycaemic control</a:t>
            </a:r>
          </a:p>
          <a:p>
            <a:pPr algn="l">
              <a:lnSpc>
                <a:spcPct val="123000"/>
              </a:lnSpc>
              <a:buNone/>
              <a:defRPr sz="1650" b="0" i="0">
                <a:solidFill>
                  <a:srgbClr val="0070C0"/>
                </a:solidFill>
                <a:latin typeface="Arial"/>
                <a:ea typeface="Arial"/>
                <a:cs typeface="Arial"/>
              </a:defRPr>
            </a:pPr>
            <a:r>
              <a:rPr sz="1650" b="0" i="0">
                <a:solidFill>
                  <a:srgbClr val="0070C0"/>
                </a:solidFill>
                <a:latin typeface="Arial"/>
                <a:ea typeface="Arial"/>
                <a:cs typeface="Arial"/>
              </a:rPr>
              <a:t>• Reduce cardiovascular risk</a:t>
            </a:r>
          </a:p>
          <a:p>
            <a:pPr algn="l">
              <a:lnSpc>
                <a:spcPct val="123000"/>
              </a:lnSpc>
              <a:buNone/>
              <a:defRPr sz="1650" b="0" i="0">
                <a:solidFill>
                  <a:srgbClr val="0070C0"/>
                </a:solidFill>
                <a:latin typeface="Arial"/>
                <a:ea typeface="Arial"/>
                <a:cs typeface="Arial"/>
              </a:defRPr>
            </a:pPr>
            <a:r>
              <a:rPr sz="1650" b="0" i="0">
                <a:solidFill>
                  <a:srgbClr val="0070C0"/>
                </a:solidFill>
                <a:latin typeface="Arial"/>
                <a:ea typeface="Arial"/>
                <a:cs typeface="Arial"/>
              </a:rPr>
              <a:t>• Support sustainable self-care</a:t>
            </a:r>
          </a:p>
          <a:p>
            <a:pPr algn="l">
              <a:lnSpc>
                <a:spcPct val="123000"/>
              </a:lnSpc>
              <a:buNone/>
              <a:defRPr sz="1650" b="0" i="0">
                <a:solidFill>
                  <a:srgbClr val="0070C0"/>
                </a:solidFill>
                <a:latin typeface="Arial"/>
                <a:ea typeface="Arial"/>
                <a:cs typeface="Arial"/>
              </a:defRPr>
            </a:pPr>
            <a:r>
              <a:rPr sz="1650" b="0" i="0">
                <a:solidFill>
                  <a:srgbClr val="0070C0"/>
                </a:solidFill>
                <a:latin typeface="Arial"/>
                <a:ea typeface="Arial"/>
                <a:cs typeface="Arial"/>
              </a:rPr>
              <a:t>• Prevent complications</a:t>
            </a:r>
          </a:p>
          <a:p>
            <a:pPr algn="l">
              <a:lnSpc>
                <a:spcPct val="123000"/>
              </a:lnSpc>
              <a:buNone/>
              <a:defRPr sz="1650" b="0" i="0">
                <a:solidFill>
                  <a:srgbClr val="0070C0"/>
                </a:solidFill>
                <a:latin typeface="Arial"/>
                <a:ea typeface="Arial"/>
                <a:cs typeface="Arial"/>
              </a:defRPr>
            </a:pPr>
            <a:r>
              <a:rPr sz="1650" b="0" i="0">
                <a:solidFill>
                  <a:srgbClr val="0070C0"/>
                </a:solidFill>
                <a:latin typeface="Arial"/>
                <a:ea typeface="Arial"/>
                <a:cs typeface="Arial"/>
              </a:rPr>
              <a:t>• Protect quality of life</a:t>
            </a:r>
          </a:p>
        </p:txBody>
      </p:sp>
      <p:sp>
        <p:nvSpPr>
          <p:cNvPr id="17" name="Rectangle 16">
            <a:extLst>
              <a:ext uri="{FF2B5EF4-FFF2-40B4-BE49-F238E27FC236}">
                <a16:creationId xmlns:a16="http://schemas.microsoft.com/office/drawing/2014/main" id="{E6CA9124-EFE2-41CE-9877-B9B73367CC9D}"/>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(NHS, 2024; NICE, 2026)</a:t>
            </a:r>
          </a:p>
        </p:txBody>
      </p:sp>
      <p:pic>
        <p:nvPicPr>
          <p:cNvPr id="20" name="Recorded Sound">
            <a:hlinkClick r:id="" action="ppaction://media"/>
            <a:extLst>
              <a:ext uri="{FF2B5EF4-FFF2-40B4-BE49-F238E27FC236}">
                <a16:creationId xmlns:a16="http://schemas.microsoft.com/office/drawing/2014/main" id="{77168E65-7D02-04A5-25EC-C55FA73983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046704" y="384676"/>
            <a:ext cx="406400" cy="406400"/>
          </a:xfrm>
          <a:prstGeom prst="rect">
            <a:avLst/>
          </a:prstGeom>
        </p:spPr>
      </p:pic>
    </p:spTree>
    <p:extLst>
      <p:ext uri="{BB962C8B-B14F-4D97-AF65-F5344CB8AC3E}">
        <p14:creationId xmlns:p14="http://schemas.microsoft.com/office/powerpoint/2010/main" val="1557760225"/>
      </p:ext>
    </p:extLst>
  </p:cSld>
  <p:clrMapOvr>
    <a:masterClrMapping/>
  </p:clrMapOvr>
  <mc:AlternateContent xmlns:mc="http://schemas.openxmlformats.org/markup-compatibility/2006" xmlns:p14="http://schemas.microsoft.com/office/powerpoint/2010/main">
    <mc:Choice Requires="p14">
      <p:transition spd="slow" p14:dur="2000" advTm="70456"/>
    </mc:Choice>
    <mc:Fallback xmlns="">
      <p:transition spd="slow" advTm="70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456"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CDF9D5A-6496-471B-BCE6-B1D27CF42126}"/>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Information about the person</a:t>
            </a:r>
          </a:p>
        </p:txBody>
      </p:sp>
      <p:sp>
        <p:nvSpPr>
          <p:cNvPr id="2" name="Rectangle 1">
            <a:extLst>
              <a:ext uri="{FF2B5EF4-FFF2-40B4-BE49-F238E27FC236}">
                <a16:creationId xmlns:a16="http://schemas.microsoft.com/office/drawing/2014/main" id="{FE6CDBF2-AFD1-4B70-B0F7-90A99F613DCD}"/>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0EB1E005-3E55-4304-BFC3-166FA520BC7D}"/>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0C5B8DAD-B38D-4393-AC27-824ACEC5B185}"/>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5EECDE47-0A6E-4B55-A679-CE8F459922BC}"/>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36" name="Picture 35"/>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99ECBC1B-9E58-48E7-B768-4BDD3041AF97}"/>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F9BA15F3-7ABB-434E-A2B6-335097739D68}"/>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3</a:t>
            </a:r>
          </a:p>
        </p:txBody>
      </p:sp>
      <p:sp>
        <p:nvSpPr>
          <p:cNvPr id="9" name="Rectangle 8">
            <a:extLst>
              <a:ext uri="{FF2B5EF4-FFF2-40B4-BE49-F238E27FC236}">
                <a16:creationId xmlns:a16="http://schemas.microsoft.com/office/drawing/2014/main" id="{D67B4D59-A82B-4BBF-AB78-81E9384DC0E6}"/>
              </a:ext>
            </a:extLst>
          </p:cNvPr>
          <p:cNvSpPr>
            <a:spLocks noGrp="1"/>
          </p:cNvSpPr>
          <p:nvPr/>
        </p:nvSpPr>
        <p:spPr>
          <a:xfrm>
            <a:off x="857250" y="952500"/>
            <a:ext cx="9620250" cy="514350"/>
          </a:xfrm>
          <a:prstGeom prst="rect">
            <a:avLst/>
          </a:prstGeom>
          <a:noFill/>
          <a:ln w="0">
            <a:noFill/>
            <a:prstDash val="solid"/>
          </a:ln>
        </p:spPr>
        <p:txBody>
          <a:bodyPr lIns="57150" tIns="38100" rIns="57150" bIns="38100" anchor="t">
            <a:normAutofit fontScale="89781"/>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David’s current measurements show poor glycaemic control alongside obesity and hypertension.</a:t>
            </a:r>
          </a:p>
        </p:txBody>
      </p:sp>
      <p:sp>
        <p:nvSpPr>
          <p:cNvPr id="10" name="Rectangle: Rounded Corners 9">
            <a:extLst>
              <a:ext uri="{FF2B5EF4-FFF2-40B4-BE49-F238E27FC236}">
                <a16:creationId xmlns:a16="http://schemas.microsoft.com/office/drawing/2014/main" id="{C0C1C02E-4572-40B3-9CD5-CF95E1BCEB21}"/>
              </a:ext>
            </a:extLst>
          </p:cNvPr>
          <p:cNvSpPr>
            <a:spLocks noGrp="1"/>
          </p:cNvSpPr>
          <p:nvPr/>
        </p:nvSpPr>
        <p:spPr>
          <a:xfrm>
            <a:off x="1047750" y="1733550"/>
            <a:ext cx="9239250" cy="3667125"/>
          </a:xfrm>
          <a:prstGeom prst="roundRect">
            <a:avLst>
              <a:gd name="adj" fmla="val 2597"/>
            </a:avLst>
          </a:prstGeom>
          <a:solidFill>
            <a:srgbClr val="FFFFFF"/>
          </a:solidFill>
          <a:ln w="12383">
            <a:solidFill>
              <a:srgbClr val="AFC6D2"/>
            </a:solidFill>
            <a:prstDash val="solid"/>
          </a:ln>
        </p:spPr>
      </p:sp>
      <p:sp>
        <p:nvSpPr>
          <p:cNvPr id="11" name="Rectangle: Rounded Corners 10">
            <a:extLst>
              <a:ext uri="{FF2B5EF4-FFF2-40B4-BE49-F238E27FC236}">
                <a16:creationId xmlns:a16="http://schemas.microsoft.com/office/drawing/2014/main" id="{677AD76E-8F49-43CF-B005-C0CA7EF5EEF1}"/>
              </a:ext>
            </a:extLst>
          </p:cNvPr>
          <p:cNvSpPr>
            <a:spLocks noGrp="1"/>
          </p:cNvSpPr>
          <p:nvPr/>
        </p:nvSpPr>
        <p:spPr>
          <a:xfrm>
            <a:off x="1047750" y="1733550"/>
            <a:ext cx="9239250" cy="495300"/>
          </a:xfrm>
          <a:prstGeom prst="roundRect">
            <a:avLst>
              <a:gd name="adj" fmla="val 19231"/>
            </a:avLst>
          </a:prstGeom>
          <a:solidFill>
            <a:srgbClr val="013A58"/>
          </a:solidFill>
          <a:ln w="12383">
            <a:solidFill>
              <a:srgbClr val="013A58"/>
            </a:solidFill>
            <a:prstDash val="solid"/>
          </a:ln>
        </p:spPr>
      </p:sp>
      <p:sp>
        <p:nvSpPr>
          <p:cNvPr id="12" name="Rectangle 11">
            <a:extLst>
              <a:ext uri="{FF2B5EF4-FFF2-40B4-BE49-F238E27FC236}">
                <a16:creationId xmlns:a16="http://schemas.microsoft.com/office/drawing/2014/main" id="{390F9AF9-A304-4D9A-869B-0BF06226D19A}"/>
              </a:ext>
            </a:extLst>
          </p:cNvPr>
          <p:cNvSpPr>
            <a:spLocks noGrp="1"/>
          </p:cNvSpPr>
          <p:nvPr/>
        </p:nvSpPr>
        <p:spPr>
          <a:xfrm>
            <a:off x="1381125" y="1809750"/>
            <a:ext cx="3714750" cy="323850"/>
          </a:xfrm>
          <a:prstGeom prst="rect">
            <a:avLst/>
          </a:prstGeom>
          <a:noFill/>
          <a:ln w="0">
            <a:noFill/>
            <a:prstDash val="solid"/>
          </a:ln>
        </p:spPr>
        <p:txBody>
          <a:bodyPr lIns="57150" tIns="38100" rIns="57150" bIns="38100" anchor="ctr">
            <a:normAutofit fontScale="95532"/>
          </a:bodyPr>
          <a:lstStyle/>
          <a:p>
            <a:pPr algn="l">
              <a:lnSpc>
                <a:spcPct val="108000"/>
              </a:lnSpc>
              <a:buNone/>
              <a:defRPr sz="1575" b="1" i="0">
                <a:solidFill>
                  <a:srgbClr val="FFFFFF"/>
                </a:solidFill>
                <a:latin typeface="Arial"/>
                <a:ea typeface="Arial"/>
                <a:cs typeface="Arial"/>
              </a:defRPr>
            </a:pPr>
            <a:r>
              <a:rPr sz="1575" b="1" i="0">
                <a:solidFill>
                  <a:srgbClr val="FFFFFF"/>
                </a:solidFill>
                <a:latin typeface="Arial"/>
                <a:ea typeface="Arial"/>
                <a:cs typeface="Arial"/>
              </a:rPr>
              <a:t>Clinical measurement</a:t>
            </a:r>
          </a:p>
        </p:txBody>
      </p:sp>
      <p:sp>
        <p:nvSpPr>
          <p:cNvPr id="13" name="Rectangle 12">
            <a:extLst>
              <a:ext uri="{FF2B5EF4-FFF2-40B4-BE49-F238E27FC236}">
                <a16:creationId xmlns:a16="http://schemas.microsoft.com/office/drawing/2014/main" id="{0D176184-6A9C-4DFF-850A-EC75429A247E}"/>
              </a:ext>
            </a:extLst>
          </p:cNvPr>
          <p:cNvSpPr>
            <a:spLocks noGrp="1"/>
          </p:cNvSpPr>
          <p:nvPr/>
        </p:nvSpPr>
        <p:spPr>
          <a:xfrm>
            <a:off x="6048375" y="1809750"/>
            <a:ext cx="3714750" cy="323850"/>
          </a:xfrm>
          <a:prstGeom prst="rect">
            <a:avLst/>
          </a:prstGeom>
          <a:noFill/>
          <a:ln w="0">
            <a:noFill/>
            <a:prstDash val="solid"/>
          </a:ln>
        </p:spPr>
        <p:txBody>
          <a:bodyPr lIns="57150" tIns="38100" rIns="57150" bIns="38100" anchor="ctr">
            <a:normAutofit fontScale="95532"/>
          </a:bodyPr>
          <a:lstStyle/>
          <a:p>
            <a:pPr algn="l">
              <a:lnSpc>
                <a:spcPct val="108000"/>
              </a:lnSpc>
              <a:buNone/>
              <a:defRPr sz="1575" b="1" i="0">
                <a:solidFill>
                  <a:srgbClr val="FFFFFF"/>
                </a:solidFill>
                <a:latin typeface="Arial"/>
                <a:ea typeface="Arial"/>
                <a:cs typeface="Arial"/>
              </a:defRPr>
            </a:pPr>
            <a:r>
              <a:rPr sz="1575" b="1" i="0">
                <a:solidFill>
                  <a:srgbClr val="FFFFFF"/>
                </a:solidFill>
                <a:latin typeface="Arial"/>
                <a:ea typeface="Arial"/>
                <a:cs typeface="Arial"/>
              </a:rPr>
              <a:t>Fictional baseline</a:t>
            </a:r>
          </a:p>
        </p:txBody>
      </p:sp>
      <p:sp>
        <p:nvSpPr>
          <p:cNvPr id="14" name="Rectangle 13">
            <a:extLst>
              <a:ext uri="{FF2B5EF4-FFF2-40B4-BE49-F238E27FC236}">
                <a16:creationId xmlns:a16="http://schemas.microsoft.com/office/drawing/2014/main" id="{C3D44C34-AFF4-43AD-8486-DE4DF774B1D3}"/>
              </a:ext>
            </a:extLst>
          </p:cNvPr>
          <p:cNvSpPr>
            <a:spLocks noGrp="1"/>
          </p:cNvSpPr>
          <p:nvPr/>
        </p:nvSpPr>
        <p:spPr>
          <a:xfrm>
            <a:off x="1047750" y="2228850"/>
            <a:ext cx="9239250" cy="523875"/>
          </a:xfrm>
          <a:prstGeom prst="rect">
            <a:avLst/>
          </a:prstGeom>
          <a:solidFill>
            <a:srgbClr val="F4F8FA"/>
          </a:solidFill>
          <a:ln w="0">
            <a:noFill/>
            <a:prstDash val="solid"/>
          </a:ln>
        </p:spPr>
      </p:sp>
      <p:sp>
        <p:nvSpPr>
          <p:cNvPr id="15" name="Rectangle 14">
            <a:extLst>
              <a:ext uri="{FF2B5EF4-FFF2-40B4-BE49-F238E27FC236}">
                <a16:creationId xmlns:a16="http://schemas.microsoft.com/office/drawing/2014/main" id="{3E10F0A2-9736-4106-85B6-190D94C4490E}"/>
              </a:ext>
            </a:extLst>
          </p:cNvPr>
          <p:cNvSpPr>
            <a:spLocks noGrp="1"/>
          </p:cNvSpPr>
          <p:nvPr/>
        </p:nvSpPr>
        <p:spPr>
          <a:xfrm>
            <a:off x="1381125" y="2295525"/>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1" i="0">
                <a:solidFill>
                  <a:srgbClr val="111111"/>
                </a:solidFill>
                <a:latin typeface="Arial"/>
                <a:ea typeface="Arial"/>
                <a:cs typeface="Arial"/>
              </a:defRPr>
            </a:pPr>
            <a:r>
              <a:rPr sz="1500" b="1" i="0">
                <a:solidFill>
                  <a:srgbClr val="111111"/>
                </a:solidFill>
                <a:latin typeface="Arial"/>
                <a:ea typeface="Arial"/>
                <a:cs typeface="Arial"/>
              </a:rPr>
              <a:t>Height / weight</a:t>
            </a:r>
          </a:p>
        </p:txBody>
      </p:sp>
      <p:sp>
        <p:nvSpPr>
          <p:cNvPr id="16" name="Rectangle 15">
            <a:extLst>
              <a:ext uri="{FF2B5EF4-FFF2-40B4-BE49-F238E27FC236}">
                <a16:creationId xmlns:a16="http://schemas.microsoft.com/office/drawing/2014/main" id="{77029793-5CD5-4D76-935F-404AF5A913DB}"/>
              </a:ext>
            </a:extLst>
          </p:cNvPr>
          <p:cNvSpPr>
            <a:spLocks noGrp="1"/>
          </p:cNvSpPr>
          <p:nvPr/>
        </p:nvSpPr>
        <p:spPr>
          <a:xfrm>
            <a:off x="6048375" y="2295525"/>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1.75 m / 100 kg</a:t>
            </a:r>
          </a:p>
        </p:txBody>
      </p:sp>
      <p:sp>
        <p:nvSpPr>
          <p:cNvPr id="17" name="Rectangle 16">
            <a:extLst>
              <a:ext uri="{FF2B5EF4-FFF2-40B4-BE49-F238E27FC236}">
                <a16:creationId xmlns:a16="http://schemas.microsoft.com/office/drawing/2014/main" id="{B75B2F8E-4A9C-40FA-AC69-44ECFB6A06F2}"/>
              </a:ext>
            </a:extLst>
          </p:cNvPr>
          <p:cNvSpPr>
            <a:spLocks noGrp="1"/>
          </p:cNvSpPr>
          <p:nvPr/>
        </p:nvSpPr>
        <p:spPr>
          <a:xfrm>
            <a:off x="1381125" y="2819400"/>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1" i="0">
                <a:solidFill>
                  <a:srgbClr val="111111"/>
                </a:solidFill>
                <a:latin typeface="Arial"/>
                <a:ea typeface="Arial"/>
                <a:cs typeface="Arial"/>
              </a:defRPr>
            </a:pPr>
            <a:r>
              <a:rPr sz="1500" b="1" i="0">
                <a:solidFill>
                  <a:srgbClr val="111111"/>
                </a:solidFill>
                <a:latin typeface="Arial"/>
                <a:ea typeface="Arial"/>
                <a:cs typeface="Arial"/>
              </a:rPr>
              <a:t>BMI</a:t>
            </a:r>
          </a:p>
        </p:txBody>
      </p:sp>
      <p:sp>
        <p:nvSpPr>
          <p:cNvPr id="18" name="Rectangle 17">
            <a:extLst>
              <a:ext uri="{FF2B5EF4-FFF2-40B4-BE49-F238E27FC236}">
                <a16:creationId xmlns:a16="http://schemas.microsoft.com/office/drawing/2014/main" id="{63065453-9B11-40C2-AB36-D0436C750A57}"/>
              </a:ext>
            </a:extLst>
          </p:cNvPr>
          <p:cNvSpPr>
            <a:spLocks noGrp="1"/>
          </p:cNvSpPr>
          <p:nvPr/>
        </p:nvSpPr>
        <p:spPr>
          <a:xfrm>
            <a:off x="6048375" y="2819400"/>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32.7 kg/m² — obesity</a:t>
            </a:r>
          </a:p>
        </p:txBody>
      </p:sp>
      <p:sp>
        <p:nvSpPr>
          <p:cNvPr id="19" name="Rectangle 18">
            <a:extLst>
              <a:ext uri="{FF2B5EF4-FFF2-40B4-BE49-F238E27FC236}">
                <a16:creationId xmlns:a16="http://schemas.microsoft.com/office/drawing/2014/main" id="{04B38DFD-0A23-47A0-914B-D1BDFDD6EB41}"/>
              </a:ext>
            </a:extLst>
          </p:cNvPr>
          <p:cNvSpPr>
            <a:spLocks noGrp="1"/>
          </p:cNvSpPr>
          <p:nvPr/>
        </p:nvSpPr>
        <p:spPr>
          <a:xfrm>
            <a:off x="1047750" y="3276600"/>
            <a:ext cx="9239250" cy="523875"/>
          </a:xfrm>
          <a:prstGeom prst="rect">
            <a:avLst/>
          </a:prstGeom>
          <a:solidFill>
            <a:srgbClr val="F4F8FA"/>
          </a:solidFill>
          <a:ln w="0">
            <a:noFill/>
            <a:prstDash val="solid"/>
          </a:ln>
        </p:spPr>
      </p:sp>
      <p:sp>
        <p:nvSpPr>
          <p:cNvPr id="20" name="Rectangle 19">
            <a:extLst>
              <a:ext uri="{FF2B5EF4-FFF2-40B4-BE49-F238E27FC236}">
                <a16:creationId xmlns:a16="http://schemas.microsoft.com/office/drawing/2014/main" id="{C803D036-4C88-4EBA-942A-58677A6E0C60}"/>
              </a:ext>
            </a:extLst>
          </p:cNvPr>
          <p:cNvSpPr>
            <a:spLocks noGrp="1"/>
          </p:cNvSpPr>
          <p:nvPr/>
        </p:nvSpPr>
        <p:spPr>
          <a:xfrm>
            <a:off x="1381125" y="3343275"/>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1" i="0">
                <a:solidFill>
                  <a:srgbClr val="111111"/>
                </a:solidFill>
                <a:latin typeface="Arial"/>
                <a:ea typeface="Arial"/>
                <a:cs typeface="Arial"/>
              </a:defRPr>
            </a:pPr>
            <a:r>
              <a:rPr sz="1500" b="1" i="0">
                <a:solidFill>
                  <a:srgbClr val="111111"/>
                </a:solidFill>
                <a:latin typeface="Arial"/>
                <a:ea typeface="Arial"/>
                <a:cs typeface="Arial"/>
              </a:rPr>
              <a:t>HbA1c</a:t>
            </a:r>
          </a:p>
        </p:txBody>
      </p:sp>
      <p:sp>
        <p:nvSpPr>
          <p:cNvPr id="21" name="Rectangle 20">
            <a:extLst>
              <a:ext uri="{FF2B5EF4-FFF2-40B4-BE49-F238E27FC236}">
                <a16:creationId xmlns:a16="http://schemas.microsoft.com/office/drawing/2014/main" id="{DF9F057E-8434-435A-A5AE-73DBE9D4C62C}"/>
              </a:ext>
            </a:extLst>
          </p:cNvPr>
          <p:cNvSpPr>
            <a:spLocks noGrp="1"/>
          </p:cNvSpPr>
          <p:nvPr/>
        </p:nvSpPr>
        <p:spPr>
          <a:xfrm>
            <a:off x="6048375" y="3343275"/>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1" i="0">
                <a:solidFill>
                  <a:srgbClr val="A83A3A"/>
                </a:solidFill>
                <a:latin typeface="Arial"/>
                <a:ea typeface="Arial"/>
                <a:cs typeface="Arial"/>
              </a:defRPr>
            </a:pPr>
            <a:r>
              <a:rPr sz="1500" b="1" i="0">
                <a:solidFill>
                  <a:srgbClr val="A83A3A"/>
                </a:solidFill>
                <a:latin typeface="Arial"/>
                <a:ea typeface="Arial"/>
                <a:cs typeface="Arial"/>
              </a:rPr>
              <a:t>76 mmol/mol (9.1%)</a:t>
            </a:r>
          </a:p>
        </p:txBody>
      </p:sp>
      <p:sp>
        <p:nvSpPr>
          <p:cNvPr id="22" name="Rectangle 21">
            <a:extLst>
              <a:ext uri="{FF2B5EF4-FFF2-40B4-BE49-F238E27FC236}">
                <a16:creationId xmlns:a16="http://schemas.microsoft.com/office/drawing/2014/main" id="{B5EF4BC4-960D-4C15-9466-B0FB9B0C1E48}"/>
              </a:ext>
            </a:extLst>
          </p:cNvPr>
          <p:cNvSpPr>
            <a:spLocks noGrp="1"/>
          </p:cNvSpPr>
          <p:nvPr/>
        </p:nvSpPr>
        <p:spPr>
          <a:xfrm>
            <a:off x="1381125" y="3867150"/>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1" i="0">
                <a:solidFill>
                  <a:srgbClr val="111111"/>
                </a:solidFill>
                <a:latin typeface="Arial"/>
                <a:ea typeface="Arial"/>
                <a:cs typeface="Arial"/>
              </a:defRPr>
            </a:pPr>
            <a:r>
              <a:rPr sz="1500" b="1" i="0">
                <a:solidFill>
                  <a:srgbClr val="111111"/>
                </a:solidFill>
                <a:latin typeface="Arial"/>
                <a:ea typeface="Arial"/>
                <a:cs typeface="Arial"/>
              </a:rPr>
              <a:t>Blood pressure</a:t>
            </a:r>
          </a:p>
        </p:txBody>
      </p:sp>
      <p:sp>
        <p:nvSpPr>
          <p:cNvPr id="23" name="Rectangle 22">
            <a:extLst>
              <a:ext uri="{FF2B5EF4-FFF2-40B4-BE49-F238E27FC236}">
                <a16:creationId xmlns:a16="http://schemas.microsoft.com/office/drawing/2014/main" id="{D649FC00-D2E4-444F-AB0A-398D4E2E8C7A}"/>
              </a:ext>
            </a:extLst>
          </p:cNvPr>
          <p:cNvSpPr>
            <a:spLocks noGrp="1"/>
          </p:cNvSpPr>
          <p:nvPr/>
        </p:nvSpPr>
        <p:spPr>
          <a:xfrm>
            <a:off x="6048375" y="3867150"/>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1" i="0">
                <a:solidFill>
                  <a:srgbClr val="A83A3A"/>
                </a:solidFill>
                <a:latin typeface="Arial"/>
                <a:ea typeface="Arial"/>
                <a:cs typeface="Arial"/>
              </a:defRPr>
            </a:pPr>
            <a:r>
              <a:rPr sz="1500" b="1" i="0">
                <a:solidFill>
                  <a:srgbClr val="A83A3A"/>
                </a:solidFill>
                <a:latin typeface="Arial"/>
                <a:ea typeface="Arial"/>
                <a:cs typeface="Arial"/>
              </a:rPr>
              <a:t>148/92 mmHg</a:t>
            </a:r>
          </a:p>
        </p:txBody>
      </p:sp>
      <p:sp>
        <p:nvSpPr>
          <p:cNvPr id="24" name="Rectangle 23">
            <a:extLst>
              <a:ext uri="{FF2B5EF4-FFF2-40B4-BE49-F238E27FC236}">
                <a16:creationId xmlns:a16="http://schemas.microsoft.com/office/drawing/2014/main" id="{87273D93-11CE-40FF-BB36-03A44B279DB2}"/>
              </a:ext>
            </a:extLst>
          </p:cNvPr>
          <p:cNvSpPr>
            <a:spLocks noGrp="1"/>
          </p:cNvSpPr>
          <p:nvPr/>
        </p:nvSpPr>
        <p:spPr>
          <a:xfrm>
            <a:off x="1047750" y="4324350"/>
            <a:ext cx="9239250" cy="523875"/>
          </a:xfrm>
          <a:prstGeom prst="rect">
            <a:avLst/>
          </a:prstGeom>
          <a:solidFill>
            <a:srgbClr val="F4F8FA"/>
          </a:solidFill>
          <a:ln w="0">
            <a:noFill/>
            <a:prstDash val="solid"/>
          </a:ln>
        </p:spPr>
      </p:sp>
      <p:sp>
        <p:nvSpPr>
          <p:cNvPr id="25" name="Rectangle 24">
            <a:extLst>
              <a:ext uri="{FF2B5EF4-FFF2-40B4-BE49-F238E27FC236}">
                <a16:creationId xmlns:a16="http://schemas.microsoft.com/office/drawing/2014/main" id="{282E2864-D484-480F-B769-1117E37690CC}"/>
              </a:ext>
            </a:extLst>
          </p:cNvPr>
          <p:cNvSpPr>
            <a:spLocks noGrp="1"/>
          </p:cNvSpPr>
          <p:nvPr/>
        </p:nvSpPr>
        <p:spPr>
          <a:xfrm>
            <a:off x="1381125" y="4391025"/>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1" i="0">
                <a:solidFill>
                  <a:srgbClr val="111111"/>
                </a:solidFill>
                <a:latin typeface="Arial"/>
                <a:ea typeface="Arial"/>
                <a:cs typeface="Arial"/>
              </a:defRPr>
            </a:pPr>
            <a:r>
              <a:rPr sz="1500" b="1" i="0">
                <a:solidFill>
                  <a:srgbClr val="111111"/>
                </a:solidFill>
                <a:latin typeface="Arial"/>
                <a:ea typeface="Arial"/>
                <a:cs typeface="Arial"/>
              </a:rPr>
              <a:t>Total cholesterol</a:t>
            </a:r>
          </a:p>
        </p:txBody>
      </p:sp>
      <p:sp>
        <p:nvSpPr>
          <p:cNvPr id="26" name="Rectangle 25">
            <a:extLst>
              <a:ext uri="{FF2B5EF4-FFF2-40B4-BE49-F238E27FC236}">
                <a16:creationId xmlns:a16="http://schemas.microsoft.com/office/drawing/2014/main" id="{F5F256B0-320A-48BC-8AA1-C104B9CC90CC}"/>
              </a:ext>
            </a:extLst>
          </p:cNvPr>
          <p:cNvSpPr>
            <a:spLocks noGrp="1"/>
          </p:cNvSpPr>
          <p:nvPr/>
        </p:nvSpPr>
        <p:spPr>
          <a:xfrm>
            <a:off x="6048375" y="4391025"/>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5.4 mmol/L</a:t>
            </a:r>
          </a:p>
        </p:txBody>
      </p:sp>
      <p:sp>
        <p:nvSpPr>
          <p:cNvPr id="27" name="Rectangle 26">
            <a:extLst>
              <a:ext uri="{FF2B5EF4-FFF2-40B4-BE49-F238E27FC236}">
                <a16:creationId xmlns:a16="http://schemas.microsoft.com/office/drawing/2014/main" id="{0A8F0956-709A-4731-B0E3-ED117E4E8599}"/>
              </a:ext>
            </a:extLst>
          </p:cNvPr>
          <p:cNvSpPr>
            <a:spLocks noGrp="1"/>
          </p:cNvSpPr>
          <p:nvPr/>
        </p:nvSpPr>
        <p:spPr>
          <a:xfrm>
            <a:off x="1381125" y="4914900"/>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1" i="0">
                <a:solidFill>
                  <a:srgbClr val="111111"/>
                </a:solidFill>
                <a:latin typeface="Arial"/>
                <a:ea typeface="Arial"/>
                <a:cs typeface="Arial"/>
              </a:defRPr>
            </a:pPr>
            <a:r>
              <a:rPr sz="1500" b="1" i="0">
                <a:solidFill>
                  <a:srgbClr val="111111"/>
                </a:solidFill>
                <a:latin typeface="Arial"/>
                <a:ea typeface="Arial"/>
                <a:cs typeface="Arial"/>
              </a:rPr>
              <a:t>Kidney function</a:t>
            </a:r>
          </a:p>
        </p:txBody>
      </p:sp>
      <p:sp>
        <p:nvSpPr>
          <p:cNvPr id="28" name="Rectangle 27">
            <a:extLst>
              <a:ext uri="{FF2B5EF4-FFF2-40B4-BE49-F238E27FC236}">
                <a16:creationId xmlns:a16="http://schemas.microsoft.com/office/drawing/2014/main" id="{9BEEE4D8-5DF3-4281-82CF-D0223C1254D6}"/>
              </a:ext>
            </a:extLst>
          </p:cNvPr>
          <p:cNvSpPr>
            <a:spLocks noGrp="1"/>
          </p:cNvSpPr>
          <p:nvPr/>
        </p:nvSpPr>
        <p:spPr>
          <a:xfrm>
            <a:off x="6048375" y="4914900"/>
            <a:ext cx="3714750" cy="361950"/>
          </a:xfrm>
          <a:prstGeom prst="rect">
            <a:avLst/>
          </a:prstGeom>
          <a:noFill/>
          <a:ln w="0">
            <a:noFill/>
            <a:prstDash val="solid"/>
          </a:ln>
        </p:spPr>
        <p:txBody>
          <a:bodyPr lIns="57150" tIns="38100" rIns="57150" bIns="38100" anchor="ctr">
            <a:normAutofit/>
          </a:bodyPr>
          <a:lstStyle/>
          <a:p>
            <a:pPr algn="l">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eGFR 72; urine ACR normal</a:t>
            </a:r>
          </a:p>
        </p:txBody>
      </p:sp>
      <p:sp>
        <p:nvSpPr>
          <p:cNvPr id="29" name="Rectangle: Rounded Corners 28">
            <a:extLst>
              <a:ext uri="{FF2B5EF4-FFF2-40B4-BE49-F238E27FC236}">
                <a16:creationId xmlns:a16="http://schemas.microsoft.com/office/drawing/2014/main" id="{C599D579-24F0-4D6A-A9D5-D5B8FDC09482}"/>
              </a:ext>
            </a:extLst>
          </p:cNvPr>
          <p:cNvSpPr>
            <a:spLocks noGrp="1"/>
          </p:cNvSpPr>
          <p:nvPr/>
        </p:nvSpPr>
        <p:spPr>
          <a:xfrm>
            <a:off x="1285875" y="5695950"/>
            <a:ext cx="8763000" cy="609600"/>
          </a:xfrm>
          <a:prstGeom prst="roundRect">
            <a:avLst>
              <a:gd name="adj" fmla="val 18750"/>
            </a:avLst>
          </a:prstGeom>
          <a:solidFill>
            <a:srgbClr val="EAF3FB"/>
          </a:solidFill>
          <a:ln w="11430">
            <a:solidFill>
              <a:srgbClr val="BDD4E8"/>
            </a:solidFill>
            <a:prstDash val="solid"/>
          </a:ln>
        </p:spPr>
        <p:txBody>
          <a:bodyPr lIns="57150" tIns="38100" rIns="57150" bIns="38100" anchor="ctr">
            <a:normAutofit fontScale="97467" lnSpcReduction="10000"/>
          </a:bodyPr>
          <a:lstStyle/>
          <a:p>
            <a:pPr algn="ctr">
              <a:lnSpc>
                <a:spcPct val="108000"/>
              </a:lnSpc>
              <a:buNone/>
              <a:defRPr sz="1575" b="0" i="0">
                <a:solidFill>
                  <a:srgbClr val="0070C0"/>
                </a:solidFill>
                <a:latin typeface="Arial"/>
                <a:ea typeface="Arial"/>
                <a:cs typeface="Arial"/>
              </a:defRPr>
            </a:pPr>
            <a:r>
              <a:rPr sz="1575" b="0" i="0">
                <a:solidFill>
                  <a:srgbClr val="0070C0"/>
                </a:solidFill>
                <a:latin typeface="Arial"/>
                <a:ea typeface="Arial"/>
                <a:cs typeface="Arial"/>
              </a:rPr>
              <a:t>Current medicines: modified-release metformin and ramipril. David reports missing doses on two or three days most weeks.</a:t>
            </a:r>
          </a:p>
        </p:txBody>
      </p:sp>
      <p:sp>
        <p:nvSpPr>
          <p:cNvPr id="30" name="Rectangle 29">
            <a:extLst>
              <a:ext uri="{FF2B5EF4-FFF2-40B4-BE49-F238E27FC236}">
                <a16:creationId xmlns:a16="http://schemas.microsoft.com/office/drawing/2014/main" id="{1E47D9C1-64F3-49ED-956A-9B3D94D4F0B7}"/>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Fictional measurements created for this care plan; interpretation informed by NICE (2026)</a:t>
            </a:r>
          </a:p>
        </p:txBody>
      </p:sp>
      <p:pic>
        <p:nvPicPr>
          <p:cNvPr id="31" name="Recorded Sound">
            <a:hlinkClick r:id="" action="ppaction://media"/>
            <a:extLst>
              <a:ext uri="{FF2B5EF4-FFF2-40B4-BE49-F238E27FC236}">
                <a16:creationId xmlns:a16="http://schemas.microsoft.com/office/drawing/2014/main" id="{0E0E4F0A-6A84-ECE5-6916-CEBDC3EAE3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32100" y="366713"/>
            <a:ext cx="406400" cy="406400"/>
          </a:xfrm>
          <a:prstGeom prst="rect">
            <a:avLst/>
          </a:prstGeom>
        </p:spPr>
      </p:pic>
    </p:spTree>
    <p:extLst>
      <p:ext uri="{BB962C8B-B14F-4D97-AF65-F5344CB8AC3E}">
        <p14:creationId xmlns:p14="http://schemas.microsoft.com/office/powerpoint/2010/main" val="680790988"/>
      </p:ext>
    </p:extLst>
  </p:cSld>
  <p:clrMapOvr>
    <a:masterClrMapping/>
  </p:clrMapOvr>
  <mc:AlternateContent xmlns:mc="http://schemas.openxmlformats.org/markup-compatibility/2006" xmlns:p14="http://schemas.microsoft.com/office/powerpoint/2010/main">
    <mc:Choice Requires="p14">
      <p:transition spd="slow" p14:dur="2000" advTm="49862"/>
    </mc:Choice>
    <mc:Fallback xmlns="">
      <p:transition spd="slow" advTm="49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862"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D342A45-D10B-4323-A6C5-BB79B26319B1}"/>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Anatomy and physiology of glucose regulation</a:t>
            </a:r>
          </a:p>
        </p:txBody>
      </p:sp>
      <p:sp>
        <p:nvSpPr>
          <p:cNvPr id="2" name="Rectangle 1">
            <a:extLst>
              <a:ext uri="{FF2B5EF4-FFF2-40B4-BE49-F238E27FC236}">
                <a16:creationId xmlns:a16="http://schemas.microsoft.com/office/drawing/2014/main" id="{9BAECDA2-C64A-4781-9268-7E7AD9A6F292}"/>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CBCFB6D9-B4D0-4A82-9B05-D04B31F7CCC0}"/>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920AC4BE-0A65-4E8A-AA24-C2C0291A2293}"/>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B64E4D90-7CC4-4682-A200-F6B8C9B43BE8}"/>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33" name="Picture 32"/>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5C42E9BA-6B04-4EE5-96D0-81B4B1045207}"/>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0B62948C-A2C1-4989-85A9-A8DD13EBE902}"/>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4</a:t>
            </a:r>
          </a:p>
        </p:txBody>
      </p:sp>
      <p:sp>
        <p:nvSpPr>
          <p:cNvPr id="9" name="Rectangle 8">
            <a:extLst>
              <a:ext uri="{FF2B5EF4-FFF2-40B4-BE49-F238E27FC236}">
                <a16:creationId xmlns:a16="http://schemas.microsoft.com/office/drawing/2014/main" id="{A00636EB-6CD2-4410-9174-7D541259446B}"/>
              </a:ext>
            </a:extLst>
          </p:cNvPr>
          <p:cNvSpPr>
            <a:spLocks noGrp="1"/>
          </p:cNvSpPr>
          <p:nvPr/>
        </p:nvSpPr>
        <p:spPr>
          <a:xfrm>
            <a:off x="1095375" y="933450"/>
            <a:ext cx="9144000" cy="428625"/>
          </a:xfrm>
          <a:prstGeom prst="rect">
            <a:avLst/>
          </a:prstGeom>
          <a:noFill/>
          <a:ln w="0">
            <a:noFill/>
            <a:prstDash val="solid"/>
          </a:ln>
        </p:spPr>
        <p:txBody>
          <a:bodyPr lIns="57150" tIns="38100" rIns="57150" bIns="38100" anchor="t">
            <a:normAutofit/>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After a meal, insulin coordinates glucose storage and use across several organs.</a:t>
            </a:r>
          </a:p>
        </p:txBody>
      </p:sp>
      <p:sp>
        <p:nvSpPr>
          <p:cNvPr id="10" name="Arrow: Right 9">
            <a:extLst>
              <a:ext uri="{FF2B5EF4-FFF2-40B4-BE49-F238E27FC236}">
                <a16:creationId xmlns:a16="http://schemas.microsoft.com/office/drawing/2014/main" id="{11B916DA-09AC-4162-A54B-4E3C4209E2C9}"/>
              </a:ext>
            </a:extLst>
          </p:cNvPr>
          <p:cNvSpPr>
            <a:spLocks noGrp="1"/>
          </p:cNvSpPr>
          <p:nvPr/>
        </p:nvSpPr>
        <p:spPr>
          <a:xfrm>
            <a:off x="2686050" y="2952750"/>
            <a:ext cx="1000125" cy="419100"/>
          </a:xfrm>
          <a:prstGeom prst="rightArrow">
            <a:avLst/>
          </a:prstGeom>
          <a:solidFill>
            <a:srgbClr val="23B8D8"/>
          </a:solidFill>
          <a:ln w="0">
            <a:noFill/>
            <a:prstDash val="solid"/>
          </a:ln>
        </p:spPr>
      </p:sp>
      <p:sp>
        <p:nvSpPr>
          <p:cNvPr id="11" name="Arrow: Right 10">
            <a:extLst>
              <a:ext uri="{FF2B5EF4-FFF2-40B4-BE49-F238E27FC236}">
                <a16:creationId xmlns:a16="http://schemas.microsoft.com/office/drawing/2014/main" id="{E25095B5-B81F-4C09-B58A-63D535D33C5B}"/>
              </a:ext>
            </a:extLst>
          </p:cNvPr>
          <p:cNvSpPr>
            <a:spLocks noGrp="1"/>
          </p:cNvSpPr>
          <p:nvPr/>
        </p:nvSpPr>
        <p:spPr>
          <a:xfrm>
            <a:off x="5048250" y="2952750"/>
            <a:ext cx="1000125" cy="419100"/>
          </a:xfrm>
          <a:prstGeom prst="rightArrow">
            <a:avLst/>
          </a:prstGeom>
          <a:solidFill>
            <a:srgbClr val="23B8D8"/>
          </a:solidFill>
          <a:ln w="0">
            <a:noFill/>
            <a:prstDash val="solid"/>
          </a:ln>
        </p:spPr>
      </p:sp>
      <p:sp>
        <p:nvSpPr>
          <p:cNvPr id="12" name="Arrow: Right 11">
            <a:extLst>
              <a:ext uri="{FF2B5EF4-FFF2-40B4-BE49-F238E27FC236}">
                <a16:creationId xmlns:a16="http://schemas.microsoft.com/office/drawing/2014/main" id="{0E74DD39-0348-404C-918A-4FE8DF6C1165}"/>
              </a:ext>
            </a:extLst>
          </p:cNvPr>
          <p:cNvSpPr>
            <a:spLocks noGrp="1"/>
          </p:cNvSpPr>
          <p:nvPr/>
        </p:nvSpPr>
        <p:spPr>
          <a:xfrm>
            <a:off x="7410450" y="2952750"/>
            <a:ext cx="1000125" cy="419100"/>
          </a:xfrm>
          <a:prstGeom prst="rightArrow">
            <a:avLst/>
          </a:prstGeom>
          <a:solidFill>
            <a:srgbClr val="23B8D8"/>
          </a:solidFill>
          <a:ln w="0">
            <a:noFill/>
            <a:prstDash val="solid"/>
          </a:ln>
        </p:spPr>
      </p:sp>
      <p:sp>
        <p:nvSpPr>
          <p:cNvPr id="13" name="Rectangle: Rounded Corners 12">
            <a:extLst>
              <a:ext uri="{FF2B5EF4-FFF2-40B4-BE49-F238E27FC236}">
                <a16:creationId xmlns:a16="http://schemas.microsoft.com/office/drawing/2014/main" id="{B070CCD0-FEA5-446F-A016-392D49BAFF88}"/>
              </a:ext>
            </a:extLst>
          </p:cNvPr>
          <p:cNvSpPr>
            <a:spLocks noGrp="1"/>
          </p:cNvSpPr>
          <p:nvPr/>
        </p:nvSpPr>
        <p:spPr>
          <a:xfrm>
            <a:off x="762000" y="2095500"/>
            <a:ext cx="2238375" cy="2190750"/>
          </a:xfrm>
          <a:prstGeom prst="roundRect">
            <a:avLst>
              <a:gd name="adj" fmla="val 8696"/>
            </a:avLst>
          </a:prstGeom>
          <a:solidFill>
            <a:srgbClr val="EAF3FB"/>
          </a:solidFill>
          <a:ln w="12383">
            <a:solidFill>
              <a:srgbClr val="B9D4E8"/>
            </a:solidFill>
            <a:prstDash val="solid"/>
          </a:ln>
        </p:spPr>
      </p:sp>
      <p:sp>
        <p:nvSpPr>
          <p:cNvPr id="14" name="Rectangle 13">
            <a:extLst>
              <a:ext uri="{FF2B5EF4-FFF2-40B4-BE49-F238E27FC236}">
                <a16:creationId xmlns:a16="http://schemas.microsoft.com/office/drawing/2014/main" id="{9B9F1903-16D9-4C70-8787-3937361CE7A6}"/>
              </a:ext>
            </a:extLst>
          </p:cNvPr>
          <p:cNvSpPr>
            <a:spLocks noGrp="1"/>
          </p:cNvSpPr>
          <p:nvPr/>
        </p:nvSpPr>
        <p:spPr>
          <a:xfrm>
            <a:off x="952500" y="2352675"/>
            <a:ext cx="1857375" cy="523875"/>
          </a:xfrm>
          <a:prstGeom prst="rect">
            <a:avLst/>
          </a:prstGeom>
          <a:noFill/>
          <a:ln w="0">
            <a:noFill/>
            <a:prstDash val="solid"/>
          </a:ln>
        </p:spPr>
        <p:txBody>
          <a:bodyPr lIns="57150" tIns="38100" rIns="57150" bIns="38100" anchor="ctr">
            <a:normAutofit fontScale="86338" lnSpcReduction="20000"/>
          </a:bodyPr>
          <a:lstStyle/>
          <a:p>
            <a:pPr algn="ctr">
              <a:lnSpc>
                <a:spcPct val="108000"/>
              </a:lnSpc>
              <a:buNone/>
              <a:defRPr sz="1725" b="1" i="0">
                <a:solidFill>
                  <a:srgbClr val="013A58"/>
                </a:solidFill>
                <a:latin typeface="Arial"/>
                <a:ea typeface="Arial"/>
                <a:cs typeface="Arial"/>
              </a:defRPr>
            </a:pPr>
            <a:r>
              <a:rPr sz="1725" b="1" i="0">
                <a:solidFill>
                  <a:srgbClr val="013A58"/>
                </a:solidFill>
                <a:latin typeface="Arial"/>
                <a:ea typeface="Arial"/>
                <a:cs typeface="Arial"/>
              </a:rPr>
              <a:t>Carbohydrate</a:t>
            </a:r>
          </a:p>
          <a:p>
            <a:pPr algn="ctr">
              <a:lnSpc>
                <a:spcPct val="108000"/>
              </a:lnSpc>
              <a:buNone/>
              <a:defRPr sz="1725" b="1" i="0">
                <a:solidFill>
                  <a:srgbClr val="013A58"/>
                </a:solidFill>
                <a:latin typeface="Arial"/>
                <a:ea typeface="Arial"/>
                <a:cs typeface="Arial"/>
              </a:defRPr>
            </a:pPr>
            <a:r>
              <a:rPr sz="1725" b="1" i="0">
                <a:solidFill>
                  <a:srgbClr val="013A58"/>
                </a:solidFill>
                <a:latin typeface="Arial"/>
                <a:ea typeface="Arial"/>
                <a:cs typeface="Arial"/>
              </a:rPr>
              <a:t>is digested</a:t>
            </a:r>
          </a:p>
        </p:txBody>
      </p:sp>
      <p:sp>
        <p:nvSpPr>
          <p:cNvPr id="15" name="Rectangle 14">
            <a:extLst>
              <a:ext uri="{FF2B5EF4-FFF2-40B4-BE49-F238E27FC236}">
                <a16:creationId xmlns:a16="http://schemas.microsoft.com/office/drawing/2014/main" id="{4EC25C15-010E-45A7-B5D2-DE39D53E9559}"/>
              </a:ext>
            </a:extLst>
          </p:cNvPr>
          <p:cNvSpPr>
            <a:spLocks noGrp="1"/>
          </p:cNvSpPr>
          <p:nvPr/>
        </p:nvSpPr>
        <p:spPr>
          <a:xfrm>
            <a:off x="990600" y="3162300"/>
            <a:ext cx="1781175" cy="704850"/>
          </a:xfrm>
          <a:prstGeom prst="rect">
            <a:avLst/>
          </a:prstGeom>
          <a:noFill/>
          <a:ln w="0">
            <a:noFill/>
            <a:prstDash val="solid"/>
          </a:ln>
        </p:spPr>
        <p:txBody>
          <a:bodyPr lIns="57150" tIns="38100" rIns="57150" bIns="38100" anchor="ctr">
            <a:normAutofit/>
          </a:bodyPr>
          <a:lstStyle/>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Glucose enters</a:t>
            </a:r>
          </a:p>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the bloodstream</a:t>
            </a:r>
          </a:p>
        </p:txBody>
      </p:sp>
      <p:sp>
        <p:nvSpPr>
          <p:cNvPr id="16" name="Rectangle: Rounded Corners 15">
            <a:extLst>
              <a:ext uri="{FF2B5EF4-FFF2-40B4-BE49-F238E27FC236}">
                <a16:creationId xmlns:a16="http://schemas.microsoft.com/office/drawing/2014/main" id="{67AF99FD-17C8-4295-AAF8-56C067F7B6B4}"/>
              </a:ext>
            </a:extLst>
          </p:cNvPr>
          <p:cNvSpPr>
            <a:spLocks noGrp="1"/>
          </p:cNvSpPr>
          <p:nvPr/>
        </p:nvSpPr>
        <p:spPr>
          <a:xfrm>
            <a:off x="3143250" y="2095500"/>
            <a:ext cx="2238375" cy="2190750"/>
          </a:xfrm>
          <a:prstGeom prst="roundRect">
            <a:avLst>
              <a:gd name="adj" fmla="val 8696"/>
            </a:avLst>
          </a:prstGeom>
          <a:solidFill>
            <a:srgbClr val="EAF7FA"/>
          </a:solidFill>
          <a:ln w="12383">
            <a:solidFill>
              <a:srgbClr val="88C9D8"/>
            </a:solidFill>
            <a:prstDash val="solid"/>
          </a:ln>
        </p:spPr>
      </p:sp>
      <p:sp>
        <p:nvSpPr>
          <p:cNvPr id="17" name="Rectangle 16">
            <a:extLst>
              <a:ext uri="{FF2B5EF4-FFF2-40B4-BE49-F238E27FC236}">
                <a16:creationId xmlns:a16="http://schemas.microsoft.com/office/drawing/2014/main" id="{65E5B246-0191-4EA2-A943-889CCE405030}"/>
              </a:ext>
            </a:extLst>
          </p:cNvPr>
          <p:cNvSpPr>
            <a:spLocks noGrp="1"/>
          </p:cNvSpPr>
          <p:nvPr/>
        </p:nvSpPr>
        <p:spPr>
          <a:xfrm>
            <a:off x="3333750" y="2352675"/>
            <a:ext cx="1857375" cy="523875"/>
          </a:xfrm>
          <a:prstGeom prst="rect">
            <a:avLst/>
          </a:prstGeom>
          <a:noFill/>
          <a:ln w="0">
            <a:noFill/>
            <a:prstDash val="solid"/>
          </a:ln>
        </p:spPr>
        <p:txBody>
          <a:bodyPr lIns="57150" tIns="38100" rIns="57150" bIns="38100" anchor="ctr">
            <a:normAutofit/>
          </a:bodyPr>
          <a:lstStyle/>
          <a:p>
            <a:pPr algn="ctr">
              <a:lnSpc>
                <a:spcPct val="108000"/>
              </a:lnSpc>
              <a:buNone/>
              <a:defRPr sz="1725" b="1" i="0">
                <a:solidFill>
                  <a:srgbClr val="013A58"/>
                </a:solidFill>
                <a:latin typeface="Arial"/>
                <a:ea typeface="Arial"/>
                <a:cs typeface="Arial"/>
              </a:defRPr>
            </a:pPr>
            <a:r>
              <a:rPr sz="1725" b="1" i="0">
                <a:solidFill>
                  <a:srgbClr val="013A58"/>
                </a:solidFill>
                <a:latin typeface="Arial"/>
                <a:ea typeface="Arial"/>
                <a:cs typeface="Arial"/>
              </a:rPr>
              <a:t>Pancreas</a:t>
            </a:r>
          </a:p>
        </p:txBody>
      </p:sp>
      <p:sp>
        <p:nvSpPr>
          <p:cNvPr id="18" name="Rectangle 17">
            <a:extLst>
              <a:ext uri="{FF2B5EF4-FFF2-40B4-BE49-F238E27FC236}">
                <a16:creationId xmlns:a16="http://schemas.microsoft.com/office/drawing/2014/main" id="{157984C5-039E-4F0E-B71D-B673C3CFC91C}"/>
              </a:ext>
            </a:extLst>
          </p:cNvPr>
          <p:cNvSpPr>
            <a:spLocks noGrp="1"/>
          </p:cNvSpPr>
          <p:nvPr/>
        </p:nvSpPr>
        <p:spPr>
          <a:xfrm>
            <a:off x="3371850" y="3162300"/>
            <a:ext cx="1781175" cy="704850"/>
          </a:xfrm>
          <a:prstGeom prst="rect">
            <a:avLst/>
          </a:prstGeom>
          <a:noFill/>
          <a:ln w="0">
            <a:noFill/>
            <a:prstDash val="solid"/>
          </a:ln>
        </p:spPr>
        <p:txBody>
          <a:bodyPr lIns="57150" tIns="38100" rIns="57150" bIns="38100" anchor="ctr">
            <a:normAutofit/>
          </a:bodyPr>
          <a:lstStyle/>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β-cells release</a:t>
            </a:r>
          </a:p>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insulin</a:t>
            </a:r>
          </a:p>
        </p:txBody>
      </p:sp>
      <p:sp>
        <p:nvSpPr>
          <p:cNvPr id="19" name="Rectangle: Rounded Corners 18">
            <a:extLst>
              <a:ext uri="{FF2B5EF4-FFF2-40B4-BE49-F238E27FC236}">
                <a16:creationId xmlns:a16="http://schemas.microsoft.com/office/drawing/2014/main" id="{633CC463-7D93-4128-AE73-C3F4FC1FF3E9}"/>
              </a:ext>
            </a:extLst>
          </p:cNvPr>
          <p:cNvSpPr>
            <a:spLocks noGrp="1"/>
          </p:cNvSpPr>
          <p:nvPr/>
        </p:nvSpPr>
        <p:spPr>
          <a:xfrm>
            <a:off x="5505450" y="2095500"/>
            <a:ext cx="2238375" cy="2190750"/>
          </a:xfrm>
          <a:prstGeom prst="roundRect">
            <a:avLst>
              <a:gd name="adj" fmla="val 8696"/>
            </a:avLst>
          </a:prstGeom>
          <a:solidFill>
            <a:srgbClr val="EAF3FB"/>
          </a:solidFill>
          <a:ln w="12383">
            <a:solidFill>
              <a:srgbClr val="B9D4E8"/>
            </a:solidFill>
            <a:prstDash val="solid"/>
          </a:ln>
        </p:spPr>
      </p:sp>
      <p:sp>
        <p:nvSpPr>
          <p:cNvPr id="20" name="Rectangle 19">
            <a:extLst>
              <a:ext uri="{FF2B5EF4-FFF2-40B4-BE49-F238E27FC236}">
                <a16:creationId xmlns:a16="http://schemas.microsoft.com/office/drawing/2014/main" id="{F7B1AB18-5D50-48F2-8A7A-2E48DF667D8C}"/>
              </a:ext>
            </a:extLst>
          </p:cNvPr>
          <p:cNvSpPr>
            <a:spLocks noGrp="1"/>
          </p:cNvSpPr>
          <p:nvPr/>
        </p:nvSpPr>
        <p:spPr>
          <a:xfrm>
            <a:off x="5695950" y="2352675"/>
            <a:ext cx="1857375" cy="523875"/>
          </a:xfrm>
          <a:prstGeom prst="rect">
            <a:avLst/>
          </a:prstGeom>
          <a:noFill/>
          <a:ln w="0">
            <a:noFill/>
            <a:prstDash val="solid"/>
          </a:ln>
        </p:spPr>
        <p:txBody>
          <a:bodyPr lIns="57150" tIns="38100" rIns="57150" bIns="38100" anchor="ctr">
            <a:normAutofit/>
          </a:bodyPr>
          <a:lstStyle/>
          <a:p>
            <a:pPr algn="ctr">
              <a:lnSpc>
                <a:spcPct val="108000"/>
              </a:lnSpc>
              <a:buNone/>
              <a:defRPr sz="1725" b="1" i="0">
                <a:solidFill>
                  <a:srgbClr val="013A58"/>
                </a:solidFill>
                <a:latin typeface="Arial"/>
                <a:ea typeface="Arial"/>
                <a:cs typeface="Arial"/>
              </a:defRPr>
            </a:pPr>
            <a:r>
              <a:rPr sz="1725" b="1" i="0">
                <a:solidFill>
                  <a:srgbClr val="013A58"/>
                </a:solidFill>
                <a:latin typeface="Arial"/>
                <a:ea typeface="Arial"/>
                <a:cs typeface="Arial"/>
              </a:rPr>
              <a:t>Liver</a:t>
            </a:r>
          </a:p>
        </p:txBody>
      </p:sp>
      <p:sp>
        <p:nvSpPr>
          <p:cNvPr id="21" name="Rectangle 20">
            <a:extLst>
              <a:ext uri="{FF2B5EF4-FFF2-40B4-BE49-F238E27FC236}">
                <a16:creationId xmlns:a16="http://schemas.microsoft.com/office/drawing/2014/main" id="{A6A65A4B-0095-4524-8617-6F1DCFA596A9}"/>
              </a:ext>
            </a:extLst>
          </p:cNvPr>
          <p:cNvSpPr>
            <a:spLocks noGrp="1"/>
          </p:cNvSpPr>
          <p:nvPr/>
        </p:nvSpPr>
        <p:spPr>
          <a:xfrm>
            <a:off x="5734050" y="3162300"/>
            <a:ext cx="1781175" cy="704850"/>
          </a:xfrm>
          <a:prstGeom prst="rect">
            <a:avLst/>
          </a:prstGeom>
          <a:noFill/>
          <a:ln w="0">
            <a:noFill/>
            <a:prstDash val="solid"/>
          </a:ln>
        </p:spPr>
        <p:txBody>
          <a:bodyPr lIns="57150" tIns="38100" rIns="57150" bIns="38100" anchor="ctr">
            <a:normAutofit/>
          </a:bodyPr>
          <a:lstStyle/>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Stores glucose</a:t>
            </a:r>
          </a:p>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as glycogen</a:t>
            </a:r>
          </a:p>
        </p:txBody>
      </p:sp>
      <p:sp>
        <p:nvSpPr>
          <p:cNvPr id="22" name="Rectangle: Rounded Corners 21">
            <a:extLst>
              <a:ext uri="{FF2B5EF4-FFF2-40B4-BE49-F238E27FC236}">
                <a16:creationId xmlns:a16="http://schemas.microsoft.com/office/drawing/2014/main" id="{ABD6C61F-3C4C-47DD-91B3-287C4A8ECCB3}"/>
              </a:ext>
            </a:extLst>
          </p:cNvPr>
          <p:cNvSpPr>
            <a:spLocks noGrp="1"/>
          </p:cNvSpPr>
          <p:nvPr/>
        </p:nvSpPr>
        <p:spPr>
          <a:xfrm>
            <a:off x="7867650" y="2095500"/>
            <a:ext cx="2238375" cy="2190750"/>
          </a:xfrm>
          <a:prstGeom prst="roundRect">
            <a:avLst>
              <a:gd name="adj" fmla="val 8696"/>
            </a:avLst>
          </a:prstGeom>
          <a:solidFill>
            <a:srgbClr val="EAF3FB"/>
          </a:solidFill>
          <a:ln w="12383">
            <a:solidFill>
              <a:srgbClr val="B9D4E8"/>
            </a:solidFill>
            <a:prstDash val="solid"/>
          </a:ln>
        </p:spPr>
      </p:sp>
      <p:sp>
        <p:nvSpPr>
          <p:cNvPr id="23" name="Rectangle 22">
            <a:extLst>
              <a:ext uri="{FF2B5EF4-FFF2-40B4-BE49-F238E27FC236}">
                <a16:creationId xmlns:a16="http://schemas.microsoft.com/office/drawing/2014/main" id="{429D84FE-919A-4E02-B203-DBE56EAD10EE}"/>
              </a:ext>
            </a:extLst>
          </p:cNvPr>
          <p:cNvSpPr>
            <a:spLocks noGrp="1"/>
          </p:cNvSpPr>
          <p:nvPr/>
        </p:nvSpPr>
        <p:spPr>
          <a:xfrm>
            <a:off x="8058150" y="2352675"/>
            <a:ext cx="1857375" cy="523875"/>
          </a:xfrm>
          <a:prstGeom prst="rect">
            <a:avLst/>
          </a:prstGeom>
          <a:noFill/>
          <a:ln w="0">
            <a:noFill/>
            <a:prstDash val="solid"/>
          </a:ln>
        </p:spPr>
        <p:txBody>
          <a:bodyPr lIns="57150" tIns="38100" rIns="57150" bIns="38100" anchor="ctr">
            <a:normAutofit/>
          </a:bodyPr>
          <a:lstStyle/>
          <a:p>
            <a:pPr algn="ctr">
              <a:lnSpc>
                <a:spcPct val="108000"/>
              </a:lnSpc>
              <a:buNone/>
              <a:defRPr sz="1725" b="1" i="0">
                <a:solidFill>
                  <a:srgbClr val="013A58"/>
                </a:solidFill>
                <a:latin typeface="Arial"/>
                <a:ea typeface="Arial"/>
                <a:cs typeface="Arial"/>
              </a:defRPr>
            </a:pPr>
            <a:r>
              <a:rPr sz="1725" b="1" i="0">
                <a:solidFill>
                  <a:srgbClr val="013A58"/>
                </a:solidFill>
                <a:latin typeface="Arial"/>
                <a:ea typeface="Arial"/>
                <a:cs typeface="Arial"/>
              </a:rPr>
              <a:t>Muscle and fat</a:t>
            </a:r>
          </a:p>
        </p:txBody>
      </p:sp>
      <p:sp>
        <p:nvSpPr>
          <p:cNvPr id="24" name="Rectangle 23">
            <a:extLst>
              <a:ext uri="{FF2B5EF4-FFF2-40B4-BE49-F238E27FC236}">
                <a16:creationId xmlns:a16="http://schemas.microsoft.com/office/drawing/2014/main" id="{FAE9972B-0723-4D60-A46B-51CACB310D62}"/>
              </a:ext>
            </a:extLst>
          </p:cNvPr>
          <p:cNvSpPr>
            <a:spLocks noGrp="1"/>
          </p:cNvSpPr>
          <p:nvPr/>
        </p:nvSpPr>
        <p:spPr>
          <a:xfrm>
            <a:off x="8096250" y="3162300"/>
            <a:ext cx="1781175" cy="704850"/>
          </a:xfrm>
          <a:prstGeom prst="rect">
            <a:avLst/>
          </a:prstGeom>
          <a:noFill/>
          <a:ln w="0">
            <a:noFill/>
            <a:prstDash val="solid"/>
          </a:ln>
        </p:spPr>
        <p:txBody>
          <a:bodyPr lIns="57150" tIns="38100" rIns="57150" bIns="38100" anchor="ctr">
            <a:normAutofit/>
          </a:bodyPr>
          <a:lstStyle/>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Increase glucose</a:t>
            </a:r>
          </a:p>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uptake and use</a:t>
            </a:r>
          </a:p>
        </p:txBody>
      </p:sp>
      <p:sp>
        <p:nvSpPr>
          <p:cNvPr id="25" name="Rectangle: Rounded Corners 24">
            <a:extLst>
              <a:ext uri="{FF2B5EF4-FFF2-40B4-BE49-F238E27FC236}">
                <a16:creationId xmlns:a16="http://schemas.microsoft.com/office/drawing/2014/main" id="{E79FF3CE-43FC-4733-8DD4-7EDF0F538DA9}"/>
              </a:ext>
            </a:extLst>
          </p:cNvPr>
          <p:cNvSpPr>
            <a:spLocks noGrp="1"/>
          </p:cNvSpPr>
          <p:nvPr/>
        </p:nvSpPr>
        <p:spPr>
          <a:xfrm>
            <a:off x="1619250" y="4762500"/>
            <a:ext cx="8096250" cy="1104900"/>
          </a:xfrm>
          <a:prstGeom prst="roundRect">
            <a:avLst>
              <a:gd name="adj" fmla="val 13793"/>
            </a:avLst>
          </a:prstGeom>
          <a:solidFill>
            <a:srgbClr val="013A58"/>
          </a:solidFill>
          <a:ln w="12383">
            <a:solidFill>
              <a:srgbClr val="013A58"/>
            </a:solidFill>
            <a:prstDash val="solid"/>
          </a:ln>
        </p:spPr>
      </p:sp>
      <p:sp>
        <p:nvSpPr>
          <p:cNvPr id="26" name="Rectangle 25">
            <a:extLst>
              <a:ext uri="{FF2B5EF4-FFF2-40B4-BE49-F238E27FC236}">
                <a16:creationId xmlns:a16="http://schemas.microsoft.com/office/drawing/2014/main" id="{AE8D14FB-42DB-43AD-8179-360EBE1B8A47}"/>
              </a:ext>
            </a:extLst>
          </p:cNvPr>
          <p:cNvSpPr>
            <a:spLocks noGrp="1"/>
          </p:cNvSpPr>
          <p:nvPr/>
        </p:nvSpPr>
        <p:spPr>
          <a:xfrm>
            <a:off x="1952625" y="5010150"/>
            <a:ext cx="7429500" cy="609600"/>
          </a:xfrm>
          <a:prstGeom prst="rect">
            <a:avLst/>
          </a:prstGeom>
          <a:noFill/>
          <a:ln w="0">
            <a:noFill/>
            <a:prstDash val="solid"/>
          </a:ln>
        </p:spPr>
        <p:txBody>
          <a:bodyPr lIns="57150" tIns="38100" rIns="57150" bIns="38100" anchor="ctr">
            <a:normAutofit fontScale="86420"/>
          </a:bodyPr>
          <a:lstStyle/>
          <a:p>
            <a:pPr algn="ctr">
              <a:lnSpc>
                <a:spcPct val="108000"/>
              </a:lnSpc>
              <a:buNone/>
              <a:defRPr sz="1875" b="1" i="0">
                <a:solidFill>
                  <a:srgbClr val="FFFFFF"/>
                </a:solidFill>
                <a:latin typeface="Arial"/>
                <a:ea typeface="Arial"/>
                <a:cs typeface="Arial"/>
              </a:defRPr>
            </a:pPr>
            <a:r>
              <a:rPr sz="1875" b="1" i="0">
                <a:solidFill>
                  <a:srgbClr val="FFFFFF"/>
                </a:solidFill>
                <a:latin typeface="Arial"/>
                <a:ea typeface="Arial"/>
                <a:cs typeface="Arial"/>
              </a:rPr>
              <a:t>Result: blood glucose returns towards its normal range while cells receive fuel for energy.</a:t>
            </a:r>
          </a:p>
        </p:txBody>
      </p:sp>
      <p:sp>
        <p:nvSpPr>
          <p:cNvPr id="27" name="Rectangle 26">
            <a:extLst>
              <a:ext uri="{FF2B5EF4-FFF2-40B4-BE49-F238E27FC236}">
                <a16:creationId xmlns:a16="http://schemas.microsoft.com/office/drawing/2014/main" id="{171CDDE5-65E6-4B65-BFF2-1E0AD0A8E2F8}"/>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(Lu et al., 2024; NIDDK, 2026)</a:t>
            </a:r>
          </a:p>
        </p:txBody>
      </p:sp>
      <p:pic>
        <p:nvPicPr>
          <p:cNvPr id="28" name="Recorded Sound">
            <a:hlinkClick r:id="" action="ppaction://media"/>
            <a:extLst>
              <a:ext uri="{FF2B5EF4-FFF2-40B4-BE49-F238E27FC236}">
                <a16:creationId xmlns:a16="http://schemas.microsoft.com/office/drawing/2014/main" id="{A953E571-46DD-B7A8-6D44-A5822B1F86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40209" y="356184"/>
            <a:ext cx="406400" cy="406400"/>
          </a:xfrm>
          <a:prstGeom prst="rect">
            <a:avLst/>
          </a:prstGeom>
        </p:spPr>
      </p:pic>
    </p:spTree>
    <p:extLst>
      <p:ext uri="{BB962C8B-B14F-4D97-AF65-F5344CB8AC3E}">
        <p14:creationId xmlns:p14="http://schemas.microsoft.com/office/powerpoint/2010/main" val="1887200775"/>
      </p:ext>
    </p:extLst>
  </p:cSld>
  <p:clrMapOvr>
    <a:masterClrMapping/>
  </p:clrMapOvr>
  <mc:AlternateContent xmlns:mc="http://schemas.openxmlformats.org/markup-compatibility/2006" xmlns:p14="http://schemas.microsoft.com/office/powerpoint/2010/main">
    <mc:Choice Requires="p14">
      <p:transition spd="slow" p14:dur="2000" advTm="66709"/>
    </mc:Choice>
    <mc:Fallback xmlns="">
      <p:transition spd="slow" advTm="66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709"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8F8B3E4-69E0-48E1-ACD3-8EF0DCFF8570}"/>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How type 2 diabetes disrupts body function</a:t>
            </a:r>
          </a:p>
        </p:txBody>
      </p:sp>
      <p:sp>
        <p:nvSpPr>
          <p:cNvPr id="2" name="Rectangle 1">
            <a:extLst>
              <a:ext uri="{FF2B5EF4-FFF2-40B4-BE49-F238E27FC236}">
                <a16:creationId xmlns:a16="http://schemas.microsoft.com/office/drawing/2014/main" id="{7D5F2D57-1A72-46B4-851E-A568DBCF1403}"/>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0E156ACA-FC68-4D61-A2A9-99D29C496C8A}"/>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D7F8655B-211B-4CF7-8DD8-F5B9FCA07D9E}"/>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DE8DBBC3-EA7B-461F-B8D4-56B8F5661025}"/>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35" name="Picture 34"/>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801218BE-22EB-464D-BEB0-37B463E9BF4A}"/>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2E54BC1C-6B55-43C3-AE95-65D3421FF9EA}"/>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5</a:t>
            </a:r>
          </a:p>
        </p:txBody>
      </p:sp>
      <p:sp>
        <p:nvSpPr>
          <p:cNvPr id="9" name="Rectangle 8">
            <a:extLst>
              <a:ext uri="{FF2B5EF4-FFF2-40B4-BE49-F238E27FC236}">
                <a16:creationId xmlns:a16="http://schemas.microsoft.com/office/drawing/2014/main" id="{1F842255-204D-4452-A23F-C01250F43162}"/>
              </a:ext>
            </a:extLst>
          </p:cNvPr>
          <p:cNvSpPr>
            <a:spLocks noGrp="1"/>
          </p:cNvSpPr>
          <p:nvPr/>
        </p:nvSpPr>
        <p:spPr>
          <a:xfrm>
            <a:off x="857250" y="933450"/>
            <a:ext cx="9620250" cy="476250"/>
          </a:xfrm>
          <a:prstGeom prst="rect">
            <a:avLst/>
          </a:prstGeom>
          <a:noFill/>
          <a:ln w="0">
            <a:noFill/>
            <a:prstDash val="solid"/>
          </a:ln>
        </p:spPr>
        <p:txBody>
          <a:bodyPr lIns="57150" tIns="38100" rIns="57150" bIns="38100" anchor="t">
            <a:normAutofit fontScale="96681"/>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Insulin resistance and progressive β-cell dysfunction reinforce persistent hyperglycaemia.</a:t>
            </a:r>
          </a:p>
        </p:txBody>
      </p:sp>
      <p:sp>
        <p:nvSpPr>
          <p:cNvPr id="10" name="Arrow: Right 9">
            <a:extLst>
              <a:ext uri="{FF2B5EF4-FFF2-40B4-BE49-F238E27FC236}">
                <a16:creationId xmlns:a16="http://schemas.microsoft.com/office/drawing/2014/main" id="{72906DAD-DB8B-4CA9-B0F3-C26B9DFE765A}"/>
              </a:ext>
            </a:extLst>
          </p:cNvPr>
          <p:cNvSpPr>
            <a:spLocks noGrp="1"/>
          </p:cNvSpPr>
          <p:nvPr/>
        </p:nvSpPr>
        <p:spPr>
          <a:xfrm>
            <a:off x="2724150" y="2714625"/>
            <a:ext cx="904875" cy="438150"/>
          </a:xfrm>
          <a:prstGeom prst="rightArrow">
            <a:avLst/>
          </a:prstGeom>
          <a:solidFill>
            <a:srgbClr val="E7A84A"/>
          </a:solidFill>
          <a:ln w="0">
            <a:noFill/>
            <a:prstDash val="solid"/>
          </a:ln>
        </p:spPr>
      </p:sp>
      <p:sp>
        <p:nvSpPr>
          <p:cNvPr id="11" name="Arrow: Right 10">
            <a:extLst>
              <a:ext uri="{FF2B5EF4-FFF2-40B4-BE49-F238E27FC236}">
                <a16:creationId xmlns:a16="http://schemas.microsoft.com/office/drawing/2014/main" id="{B033531E-4E1A-4FF5-8D98-C1BD0628C08E}"/>
              </a:ext>
            </a:extLst>
          </p:cNvPr>
          <p:cNvSpPr>
            <a:spLocks noGrp="1"/>
          </p:cNvSpPr>
          <p:nvPr/>
        </p:nvSpPr>
        <p:spPr>
          <a:xfrm>
            <a:off x="5257800" y="2714625"/>
            <a:ext cx="904875" cy="438150"/>
          </a:xfrm>
          <a:prstGeom prst="rightArrow">
            <a:avLst/>
          </a:prstGeom>
          <a:solidFill>
            <a:srgbClr val="E17855"/>
          </a:solidFill>
          <a:ln w="0">
            <a:noFill/>
            <a:prstDash val="solid"/>
          </a:ln>
        </p:spPr>
      </p:sp>
      <p:sp>
        <p:nvSpPr>
          <p:cNvPr id="12" name="Arrow: Right 11">
            <a:extLst>
              <a:ext uri="{FF2B5EF4-FFF2-40B4-BE49-F238E27FC236}">
                <a16:creationId xmlns:a16="http://schemas.microsoft.com/office/drawing/2014/main" id="{0FC29891-F9F8-4B95-AAFF-F3A43E86C490}"/>
              </a:ext>
            </a:extLst>
          </p:cNvPr>
          <p:cNvSpPr>
            <a:spLocks noGrp="1"/>
          </p:cNvSpPr>
          <p:nvPr/>
        </p:nvSpPr>
        <p:spPr>
          <a:xfrm>
            <a:off x="7791450" y="2714625"/>
            <a:ext cx="904875" cy="438150"/>
          </a:xfrm>
          <a:prstGeom prst="rightArrow">
            <a:avLst/>
          </a:prstGeom>
          <a:solidFill>
            <a:srgbClr val="A83A3A"/>
          </a:solidFill>
          <a:ln w="0">
            <a:noFill/>
            <a:prstDash val="solid"/>
          </a:ln>
        </p:spPr>
      </p:sp>
      <p:sp>
        <p:nvSpPr>
          <p:cNvPr id="13" name="Rectangle: Rounded Corners 12">
            <a:extLst>
              <a:ext uri="{FF2B5EF4-FFF2-40B4-BE49-F238E27FC236}">
                <a16:creationId xmlns:a16="http://schemas.microsoft.com/office/drawing/2014/main" id="{548642D2-5C2D-4B39-98BF-C97D431739A8}"/>
              </a:ext>
            </a:extLst>
          </p:cNvPr>
          <p:cNvSpPr>
            <a:spLocks noGrp="1"/>
          </p:cNvSpPr>
          <p:nvPr/>
        </p:nvSpPr>
        <p:spPr>
          <a:xfrm>
            <a:off x="619125" y="1952625"/>
            <a:ext cx="2190750" cy="2333625"/>
          </a:xfrm>
          <a:prstGeom prst="roundRect">
            <a:avLst>
              <a:gd name="adj" fmla="val 7826"/>
            </a:avLst>
          </a:prstGeom>
          <a:solidFill>
            <a:srgbClr val="FFF9F1"/>
          </a:solidFill>
          <a:ln w="12383">
            <a:solidFill>
              <a:srgbClr val="B56B00"/>
            </a:solidFill>
            <a:prstDash val="solid"/>
          </a:ln>
        </p:spPr>
      </p:sp>
      <p:sp>
        <p:nvSpPr>
          <p:cNvPr id="14" name="Rectangle 13">
            <a:extLst>
              <a:ext uri="{FF2B5EF4-FFF2-40B4-BE49-F238E27FC236}">
                <a16:creationId xmlns:a16="http://schemas.microsoft.com/office/drawing/2014/main" id="{AB4D3691-CBBC-4DE2-90DC-4E4C003BDE5C}"/>
              </a:ext>
            </a:extLst>
          </p:cNvPr>
          <p:cNvSpPr>
            <a:spLocks noGrp="1"/>
          </p:cNvSpPr>
          <p:nvPr/>
        </p:nvSpPr>
        <p:spPr>
          <a:xfrm>
            <a:off x="781050" y="2190750"/>
            <a:ext cx="1866900" cy="533400"/>
          </a:xfrm>
          <a:prstGeom prst="rect">
            <a:avLst/>
          </a:prstGeom>
          <a:noFill/>
          <a:ln w="0">
            <a:noFill/>
            <a:prstDash val="solid"/>
          </a:ln>
        </p:spPr>
        <p:txBody>
          <a:bodyPr lIns="57150" tIns="38100" rIns="57150" bIns="38100" anchor="ctr">
            <a:normAutofit fontScale="99002"/>
          </a:bodyPr>
          <a:lstStyle/>
          <a:p>
            <a:pPr algn="ctr">
              <a:lnSpc>
                <a:spcPct val="108000"/>
              </a:lnSpc>
              <a:buNone/>
              <a:defRPr sz="1650" b="1" i="0">
                <a:solidFill>
                  <a:srgbClr val="B56B00"/>
                </a:solidFill>
                <a:latin typeface="Arial"/>
                <a:ea typeface="Arial"/>
                <a:cs typeface="Arial"/>
              </a:defRPr>
            </a:pPr>
            <a:r>
              <a:rPr sz="1650" b="1" i="0">
                <a:solidFill>
                  <a:srgbClr val="B56B00"/>
                </a:solidFill>
                <a:latin typeface="Arial"/>
                <a:ea typeface="Arial"/>
                <a:cs typeface="Arial"/>
              </a:rPr>
              <a:t>Insulin resistance</a:t>
            </a:r>
          </a:p>
        </p:txBody>
      </p:sp>
      <p:sp>
        <p:nvSpPr>
          <p:cNvPr id="15" name="Rectangle 14">
            <a:extLst>
              <a:ext uri="{FF2B5EF4-FFF2-40B4-BE49-F238E27FC236}">
                <a16:creationId xmlns:a16="http://schemas.microsoft.com/office/drawing/2014/main" id="{C039010D-37F8-418F-90EB-7080A036B6F4}"/>
              </a:ext>
            </a:extLst>
          </p:cNvPr>
          <p:cNvSpPr>
            <a:spLocks noGrp="1"/>
          </p:cNvSpPr>
          <p:nvPr/>
        </p:nvSpPr>
        <p:spPr>
          <a:xfrm>
            <a:off x="809625" y="2952750"/>
            <a:ext cx="1809750" cy="10287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Muscle and fat take up less glucose; the liver continues releasing glucose.</a:t>
            </a:r>
          </a:p>
        </p:txBody>
      </p:sp>
      <p:sp>
        <p:nvSpPr>
          <p:cNvPr id="16" name="Rectangle: Rounded Corners 15">
            <a:extLst>
              <a:ext uri="{FF2B5EF4-FFF2-40B4-BE49-F238E27FC236}">
                <a16:creationId xmlns:a16="http://schemas.microsoft.com/office/drawing/2014/main" id="{861BD467-5C47-4A90-9326-F204C193F6AC}"/>
              </a:ext>
            </a:extLst>
          </p:cNvPr>
          <p:cNvSpPr>
            <a:spLocks noGrp="1"/>
          </p:cNvSpPr>
          <p:nvPr/>
        </p:nvSpPr>
        <p:spPr>
          <a:xfrm>
            <a:off x="3162300" y="1952625"/>
            <a:ext cx="2190750" cy="2333625"/>
          </a:xfrm>
          <a:prstGeom prst="roundRect">
            <a:avLst>
              <a:gd name="adj" fmla="val 7826"/>
            </a:avLst>
          </a:prstGeom>
          <a:solidFill>
            <a:srgbClr val="FFF9F1"/>
          </a:solidFill>
          <a:ln w="12383">
            <a:solidFill>
              <a:srgbClr val="B56B00"/>
            </a:solidFill>
            <a:prstDash val="solid"/>
          </a:ln>
        </p:spPr>
      </p:sp>
      <p:sp>
        <p:nvSpPr>
          <p:cNvPr id="17" name="Rectangle 16">
            <a:extLst>
              <a:ext uri="{FF2B5EF4-FFF2-40B4-BE49-F238E27FC236}">
                <a16:creationId xmlns:a16="http://schemas.microsoft.com/office/drawing/2014/main" id="{AD6EC399-75C7-4657-B3D2-803B79C88335}"/>
              </a:ext>
            </a:extLst>
          </p:cNvPr>
          <p:cNvSpPr>
            <a:spLocks noGrp="1"/>
          </p:cNvSpPr>
          <p:nvPr/>
        </p:nvSpPr>
        <p:spPr>
          <a:xfrm>
            <a:off x="3324225" y="2190750"/>
            <a:ext cx="1866900" cy="533400"/>
          </a:xfrm>
          <a:prstGeom prst="rect">
            <a:avLst/>
          </a:prstGeom>
          <a:noFill/>
          <a:ln w="0">
            <a:noFill/>
            <a:prstDash val="solid"/>
          </a:ln>
        </p:spPr>
        <p:txBody>
          <a:bodyPr lIns="57150" tIns="38100" rIns="57150" bIns="38100" anchor="ctr">
            <a:normAutofit/>
          </a:bodyPr>
          <a:lstStyle/>
          <a:p>
            <a:pPr algn="ctr">
              <a:lnSpc>
                <a:spcPct val="108000"/>
              </a:lnSpc>
              <a:buNone/>
              <a:defRPr sz="1650" b="1" i="0">
                <a:solidFill>
                  <a:srgbClr val="B56B00"/>
                </a:solidFill>
                <a:latin typeface="Arial"/>
                <a:ea typeface="Arial"/>
                <a:cs typeface="Arial"/>
              </a:defRPr>
            </a:pPr>
            <a:r>
              <a:rPr sz="1650" b="1" i="0">
                <a:solidFill>
                  <a:srgbClr val="B56B00"/>
                </a:solidFill>
                <a:latin typeface="Arial"/>
                <a:ea typeface="Arial"/>
                <a:cs typeface="Arial"/>
              </a:rPr>
              <a:t>Compensation</a:t>
            </a:r>
          </a:p>
        </p:txBody>
      </p:sp>
      <p:sp>
        <p:nvSpPr>
          <p:cNvPr id="18" name="Rectangle 17">
            <a:extLst>
              <a:ext uri="{FF2B5EF4-FFF2-40B4-BE49-F238E27FC236}">
                <a16:creationId xmlns:a16="http://schemas.microsoft.com/office/drawing/2014/main" id="{2D9576A2-7B07-46B0-8446-30CBE0B5F2C4}"/>
              </a:ext>
            </a:extLst>
          </p:cNvPr>
          <p:cNvSpPr>
            <a:spLocks noGrp="1"/>
          </p:cNvSpPr>
          <p:nvPr/>
        </p:nvSpPr>
        <p:spPr>
          <a:xfrm>
            <a:off x="3352800" y="2952750"/>
            <a:ext cx="1809750" cy="10287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Pancreatic β-cells initially release more insulin to maintain control.</a:t>
            </a:r>
          </a:p>
        </p:txBody>
      </p:sp>
      <p:sp>
        <p:nvSpPr>
          <p:cNvPr id="19" name="Rectangle: Rounded Corners 18">
            <a:extLst>
              <a:ext uri="{FF2B5EF4-FFF2-40B4-BE49-F238E27FC236}">
                <a16:creationId xmlns:a16="http://schemas.microsoft.com/office/drawing/2014/main" id="{CDD29963-3A4E-4F20-9BF2-0FEB0270DC15}"/>
              </a:ext>
            </a:extLst>
          </p:cNvPr>
          <p:cNvSpPr>
            <a:spLocks noGrp="1"/>
          </p:cNvSpPr>
          <p:nvPr/>
        </p:nvSpPr>
        <p:spPr>
          <a:xfrm>
            <a:off x="5695950" y="1952625"/>
            <a:ext cx="2190750" cy="2333625"/>
          </a:xfrm>
          <a:prstGeom prst="roundRect">
            <a:avLst>
              <a:gd name="adj" fmla="val 7826"/>
            </a:avLst>
          </a:prstGeom>
          <a:solidFill>
            <a:srgbClr val="FFF9F1"/>
          </a:solidFill>
          <a:ln w="12383">
            <a:solidFill>
              <a:srgbClr val="A83A3A"/>
            </a:solidFill>
            <a:prstDash val="solid"/>
          </a:ln>
        </p:spPr>
      </p:sp>
      <p:sp>
        <p:nvSpPr>
          <p:cNvPr id="20" name="Rectangle 19">
            <a:extLst>
              <a:ext uri="{FF2B5EF4-FFF2-40B4-BE49-F238E27FC236}">
                <a16:creationId xmlns:a16="http://schemas.microsoft.com/office/drawing/2014/main" id="{A9490F91-D2EC-4AEB-A0ED-AE16179691EA}"/>
              </a:ext>
            </a:extLst>
          </p:cNvPr>
          <p:cNvSpPr>
            <a:spLocks noGrp="1"/>
          </p:cNvSpPr>
          <p:nvPr/>
        </p:nvSpPr>
        <p:spPr>
          <a:xfrm>
            <a:off x="5857875" y="2190750"/>
            <a:ext cx="1866900" cy="533400"/>
          </a:xfrm>
          <a:prstGeom prst="rect">
            <a:avLst/>
          </a:prstGeom>
          <a:noFill/>
          <a:ln w="0">
            <a:noFill/>
            <a:prstDash val="solid"/>
          </a:ln>
        </p:spPr>
        <p:txBody>
          <a:bodyPr lIns="57150" tIns="38100" rIns="57150" bIns="38100" anchor="ctr">
            <a:normAutofit fontScale="97798"/>
          </a:bodyPr>
          <a:lstStyle/>
          <a:p>
            <a:pPr algn="ctr">
              <a:lnSpc>
                <a:spcPct val="108000"/>
              </a:lnSpc>
              <a:buNone/>
              <a:defRPr sz="1650" b="1" i="0">
                <a:solidFill>
                  <a:srgbClr val="A83A3A"/>
                </a:solidFill>
                <a:latin typeface="Arial"/>
                <a:ea typeface="Arial"/>
                <a:cs typeface="Arial"/>
              </a:defRPr>
            </a:pPr>
            <a:r>
              <a:rPr sz="1650" b="1" i="0">
                <a:solidFill>
                  <a:srgbClr val="A83A3A"/>
                </a:solidFill>
                <a:latin typeface="Arial"/>
                <a:ea typeface="Arial"/>
                <a:cs typeface="Arial"/>
              </a:rPr>
              <a:t>β-cell dysfunction</a:t>
            </a:r>
          </a:p>
        </p:txBody>
      </p:sp>
      <p:sp>
        <p:nvSpPr>
          <p:cNvPr id="21" name="Rectangle 20">
            <a:extLst>
              <a:ext uri="{FF2B5EF4-FFF2-40B4-BE49-F238E27FC236}">
                <a16:creationId xmlns:a16="http://schemas.microsoft.com/office/drawing/2014/main" id="{99FC57DA-17B7-4932-85AC-47BCF1320CCF}"/>
              </a:ext>
            </a:extLst>
          </p:cNvPr>
          <p:cNvSpPr>
            <a:spLocks noGrp="1"/>
          </p:cNvSpPr>
          <p:nvPr/>
        </p:nvSpPr>
        <p:spPr>
          <a:xfrm>
            <a:off x="5886450" y="2952750"/>
            <a:ext cx="1809750" cy="10287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Insulin secretion becomes inadequate for the body’s needs.</a:t>
            </a:r>
          </a:p>
        </p:txBody>
      </p:sp>
      <p:sp>
        <p:nvSpPr>
          <p:cNvPr id="22" name="Rectangle: Rounded Corners 21">
            <a:extLst>
              <a:ext uri="{FF2B5EF4-FFF2-40B4-BE49-F238E27FC236}">
                <a16:creationId xmlns:a16="http://schemas.microsoft.com/office/drawing/2014/main" id="{1B3F84A2-A8DD-4D5A-B0B9-CDA13F907C07}"/>
              </a:ext>
            </a:extLst>
          </p:cNvPr>
          <p:cNvSpPr>
            <a:spLocks noGrp="1"/>
          </p:cNvSpPr>
          <p:nvPr/>
        </p:nvSpPr>
        <p:spPr>
          <a:xfrm>
            <a:off x="8229600" y="1952625"/>
            <a:ext cx="2190750" cy="2333625"/>
          </a:xfrm>
          <a:prstGeom prst="roundRect">
            <a:avLst>
              <a:gd name="adj" fmla="val 7826"/>
            </a:avLst>
          </a:prstGeom>
          <a:solidFill>
            <a:srgbClr val="FFF9F1"/>
          </a:solidFill>
          <a:ln w="12383">
            <a:solidFill>
              <a:srgbClr val="A83A3A"/>
            </a:solidFill>
            <a:prstDash val="solid"/>
          </a:ln>
        </p:spPr>
      </p:sp>
      <p:sp>
        <p:nvSpPr>
          <p:cNvPr id="23" name="Rectangle 22">
            <a:extLst>
              <a:ext uri="{FF2B5EF4-FFF2-40B4-BE49-F238E27FC236}">
                <a16:creationId xmlns:a16="http://schemas.microsoft.com/office/drawing/2014/main" id="{A163E06E-C1E0-4CEF-B6C6-0011DC0C7060}"/>
              </a:ext>
            </a:extLst>
          </p:cNvPr>
          <p:cNvSpPr>
            <a:spLocks noGrp="1"/>
          </p:cNvSpPr>
          <p:nvPr/>
        </p:nvSpPr>
        <p:spPr>
          <a:xfrm>
            <a:off x="8391525" y="2190750"/>
            <a:ext cx="1866900" cy="533400"/>
          </a:xfrm>
          <a:prstGeom prst="rect">
            <a:avLst/>
          </a:prstGeom>
          <a:noFill/>
          <a:ln w="0">
            <a:noFill/>
            <a:prstDash val="solid"/>
          </a:ln>
        </p:spPr>
        <p:txBody>
          <a:bodyPr lIns="57150" tIns="38100" rIns="57150" bIns="38100" anchor="ctr">
            <a:normAutofit/>
          </a:bodyPr>
          <a:lstStyle/>
          <a:p>
            <a:pPr algn="ctr">
              <a:lnSpc>
                <a:spcPct val="108000"/>
              </a:lnSpc>
              <a:buNone/>
              <a:defRPr sz="1650" b="1" i="0">
                <a:solidFill>
                  <a:srgbClr val="A83A3A"/>
                </a:solidFill>
                <a:latin typeface="Arial"/>
                <a:ea typeface="Arial"/>
                <a:cs typeface="Arial"/>
              </a:defRPr>
            </a:pPr>
            <a:r>
              <a:rPr sz="1650" b="1" i="0">
                <a:solidFill>
                  <a:srgbClr val="A83A3A"/>
                </a:solidFill>
                <a:latin typeface="Arial"/>
                <a:ea typeface="Arial"/>
                <a:cs typeface="Arial"/>
              </a:rPr>
              <a:t>Hyperglycaemia</a:t>
            </a:r>
          </a:p>
        </p:txBody>
      </p:sp>
      <p:sp>
        <p:nvSpPr>
          <p:cNvPr id="24" name="Rectangle 23">
            <a:extLst>
              <a:ext uri="{FF2B5EF4-FFF2-40B4-BE49-F238E27FC236}">
                <a16:creationId xmlns:a16="http://schemas.microsoft.com/office/drawing/2014/main" id="{1CE9BEFE-B5FF-45DA-97E3-E7A973AF9B7A}"/>
              </a:ext>
            </a:extLst>
          </p:cNvPr>
          <p:cNvSpPr>
            <a:spLocks noGrp="1"/>
          </p:cNvSpPr>
          <p:nvPr/>
        </p:nvSpPr>
        <p:spPr>
          <a:xfrm>
            <a:off x="8420100" y="2952750"/>
            <a:ext cx="1809750" cy="1028700"/>
          </a:xfrm>
          <a:prstGeom prst="rect">
            <a:avLst/>
          </a:prstGeom>
          <a:noFill/>
          <a:ln w="0">
            <a:noFill/>
            <a:prstDash val="solid"/>
          </a:ln>
        </p:spPr>
        <p:txBody>
          <a:bodyPr lIns="57150" tIns="38100" rIns="57150" bIns="38100" anchor="ctr">
            <a:normAutofit fontScale="92500"/>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Glucose remains in the blood and damages vessels and nerves over time.</a:t>
            </a:r>
          </a:p>
        </p:txBody>
      </p:sp>
      <p:sp>
        <p:nvSpPr>
          <p:cNvPr id="25" name="Rectangle 24">
            <a:extLst>
              <a:ext uri="{FF2B5EF4-FFF2-40B4-BE49-F238E27FC236}">
                <a16:creationId xmlns:a16="http://schemas.microsoft.com/office/drawing/2014/main" id="{4606C1E1-9997-46B2-8A40-B5101051186E}"/>
              </a:ext>
            </a:extLst>
          </p:cNvPr>
          <p:cNvSpPr>
            <a:spLocks noGrp="1"/>
          </p:cNvSpPr>
          <p:nvPr/>
        </p:nvSpPr>
        <p:spPr>
          <a:xfrm>
            <a:off x="1619250" y="4705350"/>
            <a:ext cx="2571750" cy="342900"/>
          </a:xfrm>
          <a:prstGeom prst="rect">
            <a:avLst/>
          </a:prstGeom>
          <a:noFill/>
          <a:ln w="0">
            <a:noFill/>
            <a:prstDash val="solid"/>
          </a:ln>
        </p:spPr>
        <p:txBody>
          <a:bodyPr lIns="57150" tIns="38100" rIns="57150" bIns="38100" anchor="t">
            <a:normAutofit fontScale="93934"/>
          </a:bodyPr>
          <a:lstStyle/>
          <a:p>
            <a:pPr algn="ctr">
              <a:lnSpc>
                <a:spcPct val="108000"/>
              </a:lnSpc>
              <a:buNone/>
              <a:defRPr sz="1725" b="1" i="0">
                <a:solidFill>
                  <a:srgbClr val="013A58"/>
                </a:solidFill>
                <a:latin typeface="Arial"/>
                <a:ea typeface="Arial"/>
                <a:cs typeface="Arial"/>
              </a:defRPr>
            </a:pPr>
            <a:r>
              <a:rPr sz="1725" b="1" i="0">
                <a:solidFill>
                  <a:srgbClr val="013A58"/>
                </a:solidFill>
                <a:latin typeface="Arial"/>
                <a:ea typeface="Arial"/>
                <a:cs typeface="Arial"/>
              </a:rPr>
              <a:t>Clinical consequences</a:t>
            </a:r>
          </a:p>
        </p:txBody>
      </p:sp>
      <p:sp>
        <p:nvSpPr>
          <p:cNvPr id="26" name="Rectangle: Rounded Corners 25">
            <a:extLst>
              <a:ext uri="{FF2B5EF4-FFF2-40B4-BE49-F238E27FC236}">
                <a16:creationId xmlns:a16="http://schemas.microsoft.com/office/drawing/2014/main" id="{34C7E36B-0253-428B-8749-25A648EBC210}"/>
              </a:ext>
            </a:extLst>
          </p:cNvPr>
          <p:cNvSpPr>
            <a:spLocks noGrp="1"/>
          </p:cNvSpPr>
          <p:nvPr/>
        </p:nvSpPr>
        <p:spPr>
          <a:xfrm>
            <a:off x="1200150" y="5219700"/>
            <a:ext cx="3381375" cy="457200"/>
          </a:xfrm>
          <a:prstGeom prst="roundRect">
            <a:avLst>
              <a:gd name="adj" fmla="val 20833"/>
            </a:avLst>
          </a:prstGeom>
          <a:solidFill>
            <a:srgbClr val="EAF3FB"/>
          </a:solidFill>
          <a:ln w="0">
            <a:noFill/>
            <a:prstDash val="solid"/>
          </a:ln>
        </p:spPr>
        <p:txBody>
          <a:bodyPr lIns="57150" tIns="38100" rIns="57150" bIns="38100" anchor="ctr">
            <a:normAutofit/>
          </a:bodyPr>
          <a:lstStyle/>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Fatigue • thirst • frequent urination</a:t>
            </a:r>
          </a:p>
        </p:txBody>
      </p:sp>
      <p:sp>
        <p:nvSpPr>
          <p:cNvPr id="27" name="Rectangle 26">
            <a:extLst>
              <a:ext uri="{FF2B5EF4-FFF2-40B4-BE49-F238E27FC236}">
                <a16:creationId xmlns:a16="http://schemas.microsoft.com/office/drawing/2014/main" id="{6B93F65B-F36F-4EBA-B1A9-43C232C299E8}"/>
              </a:ext>
            </a:extLst>
          </p:cNvPr>
          <p:cNvSpPr>
            <a:spLocks noGrp="1"/>
          </p:cNvSpPr>
          <p:nvPr/>
        </p:nvSpPr>
        <p:spPr>
          <a:xfrm>
            <a:off x="7048500" y="4705350"/>
            <a:ext cx="2571750" cy="342900"/>
          </a:xfrm>
          <a:prstGeom prst="rect">
            <a:avLst/>
          </a:prstGeom>
          <a:noFill/>
          <a:ln w="0">
            <a:noFill/>
            <a:prstDash val="solid"/>
          </a:ln>
        </p:spPr>
        <p:txBody>
          <a:bodyPr lIns="57150" tIns="38100" rIns="57150" bIns="38100" anchor="t">
            <a:normAutofit fontScale="93934"/>
          </a:bodyPr>
          <a:lstStyle/>
          <a:p>
            <a:pPr algn="ctr">
              <a:lnSpc>
                <a:spcPct val="108000"/>
              </a:lnSpc>
              <a:buNone/>
              <a:defRPr sz="1725" b="1" i="0">
                <a:solidFill>
                  <a:srgbClr val="013A58"/>
                </a:solidFill>
                <a:latin typeface="Arial"/>
                <a:ea typeface="Arial"/>
                <a:cs typeface="Arial"/>
              </a:defRPr>
            </a:pPr>
            <a:r>
              <a:rPr sz="1725" b="1" i="0">
                <a:solidFill>
                  <a:srgbClr val="013A58"/>
                </a:solidFill>
                <a:latin typeface="Arial"/>
                <a:ea typeface="Arial"/>
                <a:cs typeface="Arial"/>
              </a:rPr>
              <a:t>Long-term risks</a:t>
            </a:r>
          </a:p>
        </p:txBody>
      </p:sp>
      <p:sp>
        <p:nvSpPr>
          <p:cNvPr id="28" name="Rectangle: Rounded Corners 27">
            <a:extLst>
              <a:ext uri="{FF2B5EF4-FFF2-40B4-BE49-F238E27FC236}">
                <a16:creationId xmlns:a16="http://schemas.microsoft.com/office/drawing/2014/main" id="{0A3BC890-BFF9-4E23-9C98-1DAF08A3200C}"/>
              </a:ext>
            </a:extLst>
          </p:cNvPr>
          <p:cNvSpPr>
            <a:spLocks noGrp="1"/>
          </p:cNvSpPr>
          <p:nvPr/>
        </p:nvSpPr>
        <p:spPr>
          <a:xfrm>
            <a:off x="6515100" y="5219700"/>
            <a:ext cx="3667125" cy="457200"/>
          </a:xfrm>
          <a:prstGeom prst="roundRect">
            <a:avLst>
              <a:gd name="adj" fmla="val 20833"/>
            </a:avLst>
          </a:prstGeom>
          <a:solidFill>
            <a:srgbClr val="FFF2F2"/>
          </a:solidFill>
          <a:ln w="0">
            <a:noFill/>
            <a:prstDash val="solid"/>
          </a:ln>
        </p:spPr>
        <p:txBody>
          <a:bodyPr lIns="57150" tIns="38100" rIns="57150" bIns="38100" anchor="ctr">
            <a:normAutofit fontScale="91012"/>
          </a:bodyPr>
          <a:lstStyle/>
          <a:p>
            <a:pPr algn="ctr">
              <a:lnSpc>
                <a:spcPct val="108000"/>
              </a:lnSpc>
              <a:buNone/>
              <a:defRPr sz="1500" b="0" i="0">
                <a:solidFill>
                  <a:srgbClr val="A83A3A"/>
                </a:solidFill>
                <a:latin typeface="Arial"/>
                <a:ea typeface="Arial"/>
                <a:cs typeface="Arial"/>
              </a:defRPr>
            </a:pPr>
            <a:r>
              <a:rPr sz="1500" b="0" i="0">
                <a:solidFill>
                  <a:srgbClr val="A83A3A"/>
                </a:solidFill>
                <a:latin typeface="Arial"/>
                <a:ea typeface="Arial"/>
                <a:cs typeface="Arial"/>
              </a:rPr>
              <a:t>Heart • kidney • eye • nerve • foot damage</a:t>
            </a:r>
          </a:p>
        </p:txBody>
      </p:sp>
      <p:sp>
        <p:nvSpPr>
          <p:cNvPr id="29" name="Rectangle 28">
            <a:extLst>
              <a:ext uri="{FF2B5EF4-FFF2-40B4-BE49-F238E27FC236}">
                <a16:creationId xmlns:a16="http://schemas.microsoft.com/office/drawing/2014/main" id="{9FEBABA5-F1C5-4B3B-8B3A-67C5A44CB354}"/>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(Lu et al., 2024; NIDDK, 2026; NICE, 2026)</a:t>
            </a:r>
          </a:p>
        </p:txBody>
      </p:sp>
      <p:pic>
        <p:nvPicPr>
          <p:cNvPr id="30" name="Recorded Sound">
            <a:hlinkClick r:id="" action="ppaction://media"/>
            <a:extLst>
              <a:ext uri="{FF2B5EF4-FFF2-40B4-BE49-F238E27FC236}">
                <a16:creationId xmlns:a16="http://schemas.microsoft.com/office/drawing/2014/main" id="{8B1B1D3A-9CFA-DCB2-B687-6215DB7F51A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14500" y="366629"/>
            <a:ext cx="406400" cy="406400"/>
          </a:xfrm>
          <a:prstGeom prst="rect">
            <a:avLst/>
          </a:prstGeom>
        </p:spPr>
      </p:pic>
    </p:spTree>
    <p:extLst>
      <p:ext uri="{BB962C8B-B14F-4D97-AF65-F5344CB8AC3E}">
        <p14:creationId xmlns:p14="http://schemas.microsoft.com/office/powerpoint/2010/main" val="1448501276"/>
      </p:ext>
    </p:extLst>
  </p:cSld>
  <p:clrMapOvr>
    <a:masterClrMapping/>
  </p:clrMapOvr>
  <mc:AlternateContent xmlns:mc="http://schemas.openxmlformats.org/markup-compatibility/2006" xmlns:p14="http://schemas.microsoft.com/office/powerpoint/2010/main">
    <mc:Choice Requires="p14">
      <p:transition spd="slow" p14:dur="2000" advTm="61954"/>
    </mc:Choice>
    <mc:Fallback xmlns="">
      <p:transition spd="slow" advTm="61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954"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FDF46D0-7512-4820-979A-4B970ACC8B3D}"/>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Care plan (1/3): lifestyle and everyday routine</a:t>
            </a:r>
          </a:p>
        </p:txBody>
      </p:sp>
      <p:sp>
        <p:nvSpPr>
          <p:cNvPr id="2" name="Rectangle 1">
            <a:extLst>
              <a:ext uri="{FF2B5EF4-FFF2-40B4-BE49-F238E27FC236}">
                <a16:creationId xmlns:a16="http://schemas.microsoft.com/office/drawing/2014/main" id="{D68F4667-3685-4C6C-ACD3-067755927457}"/>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B54A8673-08CE-442D-AF31-19EA69C1FF4A}"/>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8F62B9EF-1174-4746-BE0E-ED713287FF19}"/>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DB4ABE9E-40A1-4117-8EDA-93E1E5913C59}"/>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36" name="Picture 35"/>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46FB0B34-5CB8-408A-8290-6BE7780F104E}"/>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78462700-FFAC-45F2-840A-687A9EA1C3D6}"/>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6</a:t>
            </a:r>
          </a:p>
        </p:txBody>
      </p:sp>
      <p:sp>
        <p:nvSpPr>
          <p:cNvPr id="9" name="Rectangle 8">
            <a:extLst>
              <a:ext uri="{FF2B5EF4-FFF2-40B4-BE49-F238E27FC236}">
                <a16:creationId xmlns:a16="http://schemas.microsoft.com/office/drawing/2014/main" id="{01DD584B-2931-4F69-A4E5-9E41445D6F97}"/>
              </a:ext>
            </a:extLst>
          </p:cNvPr>
          <p:cNvSpPr>
            <a:spLocks noGrp="1"/>
          </p:cNvSpPr>
          <p:nvPr/>
        </p:nvSpPr>
        <p:spPr>
          <a:xfrm>
            <a:off x="857250" y="933450"/>
            <a:ext cx="9620250" cy="552450"/>
          </a:xfrm>
          <a:prstGeom prst="rect">
            <a:avLst/>
          </a:prstGeom>
          <a:noFill/>
          <a:ln w="0">
            <a:noFill/>
            <a:prstDash val="solid"/>
          </a:ln>
        </p:spPr>
        <p:txBody>
          <a:bodyPr lIns="57150" tIns="38100" rIns="57150" bIns="38100" anchor="t">
            <a:normAutofit fontScale="91370" lnSpcReduction="20000"/>
          </a:bodyPr>
          <a:lstStyle/>
          <a:p>
            <a:pPr algn="ctr">
              <a:lnSpc>
                <a:spcPct val="108000"/>
              </a:lnSpc>
              <a:buNone/>
              <a:defRPr sz="1725" b="1" i="0">
                <a:solidFill>
                  <a:srgbClr val="013A58"/>
                </a:solidFill>
                <a:latin typeface="Arial"/>
                <a:ea typeface="Arial"/>
                <a:cs typeface="Arial"/>
              </a:defRPr>
            </a:pPr>
            <a:r>
              <a:rPr sz="1725" b="1" i="0">
                <a:solidFill>
                  <a:srgbClr val="013A58"/>
                </a:solidFill>
                <a:latin typeface="Arial"/>
                <a:ea typeface="Arial"/>
                <a:cs typeface="Arial"/>
              </a:rPr>
              <a:t>David’s work pattern makes healthy choices and medicine adherence difficult—but also identifies practical points for change.</a:t>
            </a:r>
          </a:p>
        </p:txBody>
      </p:sp>
      <p:sp>
        <p:nvSpPr>
          <p:cNvPr id="10" name="Rectangle 9">
            <a:extLst>
              <a:ext uri="{FF2B5EF4-FFF2-40B4-BE49-F238E27FC236}">
                <a16:creationId xmlns:a16="http://schemas.microsoft.com/office/drawing/2014/main" id="{6AD67207-2ECB-49EF-8634-3FAB35C05A8D}"/>
              </a:ext>
            </a:extLst>
          </p:cNvPr>
          <p:cNvSpPr>
            <a:spLocks noGrp="1"/>
          </p:cNvSpPr>
          <p:nvPr/>
        </p:nvSpPr>
        <p:spPr>
          <a:xfrm>
            <a:off x="1771650" y="2266950"/>
            <a:ext cx="7810500" cy="76200"/>
          </a:xfrm>
          <a:prstGeom prst="rect">
            <a:avLst/>
          </a:prstGeom>
          <a:solidFill>
            <a:srgbClr val="B8CFD8"/>
          </a:solidFill>
          <a:ln w="0">
            <a:noFill/>
            <a:prstDash val="solid"/>
          </a:ln>
        </p:spPr>
      </p:sp>
      <p:sp>
        <p:nvSpPr>
          <p:cNvPr id="11" name="Oval 10">
            <a:extLst>
              <a:ext uri="{FF2B5EF4-FFF2-40B4-BE49-F238E27FC236}">
                <a16:creationId xmlns:a16="http://schemas.microsoft.com/office/drawing/2014/main" id="{76985F12-DE6C-49E2-A91F-DA255E42DE23}"/>
              </a:ext>
            </a:extLst>
          </p:cNvPr>
          <p:cNvSpPr>
            <a:spLocks noGrp="1"/>
          </p:cNvSpPr>
          <p:nvPr/>
        </p:nvSpPr>
        <p:spPr>
          <a:xfrm>
            <a:off x="1552575" y="2085975"/>
            <a:ext cx="419100" cy="419100"/>
          </a:xfrm>
          <a:prstGeom prst="ellipse">
            <a:avLst/>
          </a:prstGeom>
          <a:solidFill>
            <a:srgbClr val="23B8D8"/>
          </a:solidFill>
          <a:ln w="28575">
            <a:solidFill>
              <a:srgbClr val="FFFFFF"/>
            </a:solidFill>
            <a:prstDash val="solid"/>
          </a:ln>
        </p:spPr>
      </p:sp>
      <p:sp>
        <p:nvSpPr>
          <p:cNvPr id="12" name="Rectangle 11">
            <a:extLst>
              <a:ext uri="{FF2B5EF4-FFF2-40B4-BE49-F238E27FC236}">
                <a16:creationId xmlns:a16="http://schemas.microsoft.com/office/drawing/2014/main" id="{FF17E128-914B-43AD-836D-602DBD0AA90E}"/>
              </a:ext>
            </a:extLst>
          </p:cNvPr>
          <p:cNvSpPr>
            <a:spLocks noGrp="1"/>
          </p:cNvSpPr>
          <p:nvPr/>
        </p:nvSpPr>
        <p:spPr>
          <a:xfrm>
            <a:off x="1266825" y="1619250"/>
            <a:ext cx="990600" cy="304800"/>
          </a:xfrm>
          <a:prstGeom prst="rect">
            <a:avLst/>
          </a:prstGeom>
          <a:noFill/>
          <a:ln w="0">
            <a:noFill/>
            <a:prstDash val="solid"/>
          </a:ln>
        </p:spPr>
        <p:txBody>
          <a:bodyPr lIns="57150" tIns="38100" rIns="57150" bIns="38100" anchor="ctr">
            <a:normAutofit/>
          </a:bodyPr>
          <a:lstStyle/>
          <a:p>
            <a:pPr algn="ctr">
              <a:lnSpc>
                <a:spcPct val="108000"/>
              </a:lnSpc>
              <a:buNone/>
              <a:defRPr sz="1350" b="1" i="0">
                <a:solidFill>
                  <a:srgbClr val="013A58"/>
                </a:solidFill>
                <a:latin typeface="Arial"/>
                <a:ea typeface="Arial"/>
                <a:cs typeface="Arial"/>
              </a:defRPr>
            </a:pPr>
            <a:r>
              <a:rPr sz="1350" b="1" i="0">
                <a:solidFill>
                  <a:srgbClr val="013A58"/>
                </a:solidFill>
                <a:latin typeface="Arial"/>
                <a:ea typeface="Arial"/>
                <a:cs typeface="Arial"/>
              </a:rPr>
              <a:t>06:30</a:t>
            </a:r>
          </a:p>
        </p:txBody>
      </p:sp>
      <p:sp>
        <p:nvSpPr>
          <p:cNvPr id="13" name="Rectangle 12">
            <a:extLst>
              <a:ext uri="{FF2B5EF4-FFF2-40B4-BE49-F238E27FC236}">
                <a16:creationId xmlns:a16="http://schemas.microsoft.com/office/drawing/2014/main" id="{F22189C1-FBAD-4BD7-8799-8741B7A57E83}"/>
              </a:ext>
            </a:extLst>
          </p:cNvPr>
          <p:cNvSpPr>
            <a:spLocks noGrp="1"/>
          </p:cNvSpPr>
          <p:nvPr/>
        </p:nvSpPr>
        <p:spPr>
          <a:xfrm>
            <a:off x="809625" y="2724150"/>
            <a:ext cx="1905000" cy="45720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070C0"/>
                </a:solidFill>
                <a:latin typeface="Arial"/>
                <a:ea typeface="Arial"/>
                <a:cs typeface="Arial"/>
              </a:defRPr>
            </a:pPr>
            <a:r>
              <a:rPr sz="1500" b="1" i="0">
                <a:solidFill>
                  <a:srgbClr val="0070C0"/>
                </a:solidFill>
                <a:latin typeface="Arial"/>
                <a:ea typeface="Arial"/>
                <a:cs typeface="Arial"/>
              </a:rPr>
              <a:t>Skips breakfast</a:t>
            </a:r>
          </a:p>
        </p:txBody>
      </p:sp>
      <p:sp>
        <p:nvSpPr>
          <p:cNvPr id="14" name="Rectangle: Rounded Corners 13">
            <a:extLst>
              <a:ext uri="{FF2B5EF4-FFF2-40B4-BE49-F238E27FC236}">
                <a16:creationId xmlns:a16="http://schemas.microsoft.com/office/drawing/2014/main" id="{5C51CEDD-FBFD-4B7A-92BA-7BFF03D36BD9}"/>
              </a:ext>
            </a:extLst>
          </p:cNvPr>
          <p:cNvSpPr>
            <a:spLocks noGrp="1"/>
          </p:cNvSpPr>
          <p:nvPr/>
        </p:nvSpPr>
        <p:spPr>
          <a:xfrm>
            <a:off x="733425" y="3257550"/>
            <a:ext cx="2057400" cy="857250"/>
          </a:xfrm>
          <a:prstGeom prst="roundRect">
            <a:avLst>
              <a:gd name="adj" fmla="val 13333"/>
            </a:avLst>
          </a:prstGeom>
          <a:solidFill>
            <a:srgbClr val="EAF7FA"/>
          </a:solid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Morning metformin often missed</a:t>
            </a:r>
          </a:p>
        </p:txBody>
      </p:sp>
      <p:sp>
        <p:nvSpPr>
          <p:cNvPr id="15" name="Oval 14">
            <a:extLst>
              <a:ext uri="{FF2B5EF4-FFF2-40B4-BE49-F238E27FC236}">
                <a16:creationId xmlns:a16="http://schemas.microsoft.com/office/drawing/2014/main" id="{3E329C74-8083-4F50-992B-AD12EC4C8946}"/>
              </a:ext>
            </a:extLst>
          </p:cNvPr>
          <p:cNvSpPr>
            <a:spLocks noGrp="1"/>
          </p:cNvSpPr>
          <p:nvPr/>
        </p:nvSpPr>
        <p:spPr>
          <a:xfrm>
            <a:off x="4029075" y="2085975"/>
            <a:ext cx="419100" cy="419100"/>
          </a:xfrm>
          <a:prstGeom prst="ellipse">
            <a:avLst/>
          </a:prstGeom>
          <a:solidFill>
            <a:srgbClr val="23B8D8"/>
          </a:solidFill>
          <a:ln w="28575">
            <a:solidFill>
              <a:srgbClr val="FFFFFF"/>
            </a:solidFill>
            <a:prstDash val="solid"/>
          </a:ln>
        </p:spPr>
      </p:sp>
      <p:sp>
        <p:nvSpPr>
          <p:cNvPr id="16" name="Rectangle 15">
            <a:extLst>
              <a:ext uri="{FF2B5EF4-FFF2-40B4-BE49-F238E27FC236}">
                <a16:creationId xmlns:a16="http://schemas.microsoft.com/office/drawing/2014/main" id="{D7BEC215-1C97-472F-92D1-3DCD925FBE15}"/>
              </a:ext>
            </a:extLst>
          </p:cNvPr>
          <p:cNvSpPr>
            <a:spLocks noGrp="1"/>
          </p:cNvSpPr>
          <p:nvPr/>
        </p:nvSpPr>
        <p:spPr>
          <a:xfrm>
            <a:off x="3743325" y="1619250"/>
            <a:ext cx="990600" cy="304800"/>
          </a:xfrm>
          <a:prstGeom prst="rect">
            <a:avLst/>
          </a:prstGeom>
          <a:noFill/>
          <a:ln w="0">
            <a:noFill/>
            <a:prstDash val="solid"/>
          </a:ln>
        </p:spPr>
        <p:txBody>
          <a:bodyPr lIns="57150" tIns="38100" rIns="57150" bIns="38100" anchor="ctr">
            <a:normAutofit/>
          </a:bodyPr>
          <a:lstStyle/>
          <a:p>
            <a:pPr algn="ctr">
              <a:lnSpc>
                <a:spcPct val="108000"/>
              </a:lnSpc>
              <a:buNone/>
              <a:defRPr sz="1350" b="1" i="0">
                <a:solidFill>
                  <a:srgbClr val="013A58"/>
                </a:solidFill>
                <a:latin typeface="Arial"/>
                <a:ea typeface="Arial"/>
                <a:cs typeface="Arial"/>
              </a:defRPr>
            </a:pPr>
            <a:r>
              <a:rPr sz="1350" b="1" i="0">
                <a:solidFill>
                  <a:srgbClr val="013A58"/>
                </a:solidFill>
                <a:latin typeface="Arial"/>
                <a:ea typeface="Arial"/>
                <a:cs typeface="Arial"/>
              </a:rPr>
              <a:t>12:30</a:t>
            </a:r>
          </a:p>
        </p:txBody>
      </p:sp>
      <p:sp>
        <p:nvSpPr>
          <p:cNvPr id="17" name="Rectangle 16">
            <a:extLst>
              <a:ext uri="{FF2B5EF4-FFF2-40B4-BE49-F238E27FC236}">
                <a16:creationId xmlns:a16="http://schemas.microsoft.com/office/drawing/2014/main" id="{512C1121-B74F-42B2-8E95-C68494FD5C26}"/>
              </a:ext>
            </a:extLst>
          </p:cNvPr>
          <p:cNvSpPr>
            <a:spLocks noGrp="1"/>
          </p:cNvSpPr>
          <p:nvPr/>
        </p:nvSpPr>
        <p:spPr>
          <a:xfrm>
            <a:off x="3286125" y="2724150"/>
            <a:ext cx="1905000" cy="45720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070C0"/>
                </a:solidFill>
                <a:latin typeface="Arial"/>
                <a:ea typeface="Arial"/>
                <a:cs typeface="Arial"/>
              </a:defRPr>
            </a:pPr>
            <a:r>
              <a:rPr sz="1500" b="1" i="0">
                <a:solidFill>
                  <a:srgbClr val="0070C0"/>
                </a:solidFill>
                <a:latin typeface="Arial"/>
                <a:ea typeface="Arial"/>
                <a:cs typeface="Arial"/>
              </a:rPr>
              <a:t>Takeaway lunch</a:t>
            </a:r>
          </a:p>
        </p:txBody>
      </p:sp>
      <p:sp>
        <p:nvSpPr>
          <p:cNvPr id="18" name="Rectangle: Rounded Corners 17">
            <a:extLst>
              <a:ext uri="{FF2B5EF4-FFF2-40B4-BE49-F238E27FC236}">
                <a16:creationId xmlns:a16="http://schemas.microsoft.com/office/drawing/2014/main" id="{98AADAB9-E561-45B6-87A2-001A900633AC}"/>
              </a:ext>
            </a:extLst>
          </p:cNvPr>
          <p:cNvSpPr>
            <a:spLocks noGrp="1"/>
          </p:cNvSpPr>
          <p:nvPr/>
        </p:nvSpPr>
        <p:spPr>
          <a:xfrm>
            <a:off x="3209925" y="3257550"/>
            <a:ext cx="2057400" cy="857250"/>
          </a:xfrm>
          <a:prstGeom prst="roundRect">
            <a:avLst>
              <a:gd name="adj" fmla="val 13333"/>
            </a:avLst>
          </a:prstGeom>
          <a:solidFill>
            <a:srgbClr val="EAF3FB"/>
          </a:solid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Sugary drink during shift</a:t>
            </a:r>
          </a:p>
        </p:txBody>
      </p:sp>
      <p:sp>
        <p:nvSpPr>
          <p:cNvPr id="19" name="Oval 18">
            <a:extLst>
              <a:ext uri="{FF2B5EF4-FFF2-40B4-BE49-F238E27FC236}">
                <a16:creationId xmlns:a16="http://schemas.microsoft.com/office/drawing/2014/main" id="{5CAD04AA-BC4F-4F76-8022-C1E7FD718ACB}"/>
              </a:ext>
            </a:extLst>
          </p:cNvPr>
          <p:cNvSpPr>
            <a:spLocks noGrp="1"/>
          </p:cNvSpPr>
          <p:nvPr/>
        </p:nvSpPr>
        <p:spPr>
          <a:xfrm>
            <a:off x="6505575" y="2085975"/>
            <a:ext cx="419100" cy="419100"/>
          </a:xfrm>
          <a:prstGeom prst="ellipse">
            <a:avLst/>
          </a:prstGeom>
          <a:solidFill>
            <a:srgbClr val="2A97B6"/>
          </a:solidFill>
          <a:ln w="28575">
            <a:solidFill>
              <a:srgbClr val="FFFFFF"/>
            </a:solidFill>
            <a:prstDash val="solid"/>
          </a:ln>
        </p:spPr>
      </p:sp>
      <p:sp>
        <p:nvSpPr>
          <p:cNvPr id="20" name="Rectangle 19">
            <a:extLst>
              <a:ext uri="{FF2B5EF4-FFF2-40B4-BE49-F238E27FC236}">
                <a16:creationId xmlns:a16="http://schemas.microsoft.com/office/drawing/2014/main" id="{17E00E70-8003-4708-9C18-EE10DD5289C9}"/>
              </a:ext>
            </a:extLst>
          </p:cNvPr>
          <p:cNvSpPr>
            <a:spLocks noGrp="1"/>
          </p:cNvSpPr>
          <p:nvPr/>
        </p:nvSpPr>
        <p:spPr>
          <a:xfrm>
            <a:off x="6219825" y="1619250"/>
            <a:ext cx="990600" cy="304800"/>
          </a:xfrm>
          <a:prstGeom prst="rect">
            <a:avLst/>
          </a:prstGeom>
          <a:noFill/>
          <a:ln w="0">
            <a:noFill/>
            <a:prstDash val="solid"/>
          </a:ln>
        </p:spPr>
        <p:txBody>
          <a:bodyPr lIns="57150" tIns="38100" rIns="57150" bIns="38100" anchor="ctr">
            <a:normAutofit/>
          </a:bodyPr>
          <a:lstStyle/>
          <a:p>
            <a:pPr algn="ctr">
              <a:lnSpc>
                <a:spcPct val="108000"/>
              </a:lnSpc>
              <a:buNone/>
              <a:defRPr sz="1350" b="1" i="0">
                <a:solidFill>
                  <a:srgbClr val="013A58"/>
                </a:solidFill>
                <a:latin typeface="Arial"/>
                <a:ea typeface="Arial"/>
                <a:cs typeface="Arial"/>
              </a:defRPr>
            </a:pPr>
            <a:r>
              <a:rPr sz="1350" b="1" i="0">
                <a:solidFill>
                  <a:srgbClr val="013A58"/>
                </a:solidFill>
                <a:latin typeface="Arial"/>
                <a:ea typeface="Arial"/>
                <a:cs typeface="Arial"/>
              </a:rPr>
              <a:t>19:30</a:t>
            </a:r>
          </a:p>
        </p:txBody>
      </p:sp>
      <p:sp>
        <p:nvSpPr>
          <p:cNvPr id="21" name="Rectangle 20">
            <a:extLst>
              <a:ext uri="{FF2B5EF4-FFF2-40B4-BE49-F238E27FC236}">
                <a16:creationId xmlns:a16="http://schemas.microsoft.com/office/drawing/2014/main" id="{35F8EB21-EE1B-478B-B410-C4924FE24257}"/>
              </a:ext>
            </a:extLst>
          </p:cNvPr>
          <p:cNvSpPr>
            <a:spLocks noGrp="1"/>
          </p:cNvSpPr>
          <p:nvPr/>
        </p:nvSpPr>
        <p:spPr>
          <a:xfrm>
            <a:off x="5762625" y="2724150"/>
            <a:ext cx="1905000" cy="45720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070C0"/>
                </a:solidFill>
                <a:latin typeface="Arial"/>
                <a:ea typeface="Arial"/>
                <a:cs typeface="Arial"/>
              </a:defRPr>
            </a:pPr>
            <a:r>
              <a:rPr sz="1500" b="1" i="0">
                <a:solidFill>
                  <a:srgbClr val="0070C0"/>
                </a:solidFill>
                <a:latin typeface="Arial"/>
                <a:ea typeface="Arial"/>
                <a:cs typeface="Arial"/>
              </a:rPr>
              <a:t>Large late meal</a:t>
            </a:r>
          </a:p>
        </p:txBody>
      </p:sp>
      <p:sp>
        <p:nvSpPr>
          <p:cNvPr id="22" name="Rectangle: Rounded Corners 21">
            <a:extLst>
              <a:ext uri="{FF2B5EF4-FFF2-40B4-BE49-F238E27FC236}">
                <a16:creationId xmlns:a16="http://schemas.microsoft.com/office/drawing/2014/main" id="{1991AAFE-224E-4A77-854E-7ADD14DA64A1}"/>
              </a:ext>
            </a:extLst>
          </p:cNvPr>
          <p:cNvSpPr>
            <a:spLocks noGrp="1"/>
          </p:cNvSpPr>
          <p:nvPr/>
        </p:nvSpPr>
        <p:spPr>
          <a:xfrm>
            <a:off x="5686425" y="3257550"/>
            <a:ext cx="2057400" cy="857250"/>
          </a:xfrm>
          <a:prstGeom prst="roundRect">
            <a:avLst>
              <a:gd name="adj" fmla="val 13333"/>
            </a:avLst>
          </a:prstGeom>
          <a:solidFill>
            <a:srgbClr val="EAF7FA"/>
          </a:solid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Feels too tired to exercise</a:t>
            </a:r>
          </a:p>
        </p:txBody>
      </p:sp>
      <p:sp>
        <p:nvSpPr>
          <p:cNvPr id="23" name="Oval 22">
            <a:extLst>
              <a:ext uri="{FF2B5EF4-FFF2-40B4-BE49-F238E27FC236}">
                <a16:creationId xmlns:a16="http://schemas.microsoft.com/office/drawing/2014/main" id="{43384454-F868-46A8-99A0-A9AA5ADD1D55}"/>
              </a:ext>
            </a:extLst>
          </p:cNvPr>
          <p:cNvSpPr>
            <a:spLocks noGrp="1"/>
          </p:cNvSpPr>
          <p:nvPr/>
        </p:nvSpPr>
        <p:spPr>
          <a:xfrm>
            <a:off x="8982075" y="2085975"/>
            <a:ext cx="419100" cy="419100"/>
          </a:xfrm>
          <a:prstGeom prst="ellipse">
            <a:avLst/>
          </a:prstGeom>
          <a:solidFill>
            <a:srgbClr val="2A97B6"/>
          </a:solidFill>
          <a:ln w="28575">
            <a:solidFill>
              <a:srgbClr val="FFFFFF"/>
            </a:solidFill>
            <a:prstDash val="solid"/>
          </a:ln>
        </p:spPr>
      </p:sp>
      <p:sp>
        <p:nvSpPr>
          <p:cNvPr id="24" name="Rectangle 23">
            <a:extLst>
              <a:ext uri="{FF2B5EF4-FFF2-40B4-BE49-F238E27FC236}">
                <a16:creationId xmlns:a16="http://schemas.microsoft.com/office/drawing/2014/main" id="{A2D18577-BB57-4BBB-B17A-65DDB09394E8}"/>
              </a:ext>
            </a:extLst>
          </p:cNvPr>
          <p:cNvSpPr>
            <a:spLocks noGrp="1"/>
          </p:cNvSpPr>
          <p:nvPr/>
        </p:nvSpPr>
        <p:spPr>
          <a:xfrm>
            <a:off x="8696325" y="1619250"/>
            <a:ext cx="990600" cy="304800"/>
          </a:xfrm>
          <a:prstGeom prst="rect">
            <a:avLst/>
          </a:prstGeom>
          <a:noFill/>
          <a:ln w="0">
            <a:noFill/>
            <a:prstDash val="solid"/>
          </a:ln>
        </p:spPr>
        <p:txBody>
          <a:bodyPr lIns="57150" tIns="38100" rIns="57150" bIns="38100" anchor="ctr">
            <a:normAutofit/>
          </a:bodyPr>
          <a:lstStyle/>
          <a:p>
            <a:pPr algn="ctr">
              <a:lnSpc>
                <a:spcPct val="108000"/>
              </a:lnSpc>
              <a:buNone/>
              <a:defRPr sz="1350" b="1" i="0">
                <a:solidFill>
                  <a:srgbClr val="013A58"/>
                </a:solidFill>
                <a:latin typeface="Arial"/>
                <a:ea typeface="Arial"/>
                <a:cs typeface="Arial"/>
              </a:defRPr>
            </a:pPr>
            <a:r>
              <a:rPr sz="1350" b="1" i="0">
                <a:solidFill>
                  <a:srgbClr val="013A58"/>
                </a:solidFill>
                <a:latin typeface="Arial"/>
                <a:ea typeface="Arial"/>
                <a:cs typeface="Arial"/>
              </a:rPr>
              <a:t>22:30</a:t>
            </a:r>
          </a:p>
        </p:txBody>
      </p:sp>
      <p:sp>
        <p:nvSpPr>
          <p:cNvPr id="25" name="Rectangle 24">
            <a:extLst>
              <a:ext uri="{FF2B5EF4-FFF2-40B4-BE49-F238E27FC236}">
                <a16:creationId xmlns:a16="http://schemas.microsoft.com/office/drawing/2014/main" id="{E04B1B2E-460B-49D5-A7F3-AF5F4EA85FC8}"/>
              </a:ext>
            </a:extLst>
          </p:cNvPr>
          <p:cNvSpPr>
            <a:spLocks noGrp="1"/>
          </p:cNvSpPr>
          <p:nvPr/>
        </p:nvSpPr>
        <p:spPr>
          <a:xfrm>
            <a:off x="8239125" y="2724150"/>
            <a:ext cx="1905000" cy="457200"/>
          </a:xfrm>
          <a:prstGeom prst="rect">
            <a:avLst/>
          </a:prstGeom>
          <a:noFill/>
          <a:ln w="0">
            <a:noFill/>
            <a:prstDash val="solid"/>
          </a:ln>
        </p:spPr>
        <p:txBody>
          <a:bodyPr lIns="57150" tIns="38100" rIns="57150" bIns="38100" anchor="ctr">
            <a:normAutofit fontScale="90312"/>
          </a:bodyPr>
          <a:lstStyle/>
          <a:p>
            <a:pPr algn="ctr">
              <a:lnSpc>
                <a:spcPct val="108000"/>
              </a:lnSpc>
              <a:buNone/>
              <a:defRPr sz="1500" b="1" i="0">
                <a:solidFill>
                  <a:srgbClr val="0070C0"/>
                </a:solidFill>
                <a:latin typeface="Arial"/>
                <a:ea typeface="Arial"/>
                <a:cs typeface="Arial"/>
              </a:defRPr>
            </a:pPr>
            <a:r>
              <a:rPr sz="1500" b="1" i="0">
                <a:solidFill>
                  <a:srgbClr val="0070C0"/>
                </a:solidFill>
                <a:latin typeface="Arial"/>
                <a:ea typeface="Arial"/>
                <a:cs typeface="Arial"/>
              </a:rPr>
              <a:t>Screens and snacks</a:t>
            </a:r>
          </a:p>
        </p:txBody>
      </p:sp>
      <p:sp>
        <p:nvSpPr>
          <p:cNvPr id="26" name="Rectangle: Rounded Corners 25">
            <a:extLst>
              <a:ext uri="{FF2B5EF4-FFF2-40B4-BE49-F238E27FC236}">
                <a16:creationId xmlns:a16="http://schemas.microsoft.com/office/drawing/2014/main" id="{629DF682-0A43-47E6-A114-5432080B3484}"/>
              </a:ext>
            </a:extLst>
          </p:cNvPr>
          <p:cNvSpPr>
            <a:spLocks noGrp="1"/>
          </p:cNvSpPr>
          <p:nvPr/>
        </p:nvSpPr>
        <p:spPr>
          <a:xfrm>
            <a:off x="8162925" y="3257550"/>
            <a:ext cx="2057400" cy="857250"/>
          </a:xfrm>
          <a:prstGeom prst="roundRect">
            <a:avLst>
              <a:gd name="adj" fmla="val 13333"/>
            </a:avLst>
          </a:prstGeom>
          <a:solidFill>
            <a:srgbClr val="EAF3FB"/>
          </a:solid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No regular foot check</a:t>
            </a:r>
          </a:p>
        </p:txBody>
      </p:sp>
      <p:sp>
        <p:nvSpPr>
          <p:cNvPr id="27" name="Rectangle: Rounded Corners 26">
            <a:extLst>
              <a:ext uri="{FF2B5EF4-FFF2-40B4-BE49-F238E27FC236}">
                <a16:creationId xmlns:a16="http://schemas.microsoft.com/office/drawing/2014/main" id="{532B4AC9-C36D-4721-AEC0-D4FDABB5B424}"/>
              </a:ext>
            </a:extLst>
          </p:cNvPr>
          <p:cNvSpPr>
            <a:spLocks noGrp="1"/>
          </p:cNvSpPr>
          <p:nvPr/>
        </p:nvSpPr>
        <p:spPr>
          <a:xfrm>
            <a:off x="1143000" y="4810125"/>
            <a:ext cx="9048750" cy="1143000"/>
          </a:xfrm>
          <a:prstGeom prst="roundRect">
            <a:avLst>
              <a:gd name="adj" fmla="val 12500"/>
            </a:avLst>
          </a:prstGeom>
          <a:solidFill>
            <a:srgbClr val="013A58"/>
          </a:solidFill>
          <a:ln w="12383">
            <a:solidFill>
              <a:srgbClr val="013A58"/>
            </a:solidFill>
            <a:prstDash val="solid"/>
          </a:ln>
        </p:spPr>
      </p:sp>
      <p:sp>
        <p:nvSpPr>
          <p:cNvPr id="28" name="Rectangle 27">
            <a:extLst>
              <a:ext uri="{FF2B5EF4-FFF2-40B4-BE49-F238E27FC236}">
                <a16:creationId xmlns:a16="http://schemas.microsoft.com/office/drawing/2014/main" id="{E42714AE-3DA5-4506-BE28-250DC641A60C}"/>
              </a:ext>
            </a:extLst>
          </p:cNvPr>
          <p:cNvSpPr>
            <a:spLocks noGrp="1"/>
          </p:cNvSpPr>
          <p:nvPr/>
        </p:nvSpPr>
        <p:spPr>
          <a:xfrm>
            <a:off x="1428750" y="5029200"/>
            <a:ext cx="2333625" cy="314325"/>
          </a:xfrm>
          <a:prstGeom prst="rect">
            <a:avLst/>
          </a:prstGeom>
          <a:noFill/>
          <a:ln w="0">
            <a:noFill/>
            <a:prstDash val="solid"/>
          </a:ln>
        </p:spPr>
        <p:txBody>
          <a:bodyPr lIns="57150" tIns="38100" rIns="57150" bIns="38100" anchor="ctr">
            <a:normAutofit fontScale="87682"/>
          </a:bodyPr>
          <a:lstStyle/>
          <a:p>
            <a:pPr algn="l">
              <a:lnSpc>
                <a:spcPct val="108000"/>
              </a:lnSpc>
              <a:buNone/>
              <a:defRPr sz="1650" b="1" i="0">
                <a:solidFill>
                  <a:srgbClr val="23B8D8"/>
                </a:solidFill>
                <a:latin typeface="Arial"/>
                <a:ea typeface="Arial"/>
                <a:cs typeface="Arial"/>
              </a:defRPr>
            </a:pPr>
            <a:r>
              <a:rPr sz="1650" b="1" i="0">
                <a:solidFill>
                  <a:srgbClr val="23B8D8"/>
                </a:solidFill>
                <a:latin typeface="Arial"/>
                <a:ea typeface="Arial"/>
                <a:cs typeface="Arial"/>
              </a:rPr>
              <a:t>David’s preference</a:t>
            </a:r>
          </a:p>
        </p:txBody>
      </p:sp>
      <p:sp>
        <p:nvSpPr>
          <p:cNvPr id="29" name="Rectangle 28">
            <a:extLst>
              <a:ext uri="{FF2B5EF4-FFF2-40B4-BE49-F238E27FC236}">
                <a16:creationId xmlns:a16="http://schemas.microsoft.com/office/drawing/2014/main" id="{AF83A532-5FA8-4D69-8A22-04FB0CA7FDEF}"/>
              </a:ext>
            </a:extLst>
          </p:cNvPr>
          <p:cNvSpPr>
            <a:spLocks noGrp="1"/>
          </p:cNvSpPr>
          <p:nvPr/>
        </p:nvSpPr>
        <p:spPr>
          <a:xfrm>
            <a:off x="3762375" y="4924425"/>
            <a:ext cx="6000750" cy="742950"/>
          </a:xfrm>
          <a:prstGeom prst="rect">
            <a:avLst/>
          </a:prstGeom>
          <a:noFill/>
          <a:ln w="0">
            <a:noFill/>
            <a:prstDash val="solid"/>
          </a:ln>
        </p:spPr>
        <p:txBody>
          <a:bodyPr lIns="57150" tIns="38100" rIns="57150" bIns="38100" anchor="ctr">
            <a:normAutofit fontScale="99930"/>
          </a:bodyPr>
          <a:lstStyle/>
          <a:p>
            <a:pPr algn="l">
              <a:lnSpc>
                <a:spcPct val="108000"/>
              </a:lnSpc>
              <a:buNone/>
              <a:defRPr sz="1650" b="0" i="0">
                <a:solidFill>
                  <a:srgbClr val="FFFFFF"/>
                </a:solidFill>
                <a:latin typeface="Arial"/>
                <a:ea typeface="Arial"/>
                <a:cs typeface="Arial"/>
              </a:defRPr>
            </a:pPr>
            <a:r>
              <a:rPr sz="1650" b="0" i="0">
                <a:solidFill>
                  <a:srgbClr val="FFFFFF"/>
                </a:solidFill>
                <a:latin typeface="Arial"/>
                <a:ea typeface="Arial"/>
                <a:cs typeface="Arial"/>
              </a:rPr>
              <a:t>He wants more energy for weekends with his family and prefers small changes that fit his route rather than a restrictive diet.</a:t>
            </a:r>
          </a:p>
        </p:txBody>
      </p:sp>
      <p:sp>
        <p:nvSpPr>
          <p:cNvPr id="30" name="Rectangle 29">
            <a:extLst>
              <a:ext uri="{FF2B5EF4-FFF2-40B4-BE49-F238E27FC236}">
                <a16:creationId xmlns:a16="http://schemas.microsoft.com/office/drawing/2014/main" id="{10FF7359-CB36-4313-9FB0-2C4E44B72AAF}"/>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Care-plan scenario is fictional; person-centred approach based on NICE (2026)</a:t>
            </a:r>
          </a:p>
        </p:txBody>
      </p:sp>
      <p:pic>
        <p:nvPicPr>
          <p:cNvPr id="31" name="Recorded Sound">
            <a:hlinkClick r:id="" action="ppaction://media"/>
            <a:extLst>
              <a:ext uri="{FF2B5EF4-FFF2-40B4-BE49-F238E27FC236}">
                <a16:creationId xmlns:a16="http://schemas.microsoft.com/office/drawing/2014/main" id="{0E8E9E56-8EC6-A06B-4596-5E1C48678B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68450" y="400050"/>
            <a:ext cx="406400" cy="406400"/>
          </a:xfrm>
          <a:prstGeom prst="rect">
            <a:avLst/>
          </a:prstGeom>
        </p:spPr>
      </p:pic>
    </p:spTree>
    <p:extLst>
      <p:ext uri="{BB962C8B-B14F-4D97-AF65-F5344CB8AC3E}">
        <p14:creationId xmlns:p14="http://schemas.microsoft.com/office/powerpoint/2010/main" val="1088004813"/>
      </p:ext>
    </p:extLst>
  </p:cSld>
  <p:clrMapOvr>
    <a:masterClrMapping/>
  </p:clrMapOvr>
  <mc:AlternateContent xmlns:mc="http://schemas.openxmlformats.org/markup-compatibility/2006" xmlns:p14="http://schemas.microsoft.com/office/powerpoint/2010/main">
    <mc:Choice Requires="p14">
      <p:transition spd="slow" p14:dur="2000" advTm="65173"/>
    </mc:Choice>
    <mc:Fallback xmlns="">
      <p:transition spd="slow" advTm="65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173"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8FB1601-AD5E-4A6C-98FB-E722023385F7}"/>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Risk factors and care priorities</a:t>
            </a:r>
          </a:p>
        </p:txBody>
      </p:sp>
      <p:sp>
        <p:nvSpPr>
          <p:cNvPr id="2" name="Rectangle 1">
            <a:extLst>
              <a:ext uri="{FF2B5EF4-FFF2-40B4-BE49-F238E27FC236}">
                <a16:creationId xmlns:a16="http://schemas.microsoft.com/office/drawing/2014/main" id="{FFD4533A-34FD-4E8E-AAAA-CC2F453B10C0}"/>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FB6E5019-88E4-4AA5-BFA2-E8E87B2DF244}"/>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2C19F2B2-23CE-455A-A6C8-C83E0C749EDB}"/>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AAFC5E44-07B0-4BBB-8D21-325A1F05A260}"/>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23" name="Picture 22"/>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90B5FEC0-B701-428F-B428-E67AE421DDFC}"/>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27412774-1D2A-45FA-839D-11FECCA8E958}"/>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7</a:t>
            </a:r>
          </a:p>
        </p:txBody>
      </p:sp>
      <p:sp>
        <p:nvSpPr>
          <p:cNvPr id="9" name="Rectangle 8">
            <a:extLst>
              <a:ext uri="{FF2B5EF4-FFF2-40B4-BE49-F238E27FC236}">
                <a16:creationId xmlns:a16="http://schemas.microsoft.com/office/drawing/2014/main" id="{AAF2D07D-E872-42C6-B8E8-B1D6F4B0D1D0}"/>
              </a:ext>
            </a:extLst>
          </p:cNvPr>
          <p:cNvSpPr>
            <a:spLocks noGrp="1"/>
          </p:cNvSpPr>
          <p:nvPr/>
        </p:nvSpPr>
        <p:spPr>
          <a:xfrm>
            <a:off x="952500" y="933450"/>
            <a:ext cx="9429750" cy="419100"/>
          </a:xfrm>
          <a:prstGeom prst="rect">
            <a:avLst/>
          </a:prstGeom>
          <a:noFill/>
          <a:ln w="0">
            <a:noFill/>
            <a:prstDash val="solid"/>
          </a:ln>
        </p:spPr>
        <p:txBody>
          <a:bodyPr lIns="57150" tIns="38100" rIns="57150" bIns="38100" anchor="t">
            <a:normAutofit/>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The strongest immediate priorities are modifiable and interact with each other.</a:t>
            </a:r>
          </a:p>
        </p:txBody>
      </p:sp>
      <p:sp>
        <p:nvSpPr>
          <p:cNvPr id="10" name="Rectangle: Rounded Corners 9">
            <a:extLst>
              <a:ext uri="{FF2B5EF4-FFF2-40B4-BE49-F238E27FC236}">
                <a16:creationId xmlns:a16="http://schemas.microsoft.com/office/drawing/2014/main" id="{AA31D44A-BE2C-42E7-80B6-CABE7A021B9B}"/>
              </a:ext>
            </a:extLst>
          </p:cNvPr>
          <p:cNvSpPr>
            <a:spLocks noGrp="1"/>
          </p:cNvSpPr>
          <p:nvPr/>
        </p:nvSpPr>
        <p:spPr>
          <a:xfrm>
            <a:off x="876300" y="1695450"/>
            <a:ext cx="4619625" cy="3762375"/>
          </a:xfrm>
          <a:prstGeom prst="roundRect">
            <a:avLst>
              <a:gd name="adj" fmla="val 4557"/>
            </a:avLst>
          </a:prstGeom>
          <a:solidFill>
            <a:srgbClr val="EAF3FB"/>
          </a:solidFill>
          <a:ln w="12383">
            <a:solidFill>
              <a:srgbClr val="B9D4E8"/>
            </a:solidFill>
            <a:prstDash val="solid"/>
          </a:ln>
        </p:spPr>
      </p:sp>
      <p:sp>
        <p:nvSpPr>
          <p:cNvPr id="11" name="Rectangle 10">
            <a:extLst>
              <a:ext uri="{FF2B5EF4-FFF2-40B4-BE49-F238E27FC236}">
                <a16:creationId xmlns:a16="http://schemas.microsoft.com/office/drawing/2014/main" id="{48024E66-BB53-4621-8497-EA8555BAEDD2}"/>
              </a:ext>
            </a:extLst>
          </p:cNvPr>
          <p:cNvSpPr>
            <a:spLocks noGrp="1"/>
          </p:cNvSpPr>
          <p:nvPr/>
        </p:nvSpPr>
        <p:spPr>
          <a:xfrm>
            <a:off x="1238250" y="1943100"/>
            <a:ext cx="3905250" cy="361950"/>
          </a:xfrm>
          <a:prstGeom prst="rect">
            <a:avLst/>
          </a:prstGeom>
          <a:noFill/>
          <a:ln w="0">
            <a:noFill/>
            <a:prstDash val="solid"/>
          </a:ln>
        </p:spPr>
        <p:txBody>
          <a:bodyPr lIns="57150" tIns="38100" rIns="57150" bIns="38100" anchor="t">
            <a:normAutofit fontScale="92593"/>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Modifiable factors</a:t>
            </a:r>
          </a:p>
        </p:txBody>
      </p:sp>
      <p:sp>
        <p:nvSpPr>
          <p:cNvPr id="12" name="Rectangle 11">
            <a:extLst>
              <a:ext uri="{FF2B5EF4-FFF2-40B4-BE49-F238E27FC236}">
                <a16:creationId xmlns:a16="http://schemas.microsoft.com/office/drawing/2014/main" id="{5711479E-ECB5-433B-B2F8-6218BE9E9E89}"/>
              </a:ext>
            </a:extLst>
          </p:cNvPr>
          <p:cNvSpPr>
            <a:spLocks noGrp="1"/>
          </p:cNvSpPr>
          <p:nvPr/>
        </p:nvSpPr>
        <p:spPr>
          <a:xfrm>
            <a:off x="1238250" y="2524125"/>
            <a:ext cx="3905250" cy="2238375"/>
          </a:xfrm>
          <a:prstGeom prst="rect">
            <a:avLst/>
          </a:prstGeom>
          <a:noFill/>
          <a:ln w="0">
            <a:noFill/>
            <a:prstDash val="solid"/>
          </a:ln>
        </p:spPr>
        <p:txBody>
          <a:bodyPr lIns="57150" tIns="38100" rIns="57150" bIns="38100" anchor="t">
            <a:normAutofit/>
          </a:bodyPr>
          <a:lstStyle/>
          <a:p>
            <a:pPr algn="l">
              <a:lnSpc>
                <a:spcPct val="120000"/>
              </a:lnSpc>
              <a:buNone/>
              <a:defRPr sz="1575" b="0" i="0">
                <a:solidFill>
                  <a:srgbClr val="0070C0"/>
                </a:solidFill>
                <a:latin typeface="Arial"/>
                <a:ea typeface="Arial"/>
                <a:cs typeface="Arial"/>
              </a:defRPr>
            </a:pPr>
            <a:r>
              <a:rPr sz="1575" b="0" i="0">
                <a:solidFill>
                  <a:srgbClr val="0070C0"/>
                </a:solidFill>
                <a:latin typeface="Arial"/>
                <a:ea typeface="Arial"/>
                <a:cs typeface="Arial"/>
              </a:rPr>
              <a:t>• HbA1c 76 mmol/mol</a:t>
            </a:r>
          </a:p>
          <a:p>
            <a:pPr algn="l">
              <a:lnSpc>
                <a:spcPct val="120000"/>
              </a:lnSpc>
              <a:buNone/>
              <a:defRPr sz="1575" b="0" i="0">
                <a:solidFill>
                  <a:srgbClr val="0070C0"/>
                </a:solidFill>
                <a:latin typeface="Arial"/>
                <a:ea typeface="Arial"/>
                <a:cs typeface="Arial"/>
              </a:defRPr>
            </a:pPr>
            <a:r>
              <a:rPr sz="1575" b="0" i="0">
                <a:solidFill>
                  <a:srgbClr val="0070C0"/>
                </a:solidFill>
                <a:latin typeface="Arial"/>
                <a:ea typeface="Arial"/>
                <a:cs typeface="Arial"/>
              </a:rPr>
              <a:t>• BMI 32.7 kg/m²</a:t>
            </a:r>
          </a:p>
          <a:p>
            <a:pPr algn="l">
              <a:lnSpc>
                <a:spcPct val="120000"/>
              </a:lnSpc>
              <a:buNone/>
              <a:defRPr sz="1575" b="0" i="0">
                <a:solidFill>
                  <a:srgbClr val="0070C0"/>
                </a:solidFill>
                <a:latin typeface="Arial"/>
                <a:ea typeface="Arial"/>
                <a:cs typeface="Arial"/>
              </a:defRPr>
            </a:pPr>
            <a:r>
              <a:rPr sz="1575" b="0" i="0">
                <a:solidFill>
                  <a:srgbClr val="0070C0"/>
                </a:solidFill>
                <a:latin typeface="Arial"/>
                <a:ea typeface="Arial"/>
                <a:cs typeface="Arial"/>
              </a:rPr>
              <a:t>• Blood pressure 148/92 mmHg</a:t>
            </a:r>
          </a:p>
          <a:p>
            <a:pPr algn="l">
              <a:lnSpc>
                <a:spcPct val="120000"/>
              </a:lnSpc>
              <a:buNone/>
              <a:defRPr sz="1575" b="0" i="0">
                <a:solidFill>
                  <a:srgbClr val="0070C0"/>
                </a:solidFill>
                <a:latin typeface="Arial"/>
                <a:ea typeface="Arial"/>
                <a:cs typeface="Arial"/>
              </a:defRPr>
            </a:pPr>
            <a:r>
              <a:rPr sz="1575" b="0" i="0">
                <a:solidFill>
                  <a:srgbClr val="0070C0"/>
                </a:solidFill>
                <a:latin typeface="Arial"/>
                <a:ea typeface="Arial"/>
                <a:cs typeface="Arial"/>
              </a:rPr>
              <a:t>• Missed medicines</a:t>
            </a:r>
          </a:p>
          <a:p>
            <a:pPr algn="l">
              <a:lnSpc>
                <a:spcPct val="120000"/>
              </a:lnSpc>
              <a:buNone/>
              <a:defRPr sz="1575" b="0" i="0">
                <a:solidFill>
                  <a:srgbClr val="0070C0"/>
                </a:solidFill>
                <a:latin typeface="Arial"/>
                <a:ea typeface="Arial"/>
                <a:cs typeface="Arial"/>
              </a:defRPr>
            </a:pPr>
            <a:r>
              <a:rPr sz="1575" b="0" i="0">
                <a:solidFill>
                  <a:srgbClr val="0070C0"/>
                </a:solidFill>
                <a:latin typeface="Arial"/>
                <a:ea typeface="Arial"/>
                <a:cs typeface="Arial"/>
              </a:rPr>
              <a:t>• High-energy food and sugary drinks</a:t>
            </a:r>
          </a:p>
          <a:p>
            <a:pPr algn="l">
              <a:lnSpc>
                <a:spcPct val="120000"/>
              </a:lnSpc>
              <a:buNone/>
              <a:defRPr sz="1575" b="0" i="0">
                <a:solidFill>
                  <a:srgbClr val="0070C0"/>
                </a:solidFill>
                <a:latin typeface="Arial"/>
                <a:ea typeface="Arial"/>
                <a:cs typeface="Arial"/>
              </a:defRPr>
            </a:pPr>
            <a:r>
              <a:rPr sz="1575" b="0" i="0">
                <a:solidFill>
                  <a:srgbClr val="0070C0"/>
                </a:solidFill>
                <a:latin typeface="Arial"/>
                <a:ea typeface="Arial"/>
                <a:cs typeface="Arial"/>
              </a:rPr>
              <a:t>• Prolonged sitting and low activity</a:t>
            </a:r>
          </a:p>
        </p:txBody>
      </p:sp>
      <p:sp>
        <p:nvSpPr>
          <p:cNvPr id="13" name="Rectangle: Rounded Corners 12">
            <a:extLst>
              <a:ext uri="{FF2B5EF4-FFF2-40B4-BE49-F238E27FC236}">
                <a16:creationId xmlns:a16="http://schemas.microsoft.com/office/drawing/2014/main" id="{A90CE962-D5B4-46CE-9D06-DAD36846807C}"/>
              </a:ext>
            </a:extLst>
          </p:cNvPr>
          <p:cNvSpPr>
            <a:spLocks noGrp="1"/>
          </p:cNvSpPr>
          <p:nvPr/>
        </p:nvSpPr>
        <p:spPr>
          <a:xfrm>
            <a:off x="5857875" y="1695450"/>
            <a:ext cx="4619625" cy="3762375"/>
          </a:xfrm>
          <a:prstGeom prst="roundRect">
            <a:avLst>
              <a:gd name="adj" fmla="val 4557"/>
            </a:avLst>
          </a:prstGeom>
          <a:solidFill>
            <a:srgbClr val="EAF7FA"/>
          </a:solidFill>
          <a:ln w="12383">
            <a:solidFill>
              <a:srgbClr val="A9D8E2"/>
            </a:solidFill>
            <a:prstDash val="solid"/>
          </a:ln>
        </p:spPr>
      </p:sp>
      <p:sp>
        <p:nvSpPr>
          <p:cNvPr id="14" name="Rectangle 13">
            <a:extLst>
              <a:ext uri="{FF2B5EF4-FFF2-40B4-BE49-F238E27FC236}">
                <a16:creationId xmlns:a16="http://schemas.microsoft.com/office/drawing/2014/main" id="{CE5A5CF8-D909-4BFF-9C1C-8BEB8E18AFDB}"/>
              </a:ext>
            </a:extLst>
          </p:cNvPr>
          <p:cNvSpPr>
            <a:spLocks noGrp="1"/>
          </p:cNvSpPr>
          <p:nvPr/>
        </p:nvSpPr>
        <p:spPr>
          <a:xfrm>
            <a:off x="6219825" y="1943100"/>
            <a:ext cx="3905250" cy="361950"/>
          </a:xfrm>
          <a:prstGeom prst="rect">
            <a:avLst/>
          </a:prstGeom>
          <a:noFill/>
          <a:ln w="0">
            <a:noFill/>
            <a:prstDash val="solid"/>
          </a:ln>
        </p:spPr>
        <p:txBody>
          <a:bodyPr lIns="57150" tIns="38100" rIns="57150" bIns="38100" anchor="t">
            <a:normAutofit fontScale="92593"/>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Non-modifiable context</a:t>
            </a:r>
          </a:p>
        </p:txBody>
      </p:sp>
      <p:sp>
        <p:nvSpPr>
          <p:cNvPr id="15" name="Rectangle 14">
            <a:extLst>
              <a:ext uri="{FF2B5EF4-FFF2-40B4-BE49-F238E27FC236}">
                <a16:creationId xmlns:a16="http://schemas.microsoft.com/office/drawing/2014/main" id="{16786422-8ADD-447A-B724-9DC69EF69765}"/>
              </a:ext>
            </a:extLst>
          </p:cNvPr>
          <p:cNvSpPr>
            <a:spLocks noGrp="1"/>
          </p:cNvSpPr>
          <p:nvPr/>
        </p:nvSpPr>
        <p:spPr>
          <a:xfrm>
            <a:off x="6219825" y="2524125"/>
            <a:ext cx="3905250" cy="1714500"/>
          </a:xfrm>
          <a:prstGeom prst="rect">
            <a:avLst/>
          </a:prstGeom>
          <a:noFill/>
          <a:ln w="0">
            <a:noFill/>
            <a:prstDash val="solid"/>
          </a:ln>
        </p:spPr>
        <p:txBody>
          <a:bodyPr lIns="57150" tIns="38100" rIns="57150" bIns="38100" anchor="t">
            <a:normAutofit/>
          </a:bodyPr>
          <a:lstStyle/>
          <a:p>
            <a:pPr algn="l">
              <a:lnSpc>
                <a:spcPct val="125000"/>
              </a:lnSpc>
              <a:buNone/>
              <a:defRPr sz="1575" b="0" i="0">
                <a:solidFill>
                  <a:srgbClr val="0070C0"/>
                </a:solidFill>
                <a:latin typeface="Arial"/>
                <a:ea typeface="Arial"/>
                <a:cs typeface="Arial"/>
              </a:defRPr>
            </a:pPr>
            <a:r>
              <a:rPr sz="1575" b="0" i="0">
                <a:solidFill>
                  <a:srgbClr val="0070C0"/>
                </a:solidFill>
                <a:latin typeface="Arial"/>
                <a:ea typeface="Arial"/>
                <a:cs typeface="Arial"/>
              </a:rPr>
              <a:t>• Age 58</a:t>
            </a:r>
          </a:p>
          <a:p>
            <a:pPr algn="l">
              <a:lnSpc>
                <a:spcPct val="125000"/>
              </a:lnSpc>
              <a:buNone/>
              <a:defRPr sz="1575" b="0" i="0">
                <a:solidFill>
                  <a:srgbClr val="0070C0"/>
                </a:solidFill>
                <a:latin typeface="Arial"/>
                <a:ea typeface="Arial"/>
                <a:cs typeface="Arial"/>
              </a:defRPr>
            </a:pPr>
            <a:r>
              <a:rPr sz="1575" b="0" i="0">
                <a:solidFill>
                  <a:srgbClr val="0070C0"/>
                </a:solidFill>
                <a:latin typeface="Arial"/>
                <a:ea typeface="Arial"/>
                <a:cs typeface="Arial"/>
              </a:rPr>
              <a:t>• Six-year duration of diabetes</a:t>
            </a:r>
          </a:p>
          <a:p>
            <a:pPr algn="l">
              <a:lnSpc>
                <a:spcPct val="125000"/>
              </a:lnSpc>
              <a:buNone/>
              <a:defRPr sz="1575" b="0" i="0">
                <a:solidFill>
                  <a:srgbClr val="0070C0"/>
                </a:solidFill>
                <a:latin typeface="Arial"/>
                <a:ea typeface="Arial"/>
                <a:cs typeface="Arial"/>
              </a:defRPr>
            </a:pPr>
            <a:r>
              <a:rPr sz="1575" b="0" i="0">
                <a:solidFill>
                  <a:srgbClr val="0070C0"/>
                </a:solidFill>
                <a:latin typeface="Arial"/>
                <a:ea typeface="Arial"/>
                <a:cs typeface="Arial"/>
              </a:rPr>
              <a:t>• Family history of type 2 diabetes</a:t>
            </a:r>
          </a:p>
          <a:p>
            <a:pPr algn="l">
              <a:lnSpc>
                <a:spcPct val="125000"/>
              </a:lnSpc>
              <a:buNone/>
              <a:defRPr sz="1575" b="0" i="0">
                <a:solidFill>
                  <a:srgbClr val="0070C0"/>
                </a:solidFill>
                <a:latin typeface="Arial"/>
                <a:ea typeface="Arial"/>
                <a:cs typeface="Arial"/>
              </a:defRPr>
            </a:pPr>
            <a:r>
              <a:rPr sz="1575" b="0" i="0">
                <a:solidFill>
                  <a:srgbClr val="0070C0"/>
                </a:solidFill>
                <a:latin typeface="Arial"/>
                <a:ea typeface="Arial"/>
                <a:cs typeface="Arial"/>
              </a:rPr>
              <a:t>• Driving occupation and irregular shifts</a:t>
            </a:r>
          </a:p>
        </p:txBody>
      </p:sp>
      <p:sp>
        <p:nvSpPr>
          <p:cNvPr id="16" name="Rectangle: Rounded Corners 15">
            <a:extLst>
              <a:ext uri="{FF2B5EF4-FFF2-40B4-BE49-F238E27FC236}">
                <a16:creationId xmlns:a16="http://schemas.microsoft.com/office/drawing/2014/main" id="{137A713D-5BAE-48B9-874C-37BDDAB79FBB}"/>
              </a:ext>
            </a:extLst>
          </p:cNvPr>
          <p:cNvSpPr>
            <a:spLocks noGrp="1"/>
          </p:cNvSpPr>
          <p:nvPr/>
        </p:nvSpPr>
        <p:spPr>
          <a:xfrm>
            <a:off x="1285875" y="5762625"/>
            <a:ext cx="8763000" cy="609600"/>
          </a:xfrm>
          <a:prstGeom prst="roundRect">
            <a:avLst>
              <a:gd name="adj" fmla="val 18750"/>
            </a:avLst>
          </a:prstGeom>
          <a:solidFill>
            <a:srgbClr val="013A58"/>
          </a:solidFill>
          <a:ln w="0">
            <a:noFill/>
            <a:prstDash val="solid"/>
          </a:ln>
        </p:spPr>
        <p:txBody>
          <a:bodyPr lIns="57150" tIns="38100" rIns="57150" bIns="38100" anchor="ctr">
            <a:normAutofit fontScale="97467" lnSpcReduction="10000"/>
          </a:bodyPr>
          <a:lstStyle/>
          <a:p>
            <a:pPr algn="ctr">
              <a:lnSpc>
                <a:spcPct val="108000"/>
              </a:lnSpc>
              <a:buNone/>
              <a:defRPr sz="1575" b="1" i="0">
                <a:solidFill>
                  <a:srgbClr val="FFFFFF"/>
                </a:solidFill>
                <a:latin typeface="Arial"/>
                <a:ea typeface="Arial"/>
                <a:cs typeface="Arial"/>
              </a:defRPr>
            </a:pPr>
            <a:r>
              <a:rPr sz="1575" b="1" i="0">
                <a:solidFill>
                  <a:srgbClr val="FFFFFF"/>
                </a:solidFill>
                <a:latin typeface="Arial"/>
                <a:ea typeface="Arial"/>
                <a:cs typeface="Arial"/>
              </a:rPr>
              <a:t>Priority sequence: adherence and clinical review → food and activity changes → sustained monitoring and complication prevention</a:t>
            </a:r>
          </a:p>
        </p:txBody>
      </p:sp>
      <p:sp>
        <p:nvSpPr>
          <p:cNvPr id="17" name="Rectangle 16">
            <a:extLst>
              <a:ext uri="{FF2B5EF4-FFF2-40B4-BE49-F238E27FC236}">
                <a16:creationId xmlns:a16="http://schemas.microsoft.com/office/drawing/2014/main" id="{BE35BA69-6D3D-49D4-90CC-94D5C2600545}"/>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(NICE, 2026; NHS, 2024)</a:t>
            </a:r>
          </a:p>
        </p:txBody>
      </p:sp>
      <p:pic>
        <p:nvPicPr>
          <p:cNvPr id="18" name="Recorded Sound">
            <a:hlinkClick r:id="" action="ppaction://media"/>
            <a:extLst>
              <a:ext uri="{FF2B5EF4-FFF2-40B4-BE49-F238E27FC236}">
                <a16:creationId xmlns:a16="http://schemas.microsoft.com/office/drawing/2014/main" id="{FF248290-ED0A-7428-908F-1C43BA81F13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79712" y="403225"/>
            <a:ext cx="406400" cy="406400"/>
          </a:xfrm>
          <a:prstGeom prst="rect">
            <a:avLst/>
          </a:prstGeom>
        </p:spPr>
      </p:pic>
    </p:spTree>
    <p:extLst>
      <p:ext uri="{BB962C8B-B14F-4D97-AF65-F5344CB8AC3E}">
        <p14:creationId xmlns:p14="http://schemas.microsoft.com/office/powerpoint/2010/main" val="609331813"/>
      </p:ext>
    </p:extLst>
  </p:cSld>
  <p:clrMapOvr>
    <a:masterClrMapping/>
  </p:clrMapOvr>
  <mc:AlternateContent xmlns:mc="http://schemas.openxmlformats.org/markup-compatibility/2006" xmlns:p14="http://schemas.microsoft.com/office/powerpoint/2010/main">
    <mc:Choice Requires="p14">
      <p:transition spd="slow" p14:dur="2000" advTm="76558"/>
    </mc:Choice>
    <mc:Fallback xmlns="">
      <p:transition spd="slow" advTm="76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558"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3037C5F-F821-46F2-8D57-56DAA34CE358}"/>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Shared goals for the next six months</a:t>
            </a:r>
          </a:p>
        </p:txBody>
      </p:sp>
      <p:sp>
        <p:nvSpPr>
          <p:cNvPr id="2" name="Rectangle 1">
            <a:extLst>
              <a:ext uri="{FF2B5EF4-FFF2-40B4-BE49-F238E27FC236}">
                <a16:creationId xmlns:a16="http://schemas.microsoft.com/office/drawing/2014/main" id="{5EC4AA40-0B3F-4DDE-9E42-1AD4D4FF6B9C}"/>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24F7542A-D82A-4166-81FD-12A4A1513F83}"/>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0EFF74D8-0981-446C-8850-1F9E6D24AC33}"/>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77543BE4-9476-43A7-A212-DA44B861FEEC}"/>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42" name="Picture 41"/>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61B719BE-50FD-4194-B657-B8E5DA20D9CF}"/>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60CC9794-4F43-4C1C-B96A-3C5BD0F81E35}"/>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8</a:t>
            </a:r>
          </a:p>
        </p:txBody>
      </p:sp>
      <p:sp>
        <p:nvSpPr>
          <p:cNvPr id="9" name="Rectangle 8">
            <a:extLst>
              <a:ext uri="{FF2B5EF4-FFF2-40B4-BE49-F238E27FC236}">
                <a16:creationId xmlns:a16="http://schemas.microsoft.com/office/drawing/2014/main" id="{72328B5D-6A8A-451A-8EA0-11837FE722A5}"/>
              </a:ext>
            </a:extLst>
          </p:cNvPr>
          <p:cNvSpPr>
            <a:spLocks noGrp="1"/>
          </p:cNvSpPr>
          <p:nvPr/>
        </p:nvSpPr>
        <p:spPr>
          <a:xfrm>
            <a:off x="1143000" y="933450"/>
            <a:ext cx="9048750" cy="428625"/>
          </a:xfrm>
          <a:prstGeom prst="rect">
            <a:avLst/>
          </a:prstGeom>
          <a:noFill/>
          <a:ln w="0">
            <a:noFill/>
            <a:prstDash val="solid"/>
          </a:ln>
        </p:spPr>
        <p:txBody>
          <a:bodyPr lIns="57150" tIns="38100" rIns="57150" bIns="38100" anchor="t">
            <a:normAutofit/>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Goals are agreed with David, measurable and reviewed rather than imposed.</a:t>
            </a:r>
          </a:p>
        </p:txBody>
      </p:sp>
      <p:sp>
        <p:nvSpPr>
          <p:cNvPr id="10" name="Rectangle: Rounded Corners 9">
            <a:extLst>
              <a:ext uri="{FF2B5EF4-FFF2-40B4-BE49-F238E27FC236}">
                <a16:creationId xmlns:a16="http://schemas.microsoft.com/office/drawing/2014/main" id="{99759192-9F42-49D4-9399-D095D49C4B09}"/>
              </a:ext>
            </a:extLst>
          </p:cNvPr>
          <p:cNvSpPr>
            <a:spLocks noGrp="1"/>
          </p:cNvSpPr>
          <p:nvPr/>
        </p:nvSpPr>
        <p:spPr>
          <a:xfrm>
            <a:off x="619125" y="1666875"/>
            <a:ext cx="10096500" cy="495300"/>
          </a:xfrm>
          <a:prstGeom prst="roundRect">
            <a:avLst>
              <a:gd name="adj" fmla="val 15385"/>
            </a:avLst>
          </a:prstGeom>
          <a:solidFill>
            <a:srgbClr val="013A58"/>
          </a:solidFill>
          <a:ln w="12383">
            <a:solidFill>
              <a:srgbClr val="013A58"/>
            </a:solidFill>
            <a:prstDash val="solid"/>
          </a:ln>
        </p:spPr>
      </p:sp>
      <p:sp>
        <p:nvSpPr>
          <p:cNvPr id="11" name="Rectangle 10">
            <a:extLst>
              <a:ext uri="{FF2B5EF4-FFF2-40B4-BE49-F238E27FC236}">
                <a16:creationId xmlns:a16="http://schemas.microsoft.com/office/drawing/2014/main" id="{F5F2A76E-9CD3-4DBA-BDC1-41009B05FB23}"/>
              </a:ext>
            </a:extLst>
          </p:cNvPr>
          <p:cNvSpPr>
            <a:spLocks noGrp="1"/>
          </p:cNvSpPr>
          <p:nvPr/>
        </p:nvSpPr>
        <p:spPr>
          <a:xfrm>
            <a:off x="733425" y="1752600"/>
            <a:ext cx="2009775" cy="323850"/>
          </a:xfrm>
          <a:prstGeom prst="rect">
            <a:avLst/>
          </a:prstGeom>
          <a:noFill/>
          <a:ln w="0">
            <a:noFill/>
            <a:prstDash val="solid"/>
          </a:ln>
        </p:spPr>
        <p:txBody>
          <a:bodyPr lIns="57150" tIns="38100" rIns="57150" bIns="38100" anchor="ctr">
            <a:normAutofit/>
          </a:bodyPr>
          <a:lstStyle/>
          <a:p>
            <a:pPr algn="ctr">
              <a:lnSpc>
                <a:spcPct val="108000"/>
              </a:lnSpc>
              <a:buNone/>
              <a:defRPr sz="1425" b="1" i="0">
                <a:solidFill>
                  <a:srgbClr val="FFFFFF"/>
                </a:solidFill>
                <a:latin typeface="Arial"/>
                <a:ea typeface="Arial"/>
                <a:cs typeface="Arial"/>
              </a:defRPr>
            </a:pPr>
            <a:r>
              <a:rPr sz="1425" b="1" i="0">
                <a:solidFill>
                  <a:srgbClr val="FFFFFF"/>
                </a:solidFill>
                <a:latin typeface="Arial"/>
                <a:ea typeface="Arial"/>
                <a:cs typeface="Arial"/>
              </a:rPr>
              <a:t>Priority</a:t>
            </a:r>
          </a:p>
        </p:txBody>
      </p:sp>
      <p:sp>
        <p:nvSpPr>
          <p:cNvPr id="12" name="Rectangle 11">
            <a:extLst>
              <a:ext uri="{FF2B5EF4-FFF2-40B4-BE49-F238E27FC236}">
                <a16:creationId xmlns:a16="http://schemas.microsoft.com/office/drawing/2014/main" id="{8926CD33-39FB-4C7A-9892-648D0D4B73FB}"/>
              </a:ext>
            </a:extLst>
          </p:cNvPr>
          <p:cNvSpPr>
            <a:spLocks noGrp="1"/>
          </p:cNvSpPr>
          <p:nvPr/>
        </p:nvSpPr>
        <p:spPr>
          <a:xfrm>
            <a:off x="2971800" y="1752600"/>
            <a:ext cx="3486150" cy="323850"/>
          </a:xfrm>
          <a:prstGeom prst="rect">
            <a:avLst/>
          </a:prstGeom>
          <a:noFill/>
          <a:ln w="0">
            <a:noFill/>
            <a:prstDash val="solid"/>
          </a:ln>
        </p:spPr>
        <p:txBody>
          <a:bodyPr lIns="57150" tIns="38100" rIns="57150" bIns="38100" anchor="ctr">
            <a:normAutofit/>
          </a:bodyPr>
          <a:lstStyle/>
          <a:p>
            <a:pPr algn="ctr">
              <a:lnSpc>
                <a:spcPct val="108000"/>
              </a:lnSpc>
              <a:buNone/>
              <a:defRPr sz="1425" b="1" i="0">
                <a:solidFill>
                  <a:srgbClr val="FFFFFF"/>
                </a:solidFill>
                <a:latin typeface="Arial"/>
                <a:ea typeface="Arial"/>
                <a:cs typeface="Arial"/>
              </a:defRPr>
            </a:pPr>
            <a:r>
              <a:rPr sz="1425" b="1" i="0">
                <a:solidFill>
                  <a:srgbClr val="FFFFFF"/>
                </a:solidFill>
                <a:latin typeface="Arial"/>
                <a:ea typeface="Arial"/>
                <a:cs typeface="Arial"/>
              </a:rPr>
              <a:t>Agreed action</a:t>
            </a:r>
          </a:p>
        </p:txBody>
      </p:sp>
      <p:sp>
        <p:nvSpPr>
          <p:cNvPr id="13" name="Rectangle 12">
            <a:extLst>
              <a:ext uri="{FF2B5EF4-FFF2-40B4-BE49-F238E27FC236}">
                <a16:creationId xmlns:a16="http://schemas.microsoft.com/office/drawing/2014/main" id="{48A9A3EC-8BF6-4ADB-85A1-41ED8C8467CD}"/>
              </a:ext>
            </a:extLst>
          </p:cNvPr>
          <p:cNvSpPr>
            <a:spLocks noGrp="1"/>
          </p:cNvSpPr>
          <p:nvPr/>
        </p:nvSpPr>
        <p:spPr>
          <a:xfrm>
            <a:off x="6686550" y="1752600"/>
            <a:ext cx="1771650" cy="323850"/>
          </a:xfrm>
          <a:prstGeom prst="rect">
            <a:avLst/>
          </a:prstGeom>
          <a:noFill/>
          <a:ln w="0">
            <a:noFill/>
            <a:prstDash val="solid"/>
          </a:ln>
        </p:spPr>
        <p:txBody>
          <a:bodyPr lIns="57150" tIns="38100" rIns="57150" bIns="38100" anchor="ctr">
            <a:normAutofit/>
          </a:bodyPr>
          <a:lstStyle/>
          <a:p>
            <a:pPr algn="ctr">
              <a:lnSpc>
                <a:spcPct val="108000"/>
              </a:lnSpc>
              <a:buNone/>
              <a:defRPr sz="1425" b="1" i="0">
                <a:solidFill>
                  <a:srgbClr val="FFFFFF"/>
                </a:solidFill>
                <a:latin typeface="Arial"/>
                <a:ea typeface="Arial"/>
                <a:cs typeface="Arial"/>
              </a:defRPr>
            </a:pPr>
            <a:r>
              <a:rPr sz="1425" b="1" i="0">
                <a:solidFill>
                  <a:srgbClr val="FFFFFF"/>
                </a:solidFill>
                <a:latin typeface="Arial"/>
                <a:ea typeface="Arial"/>
                <a:cs typeface="Arial"/>
              </a:rPr>
              <a:t>Measure</a:t>
            </a:r>
          </a:p>
        </p:txBody>
      </p:sp>
      <p:sp>
        <p:nvSpPr>
          <p:cNvPr id="14" name="Rectangle 13">
            <a:extLst>
              <a:ext uri="{FF2B5EF4-FFF2-40B4-BE49-F238E27FC236}">
                <a16:creationId xmlns:a16="http://schemas.microsoft.com/office/drawing/2014/main" id="{E8235EC1-5673-4D52-BC32-3155E2850F27}"/>
              </a:ext>
            </a:extLst>
          </p:cNvPr>
          <p:cNvSpPr>
            <a:spLocks noGrp="1"/>
          </p:cNvSpPr>
          <p:nvPr/>
        </p:nvSpPr>
        <p:spPr>
          <a:xfrm>
            <a:off x="8686800" y="1752600"/>
            <a:ext cx="1914525" cy="323850"/>
          </a:xfrm>
          <a:prstGeom prst="rect">
            <a:avLst/>
          </a:prstGeom>
          <a:noFill/>
          <a:ln w="0">
            <a:noFill/>
            <a:prstDash val="solid"/>
          </a:ln>
        </p:spPr>
        <p:txBody>
          <a:bodyPr lIns="57150" tIns="38100" rIns="57150" bIns="38100" anchor="ctr">
            <a:normAutofit/>
          </a:bodyPr>
          <a:lstStyle/>
          <a:p>
            <a:pPr algn="ctr">
              <a:lnSpc>
                <a:spcPct val="108000"/>
              </a:lnSpc>
              <a:buNone/>
              <a:defRPr sz="1425" b="1" i="0">
                <a:solidFill>
                  <a:srgbClr val="FFFFFF"/>
                </a:solidFill>
                <a:latin typeface="Arial"/>
                <a:ea typeface="Arial"/>
                <a:cs typeface="Arial"/>
              </a:defRPr>
            </a:pPr>
            <a:r>
              <a:rPr sz="1425" b="1" i="0">
                <a:solidFill>
                  <a:srgbClr val="FFFFFF"/>
                </a:solidFill>
                <a:latin typeface="Arial"/>
                <a:ea typeface="Arial"/>
                <a:cs typeface="Arial"/>
              </a:rPr>
              <a:t>Review</a:t>
            </a:r>
          </a:p>
        </p:txBody>
      </p:sp>
      <p:sp>
        <p:nvSpPr>
          <p:cNvPr id="15" name="Rectangle 14">
            <a:extLst>
              <a:ext uri="{FF2B5EF4-FFF2-40B4-BE49-F238E27FC236}">
                <a16:creationId xmlns:a16="http://schemas.microsoft.com/office/drawing/2014/main" id="{42D91BF4-736D-424F-8D5B-F4631C69771F}"/>
              </a:ext>
            </a:extLst>
          </p:cNvPr>
          <p:cNvSpPr>
            <a:spLocks noGrp="1"/>
          </p:cNvSpPr>
          <p:nvPr/>
        </p:nvSpPr>
        <p:spPr>
          <a:xfrm>
            <a:off x="619125" y="2162175"/>
            <a:ext cx="10096500" cy="876300"/>
          </a:xfrm>
          <a:prstGeom prst="rect">
            <a:avLst/>
          </a:prstGeom>
          <a:solidFill>
            <a:srgbClr val="F3F8FA"/>
          </a:solidFill>
          <a:ln w="12383">
            <a:solidFill>
              <a:srgbClr val="C5D6DE"/>
            </a:solidFill>
            <a:prstDash val="solid"/>
          </a:ln>
        </p:spPr>
      </p:sp>
      <p:sp>
        <p:nvSpPr>
          <p:cNvPr id="16" name="Rectangle 15">
            <a:extLst>
              <a:ext uri="{FF2B5EF4-FFF2-40B4-BE49-F238E27FC236}">
                <a16:creationId xmlns:a16="http://schemas.microsoft.com/office/drawing/2014/main" id="{6C6CE5B4-DAE8-4151-AA5E-755E25595AEF}"/>
              </a:ext>
            </a:extLst>
          </p:cNvPr>
          <p:cNvSpPr>
            <a:spLocks noGrp="1"/>
          </p:cNvSpPr>
          <p:nvPr/>
        </p:nvSpPr>
        <p:spPr>
          <a:xfrm>
            <a:off x="733425" y="2247900"/>
            <a:ext cx="2009775" cy="685800"/>
          </a:xfrm>
          <a:prstGeom prst="rect">
            <a:avLst/>
          </a:prstGeom>
          <a:noFill/>
          <a:ln w="0">
            <a:noFill/>
            <a:prstDash val="solid"/>
          </a:ln>
        </p:spPr>
        <p:txBody>
          <a:bodyPr lIns="57150" tIns="38100" rIns="57150" bIns="38100" anchor="ctr">
            <a:normAutofit/>
          </a:bodyPr>
          <a:lstStyle/>
          <a:p>
            <a:pPr algn="ctr">
              <a:lnSpc>
                <a:spcPct val="108000"/>
              </a:lnSpc>
              <a:buNone/>
              <a:defRPr sz="1388" b="1" i="0">
                <a:solidFill>
                  <a:srgbClr val="111111"/>
                </a:solidFill>
                <a:latin typeface="Arial"/>
                <a:ea typeface="Arial"/>
                <a:cs typeface="Arial"/>
              </a:defRPr>
            </a:pPr>
            <a:r>
              <a:rPr sz="1388" b="1" i="0">
                <a:solidFill>
                  <a:srgbClr val="111111"/>
                </a:solidFill>
                <a:latin typeface="Arial"/>
                <a:ea typeface="Arial"/>
                <a:cs typeface="Arial"/>
              </a:rPr>
              <a:t>Glycaemic control</a:t>
            </a:r>
          </a:p>
        </p:txBody>
      </p:sp>
      <p:sp>
        <p:nvSpPr>
          <p:cNvPr id="17" name="Rectangle 16">
            <a:extLst>
              <a:ext uri="{FF2B5EF4-FFF2-40B4-BE49-F238E27FC236}">
                <a16:creationId xmlns:a16="http://schemas.microsoft.com/office/drawing/2014/main" id="{478698FC-2D48-492E-8280-75327F5C925C}"/>
              </a:ext>
            </a:extLst>
          </p:cNvPr>
          <p:cNvSpPr>
            <a:spLocks noGrp="1"/>
          </p:cNvSpPr>
          <p:nvPr/>
        </p:nvSpPr>
        <p:spPr>
          <a:xfrm>
            <a:off x="2971800" y="2247900"/>
            <a:ext cx="3486150" cy="685800"/>
          </a:xfrm>
          <a:prstGeom prst="rect">
            <a:avLst/>
          </a:prstGeom>
          <a:noFill/>
          <a:ln w="0">
            <a:noFill/>
            <a:prstDash val="solid"/>
          </a:ln>
        </p:spPr>
        <p:txBody>
          <a:bodyPr lIns="57150" tIns="38100" rIns="57150" bIns="38100" anchor="ctr">
            <a:normAutofit/>
          </a:bodyPr>
          <a:lstStyle/>
          <a:p>
            <a:pPr algn="l">
              <a:lnSpc>
                <a:spcPct val="108000"/>
              </a:lnSpc>
              <a:buNone/>
              <a:defRPr sz="1350" b="0" i="0">
                <a:solidFill>
                  <a:srgbClr val="111111"/>
                </a:solidFill>
                <a:latin typeface="Arial"/>
                <a:ea typeface="Arial"/>
                <a:cs typeface="Arial"/>
              </a:defRPr>
            </a:pPr>
            <a:r>
              <a:rPr sz="1350" b="0" i="0">
                <a:solidFill>
                  <a:srgbClr val="111111"/>
                </a:solidFill>
                <a:latin typeface="Arial"/>
                <a:ea typeface="Arial"/>
                <a:cs typeface="Arial"/>
              </a:rPr>
              <a:t>Take medicines as agreed and attend medication review</a:t>
            </a:r>
          </a:p>
        </p:txBody>
      </p:sp>
      <p:sp>
        <p:nvSpPr>
          <p:cNvPr id="18" name="Rectangle 17">
            <a:extLst>
              <a:ext uri="{FF2B5EF4-FFF2-40B4-BE49-F238E27FC236}">
                <a16:creationId xmlns:a16="http://schemas.microsoft.com/office/drawing/2014/main" id="{629B672F-D669-4007-BEE6-94F47FFCA9C0}"/>
              </a:ext>
            </a:extLst>
          </p:cNvPr>
          <p:cNvSpPr>
            <a:spLocks noGrp="1"/>
          </p:cNvSpPr>
          <p:nvPr/>
        </p:nvSpPr>
        <p:spPr>
          <a:xfrm>
            <a:off x="6686550" y="2247900"/>
            <a:ext cx="1771650" cy="685800"/>
          </a:xfrm>
          <a:prstGeom prst="rect">
            <a:avLst/>
          </a:prstGeom>
          <a:noFill/>
          <a:ln w="0">
            <a:noFill/>
            <a:prstDash val="solid"/>
          </a:ln>
        </p:spPr>
        <p:txBody>
          <a:bodyPr lIns="57150" tIns="38100" rIns="57150" bIns="38100" anchor="ctr">
            <a:normAutofit fontScale="93547" lnSpcReduction="10000"/>
          </a:bodyPr>
          <a:lstStyle/>
          <a:p>
            <a:pPr algn="ctr">
              <a:lnSpc>
                <a:spcPct val="108000"/>
              </a:lnSpc>
              <a:buNone/>
              <a:defRPr sz="1388" b="0" i="0">
                <a:solidFill>
                  <a:srgbClr val="0070C0"/>
                </a:solidFill>
                <a:latin typeface="Arial"/>
                <a:ea typeface="Arial"/>
                <a:cs typeface="Arial"/>
              </a:defRPr>
            </a:pPr>
            <a:r>
              <a:rPr sz="1388" b="0" i="0">
                <a:solidFill>
                  <a:srgbClr val="0070C0"/>
                </a:solidFill>
                <a:latin typeface="Arial"/>
                <a:ea typeface="Arial"/>
                <a:cs typeface="Arial"/>
              </a:rPr>
              <a:t>HbA1c moving towards ≤53 mmol/mol</a:t>
            </a:r>
          </a:p>
        </p:txBody>
      </p:sp>
      <p:sp>
        <p:nvSpPr>
          <p:cNvPr id="19" name="Rectangle 18">
            <a:extLst>
              <a:ext uri="{FF2B5EF4-FFF2-40B4-BE49-F238E27FC236}">
                <a16:creationId xmlns:a16="http://schemas.microsoft.com/office/drawing/2014/main" id="{953B854A-43CF-4A94-A101-2D5C7F60A0CD}"/>
              </a:ext>
            </a:extLst>
          </p:cNvPr>
          <p:cNvSpPr>
            <a:spLocks noGrp="1"/>
          </p:cNvSpPr>
          <p:nvPr/>
        </p:nvSpPr>
        <p:spPr>
          <a:xfrm>
            <a:off x="8686800" y="2247900"/>
            <a:ext cx="1914525" cy="6858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3 months</a:t>
            </a:r>
          </a:p>
        </p:txBody>
      </p:sp>
      <p:sp>
        <p:nvSpPr>
          <p:cNvPr id="20" name="Rectangle 19">
            <a:extLst>
              <a:ext uri="{FF2B5EF4-FFF2-40B4-BE49-F238E27FC236}">
                <a16:creationId xmlns:a16="http://schemas.microsoft.com/office/drawing/2014/main" id="{7C4FC3A4-0E24-4223-B5C5-D36EAD22B063}"/>
              </a:ext>
            </a:extLst>
          </p:cNvPr>
          <p:cNvSpPr>
            <a:spLocks noGrp="1"/>
          </p:cNvSpPr>
          <p:nvPr/>
        </p:nvSpPr>
        <p:spPr>
          <a:xfrm>
            <a:off x="619125" y="3038475"/>
            <a:ext cx="10096500" cy="876300"/>
          </a:xfrm>
          <a:prstGeom prst="rect">
            <a:avLst/>
          </a:prstGeom>
          <a:solidFill>
            <a:srgbClr val="FFFFFF"/>
          </a:solidFill>
          <a:ln w="12383">
            <a:solidFill>
              <a:srgbClr val="C5D6DE"/>
            </a:solidFill>
            <a:prstDash val="solid"/>
          </a:ln>
        </p:spPr>
      </p:sp>
      <p:sp>
        <p:nvSpPr>
          <p:cNvPr id="21" name="Rectangle 20">
            <a:extLst>
              <a:ext uri="{FF2B5EF4-FFF2-40B4-BE49-F238E27FC236}">
                <a16:creationId xmlns:a16="http://schemas.microsoft.com/office/drawing/2014/main" id="{9D976353-9499-496B-A70F-BE5A12438929}"/>
              </a:ext>
            </a:extLst>
          </p:cNvPr>
          <p:cNvSpPr>
            <a:spLocks noGrp="1"/>
          </p:cNvSpPr>
          <p:nvPr/>
        </p:nvSpPr>
        <p:spPr>
          <a:xfrm>
            <a:off x="733425" y="3124200"/>
            <a:ext cx="2009775" cy="685800"/>
          </a:xfrm>
          <a:prstGeom prst="rect">
            <a:avLst/>
          </a:prstGeom>
          <a:noFill/>
          <a:ln w="0">
            <a:noFill/>
            <a:prstDash val="solid"/>
          </a:ln>
        </p:spPr>
        <p:txBody>
          <a:bodyPr lIns="57150" tIns="38100" rIns="57150" bIns="38100" anchor="ctr">
            <a:normAutofit/>
          </a:bodyPr>
          <a:lstStyle/>
          <a:p>
            <a:pPr algn="ctr">
              <a:lnSpc>
                <a:spcPct val="108000"/>
              </a:lnSpc>
              <a:buNone/>
              <a:defRPr sz="1388" b="1" i="0">
                <a:solidFill>
                  <a:srgbClr val="111111"/>
                </a:solidFill>
                <a:latin typeface="Arial"/>
                <a:ea typeface="Arial"/>
                <a:cs typeface="Arial"/>
              </a:defRPr>
            </a:pPr>
            <a:r>
              <a:rPr sz="1388" b="1" i="0">
                <a:solidFill>
                  <a:srgbClr val="111111"/>
                </a:solidFill>
                <a:latin typeface="Arial"/>
                <a:ea typeface="Arial"/>
                <a:cs typeface="Arial"/>
              </a:rPr>
              <a:t>Weight</a:t>
            </a:r>
          </a:p>
        </p:txBody>
      </p:sp>
      <p:sp>
        <p:nvSpPr>
          <p:cNvPr id="22" name="Rectangle 21">
            <a:extLst>
              <a:ext uri="{FF2B5EF4-FFF2-40B4-BE49-F238E27FC236}">
                <a16:creationId xmlns:a16="http://schemas.microsoft.com/office/drawing/2014/main" id="{B97A512D-5C09-4F6A-A598-53C606329FCB}"/>
              </a:ext>
            </a:extLst>
          </p:cNvPr>
          <p:cNvSpPr>
            <a:spLocks noGrp="1"/>
          </p:cNvSpPr>
          <p:nvPr/>
        </p:nvSpPr>
        <p:spPr>
          <a:xfrm>
            <a:off x="2971800" y="3124200"/>
            <a:ext cx="3486150" cy="685800"/>
          </a:xfrm>
          <a:prstGeom prst="rect">
            <a:avLst/>
          </a:prstGeom>
          <a:noFill/>
          <a:ln w="0">
            <a:noFill/>
            <a:prstDash val="solid"/>
          </a:ln>
        </p:spPr>
        <p:txBody>
          <a:bodyPr lIns="57150" tIns="38100" rIns="57150" bIns="38100" anchor="ctr">
            <a:normAutofit/>
          </a:bodyPr>
          <a:lstStyle/>
          <a:p>
            <a:pPr algn="l">
              <a:lnSpc>
                <a:spcPct val="108000"/>
              </a:lnSpc>
              <a:buNone/>
              <a:defRPr sz="1350" b="0" i="0">
                <a:solidFill>
                  <a:srgbClr val="111111"/>
                </a:solidFill>
                <a:latin typeface="Arial"/>
                <a:ea typeface="Arial"/>
                <a:cs typeface="Arial"/>
              </a:defRPr>
            </a:pPr>
            <a:r>
              <a:rPr sz="1350" b="0" i="0">
                <a:solidFill>
                  <a:srgbClr val="111111"/>
                </a:solidFill>
                <a:latin typeface="Arial"/>
                <a:ea typeface="Arial"/>
                <a:cs typeface="Arial"/>
              </a:rPr>
              <a:t>Replace sugary drinks; packed lunch on 4 workdays</a:t>
            </a:r>
          </a:p>
        </p:txBody>
      </p:sp>
      <p:sp>
        <p:nvSpPr>
          <p:cNvPr id="23" name="Rectangle 22">
            <a:extLst>
              <a:ext uri="{FF2B5EF4-FFF2-40B4-BE49-F238E27FC236}">
                <a16:creationId xmlns:a16="http://schemas.microsoft.com/office/drawing/2014/main" id="{C8C3C6FF-B2DD-4324-8004-A2E8D5254095}"/>
              </a:ext>
            </a:extLst>
          </p:cNvPr>
          <p:cNvSpPr>
            <a:spLocks noGrp="1"/>
          </p:cNvSpPr>
          <p:nvPr/>
        </p:nvSpPr>
        <p:spPr>
          <a:xfrm>
            <a:off x="6686550" y="3124200"/>
            <a:ext cx="1771650" cy="6858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0070C0"/>
                </a:solidFill>
                <a:latin typeface="Arial"/>
                <a:ea typeface="Arial"/>
                <a:cs typeface="Arial"/>
              </a:defRPr>
            </a:pPr>
            <a:r>
              <a:rPr sz="1388" b="0" i="0">
                <a:solidFill>
                  <a:srgbClr val="0070C0"/>
                </a:solidFill>
                <a:latin typeface="Arial"/>
                <a:ea typeface="Arial"/>
                <a:cs typeface="Arial"/>
              </a:rPr>
              <a:t>Initial 5 kg loss</a:t>
            </a:r>
          </a:p>
        </p:txBody>
      </p:sp>
      <p:sp>
        <p:nvSpPr>
          <p:cNvPr id="24" name="Rectangle 23">
            <a:extLst>
              <a:ext uri="{FF2B5EF4-FFF2-40B4-BE49-F238E27FC236}">
                <a16:creationId xmlns:a16="http://schemas.microsoft.com/office/drawing/2014/main" id="{A5D287FA-1053-462C-B320-F9EFDA910039}"/>
              </a:ext>
            </a:extLst>
          </p:cNvPr>
          <p:cNvSpPr>
            <a:spLocks noGrp="1"/>
          </p:cNvSpPr>
          <p:nvPr/>
        </p:nvSpPr>
        <p:spPr>
          <a:xfrm>
            <a:off x="8686800" y="3124200"/>
            <a:ext cx="1914525" cy="6858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Monthly</a:t>
            </a:r>
          </a:p>
        </p:txBody>
      </p:sp>
      <p:sp>
        <p:nvSpPr>
          <p:cNvPr id="25" name="Rectangle 24">
            <a:extLst>
              <a:ext uri="{FF2B5EF4-FFF2-40B4-BE49-F238E27FC236}">
                <a16:creationId xmlns:a16="http://schemas.microsoft.com/office/drawing/2014/main" id="{CF421DB7-6442-4816-BF97-DB742C407FCB}"/>
              </a:ext>
            </a:extLst>
          </p:cNvPr>
          <p:cNvSpPr>
            <a:spLocks noGrp="1"/>
          </p:cNvSpPr>
          <p:nvPr/>
        </p:nvSpPr>
        <p:spPr>
          <a:xfrm>
            <a:off x="619125" y="3914775"/>
            <a:ext cx="10096500" cy="876300"/>
          </a:xfrm>
          <a:prstGeom prst="rect">
            <a:avLst/>
          </a:prstGeom>
          <a:solidFill>
            <a:srgbClr val="F3F8FA"/>
          </a:solidFill>
          <a:ln w="12383">
            <a:solidFill>
              <a:srgbClr val="C5D6DE"/>
            </a:solidFill>
            <a:prstDash val="solid"/>
          </a:ln>
        </p:spPr>
      </p:sp>
      <p:sp>
        <p:nvSpPr>
          <p:cNvPr id="26" name="Rectangle 25">
            <a:extLst>
              <a:ext uri="{FF2B5EF4-FFF2-40B4-BE49-F238E27FC236}">
                <a16:creationId xmlns:a16="http://schemas.microsoft.com/office/drawing/2014/main" id="{DE71C3ED-2E29-4300-A39E-B3F7AFB82ED9}"/>
              </a:ext>
            </a:extLst>
          </p:cNvPr>
          <p:cNvSpPr>
            <a:spLocks noGrp="1"/>
          </p:cNvSpPr>
          <p:nvPr/>
        </p:nvSpPr>
        <p:spPr>
          <a:xfrm>
            <a:off x="733425" y="4000500"/>
            <a:ext cx="2009775" cy="685800"/>
          </a:xfrm>
          <a:prstGeom prst="rect">
            <a:avLst/>
          </a:prstGeom>
          <a:noFill/>
          <a:ln w="0">
            <a:noFill/>
            <a:prstDash val="solid"/>
          </a:ln>
        </p:spPr>
        <p:txBody>
          <a:bodyPr lIns="57150" tIns="38100" rIns="57150" bIns="38100" anchor="ctr">
            <a:normAutofit/>
          </a:bodyPr>
          <a:lstStyle/>
          <a:p>
            <a:pPr algn="ctr">
              <a:lnSpc>
                <a:spcPct val="108000"/>
              </a:lnSpc>
              <a:buNone/>
              <a:defRPr sz="1388" b="1" i="0">
                <a:solidFill>
                  <a:srgbClr val="111111"/>
                </a:solidFill>
                <a:latin typeface="Arial"/>
                <a:ea typeface="Arial"/>
                <a:cs typeface="Arial"/>
              </a:defRPr>
            </a:pPr>
            <a:r>
              <a:rPr sz="1388" b="1" i="0">
                <a:solidFill>
                  <a:srgbClr val="111111"/>
                </a:solidFill>
                <a:latin typeface="Arial"/>
                <a:ea typeface="Arial"/>
                <a:cs typeface="Arial"/>
              </a:rPr>
              <a:t>Activity</a:t>
            </a:r>
          </a:p>
        </p:txBody>
      </p:sp>
      <p:sp>
        <p:nvSpPr>
          <p:cNvPr id="27" name="Rectangle 26">
            <a:extLst>
              <a:ext uri="{FF2B5EF4-FFF2-40B4-BE49-F238E27FC236}">
                <a16:creationId xmlns:a16="http://schemas.microsoft.com/office/drawing/2014/main" id="{B5987BD4-41CD-4933-8726-3BD4048D24F5}"/>
              </a:ext>
            </a:extLst>
          </p:cNvPr>
          <p:cNvSpPr>
            <a:spLocks noGrp="1"/>
          </p:cNvSpPr>
          <p:nvPr/>
        </p:nvSpPr>
        <p:spPr>
          <a:xfrm>
            <a:off x="2971800" y="4000500"/>
            <a:ext cx="3486150" cy="685800"/>
          </a:xfrm>
          <a:prstGeom prst="rect">
            <a:avLst/>
          </a:prstGeom>
          <a:noFill/>
          <a:ln w="0">
            <a:noFill/>
            <a:prstDash val="solid"/>
          </a:ln>
        </p:spPr>
        <p:txBody>
          <a:bodyPr lIns="57150" tIns="38100" rIns="57150" bIns="38100" anchor="ctr">
            <a:normAutofit/>
          </a:bodyPr>
          <a:lstStyle/>
          <a:p>
            <a:pPr algn="l">
              <a:lnSpc>
                <a:spcPct val="108000"/>
              </a:lnSpc>
              <a:buNone/>
              <a:defRPr sz="1350" b="0" i="0">
                <a:solidFill>
                  <a:srgbClr val="111111"/>
                </a:solidFill>
                <a:latin typeface="Arial"/>
                <a:ea typeface="Arial"/>
                <a:cs typeface="Arial"/>
              </a:defRPr>
            </a:pPr>
            <a:r>
              <a:rPr sz="1350" b="0" i="0">
                <a:solidFill>
                  <a:srgbClr val="111111"/>
                </a:solidFill>
                <a:latin typeface="Arial"/>
                <a:ea typeface="Arial"/>
                <a:cs typeface="Arial"/>
              </a:rPr>
              <a:t>Build from 10-minute walks to 150 min/week</a:t>
            </a:r>
          </a:p>
        </p:txBody>
      </p:sp>
      <p:sp>
        <p:nvSpPr>
          <p:cNvPr id="28" name="Rectangle 27">
            <a:extLst>
              <a:ext uri="{FF2B5EF4-FFF2-40B4-BE49-F238E27FC236}">
                <a16:creationId xmlns:a16="http://schemas.microsoft.com/office/drawing/2014/main" id="{D2FC65A6-8D41-46FD-BFB1-C6A13AAE4F57}"/>
              </a:ext>
            </a:extLst>
          </p:cNvPr>
          <p:cNvSpPr>
            <a:spLocks noGrp="1"/>
          </p:cNvSpPr>
          <p:nvPr/>
        </p:nvSpPr>
        <p:spPr>
          <a:xfrm>
            <a:off x="6686550" y="4000500"/>
            <a:ext cx="1771650" cy="6858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0070C0"/>
                </a:solidFill>
                <a:latin typeface="Arial"/>
                <a:ea typeface="Arial"/>
                <a:cs typeface="Arial"/>
              </a:defRPr>
            </a:pPr>
            <a:r>
              <a:rPr sz="1388" b="0" i="0">
                <a:solidFill>
                  <a:srgbClr val="0070C0"/>
                </a:solidFill>
                <a:latin typeface="Arial"/>
                <a:ea typeface="Arial"/>
                <a:cs typeface="Arial"/>
              </a:rPr>
              <a:t>Weekly activity log</a:t>
            </a:r>
          </a:p>
        </p:txBody>
      </p:sp>
      <p:sp>
        <p:nvSpPr>
          <p:cNvPr id="29" name="Rectangle 28">
            <a:extLst>
              <a:ext uri="{FF2B5EF4-FFF2-40B4-BE49-F238E27FC236}">
                <a16:creationId xmlns:a16="http://schemas.microsoft.com/office/drawing/2014/main" id="{01B7E4A5-11CF-4625-8ED4-1EEC40C7B091}"/>
              </a:ext>
            </a:extLst>
          </p:cNvPr>
          <p:cNvSpPr>
            <a:spLocks noGrp="1"/>
          </p:cNvSpPr>
          <p:nvPr/>
        </p:nvSpPr>
        <p:spPr>
          <a:xfrm>
            <a:off x="8686800" y="4000500"/>
            <a:ext cx="1914525" cy="6858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4 and 12 weeks</a:t>
            </a:r>
          </a:p>
        </p:txBody>
      </p:sp>
      <p:sp>
        <p:nvSpPr>
          <p:cNvPr id="30" name="Rectangle 29">
            <a:extLst>
              <a:ext uri="{FF2B5EF4-FFF2-40B4-BE49-F238E27FC236}">
                <a16:creationId xmlns:a16="http://schemas.microsoft.com/office/drawing/2014/main" id="{C3BB2F6E-29AF-4513-93F7-C72B231BDB24}"/>
              </a:ext>
            </a:extLst>
          </p:cNvPr>
          <p:cNvSpPr>
            <a:spLocks noGrp="1"/>
          </p:cNvSpPr>
          <p:nvPr/>
        </p:nvSpPr>
        <p:spPr>
          <a:xfrm>
            <a:off x="619125" y="4791075"/>
            <a:ext cx="10096500" cy="876300"/>
          </a:xfrm>
          <a:prstGeom prst="rect">
            <a:avLst/>
          </a:prstGeom>
          <a:solidFill>
            <a:srgbClr val="FFFFFF"/>
          </a:solidFill>
          <a:ln w="12383">
            <a:solidFill>
              <a:srgbClr val="C5D6DE"/>
            </a:solidFill>
            <a:prstDash val="solid"/>
          </a:ln>
        </p:spPr>
      </p:sp>
      <p:sp>
        <p:nvSpPr>
          <p:cNvPr id="31" name="Rectangle 30">
            <a:extLst>
              <a:ext uri="{FF2B5EF4-FFF2-40B4-BE49-F238E27FC236}">
                <a16:creationId xmlns:a16="http://schemas.microsoft.com/office/drawing/2014/main" id="{4D9313E1-ED58-4C95-8DA0-CCCAD4A063E3}"/>
              </a:ext>
            </a:extLst>
          </p:cNvPr>
          <p:cNvSpPr>
            <a:spLocks noGrp="1"/>
          </p:cNvSpPr>
          <p:nvPr/>
        </p:nvSpPr>
        <p:spPr>
          <a:xfrm>
            <a:off x="733425" y="4876800"/>
            <a:ext cx="2009775" cy="685800"/>
          </a:xfrm>
          <a:prstGeom prst="rect">
            <a:avLst/>
          </a:prstGeom>
          <a:noFill/>
          <a:ln w="0">
            <a:noFill/>
            <a:prstDash val="solid"/>
          </a:ln>
        </p:spPr>
        <p:txBody>
          <a:bodyPr lIns="57150" tIns="38100" rIns="57150" bIns="38100" anchor="ctr">
            <a:normAutofit/>
          </a:bodyPr>
          <a:lstStyle/>
          <a:p>
            <a:pPr algn="ctr">
              <a:lnSpc>
                <a:spcPct val="108000"/>
              </a:lnSpc>
              <a:buNone/>
              <a:defRPr sz="1388" b="1" i="0">
                <a:solidFill>
                  <a:srgbClr val="111111"/>
                </a:solidFill>
                <a:latin typeface="Arial"/>
                <a:ea typeface="Arial"/>
                <a:cs typeface="Arial"/>
              </a:defRPr>
            </a:pPr>
            <a:r>
              <a:rPr sz="1388" b="1" i="0">
                <a:solidFill>
                  <a:srgbClr val="111111"/>
                </a:solidFill>
                <a:latin typeface="Arial"/>
                <a:ea typeface="Arial"/>
                <a:cs typeface="Arial"/>
              </a:rPr>
              <a:t>Blood pressure</a:t>
            </a:r>
          </a:p>
        </p:txBody>
      </p:sp>
      <p:sp>
        <p:nvSpPr>
          <p:cNvPr id="32" name="Rectangle 31">
            <a:extLst>
              <a:ext uri="{FF2B5EF4-FFF2-40B4-BE49-F238E27FC236}">
                <a16:creationId xmlns:a16="http://schemas.microsoft.com/office/drawing/2014/main" id="{42C29570-1BFB-4244-B563-434322A3DEA8}"/>
              </a:ext>
            </a:extLst>
          </p:cNvPr>
          <p:cNvSpPr>
            <a:spLocks noGrp="1"/>
          </p:cNvSpPr>
          <p:nvPr/>
        </p:nvSpPr>
        <p:spPr>
          <a:xfrm>
            <a:off x="2971800" y="4876800"/>
            <a:ext cx="3486150" cy="685800"/>
          </a:xfrm>
          <a:prstGeom prst="rect">
            <a:avLst/>
          </a:prstGeom>
          <a:noFill/>
          <a:ln w="0">
            <a:noFill/>
            <a:prstDash val="solid"/>
          </a:ln>
        </p:spPr>
        <p:txBody>
          <a:bodyPr lIns="57150" tIns="38100" rIns="57150" bIns="38100" anchor="ctr">
            <a:normAutofit/>
          </a:bodyPr>
          <a:lstStyle/>
          <a:p>
            <a:pPr algn="l">
              <a:lnSpc>
                <a:spcPct val="108000"/>
              </a:lnSpc>
              <a:buNone/>
              <a:defRPr sz="1350" b="0" i="0">
                <a:solidFill>
                  <a:srgbClr val="111111"/>
                </a:solidFill>
                <a:latin typeface="Arial"/>
                <a:ea typeface="Arial"/>
                <a:cs typeface="Arial"/>
              </a:defRPr>
            </a:pPr>
            <a:r>
              <a:rPr sz="1350" b="0" i="0">
                <a:solidFill>
                  <a:srgbClr val="111111"/>
                </a:solidFill>
                <a:latin typeface="Arial"/>
                <a:ea typeface="Arial"/>
                <a:cs typeface="Arial"/>
              </a:rPr>
              <a:t>Take treatment consistently; reduce salt</a:t>
            </a:r>
          </a:p>
        </p:txBody>
      </p:sp>
      <p:sp>
        <p:nvSpPr>
          <p:cNvPr id="33" name="Rectangle 32">
            <a:extLst>
              <a:ext uri="{FF2B5EF4-FFF2-40B4-BE49-F238E27FC236}">
                <a16:creationId xmlns:a16="http://schemas.microsoft.com/office/drawing/2014/main" id="{8B7F5870-D0AB-4BDB-9C40-D92EC016157D}"/>
              </a:ext>
            </a:extLst>
          </p:cNvPr>
          <p:cNvSpPr>
            <a:spLocks noGrp="1"/>
          </p:cNvSpPr>
          <p:nvPr/>
        </p:nvSpPr>
        <p:spPr>
          <a:xfrm>
            <a:off x="6686550" y="4876800"/>
            <a:ext cx="1771650" cy="6858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0070C0"/>
                </a:solidFill>
                <a:latin typeface="Arial"/>
                <a:ea typeface="Arial"/>
                <a:cs typeface="Arial"/>
              </a:defRPr>
            </a:pPr>
            <a:r>
              <a:rPr sz="1388" b="0" i="0">
                <a:solidFill>
                  <a:srgbClr val="0070C0"/>
                </a:solidFill>
                <a:latin typeface="Arial"/>
                <a:ea typeface="Arial"/>
                <a:cs typeface="Arial"/>
              </a:rPr>
              <a:t>Towards agreed BP target</a:t>
            </a:r>
          </a:p>
        </p:txBody>
      </p:sp>
      <p:sp>
        <p:nvSpPr>
          <p:cNvPr id="34" name="Rectangle 33">
            <a:extLst>
              <a:ext uri="{FF2B5EF4-FFF2-40B4-BE49-F238E27FC236}">
                <a16:creationId xmlns:a16="http://schemas.microsoft.com/office/drawing/2014/main" id="{EF3C5D2B-5F5A-4069-9D7B-0D070EE09979}"/>
              </a:ext>
            </a:extLst>
          </p:cNvPr>
          <p:cNvSpPr>
            <a:spLocks noGrp="1"/>
          </p:cNvSpPr>
          <p:nvPr/>
        </p:nvSpPr>
        <p:spPr>
          <a:xfrm>
            <a:off x="8686800" y="4876800"/>
            <a:ext cx="1914525" cy="685800"/>
          </a:xfrm>
          <a:prstGeom prst="rect">
            <a:avLst/>
          </a:prstGeom>
          <a:noFill/>
          <a:ln w="0">
            <a:noFill/>
            <a:prstDash val="solid"/>
          </a:ln>
        </p:spPr>
        <p:txBody>
          <a:bodyPr lIns="57150" tIns="38100" rIns="57150" bIns="38100" anchor="ctr">
            <a:normAutofit/>
          </a:bodyPr>
          <a:lstStyle/>
          <a:p>
            <a:pPr algn="ctr">
              <a:lnSpc>
                <a:spcPct val="108000"/>
              </a:lnSpc>
              <a:buNone/>
              <a:defRPr sz="1388" b="0" i="0">
                <a:solidFill>
                  <a:srgbClr val="111111"/>
                </a:solidFill>
                <a:latin typeface="Arial"/>
                <a:ea typeface="Arial"/>
                <a:cs typeface="Arial"/>
              </a:defRPr>
            </a:pPr>
            <a:r>
              <a:rPr sz="1388" b="0" i="0">
                <a:solidFill>
                  <a:srgbClr val="111111"/>
                </a:solidFill>
                <a:latin typeface="Arial"/>
                <a:ea typeface="Arial"/>
                <a:cs typeface="Arial"/>
              </a:rPr>
              <a:t>4–12 weeks</a:t>
            </a:r>
          </a:p>
        </p:txBody>
      </p:sp>
      <p:sp>
        <p:nvSpPr>
          <p:cNvPr id="35" name="Rectangle: Rounded Corners 34">
            <a:extLst>
              <a:ext uri="{FF2B5EF4-FFF2-40B4-BE49-F238E27FC236}">
                <a16:creationId xmlns:a16="http://schemas.microsoft.com/office/drawing/2014/main" id="{0D4E6401-843D-4EB2-B1C1-E7EBBFCF5ED7}"/>
              </a:ext>
            </a:extLst>
          </p:cNvPr>
          <p:cNvSpPr>
            <a:spLocks noGrp="1"/>
          </p:cNvSpPr>
          <p:nvPr/>
        </p:nvSpPr>
        <p:spPr>
          <a:xfrm>
            <a:off x="1285875" y="5905500"/>
            <a:ext cx="8763000" cy="514350"/>
          </a:xfrm>
          <a:prstGeom prst="roundRect">
            <a:avLst>
              <a:gd name="adj" fmla="val 18519"/>
            </a:avLst>
          </a:prstGeom>
          <a:solidFill>
            <a:srgbClr val="EAF7FA"/>
          </a:solidFill>
          <a:ln w="0">
            <a:noFill/>
            <a:prstDash val="solid"/>
          </a:ln>
        </p:spPr>
        <p:txBody>
          <a:bodyPr lIns="57150" tIns="38100" rIns="57150" bIns="38100" anchor="ctr">
            <a:normAutofit fontScale="91642" lnSpcReduction="20000"/>
          </a:bodyPr>
          <a:lstStyle/>
          <a:p>
            <a:pPr algn="ctr">
              <a:lnSpc>
                <a:spcPct val="108000"/>
              </a:lnSpc>
              <a:buNone/>
              <a:defRPr sz="1500" b="0" i="0">
                <a:solidFill>
                  <a:srgbClr val="013A58"/>
                </a:solidFill>
                <a:latin typeface="Arial"/>
                <a:ea typeface="Arial"/>
                <a:cs typeface="Arial"/>
              </a:defRPr>
            </a:pPr>
            <a:r>
              <a:rPr sz="1500" b="0" i="0">
                <a:solidFill>
                  <a:srgbClr val="013A58"/>
                </a:solidFill>
                <a:latin typeface="Arial"/>
                <a:ea typeface="Arial"/>
                <a:cs typeface="Arial"/>
              </a:rPr>
              <a:t>Targets remain individualised and may be revised if treatment harms quality of life or creates unacceptable risk.</a:t>
            </a:r>
          </a:p>
        </p:txBody>
      </p:sp>
      <p:sp>
        <p:nvSpPr>
          <p:cNvPr id="36" name="Rectangle 35">
            <a:extLst>
              <a:ext uri="{FF2B5EF4-FFF2-40B4-BE49-F238E27FC236}">
                <a16:creationId xmlns:a16="http://schemas.microsoft.com/office/drawing/2014/main" id="{0E3726EC-1712-4E5A-B527-B3ED322CC2CB}"/>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(NICE, 2026)</a:t>
            </a:r>
          </a:p>
        </p:txBody>
      </p:sp>
      <p:pic>
        <p:nvPicPr>
          <p:cNvPr id="37" name="Recorded Sound">
            <a:hlinkClick r:id="" action="ppaction://media"/>
            <a:extLst>
              <a:ext uri="{FF2B5EF4-FFF2-40B4-BE49-F238E27FC236}">
                <a16:creationId xmlns:a16="http://schemas.microsoft.com/office/drawing/2014/main" id="{A4255CEC-60A1-AFE5-11CA-D5C190D70E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11503" y="403225"/>
            <a:ext cx="406400" cy="406400"/>
          </a:xfrm>
          <a:prstGeom prst="rect">
            <a:avLst/>
          </a:prstGeom>
        </p:spPr>
      </p:pic>
    </p:spTree>
    <p:extLst>
      <p:ext uri="{BB962C8B-B14F-4D97-AF65-F5344CB8AC3E}">
        <p14:creationId xmlns:p14="http://schemas.microsoft.com/office/powerpoint/2010/main" val="124109511"/>
      </p:ext>
    </p:extLst>
  </p:cSld>
  <p:clrMapOvr>
    <a:masterClrMapping/>
  </p:clrMapOvr>
  <mc:AlternateContent xmlns:mc="http://schemas.openxmlformats.org/markup-compatibility/2006" xmlns:p14="http://schemas.microsoft.com/office/powerpoint/2010/main">
    <mc:Choice Requires="p14">
      <p:transition spd="slow" p14:dur="2000" advTm="42530"/>
    </mc:Choice>
    <mc:Fallback xmlns="">
      <p:transition spd="slow" advTm="42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530"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496DACB-DAEB-4A91-85CF-AF2DA86A5F7D}"/>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Care plan (2/3): food and weight management</a:t>
            </a:r>
          </a:p>
        </p:txBody>
      </p:sp>
      <p:sp>
        <p:nvSpPr>
          <p:cNvPr id="2" name="Rectangle 1">
            <a:extLst>
              <a:ext uri="{FF2B5EF4-FFF2-40B4-BE49-F238E27FC236}">
                <a16:creationId xmlns:a16="http://schemas.microsoft.com/office/drawing/2014/main" id="{8B401EEE-CB00-4077-931A-7256B9DCCC47}"/>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A2E49AD3-1533-4212-8151-66ADF1543A95}"/>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3CACBB01-8DB5-4482-9BF5-9B1B5FEE5107}"/>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DBF7A0B3-4EC3-4CCB-9BE5-1025A81EE469}"/>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28" name="Picture 27"/>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9E71B315-45B4-4DAA-864A-83941FFC57D5}"/>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E19CA0CF-6FFC-415C-B440-9D3564AC2729}"/>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9</a:t>
            </a:r>
          </a:p>
        </p:txBody>
      </p:sp>
      <p:sp>
        <p:nvSpPr>
          <p:cNvPr id="9" name="Rectangle 8">
            <a:extLst>
              <a:ext uri="{FF2B5EF4-FFF2-40B4-BE49-F238E27FC236}">
                <a16:creationId xmlns:a16="http://schemas.microsoft.com/office/drawing/2014/main" id="{091FE8CC-1295-4A4C-A99C-BE4B57218934}"/>
              </a:ext>
            </a:extLst>
          </p:cNvPr>
          <p:cNvSpPr>
            <a:spLocks noGrp="1"/>
          </p:cNvSpPr>
          <p:nvPr/>
        </p:nvSpPr>
        <p:spPr>
          <a:xfrm>
            <a:off x="1047750" y="933450"/>
            <a:ext cx="9239250" cy="419100"/>
          </a:xfrm>
          <a:prstGeom prst="rect">
            <a:avLst/>
          </a:prstGeom>
          <a:noFill/>
          <a:ln w="0">
            <a:noFill/>
            <a:prstDash val="solid"/>
          </a:ln>
        </p:spPr>
        <p:txBody>
          <a:bodyPr lIns="57150" tIns="38100" rIns="57150" bIns="38100" anchor="t">
            <a:normAutofit/>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The plan changes David’s routine without labelling foods as forbidden.</a:t>
            </a:r>
          </a:p>
        </p:txBody>
      </p:sp>
      <p:sp>
        <p:nvSpPr>
          <p:cNvPr id="10" name="Rectangle 9">
            <a:extLst>
              <a:ext uri="{FF2B5EF4-FFF2-40B4-BE49-F238E27FC236}">
                <a16:creationId xmlns:a16="http://schemas.microsoft.com/office/drawing/2014/main" id="{A9E3AF54-8043-4E0B-A5E4-ED03EAF55B7A}"/>
              </a:ext>
            </a:extLst>
          </p:cNvPr>
          <p:cNvSpPr>
            <a:spLocks noGrp="1"/>
          </p:cNvSpPr>
          <p:nvPr/>
        </p:nvSpPr>
        <p:spPr>
          <a:xfrm>
            <a:off x="1047750" y="1714500"/>
            <a:ext cx="4000500" cy="361950"/>
          </a:xfrm>
          <a:prstGeom prst="rect">
            <a:avLst/>
          </a:prstGeom>
          <a:noFill/>
          <a:ln w="0">
            <a:noFill/>
            <a:prstDash val="solid"/>
          </a:ln>
        </p:spPr>
        <p:txBody>
          <a:bodyPr lIns="57150" tIns="38100" rIns="57150" bIns="38100" anchor="t">
            <a:normAutofit fontScale="92593"/>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A practical plate</a:t>
            </a:r>
          </a:p>
        </p:txBody>
      </p:sp>
      <p:sp>
        <p:nvSpPr>
          <p:cNvPr id="11" name="Rectangle: Rounded Corners 10">
            <a:extLst>
              <a:ext uri="{FF2B5EF4-FFF2-40B4-BE49-F238E27FC236}">
                <a16:creationId xmlns:a16="http://schemas.microsoft.com/office/drawing/2014/main" id="{5DF65DF6-07F7-465A-BE85-C98C3FA2D12D}"/>
              </a:ext>
            </a:extLst>
          </p:cNvPr>
          <p:cNvSpPr>
            <a:spLocks noGrp="1"/>
          </p:cNvSpPr>
          <p:nvPr/>
        </p:nvSpPr>
        <p:spPr>
          <a:xfrm>
            <a:off x="1143000" y="2333625"/>
            <a:ext cx="3810000" cy="704850"/>
          </a:xfrm>
          <a:prstGeom prst="roundRect">
            <a:avLst>
              <a:gd name="adj" fmla="val 13514"/>
            </a:avLst>
          </a:prstGeom>
          <a:solidFill>
            <a:srgbClr val="9BD38A"/>
          </a:solidFill>
          <a:ln w="0">
            <a:noFill/>
            <a:prstDash val="solid"/>
          </a:ln>
        </p:spPr>
      </p:sp>
      <p:sp>
        <p:nvSpPr>
          <p:cNvPr id="12" name="Rectangle 11">
            <a:extLst>
              <a:ext uri="{FF2B5EF4-FFF2-40B4-BE49-F238E27FC236}">
                <a16:creationId xmlns:a16="http://schemas.microsoft.com/office/drawing/2014/main" id="{A3A3C076-148A-4CB5-9204-45A48D5801BF}"/>
              </a:ext>
            </a:extLst>
          </p:cNvPr>
          <p:cNvSpPr>
            <a:spLocks noGrp="1"/>
          </p:cNvSpPr>
          <p:nvPr/>
        </p:nvSpPr>
        <p:spPr>
          <a:xfrm>
            <a:off x="1333500" y="2476500"/>
            <a:ext cx="3429000" cy="400050"/>
          </a:xfrm>
          <a:prstGeom prst="rect">
            <a:avLst/>
          </a:prstGeom>
          <a:noFill/>
          <a:ln w="0">
            <a:noFill/>
            <a:prstDash val="solid"/>
          </a:ln>
        </p:spPr>
        <p:txBody>
          <a:bodyPr lIns="57150" tIns="38100" rIns="57150" bIns="38100" anchor="ctr">
            <a:normAutofit/>
          </a:bodyPr>
          <a:lstStyle/>
          <a:p>
            <a:pPr algn="ctr">
              <a:lnSpc>
                <a:spcPct val="108000"/>
              </a:lnSpc>
              <a:buNone/>
              <a:defRPr sz="1650" b="1" i="0">
                <a:solidFill>
                  <a:srgbClr val="013A58"/>
                </a:solidFill>
                <a:latin typeface="Arial"/>
                <a:ea typeface="Arial"/>
                <a:cs typeface="Arial"/>
              </a:defRPr>
            </a:pPr>
            <a:r>
              <a:rPr sz="1650" b="1" i="0">
                <a:solidFill>
                  <a:srgbClr val="013A58"/>
                </a:solidFill>
                <a:latin typeface="Arial"/>
                <a:ea typeface="Arial"/>
                <a:cs typeface="Arial"/>
              </a:rPr>
              <a:t>½ vegetables or salad</a:t>
            </a:r>
          </a:p>
        </p:txBody>
      </p:sp>
      <p:sp>
        <p:nvSpPr>
          <p:cNvPr id="13" name="Rectangle: Rounded Corners 12">
            <a:extLst>
              <a:ext uri="{FF2B5EF4-FFF2-40B4-BE49-F238E27FC236}">
                <a16:creationId xmlns:a16="http://schemas.microsoft.com/office/drawing/2014/main" id="{0595888C-62CF-45C4-A50E-6BA05AAE50FE}"/>
              </a:ext>
            </a:extLst>
          </p:cNvPr>
          <p:cNvSpPr>
            <a:spLocks noGrp="1"/>
          </p:cNvSpPr>
          <p:nvPr/>
        </p:nvSpPr>
        <p:spPr>
          <a:xfrm>
            <a:off x="1143000" y="3133725"/>
            <a:ext cx="1857375" cy="704850"/>
          </a:xfrm>
          <a:prstGeom prst="roundRect">
            <a:avLst>
              <a:gd name="adj" fmla="val 13514"/>
            </a:avLst>
          </a:prstGeom>
          <a:solidFill>
            <a:srgbClr val="F0C878"/>
          </a:solidFill>
          <a:ln w="0">
            <a:noFill/>
            <a:prstDash val="solid"/>
          </a:ln>
        </p:spPr>
      </p:sp>
      <p:sp>
        <p:nvSpPr>
          <p:cNvPr id="14" name="Rectangle 13">
            <a:extLst>
              <a:ext uri="{FF2B5EF4-FFF2-40B4-BE49-F238E27FC236}">
                <a16:creationId xmlns:a16="http://schemas.microsoft.com/office/drawing/2014/main" id="{A20A276D-132E-4B7F-B169-F15E255ED127}"/>
              </a:ext>
            </a:extLst>
          </p:cNvPr>
          <p:cNvSpPr>
            <a:spLocks noGrp="1"/>
          </p:cNvSpPr>
          <p:nvPr/>
        </p:nvSpPr>
        <p:spPr>
          <a:xfrm>
            <a:off x="1257300" y="3219450"/>
            <a:ext cx="1628775" cy="523875"/>
          </a:xfrm>
          <a:prstGeom prst="rect">
            <a:avLst/>
          </a:prstGeom>
          <a:noFill/>
          <a:ln w="0">
            <a:noFill/>
            <a:prstDash val="solid"/>
          </a:ln>
        </p:spPr>
        <p:txBody>
          <a:bodyPr lIns="57150" tIns="38100" rIns="57150" bIns="38100" anchor="ctr">
            <a:normAutofit fontScale="95435"/>
          </a:bodyPr>
          <a:lstStyle/>
          <a:p>
            <a:pPr algn="ctr">
              <a:lnSpc>
                <a:spcPct val="108000"/>
              </a:lnSpc>
              <a:buNone/>
              <a:defRPr sz="1425" b="1" i="0">
                <a:solidFill>
                  <a:srgbClr val="013A58"/>
                </a:solidFill>
                <a:latin typeface="Arial"/>
                <a:ea typeface="Arial"/>
                <a:cs typeface="Arial"/>
              </a:defRPr>
            </a:pPr>
            <a:r>
              <a:rPr sz="1425" b="1" i="0">
                <a:solidFill>
                  <a:srgbClr val="013A58"/>
                </a:solidFill>
                <a:latin typeface="Arial"/>
                <a:ea typeface="Arial"/>
                <a:cs typeface="Arial"/>
              </a:rPr>
              <a:t>¼ high-fibre</a:t>
            </a:r>
          </a:p>
          <a:p>
            <a:pPr algn="ctr">
              <a:lnSpc>
                <a:spcPct val="108000"/>
              </a:lnSpc>
              <a:buNone/>
              <a:defRPr sz="1425" b="1" i="0">
                <a:solidFill>
                  <a:srgbClr val="013A58"/>
                </a:solidFill>
                <a:latin typeface="Arial"/>
                <a:ea typeface="Arial"/>
                <a:cs typeface="Arial"/>
              </a:defRPr>
            </a:pPr>
            <a:r>
              <a:rPr sz="1425" b="1" i="0">
                <a:solidFill>
                  <a:srgbClr val="013A58"/>
                </a:solidFill>
                <a:latin typeface="Arial"/>
                <a:ea typeface="Arial"/>
                <a:cs typeface="Arial"/>
              </a:rPr>
              <a:t>carbohydrate</a:t>
            </a:r>
          </a:p>
        </p:txBody>
      </p:sp>
      <p:sp>
        <p:nvSpPr>
          <p:cNvPr id="15" name="Rectangle: Rounded Corners 14">
            <a:extLst>
              <a:ext uri="{FF2B5EF4-FFF2-40B4-BE49-F238E27FC236}">
                <a16:creationId xmlns:a16="http://schemas.microsoft.com/office/drawing/2014/main" id="{7FCEC81A-6914-4112-A4D9-E0E2A632BE0C}"/>
              </a:ext>
            </a:extLst>
          </p:cNvPr>
          <p:cNvSpPr>
            <a:spLocks noGrp="1"/>
          </p:cNvSpPr>
          <p:nvPr/>
        </p:nvSpPr>
        <p:spPr>
          <a:xfrm>
            <a:off x="3095625" y="3133725"/>
            <a:ext cx="1857375" cy="704850"/>
          </a:xfrm>
          <a:prstGeom prst="roundRect">
            <a:avLst>
              <a:gd name="adj" fmla="val 13514"/>
            </a:avLst>
          </a:prstGeom>
          <a:solidFill>
            <a:srgbClr val="8EC6DA"/>
          </a:solidFill>
          <a:ln w="0">
            <a:noFill/>
            <a:prstDash val="solid"/>
          </a:ln>
        </p:spPr>
      </p:sp>
      <p:sp>
        <p:nvSpPr>
          <p:cNvPr id="16" name="Rectangle 15">
            <a:extLst>
              <a:ext uri="{FF2B5EF4-FFF2-40B4-BE49-F238E27FC236}">
                <a16:creationId xmlns:a16="http://schemas.microsoft.com/office/drawing/2014/main" id="{27C1003C-F8E6-4C21-A133-7BDB9716B914}"/>
              </a:ext>
            </a:extLst>
          </p:cNvPr>
          <p:cNvSpPr>
            <a:spLocks noGrp="1"/>
          </p:cNvSpPr>
          <p:nvPr/>
        </p:nvSpPr>
        <p:spPr>
          <a:xfrm>
            <a:off x="3209925" y="3219450"/>
            <a:ext cx="1628775" cy="523875"/>
          </a:xfrm>
          <a:prstGeom prst="rect">
            <a:avLst/>
          </a:prstGeom>
          <a:noFill/>
          <a:ln w="0">
            <a:noFill/>
            <a:prstDash val="solid"/>
          </a:ln>
        </p:spPr>
        <p:txBody>
          <a:bodyPr lIns="57150" tIns="38100" rIns="57150" bIns="38100" anchor="ctr">
            <a:normAutofit fontScale="95435"/>
          </a:bodyPr>
          <a:lstStyle/>
          <a:p>
            <a:pPr algn="ctr">
              <a:lnSpc>
                <a:spcPct val="108000"/>
              </a:lnSpc>
              <a:buNone/>
              <a:defRPr sz="1425" b="1" i="0">
                <a:solidFill>
                  <a:srgbClr val="013A58"/>
                </a:solidFill>
                <a:latin typeface="Arial"/>
                <a:ea typeface="Arial"/>
                <a:cs typeface="Arial"/>
              </a:defRPr>
            </a:pPr>
            <a:r>
              <a:rPr sz="1425" b="1" i="0">
                <a:solidFill>
                  <a:srgbClr val="013A58"/>
                </a:solidFill>
                <a:latin typeface="Arial"/>
                <a:ea typeface="Arial"/>
                <a:cs typeface="Arial"/>
              </a:rPr>
              <a:t>¼ lean</a:t>
            </a:r>
          </a:p>
          <a:p>
            <a:pPr algn="ctr">
              <a:lnSpc>
                <a:spcPct val="108000"/>
              </a:lnSpc>
              <a:buNone/>
              <a:defRPr sz="1425" b="1" i="0">
                <a:solidFill>
                  <a:srgbClr val="013A58"/>
                </a:solidFill>
                <a:latin typeface="Arial"/>
                <a:ea typeface="Arial"/>
                <a:cs typeface="Arial"/>
              </a:defRPr>
            </a:pPr>
            <a:r>
              <a:rPr sz="1425" b="1" i="0">
                <a:solidFill>
                  <a:srgbClr val="013A58"/>
                </a:solidFill>
                <a:latin typeface="Arial"/>
                <a:ea typeface="Arial"/>
                <a:cs typeface="Arial"/>
              </a:rPr>
              <a:t>protein</a:t>
            </a:r>
          </a:p>
        </p:txBody>
      </p:sp>
      <p:sp>
        <p:nvSpPr>
          <p:cNvPr id="17" name="Rectangle: Rounded Corners 16">
            <a:extLst>
              <a:ext uri="{FF2B5EF4-FFF2-40B4-BE49-F238E27FC236}">
                <a16:creationId xmlns:a16="http://schemas.microsoft.com/office/drawing/2014/main" id="{D135D93F-5693-4575-BECB-5C96C21DF06E}"/>
              </a:ext>
            </a:extLst>
          </p:cNvPr>
          <p:cNvSpPr>
            <a:spLocks noGrp="1"/>
          </p:cNvSpPr>
          <p:nvPr/>
        </p:nvSpPr>
        <p:spPr>
          <a:xfrm>
            <a:off x="1143000" y="4076700"/>
            <a:ext cx="3810000" cy="428625"/>
          </a:xfrm>
          <a:prstGeom prst="roundRect">
            <a:avLst>
              <a:gd name="adj" fmla="val 22222"/>
            </a:avLst>
          </a:prstGeom>
          <a:solidFill>
            <a:srgbClr val="EAF3FB"/>
          </a:solidFill>
          <a:ln w="0">
            <a:noFill/>
            <a:prstDash val="solid"/>
          </a:ln>
        </p:spPr>
        <p:txBody>
          <a:bodyPr lIns="57150" tIns="38100" rIns="57150" bIns="38100" anchor="ctr">
            <a:normAutofit/>
          </a:bodyPr>
          <a:lstStyle/>
          <a:p>
            <a:pPr algn="ctr">
              <a:lnSpc>
                <a:spcPct val="108000"/>
              </a:lnSpc>
              <a:buNone/>
              <a:defRPr sz="1500" b="0" i="0">
                <a:solidFill>
                  <a:srgbClr val="0070C0"/>
                </a:solidFill>
                <a:latin typeface="Arial"/>
                <a:ea typeface="Arial"/>
                <a:cs typeface="Arial"/>
              </a:defRPr>
            </a:pPr>
            <a:r>
              <a:rPr sz="1500" b="0" i="0">
                <a:solidFill>
                  <a:srgbClr val="0070C0"/>
                </a:solidFill>
                <a:latin typeface="Arial"/>
                <a:ea typeface="Arial"/>
                <a:cs typeface="Arial"/>
              </a:rPr>
              <a:t>Water or sugar-free drink</a:t>
            </a:r>
          </a:p>
        </p:txBody>
      </p:sp>
      <p:sp>
        <p:nvSpPr>
          <p:cNvPr id="18" name="Rectangle: Rounded Corners 17">
            <a:extLst>
              <a:ext uri="{FF2B5EF4-FFF2-40B4-BE49-F238E27FC236}">
                <a16:creationId xmlns:a16="http://schemas.microsoft.com/office/drawing/2014/main" id="{2E0BD897-25CC-40FD-BE48-38889D379E76}"/>
              </a:ext>
            </a:extLst>
          </p:cNvPr>
          <p:cNvSpPr>
            <a:spLocks noGrp="1"/>
          </p:cNvSpPr>
          <p:nvPr/>
        </p:nvSpPr>
        <p:spPr>
          <a:xfrm>
            <a:off x="5953125" y="1714500"/>
            <a:ext cx="4286250" cy="3429000"/>
          </a:xfrm>
          <a:prstGeom prst="roundRect">
            <a:avLst>
              <a:gd name="adj" fmla="val 5000"/>
            </a:avLst>
          </a:prstGeom>
          <a:solidFill>
            <a:srgbClr val="EAF7FA"/>
          </a:solidFill>
          <a:ln w="12383">
            <a:solidFill>
              <a:srgbClr val="A9D8E2"/>
            </a:solidFill>
            <a:prstDash val="solid"/>
          </a:ln>
        </p:spPr>
      </p:sp>
      <p:sp>
        <p:nvSpPr>
          <p:cNvPr id="19" name="Rectangle 18">
            <a:extLst>
              <a:ext uri="{FF2B5EF4-FFF2-40B4-BE49-F238E27FC236}">
                <a16:creationId xmlns:a16="http://schemas.microsoft.com/office/drawing/2014/main" id="{224D421F-9FF1-4E5D-833A-9B39F0A75FC5}"/>
              </a:ext>
            </a:extLst>
          </p:cNvPr>
          <p:cNvSpPr>
            <a:spLocks noGrp="1"/>
          </p:cNvSpPr>
          <p:nvPr/>
        </p:nvSpPr>
        <p:spPr>
          <a:xfrm>
            <a:off x="6305550" y="1971675"/>
            <a:ext cx="3571875" cy="361950"/>
          </a:xfrm>
          <a:prstGeom prst="rect">
            <a:avLst/>
          </a:prstGeom>
          <a:noFill/>
          <a:ln w="0">
            <a:noFill/>
            <a:prstDash val="solid"/>
          </a:ln>
        </p:spPr>
        <p:txBody>
          <a:bodyPr lIns="57150" tIns="38100" rIns="57150" bIns="38100" anchor="t">
            <a:normAutofit fontScale="92593"/>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Changes David selected</a:t>
            </a:r>
          </a:p>
        </p:txBody>
      </p:sp>
      <p:sp>
        <p:nvSpPr>
          <p:cNvPr id="20" name="Rectangle 19">
            <a:extLst>
              <a:ext uri="{FF2B5EF4-FFF2-40B4-BE49-F238E27FC236}">
                <a16:creationId xmlns:a16="http://schemas.microsoft.com/office/drawing/2014/main" id="{2903ECCF-6238-42CC-87EC-0C9CBC10E8AF}"/>
              </a:ext>
            </a:extLst>
          </p:cNvPr>
          <p:cNvSpPr>
            <a:spLocks noGrp="1"/>
          </p:cNvSpPr>
          <p:nvPr/>
        </p:nvSpPr>
        <p:spPr>
          <a:xfrm>
            <a:off x="6353175" y="2571750"/>
            <a:ext cx="3476625" cy="2143125"/>
          </a:xfrm>
          <a:prstGeom prst="rect">
            <a:avLst/>
          </a:prstGeom>
          <a:noFill/>
          <a:ln w="0">
            <a:noFill/>
            <a:prstDash val="solid"/>
          </a:ln>
        </p:spPr>
        <p:txBody>
          <a:bodyPr lIns="57150" tIns="38100" rIns="57150" bIns="38100" anchor="t">
            <a:normAutofit fontScale="87422"/>
          </a:bodyPr>
          <a:lstStyle/>
          <a:p>
            <a:pPr algn="l">
              <a:lnSpc>
                <a:spcPct val="119000"/>
              </a:lnSpc>
              <a:buNone/>
              <a:defRPr sz="1500" b="0" i="0">
                <a:solidFill>
                  <a:srgbClr val="0070C0"/>
                </a:solidFill>
                <a:latin typeface="Arial"/>
                <a:ea typeface="Arial"/>
                <a:cs typeface="Arial"/>
              </a:defRPr>
            </a:pPr>
            <a:r>
              <a:rPr sz="1500" b="0" i="0">
                <a:solidFill>
                  <a:srgbClr val="0070C0"/>
                </a:solidFill>
                <a:latin typeface="Arial"/>
                <a:ea typeface="Arial"/>
                <a:cs typeface="Arial"/>
              </a:rPr>
              <a:t>• Carry water and replace sugary drinks</a:t>
            </a:r>
          </a:p>
          <a:p>
            <a:pPr algn="l">
              <a:lnSpc>
                <a:spcPct val="119000"/>
              </a:lnSpc>
              <a:buNone/>
              <a:defRPr sz="1500" b="0" i="0">
                <a:solidFill>
                  <a:srgbClr val="0070C0"/>
                </a:solidFill>
                <a:latin typeface="Arial"/>
                <a:ea typeface="Arial"/>
                <a:cs typeface="Arial"/>
              </a:defRPr>
            </a:pPr>
            <a:r>
              <a:rPr sz="1500" b="0" i="0">
                <a:solidFill>
                  <a:srgbClr val="0070C0"/>
                </a:solidFill>
                <a:latin typeface="Arial"/>
                <a:ea typeface="Arial"/>
                <a:cs typeface="Arial"/>
              </a:rPr>
              <a:t>• Prepare lunch on four workdays</a:t>
            </a:r>
          </a:p>
          <a:p>
            <a:pPr algn="l">
              <a:lnSpc>
                <a:spcPct val="119000"/>
              </a:lnSpc>
              <a:buNone/>
              <a:defRPr sz="1500" b="0" i="0">
                <a:solidFill>
                  <a:srgbClr val="0070C0"/>
                </a:solidFill>
                <a:latin typeface="Arial"/>
                <a:ea typeface="Arial"/>
                <a:cs typeface="Arial"/>
              </a:defRPr>
            </a:pPr>
            <a:r>
              <a:rPr sz="1500" b="0" i="0">
                <a:solidFill>
                  <a:srgbClr val="0070C0"/>
                </a:solidFill>
                <a:latin typeface="Arial"/>
                <a:ea typeface="Arial"/>
                <a:cs typeface="Arial"/>
              </a:rPr>
              <a:t>• Choose wholegrain bread, pulses and vegetables</a:t>
            </a:r>
          </a:p>
          <a:p>
            <a:pPr algn="l">
              <a:lnSpc>
                <a:spcPct val="119000"/>
              </a:lnSpc>
              <a:buNone/>
              <a:defRPr sz="1500" b="0" i="0">
                <a:solidFill>
                  <a:srgbClr val="0070C0"/>
                </a:solidFill>
                <a:latin typeface="Arial"/>
                <a:ea typeface="Arial"/>
                <a:cs typeface="Arial"/>
              </a:defRPr>
            </a:pPr>
            <a:r>
              <a:rPr sz="1500" b="0" i="0">
                <a:solidFill>
                  <a:srgbClr val="0070C0"/>
                </a:solidFill>
                <a:latin typeface="Arial"/>
                <a:ea typeface="Arial"/>
                <a:cs typeface="Arial"/>
              </a:rPr>
              <a:t>• Reduce takeaway portions and saturated fat</a:t>
            </a:r>
          </a:p>
          <a:p>
            <a:pPr algn="l">
              <a:lnSpc>
                <a:spcPct val="119000"/>
              </a:lnSpc>
              <a:buNone/>
              <a:defRPr sz="1500" b="0" i="0">
                <a:solidFill>
                  <a:srgbClr val="0070C0"/>
                </a:solidFill>
                <a:latin typeface="Arial"/>
                <a:ea typeface="Arial"/>
                <a:cs typeface="Arial"/>
              </a:defRPr>
            </a:pPr>
            <a:r>
              <a:rPr sz="1500" b="0" i="0">
                <a:solidFill>
                  <a:srgbClr val="0070C0"/>
                </a:solidFill>
                <a:latin typeface="Arial"/>
                <a:ea typeface="Arial"/>
                <a:cs typeface="Arial"/>
              </a:rPr>
              <a:t>• Keep regular meal times where possible</a:t>
            </a:r>
          </a:p>
          <a:p>
            <a:pPr algn="l">
              <a:lnSpc>
                <a:spcPct val="119000"/>
              </a:lnSpc>
              <a:buNone/>
              <a:defRPr sz="1500" b="0" i="0">
                <a:solidFill>
                  <a:srgbClr val="0070C0"/>
                </a:solidFill>
                <a:latin typeface="Arial"/>
                <a:ea typeface="Arial"/>
                <a:cs typeface="Arial"/>
              </a:defRPr>
            </a:pPr>
            <a:r>
              <a:rPr sz="1500" b="0" i="0">
                <a:solidFill>
                  <a:srgbClr val="0070C0"/>
                </a:solidFill>
                <a:latin typeface="Arial"/>
                <a:ea typeface="Arial"/>
                <a:cs typeface="Arial"/>
              </a:rPr>
              <a:t>• Dietitian referral for culturally suitable advice</a:t>
            </a:r>
          </a:p>
        </p:txBody>
      </p:sp>
      <p:sp>
        <p:nvSpPr>
          <p:cNvPr id="21" name="Rectangle: Rounded Corners 20">
            <a:extLst>
              <a:ext uri="{FF2B5EF4-FFF2-40B4-BE49-F238E27FC236}">
                <a16:creationId xmlns:a16="http://schemas.microsoft.com/office/drawing/2014/main" id="{6A06CA0E-73DB-4B4B-ADD3-12058D048D42}"/>
              </a:ext>
            </a:extLst>
          </p:cNvPr>
          <p:cNvSpPr>
            <a:spLocks noGrp="1"/>
          </p:cNvSpPr>
          <p:nvPr/>
        </p:nvSpPr>
        <p:spPr>
          <a:xfrm>
            <a:off x="1476375" y="5695950"/>
            <a:ext cx="8382000" cy="552450"/>
          </a:xfrm>
          <a:prstGeom prst="roundRect">
            <a:avLst>
              <a:gd name="adj" fmla="val 20690"/>
            </a:avLst>
          </a:prstGeom>
          <a:solidFill>
            <a:srgbClr val="013A58"/>
          </a:solidFill>
          <a:ln w="0">
            <a:noFill/>
            <a:prstDash val="solid"/>
          </a:ln>
        </p:spPr>
        <p:txBody>
          <a:bodyPr lIns="57150" tIns="38100" rIns="57150" bIns="38100" anchor="ctr">
            <a:normAutofit fontScale="91221"/>
          </a:bodyPr>
          <a:lstStyle/>
          <a:p>
            <a:pPr algn="ctr">
              <a:lnSpc>
                <a:spcPct val="108000"/>
              </a:lnSpc>
              <a:buNone/>
              <a:defRPr sz="1575" b="1" i="0">
                <a:solidFill>
                  <a:srgbClr val="FFFFFF"/>
                </a:solidFill>
                <a:latin typeface="Arial"/>
                <a:ea typeface="Arial"/>
                <a:cs typeface="Arial"/>
              </a:defRPr>
            </a:pPr>
            <a:r>
              <a:rPr sz="1575" b="1" i="0">
                <a:solidFill>
                  <a:srgbClr val="FFFFFF"/>
                </a:solidFill>
                <a:latin typeface="Arial"/>
                <a:ea typeface="Arial"/>
                <a:cs typeface="Arial"/>
              </a:rPr>
              <a:t>Progress is judged by sustainability, weight trend and metabolic measures—not by perfection.</a:t>
            </a:r>
          </a:p>
        </p:txBody>
      </p:sp>
      <p:sp>
        <p:nvSpPr>
          <p:cNvPr id="22" name="Rectangle 21">
            <a:extLst>
              <a:ext uri="{FF2B5EF4-FFF2-40B4-BE49-F238E27FC236}">
                <a16:creationId xmlns:a16="http://schemas.microsoft.com/office/drawing/2014/main" id="{B0ED8B2E-A04C-44E3-A423-24721EE8E223}"/>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(NICE, 2026)</a:t>
            </a:r>
          </a:p>
        </p:txBody>
      </p:sp>
      <p:pic>
        <p:nvPicPr>
          <p:cNvPr id="23" name="Recorded Sound">
            <a:hlinkClick r:id="" action="ppaction://media"/>
            <a:extLst>
              <a:ext uri="{FF2B5EF4-FFF2-40B4-BE49-F238E27FC236}">
                <a16:creationId xmlns:a16="http://schemas.microsoft.com/office/drawing/2014/main" id="{DBF0167C-81F7-38A4-5B48-2A3BA3E1CE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500939" y="365125"/>
            <a:ext cx="406400" cy="406400"/>
          </a:xfrm>
          <a:prstGeom prst="rect">
            <a:avLst/>
          </a:prstGeom>
        </p:spPr>
      </p:pic>
    </p:spTree>
    <p:extLst>
      <p:ext uri="{BB962C8B-B14F-4D97-AF65-F5344CB8AC3E}">
        <p14:creationId xmlns:p14="http://schemas.microsoft.com/office/powerpoint/2010/main" val="1139659969"/>
      </p:ext>
    </p:extLst>
  </p:cSld>
  <p:clrMapOvr>
    <a:masterClrMapping/>
  </p:clrMapOvr>
  <mc:AlternateContent xmlns:mc="http://schemas.openxmlformats.org/markup-compatibility/2006" xmlns:p14="http://schemas.microsoft.com/office/powerpoint/2010/main">
    <mc:Choice Requires="p14">
      <p:transition spd="slow" p14:dur="2000" advTm="58443"/>
    </mc:Choice>
    <mc:Fallback xmlns="">
      <p:transition spd="slow" advTm="58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443"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B324966-CAB0-43B2-996A-31D155BDC4AD}"/>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Daily activity, medicines and self-care</a:t>
            </a:r>
          </a:p>
        </p:txBody>
      </p:sp>
      <p:sp>
        <p:nvSpPr>
          <p:cNvPr id="2" name="Rectangle 1">
            <a:extLst>
              <a:ext uri="{FF2B5EF4-FFF2-40B4-BE49-F238E27FC236}">
                <a16:creationId xmlns:a16="http://schemas.microsoft.com/office/drawing/2014/main" id="{1A13D28A-839B-4B6D-80FE-1E3ADC9696DA}"/>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A6CC48AB-1EDE-4765-9A67-7F6EB15C687D}"/>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5D1E8D0D-9481-4A1D-BBAB-59B063BD1929}"/>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F4485FD8-698B-4CEC-8BF0-3E8BEF26C102}"/>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26" name="Picture 25"/>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4F4C5DE2-FF08-42D3-BD01-5AF8C10F84C6}"/>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13949941-D0A8-49E1-99A1-C43AB1A500C1}"/>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10</a:t>
            </a:r>
          </a:p>
        </p:txBody>
      </p:sp>
      <p:sp>
        <p:nvSpPr>
          <p:cNvPr id="9" name="Rectangle 8">
            <a:extLst>
              <a:ext uri="{FF2B5EF4-FFF2-40B4-BE49-F238E27FC236}">
                <a16:creationId xmlns:a16="http://schemas.microsoft.com/office/drawing/2014/main" id="{1B8D1797-A295-4971-965F-A2210F00A8DD}"/>
              </a:ext>
            </a:extLst>
          </p:cNvPr>
          <p:cNvSpPr>
            <a:spLocks noGrp="1"/>
          </p:cNvSpPr>
          <p:nvPr/>
        </p:nvSpPr>
        <p:spPr>
          <a:xfrm>
            <a:off x="1047750" y="933450"/>
            <a:ext cx="9239250" cy="419100"/>
          </a:xfrm>
          <a:prstGeom prst="rect">
            <a:avLst/>
          </a:prstGeom>
          <a:noFill/>
          <a:ln w="0">
            <a:noFill/>
            <a:prstDash val="solid"/>
          </a:ln>
        </p:spPr>
        <p:txBody>
          <a:bodyPr lIns="57150" tIns="38100" rIns="57150" bIns="38100" anchor="t">
            <a:normAutofit fontScale="91848"/>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The routine links each action to an existing cue, reducing reliance on memory alone.</a:t>
            </a:r>
          </a:p>
        </p:txBody>
      </p:sp>
      <p:sp>
        <p:nvSpPr>
          <p:cNvPr id="10" name="Rectangle: Rounded Corners 9">
            <a:extLst>
              <a:ext uri="{FF2B5EF4-FFF2-40B4-BE49-F238E27FC236}">
                <a16:creationId xmlns:a16="http://schemas.microsoft.com/office/drawing/2014/main" id="{84DB7699-2FDF-44AC-BF41-C2D742B2E842}"/>
              </a:ext>
            </a:extLst>
          </p:cNvPr>
          <p:cNvSpPr>
            <a:spLocks noGrp="1"/>
          </p:cNvSpPr>
          <p:nvPr/>
        </p:nvSpPr>
        <p:spPr>
          <a:xfrm>
            <a:off x="809625" y="1676400"/>
            <a:ext cx="3000375" cy="3714750"/>
          </a:xfrm>
          <a:prstGeom prst="roundRect">
            <a:avLst>
              <a:gd name="adj" fmla="val 5714"/>
            </a:avLst>
          </a:prstGeom>
          <a:solidFill>
            <a:srgbClr val="EAF3FB"/>
          </a:solidFill>
          <a:ln w="12383">
            <a:solidFill>
              <a:srgbClr val="B9D4E8"/>
            </a:solidFill>
            <a:prstDash val="solid"/>
          </a:ln>
        </p:spPr>
      </p:sp>
      <p:sp>
        <p:nvSpPr>
          <p:cNvPr id="11" name="Rectangle 10">
            <a:extLst>
              <a:ext uri="{FF2B5EF4-FFF2-40B4-BE49-F238E27FC236}">
                <a16:creationId xmlns:a16="http://schemas.microsoft.com/office/drawing/2014/main" id="{0B3E5A63-113A-4EF1-9773-153C18BDD3A4}"/>
              </a:ext>
            </a:extLst>
          </p:cNvPr>
          <p:cNvSpPr>
            <a:spLocks noGrp="1"/>
          </p:cNvSpPr>
          <p:nvPr/>
        </p:nvSpPr>
        <p:spPr>
          <a:xfrm>
            <a:off x="1143000" y="1924050"/>
            <a:ext cx="2333625" cy="361950"/>
          </a:xfrm>
          <a:prstGeom prst="rect">
            <a:avLst/>
          </a:prstGeom>
          <a:noFill/>
          <a:ln w="0">
            <a:noFill/>
            <a:prstDash val="solid"/>
          </a:ln>
        </p:spPr>
        <p:txBody>
          <a:bodyPr lIns="57150" tIns="38100" rIns="57150" bIns="38100" anchor="t">
            <a:normAutofit fontScale="92593"/>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Activity</a:t>
            </a:r>
          </a:p>
        </p:txBody>
      </p:sp>
      <p:sp>
        <p:nvSpPr>
          <p:cNvPr id="12" name="Rectangle 11">
            <a:extLst>
              <a:ext uri="{FF2B5EF4-FFF2-40B4-BE49-F238E27FC236}">
                <a16:creationId xmlns:a16="http://schemas.microsoft.com/office/drawing/2014/main" id="{CF7638B1-AAFC-4945-9436-E33231CF5213}"/>
              </a:ext>
            </a:extLst>
          </p:cNvPr>
          <p:cNvSpPr>
            <a:spLocks noGrp="1"/>
          </p:cNvSpPr>
          <p:nvPr/>
        </p:nvSpPr>
        <p:spPr>
          <a:xfrm>
            <a:off x="1143000" y="2476500"/>
            <a:ext cx="2333625" cy="2333625"/>
          </a:xfrm>
          <a:prstGeom prst="rect">
            <a:avLst/>
          </a:prstGeom>
          <a:noFill/>
          <a:ln w="0">
            <a:noFill/>
            <a:prstDash val="solid"/>
          </a:ln>
        </p:spPr>
        <p:txBody>
          <a:bodyPr lIns="57150" tIns="38100" rIns="57150" bIns="38100" anchor="t">
            <a:normAutofit fontScale="90802" lnSpcReduction="10000"/>
          </a:bodyPr>
          <a:lstStyle/>
          <a:p>
            <a:pPr algn="ctr">
              <a:lnSpc>
                <a:spcPct val="113000"/>
              </a:lnSpc>
              <a:buNone/>
              <a:defRPr sz="1463" b="0" i="0">
                <a:solidFill>
                  <a:srgbClr val="0070C0"/>
                </a:solidFill>
                <a:latin typeface="Arial"/>
                <a:ea typeface="Arial"/>
                <a:cs typeface="Arial"/>
              </a:defRPr>
            </a:pPr>
            <a:r>
              <a:rPr sz="1463" b="0" i="0">
                <a:solidFill>
                  <a:srgbClr val="0070C0"/>
                </a:solidFill>
                <a:latin typeface="Arial"/>
                <a:ea typeface="Arial"/>
                <a:cs typeface="Arial"/>
              </a:rPr>
              <a:t>Weeks 1–2</a:t>
            </a:r>
          </a:p>
          <a:p>
            <a:pPr algn="ctr">
              <a:lnSpc>
                <a:spcPct val="113000"/>
              </a:lnSpc>
              <a:buNone/>
              <a:defRPr sz="1463" b="0" i="0">
                <a:solidFill>
                  <a:srgbClr val="0070C0"/>
                </a:solidFill>
                <a:latin typeface="Arial"/>
                <a:ea typeface="Arial"/>
                <a:cs typeface="Arial"/>
              </a:defRPr>
            </a:pPr>
            <a:r>
              <a:rPr sz="1463" b="0" i="0">
                <a:solidFill>
                  <a:srgbClr val="0070C0"/>
                </a:solidFill>
                <a:latin typeface="Arial"/>
                <a:ea typeface="Arial"/>
                <a:cs typeface="Arial"/>
              </a:rPr>
              <a:t>10-minute brisk walk after the evening meal, 5 days/week</a:t>
            </a:r>
          </a:p>
          <a:p>
            <a:endParaRPr sz="1463" b="0" i="0">
              <a:solidFill>
                <a:srgbClr val="0070C0"/>
              </a:solidFill>
              <a:latin typeface="Arial"/>
              <a:ea typeface="Arial"/>
              <a:cs typeface="Arial"/>
            </a:endParaRPr>
          </a:p>
          <a:p>
            <a:pPr algn="ctr">
              <a:lnSpc>
                <a:spcPct val="113000"/>
              </a:lnSpc>
              <a:buNone/>
              <a:defRPr sz="1463" b="0" i="0">
                <a:solidFill>
                  <a:srgbClr val="0070C0"/>
                </a:solidFill>
                <a:latin typeface="Arial"/>
                <a:ea typeface="Arial"/>
                <a:cs typeface="Arial"/>
              </a:defRPr>
            </a:pPr>
            <a:r>
              <a:rPr sz="1463" b="0" i="0">
                <a:solidFill>
                  <a:srgbClr val="0070C0"/>
                </a:solidFill>
                <a:latin typeface="Arial"/>
                <a:ea typeface="Arial"/>
                <a:cs typeface="Arial"/>
              </a:rPr>
              <a:t>Weeks 3–12</a:t>
            </a:r>
          </a:p>
          <a:p>
            <a:pPr algn="ctr">
              <a:lnSpc>
                <a:spcPct val="113000"/>
              </a:lnSpc>
              <a:buNone/>
              <a:defRPr sz="1463" b="0" i="0">
                <a:solidFill>
                  <a:srgbClr val="0070C0"/>
                </a:solidFill>
                <a:latin typeface="Arial"/>
                <a:ea typeface="Arial"/>
                <a:cs typeface="Arial"/>
              </a:defRPr>
            </a:pPr>
            <a:r>
              <a:rPr sz="1463" b="0" i="0">
                <a:solidFill>
                  <a:srgbClr val="0070C0"/>
                </a:solidFill>
                <a:latin typeface="Arial"/>
                <a:ea typeface="Arial"/>
                <a:cs typeface="Arial"/>
              </a:rPr>
              <a:t>Build towards 150 minutes/week and strength work on 2 days</a:t>
            </a:r>
          </a:p>
          <a:p>
            <a:endParaRPr sz="1463" b="0" i="0">
              <a:solidFill>
                <a:srgbClr val="0070C0"/>
              </a:solidFill>
              <a:latin typeface="Arial"/>
              <a:ea typeface="Arial"/>
              <a:cs typeface="Arial"/>
            </a:endParaRPr>
          </a:p>
          <a:p>
            <a:pPr algn="ctr">
              <a:lnSpc>
                <a:spcPct val="113000"/>
              </a:lnSpc>
              <a:buNone/>
              <a:defRPr sz="1463" b="0" i="0">
                <a:solidFill>
                  <a:srgbClr val="0070C0"/>
                </a:solidFill>
                <a:latin typeface="Arial"/>
                <a:ea typeface="Arial"/>
                <a:cs typeface="Arial"/>
              </a:defRPr>
            </a:pPr>
            <a:r>
              <a:rPr sz="1463" b="0" i="0">
                <a:solidFill>
                  <a:srgbClr val="0070C0"/>
                </a:solidFill>
                <a:latin typeface="Arial"/>
                <a:ea typeface="Arial"/>
                <a:cs typeface="Arial"/>
              </a:rPr>
              <a:t>Break up sitting every 60 minutes</a:t>
            </a:r>
          </a:p>
        </p:txBody>
      </p:sp>
      <p:sp>
        <p:nvSpPr>
          <p:cNvPr id="13" name="Rectangle: Rounded Corners 12">
            <a:extLst>
              <a:ext uri="{FF2B5EF4-FFF2-40B4-BE49-F238E27FC236}">
                <a16:creationId xmlns:a16="http://schemas.microsoft.com/office/drawing/2014/main" id="{019C4544-C35C-4929-9AEE-6D41F26AC30C}"/>
              </a:ext>
            </a:extLst>
          </p:cNvPr>
          <p:cNvSpPr>
            <a:spLocks noGrp="1"/>
          </p:cNvSpPr>
          <p:nvPr/>
        </p:nvSpPr>
        <p:spPr>
          <a:xfrm>
            <a:off x="4171950" y="1676400"/>
            <a:ext cx="3000375" cy="3714750"/>
          </a:xfrm>
          <a:prstGeom prst="roundRect">
            <a:avLst>
              <a:gd name="adj" fmla="val 5714"/>
            </a:avLst>
          </a:prstGeom>
          <a:solidFill>
            <a:srgbClr val="EAF7FA"/>
          </a:solidFill>
          <a:ln w="12383">
            <a:solidFill>
              <a:srgbClr val="A9D8E2"/>
            </a:solidFill>
            <a:prstDash val="solid"/>
          </a:ln>
        </p:spPr>
      </p:sp>
      <p:sp>
        <p:nvSpPr>
          <p:cNvPr id="14" name="Rectangle 13">
            <a:extLst>
              <a:ext uri="{FF2B5EF4-FFF2-40B4-BE49-F238E27FC236}">
                <a16:creationId xmlns:a16="http://schemas.microsoft.com/office/drawing/2014/main" id="{DAE8C610-362B-4F25-9272-5106E080A3FD}"/>
              </a:ext>
            </a:extLst>
          </p:cNvPr>
          <p:cNvSpPr>
            <a:spLocks noGrp="1"/>
          </p:cNvSpPr>
          <p:nvPr/>
        </p:nvSpPr>
        <p:spPr>
          <a:xfrm>
            <a:off x="4505325" y="1924050"/>
            <a:ext cx="2333625" cy="361950"/>
          </a:xfrm>
          <a:prstGeom prst="rect">
            <a:avLst/>
          </a:prstGeom>
          <a:noFill/>
          <a:ln w="0">
            <a:noFill/>
            <a:prstDash val="solid"/>
          </a:ln>
        </p:spPr>
        <p:txBody>
          <a:bodyPr lIns="57150" tIns="38100" rIns="57150" bIns="38100" anchor="t">
            <a:normAutofit fontScale="92593"/>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Medicines</a:t>
            </a:r>
          </a:p>
        </p:txBody>
      </p:sp>
      <p:sp>
        <p:nvSpPr>
          <p:cNvPr id="15" name="Rectangle 14">
            <a:extLst>
              <a:ext uri="{FF2B5EF4-FFF2-40B4-BE49-F238E27FC236}">
                <a16:creationId xmlns:a16="http://schemas.microsoft.com/office/drawing/2014/main" id="{4EAC725B-57A0-4A66-B49B-25037B29DE6C}"/>
              </a:ext>
            </a:extLst>
          </p:cNvPr>
          <p:cNvSpPr>
            <a:spLocks noGrp="1"/>
          </p:cNvSpPr>
          <p:nvPr/>
        </p:nvSpPr>
        <p:spPr>
          <a:xfrm>
            <a:off x="4524375" y="2524125"/>
            <a:ext cx="2286000" cy="2238375"/>
          </a:xfrm>
          <a:prstGeom prst="rect">
            <a:avLst/>
          </a:prstGeom>
          <a:noFill/>
          <a:ln w="0">
            <a:noFill/>
            <a:prstDash val="solid"/>
          </a:ln>
        </p:spPr>
        <p:txBody>
          <a:bodyPr lIns="57150" tIns="38100" rIns="57150" bIns="38100" anchor="t">
            <a:normAutofit fontScale="79616" lnSpcReduction="10000"/>
          </a:bodyPr>
          <a:lstStyle/>
          <a:p>
            <a:pPr algn="l">
              <a:lnSpc>
                <a:spcPct val="114000"/>
              </a:lnSpc>
              <a:buNone/>
              <a:defRPr sz="1463" b="0" i="0">
                <a:solidFill>
                  <a:srgbClr val="0070C0"/>
                </a:solidFill>
                <a:latin typeface="Arial"/>
                <a:ea typeface="Arial"/>
                <a:cs typeface="Arial"/>
              </a:defRPr>
            </a:pPr>
            <a:r>
              <a:rPr sz="1463" b="0" i="0">
                <a:solidFill>
                  <a:srgbClr val="0070C0"/>
                </a:solidFill>
                <a:latin typeface="Arial"/>
                <a:ea typeface="Arial"/>
                <a:cs typeface="Arial"/>
              </a:rPr>
              <a:t>• Weekly pill organiser</a:t>
            </a:r>
          </a:p>
          <a:p>
            <a:pPr algn="l">
              <a:lnSpc>
                <a:spcPct val="114000"/>
              </a:lnSpc>
              <a:buNone/>
              <a:defRPr sz="1463" b="0" i="0">
                <a:solidFill>
                  <a:srgbClr val="0070C0"/>
                </a:solidFill>
                <a:latin typeface="Arial"/>
                <a:ea typeface="Arial"/>
                <a:cs typeface="Arial"/>
              </a:defRPr>
            </a:pPr>
            <a:r>
              <a:rPr sz="1463" b="0" i="0">
                <a:solidFill>
                  <a:srgbClr val="0070C0"/>
                </a:solidFill>
                <a:latin typeface="Arial"/>
                <a:ea typeface="Arial"/>
                <a:cs typeface="Arial"/>
              </a:rPr>
              <a:t>• Phone reminder linked to meals</a:t>
            </a:r>
          </a:p>
          <a:p>
            <a:pPr algn="l">
              <a:lnSpc>
                <a:spcPct val="114000"/>
              </a:lnSpc>
              <a:buNone/>
              <a:defRPr sz="1463" b="0" i="0">
                <a:solidFill>
                  <a:srgbClr val="0070C0"/>
                </a:solidFill>
                <a:latin typeface="Arial"/>
                <a:ea typeface="Arial"/>
                <a:cs typeface="Arial"/>
              </a:defRPr>
            </a:pPr>
            <a:r>
              <a:rPr sz="1463" b="0" i="0">
                <a:solidFill>
                  <a:srgbClr val="0070C0"/>
                </a:solidFill>
                <a:latin typeface="Arial"/>
                <a:ea typeface="Arial"/>
                <a:cs typeface="Arial"/>
              </a:rPr>
              <a:t>• Record missed doses and side effects</a:t>
            </a:r>
          </a:p>
          <a:p>
            <a:pPr algn="l">
              <a:lnSpc>
                <a:spcPct val="114000"/>
              </a:lnSpc>
              <a:buNone/>
              <a:defRPr sz="1463" b="0" i="0">
                <a:solidFill>
                  <a:srgbClr val="0070C0"/>
                </a:solidFill>
                <a:latin typeface="Arial"/>
                <a:ea typeface="Arial"/>
                <a:cs typeface="Arial"/>
              </a:defRPr>
            </a:pPr>
            <a:r>
              <a:rPr sz="1463" b="0" i="0">
                <a:solidFill>
                  <a:srgbClr val="0070C0"/>
                </a:solidFill>
                <a:latin typeface="Arial"/>
                <a:ea typeface="Arial"/>
                <a:cs typeface="Arial"/>
              </a:rPr>
              <a:t>• Pharmacist adherence review</a:t>
            </a:r>
          </a:p>
          <a:p>
            <a:pPr algn="l">
              <a:lnSpc>
                <a:spcPct val="114000"/>
              </a:lnSpc>
              <a:buNone/>
              <a:defRPr sz="1463" b="0" i="0">
                <a:solidFill>
                  <a:srgbClr val="0070C0"/>
                </a:solidFill>
                <a:latin typeface="Arial"/>
                <a:ea typeface="Arial"/>
                <a:cs typeface="Arial"/>
              </a:defRPr>
            </a:pPr>
            <a:r>
              <a:rPr sz="1463" b="0" i="0">
                <a:solidFill>
                  <a:srgbClr val="0070C0"/>
                </a:solidFill>
                <a:latin typeface="Arial"/>
                <a:ea typeface="Arial"/>
                <a:cs typeface="Arial"/>
              </a:rPr>
              <a:t>• GP/diabetes nurse reviews treatment against current NICE guidance</a:t>
            </a:r>
          </a:p>
          <a:p>
            <a:pPr algn="l">
              <a:lnSpc>
                <a:spcPct val="114000"/>
              </a:lnSpc>
              <a:buNone/>
              <a:defRPr sz="1463" b="0" i="0">
                <a:solidFill>
                  <a:srgbClr val="0070C0"/>
                </a:solidFill>
                <a:latin typeface="Arial"/>
                <a:ea typeface="Arial"/>
                <a:cs typeface="Arial"/>
              </a:defRPr>
            </a:pPr>
            <a:r>
              <a:rPr sz="1463" b="0" i="0">
                <a:solidFill>
                  <a:srgbClr val="0070C0"/>
                </a:solidFill>
                <a:latin typeface="Arial"/>
                <a:ea typeface="Arial"/>
                <a:cs typeface="Arial"/>
              </a:rPr>
              <a:t>• David does not change doses himself</a:t>
            </a:r>
          </a:p>
        </p:txBody>
      </p:sp>
      <p:sp>
        <p:nvSpPr>
          <p:cNvPr id="16" name="Rectangle: Rounded Corners 15">
            <a:extLst>
              <a:ext uri="{FF2B5EF4-FFF2-40B4-BE49-F238E27FC236}">
                <a16:creationId xmlns:a16="http://schemas.microsoft.com/office/drawing/2014/main" id="{152120BD-B6C2-4F56-A9B3-CAD7232DF009}"/>
              </a:ext>
            </a:extLst>
          </p:cNvPr>
          <p:cNvSpPr>
            <a:spLocks noGrp="1"/>
          </p:cNvSpPr>
          <p:nvPr/>
        </p:nvSpPr>
        <p:spPr>
          <a:xfrm>
            <a:off x="7534275" y="1676400"/>
            <a:ext cx="3000375" cy="3714750"/>
          </a:xfrm>
          <a:prstGeom prst="roundRect">
            <a:avLst>
              <a:gd name="adj" fmla="val 5714"/>
            </a:avLst>
          </a:prstGeom>
          <a:solidFill>
            <a:srgbClr val="FFF8EC"/>
          </a:solidFill>
          <a:ln w="12383">
            <a:solidFill>
              <a:srgbClr val="E4C181"/>
            </a:solidFill>
            <a:prstDash val="solid"/>
          </a:ln>
        </p:spPr>
      </p:sp>
      <p:sp>
        <p:nvSpPr>
          <p:cNvPr id="17" name="Rectangle 16">
            <a:extLst>
              <a:ext uri="{FF2B5EF4-FFF2-40B4-BE49-F238E27FC236}">
                <a16:creationId xmlns:a16="http://schemas.microsoft.com/office/drawing/2014/main" id="{E73BE82F-04AD-4823-BE74-BEE9184BA285}"/>
              </a:ext>
            </a:extLst>
          </p:cNvPr>
          <p:cNvSpPr>
            <a:spLocks noGrp="1"/>
          </p:cNvSpPr>
          <p:nvPr/>
        </p:nvSpPr>
        <p:spPr>
          <a:xfrm>
            <a:off x="7810500" y="1924050"/>
            <a:ext cx="2447925" cy="361950"/>
          </a:xfrm>
          <a:prstGeom prst="rect">
            <a:avLst/>
          </a:prstGeom>
          <a:noFill/>
          <a:ln w="0">
            <a:noFill/>
            <a:prstDash val="solid"/>
          </a:ln>
        </p:spPr>
        <p:txBody>
          <a:bodyPr lIns="57150" tIns="38100" rIns="57150" bIns="38100" anchor="t">
            <a:normAutofit fontScale="92593"/>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Safety and self-care</a:t>
            </a:r>
          </a:p>
        </p:txBody>
      </p:sp>
      <p:sp>
        <p:nvSpPr>
          <p:cNvPr id="18" name="Rectangle 17">
            <a:extLst>
              <a:ext uri="{FF2B5EF4-FFF2-40B4-BE49-F238E27FC236}">
                <a16:creationId xmlns:a16="http://schemas.microsoft.com/office/drawing/2014/main" id="{2209CBFC-3150-44E9-9B9D-D9907C4AD489}"/>
              </a:ext>
            </a:extLst>
          </p:cNvPr>
          <p:cNvSpPr>
            <a:spLocks noGrp="1"/>
          </p:cNvSpPr>
          <p:nvPr/>
        </p:nvSpPr>
        <p:spPr>
          <a:xfrm>
            <a:off x="7905750" y="2571750"/>
            <a:ext cx="2238375" cy="2095500"/>
          </a:xfrm>
          <a:prstGeom prst="rect">
            <a:avLst/>
          </a:prstGeom>
          <a:noFill/>
          <a:ln w="0">
            <a:noFill/>
            <a:prstDash val="solid"/>
          </a:ln>
        </p:spPr>
        <p:txBody>
          <a:bodyPr lIns="57150" tIns="38100" rIns="57150" bIns="38100" anchor="t">
            <a:normAutofit fontScale="87465" lnSpcReduction="10000"/>
          </a:bodyPr>
          <a:lstStyle/>
          <a:p>
            <a:pPr algn="l">
              <a:lnSpc>
                <a:spcPct val="118000"/>
              </a:lnSpc>
              <a:buNone/>
              <a:defRPr sz="1463" b="0" i="0">
                <a:solidFill>
                  <a:srgbClr val="0070C0"/>
                </a:solidFill>
                <a:latin typeface="Arial"/>
                <a:ea typeface="Arial"/>
                <a:cs typeface="Arial"/>
              </a:defRPr>
            </a:pPr>
            <a:r>
              <a:rPr sz="1463" b="0" i="0">
                <a:solidFill>
                  <a:srgbClr val="0070C0"/>
                </a:solidFill>
                <a:latin typeface="Arial"/>
                <a:ea typeface="Arial"/>
                <a:cs typeface="Arial"/>
              </a:rPr>
              <a:t>• Written sick-day rules</a:t>
            </a:r>
          </a:p>
          <a:p>
            <a:pPr algn="l">
              <a:lnSpc>
                <a:spcPct val="118000"/>
              </a:lnSpc>
              <a:buNone/>
              <a:defRPr sz="1463" b="0" i="0">
                <a:solidFill>
                  <a:srgbClr val="0070C0"/>
                </a:solidFill>
                <a:latin typeface="Arial"/>
                <a:ea typeface="Arial"/>
                <a:cs typeface="Arial"/>
              </a:defRPr>
            </a:pPr>
            <a:r>
              <a:rPr sz="1463" b="0" i="0">
                <a:solidFill>
                  <a:srgbClr val="0070C0"/>
                </a:solidFill>
                <a:latin typeface="Arial"/>
                <a:ea typeface="Arial"/>
                <a:cs typeface="Arial"/>
              </a:rPr>
              <a:t>• Daily foot inspection</a:t>
            </a:r>
          </a:p>
          <a:p>
            <a:pPr algn="l">
              <a:lnSpc>
                <a:spcPct val="118000"/>
              </a:lnSpc>
              <a:buNone/>
              <a:defRPr sz="1463" b="0" i="0">
                <a:solidFill>
                  <a:srgbClr val="0070C0"/>
                </a:solidFill>
                <a:latin typeface="Arial"/>
                <a:ea typeface="Arial"/>
                <a:cs typeface="Arial"/>
              </a:defRPr>
            </a:pPr>
            <a:r>
              <a:rPr sz="1463" b="0" i="0">
                <a:solidFill>
                  <a:srgbClr val="0070C0"/>
                </a:solidFill>
                <a:latin typeface="Arial"/>
                <a:ea typeface="Arial"/>
                <a:cs typeface="Arial"/>
              </a:rPr>
              <a:t>• Supportive footwear</a:t>
            </a:r>
          </a:p>
          <a:p>
            <a:pPr algn="l">
              <a:lnSpc>
                <a:spcPct val="118000"/>
              </a:lnSpc>
              <a:buNone/>
              <a:defRPr sz="1463" b="0" i="0">
                <a:solidFill>
                  <a:srgbClr val="0070C0"/>
                </a:solidFill>
                <a:latin typeface="Arial"/>
                <a:ea typeface="Arial"/>
                <a:cs typeface="Arial"/>
              </a:defRPr>
            </a:pPr>
            <a:r>
              <a:rPr sz="1463" b="0" i="0">
                <a:solidFill>
                  <a:srgbClr val="0070C0"/>
                </a:solidFill>
                <a:latin typeface="Arial"/>
                <a:ea typeface="Arial"/>
                <a:cs typeface="Arial"/>
              </a:rPr>
              <a:t>• Report side effects promptly</a:t>
            </a:r>
          </a:p>
          <a:p>
            <a:pPr algn="l">
              <a:lnSpc>
                <a:spcPct val="118000"/>
              </a:lnSpc>
              <a:buNone/>
              <a:defRPr sz="1463" b="0" i="0">
                <a:solidFill>
                  <a:srgbClr val="0070C0"/>
                </a:solidFill>
                <a:latin typeface="Arial"/>
                <a:ea typeface="Arial"/>
                <a:cs typeface="Arial"/>
              </a:defRPr>
            </a:pPr>
            <a:r>
              <a:rPr sz="1463" b="0" i="0">
                <a:solidFill>
                  <a:srgbClr val="0070C0"/>
                </a:solidFill>
                <a:latin typeface="Arial"/>
                <a:ea typeface="Arial"/>
                <a:cs typeface="Arial"/>
              </a:rPr>
              <a:t>• Carry current medicine list</a:t>
            </a:r>
          </a:p>
          <a:p>
            <a:pPr algn="l">
              <a:lnSpc>
                <a:spcPct val="118000"/>
              </a:lnSpc>
              <a:buNone/>
              <a:defRPr sz="1463" b="0" i="0">
                <a:solidFill>
                  <a:srgbClr val="0070C0"/>
                </a:solidFill>
                <a:latin typeface="Arial"/>
                <a:ea typeface="Arial"/>
                <a:cs typeface="Arial"/>
              </a:defRPr>
            </a:pPr>
            <a:r>
              <a:rPr sz="1463" b="0" i="0">
                <a:solidFill>
                  <a:srgbClr val="0070C0"/>
                </a:solidFill>
                <a:latin typeface="Arial"/>
                <a:ea typeface="Arial"/>
                <a:cs typeface="Arial"/>
              </a:rPr>
              <a:t>• No routine finger-prick testing unless clinically indicated</a:t>
            </a:r>
          </a:p>
        </p:txBody>
      </p:sp>
      <p:sp>
        <p:nvSpPr>
          <p:cNvPr id="19" name="Rectangle: Rounded Corners 18">
            <a:extLst>
              <a:ext uri="{FF2B5EF4-FFF2-40B4-BE49-F238E27FC236}">
                <a16:creationId xmlns:a16="http://schemas.microsoft.com/office/drawing/2014/main" id="{D597AB28-9B1A-4F45-BE71-6D296D721E2D}"/>
              </a:ext>
            </a:extLst>
          </p:cNvPr>
          <p:cNvSpPr>
            <a:spLocks noGrp="1"/>
          </p:cNvSpPr>
          <p:nvPr/>
        </p:nvSpPr>
        <p:spPr>
          <a:xfrm>
            <a:off x="1428750" y="5810250"/>
            <a:ext cx="8477250" cy="552450"/>
          </a:xfrm>
          <a:prstGeom prst="roundRect">
            <a:avLst>
              <a:gd name="adj" fmla="val 17241"/>
            </a:avLst>
          </a:prstGeom>
          <a:solidFill>
            <a:srgbClr val="F3F8FA"/>
          </a:solidFill>
          <a:ln w="0">
            <a:noFill/>
            <a:prstDash val="solid"/>
          </a:ln>
        </p:spPr>
        <p:txBody>
          <a:bodyPr lIns="57150" tIns="38100" rIns="57150" bIns="38100" anchor="ctr">
            <a:normAutofit fontScale="92651" lnSpcReduction="10000"/>
          </a:bodyPr>
          <a:lstStyle/>
          <a:p>
            <a:pPr algn="ctr">
              <a:lnSpc>
                <a:spcPct val="108000"/>
              </a:lnSpc>
              <a:buNone/>
              <a:defRPr sz="1500" b="0" i="0">
                <a:solidFill>
                  <a:srgbClr val="013A58"/>
                </a:solidFill>
                <a:latin typeface="Arial"/>
                <a:ea typeface="Arial"/>
                <a:cs typeface="Arial"/>
              </a:defRPr>
            </a:pPr>
            <a:r>
              <a:rPr sz="1500" b="0" i="0">
                <a:solidFill>
                  <a:srgbClr val="013A58"/>
                </a:solidFill>
                <a:latin typeface="Arial"/>
                <a:ea typeface="Arial"/>
                <a:cs typeface="Arial"/>
              </a:rPr>
              <a:t>Medication changes require shared clinical decision-making, including benefits, risks, kidney function and David’s preferences.</a:t>
            </a:r>
          </a:p>
        </p:txBody>
      </p:sp>
      <p:sp>
        <p:nvSpPr>
          <p:cNvPr id="20" name="Rectangle 19">
            <a:extLst>
              <a:ext uri="{FF2B5EF4-FFF2-40B4-BE49-F238E27FC236}">
                <a16:creationId xmlns:a16="http://schemas.microsoft.com/office/drawing/2014/main" id="{18A85E05-3B26-4F69-9057-D4F33A941065}"/>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(NHS, 2021; NICE, 2026)</a:t>
            </a:r>
          </a:p>
        </p:txBody>
      </p:sp>
      <p:pic>
        <p:nvPicPr>
          <p:cNvPr id="21" name="Recorded Sound">
            <a:hlinkClick r:id="" action="ppaction://media"/>
            <a:extLst>
              <a:ext uri="{FF2B5EF4-FFF2-40B4-BE49-F238E27FC236}">
                <a16:creationId xmlns:a16="http://schemas.microsoft.com/office/drawing/2014/main" id="{0902093E-CAA5-C894-EC34-24170DD57C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211503" y="387016"/>
            <a:ext cx="406400" cy="406400"/>
          </a:xfrm>
          <a:prstGeom prst="rect">
            <a:avLst/>
          </a:prstGeom>
        </p:spPr>
      </p:pic>
    </p:spTree>
    <p:extLst>
      <p:ext uri="{BB962C8B-B14F-4D97-AF65-F5344CB8AC3E}">
        <p14:creationId xmlns:p14="http://schemas.microsoft.com/office/powerpoint/2010/main" val="498429874"/>
      </p:ext>
    </p:extLst>
  </p:cSld>
  <p:clrMapOvr>
    <a:masterClrMapping/>
  </p:clrMapOvr>
  <mc:AlternateContent xmlns:mc="http://schemas.openxmlformats.org/markup-compatibility/2006" xmlns:p14="http://schemas.microsoft.com/office/powerpoint/2010/main">
    <mc:Choice Requires="p14">
      <p:transition spd="slow" p14:dur="2000" advTm="69110"/>
    </mc:Choice>
    <mc:Fallback xmlns="">
      <p:transition spd="slow" advTm="69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110"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729229A-5585-4B25-ABFE-280321482AB1}"/>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Monitoring and complication prevention</a:t>
            </a:r>
          </a:p>
        </p:txBody>
      </p:sp>
      <p:sp>
        <p:nvSpPr>
          <p:cNvPr id="2" name="Rectangle 1">
            <a:extLst>
              <a:ext uri="{FF2B5EF4-FFF2-40B4-BE49-F238E27FC236}">
                <a16:creationId xmlns:a16="http://schemas.microsoft.com/office/drawing/2014/main" id="{47083475-7712-4410-9175-6B6C2B258A11}"/>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47D0B8F4-E838-4E7F-9D19-8ED965368E36}"/>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941251CF-D838-4B1A-9694-9D9447E2B250}"/>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A424787A-2A80-4D85-84DE-52D3D22F5F0F}"/>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37" name="Picture 36"/>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CA031850-C39F-4534-97D3-66AD50698E20}"/>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3DC3BB94-3711-4866-B421-70B13B7AFF6C}"/>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11</a:t>
            </a:r>
          </a:p>
        </p:txBody>
      </p:sp>
      <p:sp>
        <p:nvSpPr>
          <p:cNvPr id="9" name="Rectangle 8">
            <a:extLst>
              <a:ext uri="{FF2B5EF4-FFF2-40B4-BE49-F238E27FC236}">
                <a16:creationId xmlns:a16="http://schemas.microsoft.com/office/drawing/2014/main" id="{559089E9-1B44-4916-A5B1-C7197217FAA9}"/>
              </a:ext>
            </a:extLst>
          </p:cNvPr>
          <p:cNvSpPr>
            <a:spLocks noGrp="1"/>
          </p:cNvSpPr>
          <p:nvPr/>
        </p:nvSpPr>
        <p:spPr>
          <a:xfrm>
            <a:off x="1095375" y="933450"/>
            <a:ext cx="9144000" cy="419100"/>
          </a:xfrm>
          <a:prstGeom prst="rect">
            <a:avLst/>
          </a:prstGeom>
          <a:noFill/>
          <a:ln w="0">
            <a:noFill/>
            <a:prstDash val="solid"/>
          </a:ln>
        </p:spPr>
        <p:txBody>
          <a:bodyPr lIns="57150" tIns="38100" rIns="57150" bIns="38100" anchor="t">
            <a:normAutofit/>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Monitoring connects daily self-care to early detection and timely treatment.</a:t>
            </a:r>
          </a:p>
        </p:txBody>
      </p:sp>
      <p:sp>
        <p:nvSpPr>
          <p:cNvPr id="10" name="Rectangle: Rounded Corners 9">
            <a:extLst>
              <a:ext uri="{FF2B5EF4-FFF2-40B4-BE49-F238E27FC236}">
                <a16:creationId xmlns:a16="http://schemas.microsoft.com/office/drawing/2014/main" id="{3AA112C2-3EC6-4664-B8A0-E3592A4ABF59}"/>
              </a:ext>
            </a:extLst>
          </p:cNvPr>
          <p:cNvSpPr>
            <a:spLocks noGrp="1"/>
          </p:cNvSpPr>
          <p:nvPr/>
        </p:nvSpPr>
        <p:spPr>
          <a:xfrm>
            <a:off x="762000" y="1619250"/>
            <a:ext cx="9810750" cy="781050"/>
          </a:xfrm>
          <a:prstGeom prst="roundRect">
            <a:avLst>
              <a:gd name="adj" fmla="val 17073"/>
            </a:avLst>
          </a:prstGeom>
          <a:solidFill>
            <a:srgbClr val="013A58"/>
          </a:solidFill>
          <a:ln w="12383">
            <a:solidFill>
              <a:srgbClr val="013A58"/>
            </a:solidFill>
            <a:prstDash val="solid"/>
          </a:ln>
        </p:spPr>
      </p:sp>
      <p:sp>
        <p:nvSpPr>
          <p:cNvPr id="11" name="Rectangle 10">
            <a:extLst>
              <a:ext uri="{FF2B5EF4-FFF2-40B4-BE49-F238E27FC236}">
                <a16:creationId xmlns:a16="http://schemas.microsoft.com/office/drawing/2014/main" id="{2C5DAC5C-E428-4AD7-8138-1B0F22BF5185}"/>
              </a:ext>
            </a:extLst>
          </p:cNvPr>
          <p:cNvSpPr>
            <a:spLocks noGrp="1"/>
          </p:cNvSpPr>
          <p:nvPr/>
        </p:nvSpPr>
        <p:spPr>
          <a:xfrm>
            <a:off x="1095375" y="1809750"/>
            <a:ext cx="9144000" cy="400050"/>
          </a:xfrm>
          <a:prstGeom prst="rect">
            <a:avLst/>
          </a:prstGeom>
          <a:noFill/>
          <a:ln w="0">
            <a:noFill/>
            <a:prstDash val="solid"/>
          </a:ln>
        </p:spPr>
        <p:txBody>
          <a:bodyPr lIns="57150" tIns="38100" rIns="57150" bIns="38100" anchor="ctr">
            <a:normAutofit fontScale="89376"/>
          </a:bodyPr>
          <a:lstStyle/>
          <a:p>
            <a:pPr algn="ctr">
              <a:lnSpc>
                <a:spcPct val="108000"/>
              </a:lnSpc>
              <a:buNone/>
              <a:defRPr sz="1725" b="1" i="0">
                <a:solidFill>
                  <a:srgbClr val="FFFFFF"/>
                </a:solidFill>
                <a:latin typeface="Arial"/>
                <a:ea typeface="Arial"/>
                <a:cs typeface="Arial"/>
              </a:defRPr>
            </a:pPr>
            <a:r>
              <a:rPr sz="1725" b="1" i="0">
                <a:solidFill>
                  <a:srgbClr val="FFFFFF"/>
                </a:solidFill>
                <a:latin typeface="Arial"/>
                <a:ea typeface="Arial"/>
                <a:cs typeface="Arial"/>
              </a:rPr>
              <a:t>HbA1c every 3–6 months until stable; every 6 months once control and therapy are stable</a:t>
            </a:r>
          </a:p>
        </p:txBody>
      </p:sp>
      <p:sp>
        <p:nvSpPr>
          <p:cNvPr id="12" name="Rectangle: Rounded Corners 11">
            <a:extLst>
              <a:ext uri="{FF2B5EF4-FFF2-40B4-BE49-F238E27FC236}">
                <a16:creationId xmlns:a16="http://schemas.microsoft.com/office/drawing/2014/main" id="{B347F566-E070-4506-8503-56ED10E12857}"/>
              </a:ext>
            </a:extLst>
          </p:cNvPr>
          <p:cNvSpPr>
            <a:spLocks noGrp="1"/>
          </p:cNvSpPr>
          <p:nvPr/>
        </p:nvSpPr>
        <p:spPr>
          <a:xfrm>
            <a:off x="876300" y="2781300"/>
            <a:ext cx="3000375" cy="609600"/>
          </a:xfrm>
          <a:prstGeom prst="roundRect">
            <a:avLst>
              <a:gd name="adj" fmla="val 18750"/>
            </a:avLst>
          </a:prstGeom>
          <a:solidFill>
            <a:srgbClr val="EAF3FB"/>
          </a:solidFill>
          <a:ln w="12383">
            <a:solidFill>
              <a:srgbClr val="B9D4E8"/>
            </a:solidFill>
            <a:prstDash val="solid"/>
          </a:ln>
        </p:spPr>
      </p:sp>
      <p:sp>
        <p:nvSpPr>
          <p:cNvPr id="13" name="Rectangle 12">
            <a:extLst>
              <a:ext uri="{FF2B5EF4-FFF2-40B4-BE49-F238E27FC236}">
                <a16:creationId xmlns:a16="http://schemas.microsoft.com/office/drawing/2014/main" id="{5690BFFF-ED8A-4328-BB4E-F9A01D945F1F}"/>
              </a:ext>
            </a:extLst>
          </p:cNvPr>
          <p:cNvSpPr>
            <a:spLocks noGrp="1"/>
          </p:cNvSpPr>
          <p:nvPr/>
        </p:nvSpPr>
        <p:spPr>
          <a:xfrm>
            <a:off x="1047750" y="2886075"/>
            <a:ext cx="2657475" cy="40005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13A58"/>
                </a:solidFill>
                <a:latin typeface="Arial"/>
                <a:ea typeface="Arial"/>
                <a:cs typeface="Arial"/>
              </a:defRPr>
            </a:pPr>
            <a:r>
              <a:rPr sz="1500" b="1" i="0">
                <a:solidFill>
                  <a:srgbClr val="013A58"/>
                </a:solidFill>
                <a:latin typeface="Arial"/>
                <a:ea typeface="Arial"/>
                <a:cs typeface="Arial"/>
              </a:rPr>
              <a:t>✓ Weight and BMI</a:t>
            </a:r>
          </a:p>
        </p:txBody>
      </p:sp>
      <p:sp>
        <p:nvSpPr>
          <p:cNvPr id="14" name="Rectangle: Rounded Corners 13">
            <a:extLst>
              <a:ext uri="{FF2B5EF4-FFF2-40B4-BE49-F238E27FC236}">
                <a16:creationId xmlns:a16="http://schemas.microsoft.com/office/drawing/2014/main" id="{1214C954-F4CD-4FD5-BE7B-8118AC41C994}"/>
              </a:ext>
            </a:extLst>
          </p:cNvPr>
          <p:cNvSpPr>
            <a:spLocks noGrp="1"/>
          </p:cNvSpPr>
          <p:nvPr/>
        </p:nvSpPr>
        <p:spPr>
          <a:xfrm>
            <a:off x="4162425" y="2781300"/>
            <a:ext cx="3000375" cy="609600"/>
          </a:xfrm>
          <a:prstGeom prst="roundRect">
            <a:avLst>
              <a:gd name="adj" fmla="val 18750"/>
            </a:avLst>
          </a:prstGeom>
          <a:solidFill>
            <a:srgbClr val="EAF3FB"/>
          </a:solidFill>
          <a:ln w="12383">
            <a:solidFill>
              <a:srgbClr val="A9D8E2"/>
            </a:solidFill>
            <a:prstDash val="solid"/>
          </a:ln>
        </p:spPr>
      </p:sp>
      <p:sp>
        <p:nvSpPr>
          <p:cNvPr id="15" name="Rectangle 14">
            <a:extLst>
              <a:ext uri="{FF2B5EF4-FFF2-40B4-BE49-F238E27FC236}">
                <a16:creationId xmlns:a16="http://schemas.microsoft.com/office/drawing/2014/main" id="{3AEC74E4-8965-4F61-96A7-9C8ADC5390D8}"/>
              </a:ext>
            </a:extLst>
          </p:cNvPr>
          <p:cNvSpPr>
            <a:spLocks noGrp="1"/>
          </p:cNvSpPr>
          <p:nvPr/>
        </p:nvSpPr>
        <p:spPr>
          <a:xfrm>
            <a:off x="4333875" y="2886075"/>
            <a:ext cx="2657475" cy="40005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13A58"/>
                </a:solidFill>
                <a:latin typeface="Arial"/>
                <a:ea typeface="Arial"/>
                <a:cs typeface="Arial"/>
              </a:defRPr>
            </a:pPr>
            <a:r>
              <a:rPr sz="1500" b="1" i="0">
                <a:solidFill>
                  <a:srgbClr val="013A58"/>
                </a:solidFill>
                <a:latin typeface="Arial"/>
                <a:ea typeface="Arial"/>
                <a:cs typeface="Arial"/>
              </a:rPr>
              <a:t>✓ Blood pressure</a:t>
            </a:r>
          </a:p>
        </p:txBody>
      </p:sp>
      <p:sp>
        <p:nvSpPr>
          <p:cNvPr id="16" name="Rectangle: Rounded Corners 15">
            <a:extLst>
              <a:ext uri="{FF2B5EF4-FFF2-40B4-BE49-F238E27FC236}">
                <a16:creationId xmlns:a16="http://schemas.microsoft.com/office/drawing/2014/main" id="{A488C8E5-5929-48EC-9A62-A753B9FF5087}"/>
              </a:ext>
            </a:extLst>
          </p:cNvPr>
          <p:cNvSpPr>
            <a:spLocks noGrp="1"/>
          </p:cNvSpPr>
          <p:nvPr/>
        </p:nvSpPr>
        <p:spPr>
          <a:xfrm>
            <a:off x="7448550" y="2781300"/>
            <a:ext cx="3000375" cy="609600"/>
          </a:xfrm>
          <a:prstGeom prst="roundRect">
            <a:avLst>
              <a:gd name="adj" fmla="val 18750"/>
            </a:avLst>
          </a:prstGeom>
          <a:solidFill>
            <a:srgbClr val="EAF3FB"/>
          </a:solidFill>
          <a:ln w="12383">
            <a:solidFill>
              <a:srgbClr val="A9D8E2"/>
            </a:solidFill>
            <a:prstDash val="solid"/>
          </a:ln>
        </p:spPr>
      </p:sp>
      <p:sp>
        <p:nvSpPr>
          <p:cNvPr id="17" name="Rectangle 16">
            <a:extLst>
              <a:ext uri="{FF2B5EF4-FFF2-40B4-BE49-F238E27FC236}">
                <a16:creationId xmlns:a16="http://schemas.microsoft.com/office/drawing/2014/main" id="{0C2DAFB3-442C-4E62-BA92-536B3F00312B}"/>
              </a:ext>
            </a:extLst>
          </p:cNvPr>
          <p:cNvSpPr>
            <a:spLocks noGrp="1"/>
          </p:cNvSpPr>
          <p:nvPr/>
        </p:nvSpPr>
        <p:spPr>
          <a:xfrm>
            <a:off x="7620000" y="2886075"/>
            <a:ext cx="2657475" cy="40005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13A58"/>
                </a:solidFill>
                <a:latin typeface="Arial"/>
                <a:ea typeface="Arial"/>
                <a:cs typeface="Arial"/>
              </a:defRPr>
            </a:pPr>
            <a:r>
              <a:rPr sz="1500" b="1" i="0">
                <a:solidFill>
                  <a:srgbClr val="013A58"/>
                </a:solidFill>
                <a:latin typeface="Arial"/>
                <a:ea typeface="Arial"/>
                <a:cs typeface="Arial"/>
              </a:rPr>
              <a:t>✓ HbA1c</a:t>
            </a:r>
          </a:p>
        </p:txBody>
      </p:sp>
      <p:sp>
        <p:nvSpPr>
          <p:cNvPr id="18" name="Rectangle: Rounded Corners 17">
            <a:extLst>
              <a:ext uri="{FF2B5EF4-FFF2-40B4-BE49-F238E27FC236}">
                <a16:creationId xmlns:a16="http://schemas.microsoft.com/office/drawing/2014/main" id="{5E941F16-4BC6-4B89-B708-B29081582B9C}"/>
              </a:ext>
            </a:extLst>
          </p:cNvPr>
          <p:cNvSpPr>
            <a:spLocks noGrp="1"/>
          </p:cNvSpPr>
          <p:nvPr/>
        </p:nvSpPr>
        <p:spPr>
          <a:xfrm>
            <a:off x="876300" y="3619500"/>
            <a:ext cx="3000375" cy="609600"/>
          </a:xfrm>
          <a:prstGeom prst="roundRect">
            <a:avLst>
              <a:gd name="adj" fmla="val 18750"/>
            </a:avLst>
          </a:prstGeom>
          <a:solidFill>
            <a:srgbClr val="EAF7FA"/>
          </a:solidFill>
          <a:ln w="12383">
            <a:solidFill>
              <a:srgbClr val="B9D4E8"/>
            </a:solidFill>
            <a:prstDash val="solid"/>
          </a:ln>
        </p:spPr>
      </p:sp>
      <p:sp>
        <p:nvSpPr>
          <p:cNvPr id="19" name="Rectangle 18">
            <a:extLst>
              <a:ext uri="{FF2B5EF4-FFF2-40B4-BE49-F238E27FC236}">
                <a16:creationId xmlns:a16="http://schemas.microsoft.com/office/drawing/2014/main" id="{45E8703D-BF2E-4D75-AEF8-918B055B7D1D}"/>
              </a:ext>
            </a:extLst>
          </p:cNvPr>
          <p:cNvSpPr>
            <a:spLocks noGrp="1"/>
          </p:cNvSpPr>
          <p:nvPr/>
        </p:nvSpPr>
        <p:spPr>
          <a:xfrm>
            <a:off x="1047750" y="3724275"/>
            <a:ext cx="2657475" cy="40005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13A58"/>
                </a:solidFill>
                <a:latin typeface="Arial"/>
                <a:ea typeface="Arial"/>
                <a:cs typeface="Arial"/>
              </a:defRPr>
            </a:pPr>
            <a:r>
              <a:rPr sz="1500" b="1" i="0">
                <a:solidFill>
                  <a:srgbClr val="013A58"/>
                </a:solidFill>
                <a:latin typeface="Arial"/>
                <a:ea typeface="Arial"/>
                <a:cs typeface="Arial"/>
              </a:rPr>
              <a:t>✓ Retinal screening</a:t>
            </a:r>
          </a:p>
        </p:txBody>
      </p:sp>
      <p:sp>
        <p:nvSpPr>
          <p:cNvPr id="20" name="Rectangle: Rounded Corners 19">
            <a:extLst>
              <a:ext uri="{FF2B5EF4-FFF2-40B4-BE49-F238E27FC236}">
                <a16:creationId xmlns:a16="http://schemas.microsoft.com/office/drawing/2014/main" id="{1E86FFA7-C0D5-41F5-8CDE-6DDDA44CF98E}"/>
              </a:ext>
            </a:extLst>
          </p:cNvPr>
          <p:cNvSpPr>
            <a:spLocks noGrp="1"/>
          </p:cNvSpPr>
          <p:nvPr/>
        </p:nvSpPr>
        <p:spPr>
          <a:xfrm>
            <a:off x="4162425" y="3619500"/>
            <a:ext cx="3000375" cy="609600"/>
          </a:xfrm>
          <a:prstGeom prst="roundRect">
            <a:avLst>
              <a:gd name="adj" fmla="val 18750"/>
            </a:avLst>
          </a:prstGeom>
          <a:solidFill>
            <a:srgbClr val="EAF7FA"/>
          </a:solidFill>
          <a:ln w="12383">
            <a:solidFill>
              <a:srgbClr val="A9D8E2"/>
            </a:solidFill>
            <a:prstDash val="solid"/>
          </a:ln>
        </p:spPr>
      </p:sp>
      <p:sp>
        <p:nvSpPr>
          <p:cNvPr id="21" name="Rectangle 20">
            <a:extLst>
              <a:ext uri="{FF2B5EF4-FFF2-40B4-BE49-F238E27FC236}">
                <a16:creationId xmlns:a16="http://schemas.microsoft.com/office/drawing/2014/main" id="{AADA4423-93D6-4542-A30C-FA8406BA4367}"/>
              </a:ext>
            </a:extLst>
          </p:cNvPr>
          <p:cNvSpPr>
            <a:spLocks noGrp="1"/>
          </p:cNvSpPr>
          <p:nvPr/>
        </p:nvSpPr>
        <p:spPr>
          <a:xfrm>
            <a:off x="4333875" y="3724275"/>
            <a:ext cx="2657475" cy="40005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13A58"/>
                </a:solidFill>
                <a:latin typeface="Arial"/>
                <a:ea typeface="Arial"/>
                <a:cs typeface="Arial"/>
              </a:defRPr>
            </a:pPr>
            <a:r>
              <a:rPr sz="1500" b="1" i="0">
                <a:solidFill>
                  <a:srgbClr val="013A58"/>
                </a:solidFill>
                <a:latin typeface="Arial"/>
                <a:ea typeface="Arial"/>
                <a:cs typeface="Arial"/>
              </a:rPr>
              <a:t>✓ Foot risk</a:t>
            </a:r>
          </a:p>
        </p:txBody>
      </p:sp>
      <p:sp>
        <p:nvSpPr>
          <p:cNvPr id="22" name="Rectangle: Rounded Corners 21">
            <a:extLst>
              <a:ext uri="{FF2B5EF4-FFF2-40B4-BE49-F238E27FC236}">
                <a16:creationId xmlns:a16="http://schemas.microsoft.com/office/drawing/2014/main" id="{8006FEEA-B7AD-46FE-A1BB-67F9786F28A4}"/>
              </a:ext>
            </a:extLst>
          </p:cNvPr>
          <p:cNvSpPr>
            <a:spLocks noGrp="1"/>
          </p:cNvSpPr>
          <p:nvPr/>
        </p:nvSpPr>
        <p:spPr>
          <a:xfrm>
            <a:off x="7448550" y="3619500"/>
            <a:ext cx="3000375" cy="609600"/>
          </a:xfrm>
          <a:prstGeom prst="roundRect">
            <a:avLst>
              <a:gd name="adj" fmla="val 18750"/>
            </a:avLst>
          </a:prstGeom>
          <a:solidFill>
            <a:srgbClr val="EAF7FA"/>
          </a:solidFill>
          <a:ln w="12383">
            <a:solidFill>
              <a:srgbClr val="A9D8E2"/>
            </a:solidFill>
            <a:prstDash val="solid"/>
          </a:ln>
        </p:spPr>
      </p:sp>
      <p:sp>
        <p:nvSpPr>
          <p:cNvPr id="23" name="Rectangle 22">
            <a:extLst>
              <a:ext uri="{FF2B5EF4-FFF2-40B4-BE49-F238E27FC236}">
                <a16:creationId xmlns:a16="http://schemas.microsoft.com/office/drawing/2014/main" id="{2D860C6C-EF77-4886-8E6F-76DDB5188757}"/>
              </a:ext>
            </a:extLst>
          </p:cNvPr>
          <p:cNvSpPr>
            <a:spLocks noGrp="1"/>
          </p:cNvSpPr>
          <p:nvPr/>
        </p:nvSpPr>
        <p:spPr>
          <a:xfrm>
            <a:off x="7620000" y="3724275"/>
            <a:ext cx="2657475" cy="40005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13A58"/>
                </a:solidFill>
                <a:latin typeface="Arial"/>
                <a:ea typeface="Arial"/>
                <a:cs typeface="Arial"/>
              </a:defRPr>
            </a:pPr>
            <a:r>
              <a:rPr sz="1500" b="1" i="0">
                <a:solidFill>
                  <a:srgbClr val="013A58"/>
                </a:solidFill>
                <a:latin typeface="Arial"/>
                <a:ea typeface="Arial"/>
                <a:cs typeface="Arial"/>
              </a:rPr>
              <a:t>✓ Urine ACR</a:t>
            </a:r>
          </a:p>
        </p:txBody>
      </p:sp>
      <p:sp>
        <p:nvSpPr>
          <p:cNvPr id="24" name="Rectangle: Rounded Corners 23">
            <a:extLst>
              <a:ext uri="{FF2B5EF4-FFF2-40B4-BE49-F238E27FC236}">
                <a16:creationId xmlns:a16="http://schemas.microsoft.com/office/drawing/2014/main" id="{1EB11A0D-402C-41B6-B191-F6E89F1E59C3}"/>
              </a:ext>
            </a:extLst>
          </p:cNvPr>
          <p:cNvSpPr>
            <a:spLocks noGrp="1"/>
          </p:cNvSpPr>
          <p:nvPr/>
        </p:nvSpPr>
        <p:spPr>
          <a:xfrm>
            <a:off x="876300" y="4457700"/>
            <a:ext cx="3000375" cy="609600"/>
          </a:xfrm>
          <a:prstGeom prst="roundRect">
            <a:avLst>
              <a:gd name="adj" fmla="val 18750"/>
            </a:avLst>
          </a:prstGeom>
          <a:solidFill>
            <a:srgbClr val="EAF3FB"/>
          </a:solidFill>
          <a:ln w="12383">
            <a:solidFill>
              <a:srgbClr val="B9D4E8"/>
            </a:solidFill>
            <a:prstDash val="solid"/>
          </a:ln>
        </p:spPr>
      </p:sp>
      <p:sp>
        <p:nvSpPr>
          <p:cNvPr id="25" name="Rectangle 24">
            <a:extLst>
              <a:ext uri="{FF2B5EF4-FFF2-40B4-BE49-F238E27FC236}">
                <a16:creationId xmlns:a16="http://schemas.microsoft.com/office/drawing/2014/main" id="{31E82BE8-65AA-41DD-8901-DCD53E63E853}"/>
              </a:ext>
            </a:extLst>
          </p:cNvPr>
          <p:cNvSpPr>
            <a:spLocks noGrp="1"/>
          </p:cNvSpPr>
          <p:nvPr/>
        </p:nvSpPr>
        <p:spPr>
          <a:xfrm>
            <a:off x="1047750" y="4562475"/>
            <a:ext cx="2657475" cy="40005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13A58"/>
                </a:solidFill>
                <a:latin typeface="Arial"/>
                <a:ea typeface="Arial"/>
                <a:cs typeface="Arial"/>
              </a:defRPr>
            </a:pPr>
            <a:r>
              <a:rPr sz="1500" b="1" i="0">
                <a:solidFill>
                  <a:srgbClr val="013A58"/>
                </a:solidFill>
                <a:latin typeface="Arial"/>
                <a:ea typeface="Arial"/>
                <a:cs typeface="Arial"/>
              </a:rPr>
              <a:t>✓ Serum creatinine</a:t>
            </a:r>
          </a:p>
        </p:txBody>
      </p:sp>
      <p:sp>
        <p:nvSpPr>
          <p:cNvPr id="26" name="Rectangle: Rounded Corners 25">
            <a:extLst>
              <a:ext uri="{FF2B5EF4-FFF2-40B4-BE49-F238E27FC236}">
                <a16:creationId xmlns:a16="http://schemas.microsoft.com/office/drawing/2014/main" id="{D1EACCB3-4AF7-4918-9420-AEDC088DE3F4}"/>
              </a:ext>
            </a:extLst>
          </p:cNvPr>
          <p:cNvSpPr>
            <a:spLocks noGrp="1"/>
          </p:cNvSpPr>
          <p:nvPr/>
        </p:nvSpPr>
        <p:spPr>
          <a:xfrm>
            <a:off x="4162425" y="4457700"/>
            <a:ext cx="3000375" cy="609600"/>
          </a:xfrm>
          <a:prstGeom prst="roundRect">
            <a:avLst>
              <a:gd name="adj" fmla="val 18750"/>
            </a:avLst>
          </a:prstGeom>
          <a:solidFill>
            <a:srgbClr val="EAF3FB"/>
          </a:solidFill>
          <a:ln w="12383">
            <a:solidFill>
              <a:srgbClr val="A9D8E2"/>
            </a:solidFill>
            <a:prstDash val="solid"/>
          </a:ln>
        </p:spPr>
      </p:sp>
      <p:sp>
        <p:nvSpPr>
          <p:cNvPr id="27" name="Rectangle 26">
            <a:extLst>
              <a:ext uri="{FF2B5EF4-FFF2-40B4-BE49-F238E27FC236}">
                <a16:creationId xmlns:a16="http://schemas.microsoft.com/office/drawing/2014/main" id="{4E4C77C1-EB2D-4D2D-9EA6-772A4D2B10D6}"/>
              </a:ext>
            </a:extLst>
          </p:cNvPr>
          <p:cNvSpPr>
            <a:spLocks noGrp="1"/>
          </p:cNvSpPr>
          <p:nvPr/>
        </p:nvSpPr>
        <p:spPr>
          <a:xfrm>
            <a:off x="4333875" y="4562475"/>
            <a:ext cx="2657475" cy="40005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13A58"/>
                </a:solidFill>
                <a:latin typeface="Arial"/>
                <a:ea typeface="Arial"/>
                <a:cs typeface="Arial"/>
              </a:defRPr>
            </a:pPr>
            <a:r>
              <a:rPr sz="1500" b="1" i="0">
                <a:solidFill>
                  <a:srgbClr val="013A58"/>
                </a:solidFill>
                <a:latin typeface="Arial"/>
                <a:ea typeface="Arial"/>
                <a:cs typeface="Arial"/>
              </a:rPr>
              <a:t>✓ Smoking status</a:t>
            </a:r>
          </a:p>
        </p:txBody>
      </p:sp>
      <p:sp>
        <p:nvSpPr>
          <p:cNvPr id="28" name="Rectangle: Rounded Corners 27">
            <a:extLst>
              <a:ext uri="{FF2B5EF4-FFF2-40B4-BE49-F238E27FC236}">
                <a16:creationId xmlns:a16="http://schemas.microsoft.com/office/drawing/2014/main" id="{486DBBBC-745D-4F75-9CCE-219FC78DB019}"/>
              </a:ext>
            </a:extLst>
          </p:cNvPr>
          <p:cNvSpPr>
            <a:spLocks noGrp="1"/>
          </p:cNvSpPr>
          <p:nvPr/>
        </p:nvSpPr>
        <p:spPr>
          <a:xfrm>
            <a:off x="7448550" y="4457700"/>
            <a:ext cx="3000375" cy="609600"/>
          </a:xfrm>
          <a:prstGeom prst="roundRect">
            <a:avLst>
              <a:gd name="adj" fmla="val 18750"/>
            </a:avLst>
          </a:prstGeom>
          <a:solidFill>
            <a:srgbClr val="EAF3FB"/>
          </a:solidFill>
          <a:ln w="12383">
            <a:solidFill>
              <a:srgbClr val="A9D8E2"/>
            </a:solidFill>
            <a:prstDash val="solid"/>
          </a:ln>
        </p:spPr>
      </p:sp>
      <p:sp>
        <p:nvSpPr>
          <p:cNvPr id="29" name="Rectangle 28">
            <a:extLst>
              <a:ext uri="{FF2B5EF4-FFF2-40B4-BE49-F238E27FC236}">
                <a16:creationId xmlns:a16="http://schemas.microsoft.com/office/drawing/2014/main" id="{48C2B1D6-0467-4A40-943D-C494ADDEDCC9}"/>
              </a:ext>
            </a:extLst>
          </p:cNvPr>
          <p:cNvSpPr>
            <a:spLocks noGrp="1"/>
          </p:cNvSpPr>
          <p:nvPr/>
        </p:nvSpPr>
        <p:spPr>
          <a:xfrm>
            <a:off x="7620000" y="4562475"/>
            <a:ext cx="2657475" cy="400050"/>
          </a:xfrm>
          <a:prstGeom prst="rect">
            <a:avLst/>
          </a:prstGeom>
          <a:noFill/>
          <a:ln w="0">
            <a:noFill/>
            <a:prstDash val="solid"/>
          </a:ln>
        </p:spPr>
        <p:txBody>
          <a:bodyPr lIns="57150" tIns="38100" rIns="57150" bIns="38100" anchor="ctr">
            <a:normAutofit/>
          </a:bodyPr>
          <a:lstStyle/>
          <a:p>
            <a:pPr algn="ctr">
              <a:lnSpc>
                <a:spcPct val="108000"/>
              </a:lnSpc>
              <a:buNone/>
              <a:defRPr sz="1500" b="1" i="0">
                <a:solidFill>
                  <a:srgbClr val="013A58"/>
                </a:solidFill>
                <a:latin typeface="Arial"/>
                <a:ea typeface="Arial"/>
                <a:cs typeface="Arial"/>
              </a:defRPr>
            </a:pPr>
            <a:r>
              <a:rPr sz="1500" b="1" i="0">
                <a:solidFill>
                  <a:srgbClr val="013A58"/>
                </a:solidFill>
                <a:latin typeface="Arial"/>
                <a:ea typeface="Arial"/>
                <a:cs typeface="Arial"/>
              </a:rPr>
              <a:t>✓ Cholesterol</a:t>
            </a:r>
          </a:p>
        </p:txBody>
      </p:sp>
      <p:sp>
        <p:nvSpPr>
          <p:cNvPr id="30" name="Rectangle: Rounded Corners 29">
            <a:extLst>
              <a:ext uri="{FF2B5EF4-FFF2-40B4-BE49-F238E27FC236}">
                <a16:creationId xmlns:a16="http://schemas.microsoft.com/office/drawing/2014/main" id="{4B4AFB73-2199-4F8F-A60F-40A5C2355C91}"/>
              </a:ext>
            </a:extLst>
          </p:cNvPr>
          <p:cNvSpPr>
            <a:spLocks noGrp="1"/>
          </p:cNvSpPr>
          <p:nvPr/>
        </p:nvSpPr>
        <p:spPr>
          <a:xfrm>
            <a:off x="1190625" y="5676900"/>
            <a:ext cx="8953500" cy="647700"/>
          </a:xfrm>
          <a:prstGeom prst="roundRect">
            <a:avLst>
              <a:gd name="adj" fmla="val 17647"/>
            </a:avLst>
          </a:prstGeom>
          <a:solidFill>
            <a:srgbClr val="FFF1F1"/>
          </a:solidFill>
          <a:ln w="11430">
            <a:solidFill>
              <a:srgbClr val="E0A3A3"/>
            </a:solidFill>
            <a:prstDash val="solid"/>
          </a:ln>
        </p:spPr>
        <p:txBody>
          <a:bodyPr lIns="57150" tIns="38100" rIns="57150" bIns="38100" anchor="ctr">
            <a:normAutofit/>
          </a:bodyPr>
          <a:lstStyle/>
          <a:p>
            <a:pPr algn="ctr">
              <a:lnSpc>
                <a:spcPct val="108000"/>
              </a:lnSpc>
              <a:buNone/>
              <a:defRPr sz="1500" b="1" i="0">
                <a:solidFill>
                  <a:srgbClr val="A83A3A"/>
                </a:solidFill>
                <a:latin typeface="Arial"/>
                <a:ea typeface="Arial"/>
                <a:cs typeface="Arial"/>
              </a:defRPr>
            </a:pPr>
            <a:r>
              <a:rPr sz="1500" b="1" i="0">
                <a:solidFill>
                  <a:srgbClr val="A83A3A"/>
                </a:solidFill>
                <a:latin typeface="Arial"/>
                <a:ea typeface="Arial"/>
                <a:cs typeface="Arial"/>
              </a:rPr>
              <a:t>Urgent review: new foot wound, red/hot/swollen foot, severe dehydration, vomiting or rapidly worsening symptoms.</a:t>
            </a:r>
          </a:p>
        </p:txBody>
      </p:sp>
      <p:sp>
        <p:nvSpPr>
          <p:cNvPr id="31" name="Rectangle 30">
            <a:extLst>
              <a:ext uri="{FF2B5EF4-FFF2-40B4-BE49-F238E27FC236}">
                <a16:creationId xmlns:a16="http://schemas.microsoft.com/office/drawing/2014/main" id="{85DA70B5-231D-47A2-9753-EE8437E68F6E}"/>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(NICE, 2019; NICE, 2023; NICE, 2026; NHS England, 2022)</a:t>
            </a:r>
          </a:p>
        </p:txBody>
      </p:sp>
      <p:pic>
        <p:nvPicPr>
          <p:cNvPr id="32" name="Recorded Sound">
            <a:hlinkClick r:id="" action="ppaction://media"/>
            <a:extLst>
              <a:ext uri="{FF2B5EF4-FFF2-40B4-BE49-F238E27FC236}">
                <a16:creationId xmlns:a16="http://schemas.microsoft.com/office/drawing/2014/main" id="{825393C9-7758-C94D-C10D-A02B00F6DC0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934494" y="364791"/>
            <a:ext cx="406400" cy="406400"/>
          </a:xfrm>
          <a:prstGeom prst="rect">
            <a:avLst/>
          </a:prstGeom>
        </p:spPr>
      </p:pic>
    </p:spTree>
    <p:extLst>
      <p:ext uri="{BB962C8B-B14F-4D97-AF65-F5344CB8AC3E}">
        <p14:creationId xmlns:p14="http://schemas.microsoft.com/office/powerpoint/2010/main" val="414873997"/>
      </p:ext>
    </p:extLst>
  </p:cSld>
  <p:clrMapOvr>
    <a:masterClrMapping/>
  </p:clrMapOvr>
  <mc:AlternateContent xmlns:mc="http://schemas.openxmlformats.org/markup-compatibility/2006" xmlns:p14="http://schemas.microsoft.com/office/powerpoint/2010/main">
    <mc:Choice Requires="p14">
      <p:transition spd="slow" p14:dur="2000" advTm="32237"/>
    </mc:Choice>
    <mc:Fallback xmlns="">
      <p:transition spd="slow" advTm="32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237"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486C73A-38A0-4D64-A24A-D31FAD0BAAB1}"/>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Care plan (3/3): communication and coordinated support</a:t>
            </a:r>
          </a:p>
        </p:txBody>
      </p:sp>
      <p:sp>
        <p:nvSpPr>
          <p:cNvPr id="2" name="Rectangle 1">
            <a:extLst>
              <a:ext uri="{FF2B5EF4-FFF2-40B4-BE49-F238E27FC236}">
                <a16:creationId xmlns:a16="http://schemas.microsoft.com/office/drawing/2014/main" id="{88E875E8-3E90-4ECD-BF4F-93BDE22A37BB}"/>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013000BC-D343-4DEF-A0F9-FFCD682CAA75}"/>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431B966A-5DE7-47C5-8010-F4AC34A24BB1}"/>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C0BF52E9-7A5C-456E-AA16-5820300B2E38}"/>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36" name="Picture 35"/>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84AB6AC0-756B-42AE-A9F8-EA5CCDC83818}"/>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7D6C291B-AA16-4C26-B145-69A1E2A0F2E9}"/>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12</a:t>
            </a:r>
          </a:p>
        </p:txBody>
      </p:sp>
      <p:sp>
        <p:nvSpPr>
          <p:cNvPr id="9" name="Rectangle 8">
            <a:extLst>
              <a:ext uri="{FF2B5EF4-FFF2-40B4-BE49-F238E27FC236}">
                <a16:creationId xmlns:a16="http://schemas.microsoft.com/office/drawing/2014/main" id="{0930A3C3-6CFB-4144-B64B-FFFA28FEC9B1}"/>
              </a:ext>
            </a:extLst>
          </p:cNvPr>
          <p:cNvSpPr>
            <a:spLocks noGrp="1"/>
          </p:cNvSpPr>
          <p:nvPr/>
        </p:nvSpPr>
        <p:spPr>
          <a:xfrm>
            <a:off x="904875" y="933450"/>
            <a:ext cx="9525000" cy="476250"/>
          </a:xfrm>
          <a:prstGeom prst="rect">
            <a:avLst/>
          </a:prstGeom>
          <a:noFill/>
          <a:ln w="0">
            <a:noFill/>
            <a:prstDash val="solid"/>
          </a:ln>
        </p:spPr>
        <p:txBody>
          <a:bodyPr lIns="57150" tIns="38100" rIns="57150" bIns="38100" anchor="t">
            <a:normAutofit fontScale="77485" lnSpcReduction="20000"/>
          </a:bodyPr>
          <a:lstStyle/>
          <a:p>
            <a:pPr algn="ctr">
              <a:lnSpc>
                <a:spcPct val="108000"/>
              </a:lnSpc>
              <a:buNone/>
              <a:defRPr sz="1725" b="1" i="0">
                <a:solidFill>
                  <a:srgbClr val="013A58"/>
                </a:solidFill>
                <a:latin typeface="Arial"/>
                <a:ea typeface="Arial"/>
                <a:cs typeface="Arial"/>
              </a:defRPr>
            </a:pPr>
            <a:r>
              <a:rPr sz="1725" b="1" i="0">
                <a:solidFill>
                  <a:srgbClr val="013A58"/>
                </a:solidFill>
                <a:latin typeface="Arial"/>
                <a:ea typeface="Arial"/>
                <a:cs typeface="Arial"/>
              </a:rPr>
              <a:t>David remains the central decision-maker while the multidisciplinary team provides coordinated expertise.</a:t>
            </a:r>
          </a:p>
        </p:txBody>
      </p:sp>
      <p:sp>
        <p:nvSpPr>
          <p:cNvPr id="10" name="Arrow: Right 9">
            <a:extLst>
              <a:ext uri="{FF2B5EF4-FFF2-40B4-BE49-F238E27FC236}">
                <a16:creationId xmlns:a16="http://schemas.microsoft.com/office/drawing/2014/main" id="{6F065F63-1D43-4BA7-B933-D9AF0142AE41}"/>
              </a:ext>
            </a:extLst>
          </p:cNvPr>
          <p:cNvSpPr>
            <a:spLocks noGrp="1"/>
          </p:cNvSpPr>
          <p:nvPr/>
        </p:nvSpPr>
        <p:spPr>
          <a:xfrm rot="10800000">
            <a:off x="3429000" y="2190750"/>
            <a:ext cx="857250" cy="361950"/>
          </a:xfrm>
          <a:prstGeom prst="rightArrow">
            <a:avLst/>
          </a:prstGeom>
          <a:solidFill>
            <a:srgbClr val="23B8D8"/>
          </a:solidFill>
          <a:ln w="0">
            <a:noFill/>
            <a:prstDash val="solid"/>
          </a:ln>
        </p:spPr>
      </p:sp>
      <p:sp>
        <p:nvSpPr>
          <p:cNvPr id="11" name="Arrow: Right 10">
            <a:extLst>
              <a:ext uri="{FF2B5EF4-FFF2-40B4-BE49-F238E27FC236}">
                <a16:creationId xmlns:a16="http://schemas.microsoft.com/office/drawing/2014/main" id="{5EFE2517-0BB9-4075-A13A-4E399401062B}"/>
              </a:ext>
            </a:extLst>
          </p:cNvPr>
          <p:cNvSpPr>
            <a:spLocks noGrp="1"/>
          </p:cNvSpPr>
          <p:nvPr/>
        </p:nvSpPr>
        <p:spPr>
          <a:xfrm>
            <a:off x="7048500" y="2190750"/>
            <a:ext cx="857250" cy="361950"/>
          </a:xfrm>
          <a:prstGeom prst="rightArrow">
            <a:avLst/>
          </a:prstGeom>
          <a:solidFill>
            <a:srgbClr val="23B8D8"/>
          </a:solidFill>
          <a:ln w="0">
            <a:noFill/>
            <a:prstDash val="solid"/>
          </a:ln>
        </p:spPr>
      </p:sp>
      <p:sp>
        <p:nvSpPr>
          <p:cNvPr id="12" name="Arrow: Right 11">
            <a:extLst>
              <a:ext uri="{FF2B5EF4-FFF2-40B4-BE49-F238E27FC236}">
                <a16:creationId xmlns:a16="http://schemas.microsoft.com/office/drawing/2014/main" id="{44C82A30-9905-46FA-89A4-8BF32CDEA06E}"/>
              </a:ext>
            </a:extLst>
          </p:cNvPr>
          <p:cNvSpPr>
            <a:spLocks noGrp="1"/>
          </p:cNvSpPr>
          <p:nvPr/>
        </p:nvSpPr>
        <p:spPr>
          <a:xfrm rot="10800000">
            <a:off x="3429000" y="4524375"/>
            <a:ext cx="857250" cy="361950"/>
          </a:xfrm>
          <a:prstGeom prst="rightArrow">
            <a:avLst/>
          </a:prstGeom>
          <a:solidFill>
            <a:srgbClr val="2A97B6"/>
          </a:solidFill>
          <a:ln w="0">
            <a:noFill/>
            <a:prstDash val="solid"/>
          </a:ln>
        </p:spPr>
      </p:sp>
      <p:sp>
        <p:nvSpPr>
          <p:cNvPr id="13" name="Arrow: Right 12">
            <a:extLst>
              <a:ext uri="{FF2B5EF4-FFF2-40B4-BE49-F238E27FC236}">
                <a16:creationId xmlns:a16="http://schemas.microsoft.com/office/drawing/2014/main" id="{67E87143-7EF6-4DA7-A06E-818EC271438B}"/>
              </a:ext>
            </a:extLst>
          </p:cNvPr>
          <p:cNvSpPr>
            <a:spLocks noGrp="1"/>
          </p:cNvSpPr>
          <p:nvPr/>
        </p:nvSpPr>
        <p:spPr>
          <a:xfrm>
            <a:off x="7048500" y="4524375"/>
            <a:ext cx="857250" cy="361950"/>
          </a:xfrm>
          <a:prstGeom prst="rightArrow">
            <a:avLst/>
          </a:prstGeom>
          <a:solidFill>
            <a:srgbClr val="2A97B6"/>
          </a:solidFill>
          <a:ln w="0">
            <a:noFill/>
            <a:prstDash val="solid"/>
          </a:ln>
        </p:spPr>
      </p:sp>
      <p:sp>
        <p:nvSpPr>
          <p:cNvPr id="14" name="Rectangle: Rounded Corners 13">
            <a:extLst>
              <a:ext uri="{FF2B5EF4-FFF2-40B4-BE49-F238E27FC236}">
                <a16:creationId xmlns:a16="http://schemas.microsoft.com/office/drawing/2014/main" id="{EE3EC203-D1FD-4274-ABC3-CD1D9D1C1ECB}"/>
              </a:ext>
            </a:extLst>
          </p:cNvPr>
          <p:cNvSpPr>
            <a:spLocks noGrp="1"/>
          </p:cNvSpPr>
          <p:nvPr/>
        </p:nvSpPr>
        <p:spPr>
          <a:xfrm>
            <a:off x="4333875" y="2524125"/>
            <a:ext cx="2667000" cy="1952625"/>
          </a:xfrm>
          <a:prstGeom prst="roundRect">
            <a:avLst>
              <a:gd name="adj" fmla="val 11707"/>
            </a:avLst>
          </a:prstGeom>
          <a:solidFill>
            <a:srgbClr val="013A58"/>
          </a:solidFill>
          <a:ln w="12383">
            <a:solidFill>
              <a:srgbClr val="013A58"/>
            </a:solidFill>
            <a:prstDash val="solid"/>
          </a:ln>
        </p:spPr>
      </p:sp>
      <p:sp>
        <p:nvSpPr>
          <p:cNvPr id="15" name="Rectangle 14">
            <a:extLst>
              <a:ext uri="{FF2B5EF4-FFF2-40B4-BE49-F238E27FC236}">
                <a16:creationId xmlns:a16="http://schemas.microsoft.com/office/drawing/2014/main" id="{55C36FBF-0BCD-42D6-9A57-BA908F73970E}"/>
              </a:ext>
            </a:extLst>
          </p:cNvPr>
          <p:cNvSpPr>
            <a:spLocks noGrp="1"/>
          </p:cNvSpPr>
          <p:nvPr/>
        </p:nvSpPr>
        <p:spPr>
          <a:xfrm>
            <a:off x="4667250" y="2857500"/>
            <a:ext cx="2000250" cy="523875"/>
          </a:xfrm>
          <a:prstGeom prst="rect">
            <a:avLst/>
          </a:prstGeom>
          <a:noFill/>
          <a:ln w="0">
            <a:noFill/>
            <a:prstDash val="solid"/>
          </a:ln>
        </p:spPr>
        <p:txBody>
          <a:bodyPr lIns="57150" tIns="38100" rIns="57150" bIns="38100" anchor="ctr">
            <a:normAutofit/>
          </a:bodyPr>
          <a:lstStyle/>
          <a:p>
            <a:pPr algn="ctr">
              <a:lnSpc>
                <a:spcPct val="108000"/>
              </a:lnSpc>
              <a:buNone/>
              <a:defRPr sz="2325" b="1" i="0">
                <a:solidFill>
                  <a:srgbClr val="FFFFFF"/>
                </a:solidFill>
                <a:latin typeface="Arial"/>
                <a:ea typeface="Arial"/>
                <a:cs typeface="Arial"/>
              </a:defRPr>
            </a:pPr>
            <a:r>
              <a:rPr sz="2325" b="1" i="0">
                <a:solidFill>
                  <a:srgbClr val="FFFFFF"/>
                </a:solidFill>
                <a:latin typeface="Arial"/>
                <a:ea typeface="Arial"/>
                <a:cs typeface="Arial"/>
              </a:rPr>
              <a:t>DAVID</a:t>
            </a:r>
          </a:p>
        </p:txBody>
      </p:sp>
      <p:sp>
        <p:nvSpPr>
          <p:cNvPr id="16" name="Rectangle 15">
            <a:extLst>
              <a:ext uri="{FF2B5EF4-FFF2-40B4-BE49-F238E27FC236}">
                <a16:creationId xmlns:a16="http://schemas.microsoft.com/office/drawing/2014/main" id="{22A6FE04-E988-4B25-862E-95FF8055BD15}"/>
              </a:ext>
            </a:extLst>
          </p:cNvPr>
          <p:cNvSpPr>
            <a:spLocks noGrp="1"/>
          </p:cNvSpPr>
          <p:nvPr/>
        </p:nvSpPr>
        <p:spPr>
          <a:xfrm>
            <a:off x="4667250" y="3476625"/>
            <a:ext cx="2000250" cy="619125"/>
          </a:xfrm>
          <a:prstGeom prst="rect">
            <a:avLst/>
          </a:prstGeom>
          <a:noFill/>
          <a:ln w="0">
            <a:noFill/>
            <a:prstDash val="solid"/>
          </a:ln>
        </p:spPr>
        <p:txBody>
          <a:bodyPr lIns="57150" tIns="38100" rIns="57150" bIns="38100" anchor="ctr">
            <a:normAutofit/>
          </a:bodyPr>
          <a:lstStyle/>
          <a:p>
            <a:pPr algn="ctr">
              <a:lnSpc>
                <a:spcPct val="108000"/>
              </a:lnSpc>
              <a:buNone/>
              <a:defRPr sz="1500" b="0" i="0">
                <a:solidFill>
                  <a:srgbClr val="23B8D8"/>
                </a:solidFill>
                <a:latin typeface="Arial"/>
                <a:ea typeface="Arial"/>
                <a:cs typeface="Arial"/>
              </a:defRPr>
            </a:pPr>
            <a:r>
              <a:rPr sz="1500" b="0" i="0">
                <a:solidFill>
                  <a:srgbClr val="23B8D8"/>
                </a:solidFill>
                <a:latin typeface="Arial"/>
                <a:ea typeface="Arial"/>
                <a:cs typeface="Arial"/>
              </a:rPr>
              <a:t>Goals • preferences</a:t>
            </a:r>
          </a:p>
          <a:p>
            <a:pPr algn="ctr">
              <a:lnSpc>
                <a:spcPct val="108000"/>
              </a:lnSpc>
              <a:buNone/>
              <a:defRPr sz="1500" b="0" i="0">
                <a:solidFill>
                  <a:srgbClr val="23B8D8"/>
                </a:solidFill>
                <a:latin typeface="Arial"/>
                <a:ea typeface="Arial"/>
                <a:cs typeface="Arial"/>
              </a:defRPr>
            </a:pPr>
            <a:r>
              <a:rPr sz="1500" b="0" i="0">
                <a:solidFill>
                  <a:srgbClr val="23B8D8"/>
                </a:solidFill>
                <a:latin typeface="Arial"/>
                <a:ea typeface="Arial"/>
                <a:cs typeface="Arial"/>
              </a:rPr>
              <a:t>questions • consent</a:t>
            </a:r>
          </a:p>
        </p:txBody>
      </p:sp>
      <p:sp>
        <p:nvSpPr>
          <p:cNvPr id="17" name="Rectangle: Rounded Corners 16">
            <a:extLst>
              <a:ext uri="{FF2B5EF4-FFF2-40B4-BE49-F238E27FC236}">
                <a16:creationId xmlns:a16="http://schemas.microsoft.com/office/drawing/2014/main" id="{792E4AFE-02B0-4CEE-B2A6-67D674045652}"/>
              </a:ext>
            </a:extLst>
          </p:cNvPr>
          <p:cNvSpPr>
            <a:spLocks noGrp="1"/>
          </p:cNvSpPr>
          <p:nvPr/>
        </p:nvSpPr>
        <p:spPr>
          <a:xfrm>
            <a:off x="809625" y="1571625"/>
            <a:ext cx="2667000" cy="1571625"/>
          </a:xfrm>
          <a:prstGeom prst="roundRect">
            <a:avLst>
              <a:gd name="adj" fmla="val 10909"/>
            </a:avLst>
          </a:prstGeom>
          <a:solidFill>
            <a:srgbClr val="EAF3FB"/>
          </a:solidFill>
          <a:ln w="12383">
            <a:solidFill>
              <a:srgbClr val="B9D4E8"/>
            </a:solidFill>
            <a:prstDash val="solid"/>
          </a:ln>
        </p:spPr>
      </p:sp>
      <p:sp>
        <p:nvSpPr>
          <p:cNvPr id="18" name="Rectangle 17">
            <a:extLst>
              <a:ext uri="{FF2B5EF4-FFF2-40B4-BE49-F238E27FC236}">
                <a16:creationId xmlns:a16="http://schemas.microsoft.com/office/drawing/2014/main" id="{9FDF7872-3943-449E-886C-0D67A7944BF1}"/>
              </a:ext>
            </a:extLst>
          </p:cNvPr>
          <p:cNvSpPr>
            <a:spLocks noGrp="1"/>
          </p:cNvSpPr>
          <p:nvPr/>
        </p:nvSpPr>
        <p:spPr>
          <a:xfrm>
            <a:off x="1000125" y="1790700"/>
            <a:ext cx="2286000" cy="457200"/>
          </a:xfrm>
          <a:prstGeom prst="rect">
            <a:avLst/>
          </a:prstGeom>
          <a:noFill/>
          <a:ln w="0">
            <a:noFill/>
            <a:prstDash val="solid"/>
          </a:ln>
        </p:spPr>
        <p:txBody>
          <a:bodyPr lIns="57150" tIns="38100" rIns="57150" bIns="38100" anchor="ctr">
            <a:normAutofit/>
          </a:bodyPr>
          <a:lstStyle/>
          <a:p>
            <a:pPr algn="ctr">
              <a:lnSpc>
                <a:spcPct val="108000"/>
              </a:lnSpc>
              <a:buNone/>
              <a:defRPr sz="1575" b="1" i="0">
                <a:solidFill>
                  <a:srgbClr val="013A58"/>
                </a:solidFill>
                <a:latin typeface="Arial"/>
                <a:ea typeface="Arial"/>
                <a:cs typeface="Arial"/>
              </a:defRPr>
            </a:pPr>
            <a:r>
              <a:rPr sz="1575" b="1" i="0">
                <a:solidFill>
                  <a:srgbClr val="013A58"/>
                </a:solidFill>
                <a:latin typeface="Arial"/>
                <a:ea typeface="Arial"/>
                <a:cs typeface="Arial"/>
              </a:rPr>
              <a:t>GP / diabetes nurse</a:t>
            </a:r>
          </a:p>
        </p:txBody>
      </p:sp>
      <p:sp>
        <p:nvSpPr>
          <p:cNvPr id="19" name="Rectangle 18">
            <a:extLst>
              <a:ext uri="{FF2B5EF4-FFF2-40B4-BE49-F238E27FC236}">
                <a16:creationId xmlns:a16="http://schemas.microsoft.com/office/drawing/2014/main" id="{514C6854-EECE-4553-9D11-DD5B78640D3D}"/>
              </a:ext>
            </a:extLst>
          </p:cNvPr>
          <p:cNvSpPr>
            <a:spLocks noGrp="1"/>
          </p:cNvSpPr>
          <p:nvPr/>
        </p:nvSpPr>
        <p:spPr>
          <a:xfrm>
            <a:off x="1047750" y="2352675"/>
            <a:ext cx="2190750" cy="552450"/>
          </a:xfrm>
          <a:prstGeom prst="rect">
            <a:avLst/>
          </a:prstGeom>
          <a:noFill/>
          <a:ln w="0">
            <a:noFill/>
            <a:prstDash val="solid"/>
          </a:ln>
        </p:spPr>
        <p:txBody>
          <a:bodyPr lIns="57150" tIns="38100" rIns="57150" bIns="38100" anchor="ctr">
            <a:normAutofit/>
          </a:bodyPr>
          <a:lstStyle/>
          <a:p>
            <a:pPr algn="ctr">
              <a:lnSpc>
                <a:spcPct val="108000"/>
              </a:lnSpc>
              <a:buNone/>
              <a:defRPr sz="1350" b="0" i="0">
                <a:solidFill>
                  <a:srgbClr val="0070C0"/>
                </a:solidFill>
                <a:latin typeface="Arial"/>
                <a:ea typeface="Arial"/>
                <a:cs typeface="Arial"/>
              </a:defRPr>
            </a:pPr>
            <a:r>
              <a:rPr sz="1350" b="0" i="0">
                <a:solidFill>
                  <a:srgbClr val="0070C0"/>
                </a:solidFill>
                <a:latin typeface="Arial"/>
                <a:ea typeface="Arial"/>
                <a:cs typeface="Arial"/>
              </a:rPr>
              <a:t>Clinical review and shared treatment decisions</a:t>
            </a:r>
          </a:p>
        </p:txBody>
      </p:sp>
      <p:sp>
        <p:nvSpPr>
          <p:cNvPr id="20" name="Rectangle: Rounded Corners 19">
            <a:extLst>
              <a:ext uri="{FF2B5EF4-FFF2-40B4-BE49-F238E27FC236}">
                <a16:creationId xmlns:a16="http://schemas.microsoft.com/office/drawing/2014/main" id="{33D3C69D-446A-4B4F-9643-08AAF6B8967B}"/>
              </a:ext>
            </a:extLst>
          </p:cNvPr>
          <p:cNvSpPr>
            <a:spLocks noGrp="1"/>
          </p:cNvSpPr>
          <p:nvPr/>
        </p:nvSpPr>
        <p:spPr>
          <a:xfrm>
            <a:off x="7858125" y="1571625"/>
            <a:ext cx="2667000" cy="1571625"/>
          </a:xfrm>
          <a:prstGeom prst="roundRect">
            <a:avLst>
              <a:gd name="adj" fmla="val 10909"/>
            </a:avLst>
          </a:prstGeom>
          <a:solidFill>
            <a:srgbClr val="EAF7FA"/>
          </a:solidFill>
          <a:ln w="12383">
            <a:solidFill>
              <a:srgbClr val="A9D8E2"/>
            </a:solidFill>
            <a:prstDash val="solid"/>
          </a:ln>
        </p:spPr>
      </p:sp>
      <p:sp>
        <p:nvSpPr>
          <p:cNvPr id="21" name="Rectangle 20">
            <a:extLst>
              <a:ext uri="{FF2B5EF4-FFF2-40B4-BE49-F238E27FC236}">
                <a16:creationId xmlns:a16="http://schemas.microsoft.com/office/drawing/2014/main" id="{CABB59D4-5C5A-4C5D-A986-44242B5D76E8}"/>
              </a:ext>
            </a:extLst>
          </p:cNvPr>
          <p:cNvSpPr>
            <a:spLocks noGrp="1"/>
          </p:cNvSpPr>
          <p:nvPr/>
        </p:nvSpPr>
        <p:spPr>
          <a:xfrm>
            <a:off x="8048625" y="1790700"/>
            <a:ext cx="2286000" cy="457200"/>
          </a:xfrm>
          <a:prstGeom prst="rect">
            <a:avLst/>
          </a:prstGeom>
          <a:noFill/>
          <a:ln w="0">
            <a:noFill/>
            <a:prstDash val="solid"/>
          </a:ln>
        </p:spPr>
        <p:txBody>
          <a:bodyPr lIns="57150" tIns="38100" rIns="57150" bIns="38100" anchor="ctr">
            <a:normAutofit/>
          </a:bodyPr>
          <a:lstStyle/>
          <a:p>
            <a:pPr algn="ctr">
              <a:lnSpc>
                <a:spcPct val="108000"/>
              </a:lnSpc>
              <a:buNone/>
              <a:defRPr sz="1575" b="1" i="0">
                <a:solidFill>
                  <a:srgbClr val="013A58"/>
                </a:solidFill>
                <a:latin typeface="Arial"/>
                <a:ea typeface="Arial"/>
                <a:cs typeface="Arial"/>
              </a:defRPr>
            </a:pPr>
            <a:r>
              <a:rPr sz="1575" b="1" i="0">
                <a:solidFill>
                  <a:srgbClr val="013A58"/>
                </a:solidFill>
                <a:latin typeface="Arial"/>
                <a:ea typeface="Arial"/>
                <a:cs typeface="Arial"/>
              </a:rPr>
              <a:t>Dietitian</a:t>
            </a:r>
          </a:p>
        </p:txBody>
      </p:sp>
      <p:sp>
        <p:nvSpPr>
          <p:cNvPr id="22" name="Rectangle 21">
            <a:extLst>
              <a:ext uri="{FF2B5EF4-FFF2-40B4-BE49-F238E27FC236}">
                <a16:creationId xmlns:a16="http://schemas.microsoft.com/office/drawing/2014/main" id="{91C3FAED-1101-4E11-A7E9-25660097E972}"/>
              </a:ext>
            </a:extLst>
          </p:cNvPr>
          <p:cNvSpPr>
            <a:spLocks noGrp="1"/>
          </p:cNvSpPr>
          <p:nvPr/>
        </p:nvSpPr>
        <p:spPr>
          <a:xfrm>
            <a:off x="8096250" y="2352675"/>
            <a:ext cx="2190750" cy="552450"/>
          </a:xfrm>
          <a:prstGeom prst="rect">
            <a:avLst/>
          </a:prstGeom>
          <a:noFill/>
          <a:ln w="0">
            <a:noFill/>
            <a:prstDash val="solid"/>
          </a:ln>
        </p:spPr>
        <p:txBody>
          <a:bodyPr lIns="57150" tIns="38100" rIns="57150" bIns="38100" anchor="ctr">
            <a:normAutofit/>
          </a:bodyPr>
          <a:lstStyle/>
          <a:p>
            <a:pPr algn="ctr">
              <a:lnSpc>
                <a:spcPct val="108000"/>
              </a:lnSpc>
              <a:buNone/>
              <a:defRPr sz="1350" b="0" i="0">
                <a:solidFill>
                  <a:srgbClr val="0070C0"/>
                </a:solidFill>
                <a:latin typeface="Arial"/>
                <a:ea typeface="Arial"/>
                <a:cs typeface="Arial"/>
              </a:defRPr>
            </a:pPr>
            <a:r>
              <a:rPr sz="1350" b="0" i="0">
                <a:solidFill>
                  <a:srgbClr val="0070C0"/>
                </a:solidFill>
                <a:latin typeface="Arial"/>
                <a:ea typeface="Arial"/>
                <a:cs typeface="Arial"/>
              </a:rPr>
              <a:t>Individualised nutrition and weight support</a:t>
            </a:r>
          </a:p>
        </p:txBody>
      </p:sp>
      <p:sp>
        <p:nvSpPr>
          <p:cNvPr id="23" name="Rectangle: Rounded Corners 22">
            <a:extLst>
              <a:ext uri="{FF2B5EF4-FFF2-40B4-BE49-F238E27FC236}">
                <a16:creationId xmlns:a16="http://schemas.microsoft.com/office/drawing/2014/main" id="{22015F2C-8D38-4B47-8296-9E6249A7170E}"/>
              </a:ext>
            </a:extLst>
          </p:cNvPr>
          <p:cNvSpPr>
            <a:spLocks noGrp="1"/>
          </p:cNvSpPr>
          <p:nvPr/>
        </p:nvSpPr>
        <p:spPr>
          <a:xfrm>
            <a:off x="809625" y="4191000"/>
            <a:ext cx="2667000" cy="1571625"/>
          </a:xfrm>
          <a:prstGeom prst="roundRect">
            <a:avLst>
              <a:gd name="adj" fmla="val 10909"/>
            </a:avLst>
          </a:prstGeom>
          <a:solidFill>
            <a:srgbClr val="EAF3FB"/>
          </a:solidFill>
          <a:ln w="12383">
            <a:solidFill>
              <a:srgbClr val="B9D4E8"/>
            </a:solidFill>
            <a:prstDash val="solid"/>
          </a:ln>
        </p:spPr>
      </p:sp>
      <p:sp>
        <p:nvSpPr>
          <p:cNvPr id="24" name="Rectangle 23">
            <a:extLst>
              <a:ext uri="{FF2B5EF4-FFF2-40B4-BE49-F238E27FC236}">
                <a16:creationId xmlns:a16="http://schemas.microsoft.com/office/drawing/2014/main" id="{BC275CBF-5E1A-421C-B59C-43970818F5B1}"/>
              </a:ext>
            </a:extLst>
          </p:cNvPr>
          <p:cNvSpPr>
            <a:spLocks noGrp="1"/>
          </p:cNvSpPr>
          <p:nvPr/>
        </p:nvSpPr>
        <p:spPr>
          <a:xfrm>
            <a:off x="1000125" y="4410075"/>
            <a:ext cx="2286000" cy="457200"/>
          </a:xfrm>
          <a:prstGeom prst="rect">
            <a:avLst/>
          </a:prstGeom>
          <a:noFill/>
          <a:ln w="0">
            <a:noFill/>
            <a:prstDash val="solid"/>
          </a:ln>
        </p:spPr>
        <p:txBody>
          <a:bodyPr lIns="57150" tIns="38100" rIns="57150" bIns="38100" anchor="ctr">
            <a:normAutofit/>
          </a:bodyPr>
          <a:lstStyle/>
          <a:p>
            <a:pPr algn="ctr">
              <a:lnSpc>
                <a:spcPct val="108000"/>
              </a:lnSpc>
              <a:buNone/>
              <a:defRPr sz="1575" b="1" i="0">
                <a:solidFill>
                  <a:srgbClr val="013A58"/>
                </a:solidFill>
                <a:latin typeface="Arial"/>
                <a:ea typeface="Arial"/>
                <a:cs typeface="Arial"/>
              </a:defRPr>
            </a:pPr>
            <a:r>
              <a:rPr sz="1575" b="1" i="0">
                <a:solidFill>
                  <a:srgbClr val="013A58"/>
                </a:solidFill>
                <a:latin typeface="Arial"/>
                <a:ea typeface="Arial"/>
                <a:cs typeface="Arial"/>
              </a:rPr>
              <a:t>Pharmacist</a:t>
            </a:r>
          </a:p>
        </p:txBody>
      </p:sp>
      <p:sp>
        <p:nvSpPr>
          <p:cNvPr id="25" name="Rectangle 24">
            <a:extLst>
              <a:ext uri="{FF2B5EF4-FFF2-40B4-BE49-F238E27FC236}">
                <a16:creationId xmlns:a16="http://schemas.microsoft.com/office/drawing/2014/main" id="{13289385-D168-4F42-A102-7A385425C216}"/>
              </a:ext>
            </a:extLst>
          </p:cNvPr>
          <p:cNvSpPr>
            <a:spLocks noGrp="1"/>
          </p:cNvSpPr>
          <p:nvPr/>
        </p:nvSpPr>
        <p:spPr>
          <a:xfrm>
            <a:off x="1047750" y="4972050"/>
            <a:ext cx="2190750" cy="552450"/>
          </a:xfrm>
          <a:prstGeom prst="rect">
            <a:avLst/>
          </a:prstGeom>
          <a:noFill/>
          <a:ln w="0">
            <a:noFill/>
            <a:prstDash val="solid"/>
          </a:ln>
        </p:spPr>
        <p:txBody>
          <a:bodyPr lIns="57150" tIns="38100" rIns="57150" bIns="38100" anchor="ctr">
            <a:normAutofit/>
          </a:bodyPr>
          <a:lstStyle/>
          <a:p>
            <a:pPr algn="ctr">
              <a:lnSpc>
                <a:spcPct val="108000"/>
              </a:lnSpc>
              <a:buNone/>
              <a:defRPr sz="1350" b="0" i="0">
                <a:solidFill>
                  <a:srgbClr val="0070C0"/>
                </a:solidFill>
                <a:latin typeface="Arial"/>
                <a:ea typeface="Arial"/>
                <a:cs typeface="Arial"/>
              </a:defRPr>
            </a:pPr>
            <a:r>
              <a:rPr sz="1350" b="0" i="0">
                <a:solidFill>
                  <a:srgbClr val="0070C0"/>
                </a:solidFill>
                <a:latin typeface="Arial"/>
                <a:ea typeface="Arial"/>
                <a:cs typeface="Arial"/>
              </a:rPr>
              <a:t>Adherence, side effects and medicines safety</a:t>
            </a:r>
          </a:p>
        </p:txBody>
      </p:sp>
      <p:sp>
        <p:nvSpPr>
          <p:cNvPr id="26" name="Rectangle: Rounded Corners 25">
            <a:extLst>
              <a:ext uri="{FF2B5EF4-FFF2-40B4-BE49-F238E27FC236}">
                <a16:creationId xmlns:a16="http://schemas.microsoft.com/office/drawing/2014/main" id="{F7728559-43FA-4F21-A9B7-D26D05864F15}"/>
              </a:ext>
            </a:extLst>
          </p:cNvPr>
          <p:cNvSpPr>
            <a:spLocks noGrp="1"/>
          </p:cNvSpPr>
          <p:nvPr/>
        </p:nvSpPr>
        <p:spPr>
          <a:xfrm>
            <a:off x="7858125" y="4191000"/>
            <a:ext cx="2667000" cy="1571625"/>
          </a:xfrm>
          <a:prstGeom prst="roundRect">
            <a:avLst>
              <a:gd name="adj" fmla="val 10909"/>
            </a:avLst>
          </a:prstGeom>
          <a:solidFill>
            <a:srgbClr val="EAF7FA"/>
          </a:solidFill>
          <a:ln w="12383">
            <a:solidFill>
              <a:srgbClr val="A9D8E2"/>
            </a:solidFill>
            <a:prstDash val="solid"/>
          </a:ln>
        </p:spPr>
      </p:sp>
      <p:sp>
        <p:nvSpPr>
          <p:cNvPr id="27" name="Rectangle 26">
            <a:extLst>
              <a:ext uri="{FF2B5EF4-FFF2-40B4-BE49-F238E27FC236}">
                <a16:creationId xmlns:a16="http://schemas.microsoft.com/office/drawing/2014/main" id="{F8C07014-5DCB-43D3-A90D-03D91E75DA18}"/>
              </a:ext>
            </a:extLst>
          </p:cNvPr>
          <p:cNvSpPr>
            <a:spLocks noGrp="1"/>
          </p:cNvSpPr>
          <p:nvPr/>
        </p:nvSpPr>
        <p:spPr>
          <a:xfrm>
            <a:off x="8048625" y="4410075"/>
            <a:ext cx="2286000" cy="457200"/>
          </a:xfrm>
          <a:prstGeom prst="rect">
            <a:avLst/>
          </a:prstGeom>
          <a:noFill/>
          <a:ln w="0">
            <a:noFill/>
            <a:prstDash val="solid"/>
          </a:ln>
        </p:spPr>
        <p:txBody>
          <a:bodyPr lIns="57150" tIns="38100" rIns="57150" bIns="38100" anchor="ctr">
            <a:normAutofit/>
          </a:bodyPr>
          <a:lstStyle/>
          <a:p>
            <a:pPr algn="ctr">
              <a:lnSpc>
                <a:spcPct val="108000"/>
              </a:lnSpc>
              <a:buNone/>
              <a:defRPr sz="1575" b="1" i="0">
                <a:solidFill>
                  <a:srgbClr val="013A58"/>
                </a:solidFill>
                <a:latin typeface="Arial"/>
                <a:ea typeface="Arial"/>
                <a:cs typeface="Arial"/>
              </a:defRPr>
            </a:pPr>
            <a:r>
              <a:rPr sz="1575" b="1" i="0">
                <a:solidFill>
                  <a:srgbClr val="013A58"/>
                </a:solidFill>
                <a:latin typeface="Arial"/>
                <a:ea typeface="Arial"/>
                <a:cs typeface="Arial"/>
              </a:rPr>
              <a:t>Podiatry / screening</a:t>
            </a:r>
          </a:p>
        </p:txBody>
      </p:sp>
      <p:sp>
        <p:nvSpPr>
          <p:cNvPr id="28" name="Rectangle 27">
            <a:extLst>
              <a:ext uri="{FF2B5EF4-FFF2-40B4-BE49-F238E27FC236}">
                <a16:creationId xmlns:a16="http://schemas.microsoft.com/office/drawing/2014/main" id="{110AF6A4-2BF0-4BA4-9702-FD1C02DA369C}"/>
              </a:ext>
            </a:extLst>
          </p:cNvPr>
          <p:cNvSpPr>
            <a:spLocks noGrp="1"/>
          </p:cNvSpPr>
          <p:nvPr/>
        </p:nvSpPr>
        <p:spPr>
          <a:xfrm>
            <a:off x="8096250" y="4972050"/>
            <a:ext cx="2190750" cy="552450"/>
          </a:xfrm>
          <a:prstGeom prst="rect">
            <a:avLst/>
          </a:prstGeom>
          <a:noFill/>
          <a:ln w="0">
            <a:noFill/>
            <a:prstDash val="solid"/>
          </a:ln>
        </p:spPr>
        <p:txBody>
          <a:bodyPr lIns="57150" tIns="38100" rIns="57150" bIns="38100" anchor="ctr">
            <a:normAutofit/>
          </a:bodyPr>
          <a:lstStyle/>
          <a:p>
            <a:pPr algn="ctr">
              <a:lnSpc>
                <a:spcPct val="108000"/>
              </a:lnSpc>
              <a:buNone/>
              <a:defRPr sz="1350" b="0" i="0">
                <a:solidFill>
                  <a:srgbClr val="0070C0"/>
                </a:solidFill>
                <a:latin typeface="Arial"/>
                <a:ea typeface="Arial"/>
                <a:cs typeface="Arial"/>
              </a:defRPr>
            </a:pPr>
            <a:r>
              <a:rPr sz="1350" b="0" i="0">
                <a:solidFill>
                  <a:srgbClr val="0070C0"/>
                </a:solidFill>
                <a:latin typeface="Arial"/>
                <a:ea typeface="Arial"/>
                <a:cs typeface="Arial"/>
              </a:rPr>
              <a:t>Foot protection and complication detection</a:t>
            </a:r>
          </a:p>
        </p:txBody>
      </p:sp>
      <p:sp>
        <p:nvSpPr>
          <p:cNvPr id="29" name="Rectangle: Rounded Corners 28">
            <a:extLst>
              <a:ext uri="{FF2B5EF4-FFF2-40B4-BE49-F238E27FC236}">
                <a16:creationId xmlns:a16="http://schemas.microsoft.com/office/drawing/2014/main" id="{DC2D70E4-AC4B-4AF3-B6BF-4A80C7A9F45B}"/>
              </a:ext>
            </a:extLst>
          </p:cNvPr>
          <p:cNvSpPr>
            <a:spLocks noGrp="1"/>
          </p:cNvSpPr>
          <p:nvPr/>
        </p:nvSpPr>
        <p:spPr>
          <a:xfrm>
            <a:off x="1143000" y="5981700"/>
            <a:ext cx="9048750" cy="571500"/>
          </a:xfrm>
          <a:prstGeom prst="roundRect">
            <a:avLst>
              <a:gd name="adj" fmla="val 16667"/>
            </a:avLst>
          </a:prstGeom>
          <a:solidFill>
            <a:srgbClr val="F3F8FA"/>
          </a:solidFill>
          <a:ln w="0">
            <a:noFill/>
            <a:prstDash val="solid"/>
          </a:ln>
        </p:spPr>
        <p:txBody>
          <a:bodyPr lIns="57150" tIns="38100" rIns="57150" bIns="38100" anchor="ctr">
            <a:normAutofit fontScale="93693"/>
          </a:bodyPr>
          <a:lstStyle/>
          <a:p>
            <a:pPr algn="ctr">
              <a:lnSpc>
                <a:spcPct val="108000"/>
              </a:lnSpc>
              <a:buNone/>
              <a:defRPr sz="1425" b="1" i="0">
                <a:solidFill>
                  <a:srgbClr val="013A58"/>
                </a:solidFill>
                <a:latin typeface="Arial"/>
                <a:ea typeface="Arial"/>
                <a:cs typeface="Arial"/>
              </a:defRPr>
            </a:pPr>
            <a:r>
              <a:rPr sz="1425" b="1" i="0">
                <a:solidFill>
                  <a:srgbClr val="013A58"/>
                </a:solidFill>
                <a:latin typeface="Arial"/>
                <a:ea typeface="Arial"/>
                <a:cs typeface="Arial"/>
              </a:rPr>
              <a:t>Communication method: non-judgemental language • teach-back • written action plan • structured diabetes education • family involvement only with David’s consent</a:t>
            </a:r>
          </a:p>
        </p:txBody>
      </p:sp>
      <p:sp>
        <p:nvSpPr>
          <p:cNvPr id="30" name="Rectangle 29">
            <a:extLst>
              <a:ext uri="{FF2B5EF4-FFF2-40B4-BE49-F238E27FC236}">
                <a16:creationId xmlns:a16="http://schemas.microsoft.com/office/drawing/2014/main" id="{2A904F79-6CCB-41D8-95BA-8178ABA4EFE7}"/>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(NICE, 2021; NICE, 2026)</a:t>
            </a:r>
          </a:p>
        </p:txBody>
      </p:sp>
      <p:pic>
        <p:nvPicPr>
          <p:cNvPr id="31" name="Recorded Sound">
            <a:hlinkClick r:id="" action="ppaction://media"/>
            <a:extLst>
              <a:ext uri="{FF2B5EF4-FFF2-40B4-BE49-F238E27FC236}">
                <a16:creationId xmlns:a16="http://schemas.microsoft.com/office/drawing/2014/main" id="{566FBD47-3C1E-8E56-1380-2F4CC75BDB9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3187" y="384175"/>
            <a:ext cx="406400" cy="406400"/>
          </a:xfrm>
          <a:prstGeom prst="rect">
            <a:avLst/>
          </a:prstGeom>
        </p:spPr>
      </p:pic>
    </p:spTree>
    <p:extLst>
      <p:ext uri="{BB962C8B-B14F-4D97-AF65-F5344CB8AC3E}">
        <p14:creationId xmlns:p14="http://schemas.microsoft.com/office/powerpoint/2010/main" val="457646652"/>
      </p:ext>
    </p:extLst>
  </p:cSld>
  <p:clrMapOvr>
    <a:masterClrMapping/>
  </p:clrMapOvr>
  <mc:AlternateContent xmlns:mc="http://schemas.openxmlformats.org/markup-compatibility/2006" xmlns:p14="http://schemas.microsoft.com/office/powerpoint/2010/main">
    <mc:Choice Requires="p14">
      <p:transition spd="slow" p14:dur="2000" advTm="44856"/>
    </mc:Choice>
    <mc:Fallback xmlns="">
      <p:transition spd="slow" advTm="44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856"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CDF892E-648E-4BA1-A74F-EE8FE167D410}"/>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Ethical care, review and escalation</a:t>
            </a:r>
          </a:p>
        </p:txBody>
      </p:sp>
      <p:sp>
        <p:nvSpPr>
          <p:cNvPr id="2" name="Rectangle 1">
            <a:extLst>
              <a:ext uri="{FF2B5EF4-FFF2-40B4-BE49-F238E27FC236}">
                <a16:creationId xmlns:a16="http://schemas.microsoft.com/office/drawing/2014/main" id="{96AEAC05-E415-40A7-B4C5-7F1E86C8CEC8}"/>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DE4E78AB-C708-4945-B3F3-E501F89FCA17}"/>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BABB91C0-3A84-4B99-BFB1-8F3E1BF2DA7E}"/>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12E9FD04-2D6D-4CE3-B0DD-934DAC9D1D68}"/>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23" name="Picture 22"/>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081A7AF9-93B4-460E-BDAC-0EA6741BC6E4}"/>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DFCDA1A7-35A8-4C67-BF89-45B264EC8CBA}"/>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13</a:t>
            </a:r>
          </a:p>
        </p:txBody>
      </p:sp>
      <p:sp>
        <p:nvSpPr>
          <p:cNvPr id="9" name="Rectangle 8">
            <a:extLst>
              <a:ext uri="{FF2B5EF4-FFF2-40B4-BE49-F238E27FC236}">
                <a16:creationId xmlns:a16="http://schemas.microsoft.com/office/drawing/2014/main" id="{11B0B581-692E-4732-8661-716E1366832A}"/>
              </a:ext>
            </a:extLst>
          </p:cNvPr>
          <p:cNvSpPr>
            <a:spLocks noGrp="1"/>
          </p:cNvSpPr>
          <p:nvPr/>
        </p:nvSpPr>
        <p:spPr>
          <a:xfrm>
            <a:off x="1047750" y="933450"/>
            <a:ext cx="9239250" cy="419100"/>
          </a:xfrm>
          <a:prstGeom prst="rect">
            <a:avLst/>
          </a:prstGeom>
          <a:noFill/>
          <a:ln w="0">
            <a:noFill/>
            <a:prstDash val="solid"/>
          </a:ln>
        </p:spPr>
        <p:txBody>
          <a:bodyPr lIns="57150" tIns="38100" rIns="57150" bIns="38100" anchor="t">
            <a:normAutofit/>
          </a:bodyPr>
          <a:lstStyle/>
          <a:p>
            <a:pPr algn="ctr">
              <a:lnSpc>
                <a:spcPct val="108000"/>
              </a:lnSpc>
              <a:buNone/>
              <a:defRPr sz="1800" b="1" i="0">
                <a:solidFill>
                  <a:srgbClr val="013A58"/>
                </a:solidFill>
                <a:latin typeface="Arial"/>
                <a:ea typeface="Arial"/>
                <a:cs typeface="Arial"/>
              </a:defRPr>
            </a:pPr>
            <a:r>
              <a:rPr sz="1800" b="1" i="0">
                <a:solidFill>
                  <a:srgbClr val="013A58"/>
                </a:solidFill>
                <a:latin typeface="Arial"/>
                <a:ea typeface="Arial"/>
                <a:cs typeface="Arial"/>
              </a:rPr>
              <a:t>A safe plan respects David’s rights while responding quickly when risk changes.</a:t>
            </a:r>
          </a:p>
        </p:txBody>
      </p:sp>
      <p:sp>
        <p:nvSpPr>
          <p:cNvPr id="10" name="Rectangle: Rounded Corners 9">
            <a:extLst>
              <a:ext uri="{FF2B5EF4-FFF2-40B4-BE49-F238E27FC236}">
                <a16:creationId xmlns:a16="http://schemas.microsoft.com/office/drawing/2014/main" id="{82AA3D0F-DF85-49CE-BEE8-302E21EF8266}"/>
              </a:ext>
            </a:extLst>
          </p:cNvPr>
          <p:cNvSpPr>
            <a:spLocks noGrp="1"/>
          </p:cNvSpPr>
          <p:nvPr/>
        </p:nvSpPr>
        <p:spPr>
          <a:xfrm>
            <a:off x="857250" y="1676400"/>
            <a:ext cx="4572000" cy="3857625"/>
          </a:xfrm>
          <a:prstGeom prst="roundRect">
            <a:avLst>
              <a:gd name="adj" fmla="val 4444"/>
            </a:avLst>
          </a:prstGeom>
          <a:solidFill>
            <a:srgbClr val="EAF3FB"/>
          </a:solidFill>
          <a:ln w="12383">
            <a:solidFill>
              <a:srgbClr val="B9D4E8"/>
            </a:solidFill>
            <a:prstDash val="solid"/>
          </a:ln>
        </p:spPr>
      </p:sp>
      <p:sp>
        <p:nvSpPr>
          <p:cNvPr id="11" name="Rectangle 10">
            <a:extLst>
              <a:ext uri="{FF2B5EF4-FFF2-40B4-BE49-F238E27FC236}">
                <a16:creationId xmlns:a16="http://schemas.microsoft.com/office/drawing/2014/main" id="{D32A70C8-AD4E-434F-AADD-2717A05F3334}"/>
              </a:ext>
            </a:extLst>
          </p:cNvPr>
          <p:cNvSpPr>
            <a:spLocks noGrp="1"/>
          </p:cNvSpPr>
          <p:nvPr/>
        </p:nvSpPr>
        <p:spPr>
          <a:xfrm>
            <a:off x="1190625" y="1943100"/>
            <a:ext cx="3905250" cy="400050"/>
          </a:xfrm>
          <a:prstGeom prst="rect">
            <a:avLst/>
          </a:prstGeom>
          <a:noFill/>
          <a:ln w="0">
            <a:noFill/>
            <a:prstDash val="solid"/>
          </a:ln>
        </p:spPr>
        <p:txBody>
          <a:bodyPr lIns="57150" tIns="38100" rIns="57150" bIns="38100" anchor="t">
            <a:normAutofit/>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Ethical principles in practice</a:t>
            </a:r>
          </a:p>
        </p:txBody>
      </p:sp>
      <p:sp>
        <p:nvSpPr>
          <p:cNvPr id="12" name="Rectangle 11">
            <a:extLst>
              <a:ext uri="{FF2B5EF4-FFF2-40B4-BE49-F238E27FC236}">
                <a16:creationId xmlns:a16="http://schemas.microsoft.com/office/drawing/2014/main" id="{13FD70D9-090B-4D2B-B867-867A9E18DB3A}"/>
              </a:ext>
            </a:extLst>
          </p:cNvPr>
          <p:cNvSpPr>
            <a:spLocks noGrp="1"/>
          </p:cNvSpPr>
          <p:nvPr/>
        </p:nvSpPr>
        <p:spPr>
          <a:xfrm>
            <a:off x="1285875" y="2543175"/>
            <a:ext cx="3714750" cy="2667000"/>
          </a:xfrm>
          <a:prstGeom prst="rect">
            <a:avLst/>
          </a:prstGeom>
          <a:noFill/>
          <a:ln w="0">
            <a:noFill/>
            <a:prstDash val="solid"/>
          </a:ln>
        </p:spPr>
        <p:txBody>
          <a:bodyPr lIns="57150" tIns="38100" rIns="57150" bIns="38100" anchor="t">
            <a:normAutofit fontScale="88890" lnSpcReduction="10000"/>
          </a:bodyPr>
          <a:lstStyle/>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Autonomy</a:t>
            </a: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David chooses among informed options.</a:t>
            </a:r>
          </a:p>
          <a:p>
            <a:endParaRPr sz="1388" b="0" i="0">
              <a:solidFill>
                <a:srgbClr val="0070C0"/>
              </a:solidFill>
              <a:latin typeface="Arial"/>
              <a:ea typeface="Arial"/>
              <a:cs typeface="Arial"/>
            </a:endParaRP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Beneficence and non-maleficence</a:t>
            </a: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Benefits, adverse effects and treatment burden are balanced.</a:t>
            </a:r>
          </a:p>
          <a:p>
            <a:endParaRPr sz="1388" b="0" i="0">
              <a:solidFill>
                <a:srgbClr val="0070C0"/>
              </a:solidFill>
              <a:latin typeface="Arial"/>
              <a:ea typeface="Arial"/>
              <a:cs typeface="Arial"/>
            </a:endParaRP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Confidentiality</a:t>
            </a: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Information is shared on a need-to-know basis and with consent.</a:t>
            </a:r>
          </a:p>
          <a:p>
            <a:endParaRPr sz="1388" b="0" i="0">
              <a:solidFill>
                <a:srgbClr val="0070C0"/>
              </a:solidFill>
              <a:latin typeface="Arial"/>
              <a:ea typeface="Arial"/>
              <a:cs typeface="Arial"/>
            </a:endParaRP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Equity and dignity</a:t>
            </a: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Care considers work, access, literacy and weight stigma.</a:t>
            </a:r>
          </a:p>
        </p:txBody>
      </p:sp>
      <p:sp>
        <p:nvSpPr>
          <p:cNvPr id="13" name="Rectangle: Rounded Corners 12">
            <a:extLst>
              <a:ext uri="{FF2B5EF4-FFF2-40B4-BE49-F238E27FC236}">
                <a16:creationId xmlns:a16="http://schemas.microsoft.com/office/drawing/2014/main" id="{7C201F1B-EC76-44EA-9EFF-9BF381898A47}"/>
              </a:ext>
            </a:extLst>
          </p:cNvPr>
          <p:cNvSpPr>
            <a:spLocks noGrp="1"/>
          </p:cNvSpPr>
          <p:nvPr/>
        </p:nvSpPr>
        <p:spPr>
          <a:xfrm>
            <a:off x="5905500" y="1676400"/>
            <a:ext cx="4572000" cy="3857625"/>
          </a:xfrm>
          <a:prstGeom prst="roundRect">
            <a:avLst>
              <a:gd name="adj" fmla="val 4444"/>
            </a:avLst>
          </a:prstGeom>
          <a:solidFill>
            <a:srgbClr val="EAF7FA"/>
          </a:solidFill>
          <a:ln w="12383">
            <a:solidFill>
              <a:srgbClr val="A9D8E2"/>
            </a:solidFill>
            <a:prstDash val="solid"/>
          </a:ln>
        </p:spPr>
      </p:sp>
      <p:sp>
        <p:nvSpPr>
          <p:cNvPr id="14" name="Rectangle 13">
            <a:extLst>
              <a:ext uri="{FF2B5EF4-FFF2-40B4-BE49-F238E27FC236}">
                <a16:creationId xmlns:a16="http://schemas.microsoft.com/office/drawing/2014/main" id="{E0740D05-03DA-42E9-B8DE-24A2E1E1F53D}"/>
              </a:ext>
            </a:extLst>
          </p:cNvPr>
          <p:cNvSpPr>
            <a:spLocks noGrp="1"/>
          </p:cNvSpPr>
          <p:nvPr/>
        </p:nvSpPr>
        <p:spPr>
          <a:xfrm>
            <a:off x="6238875" y="1943100"/>
            <a:ext cx="3905250" cy="400050"/>
          </a:xfrm>
          <a:prstGeom prst="rect">
            <a:avLst/>
          </a:prstGeom>
          <a:noFill/>
          <a:ln w="0">
            <a:noFill/>
            <a:prstDash val="solid"/>
          </a:ln>
        </p:spPr>
        <p:txBody>
          <a:bodyPr lIns="57150" tIns="38100" rIns="57150" bIns="38100" anchor="t">
            <a:normAutofit/>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Review cycle</a:t>
            </a:r>
          </a:p>
        </p:txBody>
      </p:sp>
      <p:sp>
        <p:nvSpPr>
          <p:cNvPr id="15" name="Rectangle 14">
            <a:extLst>
              <a:ext uri="{FF2B5EF4-FFF2-40B4-BE49-F238E27FC236}">
                <a16:creationId xmlns:a16="http://schemas.microsoft.com/office/drawing/2014/main" id="{2DBFBC31-2309-4CFA-8A3A-BC04B8C4F73C}"/>
              </a:ext>
            </a:extLst>
          </p:cNvPr>
          <p:cNvSpPr>
            <a:spLocks noGrp="1"/>
          </p:cNvSpPr>
          <p:nvPr/>
        </p:nvSpPr>
        <p:spPr>
          <a:xfrm>
            <a:off x="6381750" y="2543175"/>
            <a:ext cx="3619500" cy="2667000"/>
          </a:xfrm>
          <a:prstGeom prst="rect">
            <a:avLst/>
          </a:prstGeom>
          <a:noFill/>
          <a:ln w="0">
            <a:noFill/>
            <a:prstDash val="solid"/>
          </a:ln>
        </p:spPr>
        <p:txBody>
          <a:bodyPr lIns="57150" tIns="38100" rIns="57150" bIns="38100" anchor="t">
            <a:normAutofit fontScale="86252"/>
          </a:bodyPr>
          <a:lstStyle/>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4 weeks</a:t>
            </a: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Check barriers, adherence, activity and side effects.</a:t>
            </a:r>
          </a:p>
          <a:p>
            <a:endParaRPr sz="1388" b="0" i="0">
              <a:solidFill>
                <a:srgbClr val="0070C0"/>
              </a:solidFill>
              <a:latin typeface="Arial"/>
              <a:ea typeface="Arial"/>
              <a:cs typeface="Arial"/>
            </a:endParaRP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3 months</a:t>
            </a: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Review HbA1c, blood pressure, weight and medicines.</a:t>
            </a:r>
          </a:p>
          <a:p>
            <a:endParaRPr sz="1388" b="0" i="0">
              <a:solidFill>
                <a:srgbClr val="0070C0"/>
              </a:solidFill>
              <a:latin typeface="Arial"/>
              <a:ea typeface="Arial"/>
              <a:cs typeface="Arial"/>
            </a:endParaRP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6 months</a:t>
            </a: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Evaluate goals and revise the plan jointly.</a:t>
            </a:r>
          </a:p>
          <a:p>
            <a:endParaRPr sz="1388" b="0" i="0">
              <a:solidFill>
                <a:srgbClr val="0070C0"/>
              </a:solidFill>
              <a:latin typeface="Arial"/>
              <a:ea typeface="Arial"/>
              <a:cs typeface="Arial"/>
            </a:endParaRP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Earlier review</a:t>
            </a:r>
          </a:p>
          <a:p>
            <a:pPr algn="l">
              <a:lnSpc>
                <a:spcPct val="112000"/>
              </a:lnSpc>
              <a:buNone/>
              <a:defRPr sz="1388" b="0" i="0">
                <a:solidFill>
                  <a:srgbClr val="0070C0"/>
                </a:solidFill>
                <a:latin typeface="Arial"/>
                <a:ea typeface="Arial"/>
                <a:cs typeface="Arial"/>
              </a:defRPr>
            </a:pPr>
            <a:r>
              <a:rPr sz="1388" b="0" i="0">
                <a:solidFill>
                  <a:srgbClr val="0070C0"/>
                </a:solidFill>
                <a:latin typeface="Arial"/>
                <a:ea typeface="Arial"/>
                <a:cs typeface="Arial"/>
              </a:rPr>
              <a:t>Escalate new symptoms, foot problems, acute illness or treatment intolerance.</a:t>
            </a:r>
          </a:p>
        </p:txBody>
      </p:sp>
      <p:sp>
        <p:nvSpPr>
          <p:cNvPr id="16" name="Rectangle: Rounded Corners 15">
            <a:extLst>
              <a:ext uri="{FF2B5EF4-FFF2-40B4-BE49-F238E27FC236}">
                <a16:creationId xmlns:a16="http://schemas.microsoft.com/office/drawing/2014/main" id="{2CA9072D-F1FB-4089-9B31-0C6B2CCF739B}"/>
              </a:ext>
            </a:extLst>
          </p:cNvPr>
          <p:cNvSpPr>
            <a:spLocks noGrp="1"/>
          </p:cNvSpPr>
          <p:nvPr/>
        </p:nvSpPr>
        <p:spPr>
          <a:xfrm>
            <a:off x="1524000" y="5848350"/>
            <a:ext cx="8286750" cy="552450"/>
          </a:xfrm>
          <a:prstGeom prst="roundRect">
            <a:avLst>
              <a:gd name="adj" fmla="val 20690"/>
            </a:avLst>
          </a:prstGeom>
          <a:solidFill>
            <a:srgbClr val="013A58"/>
          </a:solidFill>
          <a:ln w="0">
            <a:noFill/>
            <a:prstDash val="solid"/>
          </a:ln>
        </p:spPr>
        <p:txBody>
          <a:bodyPr lIns="57150" tIns="38100" rIns="57150" bIns="38100" anchor="ctr">
            <a:normAutofit fontScale="88374" lnSpcReduction="20000"/>
          </a:bodyPr>
          <a:lstStyle/>
          <a:p>
            <a:pPr algn="ctr">
              <a:lnSpc>
                <a:spcPct val="108000"/>
              </a:lnSpc>
              <a:buNone/>
              <a:defRPr sz="1575" b="1" i="0">
                <a:solidFill>
                  <a:srgbClr val="FFFFFF"/>
                </a:solidFill>
                <a:latin typeface="Arial"/>
                <a:ea typeface="Arial"/>
                <a:cs typeface="Arial"/>
              </a:defRPr>
            </a:pPr>
            <a:r>
              <a:rPr sz="1575" b="1" i="0">
                <a:solidFill>
                  <a:srgbClr val="FFFFFF"/>
                </a:solidFill>
                <a:latin typeface="Arial"/>
                <a:ea typeface="Arial"/>
                <a:cs typeface="Arial"/>
              </a:rPr>
              <a:t>Success means safer physiology and a plan David can sustain—not merely compliance with instructions.</a:t>
            </a:r>
          </a:p>
        </p:txBody>
      </p:sp>
      <p:sp>
        <p:nvSpPr>
          <p:cNvPr id="17" name="Rectangle 16">
            <a:extLst>
              <a:ext uri="{FF2B5EF4-FFF2-40B4-BE49-F238E27FC236}">
                <a16:creationId xmlns:a16="http://schemas.microsoft.com/office/drawing/2014/main" id="{4F85488C-1EFB-469A-89D7-16951C6C71D8}"/>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(NICE, 2012; NICE, 2021; NICE, 2026)</a:t>
            </a:r>
          </a:p>
        </p:txBody>
      </p:sp>
      <p:pic>
        <p:nvPicPr>
          <p:cNvPr id="18" name="Recorded Sound">
            <a:hlinkClick r:id="" action="ppaction://media"/>
            <a:extLst>
              <a:ext uri="{FF2B5EF4-FFF2-40B4-BE49-F238E27FC236}">
                <a16:creationId xmlns:a16="http://schemas.microsoft.com/office/drawing/2014/main" id="{45F9FEC1-AC6F-8E9C-64C9-0A614A42B4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516438" y="392196"/>
            <a:ext cx="406400" cy="406400"/>
          </a:xfrm>
          <a:prstGeom prst="rect">
            <a:avLst/>
          </a:prstGeom>
        </p:spPr>
      </p:pic>
    </p:spTree>
    <p:extLst>
      <p:ext uri="{BB962C8B-B14F-4D97-AF65-F5344CB8AC3E}">
        <p14:creationId xmlns:p14="http://schemas.microsoft.com/office/powerpoint/2010/main" val="173799187"/>
      </p:ext>
    </p:extLst>
  </p:cSld>
  <p:clrMapOvr>
    <a:masterClrMapping/>
  </p:clrMapOvr>
  <mc:AlternateContent xmlns:mc="http://schemas.openxmlformats.org/markup-compatibility/2006" xmlns:p14="http://schemas.microsoft.com/office/powerpoint/2010/main">
    <mc:Choice Requires="p14">
      <p:transition spd="slow" p14:dur="2000" advTm="70207"/>
    </mc:Choice>
    <mc:Fallback xmlns="">
      <p:transition spd="slow" advTm="70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207"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753312F-ECFC-4BF3-9EFA-3188C8225169}"/>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Conclusion</a:t>
            </a:r>
          </a:p>
        </p:txBody>
      </p:sp>
      <p:sp>
        <p:nvSpPr>
          <p:cNvPr id="2" name="Rectangle 1">
            <a:extLst>
              <a:ext uri="{FF2B5EF4-FFF2-40B4-BE49-F238E27FC236}">
                <a16:creationId xmlns:a16="http://schemas.microsoft.com/office/drawing/2014/main" id="{E3058109-7242-4A08-8CE9-2964FB8A68D8}"/>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A30FD9B3-2307-4ACF-A26F-6D7B1373B6C3}"/>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D92A0E2B-340D-4040-96D9-B69072463238}"/>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9EE01DF4-7819-4528-8AF6-45D2988C1856}"/>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29" name="Picture 28"/>
          <p:cNvPicPr>
            <a:picLocks noChangeAspect="1"/>
          </p:cNvPicPr>
          <p:nvPr/>
        </p:nvPicPr>
        <p:blipFill>
          <a:blip r:embed="rId5"/>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EE5D42B0-214B-400D-8FA1-C9E2B8DC48D8}"/>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75A7F273-7F3F-489B-A2A6-2382BA4A8379}"/>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14</a:t>
            </a:r>
          </a:p>
        </p:txBody>
      </p:sp>
      <p:sp>
        <p:nvSpPr>
          <p:cNvPr id="9" name="Rectangle 8">
            <a:extLst>
              <a:ext uri="{FF2B5EF4-FFF2-40B4-BE49-F238E27FC236}">
                <a16:creationId xmlns:a16="http://schemas.microsoft.com/office/drawing/2014/main" id="{A312093F-A2DA-4133-B072-441363740D5E}"/>
              </a:ext>
            </a:extLst>
          </p:cNvPr>
          <p:cNvSpPr>
            <a:spLocks noGrp="1"/>
          </p:cNvSpPr>
          <p:nvPr/>
        </p:nvSpPr>
        <p:spPr>
          <a:xfrm>
            <a:off x="857250" y="1047750"/>
            <a:ext cx="9620250" cy="742950"/>
          </a:xfrm>
          <a:prstGeom prst="rect">
            <a:avLst/>
          </a:prstGeom>
          <a:noFill/>
          <a:ln w="0">
            <a:noFill/>
            <a:prstDash val="solid"/>
          </a:ln>
        </p:spPr>
        <p:txBody>
          <a:bodyPr lIns="57150" tIns="38100" rIns="57150" bIns="38100" anchor="ctr">
            <a:normAutofit/>
          </a:bodyPr>
          <a:lstStyle/>
          <a:p>
            <a:pPr algn="ctr">
              <a:lnSpc>
                <a:spcPct val="108000"/>
              </a:lnSpc>
              <a:buNone/>
              <a:defRPr sz="2025" b="1" i="0">
                <a:solidFill>
                  <a:srgbClr val="013A58"/>
                </a:solidFill>
                <a:latin typeface="Arial"/>
                <a:ea typeface="Arial"/>
                <a:cs typeface="Arial"/>
              </a:defRPr>
            </a:pPr>
            <a:r>
              <a:rPr sz="2025" b="1" i="0">
                <a:solidFill>
                  <a:srgbClr val="013A58"/>
                </a:solidFill>
                <a:latin typeface="Arial"/>
                <a:ea typeface="Arial"/>
                <a:cs typeface="Arial"/>
              </a:rPr>
              <a:t>David’s care plan addresses the physiological cause, the lived context and the risk of future complications together.</a:t>
            </a:r>
          </a:p>
        </p:txBody>
      </p:sp>
      <p:sp>
        <p:nvSpPr>
          <p:cNvPr id="10" name="Oval 9">
            <a:extLst>
              <a:ext uri="{FF2B5EF4-FFF2-40B4-BE49-F238E27FC236}">
                <a16:creationId xmlns:a16="http://schemas.microsoft.com/office/drawing/2014/main" id="{44A77C64-36C0-4C2C-99E6-470E82D34108}"/>
              </a:ext>
            </a:extLst>
          </p:cNvPr>
          <p:cNvSpPr>
            <a:spLocks noGrp="1"/>
          </p:cNvSpPr>
          <p:nvPr/>
        </p:nvSpPr>
        <p:spPr>
          <a:xfrm>
            <a:off x="2057400" y="2352675"/>
            <a:ext cx="647700" cy="647700"/>
          </a:xfrm>
          <a:prstGeom prst="ellipse">
            <a:avLst/>
          </a:prstGeom>
          <a:solidFill>
            <a:srgbClr val="23B8D8"/>
          </a:solidFill>
          <a:ln w="0">
            <a:noFill/>
            <a:prstDash val="solid"/>
          </a:ln>
        </p:spPr>
      </p:sp>
      <p:sp>
        <p:nvSpPr>
          <p:cNvPr id="11" name="Rectangle 10">
            <a:extLst>
              <a:ext uri="{FF2B5EF4-FFF2-40B4-BE49-F238E27FC236}">
                <a16:creationId xmlns:a16="http://schemas.microsoft.com/office/drawing/2014/main" id="{29F99A03-D205-4A2A-848A-B73C08DF2DC2}"/>
              </a:ext>
            </a:extLst>
          </p:cNvPr>
          <p:cNvSpPr>
            <a:spLocks noGrp="1"/>
          </p:cNvSpPr>
          <p:nvPr/>
        </p:nvSpPr>
        <p:spPr>
          <a:xfrm>
            <a:off x="2152650" y="2457450"/>
            <a:ext cx="457200" cy="438150"/>
          </a:xfrm>
          <a:prstGeom prst="rect">
            <a:avLst/>
          </a:prstGeom>
          <a:noFill/>
          <a:ln w="0">
            <a:noFill/>
            <a:prstDash val="solid"/>
          </a:ln>
        </p:spPr>
        <p:txBody>
          <a:bodyPr lIns="57150" tIns="38100" rIns="57150" bIns="38100" anchor="ctr">
            <a:normAutofit/>
          </a:bodyPr>
          <a:lstStyle/>
          <a:p>
            <a:pPr algn="ctr">
              <a:lnSpc>
                <a:spcPct val="108000"/>
              </a:lnSpc>
              <a:buNone/>
              <a:defRPr sz="2025" b="1" i="0">
                <a:solidFill>
                  <a:srgbClr val="FFFFFF"/>
                </a:solidFill>
                <a:latin typeface="Arial"/>
                <a:ea typeface="Arial"/>
                <a:cs typeface="Arial"/>
              </a:defRPr>
            </a:pPr>
            <a:r>
              <a:rPr sz="2025" b="1" i="0">
                <a:solidFill>
                  <a:srgbClr val="FFFFFF"/>
                </a:solidFill>
                <a:latin typeface="Arial"/>
                <a:ea typeface="Arial"/>
                <a:cs typeface="Arial"/>
              </a:rPr>
              <a:t>1</a:t>
            </a:r>
          </a:p>
        </p:txBody>
      </p:sp>
      <p:sp>
        <p:nvSpPr>
          <p:cNvPr id="12" name="Rectangle 11">
            <a:extLst>
              <a:ext uri="{FF2B5EF4-FFF2-40B4-BE49-F238E27FC236}">
                <a16:creationId xmlns:a16="http://schemas.microsoft.com/office/drawing/2014/main" id="{92F21499-7B57-4FED-89B3-73800AB4BF62}"/>
              </a:ext>
            </a:extLst>
          </p:cNvPr>
          <p:cNvSpPr>
            <a:spLocks noGrp="1"/>
          </p:cNvSpPr>
          <p:nvPr/>
        </p:nvSpPr>
        <p:spPr>
          <a:xfrm>
            <a:off x="1238250" y="3209925"/>
            <a:ext cx="2286000" cy="400050"/>
          </a:xfrm>
          <a:prstGeom prst="rect">
            <a:avLst/>
          </a:prstGeom>
          <a:noFill/>
          <a:ln w="0">
            <a:noFill/>
            <a:prstDash val="solid"/>
          </a:ln>
        </p:spPr>
        <p:txBody>
          <a:bodyPr lIns="57150" tIns="38100" rIns="57150" bIns="38100" anchor="t">
            <a:normAutofit/>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Understand</a:t>
            </a:r>
          </a:p>
        </p:txBody>
      </p:sp>
      <p:sp>
        <p:nvSpPr>
          <p:cNvPr id="13" name="Rectangle: Rounded Corners 12">
            <a:extLst>
              <a:ext uri="{FF2B5EF4-FFF2-40B4-BE49-F238E27FC236}">
                <a16:creationId xmlns:a16="http://schemas.microsoft.com/office/drawing/2014/main" id="{48DF8730-278E-4009-A0B9-0FAEED3A605B}"/>
              </a:ext>
            </a:extLst>
          </p:cNvPr>
          <p:cNvSpPr>
            <a:spLocks noGrp="1"/>
          </p:cNvSpPr>
          <p:nvPr/>
        </p:nvSpPr>
        <p:spPr>
          <a:xfrm>
            <a:off x="952500" y="3800475"/>
            <a:ext cx="2857500" cy="1066800"/>
          </a:xfrm>
          <a:prstGeom prst="roundRect">
            <a:avLst>
              <a:gd name="adj" fmla="val 12500"/>
            </a:avLst>
          </a:prstGeom>
          <a:solidFill>
            <a:srgbClr val="EAF3FB"/>
          </a:solidFill>
          <a:ln w="0">
            <a:noFill/>
            <a:prstDash val="solid"/>
          </a:ln>
        </p:spPr>
        <p:txBody>
          <a:bodyPr lIns="57150" tIns="38100" rIns="57150" bIns="38100" anchor="ctr">
            <a:normAutofit/>
          </a:bodyPr>
          <a:lstStyle/>
          <a:p>
            <a:pPr algn="ctr">
              <a:lnSpc>
                <a:spcPct val="108000"/>
              </a:lnSpc>
              <a:buNone/>
              <a:defRPr sz="1425" b="0" i="0">
                <a:solidFill>
                  <a:srgbClr val="0070C0"/>
                </a:solidFill>
                <a:latin typeface="Arial"/>
                <a:ea typeface="Arial"/>
                <a:cs typeface="Arial"/>
              </a:defRPr>
            </a:pPr>
            <a:r>
              <a:rPr sz="1425" b="0" i="0">
                <a:solidFill>
                  <a:srgbClr val="0070C0"/>
                </a:solidFill>
                <a:latin typeface="Arial"/>
                <a:ea typeface="Arial"/>
                <a:cs typeface="Arial"/>
              </a:rPr>
              <a:t>Insulin resistance and β-cell dysfunction explain David’s hyperglycaemia.</a:t>
            </a:r>
          </a:p>
        </p:txBody>
      </p:sp>
      <p:sp>
        <p:nvSpPr>
          <p:cNvPr id="14" name="Oval 13">
            <a:extLst>
              <a:ext uri="{FF2B5EF4-FFF2-40B4-BE49-F238E27FC236}">
                <a16:creationId xmlns:a16="http://schemas.microsoft.com/office/drawing/2014/main" id="{B78DA23D-9BA2-4FB0-8749-5B4785C418F1}"/>
              </a:ext>
            </a:extLst>
          </p:cNvPr>
          <p:cNvSpPr>
            <a:spLocks noGrp="1"/>
          </p:cNvSpPr>
          <p:nvPr/>
        </p:nvSpPr>
        <p:spPr>
          <a:xfrm>
            <a:off x="5391150" y="2352675"/>
            <a:ext cx="647700" cy="647700"/>
          </a:xfrm>
          <a:prstGeom prst="ellipse">
            <a:avLst/>
          </a:prstGeom>
          <a:solidFill>
            <a:srgbClr val="2A97B6"/>
          </a:solidFill>
          <a:ln w="0">
            <a:noFill/>
            <a:prstDash val="solid"/>
          </a:ln>
        </p:spPr>
      </p:sp>
      <p:sp>
        <p:nvSpPr>
          <p:cNvPr id="15" name="Rectangle 14">
            <a:extLst>
              <a:ext uri="{FF2B5EF4-FFF2-40B4-BE49-F238E27FC236}">
                <a16:creationId xmlns:a16="http://schemas.microsoft.com/office/drawing/2014/main" id="{9EC27B42-EB24-45CB-9092-33AC2455032C}"/>
              </a:ext>
            </a:extLst>
          </p:cNvPr>
          <p:cNvSpPr>
            <a:spLocks noGrp="1"/>
          </p:cNvSpPr>
          <p:nvPr/>
        </p:nvSpPr>
        <p:spPr>
          <a:xfrm>
            <a:off x="5486400" y="2457450"/>
            <a:ext cx="457200" cy="438150"/>
          </a:xfrm>
          <a:prstGeom prst="rect">
            <a:avLst/>
          </a:prstGeom>
          <a:noFill/>
          <a:ln w="0">
            <a:noFill/>
            <a:prstDash val="solid"/>
          </a:ln>
        </p:spPr>
        <p:txBody>
          <a:bodyPr lIns="57150" tIns="38100" rIns="57150" bIns="38100" anchor="ctr">
            <a:normAutofit/>
          </a:bodyPr>
          <a:lstStyle/>
          <a:p>
            <a:pPr algn="ctr">
              <a:lnSpc>
                <a:spcPct val="108000"/>
              </a:lnSpc>
              <a:buNone/>
              <a:defRPr sz="2025" b="1" i="0">
                <a:solidFill>
                  <a:srgbClr val="FFFFFF"/>
                </a:solidFill>
                <a:latin typeface="Arial"/>
                <a:ea typeface="Arial"/>
                <a:cs typeface="Arial"/>
              </a:defRPr>
            </a:pPr>
            <a:r>
              <a:rPr sz="2025" b="1" i="0">
                <a:solidFill>
                  <a:srgbClr val="FFFFFF"/>
                </a:solidFill>
                <a:latin typeface="Arial"/>
                <a:ea typeface="Arial"/>
                <a:cs typeface="Arial"/>
              </a:rPr>
              <a:t>2</a:t>
            </a:r>
          </a:p>
        </p:txBody>
      </p:sp>
      <p:sp>
        <p:nvSpPr>
          <p:cNvPr id="16" name="Rectangle 15">
            <a:extLst>
              <a:ext uri="{FF2B5EF4-FFF2-40B4-BE49-F238E27FC236}">
                <a16:creationId xmlns:a16="http://schemas.microsoft.com/office/drawing/2014/main" id="{DBBBD5ED-20EB-46F3-ACCF-500130BD200C}"/>
              </a:ext>
            </a:extLst>
          </p:cNvPr>
          <p:cNvSpPr>
            <a:spLocks noGrp="1"/>
          </p:cNvSpPr>
          <p:nvPr/>
        </p:nvSpPr>
        <p:spPr>
          <a:xfrm>
            <a:off x="4572000" y="3209925"/>
            <a:ext cx="2286000" cy="400050"/>
          </a:xfrm>
          <a:prstGeom prst="rect">
            <a:avLst/>
          </a:prstGeom>
          <a:noFill/>
          <a:ln w="0">
            <a:noFill/>
            <a:prstDash val="solid"/>
          </a:ln>
        </p:spPr>
        <p:txBody>
          <a:bodyPr lIns="57150" tIns="38100" rIns="57150" bIns="38100" anchor="t">
            <a:normAutofit/>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Act</a:t>
            </a:r>
          </a:p>
        </p:txBody>
      </p:sp>
      <p:sp>
        <p:nvSpPr>
          <p:cNvPr id="17" name="Rectangle: Rounded Corners 16">
            <a:extLst>
              <a:ext uri="{FF2B5EF4-FFF2-40B4-BE49-F238E27FC236}">
                <a16:creationId xmlns:a16="http://schemas.microsoft.com/office/drawing/2014/main" id="{375649E2-60E7-44B7-9880-EB26A3453341}"/>
              </a:ext>
            </a:extLst>
          </p:cNvPr>
          <p:cNvSpPr>
            <a:spLocks noGrp="1"/>
          </p:cNvSpPr>
          <p:nvPr/>
        </p:nvSpPr>
        <p:spPr>
          <a:xfrm>
            <a:off x="4286250" y="3800475"/>
            <a:ext cx="2857500" cy="1066800"/>
          </a:xfrm>
          <a:prstGeom prst="roundRect">
            <a:avLst>
              <a:gd name="adj" fmla="val 12500"/>
            </a:avLst>
          </a:prstGeom>
          <a:solidFill>
            <a:srgbClr val="EAF7FA"/>
          </a:solidFill>
          <a:ln w="0">
            <a:noFill/>
            <a:prstDash val="solid"/>
          </a:ln>
        </p:spPr>
        <p:txBody>
          <a:bodyPr lIns="57150" tIns="38100" rIns="57150" bIns="38100" anchor="ctr">
            <a:normAutofit/>
          </a:bodyPr>
          <a:lstStyle/>
          <a:p>
            <a:pPr algn="ctr">
              <a:lnSpc>
                <a:spcPct val="108000"/>
              </a:lnSpc>
              <a:buNone/>
              <a:defRPr sz="1425" b="0" i="0">
                <a:solidFill>
                  <a:srgbClr val="0070C0"/>
                </a:solidFill>
                <a:latin typeface="Arial"/>
                <a:ea typeface="Arial"/>
                <a:cs typeface="Arial"/>
              </a:defRPr>
            </a:pPr>
            <a:r>
              <a:rPr sz="1425" b="0" i="0" dirty="0">
                <a:solidFill>
                  <a:srgbClr val="0070C0"/>
                </a:solidFill>
                <a:latin typeface="Arial"/>
                <a:ea typeface="Arial"/>
                <a:cs typeface="Arial"/>
              </a:rPr>
              <a:t>Shared nutrition, activity, adherence and clinical-review goals make change practical.</a:t>
            </a:r>
          </a:p>
        </p:txBody>
      </p:sp>
      <p:sp>
        <p:nvSpPr>
          <p:cNvPr id="18" name="Oval 17">
            <a:extLst>
              <a:ext uri="{FF2B5EF4-FFF2-40B4-BE49-F238E27FC236}">
                <a16:creationId xmlns:a16="http://schemas.microsoft.com/office/drawing/2014/main" id="{AA3CDE29-FF15-4B48-988F-198287EC29C7}"/>
              </a:ext>
            </a:extLst>
          </p:cNvPr>
          <p:cNvSpPr>
            <a:spLocks noGrp="1"/>
          </p:cNvSpPr>
          <p:nvPr/>
        </p:nvSpPr>
        <p:spPr>
          <a:xfrm>
            <a:off x="8724900" y="2352675"/>
            <a:ext cx="647700" cy="647700"/>
          </a:xfrm>
          <a:prstGeom prst="ellipse">
            <a:avLst/>
          </a:prstGeom>
          <a:solidFill>
            <a:srgbClr val="013A58"/>
          </a:solidFill>
          <a:ln w="0">
            <a:noFill/>
            <a:prstDash val="solid"/>
          </a:ln>
        </p:spPr>
      </p:sp>
      <p:sp>
        <p:nvSpPr>
          <p:cNvPr id="19" name="Rectangle 18">
            <a:extLst>
              <a:ext uri="{FF2B5EF4-FFF2-40B4-BE49-F238E27FC236}">
                <a16:creationId xmlns:a16="http://schemas.microsoft.com/office/drawing/2014/main" id="{F002E7CD-7C81-444E-AB5B-DDFC72C6EC1A}"/>
              </a:ext>
            </a:extLst>
          </p:cNvPr>
          <p:cNvSpPr>
            <a:spLocks noGrp="1"/>
          </p:cNvSpPr>
          <p:nvPr/>
        </p:nvSpPr>
        <p:spPr>
          <a:xfrm>
            <a:off x="8820150" y="2457450"/>
            <a:ext cx="457200" cy="438150"/>
          </a:xfrm>
          <a:prstGeom prst="rect">
            <a:avLst/>
          </a:prstGeom>
          <a:noFill/>
          <a:ln w="0">
            <a:noFill/>
            <a:prstDash val="solid"/>
          </a:ln>
        </p:spPr>
        <p:txBody>
          <a:bodyPr lIns="57150" tIns="38100" rIns="57150" bIns="38100" anchor="ctr">
            <a:normAutofit/>
          </a:bodyPr>
          <a:lstStyle/>
          <a:p>
            <a:pPr algn="ctr">
              <a:lnSpc>
                <a:spcPct val="108000"/>
              </a:lnSpc>
              <a:buNone/>
              <a:defRPr sz="2025" b="1" i="0">
                <a:solidFill>
                  <a:srgbClr val="FFFFFF"/>
                </a:solidFill>
                <a:latin typeface="Arial"/>
                <a:ea typeface="Arial"/>
                <a:cs typeface="Arial"/>
              </a:defRPr>
            </a:pPr>
            <a:r>
              <a:rPr sz="2025" b="1" i="0">
                <a:solidFill>
                  <a:srgbClr val="FFFFFF"/>
                </a:solidFill>
                <a:latin typeface="Arial"/>
                <a:ea typeface="Arial"/>
                <a:cs typeface="Arial"/>
              </a:rPr>
              <a:t>3</a:t>
            </a:r>
          </a:p>
        </p:txBody>
      </p:sp>
      <p:sp>
        <p:nvSpPr>
          <p:cNvPr id="20" name="Rectangle 19">
            <a:extLst>
              <a:ext uri="{FF2B5EF4-FFF2-40B4-BE49-F238E27FC236}">
                <a16:creationId xmlns:a16="http://schemas.microsoft.com/office/drawing/2014/main" id="{2EFDD13A-00AF-436F-8878-04131A2BCD8E}"/>
              </a:ext>
            </a:extLst>
          </p:cNvPr>
          <p:cNvSpPr>
            <a:spLocks noGrp="1"/>
          </p:cNvSpPr>
          <p:nvPr/>
        </p:nvSpPr>
        <p:spPr>
          <a:xfrm>
            <a:off x="7905750" y="3209925"/>
            <a:ext cx="2286000" cy="400050"/>
          </a:xfrm>
          <a:prstGeom prst="rect">
            <a:avLst/>
          </a:prstGeom>
          <a:noFill/>
          <a:ln w="0">
            <a:noFill/>
            <a:prstDash val="solid"/>
          </a:ln>
        </p:spPr>
        <p:txBody>
          <a:bodyPr lIns="57150" tIns="38100" rIns="57150" bIns="38100" anchor="t">
            <a:normAutofit/>
          </a:bodyPr>
          <a:lstStyle/>
          <a:p>
            <a:pPr algn="ctr">
              <a:lnSpc>
                <a:spcPct val="108000"/>
              </a:lnSpc>
              <a:buNone/>
              <a:defRPr sz="1875" b="1" i="0">
                <a:solidFill>
                  <a:srgbClr val="013A58"/>
                </a:solidFill>
                <a:latin typeface="Arial"/>
                <a:ea typeface="Arial"/>
                <a:cs typeface="Arial"/>
              </a:defRPr>
            </a:pPr>
            <a:r>
              <a:rPr sz="1875" b="1" i="0">
                <a:solidFill>
                  <a:srgbClr val="013A58"/>
                </a:solidFill>
                <a:latin typeface="Arial"/>
                <a:ea typeface="Arial"/>
                <a:cs typeface="Arial"/>
              </a:rPr>
              <a:t>Protect</a:t>
            </a:r>
          </a:p>
        </p:txBody>
      </p:sp>
      <p:sp>
        <p:nvSpPr>
          <p:cNvPr id="21" name="Rectangle: Rounded Corners 20">
            <a:extLst>
              <a:ext uri="{FF2B5EF4-FFF2-40B4-BE49-F238E27FC236}">
                <a16:creationId xmlns:a16="http://schemas.microsoft.com/office/drawing/2014/main" id="{8BCA423C-5A31-4915-B2B7-F5C568B09C05}"/>
              </a:ext>
            </a:extLst>
          </p:cNvPr>
          <p:cNvSpPr>
            <a:spLocks noGrp="1"/>
          </p:cNvSpPr>
          <p:nvPr/>
        </p:nvSpPr>
        <p:spPr>
          <a:xfrm>
            <a:off x="7620000" y="3800475"/>
            <a:ext cx="2857500" cy="1066800"/>
          </a:xfrm>
          <a:prstGeom prst="roundRect">
            <a:avLst>
              <a:gd name="adj" fmla="val 12500"/>
            </a:avLst>
          </a:prstGeom>
          <a:solidFill>
            <a:srgbClr val="EAF3FB"/>
          </a:solidFill>
          <a:ln w="0">
            <a:noFill/>
            <a:prstDash val="solid"/>
          </a:ln>
        </p:spPr>
        <p:txBody>
          <a:bodyPr lIns="57150" tIns="38100" rIns="57150" bIns="38100" anchor="ctr">
            <a:normAutofit/>
          </a:bodyPr>
          <a:lstStyle/>
          <a:p>
            <a:pPr algn="ctr">
              <a:lnSpc>
                <a:spcPct val="108000"/>
              </a:lnSpc>
              <a:buNone/>
              <a:defRPr sz="1425" b="0" i="0">
                <a:solidFill>
                  <a:srgbClr val="0070C0"/>
                </a:solidFill>
                <a:latin typeface="Arial"/>
                <a:ea typeface="Arial"/>
                <a:cs typeface="Arial"/>
              </a:defRPr>
            </a:pPr>
            <a:r>
              <a:rPr sz="1425" b="0" i="0">
                <a:solidFill>
                  <a:srgbClr val="0070C0"/>
                </a:solidFill>
                <a:latin typeface="Arial"/>
                <a:ea typeface="Arial"/>
                <a:cs typeface="Arial"/>
              </a:rPr>
              <a:t>HbA1c review and annual care processes detect risk before complications advance.</a:t>
            </a:r>
          </a:p>
        </p:txBody>
      </p:sp>
      <p:sp>
        <p:nvSpPr>
          <p:cNvPr id="22" name="Rectangle: Rounded Corners 21">
            <a:extLst>
              <a:ext uri="{FF2B5EF4-FFF2-40B4-BE49-F238E27FC236}">
                <a16:creationId xmlns:a16="http://schemas.microsoft.com/office/drawing/2014/main" id="{E6C7B578-3FFA-4795-994D-1EE70A5A2944}"/>
              </a:ext>
            </a:extLst>
          </p:cNvPr>
          <p:cNvSpPr>
            <a:spLocks noGrp="1"/>
          </p:cNvSpPr>
          <p:nvPr/>
        </p:nvSpPr>
        <p:spPr>
          <a:xfrm>
            <a:off x="1476375" y="5619750"/>
            <a:ext cx="8382000" cy="666750"/>
          </a:xfrm>
          <a:prstGeom prst="roundRect">
            <a:avLst>
              <a:gd name="adj" fmla="val 17143"/>
            </a:avLst>
          </a:prstGeom>
          <a:solidFill>
            <a:srgbClr val="013A58"/>
          </a:solidFill>
          <a:ln w="0">
            <a:noFill/>
            <a:prstDash val="solid"/>
          </a:ln>
        </p:spPr>
        <p:txBody>
          <a:bodyPr lIns="57150" tIns="38100" rIns="57150" bIns="38100" anchor="ctr">
            <a:normAutofit fontScale="99708" lnSpcReduction="10000"/>
          </a:bodyPr>
          <a:lstStyle/>
          <a:p>
            <a:pPr algn="ctr">
              <a:lnSpc>
                <a:spcPct val="108000"/>
              </a:lnSpc>
              <a:buNone/>
              <a:defRPr sz="1725" b="1" i="0">
                <a:solidFill>
                  <a:srgbClr val="FFFFFF"/>
                </a:solidFill>
                <a:latin typeface="Arial"/>
                <a:ea typeface="Arial"/>
                <a:cs typeface="Arial"/>
              </a:defRPr>
            </a:pPr>
            <a:r>
              <a:rPr sz="1725" b="1" i="0">
                <a:solidFill>
                  <a:srgbClr val="FFFFFF"/>
                </a:solidFill>
                <a:latin typeface="Arial"/>
                <a:ea typeface="Arial"/>
                <a:cs typeface="Arial"/>
              </a:rPr>
              <a:t>The intended outcome is improved control, reduced cardiometabolic risk and greater confidence in self-management.</a:t>
            </a:r>
          </a:p>
        </p:txBody>
      </p:sp>
      <p:sp>
        <p:nvSpPr>
          <p:cNvPr id="23" name="Rectangle 22">
            <a:extLst>
              <a:ext uri="{FF2B5EF4-FFF2-40B4-BE49-F238E27FC236}">
                <a16:creationId xmlns:a16="http://schemas.microsoft.com/office/drawing/2014/main" id="{81F85B35-AA97-4702-B9C6-ADA0A6B27623}"/>
              </a:ext>
            </a:extLst>
          </p:cNvPr>
          <p:cNvSpPr>
            <a:spLocks noGrp="1"/>
          </p:cNvSpPr>
          <p:nvPr/>
        </p:nvSpPr>
        <p:spPr>
          <a:xfrm>
            <a:off x="6715125" y="6610350"/>
            <a:ext cx="3952875" cy="361950"/>
          </a:xfrm>
          <a:prstGeom prst="rect">
            <a:avLst/>
          </a:prstGeom>
          <a:noFill/>
          <a:ln w="0">
            <a:noFill/>
            <a:prstDash val="solid"/>
          </a:ln>
        </p:spPr>
        <p:txBody>
          <a:bodyPr lIns="0" tIns="0" rIns="0" bIns="0" anchor="b">
            <a:normAutofit/>
          </a:bodyPr>
          <a:lstStyle/>
          <a:p>
            <a:pPr algn="l">
              <a:lnSpc>
                <a:spcPct val="100000"/>
              </a:lnSpc>
              <a:buNone/>
              <a:defRPr sz="810" b="0" i="1">
                <a:solidFill>
                  <a:srgbClr val="4A5D68"/>
                </a:solidFill>
                <a:latin typeface="Arial"/>
                <a:ea typeface="Arial"/>
                <a:cs typeface="Arial"/>
              </a:defRPr>
            </a:pPr>
            <a:r>
              <a:rPr sz="810" b="0" i="1">
                <a:solidFill>
                  <a:srgbClr val="4A5D68"/>
                </a:solidFill>
                <a:latin typeface="Arial"/>
                <a:ea typeface="Arial"/>
                <a:cs typeface="Arial"/>
              </a:rPr>
              <a:t>(NICE, 2026)</a:t>
            </a:r>
          </a:p>
        </p:txBody>
      </p:sp>
      <p:pic>
        <p:nvPicPr>
          <p:cNvPr id="25" name="Recorded Sound">
            <a:hlinkClick r:id="" action="ppaction://media"/>
            <a:extLst>
              <a:ext uri="{FF2B5EF4-FFF2-40B4-BE49-F238E27FC236}">
                <a16:creationId xmlns:a16="http://schemas.microsoft.com/office/drawing/2014/main" id="{9A99A905-4281-BECB-ECF5-ACD6E5D36BC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083050" y="406066"/>
            <a:ext cx="406400" cy="406400"/>
          </a:xfrm>
          <a:prstGeom prst="rect">
            <a:avLst/>
          </a:prstGeom>
        </p:spPr>
      </p:pic>
    </p:spTree>
    <p:extLst>
      <p:ext uri="{BB962C8B-B14F-4D97-AF65-F5344CB8AC3E}">
        <p14:creationId xmlns:p14="http://schemas.microsoft.com/office/powerpoint/2010/main" val="963514448"/>
      </p:ext>
    </p:extLst>
  </p:cSld>
  <p:clrMapOvr>
    <a:masterClrMapping/>
  </p:clrMapOvr>
  <mc:AlternateContent xmlns:mc="http://schemas.openxmlformats.org/markup-compatibility/2006" xmlns:p14="http://schemas.microsoft.com/office/powerpoint/2010/main">
    <mc:Choice Requires="p14">
      <p:transition spd="slow" p14:dur="2000" advTm="62125"/>
    </mc:Choice>
    <mc:Fallback xmlns="">
      <p:transition spd="slow" advTm="62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125"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2B5D4BD-18D1-43DE-8156-B8172375C06A}"/>
              </a:ext>
            </a:extLst>
          </p:cNvPr>
          <p:cNvSpPr>
            <a:spLocks noGrp="1"/>
          </p:cNvSpPr>
          <p:nvPr/>
        </p:nvSpPr>
        <p:spPr>
          <a:xfrm>
            <a:off x="666750" y="295275"/>
            <a:ext cx="10001250" cy="523875"/>
          </a:xfrm>
          <a:prstGeom prst="rect">
            <a:avLst/>
          </a:prstGeom>
          <a:noFill/>
          <a:ln w="0">
            <a:noFill/>
            <a:prstDash val="solid"/>
          </a:ln>
        </p:spPr>
        <p:txBody>
          <a:bodyPr lIns="57150" tIns="38100" rIns="57150" bIns="38100" anchor="ctr">
            <a:normAutofit/>
          </a:bodyPr>
          <a:lstStyle/>
          <a:p>
            <a:pPr algn="ctr">
              <a:lnSpc>
                <a:spcPct val="108000"/>
              </a:lnSpc>
              <a:buNone/>
              <a:defRPr sz="2550" b="1" i="0">
                <a:solidFill>
                  <a:srgbClr val="111111"/>
                </a:solidFill>
                <a:latin typeface="Arial"/>
                <a:ea typeface="Arial"/>
                <a:cs typeface="Arial"/>
              </a:defRPr>
            </a:pPr>
            <a:r>
              <a:rPr sz="2550" b="1" i="0">
                <a:solidFill>
                  <a:srgbClr val="111111"/>
                </a:solidFill>
                <a:latin typeface="Arial"/>
                <a:ea typeface="Arial"/>
                <a:cs typeface="Arial"/>
              </a:rPr>
              <a:t>References</a:t>
            </a:r>
          </a:p>
        </p:txBody>
      </p:sp>
      <p:sp>
        <p:nvSpPr>
          <p:cNvPr id="2" name="Rectangle 1">
            <a:extLst>
              <a:ext uri="{FF2B5EF4-FFF2-40B4-BE49-F238E27FC236}">
                <a16:creationId xmlns:a16="http://schemas.microsoft.com/office/drawing/2014/main" id="{558A3EC5-73A0-4909-8E40-F067DCA80D2A}"/>
              </a:ext>
            </a:extLst>
          </p:cNvPr>
          <p:cNvSpPr>
            <a:spLocks noGrp="1"/>
          </p:cNvSpPr>
          <p:nvPr/>
        </p:nvSpPr>
        <p:spPr>
          <a:xfrm>
            <a:off x="0" y="7067550"/>
            <a:ext cx="11334750" cy="952500"/>
          </a:xfrm>
          <a:prstGeom prst="rect">
            <a:avLst/>
          </a:prstGeom>
          <a:solidFill>
            <a:srgbClr val="013A58"/>
          </a:solidFill>
          <a:ln w="0">
            <a:noFill/>
            <a:prstDash val="solid"/>
          </a:ln>
        </p:spPr>
      </p:sp>
      <p:sp>
        <p:nvSpPr>
          <p:cNvPr id="3" name="footer-cyan">
            <a:extLst>
              <a:ext uri="{FF2B5EF4-FFF2-40B4-BE49-F238E27FC236}">
                <a16:creationId xmlns:a16="http://schemas.microsoft.com/office/drawing/2014/main" id="{FB8AA9CB-785A-4E7C-AD56-A0EADCB0E7C8}"/>
              </a:ext>
            </a:extLst>
          </p:cNvPr>
          <p:cNvSpPr>
            <a:spLocks noGrp="1"/>
          </p:cNvSpPr>
          <p:nvPr/>
        </p:nvSpPr>
        <p:spPr>
          <a:xfrm>
            <a:off x="8334375" y="7067550"/>
            <a:ext cx="1428750" cy="952500"/>
          </a:xfrm>
          <a:custGeom>
            <a:avLst/>
            <a:gdLst/>
            <a:ahLst/>
            <a:cxnLst/>
            <a:rect l="0" t="0" r="0" b="0"/>
            <a:pathLst>
              <a:path w="1428750" h="952500">
                <a:moveTo>
                  <a:pt x="0" y="0"/>
                </a:moveTo>
                <a:lnTo>
                  <a:pt x="1428750" y="952500"/>
                </a:lnTo>
                <a:lnTo>
                  <a:pt x="1228725" y="0"/>
                </a:lnTo>
                <a:close/>
              </a:path>
            </a:pathLst>
          </a:custGeom>
          <a:solidFill>
            <a:srgbClr val="23B8D8"/>
          </a:solidFill>
          <a:ln w="0">
            <a:noFill/>
            <a:prstDash val="solid"/>
          </a:ln>
        </p:spPr>
      </p:sp>
      <p:sp>
        <p:nvSpPr>
          <p:cNvPr id="4" name="footer-teal">
            <a:extLst>
              <a:ext uri="{FF2B5EF4-FFF2-40B4-BE49-F238E27FC236}">
                <a16:creationId xmlns:a16="http://schemas.microsoft.com/office/drawing/2014/main" id="{E5398BF2-77DE-469C-BE5B-F0E6884FBF26}"/>
              </a:ext>
            </a:extLst>
          </p:cNvPr>
          <p:cNvSpPr>
            <a:spLocks noGrp="1"/>
          </p:cNvSpPr>
          <p:nvPr/>
        </p:nvSpPr>
        <p:spPr>
          <a:xfrm>
            <a:off x="9563100" y="7067550"/>
            <a:ext cx="819150" cy="952500"/>
          </a:xfrm>
          <a:custGeom>
            <a:avLst/>
            <a:gdLst/>
            <a:ahLst/>
            <a:cxnLst/>
            <a:rect l="0" t="0" r="0" b="0"/>
            <a:pathLst>
              <a:path w="819150" h="952500">
                <a:moveTo>
                  <a:pt x="0" y="0"/>
                </a:moveTo>
                <a:lnTo>
                  <a:pt x="200025" y="952500"/>
                </a:lnTo>
                <a:lnTo>
                  <a:pt x="819150" y="0"/>
                </a:lnTo>
                <a:close/>
              </a:path>
            </a:pathLst>
          </a:custGeom>
          <a:solidFill>
            <a:srgbClr val="2A97B6"/>
          </a:solidFill>
          <a:ln w="0">
            <a:noFill/>
            <a:prstDash val="solid"/>
          </a:ln>
        </p:spPr>
      </p:sp>
      <p:sp>
        <p:nvSpPr>
          <p:cNvPr id="5" name="footer-steel">
            <a:extLst>
              <a:ext uri="{FF2B5EF4-FFF2-40B4-BE49-F238E27FC236}">
                <a16:creationId xmlns:a16="http://schemas.microsoft.com/office/drawing/2014/main" id="{3FDA1B75-C3E4-46C0-BC2B-BCCD18D7E6CA}"/>
              </a:ext>
            </a:extLst>
          </p:cNvPr>
          <p:cNvSpPr>
            <a:spLocks noGrp="1"/>
          </p:cNvSpPr>
          <p:nvPr/>
        </p:nvSpPr>
        <p:spPr>
          <a:xfrm>
            <a:off x="9763125" y="7067550"/>
            <a:ext cx="1571625" cy="952500"/>
          </a:xfrm>
          <a:custGeom>
            <a:avLst/>
            <a:gdLst/>
            <a:ahLst/>
            <a:cxnLst/>
            <a:rect l="0" t="0" r="0" b="0"/>
            <a:pathLst>
              <a:path w="1571625" h="952500">
                <a:moveTo>
                  <a:pt x="619125" y="0"/>
                </a:moveTo>
                <a:lnTo>
                  <a:pt x="0" y="952500"/>
                </a:lnTo>
                <a:lnTo>
                  <a:pt x="1571625" y="266700"/>
                </a:lnTo>
                <a:lnTo>
                  <a:pt x="1571625" y="0"/>
                </a:lnTo>
                <a:close/>
              </a:path>
            </a:pathLst>
          </a:custGeom>
          <a:solidFill>
            <a:srgbClr val="3D718E"/>
          </a:solidFill>
          <a:ln w="0">
            <a:noFill/>
            <a:prstDash val="solid"/>
          </a:ln>
        </p:spPr>
      </p:sp>
      <p:pic>
        <p:nvPicPr>
          <p:cNvPr id="18" name="Picture 17"/>
          <p:cNvPicPr>
            <a:picLocks noChangeAspect="1"/>
          </p:cNvPicPr>
          <p:nvPr/>
        </p:nvPicPr>
        <p:blipFill>
          <a:blip r:embed="rId3"/>
          <a:stretch/>
        </p:blipFill>
        <p:spPr>
          <a:xfrm>
            <a:off x="518996" y="7229475"/>
            <a:ext cx="1895707" cy="647700"/>
          </a:xfrm>
          <a:prstGeom prst="rect">
            <a:avLst/>
          </a:prstGeom>
        </p:spPr>
      </p:pic>
      <p:sp>
        <p:nvSpPr>
          <p:cNvPr id="7" name="Rectangle 6">
            <a:extLst>
              <a:ext uri="{FF2B5EF4-FFF2-40B4-BE49-F238E27FC236}">
                <a16:creationId xmlns:a16="http://schemas.microsoft.com/office/drawing/2014/main" id="{E334B188-07D7-4D03-978B-C3FA9EE7D441}"/>
              </a:ext>
            </a:extLst>
          </p:cNvPr>
          <p:cNvSpPr>
            <a:spLocks noGrp="1"/>
          </p:cNvSpPr>
          <p:nvPr/>
        </p:nvSpPr>
        <p:spPr>
          <a:xfrm>
            <a:off x="3524250" y="7258050"/>
            <a:ext cx="4762500" cy="514350"/>
          </a:xfrm>
          <a:prstGeom prst="rect">
            <a:avLst/>
          </a:prstGeom>
          <a:noFill/>
          <a:ln w="0">
            <a:noFill/>
            <a:prstDash val="solid"/>
          </a:ln>
        </p:spPr>
        <p:txBody>
          <a:bodyPr lIns="57150" tIns="38100" rIns="57150" bIns="38100" anchor="ctr">
            <a:normAutofit/>
          </a:bodyPr>
          <a:lstStyle/>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Trawsnewid Addysg; Trawsnewid Bywydau</a:t>
            </a:r>
          </a:p>
          <a:p>
            <a:pPr algn="ctr">
              <a:lnSpc>
                <a:spcPct val="108000"/>
              </a:lnSpc>
              <a:buNone/>
              <a:defRPr sz="1275" b="0" i="1">
                <a:solidFill>
                  <a:srgbClr val="23B8D8"/>
                </a:solidFill>
                <a:latin typeface="Arial"/>
                <a:ea typeface="Arial"/>
                <a:cs typeface="Arial"/>
              </a:defRPr>
            </a:pPr>
            <a:r>
              <a:rPr sz="1275" b="0" i="1">
                <a:solidFill>
                  <a:srgbClr val="23B8D8"/>
                </a:solidFill>
                <a:latin typeface="Arial"/>
                <a:ea typeface="Arial"/>
                <a:cs typeface="Arial"/>
              </a:rPr>
              <a:t>Transforming Education; Transforming Lives</a:t>
            </a:r>
          </a:p>
        </p:txBody>
      </p:sp>
      <p:sp>
        <p:nvSpPr>
          <p:cNvPr id="8" name="Rectangle 7">
            <a:extLst>
              <a:ext uri="{FF2B5EF4-FFF2-40B4-BE49-F238E27FC236}">
                <a16:creationId xmlns:a16="http://schemas.microsoft.com/office/drawing/2014/main" id="{3AB6E150-D133-4B95-B8A8-49D2E7143D61}"/>
              </a:ext>
            </a:extLst>
          </p:cNvPr>
          <p:cNvSpPr>
            <a:spLocks noGrp="1"/>
          </p:cNvSpPr>
          <p:nvPr/>
        </p:nvSpPr>
        <p:spPr>
          <a:xfrm>
            <a:off x="10858500" y="7524750"/>
            <a:ext cx="285750" cy="228600"/>
          </a:xfrm>
          <a:prstGeom prst="rect">
            <a:avLst/>
          </a:prstGeom>
          <a:noFill/>
          <a:ln w="0">
            <a:noFill/>
            <a:prstDash val="solid"/>
          </a:ln>
        </p:spPr>
        <p:txBody>
          <a:bodyPr lIns="57150" tIns="38100" rIns="57150" bIns="38100" anchor="ctr">
            <a:normAutofit fontScale="92160" lnSpcReduction="20000"/>
          </a:bodyPr>
          <a:lstStyle/>
          <a:p>
            <a:pPr algn="ctr">
              <a:lnSpc>
                <a:spcPct val="108000"/>
              </a:lnSpc>
              <a:buNone/>
              <a:defRPr sz="1200" b="0" i="0">
                <a:solidFill>
                  <a:srgbClr val="B7C7D1"/>
                </a:solidFill>
                <a:latin typeface="Arial"/>
                <a:ea typeface="Arial"/>
                <a:cs typeface="Arial"/>
              </a:defRPr>
            </a:pPr>
            <a:r>
              <a:rPr sz="1200" b="0" i="0">
                <a:solidFill>
                  <a:srgbClr val="B7C7D1"/>
                </a:solidFill>
                <a:latin typeface="Arial"/>
                <a:ea typeface="Arial"/>
                <a:cs typeface="Arial"/>
              </a:rPr>
              <a:t>15</a:t>
            </a:r>
          </a:p>
        </p:txBody>
      </p:sp>
      <p:sp>
        <p:nvSpPr>
          <p:cNvPr id="9" name="Rectangle: Rounded Corners 8">
            <a:extLst>
              <a:ext uri="{FF2B5EF4-FFF2-40B4-BE49-F238E27FC236}">
                <a16:creationId xmlns:a16="http://schemas.microsoft.com/office/drawing/2014/main" id="{3A66A49F-1164-4E57-95AE-425531079C10}"/>
              </a:ext>
            </a:extLst>
          </p:cNvPr>
          <p:cNvSpPr>
            <a:spLocks noGrp="1"/>
          </p:cNvSpPr>
          <p:nvPr/>
        </p:nvSpPr>
        <p:spPr>
          <a:xfrm>
            <a:off x="523875" y="1066800"/>
            <a:ext cx="10287000" cy="5619750"/>
          </a:xfrm>
          <a:prstGeom prst="roundRect">
            <a:avLst>
              <a:gd name="adj" fmla="val 1695"/>
            </a:avLst>
          </a:prstGeom>
          <a:solidFill>
            <a:srgbClr val="FFFFFF"/>
          </a:solidFill>
          <a:ln w="12383">
            <a:solidFill>
              <a:srgbClr val="C8D7DF"/>
            </a:solidFill>
            <a:prstDash val="solid"/>
          </a:ln>
        </p:spPr>
      </p:sp>
      <p:sp>
        <p:nvSpPr>
          <p:cNvPr id="10" name="Rectangle 9">
            <a:extLst>
              <a:ext uri="{FF2B5EF4-FFF2-40B4-BE49-F238E27FC236}">
                <a16:creationId xmlns:a16="http://schemas.microsoft.com/office/drawing/2014/main" id="{25111122-62DD-40FA-9E18-A840EB268F82}"/>
              </a:ext>
            </a:extLst>
          </p:cNvPr>
          <p:cNvSpPr>
            <a:spLocks noGrp="1"/>
          </p:cNvSpPr>
          <p:nvPr/>
        </p:nvSpPr>
        <p:spPr>
          <a:xfrm>
            <a:off x="742950" y="1257300"/>
            <a:ext cx="4810125" cy="5191125"/>
          </a:xfrm>
          <a:prstGeom prst="rect">
            <a:avLst/>
          </a:prstGeom>
          <a:noFill/>
          <a:ln w="0">
            <a:noFill/>
            <a:prstDash val="solid"/>
          </a:ln>
        </p:spPr>
        <p:txBody>
          <a:bodyPr lIns="57150" tIns="38100" rIns="57150" bIns="38100" anchor="t">
            <a:normAutofit/>
          </a:bodyPr>
          <a:lstStyle/>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Lu, X., Xie, Q., Pan, X. et al. (2024) ‘Type 2 diabetes mellitus in adults: pathogenesis, prevention and therapy’, Signal Transduction and Targeted Therapy, 9, 262. Available at: https://doi.org/10.1038/s41392-024-01951-9.</a:t>
            </a:r>
          </a:p>
          <a:p>
            <a:endParaRPr sz="1140" b="0" i="0">
              <a:solidFill>
                <a:srgbClr val="111111"/>
              </a:solidFill>
              <a:latin typeface="Arial"/>
              <a:ea typeface="Arial"/>
              <a:cs typeface="Arial"/>
            </a:endParaRPr>
          </a:p>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National Institute of Diabetes and Digestive and Kidney Diseases (NIDDK) (2026) Type 2 diabetes. Available at: https://www.niddk.nih.gov/health-information/diabetes/overview/what-is-diabetes/type-2-diabetes (Accessed: 22 July 2026).</a:t>
            </a:r>
          </a:p>
          <a:p>
            <a:endParaRPr sz="1140" b="0" i="0">
              <a:solidFill>
                <a:srgbClr val="111111"/>
              </a:solidFill>
              <a:latin typeface="Arial"/>
              <a:ea typeface="Arial"/>
              <a:cs typeface="Arial"/>
            </a:endParaRPr>
          </a:p>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National Institute for Health and Care Excellence (NICE) (2019) Diabetic foot problems: prevention and management (NG19). Available at: https://www.nice.org.uk/guidance/ng19 (Accessed: 22 July 2026).</a:t>
            </a:r>
          </a:p>
          <a:p>
            <a:endParaRPr sz="1140" b="0" i="0">
              <a:solidFill>
                <a:srgbClr val="111111"/>
              </a:solidFill>
              <a:latin typeface="Arial"/>
              <a:ea typeface="Arial"/>
              <a:cs typeface="Arial"/>
            </a:endParaRPr>
          </a:p>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National Institute for Health and Care Excellence (NICE) (2021) Shared decision making (NG197). Available at: https://www.nice.org.uk/guidance/ng197 (Accessed: 22 July 2026).</a:t>
            </a:r>
          </a:p>
          <a:p>
            <a:endParaRPr sz="1140" b="0" i="0">
              <a:solidFill>
                <a:srgbClr val="111111"/>
              </a:solidFill>
              <a:latin typeface="Arial"/>
              <a:ea typeface="Arial"/>
              <a:cs typeface="Arial"/>
            </a:endParaRPr>
          </a:p>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National Institute for Health and Care Excellence (NICE) (2023) Type 2 diabetes in adults (QS209). Available at: https://www.nice.org.uk/guidance/qs209 (Accessed: 22 July 2026).</a:t>
            </a:r>
          </a:p>
        </p:txBody>
      </p:sp>
      <p:sp>
        <p:nvSpPr>
          <p:cNvPr id="11" name="Rectangle 10">
            <a:extLst>
              <a:ext uri="{FF2B5EF4-FFF2-40B4-BE49-F238E27FC236}">
                <a16:creationId xmlns:a16="http://schemas.microsoft.com/office/drawing/2014/main" id="{6E6F2087-C931-40BB-8D59-10134FD4684B}"/>
              </a:ext>
            </a:extLst>
          </p:cNvPr>
          <p:cNvSpPr>
            <a:spLocks noGrp="1"/>
          </p:cNvSpPr>
          <p:nvPr/>
        </p:nvSpPr>
        <p:spPr>
          <a:xfrm>
            <a:off x="5657850" y="1238250"/>
            <a:ext cx="19050" cy="5219700"/>
          </a:xfrm>
          <a:prstGeom prst="rect">
            <a:avLst/>
          </a:prstGeom>
          <a:solidFill>
            <a:srgbClr val="C8D7DF"/>
          </a:solidFill>
          <a:ln w="0">
            <a:noFill/>
            <a:prstDash val="solid"/>
          </a:ln>
        </p:spPr>
      </p:sp>
      <p:sp>
        <p:nvSpPr>
          <p:cNvPr id="12" name="Rectangle 11">
            <a:extLst>
              <a:ext uri="{FF2B5EF4-FFF2-40B4-BE49-F238E27FC236}">
                <a16:creationId xmlns:a16="http://schemas.microsoft.com/office/drawing/2014/main" id="{F64DA501-041A-4196-8B1C-3AC4EE81ACFD}"/>
              </a:ext>
            </a:extLst>
          </p:cNvPr>
          <p:cNvSpPr>
            <a:spLocks noGrp="1"/>
          </p:cNvSpPr>
          <p:nvPr/>
        </p:nvSpPr>
        <p:spPr>
          <a:xfrm>
            <a:off x="5829300" y="1257300"/>
            <a:ext cx="4762500" cy="5191125"/>
          </a:xfrm>
          <a:prstGeom prst="rect">
            <a:avLst/>
          </a:prstGeom>
          <a:noFill/>
          <a:ln w="0">
            <a:noFill/>
            <a:prstDash val="solid"/>
          </a:ln>
        </p:spPr>
        <p:txBody>
          <a:bodyPr lIns="57150" tIns="38100" rIns="57150" bIns="38100" anchor="t">
            <a:normAutofit/>
          </a:bodyPr>
          <a:lstStyle/>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National Institute for Health and Care Excellence (NICE) (2026) Type 2 diabetes in adults: management (NG28). Available at: https://www.nice.org.uk/guidance/ng28 (Accessed: 22 July 2026).</a:t>
            </a:r>
          </a:p>
          <a:p>
            <a:endParaRPr sz="1140" b="0" i="0">
              <a:solidFill>
                <a:srgbClr val="111111"/>
              </a:solidFill>
              <a:latin typeface="Arial"/>
              <a:ea typeface="Arial"/>
              <a:cs typeface="Arial"/>
            </a:endParaRPr>
          </a:p>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National Institute for Health and Care Excellence (NICE) (2012) Patient experience in adult NHS services (CG138). Available at: https://www.nice.org.uk/guidance/cg138 (Accessed: 22 July 2026).</a:t>
            </a:r>
          </a:p>
          <a:p>
            <a:endParaRPr sz="1140" b="0" i="0">
              <a:solidFill>
                <a:srgbClr val="111111"/>
              </a:solidFill>
              <a:latin typeface="Arial"/>
              <a:ea typeface="Arial"/>
              <a:cs typeface="Arial"/>
            </a:endParaRPr>
          </a:p>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NHS (2021) Physical activity guidelines for adults aged 19 to 64. Available at: https://www.nhs.uk/live-well/exercise/physical-activity-guidelines-for-adults-aged-19-to-64/ (Accessed: 22 July 2026).</a:t>
            </a:r>
          </a:p>
          <a:p>
            <a:endParaRPr sz="1140" b="0" i="0">
              <a:solidFill>
                <a:srgbClr val="111111"/>
              </a:solidFill>
              <a:latin typeface="Arial"/>
              <a:ea typeface="Arial"/>
              <a:cs typeface="Arial"/>
            </a:endParaRPr>
          </a:p>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NHS (2024) Treatment for type 2 diabetes. Available at: https://www.nhs.uk/conditions/type-2-diabetes/treatment/ (Accessed: 22 July 2026).</a:t>
            </a:r>
          </a:p>
          <a:p>
            <a:endParaRPr sz="1140" b="0" i="0">
              <a:solidFill>
                <a:srgbClr val="111111"/>
              </a:solidFill>
              <a:latin typeface="Arial"/>
              <a:ea typeface="Arial"/>
              <a:cs typeface="Arial"/>
            </a:endParaRPr>
          </a:p>
          <a:p>
            <a:pPr algn="l">
              <a:lnSpc>
                <a:spcPct val="104000"/>
              </a:lnSpc>
              <a:buNone/>
              <a:defRPr sz="1140" b="0" i="0">
                <a:solidFill>
                  <a:srgbClr val="111111"/>
                </a:solidFill>
                <a:latin typeface="Arial"/>
                <a:ea typeface="Arial"/>
                <a:cs typeface="Arial"/>
              </a:defRPr>
            </a:pPr>
            <a:r>
              <a:rPr sz="1140" b="0" i="0">
                <a:solidFill>
                  <a:srgbClr val="111111"/>
                </a:solidFill>
                <a:latin typeface="Arial"/>
                <a:ea typeface="Arial"/>
                <a:cs typeface="Arial"/>
              </a:rPr>
              <a:t>• NHS England (2022) Diabetes high impact interventions. Available at: https://www.england.nhs.uk/ourwork/prevention/secondary-prevention/diabetes-high-impact-interventions/ (Accessed: 22 July 2026).</a:t>
            </a:r>
          </a:p>
        </p:txBody>
      </p:sp>
    </p:spTree>
    <p:extLst>
      <p:ext uri="{BB962C8B-B14F-4D97-AF65-F5344CB8AC3E}">
        <p14:creationId xmlns:p14="http://schemas.microsoft.com/office/powerpoint/2010/main" val="1760176566"/>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TotalTime>
  <Words>3583</Words>
  <Application>Microsoft Office PowerPoint</Application>
  <DocSecurity>0</DocSecurity>
  <PresentationFormat>Custom</PresentationFormat>
  <Paragraphs>321</Paragraphs>
  <Slides>15</Slides>
  <Notes>15</Notes>
  <HiddenSlides>0</HiddenSlides>
  <MMClips>14</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marie bodo</cp:lastModifiedBy>
  <cp:revision>1</cp:revision>
  <dcterms:created xsi:type="dcterms:W3CDTF">2026-07-22T00:53:30Z</dcterms:created>
  <dcterms:modified xsi:type="dcterms:W3CDTF">2026-08-11T13:41:18Z</dcterms:modified>
</cp:coreProperties>
</file>