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73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i Phelps" userId="44e5b747-28bd-454d-8b1f-8b8d7db49187" providerId="ADAL" clId="{FEC8712C-52F0-4927-825E-E51227B90B7E}"/>
    <pc:docChg chg="undo custSel modSld">
      <pc:chgData name="Ceri Phelps" userId="44e5b747-28bd-454d-8b1f-8b8d7db49187" providerId="ADAL" clId="{FEC8712C-52F0-4927-825E-E51227B90B7E}" dt="2024-09-11T11:49:14.918" v="302" actId="114"/>
      <pc:docMkLst>
        <pc:docMk/>
      </pc:docMkLst>
      <pc:sldChg chg="modSp mod">
        <pc:chgData name="Ceri Phelps" userId="44e5b747-28bd-454d-8b1f-8b8d7db49187" providerId="ADAL" clId="{FEC8712C-52F0-4927-825E-E51227B90B7E}" dt="2024-09-11T11:49:14.918" v="302" actId="114"/>
        <pc:sldMkLst>
          <pc:docMk/>
          <pc:sldMk cId="3174693947" sldId="275"/>
        </pc:sldMkLst>
        <pc:graphicFrameChg chg="modGraphic">
          <ac:chgData name="Ceri Phelps" userId="44e5b747-28bd-454d-8b1f-8b8d7db49187" providerId="ADAL" clId="{FEC8712C-52F0-4927-825E-E51227B90B7E}" dt="2024-09-11T11:49:14.918" v="302" actId="114"/>
          <ac:graphicFrameMkLst>
            <pc:docMk/>
            <pc:sldMk cId="3174693947" sldId="275"/>
            <ac:graphicFrameMk id="3" creationId="{D144D9EF-FE2F-2F58-4C0A-82B63E7AF017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372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071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429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9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647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237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372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73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857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632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789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B736C3-B627-41C7-838A-29FED3FE64A1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13C3B5-360B-495E-9D72-7C9FF526E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5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144D9EF-FE2F-2F58-4C0A-82B63E7AF0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3702901"/>
              </p:ext>
            </p:extLst>
          </p:nvPr>
        </p:nvGraphicFramePr>
        <p:xfrm>
          <a:off x="425528" y="895175"/>
          <a:ext cx="3924623" cy="496435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01161">
                  <a:extLst>
                    <a:ext uri="{9D8B030D-6E8A-4147-A177-3AD203B41FA5}">
                      <a16:colId xmlns:a16="http://schemas.microsoft.com/office/drawing/2014/main" val="2223495762"/>
                    </a:ext>
                  </a:extLst>
                </a:gridCol>
                <a:gridCol w="1461731">
                  <a:extLst>
                    <a:ext uri="{9D8B030D-6E8A-4147-A177-3AD203B41FA5}">
                      <a16:colId xmlns:a16="http://schemas.microsoft.com/office/drawing/2014/main" val="4109742478"/>
                    </a:ext>
                  </a:extLst>
                </a:gridCol>
                <a:gridCol w="1461731">
                  <a:extLst>
                    <a:ext uri="{9D8B030D-6E8A-4147-A177-3AD203B41FA5}">
                      <a16:colId xmlns:a16="http://schemas.microsoft.com/office/drawing/2014/main" val="1018648846"/>
                    </a:ext>
                  </a:extLst>
                </a:gridCol>
              </a:tblGrid>
              <a:tr h="167115">
                <a:tc gridSpan="3"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Semester 1</a:t>
                      </a:r>
                    </a:p>
                  </a:txBody>
                  <a:tcPr marL="28932" marR="28932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6209905"/>
                  </a:ext>
                </a:extLst>
              </a:tr>
              <a:tr h="12759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Week commencing</a:t>
                      </a:r>
                    </a:p>
                  </a:txBody>
                  <a:tcPr marL="28932" marR="28932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Tuesday</a:t>
                      </a:r>
                    </a:p>
                  </a:txBody>
                  <a:tcPr marL="28932" marR="28932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Thursday</a:t>
                      </a:r>
                    </a:p>
                  </a:txBody>
                  <a:tcPr marL="28932" marR="28932" marT="0" marB="0" anchor="ctr"/>
                </a:tc>
                <a:extLst>
                  <a:ext uri="{0D108BD9-81ED-4DB2-BD59-A6C34878D82A}">
                    <a16:rowId xmlns:a16="http://schemas.microsoft.com/office/drawing/2014/main" val="4251321057"/>
                  </a:ext>
                </a:extLst>
              </a:tr>
              <a:tr h="393701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23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rd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September</a:t>
                      </a:r>
                    </a:p>
                  </a:txBody>
                  <a:tcPr marL="28932" marR="28932" marT="0" marB="0" anchor="ctr"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i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Online Programme Induction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i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Tuesday 24</a:t>
                      </a:r>
                      <a:r>
                        <a:rPr lang="en-GB" sz="800" b="1" i="1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1" i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Sept and Thursday 26</a:t>
                      </a:r>
                      <a:r>
                        <a:rPr lang="en-GB" sz="800" b="1" i="1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1" i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Sept 5.30pm – 7pm.  </a:t>
                      </a:r>
                    </a:p>
                  </a:txBody>
                  <a:tcPr marL="28932" marR="28932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174936"/>
                  </a:ext>
                </a:extLst>
              </a:tr>
              <a:tr h="393701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30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September</a:t>
                      </a:r>
                    </a:p>
                  </a:txBody>
                  <a:tcPr marL="28932" marR="28932" marT="0" marB="0" anchor="ctr"/>
                </a:tc>
                <a:tc rowSpan="4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Applied Research Design and Analysis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ECAS7001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Kate Williams</a:t>
                      </a:r>
                    </a:p>
                  </a:txBody>
                  <a:tcPr marL="28932" marR="28932" marT="0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i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Library induction (tbc)</a:t>
                      </a:r>
                    </a:p>
                  </a:txBody>
                  <a:tcPr marL="28932" marR="28932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5235100"/>
                  </a:ext>
                </a:extLst>
              </a:tr>
              <a:tr h="393701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7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October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0" i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Induction drop in for queries </a:t>
                      </a:r>
                    </a:p>
                  </a:txBody>
                  <a:tcPr marL="28932" marR="28932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5822360"/>
                  </a:ext>
                </a:extLst>
              </a:tr>
              <a:tr h="393701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14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October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932" marR="28932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0723886"/>
                  </a:ext>
                </a:extLst>
              </a:tr>
              <a:tr h="393701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21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st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October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0" i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Induction drop in for queries </a:t>
                      </a:r>
                    </a:p>
                  </a:txBody>
                  <a:tcPr marL="28932" marR="28932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1179549"/>
                  </a:ext>
                </a:extLst>
              </a:tr>
              <a:tr h="338935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28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October</a:t>
                      </a:r>
                    </a:p>
                  </a:txBody>
                  <a:tcPr marL="28932" marR="28932" marT="0" marB="0" anchor="ctr"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Half Term / Reading Week</a:t>
                      </a:r>
                    </a:p>
                  </a:txBody>
                  <a:tcPr marL="28932" marR="28932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9290319"/>
                  </a:ext>
                </a:extLst>
              </a:tr>
              <a:tr h="393701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4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November</a:t>
                      </a:r>
                    </a:p>
                  </a:txBody>
                  <a:tcPr marL="28932" marR="28932" marT="0" marB="0" anchor="ctr"/>
                </a:tc>
                <a:tc rowSpan="6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Applied Research Design and Analysis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ECAS7001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Kate Williams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932" marR="28932" marT="0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Ethical and Professional Challenges </a:t>
                      </a:r>
                    </a:p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ECAS7006</a:t>
                      </a:r>
                    </a:p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Ceri Phelps</a:t>
                      </a:r>
                    </a:p>
                  </a:txBody>
                  <a:tcPr marL="28932" marR="28932" marT="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0870816"/>
                  </a:ext>
                </a:extLst>
              </a:tr>
              <a:tr h="393701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11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November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6121371"/>
                  </a:ext>
                </a:extLst>
              </a:tr>
              <a:tr h="393701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18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November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731785"/>
                  </a:ext>
                </a:extLst>
              </a:tr>
              <a:tr h="393701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25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November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0511463"/>
                  </a:ext>
                </a:extLst>
              </a:tr>
              <a:tr h="393701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nd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December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3025689"/>
                  </a:ext>
                </a:extLst>
              </a:tr>
              <a:tr h="393701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9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December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7409681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BB12824-8BA9-38F8-4A3E-10B8F7D36ECD}"/>
              </a:ext>
            </a:extLst>
          </p:cNvPr>
          <p:cNvSpPr txBox="1"/>
          <p:nvPr/>
        </p:nvSpPr>
        <p:spPr>
          <a:xfrm>
            <a:off x="2609691" y="211065"/>
            <a:ext cx="3924623" cy="24820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13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MSc Applied Psychology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149C8A8-58FC-4491-57B5-13CC183C0D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223920"/>
              </p:ext>
            </p:extLst>
          </p:nvPr>
        </p:nvGraphicFramePr>
        <p:xfrm>
          <a:off x="4793854" y="1192071"/>
          <a:ext cx="3924623" cy="317591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01161">
                  <a:extLst>
                    <a:ext uri="{9D8B030D-6E8A-4147-A177-3AD203B41FA5}">
                      <a16:colId xmlns:a16="http://schemas.microsoft.com/office/drawing/2014/main" val="2223495762"/>
                    </a:ext>
                  </a:extLst>
                </a:gridCol>
                <a:gridCol w="1461731">
                  <a:extLst>
                    <a:ext uri="{9D8B030D-6E8A-4147-A177-3AD203B41FA5}">
                      <a16:colId xmlns:a16="http://schemas.microsoft.com/office/drawing/2014/main" val="4109742478"/>
                    </a:ext>
                  </a:extLst>
                </a:gridCol>
                <a:gridCol w="1461731">
                  <a:extLst>
                    <a:ext uri="{9D8B030D-6E8A-4147-A177-3AD203B41FA5}">
                      <a16:colId xmlns:a16="http://schemas.microsoft.com/office/drawing/2014/main" val="1018648846"/>
                    </a:ext>
                  </a:extLst>
                </a:gridCol>
              </a:tblGrid>
              <a:tr h="163337">
                <a:tc gridSpan="3"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Semester 2</a:t>
                      </a:r>
                    </a:p>
                  </a:txBody>
                  <a:tcPr marL="28932" marR="28932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6209905"/>
                  </a:ext>
                </a:extLst>
              </a:tr>
              <a:tr h="20124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Week commencing</a:t>
                      </a:r>
                    </a:p>
                  </a:txBody>
                  <a:tcPr marL="28932" marR="28932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Tuesday</a:t>
                      </a:r>
                    </a:p>
                  </a:txBody>
                  <a:tcPr marL="28932" marR="28932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Thursday</a:t>
                      </a:r>
                    </a:p>
                  </a:txBody>
                  <a:tcPr marL="28932" marR="28932" marT="0" marB="0" anchor="ctr"/>
                </a:tc>
                <a:extLst>
                  <a:ext uri="{0D108BD9-81ED-4DB2-BD59-A6C34878D82A}">
                    <a16:rowId xmlns:a16="http://schemas.microsoft.com/office/drawing/2014/main" val="4251321057"/>
                  </a:ext>
                </a:extLst>
              </a:tr>
              <a:tr h="439873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rd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February</a:t>
                      </a:r>
                    </a:p>
                  </a:txBody>
                  <a:tcPr marL="28932" marR="28932" marT="0" marB="0" anchor="ctr"/>
                </a:tc>
                <a:tc rowSpan="3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Professional Research Skills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ECAS7002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Ceri Phelps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Behaviour Change in Context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ECAS7003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Ceri Phelps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5235100"/>
                  </a:ext>
                </a:extLst>
              </a:tr>
              <a:tr h="439873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10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February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28932" marR="28932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28932" marR="28932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8925398"/>
                  </a:ext>
                </a:extLst>
              </a:tr>
              <a:tr h="439873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17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February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932" marR="28932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932" marR="28932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5893027"/>
                  </a:ext>
                </a:extLst>
              </a:tr>
              <a:tr h="306837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24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February</a:t>
                      </a:r>
                    </a:p>
                  </a:txBody>
                  <a:tcPr marL="28932" marR="28932" marT="0" marB="0" anchor="ctr"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Half Term / Reading Week</a:t>
                      </a:r>
                    </a:p>
                  </a:txBody>
                  <a:tcPr marL="28932" marR="28932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5822360"/>
                  </a:ext>
                </a:extLst>
              </a:tr>
              <a:tr h="394959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rd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March</a:t>
                      </a:r>
                    </a:p>
                  </a:txBody>
                  <a:tcPr marL="28932" marR="28932" marT="0" marB="0" anchor="ctr"/>
                </a:tc>
                <a:tc rowSpan="3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Professional Research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Skills 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ECAS7002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Ceri Phelps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932" marR="28932" marT="0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Behaviour Change in Context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ECAS7003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Ceri Phelps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8932" marR="28932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0723886"/>
                  </a:ext>
                </a:extLst>
              </a:tr>
              <a:tr h="394959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10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March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1179549"/>
                  </a:ext>
                </a:extLst>
              </a:tr>
              <a:tr h="394959">
                <a:tc>
                  <a:txBody>
                    <a:bodyPr/>
                    <a:lstStyle/>
                    <a:p>
                      <a:pPr marL="0" marR="0" lvl="0" indent="0" algn="ctr" defTabSz="2167402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17</a:t>
                      </a:r>
                      <a:r>
                        <a:rPr lang="en-GB" sz="800" b="0" kern="100" baseline="300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b="0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March</a:t>
                      </a:r>
                    </a:p>
                  </a:txBody>
                  <a:tcPr marL="28932" marR="28932" marT="0" marB="0" anchor="ctr"/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929031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EA85252-A4CB-04AE-2D2B-438D2BE3CB63}"/>
              </a:ext>
            </a:extLst>
          </p:cNvPr>
          <p:cNvSpPr txBox="1"/>
          <p:nvPr/>
        </p:nvSpPr>
        <p:spPr>
          <a:xfrm>
            <a:off x="4572001" y="4829882"/>
            <a:ext cx="4368327" cy="15213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844" b="1" dirty="0">
                <a:latin typeface="Arial" panose="020B0604020202020204" pitchFamily="34" charset="0"/>
                <a:cs typeface="Arial" panose="020B0604020202020204" pitchFamily="34" charset="0"/>
              </a:rPr>
              <a:t>Saturday Module Sessions (9am – 4pm)</a:t>
            </a:r>
          </a:p>
          <a:p>
            <a:endParaRPr lang="en-GB" sz="84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44" dirty="0">
                <a:latin typeface="Arial" panose="020B0604020202020204" pitchFamily="34" charset="0"/>
                <a:cs typeface="Arial" panose="020B0604020202020204" pitchFamily="34" charset="0"/>
              </a:rPr>
              <a:t>Saturday 9</a:t>
            </a:r>
            <a:r>
              <a:rPr lang="en-GB" sz="844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844" dirty="0">
                <a:latin typeface="Arial" panose="020B0604020202020204" pitchFamily="34" charset="0"/>
                <a:cs typeface="Arial" panose="020B0604020202020204" pitchFamily="34" charset="0"/>
              </a:rPr>
              <a:t> November: Applied Research Design and Analysis - IQ304</a:t>
            </a:r>
          </a:p>
          <a:p>
            <a:endParaRPr lang="en-GB" sz="84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44" dirty="0">
                <a:latin typeface="Arial" panose="020B0604020202020204" pitchFamily="34" charset="0"/>
                <a:cs typeface="Arial" panose="020B0604020202020204" pitchFamily="34" charset="0"/>
              </a:rPr>
              <a:t>Saturday 7</a:t>
            </a:r>
            <a:r>
              <a:rPr lang="en-GB" sz="844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844" dirty="0">
                <a:latin typeface="Arial" panose="020B0604020202020204" pitchFamily="34" charset="0"/>
                <a:cs typeface="Arial" panose="020B0604020202020204" pitchFamily="34" charset="0"/>
              </a:rPr>
              <a:t> December: Ethical and Professional Challenges - IQ202</a:t>
            </a:r>
          </a:p>
          <a:p>
            <a:endParaRPr lang="en-GB" sz="84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44" dirty="0">
                <a:latin typeface="Arial" panose="020B0604020202020204" pitchFamily="34" charset="0"/>
                <a:cs typeface="Arial" panose="020B0604020202020204" pitchFamily="34" charset="0"/>
              </a:rPr>
              <a:t>Saturday 8</a:t>
            </a:r>
            <a:r>
              <a:rPr lang="en-GB" sz="844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844" dirty="0">
                <a:latin typeface="Arial" panose="020B0604020202020204" pitchFamily="34" charset="0"/>
                <a:cs typeface="Arial" panose="020B0604020202020204" pitchFamily="34" charset="0"/>
              </a:rPr>
              <a:t> February: Professional Research Skills – IQ202</a:t>
            </a:r>
          </a:p>
          <a:p>
            <a:endParaRPr lang="en-GB" sz="84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44" dirty="0">
                <a:latin typeface="Arial" panose="020B0604020202020204" pitchFamily="34" charset="0"/>
                <a:cs typeface="Arial" panose="020B0604020202020204" pitchFamily="34" charset="0"/>
              </a:rPr>
              <a:t>Saturday 15</a:t>
            </a:r>
            <a:r>
              <a:rPr lang="en-GB" sz="844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844" dirty="0">
                <a:latin typeface="Arial" panose="020B0604020202020204" pitchFamily="34" charset="0"/>
                <a:cs typeface="Arial" panose="020B0604020202020204" pitchFamily="34" charset="0"/>
              </a:rPr>
              <a:t> March: Behaviour Change in Context – IQ202</a:t>
            </a:r>
          </a:p>
          <a:p>
            <a:endParaRPr lang="en-GB" sz="84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4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A54DAD-17D3-31BB-D8AA-403D931069DC}"/>
              </a:ext>
            </a:extLst>
          </p:cNvPr>
          <p:cNvSpPr txBox="1"/>
          <p:nvPr/>
        </p:nvSpPr>
        <p:spPr>
          <a:xfrm>
            <a:off x="3000662" y="506804"/>
            <a:ext cx="3142675" cy="24820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13" dirty="0">
                <a:latin typeface="Arial" panose="020B0604020202020204" pitchFamily="34" charset="0"/>
                <a:cs typeface="Arial" panose="020B0604020202020204" pitchFamily="34" charset="0"/>
              </a:rPr>
              <a:t>All weekday sessions online between 4pm and 7pm</a:t>
            </a:r>
          </a:p>
        </p:txBody>
      </p:sp>
    </p:spTree>
    <p:extLst>
      <p:ext uri="{BB962C8B-B14F-4D97-AF65-F5344CB8AC3E}">
        <p14:creationId xmlns:p14="http://schemas.microsoft.com/office/powerpoint/2010/main" val="31746939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6</TotalTime>
  <Words>197</Words>
  <Application>Microsoft Office PowerPoint</Application>
  <PresentationFormat>On-screen Show (4:3)</PresentationFormat>
  <Paragraphs>79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2013 - 2022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Stacey Coleman</dc:creator>
  <cp:lastModifiedBy>Ceri Phelps</cp:lastModifiedBy>
  <cp:revision>2</cp:revision>
  <dcterms:created xsi:type="dcterms:W3CDTF">2023-08-24T14:35:54Z</dcterms:created>
  <dcterms:modified xsi:type="dcterms:W3CDTF">2024-09-11T11:49:15Z</dcterms:modified>
</cp:coreProperties>
</file>