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414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11/5/2017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11/5/2017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11/5/2017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11/5/2017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11/5/2017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11/5/2017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11/5/2017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11/5/2017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11/5/2017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11/5/2017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11/5/2017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11/5/2017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11/5/2017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11/5/2017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dirty="0"/>
              <a:t>11/5/2017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11/5/2017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11/5/2017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5" r:id="rId2"/>
    <p:sldLayoutId id="2147483651" r:id="rId3"/>
    <p:sldLayoutId id="2147483666" r:id="rId4"/>
    <p:sldLayoutId id="2147483653" r:id="rId5"/>
    <p:sldLayoutId id="2147483654" r:id="rId6"/>
    <p:sldLayoutId id="2147483655" r:id="rId7"/>
    <p:sldLayoutId id="2147483667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68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Project Week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2017</a:t>
            </a:r>
          </a:p>
        </p:txBody>
      </p:sp>
    </p:spTree>
    <p:extLst>
      <p:ext uri="{BB962C8B-B14F-4D97-AF65-F5344CB8AC3E}">
        <p14:creationId xmlns:p14="http://schemas.microsoft.com/office/powerpoint/2010/main" val="166866481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Timetable</a:t>
            </a:r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1ECF5439-5621-4956-B5C0-573F3317036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57467234"/>
              </p:ext>
            </p:extLst>
          </p:nvPr>
        </p:nvGraphicFramePr>
        <p:xfrm>
          <a:off x="1247775" y="1727594"/>
          <a:ext cx="7868063" cy="3891619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555244">
                  <a:extLst>
                    <a:ext uri="{9D8B030D-6E8A-4147-A177-3AD203B41FA5}">
                      <a16:colId xmlns:a16="http://schemas.microsoft.com/office/drawing/2014/main" val="4289796428"/>
                    </a:ext>
                  </a:extLst>
                </a:gridCol>
                <a:gridCol w="807628">
                  <a:extLst>
                    <a:ext uri="{9D8B030D-6E8A-4147-A177-3AD203B41FA5}">
                      <a16:colId xmlns:a16="http://schemas.microsoft.com/office/drawing/2014/main" val="2143491988"/>
                    </a:ext>
                  </a:extLst>
                </a:gridCol>
                <a:gridCol w="807628">
                  <a:extLst>
                    <a:ext uri="{9D8B030D-6E8A-4147-A177-3AD203B41FA5}">
                      <a16:colId xmlns:a16="http://schemas.microsoft.com/office/drawing/2014/main" val="2847868509"/>
                    </a:ext>
                  </a:extLst>
                </a:gridCol>
                <a:gridCol w="807628">
                  <a:extLst>
                    <a:ext uri="{9D8B030D-6E8A-4147-A177-3AD203B41FA5}">
                      <a16:colId xmlns:a16="http://schemas.microsoft.com/office/drawing/2014/main" val="3822310167"/>
                    </a:ext>
                  </a:extLst>
                </a:gridCol>
                <a:gridCol w="816041">
                  <a:extLst>
                    <a:ext uri="{9D8B030D-6E8A-4147-A177-3AD203B41FA5}">
                      <a16:colId xmlns:a16="http://schemas.microsoft.com/office/drawing/2014/main" val="3942146800"/>
                    </a:ext>
                  </a:extLst>
                </a:gridCol>
                <a:gridCol w="801318">
                  <a:extLst>
                    <a:ext uri="{9D8B030D-6E8A-4147-A177-3AD203B41FA5}">
                      <a16:colId xmlns:a16="http://schemas.microsoft.com/office/drawing/2014/main" val="452173908"/>
                    </a:ext>
                  </a:extLst>
                </a:gridCol>
                <a:gridCol w="816041">
                  <a:extLst>
                    <a:ext uri="{9D8B030D-6E8A-4147-A177-3AD203B41FA5}">
                      <a16:colId xmlns:a16="http://schemas.microsoft.com/office/drawing/2014/main" val="3027873253"/>
                    </a:ext>
                  </a:extLst>
                </a:gridCol>
                <a:gridCol w="816041">
                  <a:extLst>
                    <a:ext uri="{9D8B030D-6E8A-4147-A177-3AD203B41FA5}">
                      <a16:colId xmlns:a16="http://schemas.microsoft.com/office/drawing/2014/main" val="1893095005"/>
                    </a:ext>
                  </a:extLst>
                </a:gridCol>
                <a:gridCol w="824453">
                  <a:extLst>
                    <a:ext uri="{9D8B030D-6E8A-4147-A177-3AD203B41FA5}">
                      <a16:colId xmlns:a16="http://schemas.microsoft.com/office/drawing/2014/main" val="515749410"/>
                    </a:ext>
                  </a:extLst>
                </a:gridCol>
                <a:gridCol w="816041">
                  <a:extLst>
                    <a:ext uri="{9D8B030D-6E8A-4147-A177-3AD203B41FA5}">
                      <a16:colId xmlns:a16="http://schemas.microsoft.com/office/drawing/2014/main" val="2494209804"/>
                    </a:ext>
                  </a:extLst>
                </a:gridCol>
              </a:tblGrid>
              <a:tr h="126226">
                <a:tc gridSpan="2"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PROJECT WEEK PLAN</a:t>
                      </a:r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11" marR="6311" marT="6311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11" marR="6311" marT="631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11" marR="6311" marT="631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11" marR="6311" marT="631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11" marR="6311" marT="631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11" marR="6311" marT="631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11" marR="6311" marT="631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11" marR="6311" marT="631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11" marR="6311" marT="6311" marB="0" anchor="b"/>
                </a:tc>
                <a:extLst>
                  <a:ext uri="{0D108BD9-81ED-4DB2-BD59-A6C34878D82A}">
                    <a16:rowId xmlns:a16="http://schemas.microsoft.com/office/drawing/2014/main" val="3495932160"/>
                  </a:ext>
                </a:extLst>
              </a:tr>
              <a:tr h="126226"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11" marR="6311" marT="631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11" marR="6311" marT="631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11" marR="6311" marT="631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11" marR="6311" marT="631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11" marR="6311" marT="631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11" marR="6311" marT="631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11" marR="6311" marT="631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11" marR="6311" marT="631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11" marR="6311" marT="631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11" marR="6311" marT="6311" marB="0" anchor="b"/>
                </a:tc>
                <a:extLst>
                  <a:ext uri="{0D108BD9-81ED-4DB2-BD59-A6C34878D82A}">
                    <a16:rowId xmlns:a16="http://schemas.microsoft.com/office/drawing/2014/main" val="2734166024"/>
                  </a:ext>
                </a:extLst>
              </a:tr>
              <a:tr h="126226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11" marR="6311" marT="6311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09:00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11" marR="6311" marT="6311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10:00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11" marR="6311" marT="6311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11:00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11" marR="6311" marT="6311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12:00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11" marR="6311" marT="6311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13:00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11" marR="6311" marT="6311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14:00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11" marR="6311" marT="6311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15:00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11" marR="6311" marT="6311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16:00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11" marR="6311" marT="6311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17:00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11" marR="6311" marT="6311" marB="0" anchor="ctr"/>
                </a:tc>
                <a:extLst>
                  <a:ext uri="{0D108BD9-81ED-4DB2-BD59-A6C34878D82A}">
                    <a16:rowId xmlns:a16="http://schemas.microsoft.com/office/drawing/2014/main" val="1929737559"/>
                  </a:ext>
                </a:extLst>
              </a:tr>
              <a:tr h="422856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Monday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11" marR="6311" marT="6311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11" marR="6311" marT="6311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10-11am Project Week Introduction - MBL09 Rich Sutton</a:t>
                      </a:r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11" marR="6311" marT="6311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11" marR="6311" marT="6311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11" marR="6311" marT="6311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11" marR="6311" marT="6311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11" marR="6311" marT="6311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11" marR="6311" marT="6311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11" marR="6311" marT="6311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11" marR="6311" marT="6311" marB="0" anchor="ctr"/>
                </a:tc>
                <a:extLst>
                  <a:ext uri="{0D108BD9-81ED-4DB2-BD59-A6C34878D82A}">
                    <a16:rowId xmlns:a16="http://schemas.microsoft.com/office/drawing/2014/main" val="1068535279"/>
                  </a:ext>
                </a:extLst>
              </a:tr>
              <a:tr h="422856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Tuesday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11" marR="6311" marT="6311" marB="0" anchor="ctr"/>
                </a:tc>
                <a:tc gridSpan="2"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9-10.30am Project supervision - book with Roger Dowden if appointment needed - MTG06</a:t>
                      </a:r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11" marR="6311" marT="6311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11" marR="6311" marT="6311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11" marR="6311" marT="6311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11" marR="6311" marT="6311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11" marR="6311" marT="6311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11" marR="6311" marT="6311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11" marR="6311" marT="6311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11" marR="6311" marT="6311" marB="0" anchor="ctr"/>
                </a:tc>
                <a:extLst>
                  <a:ext uri="{0D108BD9-81ED-4DB2-BD59-A6C34878D82A}">
                    <a16:rowId xmlns:a16="http://schemas.microsoft.com/office/drawing/2014/main" val="4275004279"/>
                  </a:ext>
                </a:extLst>
              </a:tr>
              <a:tr h="422856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Wednesday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11" marR="6311" marT="6311" marB="0" anchor="ctr"/>
                </a:tc>
                <a:tc gridSpan="3"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9.30-11.30am Maths Support Session - MT108 with Arnaud Marotin</a:t>
                      </a:r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11" marR="6311" marT="6311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11" marR="6311" marT="6311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11" marR="6311" marT="6311" marB="0" anchor="ctr"/>
                </a:tc>
                <a:tc gridSpan="3"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2.30-4.30pm Science Support Session - MT108 with Luca Pagano</a:t>
                      </a:r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11" marR="6311" marT="6311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11" marR="6311" marT="6311" marB="0" anchor="ctr"/>
                </a:tc>
                <a:extLst>
                  <a:ext uri="{0D108BD9-81ED-4DB2-BD59-A6C34878D82A}">
                    <a16:rowId xmlns:a16="http://schemas.microsoft.com/office/drawing/2014/main" val="4006501504"/>
                  </a:ext>
                </a:extLst>
              </a:tr>
              <a:tr h="422856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Thursday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11" marR="6311" marT="6311" marB="0" anchor="ctr"/>
                </a:tc>
                <a:tc gridSpan="2"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9-11am Project supervision - book with Roger Dowden if appointment needed - MTG06</a:t>
                      </a:r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11" marR="6311" marT="6311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11am-3pm Workshop appointments with Paul Davies available - please book if needed</a:t>
                      </a:r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11" marR="6311" marT="6311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11" marR="6311" marT="6311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11" marR="6311" marT="6311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11" marR="6311" marT="6311" marB="0" anchor="ctr"/>
                </a:tc>
                <a:extLst>
                  <a:ext uri="{0D108BD9-81ED-4DB2-BD59-A6C34878D82A}">
                    <a16:rowId xmlns:a16="http://schemas.microsoft.com/office/drawing/2014/main" val="3052936129"/>
                  </a:ext>
                </a:extLst>
              </a:tr>
              <a:tr h="422856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Friday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11" marR="6311" marT="6311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11" marR="6311" marT="6311" marB="0" anchor="ctr"/>
                </a:tc>
                <a:tc gridSpan="3"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Project presentations - MBL09 with Rich Sutton</a:t>
                      </a:r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11" marR="6311" marT="6311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11" marR="6311" marT="6311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11" marR="6311" marT="6311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11" marR="6311" marT="6311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11" marR="6311" marT="6311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11" marR="6311" marT="6311" marB="0" anchor="ctr"/>
                </a:tc>
                <a:extLst>
                  <a:ext uri="{0D108BD9-81ED-4DB2-BD59-A6C34878D82A}">
                    <a16:rowId xmlns:a16="http://schemas.microsoft.com/office/drawing/2014/main" val="1349108137"/>
                  </a:ext>
                </a:extLst>
              </a:tr>
              <a:tr h="126226"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11" marR="6311" marT="631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11" marR="6311" marT="631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11" marR="6311" marT="631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11" marR="6311" marT="631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11" marR="6311" marT="631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11" marR="6311" marT="631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11" marR="6311" marT="631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11" marR="6311" marT="631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11" marR="6311" marT="631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11" marR="6311" marT="6311" marB="0" anchor="b"/>
                </a:tc>
                <a:extLst>
                  <a:ext uri="{0D108BD9-81ED-4DB2-BD59-A6C34878D82A}">
                    <a16:rowId xmlns:a16="http://schemas.microsoft.com/office/drawing/2014/main" val="2084708163"/>
                  </a:ext>
                </a:extLst>
              </a:tr>
              <a:tr h="126226"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11" marR="6311" marT="631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11" marR="6311" marT="631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11" marR="6311" marT="631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11" marR="6311" marT="631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11" marR="6311" marT="631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11" marR="6311" marT="631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11" marR="6311" marT="631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11" marR="6311" marT="631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11" marR="6311" marT="631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11" marR="6311" marT="6311" marB="0" anchor="b"/>
                </a:tc>
                <a:extLst>
                  <a:ext uri="{0D108BD9-81ED-4DB2-BD59-A6C34878D82A}">
                    <a16:rowId xmlns:a16="http://schemas.microsoft.com/office/drawing/2014/main" val="543538138"/>
                  </a:ext>
                </a:extLst>
              </a:tr>
              <a:tr h="126226"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11" marR="6311" marT="631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11" marR="6311" marT="631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11" marR="6311" marT="631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11" marR="6311" marT="631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11" marR="6311" marT="631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11" marR="6311" marT="631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11" marR="6311" marT="631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11" marR="6311" marT="631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11" marR="6311" marT="631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11" marR="6311" marT="6311" marB="0" anchor="b"/>
                </a:tc>
                <a:extLst>
                  <a:ext uri="{0D108BD9-81ED-4DB2-BD59-A6C34878D82A}">
                    <a16:rowId xmlns:a16="http://schemas.microsoft.com/office/drawing/2014/main" val="3464041283"/>
                  </a:ext>
                </a:extLst>
              </a:tr>
              <a:tr h="126226"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Contacts</a:t>
                      </a:r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11" marR="6311" marT="631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11" marR="6311" marT="631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11" marR="6311" marT="6311" marB="0" anchor="b"/>
                </a:tc>
                <a:tc gridSpan="2"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Friday Presentations Timetable</a:t>
                      </a:r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11" marR="6311" marT="6311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11" marR="6311" marT="631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11" marR="6311" marT="631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11" marR="6311" marT="631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11" marR="6311" marT="631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11" marR="6311" marT="6311" marB="0" anchor="b"/>
                </a:tc>
                <a:extLst>
                  <a:ext uri="{0D108BD9-81ED-4DB2-BD59-A6C34878D82A}">
                    <a16:rowId xmlns:a16="http://schemas.microsoft.com/office/drawing/2014/main" val="2963401696"/>
                  </a:ext>
                </a:extLst>
              </a:tr>
              <a:tr h="126226">
                <a:tc gridSpan="3"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Roger Dowden - roger.dowden@uwtsd.ac.uk</a:t>
                      </a:r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11" marR="6311" marT="6311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Group 1</a:t>
                      </a:r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11" marR="6311" marT="6311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700" u="none" strike="noStrike">
                          <a:effectLst/>
                        </a:rPr>
                        <a:t>10:30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11" marR="6311" marT="631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11" marR="6311" marT="631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11" marR="6311" marT="631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11" marR="6311" marT="631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11" marR="6311" marT="631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11" marR="6311" marT="6311" marB="0" anchor="b"/>
                </a:tc>
                <a:extLst>
                  <a:ext uri="{0D108BD9-81ED-4DB2-BD59-A6C34878D82A}">
                    <a16:rowId xmlns:a16="http://schemas.microsoft.com/office/drawing/2014/main" val="3984888719"/>
                  </a:ext>
                </a:extLst>
              </a:tr>
              <a:tr h="126226">
                <a:tc gridSpan="3"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Paul Davies - paul.davies4@uwtsd.ac.uk</a:t>
                      </a:r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11" marR="6311" marT="6311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Group 2</a:t>
                      </a:r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11" marR="6311" marT="6311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700" u="none" strike="noStrike">
                          <a:effectLst/>
                        </a:rPr>
                        <a:t>10:50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11" marR="6311" marT="631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11" marR="6311" marT="631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11" marR="6311" marT="631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11" marR="6311" marT="631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11" marR="6311" marT="631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11" marR="6311" marT="6311" marB="0" anchor="b"/>
                </a:tc>
                <a:extLst>
                  <a:ext uri="{0D108BD9-81ED-4DB2-BD59-A6C34878D82A}">
                    <a16:rowId xmlns:a16="http://schemas.microsoft.com/office/drawing/2014/main" val="1787888632"/>
                  </a:ext>
                </a:extLst>
              </a:tr>
              <a:tr h="126226">
                <a:tc>
                  <a:txBody>
                    <a:bodyPr/>
                    <a:lstStyle/>
                    <a:p>
                      <a:pPr algn="l" fontAlgn="b"/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11" marR="6311" marT="631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11" marR="6311" marT="631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11" marR="6311" marT="631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Group 3</a:t>
                      </a:r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11" marR="6311" marT="6311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700" u="none" strike="noStrike">
                          <a:effectLst/>
                        </a:rPr>
                        <a:t>11:10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11" marR="6311" marT="631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11" marR="6311" marT="631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11" marR="6311" marT="631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11" marR="6311" marT="631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11" marR="6311" marT="631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11" marR="6311" marT="6311" marB="0" anchor="b"/>
                </a:tc>
                <a:extLst>
                  <a:ext uri="{0D108BD9-81ED-4DB2-BD59-A6C34878D82A}">
                    <a16:rowId xmlns:a16="http://schemas.microsoft.com/office/drawing/2014/main" val="3597768604"/>
                  </a:ext>
                </a:extLst>
              </a:tr>
              <a:tr h="126226">
                <a:tc>
                  <a:txBody>
                    <a:bodyPr/>
                    <a:lstStyle/>
                    <a:p>
                      <a:pPr algn="l" fontAlgn="b"/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11" marR="6311" marT="631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11" marR="6311" marT="631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11" marR="6311" marT="631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Group 4</a:t>
                      </a:r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11" marR="6311" marT="6311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700" u="none" strike="noStrike">
                          <a:effectLst/>
                        </a:rPr>
                        <a:t>11:30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11" marR="6311" marT="631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11" marR="6311" marT="631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11" marR="6311" marT="631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11" marR="6311" marT="631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11" marR="6311" marT="631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11" marR="6311" marT="6311" marB="0" anchor="b"/>
                </a:tc>
                <a:extLst>
                  <a:ext uri="{0D108BD9-81ED-4DB2-BD59-A6C34878D82A}">
                    <a16:rowId xmlns:a16="http://schemas.microsoft.com/office/drawing/2014/main" val="2734362161"/>
                  </a:ext>
                </a:extLst>
              </a:tr>
              <a:tr h="126226">
                <a:tc>
                  <a:txBody>
                    <a:bodyPr/>
                    <a:lstStyle/>
                    <a:p>
                      <a:pPr algn="l" fontAlgn="b"/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11" marR="6311" marT="631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11" marR="6311" marT="631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11" marR="6311" marT="631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Group 5</a:t>
                      </a:r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11" marR="6311" marT="6311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700" u="none" strike="noStrike">
                          <a:effectLst/>
                        </a:rPr>
                        <a:t>11:50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11" marR="6311" marT="631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11" marR="6311" marT="631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11" marR="6311" marT="631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11" marR="6311" marT="631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11" marR="6311" marT="631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11" marR="6311" marT="6311" marB="0" anchor="b"/>
                </a:tc>
                <a:extLst>
                  <a:ext uri="{0D108BD9-81ED-4DB2-BD59-A6C34878D82A}">
                    <a16:rowId xmlns:a16="http://schemas.microsoft.com/office/drawing/2014/main" val="4162502494"/>
                  </a:ext>
                </a:extLst>
              </a:tr>
              <a:tr h="126226">
                <a:tc>
                  <a:txBody>
                    <a:bodyPr/>
                    <a:lstStyle/>
                    <a:p>
                      <a:pPr algn="l" fontAlgn="b"/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11" marR="6311" marT="631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11" marR="6311" marT="631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11" marR="6311" marT="631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Group 6</a:t>
                      </a:r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11" marR="6311" marT="6311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700" u="none" strike="noStrike">
                          <a:effectLst/>
                        </a:rPr>
                        <a:t>12:10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11" marR="6311" marT="631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11" marR="6311" marT="631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11" marR="6311" marT="631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11" marR="6311" marT="631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11" marR="6311" marT="631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11" marR="6311" marT="6311" marB="0" anchor="b"/>
                </a:tc>
                <a:extLst>
                  <a:ext uri="{0D108BD9-81ED-4DB2-BD59-A6C34878D82A}">
                    <a16:rowId xmlns:a16="http://schemas.microsoft.com/office/drawing/2014/main" val="4000549297"/>
                  </a:ext>
                </a:extLst>
              </a:tr>
              <a:tr h="126226">
                <a:tc>
                  <a:txBody>
                    <a:bodyPr/>
                    <a:lstStyle/>
                    <a:p>
                      <a:pPr algn="l" fontAlgn="b"/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11" marR="6311" marT="631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11" marR="6311" marT="631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11" marR="6311" marT="631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Group 7</a:t>
                      </a:r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11" marR="6311" marT="6311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700" u="none" strike="noStrike">
                          <a:effectLst/>
                        </a:rPr>
                        <a:t>12:30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11" marR="6311" marT="631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11" marR="6311" marT="631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11" marR="6311" marT="631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11" marR="6311" marT="631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11" marR="6311" marT="631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11" marR="6311" marT="6311" marB="0" anchor="b"/>
                </a:tc>
                <a:extLst>
                  <a:ext uri="{0D108BD9-81ED-4DB2-BD59-A6C34878D82A}">
                    <a16:rowId xmlns:a16="http://schemas.microsoft.com/office/drawing/2014/main" val="295495183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709466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Friday Presentations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general update on what you have achieved so far</a:t>
            </a:r>
          </a:p>
          <a:p>
            <a:r>
              <a:rPr lang="en-GB" dirty="0"/>
              <a:t>Team roles/dynamics – who is doing what, how have you been communicating</a:t>
            </a:r>
          </a:p>
          <a:p>
            <a:r>
              <a:rPr lang="en-GB" dirty="0"/>
              <a:t>General plan for the project, what do you aim to achieve over the next few weeks and months</a:t>
            </a:r>
          </a:p>
          <a:p>
            <a:r>
              <a:rPr lang="en-GB" dirty="0"/>
              <a:t>Designs? What do you see your final product looking like? Any special features?</a:t>
            </a:r>
          </a:p>
          <a:p>
            <a:r>
              <a:rPr lang="en-GB" dirty="0"/>
              <a:t>How could your group improve on the way it is currently functioning?</a:t>
            </a:r>
          </a:p>
          <a:p>
            <a:r>
              <a:rPr lang="en-GB" dirty="0"/>
              <a:t>Any outstanding problems that you need to sort out?</a:t>
            </a:r>
          </a:p>
          <a:p>
            <a:endParaRPr lang="en-GB" dirty="0"/>
          </a:p>
          <a:p>
            <a:r>
              <a:rPr lang="en-GB" dirty="0"/>
              <a:t>5-10 mins, preferably with a </a:t>
            </a:r>
            <a:r>
              <a:rPr lang="en-GB" dirty="0" err="1"/>
              <a:t>Powerpoint</a:t>
            </a:r>
            <a:r>
              <a:rPr lang="en-GB" dirty="0"/>
              <a:t> presentation</a:t>
            </a:r>
          </a:p>
        </p:txBody>
      </p:sp>
    </p:spTree>
    <p:extLst>
      <p:ext uri="{BB962C8B-B14F-4D97-AF65-F5344CB8AC3E}">
        <p14:creationId xmlns:p14="http://schemas.microsoft.com/office/powerpoint/2010/main" val="383310645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Groups</a:t>
            </a: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D71817B2-6363-4FAF-A6EA-16497CC4CF5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34560043"/>
              </p:ext>
            </p:extLst>
          </p:nvPr>
        </p:nvGraphicFramePr>
        <p:xfrm>
          <a:off x="2223324" y="2160583"/>
          <a:ext cx="5505390" cy="4114825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428296">
                  <a:extLst>
                    <a:ext uri="{9D8B030D-6E8A-4147-A177-3AD203B41FA5}">
                      <a16:colId xmlns:a16="http://schemas.microsoft.com/office/drawing/2014/main" val="4244795865"/>
                    </a:ext>
                  </a:extLst>
                </a:gridCol>
                <a:gridCol w="428296">
                  <a:extLst>
                    <a:ext uri="{9D8B030D-6E8A-4147-A177-3AD203B41FA5}">
                      <a16:colId xmlns:a16="http://schemas.microsoft.com/office/drawing/2014/main" val="3904009910"/>
                    </a:ext>
                  </a:extLst>
                </a:gridCol>
                <a:gridCol w="428296">
                  <a:extLst>
                    <a:ext uri="{9D8B030D-6E8A-4147-A177-3AD203B41FA5}">
                      <a16:colId xmlns:a16="http://schemas.microsoft.com/office/drawing/2014/main" val="3151934980"/>
                    </a:ext>
                  </a:extLst>
                </a:gridCol>
                <a:gridCol w="428296">
                  <a:extLst>
                    <a:ext uri="{9D8B030D-6E8A-4147-A177-3AD203B41FA5}">
                      <a16:colId xmlns:a16="http://schemas.microsoft.com/office/drawing/2014/main" val="4153773568"/>
                    </a:ext>
                  </a:extLst>
                </a:gridCol>
                <a:gridCol w="428296">
                  <a:extLst>
                    <a:ext uri="{9D8B030D-6E8A-4147-A177-3AD203B41FA5}">
                      <a16:colId xmlns:a16="http://schemas.microsoft.com/office/drawing/2014/main" val="3618619799"/>
                    </a:ext>
                  </a:extLst>
                </a:gridCol>
                <a:gridCol w="428296">
                  <a:extLst>
                    <a:ext uri="{9D8B030D-6E8A-4147-A177-3AD203B41FA5}">
                      <a16:colId xmlns:a16="http://schemas.microsoft.com/office/drawing/2014/main" val="2243863000"/>
                    </a:ext>
                  </a:extLst>
                </a:gridCol>
                <a:gridCol w="634577">
                  <a:extLst>
                    <a:ext uri="{9D8B030D-6E8A-4147-A177-3AD203B41FA5}">
                      <a16:colId xmlns:a16="http://schemas.microsoft.com/office/drawing/2014/main" val="2593064869"/>
                    </a:ext>
                  </a:extLst>
                </a:gridCol>
                <a:gridCol w="382627">
                  <a:extLst>
                    <a:ext uri="{9D8B030D-6E8A-4147-A177-3AD203B41FA5}">
                      <a16:colId xmlns:a16="http://schemas.microsoft.com/office/drawing/2014/main" val="2877361755"/>
                    </a:ext>
                  </a:extLst>
                </a:gridCol>
                <a:gridCol w="428296">
                  <a:extLst>
                    <a:ext uri="{9D8B030D-6E8A-4147-A177-3AD203B41FA5}">
                      <a16:colId xmlns:a16="http://schemas.microsoft.com/office/drawing/2014/main" val="366669454"/>
                    </a:ext>
                  </a:extLst>
                </a:gridCol>
                <a:gridCol w="428296">
                  <a:extLst>
                    <a:ext uri="{9D8B030D-6E8A-4147-A177-3AD203B41FA5}">
                      <a16:colId xmlns:a16="http://schemas.microsoft.com/office/drawing/2014/main" val="1121922726"/>
                    </a:ext>
                  </a:extLst>
                </a:gridCol>
                <a:gridCol w="428296">
                  <a:extLst>
                    <a:ext uri="{9D8B030D-6E8A-4147-A177-3AD203B41FA5}">
                      <a16:colId xmlns:a16="http://schemas.microsoft.com/office/drawing/2014/main" val="3305163427"/>
                    </a:ext>
                  </a:extLst>
                </a:gridCol>
                <a:gridCol w="633522">
                  <a:extLst>
                    <a:ext uri="{9D8B030D-6E8A-4147-A177-3AD203B41FA5}">
                      <a16:colId xmlns:a16="http://schemas.microsoft.com/office/drawing/2014/main" val="4066337945"/>
                    </a:ext>
                  </a:extLst>
                </a:gridCol>
              </a:tblGrid>
              <a:tr h="133843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b="1" u="none" strike="noStrike" dirty="0">
                          <a:effectLst/>
                        </a:rPr>
                        <a:t>Group 1</a:t>
                      </a:r>
                      <a:endParaRPr lang="en-GB" sz="8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b="1" u="none" strike="noStrike" dirty="0">
                          <a:effectLst/>
                        </a:rPr>
                        <a:t>Group 4</a:t>
                      </a:r>
                      <a:endParaRPr lang="en-GB" sz="8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b="1" u="none" strike="noStrike" dirty="0">
                          <a:effectLst/>
                        </a:rPr>
                        <a:t>Group 7</a:t>
                      </a:r>
                      <a:endParaRPr lang="en-GB" sz="8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extLst>
                  <a:ext uri="{0D108BD9-81ED-4DB2-BD59-A6C34878D82A}">
                    <a16:rowId xmlns:a16="http://schemas.microsoft.com/office/drawing/2014/main" val="3944190030"/>
                  </a:ext>
                </a:extLst>
              </a:tr>
              <a:tr h="133843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Alex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Penny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David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Carpanini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Louie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Brennan-Card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extLst>
                  <a:ext uri="{0D108BD9-81ED-4DB2-BD59-A6C34878D82A}">
                    <a16:rowId xmlns:a16="http://schemas.microsoft.com/office/drawing/2014/main" val="2067384095"/>
                  </a:ext>
                </a:extLst>
              </a:tr>
              <a:tr h="133843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Tom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Unwin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William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Rowlands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Oliver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Wilde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extLst>
                  <a:ext uri="{0D108BD9-81ED-4DB2-BD59-A6C34878D82A}">
                    <a16:rowId xmlns:a16="http://schemas.microsoft.com/office/drawing/2014/main" val="934082875"/>
                  </a:ext>
                </a:extLst>
              </a:tr>
              <a:tr h="133843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Joe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Lockyear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Owen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Richard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Zak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Jensen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extLst>
                  <a:ext uri="{0D108BD9-81ED-4DB2-BD59-A6C34878D82A}">
                    <a16:rowId xmlns:a16="http://schemas.microsoft.com/office/drawing/2014/main" val="2663376687"/>
                  </a:ext>
                </a:extLst>
              </a:tr>
              <a:tr h="133843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Lee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Stewart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Reuben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Shepherdson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Sean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Perks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extLst>
                  <a:ext uri="{0D108BD9-81ED-4DB2-BD59-A6C34878D82A}">
                    <a16:rowId xmlns:a16="http://schemas.microsoft.com/office/drawing/2014/main" val="2411793029"/>
                  </a:ext>
                </a:extLst>
              </a:tr>
              <a:tr h="133843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Claudia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Andre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Kseniya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Gomzjakova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Harry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Blaser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extLst>
                  <a:ext uri="{0D108BD9-81ED-4DB2-BD59-A6C34878D82A}">
                    <a16:rowId xmlns:a16="http://schemas.microsoft.com/office/drawing/2014/main" val="3063797998"/>
                  </a:ext>
                </a:extLst>
              </a:tr>
              <a:tr h="133843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Hannah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White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Elliot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Shaw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Kurt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Copper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extLst>
                  <a:ext uri="{0D108BD9-81ED-4DB2-BD59-A6C34878D82A}">
                    <a16:rowId xmlns:a16="http://schemas.microsoft.com/office/drawing/2014/main" val="942767916"/>
                  </a:ext>
                </a:extLst>
              </a:tr>
              <a:tr h="133843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Daniel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Morgan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Daniel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Richards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Williams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Rowlands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extLst>
                  <a:ext uri="{0D108BD9-81ED-4DB2-BD59-A6C34878D82A}">
                    <a16:rowId xmlns:a16="http://schemas.microsoft.com/office/drawing/2014/main" val="422262690"/>
                  </a:ext>
                </a:extLst>
              </a:tr>
              <a:tr h="133843"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extLst>
                  <a:ext uri="{0D108BD9-81ED-4DB2-BD59-A6C34878D82A}">
                    <a16:rowId xmlns:a16="http://schemas.microsoft.com/office/drawing/2014/main" val="3693729010"/>
                  </a:ext>
                </a:extLst>
              </a:tr>
              <a:tr h="133843"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extLst>
                  <a:ext uri="{0D108BD9-81ED-4DB2-BD59-A6C34878D82A}">
                    <a16:rowId xmlns:a16="http://schemas.microsoft.com/office/drawing/2014/main" val="1010694495"/>
                  </a:ext>
                </a:extLst>
              </a:tr>
              <a:tr h="133843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b="1" u="none" strike="noStrike" dirty="0">
                          <a:effectLst/>
                        </a:rPr>
                        <a:t>Group 2</a:t>
                      </a:r>
                      <a:endParaRPr lang="en-GB" sz="8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b="1" u="none" strike="noStrike" dirty="0">
                          <a:effectLst/>
                        </a:rPr>
                        <a:t>Group 5</a:t>
                      </a:r>
                      <a:endParaRPr lang="en-GB" sz="8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extLst>
                  <a:ext uri="{0D108BD9-81ED-4DB2-BD59-A6C34878D82A}">
                    <a16:rowId xmlns:a16="http://schemas.microsoft.com/office/drawing/2014/main" val="1196532049"/>
                  </a:ext>
                </a:extLst>
              </a:tr>
              <a:tr h="133843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Wayne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Thomas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Merhanz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Bokureision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extLst>
                  <a:ext uri="{0D108BD9-81ED-4DB2-BD59-A6C34878D82A}">
                    <a16:rowId xmlns:a16="http://schemas.microsoft.com/office/drawing/2014/main" val="1516629704"/>
                  </a:ext>
                </a:extLst>
              </a:tr>
              <a:tr h="133843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Connor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Williams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Hussain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Ali Khan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extLst>
                  <a:ext uri="{0D108BD9-81ED-4DB2-BD59-A6C34878D82A}">
                    <a16:rowId xmlns:a16="http://schemas.microsoft.com/office/drawing/2014/main" val="2418621743"/>
                  </a:ext>
                </a:extLst>
              </a:tr>
              <a:tr h="133843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Richard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Green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Duke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Asamoah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extLst>
                  <a:ext uri="{0D108BD9-81ED-4DB2-BD59-A6C34878D82A}">
                    <a16:rowId xmlns:a16="http://schemas.microsoft.com/office/drawing/2014/main" val="149039761"/>
                  </a:ext>
                </a:extLst>
              </a:tr>
              <a:tr h="133843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Zack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Church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Jacob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Lewis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extLst>
                  <a:ext uri="{0D108BD9-81ED-4DB2-BD59-A6C34878D82A}">
                    <a16:rowId xmlns:a16="http://schemas.microsoft.com/office/drawing/2014/main" val="2010338441"/>
                  </a:ext>
                </a:extLst>
              </a:tr>
              <a:tr h="133843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Mateusz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Skoczylas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Ben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Wells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extLst>
                  <a:ext uri="{0D108BD9-81ED-4DB2-BD59-A6C34878D82A}">
                    <a16:rowId xmlns:a16="http://schemas.microsoft.com/office/drawing/2014/main" val="477527700"/>
                  </a:ext>
                </a:extLst>
              </a:tr>
              <a:tr h="133843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Yahye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Hussein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Joseph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Richardson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extLst>
                  <a:ext uri="{0D108BD9-81ED-4DB2-BD59-A6C34878D82A}">
                    <a16:rowId xmlns:a16="http://schemas.microsoft.com/office/drawing/2014/main" val="1108781791"/>
                  </a:ext>
                </a:extLst>
              </a:tr>
              <a:tr h="133843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Josh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Eosok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extLst>
                  <a:ext uri="{0D108BD9-81ED-4DB2-BD59-A6C34878D82A}">
                    <a16:rowId xmlns:a16="http://schemas.microsoft.com/office/drawing/2014/main" val="2625491671"/>
                  </a:ext>
                </a:extLst>
              </a:tr>
              <a:tr h="133843"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extLst>
                  <a:ext uri="{0D108BD9-81ED-4DB2-BD59-A6C34878D82A}">
                    <a16:rowId xmlns:a16="http://schemas.microsoft.com/office/drawing/2014/main" val="40096284"/>
                  </a:ext>
                </a:extLst>
              </a:tr>
              <a:tr h="133843"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extLst>
                  <a:ext uri="{0D108BD9-81ED-4DB2-BD59-A6C34878D82A}">
                    <a16:rowId xmlns:a16="http://schemas.microsoft.com/office/drawing/2014/main" val="1570651162"/>
                  </a:ext>
                </a:extLst>
              </a:tr>
              <a:tr h="133843"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extLst>
                  <a:ext uri="{0D108BD9-81ED-4DB2-BD59-A6C34878D82A}">
                    <a16:rowId xmlns:a16="http://schemas.microsoft.com/office/drawing/2014/main" val="1265864939"/>
                  </a:ext>
                </a:extLst>
              </a:tr>
              <a:tr h="133843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b="1" u="none" strike="noStrike" dirty="0">
                          <a:effectLst/>
                        </a:rPr>
                        <a:t>Group 3</a:t>
                      </a:r>
                      <a:endParaRPr lang="en-GB" sz="8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b="1" u="none" strike="noStrike" dirty="0">
                          <a:effectLst/>
                        </a:rPr>
                        <a:t>Group 6</a:t>
                      </a:r>
                      <a:endParaRPr lang="en-GB" sz="8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extLst>
                  <a:ext uri="{0D108BD9-81ED-4DB2-BD59-A6C34878D82A}">
                    <a16:rowId xmlns:a16="http://schemas.microsoft.com/office/drawing/2014/main" val="3567881472"/>
                  </a:ext>
                </a:extLst>
              </a:tr>
              <a:tr h="133843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Nicholas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Jones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Dan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Martin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extLst>
                  <a:ext uri="{0D108BD9-81ED-4DB2-BD59-A6C34878D82A}">
                    <a16:rowId xmlns:a16="http://schemas.microsoft.com/office/drawing/2014/main" val="3894361307"/>
                  </a:ext>
                </a:extLst>
              </a:tr>
              <a:tr h="133843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Michael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Heys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Laurie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Paterson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extLst>
                  <a:ext uri="{0D108BD9-81ED-4DB2-BD59-A6C34878D82A}">
                    <a16:rowId xmlns:a16="http://schemas.microsoft.com/office/drawing/2014/main" val="209278134"/>
                  </a:ext>
                </a:extLst>
              </a:tr>
              <a:tr h="133843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Josh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Lewis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Wes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Patrick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extLst>
                  <a:ext uri="{0D108BD9-81ED-4DB2-BD59-A6C34878D82A}">
                    <a16:rowId xmlns:a16="http://schemas.microsoft.com/office/drawing/2014/main" val="2330627694"/>
                  </a:ext>
                </a:extLst>
              </a:tr>
              <a:tr h="133843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Sam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Williams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Jason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Evans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extLst>
                  <a:ext uri="{0D108BD9-81ED-4DB2-BD59-A6C34878D82A}">
                    <a16:rowId xmlns:a16="http://schemas.microsoft.com/office/drawing/2014/main" val="3291808474"/>
                  </a:ext>
                </a:extLst>
              </a:tr>
              <a:tr h="133843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Gemma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Holborn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Ian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Newberry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extLst>
                  <a:ext uri="{0D108BD9-81ED-4DB2-BD59-A6C34878D82A}">
                    <a16:rowId xmlns:a16="http://schemas.microsoft.com/office/drawing/2014/main" val="3707639924"/>
                  </a:ext>
                </a:extLst>
              </a:tr>
              <a:tr h="133843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Talal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Hamoud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Dean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Foad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extLst>
                  <a:ext uri="{0D108BD9-81ED-4DB2-BD59-A6C34878D82A}">
                    <a16:rowId xmlns:a16="http://schemas.microsoft.com/office/drawing/2014/main" val="1624599173"/>
                  </a:ext>
                </a:extLst>
              </a:tr>
              <a:tr h="133843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Jill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Milligan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James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Cooper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92" marR="6692" marT="6692" marB="0" anchor="b"/>
                </a:tc>
                <a:extLst>
                  <a:ext uri="{0D108BD9-81ED-4DB2-BD59-A6C34878D82A}">
                    <a16:rowId xmlns:a16="http://schemas.microsoft.com/office/drawing/2014/main" val="15024112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28635610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5FCBEF"/>
      </a:accent1>
      <a:accent2>
        <a:srgbClr val="2E83C3"/>
      </a:accent2>
      <a:accent3>
        <a:srgbClr val="42D0A2"/>
      </a:accent3>
      <a:accent4>
        <a:srgbClr val="2E946B"/>
      </a:accent4>
      <a:accent5>
        <a:srgbClr val="42B051"/>
      </a:accent5>
      <a:accent6>
        <a:srgbClr val="96D141"/>
      </a:accent6>
      <a:hlink>
        <a:srgbClr val="3FCDE7"/>
      </a:hlink>
      <a:folHlink>
        <a:srgbClr val="A9D3E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60</TotalTime>
  <Words>346</Words>
  <Application>Microsoft Office PowerPoint</Application>
  <PresentationFormat>Widescreen</PresentationFormat>
  <Paragraphs>205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9" baseType="lpstr">
      <vt:lpstr>Arial</vt:lpstr>
      <vt:lpstr>Calibri</vt:lpstr>
      <vt:lpstr>Trebuchet MS</vt:lpstr>
      <vt:lpstr>Wingdings 3</vt:lpstr>
      <vt:lpstr>Facet</vt:lpstr>
      <vt:lpstr>Project Week</vt:lpstr>
      <vt:lpstr>Timetable</vt:lpstr>
      <vt:lpstr>Friday Presentations</vt:lpstr>
      <vt:lpstr>Groups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Project Week</dc:title>
  <dc:creator>Richard Sutton</dc:creator>
  <cp:lastModifiedBy>Richard Sutton</cp:lastModifiedBy>
  <cp:revision>4</cp:revision>
  <dcterms:created xsi:type="dcterms:W3CDTF">2016-11-06T14:10:25Z</dcterms:created>
  <dcterms:modified xsi:type="dcterms:W3CDTF">2017-11-05T15:43:00Z</dcterms:modified>
</cp:coreProperties>
</file>