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7" r:id="rId4"/>
    <p:sldId id="260" r:id="rId5"/>
    <p:sldId id="261" r:id="rId6"/>
    <p:sldId id="262" r:id="rId7"/>
    <p:sldId id="263" r:id="rId8"/>
    <p:sldId id="264" r:id="rId9"/>
    <p:sldId id="265"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64680-39B6-358B-7A26-A70E216D673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8A874B7-D549-3333-D3E9-DEE73E7041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5690E09-4C36-52AD-3ECB-35FEED2C3F40}"/>
              </a:ext>
            </a:extLst>
          </p:cNvPr>
          <p:cNvSpPr>
            <a:spLocks noGrp="1"/>
          </p:cNvSpPr>
          <p:nvPr>
            <p:ph type="dt" sz="half" idx="10"/>
          </p:nvPr>
        </p:nvSpPr>
        <p:spPr/>
        <p:txBody>
          <a:bodyPr/>
          <a:lstStyle/>
          <a:p>
            <a:fld id="{BF1DCF59-BDE5-E148-BE98-BCBA9E5F1446}" type="datetimeFigureOut">
              <a:rPr lang="en-US" smtClean="0"/>
              <a:t>7/5/26</a:t>
            </a:fld>
            <a:endParaRPr lang="en-US"/>
          </a:p>
        </p:txBody>
      </p:sp>
      <p:sp>
        <p:nvSpPr>
          <p:cNvPr id="5" name="Footer Placeholder 4">
            <a:extLst>
              <a:ext uri="{FF2B5EF4-FFF2-40B4-BE49-F238E27FC236}">
                <a16:creationId xmlns:a16="http://schemas.microsoft.com/office/drawing/2014/main" id="{AA4F0DE7-80EB-75BE-6F02-5F112110E0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A3360E-8D8C-EE13-EA5A-C8673B40F6F1}"/>
              </a:ext>
            </a:extLst>
          </p:cNvPr>
          <p:cNvSpPr>
            <a:spLocks noGrp="1"/>
          </p:cNvSpPr>
          <p:nvPr>
            <p:ph type="sldNum" sz="quarter" idx="12"/>
          </p:nvPr>
        </p:nvSpPr>
        <p:spPr/>
        <p:txBody>
          <a:bodyPr/>
          <a:lstStyle/>
          <a:p>
            <a:fld id="{0A666B92-F5BD-2041-A185-43F22D71B6CA}" type="slidenum">
              <a:rPr lang="en-US" smtClean="0"/>
              <a:t>‹#›</a:t>
            </a:fld>
            <a:endParaRPr lang="en-US"/>
          </a:p>
        </p:txBody>
      </p:sp>
    </p:spTree>
    <p:extLst>
      <p:ext uri="{BB962C8B-B14F-4D97-AF65-F5344CB8AC3E}">
        <p14:creationId xmlns:p14="http://schemas.microsoft.com/office/powerpoint/2010/main" val="21506478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BC413-84AC-FDA5-211B-D473A271809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02685F-9410-A662-D8DA-6D660C66FB8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74D580B-BD0E-2D3A-D97D-89BB8AD70900}"/>
              </a:ext>
            </a:extLst>
          </p:cNvPr>
          <p:cNvSpPr>
            <a:spLocks noGrp="1"/>
          </p:cNvSpPr>
          <p:nvPr>
            <p:ph type="dt" sz="half" idx="10"/>
          </p:nvPr>
        </p:nvSpPr>
        <p:spPr/>
        <p:txBody>
          <a:bodyPr/>
          <a:lstStyle/>
          <a:p>
            <a:fld id="{BF1DCF59-BDE5-E148-BE98-BCBA9E5F1446}" type="datetimeFigureOut">
              <a:rPr lang="en-US" smtClean="0"/>
              <a:t>7/5/26</a:t>
            </a:fld>
            <a:endParaRPr lang="en-US"/>
          </a:p>
        </p:txBody>
      </p:sp>
      <p:sp>
        <p:nvSpPr>
          <p:cNvPr id="5" name="Footer Placeholder 4">
            <a:extLst>
              <a:ext uri="{FF2B5EF4-FFF2-40B4-BE49-F238E27FC236}">
                <a16:creationId xmlns:a16="http://schemas.microsoft.com/office/drawing/2014/main" id="{D4922726-DA2C-5A1A-F054-033767F5B7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68C08A-60B3-2778-2DD2-63872E0C4E3A}"/>
              </a:ext>
            </a:extLst>
          </p:cNvPr>
          <p:cNvSpPr>
            <a:spLocks noGrp="1"/>
          </p:cNvSpPr>
          <p:nvPr>
            <p:ph type="sldNum" sz="quarter" idx="12"/>
          </p:nvPr>
        </p:nvSpPr>
        <p:spPr/>
        <p:txBody>
          <a:bodyPr/>
          <a:lstStyle/>
          <a:p>
            <a:fld id="{0A666B92-F5BD-2041-A185-43F22D71B6CA}" type="slidenum">
              <a:rPr lang="en-US" smtClean="0"/>
              <a:t>‹#›</a:t>
            </a:fld>
            <a:endParaRPr lang="en-US"/>
          </a:p>
        </p:txBody>
      </p:sp>
    </p:spTree>
    <p:extLst>
      <p:ext uri="{BB962C8B-B14F-4D97-AF65-F5344CB8AC3E}">
        <p14:creationId xmlns:p14="http://schemas.microsoft.com/office/powerpoint/2010/main" val="38254761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CF284-B114-F2E2-4189-0DF2A973720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0559EE9-EBEB-BE1B-D710-DAF945748C1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EE2D42A-BB8C-DF56-6E70-0B71ADAE16BF}"/>
              </a:ext>
            </a:extLst>
          </p:cNvPr>
          <p:cNvSpPr>
            <a:spLocks noGrp="1"/>
          </p:cNvSpPr>
          <p:nvPr>
            <p:ph type="dt" sz="half" idx="10"/>
          </p:nvPr>
        </p:nvSpPr>
        <p:spPr/>
        <p:txBody>
          <a:bodyPr/>
          <a:lstStyle/>
          <a:p>
            <a:fld id="{BF1DCF59-BDE5-E148-BE98-BCBA9E5F1446}" type="datetimeFigureOut">
              <a:rPr lang="en-US" smtClean="0"/>
              <a:t>7/5/26</a:t>
            </a:fld>
            <a:endParaRPr lang="en-US"/>
          </a:p>
        </p:txBody>
      </p:sp>
      <p:sp>
        <p:nvSpPr>
          <p:cNvPr id="5" name="Footer Placeholder 4">
            <a:extLst>
              <a:ext uri="{FF2B5EF4-FFF2-40B4-BE49-F238E27FC236}">
                <a16:creationId xmlns:a16="http://schemas.microsoft.com/office/drawing/2014/main" id="{73A4386F-A9D4-727D-426E-BED002CB0C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328CE7-3399-29AB-C784-8135E6327D92}"/>
              </a:ext>
            </a:extLst>
          </p:cNvPr>
          <p:cNvSpPr>
            <a:spLocks noGrp="1"/>
          </p:cNvSpPr>
          <p:nvPr>
            <p:ph type="sldNum" sz="quarter" idx="12"/>
          </p:nvPr>
        </p:nvSpPr>
        <p:spPr/>
        <p:txBody>
          <a:bodyPr/>
          <a:lstStyle/>
          <a:p>
            <a:fld id="{0A666B92-F5BD-2041-A185-43F22D71B6CA}" type="slidenum">
              <a:rPr lang="en-US" smtClean="0"/>
              <a:t>‹#›</a:t>
            </a:fld>
            <a:endParaRPr lang="en-US"/>
          </a:p>
        </p:txBody>
      </p:sp>
    </p:spTree>
    <p:extLst>
      <p:ext uri="{BB962C8B-B14F-4D97-AF65-F5344CB8AC3E}">
        <p14:creationId xmlns:p14="http://schemas.microsoft.com/office/powerpoint/2010/main" val="31961727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5F614-1F3C-3559-39A5-81F2AB7B72D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C800625-6F22-6246-D168-3E0638DDAF2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2260BCC-A457-C95C-9CAC-B3298EE41A8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514CA69-C608-1D4C-21A6-7C29479D6B1C}"/>
              </a:ext>
            </a:extLst>
          </p:cNvPr>
          <p:cNvSpPr>
            <a:spLocks noGrp="1"/>
          </p:cNvSpPr>
          <p:nvPr>
            <p:ph type="dt" sz="half" idx="10"/>
          </p:nvPr>
        </p:nvSpPr>
        <p:spPr/>
        <p:txBody>
          <a:bodyPr/>
          <a:lstStyle/>
          <a:p>
            <a:fld id="{BF1DCF59-BDE5-E148-BE98-BCBA9E5F1446}" type="datetimeFigureOut">
              <a:rPr lang="en-US" smtClean="0"/>
              <a:t>7/5/26</a:t>
            </a:fld>
            <a:endParaRPr lang="en-US"/>
          </a:p>
        </p:txBody>
      </p:sp>
      <p:sp>
        <p:nvSpPr>
          <p:cNvPr id="6" name="Footer Placeholder 5">
            <a:extLst>
              <a:ext uri="{FF2B5EF4-FFF2-40B4-BE49-F238E27FC236}">
                <a16:creationId xmlns:a16="http://schemas.microsoft.com/office/drawing/2014/main" id="{0A475FDA-B800-81F5-452E-970188F7A89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358BE9-C13A-EE04-7E8C-10943370D9A6}"/>
              </a:ext>
            </a:extLst>
          </p:cNvPr>
          <p:cNvSpPr>
            <a:spLocks noGrp="1"/>
          </p:cNvSpPr>
          <p:nvPr>
            <p:ph type="sldNum" sz="quarter" idx="12"/>
          </p:nvPr>
        </p:nvSpPr>
        <p:spPr/>
        <p:txBody>
          <a:bodyPr/>
          <a:lstStyle/>
          <a:p>
            <a:fld id="{0A666B92-F5BD-2041-A185-43F22D71B6CA}" type="slidenum">
              <a:rPr lang="en-US" smtClean="0"/>
              <a:t>‹#›</a:t>
            </a:fld>
            <a:endParaRPr lang="en-US"/>
          </a:p>
        </p:txBody>
      </p:sp>
    </p:spTree>
    <p:extLst>
      <p:ext uri="{BB962C8B-B14F-4D97-AF65-F5344CB8AC3E}">
        <p14:creationId xmlns:p14="http://schemas.microsoft.com/office/powerpoint/2010/main" val="33060517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BF92E-BC70-E5E1-2293-A5371F23A0E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24AD0A5-D2C9-A988-CE71-FEEB11DBE82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FC1B0F2-9DC7-9FB3-1BFD-222ED0AB7BC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0A7591A-9D8A-EFE6-2217-BF244C2EC8B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78844A4-A52F-AA04-170E-0DCC7EBC176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3A56BC1-A3E3-F013-2368-82A4BF1A0B13}"/>
              </a:ext>
            </a:extLst>
          </p:cNvPr>
          <p:cNvSpPr>
            <a:spLocks noGrp="1"/>
          </p:cNvSpPr>
          <p:nvPr>
            <p:ph type="dt" sz="half" idx="10"/>
          </p:nvPr>
        </p:nvSpPr>
        <p:spPr/>
        <p:txBody>
          <a:bodyPr/>
          <a:lstStyle/>
          <a:p>
            <a:fld id="{BF1DCF59-BDE5-E148-BE98-BCBA9E5F1446}" type="datetimeFigureOut">
              <a:rPr lang="en-US" smtClean="0"/>
              <a:t>7/5/26</a:t>
            </a:fld>
            <a:endParaRPr lang="en-US"/>
          </a:p>
        </p:txBody>
      </p:sp>
      <p:sp>
        <p:nvSpPr>
          <p:cNvPr id="8" name="Footer Placeholder 7">
            <a:extLst>
              <a:ext uri="{FF2B5EF4-FFF2-40B4-BE49-F238E27FC236}">
                <a16:creationId xmlns:a16="http://schemas.microsoft.com/office/drawing/2014/main" id="{A1266EBA-33CC-2B4F-05B3-81D12242D97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B897AAF-73FF-7D61-1E53-76AEA4122F3C}"/>
              </a:ext>
            </a:extLst>
          </p:cNvPr>
          <p:cNvSpPr>
            <a:spLocks noGrp="1"/>
          </p:cNvSpPr>
          <p:nvPr>
            <p:ph type="sldNum" sz="quarter" idx="12"/>
          </p:nvPr>
        </p:nvSpPr>
        <p:spPr/>
        <p:txBody>
          <a:bodyPr/>
          <a:lstStyle/>
          <a:p>
            <a:fld id="{0A666B92-F5BD-2041-A185-43F22D71B6CA}" type="slidenum">
              <a:rPr lang="en-US" smtClean="0"/>
              <a:t>‹#›</a:t>
            </a:fld>
            <a:endParaRPr lang="en-US"/>
          </a:p>
        </p:txBody>
      </p:sp>
    </p:spTree>
    <p:extLst>
      <p:ext uri="{BB962C8B-B14F-4D97-AF65-F5344CB8AC3E}">
        <p14:creationId xmlns:p14="http://schemas.microsoft.com/office/powerpoint/2010/main" val="30947011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73F1D-848E-0F8F-A183-9908125B399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BD37B4B-AF80-2F12-247F-EE66EC7A878A}"/>
              </a:ext>
            </a:extLst>
          </p:cNvPr>
          <p:cNvSpPr>
            <a:spLocks noGrp="1"/>
          </p:cNvSpPr>
          <p:nvPr>
            <p:ph type="dt" sz="half" idx="10"/>
          </p:nvPr>
        </p:nvSpPr>
        <p:spPr/>
        <p:txBody>
          <a:bodyPr/>
          <a:lstStyle/>
          <a:p>
            <a:fld id="{BF1DCF59-BDE5-E148-BE98-BCBA9E5F1446}" type="datetimeFigureOut">
              <a:rPr lang="en-US" smtClean="0"/>
              <a:t>7/5/26</a:t>
            </a:fld>
            <a:endParaRPr lang="en-US"/>
          </a:p>
        </p:txBody>
      </p:sp>
      <p:sp>
        <p:nvSpPr>
          <p:cNvPr id="4" name="Footer Placeholder 3">
            <a:extLst>
              <a:ext uri="{FF2B5EF4-FFF2-40B4-BE49-F238E27FC236}">
                <a16:creationId xmlns:a16="http://schemas.microsoft.com/office/drawing/2014/main" id="{8A632EF2-FEBB-9750-AE5B-D16DCD9B98C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20C5D2F-AA83-B7F3-35C6-DE5D883D29E7}"/>
              </a:ext>
            </a:extLst>
          </p:cNvPr>
          <p:cNvSpPr>
            <a:spLocks noGrp="1"/>
          </p:cNvSpPr>
          <p:nvPr>
            <p:ph type="sldNum" sz="quarter" idx="12"/>
          </p:nvPr>
        </p:nvSpPr>
        <p:spPr/>
        <p:txBody>
          <a:bodyPr/>
          <a:lstStyle/>
          <a:p>
            <a:fld id="{0A666B92-F5BD-2041-A185-43F22D71B6CA}" type="slidenum">
              <a:rPr lang="en-US" smtClean="0"/>
              <a:t>‹#›</a:t>
            </a:fld>
            <a:endParaRPr lang="en-US"/>
          </a:p>
        </p:txBody>
      </p:sp>
    </p:spTree>
    <p:extLst>
      <p:ext uri="{BB962C8B-B14F-4D97-AF65-F5344CB8AC3E}">
        <p14:creationId xmlns:p14="http://schemas.microsoft.com/office/powerpoint/2010/main" val="15895480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F175B72-0DBE-2CA9-2AD4-95FC8AFC1766}"/>
              </a:ext>
            </a:extLst>
          </p:cNvPr>
          <p:cNvSpPr>
            <a:spLocks noGrp="1"/>
          </p:cNvSpPr>
          <p:nvPr>
            <p:ph type="dt" sz="half" idx="10"/>
          </p:nvPr>
        </p:nvSpPr>
        <p:spPr/>
        <p:txBody>
          <a:bodyPr/>
          <a:lstStyle/>
          <a:p>
            <a:fld id="{BF1DCF59-BDE5-E148-BE98-BCBA9E5F1446}" type="datetimeFigureOut">
              <a:rPr lang="en-US" smtClean="0"/>
              <a:t>7/5/26</a:t>
            </a:fld>
            <a:endParaRPr lang="en-US"/>
          </a:p>
        </p:txBody>
      </p:sp>
      <p:sp>
        <p:nvSpPr>
          <p:cNvPr id="3" name="Footer Placeholder 2">
            <a:extLst>
              <a:ext uri="{FF2B5EF4-FFF2-40B4-BE49-F238E27FC236}">
                <a16:creationId xmlns:a16="http://schemas.microsoft.com/office/drawing/2014/main" id="{C9281895-3D71-CF5E-C5D0-27CCE76A0F9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F29920F-6A44-2107-22F3-9026780097F9}"/>
              </a:ext>
            </a:extLst>
          </p:cNvPr>
          <p:cNvSpPr>
            <a:spLocks noGrp="1"/>
          </p:cNvSpPr>
          <p:nvPr>
            <p:ph type="sldNum" sz="quarter" idx="12"/>
          </p:nvPr>
        </p:nvSpPr>
        <p:spPr/>
        <p:txBody>
          <a:bodyPr/>
          <a:lstStyle/>
          <a:p>
            <a:fld id="{0A666B92-F5BD-2041-A185-43F22D71B6CA}" type="slidenum">
              <a:rPr lang="en-US" smtClean="0"/>
              <a:t>‹#›</a:t>
            </a:fld>
            <a:endParaRPr lang="en-US"/>
          </a:p>
        </p:txBody>
      </p:sp>
    </p:spTree>
    <p:extLst>
      <p:ext uri="{BB962C8B-B14F-4D97-AF65-F5344CB8AC3E}">
        <p14:creationId xmlns:p14="http://schemas.microsoft.com/office/powerpoint/2010/main" val="34531003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0B151-E208-A775-C164-749BED52C50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707E2CA-5591-04C3-B294-E3FADEEFD5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FDA347F-E171-556E-BB11-E41039AC74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080562B-A7B5-06A7-C726-CBEDD24ACDDF}"/>
              </a:ext>
            </a:extLst>
          </p:cNvPr>
          <p:cNvSpPr>
            <a:spLocks noGrp="1"/>
          </p:cNvSpPr>
          <p:nvPr>
            <p:ph type="dt" sz="half" idx="10"/>
          </p:nvPr>
        </p:nvSpPr>
        <p:spPr/>
        <p:txBody>
          <a:bodyPr/>
          <a:lstStyle/>
          <a:p>
            <a:fld id="{BF1DCF59-BDE5-E148-BE98-BCBA9E5F1446}" type="datetimeFigureOut">
              <a:rPr lang="en-US" smtClean="0"/>
              <a:t>7/5/26</a:t>
            </a:fld>
            <a:endParaRPr lang="en-US"/>
          </a:p>
        </p:txBody>
      </p:sp>
      <p:sp>
        <p:nvSpPr>
          <p:cNvPr id="6" name="Footer Placeholder 5">
            <a:extLst>
              <a:ext uri="{FF2B5EF4-FFF2-40B4-BE49-F238E27FC236}">
                <a16:creationId xmlns:a16="http://schemas.microsoft.com/office/drawing/2014/main" id="{83AEA39F-FFB6-66B5-639A-3305A7A2911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725BB54-D6E4-7AB3-D096-3092FE8A9A7C}"/>
              </a:ext>
            </a:extLst>
          </p:cNvPr>
          <p:cNvSpPr>
            <a:spLocks noGrp="1"/>
          </p:cNvSpPr>
          <p:nvPr>
            <p:ph type="sldNum" sz="quarter" idx="12"/>
          </p:nvPr>
        </p:nvSpPr>
        <p:spPr/>
        <p:txBody>
          <a:bodyPr/>
          <a:lstStyle/>
          <a:p>
            <a:fld id="{0A666B92-F5BD-2041-A185-43F22D71B6CA}" type="slidenum">
              <a:rPr lang="en-US" smtClean="0"/>
              <a:t>‹#›</a:t>
            </a:fld>
            <a:endParaRPr lang="en-US"/>
          </a:p>
        </p:txBody>
      </p:sp>
    </p:spTree>
    <p:extLst>
      <p:ext uri="{BB962C8B-B14F-4D97-AF65-F5344CB8AC3E}">
        <p14:creationId xmlns:p14="http://schemas.microsoft.com/office/powerpoint/2010/main" val="28916914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C8CA9-1CB1-57E8-89D9-D670D0134F0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6ABECBC-28AC-333E-5CF1-7A73DB0F6BF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5FC466-4F9B-8205-C91B-8E80F0CC3B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3A0EA98-E74D-4725-89EC-9196A8FAFE6B}"/>
              </a:ext>
            </a:extLst>
          </p:cNvPr>
          <p:cNvSpPr>
            <a:spLocks noGrp="1"/>
          </p:cNvSpPr>
          <p:nvPr>
            <p:ph type="dt" sz="half" idx="10"/>
          </p:nvPr>
        </p:nvSpPr>
        <p:spPr/>
        <p:txBody>
          <a:bodyPr/>
          <a:lstStyle/>
          <a:p>
            <a:fld id="{BF1DCF59-BDE5-E148-BE98-BCBA9E5F1446}" type="datetimeFigureOut">
              <a:rPr lang="en-US" smtClean="0"/>
              <a:t>7/5/26</a:t>
            </a:fld>
            <a:endParaRPr lang="en-US"/>
          </a:p>
        </p:txBody>
      </p:sp>
      <p:sp>
        <p:nvSpPr>
          <p:cNvPr id="6" name="Footer Placeholder 5">
            <a:extLst>
              <a:ext uri="{FF2B5EF4-FFF2-40B4-BE49-F238E27FC236}">
                <a16:creationId xmlns:a16="http://schemas.microsoft.com/office/drawing/2014/main" id="{0789D2AF-EA15-7AC4-4159-D9EAACC96CD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15426-20D7-B0DA-E658-FF461D90FABC}"/>
              </a:ext>
            </a:extLst>
          </p:cNvPr>
          <p:cNvSpPr>
            <a:spLocks noGrp="1"/>
          </p:cNvSpPr>
          <p:nvPr>
            <p:ph type="sldNum" sz="quarter" idx="12"/>
          </p:nvPr>
        </p:nvSpPr>
        <p:spPr/>
        <p:txBody>
          <a:bodyPr/>
          <a:lstStyle/>
          <a:p>
            <a:fld id="{0A666B92-F5BD-2041-A185-43F22D71B6CA}" type="slidenum">
              <a:rPr lang="en-US" smtClean="0"/>
              <a:t>‹#›</a:t>
            </a:fld>
            <a:endParaRPr lang="en-US"/>
          </a:p>
        </p:txBody>
      </p:sp>
    </p:spTree>
    <p:extLst>
      <p:ext uri="{BB962C8B-B14F-4D97-AF65-F5344CB8AC3E}">
        <p14:creationId xmlns:p14="http://schemas.microsoft.com/office/powerpoint/2010/main" val="2722286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39E61-1775-4FC5-7216-0D2F763EB08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4958D12-15BB-2B2C-266F-410FE71EE0C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D0C9C8E-32BC-6A59-5917-770735D88C3F}"/>
              </a:ext>
            </a:extLst>
          </p:cNvPr>
          <p:cNvSpPr>
            <a:spLocks noGrp="1"/>
          </p:cNvSpPr>
          <p:nvPr>
            <p:ph type="dt" sz="half" idx="10"/>
          </p:nvPr>
        </p:nvSpPr>
        <p:spPr/>
        <p:txBody>
          <a:bodyPr/>
          <a:lstStyle/>
          <a:p>
            <a:fld id="{BF1DCF59-BDE5-E148-BE98-BCBA9E5F1446}" type="datetimeFigureOut">
              <a:rPr lang="en-US" smtClean="0"/>
              <a:t>7/5/26</a:t>
            </a:fld>
            <a:endParaRPr lang="en-US"/>
          </a:p>
        </p:txBody>
      </p:sp>
      <p:sp>
        <p:nvSpPr>
          <p:cNvPr id="5" name="Footer Placeholder 4">
            <a:extLst>
              <a:ext uri="{FF2B5EF4-FFF2-40B4-BE49-F238E27FC236}">
                <a16:creationId xmlns:a16="http://schemas.microsoft.com/office/drawing/2014/main" id="{1ADE5C79-D3A4-15DD-2B44-FCC9F4161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568601-7D83-F4BE-B4CB-165F6C894732}"/>
              </a:ext>
            </a:extLst>
          </p:cNvPr>
          <p:cNvSpPr>
            <a:spLocks noGrp="1"/>
          </p:cNvSpPr>
          <p:nvPr>
            <p:ph type="sldNum" sz="quarter" idx="12"/>
          </p:nvPr>
        </p:nvSpPr>
        <p:spPr/>
        <p:txBody>
          <a:bodyPr/>
          <a:lstStyle/>
          <a:p>
            <a:fld id="{0A666B92-F5BD-2041-A185-43F22D71B6CA}" type="slidenum">
              <a:rPr lang="en-US" smtClean="0"/>
              <a:t>‹#›</a:t>
            </a:fld>
            <a:endParaRPr lang="en-US"/>
          </a:p>
        </p:txBody>
      </p:sp>
    </p:spTree>
    <p:extLst>
      <p:ext uri="{BB962C8B-B14F-4D97-AF65-F5344CB8AC3E}">
        <p14:creationId xmlns:p14="http://schemas.microsoft.com/office/powerpoint/2010/main" val="13043317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F11F5E-37DA-9E66-5D0B-9A361084377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84B5D94-D2C7-F214-3C99-CE096FF876A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8D34F1-5787-74D5-A59A-69116C15678D}"/>
              </a:ext>
            </a:extLst>
          </p:cNvPr>
          <p:cNvSpPr>
            <a:spLocks noGrp="1"/>
          </p:cNvSpPr>
          <p:nvPr>
            <p:ph type="dt" sz="half" idx="10"/>
          </p:nvPr>
        </p:nvSpPr>
        <p:spPr/>
        <p:txBody>
          <a:bodyPr/>
          <a:lstStyle/>
          <a:p>
            <a:fld id="{BF1DCF59-BDE5-E148-BE98-BCBA9E5F1446}" type="datetimeFigureOut">
              <a:rPr lang="en-US" smtClean="0"/>
              <a:t>7/5/26</a:t>
            </a:fld>
            <a:endParaRPr lang="en-US"/>
          </a:p>
        </p:txBody>
      </p:sp>
      <p:sp>
        <p:nvSpPr>
          <p:cNvPr id="5" name="Footer Placeholder 4">
            <a:extLst>
              <a:ext uri="{FF2B5EF4-FFF2-40B4-BE49-F238E27FC236}">
                <a16:creationId xmlns:a16="http://schemas.microsoft.com/office/drawing/2014/main" id="{B5D5D09C-64BE-C645-2E23-695FFE4A27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922BB7-0958-2405-D33C-2E209FF0F574}"/>
              </a:ext>
            </a:extLst>
          </p:cNvPr>
          <p:cNvSpPr>
            <a:spLocks noGrp="1"/>
          </p:cNvSpPr>
          <p:nvPr>
            <p:ph type="sldNum" sz="quarter" idx="12"/>
          </p:nvPr>
        </p:nvSpPr>
        <p:spPr/>
        <p:txBody>
          <a:bodyPr/>
          <a:lstStyle/>
          <a:p>
            <a:fld id="{0A666B92-F5BD-2041-A185-43F22D71B6CA}" type="slidenum">
              <a:rPr lang="en-US" smtClean="0"/>
              <a:t>‹#›</a:t>
            </a:fld>
            <a:endParaRPr lang="en-US"/>
          </a:p>
        </p:txBody>
      </p:sp>
    </p:spTree>
    <p:extLst>
      <p:ext uri="{BB962C8B-B14F-4D97-AF65-F5344CB8AC3E}">
        <p14:creationId xmlns:p14="http://schemas.microsoft.com/office/powerpoint/2010/main" val="1763378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B31032-71DA-863A-723D-044EB683C0F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26292FA-926E-829E-9E66-36DAE7C9B6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3BB6FBE-FAE7-C2EB-54EB-8BEFDE0E36F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1DCF59-BDE5-E148-BE98-BCBA9E5F1446}" type="datetimeFigureOut">
              <a:rPr lang="en-US" smtClean="0"/>
              <a:t>7/5/26</a:t>
            </a:fld>
            <a:endParaRPr lang="en-US"/>
          </a:p>
        </p:txBody>
      </p:sp>
      <p:sp>
        <p:nvSpPr>
          <p:cNvPr id="5" name="Footer Placeholder 4">
            <a:extLst>
              <a:ext uri="{FF2B5EF4-FFF2-40B4-BE49-F238E27FC236}">
                <a16:creationId xmlns:a16="http://schemas.microsoft.com/office/drawing/2014/main" id="{AF12FF6B-80A3-4FA4-40F6-098F3D6553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221E27B-C5EB-8CA3-45C8-47216B49C39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666B92-F5BD-2041-A185-43F22D71B6CA}" type="slidenum">
              <a:rPr lang="en-US" smtClean="0"/>
              <a:t>‹#›</a:t>
            </a:fld>
            <a:endParaRPr lang="en-US"/>
          </a:p>
        </p:txBody>
      </p:sp>
    </p:spTree>
    <p:extLst>
      <p:ext uri="{BB962C8B-B14F-4D97-AF65-F5344CB8AC3E}">
        <p14:creationId xmlns:p14="http://schemas.microsoft.com/office/powerpoint/2010/main" val="6962567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90A0F-6901-8BEE-C9DC-A5F64EF6E61A}"/>
              </a:ext>
            </a:extLst>
          </p:cNvPr>
          <p:cNvSpPr>
            <a:spLocks noGrp="1"/>
          </p:cNvSpPr>
          <p:nvPr>
            <p:ph type="ctrTitle"/>
          </p:nvPr>
        </p:nvSpPr>
        <p:spPr>
          <a:xfrm>
            <a:off x="0" y="247615"/>
            <a:ext cx="12192000" cy="2087449"/>
          </a:xfrm>
        </p:spPr>
        <p:txBody>
          <a:bodyPr>
            <a:normAutofit fontScale="90000"/>
          </a:bodyPr>
          <a:lstStyle/>
          <a:p>
            <a:r>
              <a:rPr lang="en-GB" b="1" dirty="0">
                <a:latin typeface="Arial Nova" panose="020B0504020202020204" pitchFamily="34" charset="0"/>
              </a:rPr>
              <a:t>Artificial Intelligence in NHS Dermatology: Evaluating the Impact of DERM</a:t>
            </a:r>
            <a:endParaRPr lang="en-GB" dirty="0">
              <a:latin typeface="Arial Nova" panose="020B0504020202020204" pitchFamily="34" charset="0"/>
            </a:endParaRPr>
          </a:p>
        </p:txBody>
      </p:sp>
      <p:sp>
        <p:nvSpPr>
          <p:cNvPr id="3" name="Subtitle 2">
            <a:extLst>
              <a:ext uri="{FF2B5EF4-FFF2-40B4-BE49-F238E27FC236}">
                <a16:creationId xmlns:a16="http://schemas.microsoft.com/office/drawing/2014/main" id="{01540953-0338-889E-451A-AD7B582F9B7D}"/>
              </a:ext>
            </a:extLst>
          </p:cNvPr>
          <p:cNvSpPr>
            <a:spLocks noGrp="1"/>
          </p:cNvSpPr>
          <p:nvPr>
            <p:ph type="subTitle" idx="1"/>
          </p:nvPr>
        </p:nvSpPr>
        <p:spPr>
          <a:xfrm>
            <a:off x="3810000" y="3317435"/>
            <a:ext cx="4572000" cy="1802846"/>
          </a:xfrm>
          <a:solidFill>
            <a:schemeClr val="bg1"/>
          </a:solidFill>
        </p:spPr>
        <p:txBody>
          <a:bodyPr>
            <a:normAutofit fontScale="55000" lnSpcReduction="20000"/>
          </a:bodyPr>
          <a:lstStyle/>
          <a:p>
            <a:r>
              <a:rPr lang="ro-RO" dirty="0">
                <a:latin typeface="Arial Nova" panose="020B0504020202020204" pitchFamily="34" charset="0"/>
              </a:rPr>
              <a:t>Student Name: </a:t>
            </a:r>
            <a:r>
              <a:rPr lang="ro-RO" dirty="0" err="1">
                <a:latin typeface="Arial Nova" panose="020B0504020202020204" pitchFamily="34" charset="0"/>
              </a:rPr>
              <a:t>Alexandru-Lavinel</a:t>
            </a:r>
            <a:r>
              <a:rPr lang="ro-RO" dirty="0">
                <a:latin typeface="Arial Nova" panose="020B0504020202020204" pitchFamily="34" charset="0"/>
              </a:rPr>
              <a:t> </a:t>
            </a:r>
            <a:r>
              <a:rPr lang="ro-RO" dirty="0" err="1">
                <a:latin typeface="Arial Nova" panose="020B0504020202020204" pitchFamily="34" charset="0"/>
              </a:rPr>
              <a:t>Gaiu</a:t>
            </a:r>
            <a:endParaRPr lang="ro-RO" dirty="0">
              <a:latin typeface="Arial Nova" panose="020B0504020202020204" pitchFamily="34" charset="0"/>
            </a:endParaRPr>
          </a:p>
          <a:p>
            <a:r>
              <a:rPr lang="ro-RO" dirty="0">
                <a:latin typeface="Arial Nova" panose="020B0504020202020204" pitchFamily="34" charset="0"/>
              </a:rPr>
              <a:t>Student Number: 2332587</a:t>
            </a:r>
          </a:p>
          <a:p>
            <a:r>
              <a:rPr lang="ro-RO" dirty="0">
                <a:latin typeface="Arial Nova" panose="020B0504020202020204" pitchFamily="34" charset="0"/>
              </a:rPr>
              <a:t>Component 2: </a:t>
            </a:r>
            <a:r>
              <a:rPr lang="ro-RO" dirty="0" err="1">
                <a:latin typeface="Arial Nova" panose="020B0504020202020204" pitchFamily="34" charset="0"/>
              </a:rPr>
              <a:t>Presentation</a:t>
            </a:r>
            <a:r>
              <a:rPr lang="en-GB" dirty="0">
                <a:latin typeface="Arial Nova" panose="020B0504020202020204" pitchFamily="34" charset="0"/>
              </a:rPr>
              <a:t> </a:t>
            </a:r>
          </a:p>
          <a:p>
            <a:r>
              <a:rPr lang="en-GB" dirty="0">
                <a:latin typeface="Arial Nova" panose="020B0504020202020204" pitchFamily="34" charset="0"/>
              </a:rPr>
              <a:t>Module: Digital Transformation in Health and Care</a:t>
            </a:r>
          </a:p>
          <a:p>
            <a:r>
              <a:rPr lang="en-GB" dirty="0">
                <a:latin typeface="Arial Nova" panose="020B0504020202020204" pitchFamily="34" charset="0"/>
              </a:rPr>
              <a:t>Module Code: BMHP</a:t>
            </a:r>
          </a:p>
          <a:p>
            <a:r>
              <a:rPr lang="en-GB" dirty="0">
                <a:latin typeface="Arial Nova" panose="020B0504020202020204" pitchFamily="34" charset="0"/>
              </a:rPr>
              <a:t>Lecturer Name: </a:t>
            </a:r>
            <a:r>
              <a:rPr lang="en-GB" dirty="0" err="1">
                <a:latin typeface="Arial Nova" panose="020B0504020202020204" pitchFamily="34" charset="0"/>
              </a:rPr>
              <a:t>Zakiyyah</a:t>
            </a:r>
            <a:r>
              <a:rPr lang="en-GB" dirty="0">
                <a:latin typeface="Arial Nova" panose="020B0504020202020204" pitchFamily="34" charset="0"/>
              </a:rPr>
              <a:t> Ahmed</a:t>
            </a:r>
            <a:endParaRPr lang="en-US" dirty="0">
              <a:latin typeface="Arial Nova" panose="020B0504020202020204" pitchFamily="34" charset="0"/>
            </a:endParaRPr>
          </a:p>
        </p:txBody>
      </p:sp>
    </p:spTree>
    <p:extLst>
      <p:ext uri="{BB962C8B-B14F-4D97-AF65-F5344CB8AC3E}">
        <p14:creationId xmlns:p14="http://schemas.microsoft.com/office/powerpoint/2010/main" val="34317193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52343-5928-5C32-312B-648D49C99DAE}"/>
              </a:ext>
            </a:extLst>
          </p:cNvPr>
          <p:cNvSpPr>
            <a:spLocks noGrp="1"/>
          </p:cNvSpPr>
          <p:nvPr>
            <p:ph type="title"/>
          </p:nvPr>
        </p:nvSpPr>
        <p:spPr/>
        <p:txBody>
          <a:bodyPr/>
          <a:lstStyle/>
          <a:p>
            <a:r>
              <a:rPr lang="en-GB" sz="1800" b="1" i="1" dirty="0">
                <a:effectLst/>
                <a:latin typeface="UICTFontTextStyleEmphasizedItalicBody"/>
              </a:rPr>
              <a:t>Introduction: Why DERM Matters in Health and Social Care</a:t>
            </a:r>
            <a:endParaRPr lang="en-US" dirty="0"/>
          </a:p>
        </p:txBody>
      </p:sp>
      <p:sp>
        <p:nvSpPr>
          <p:cNvPr id="3" name="Content Placeholder 2">
            <a:extLst>
              <a:ext uri="{FF2B5EF4-FFF2-40B4-BE49-F238E27FC236}">
                <a16:creationId xmlns:a16="http://schemas.microsoft.com/office/drawing/2014/main" id="{1AE4C964-7041-B4D8-EA44-38A952281E38}"/>
              </a:ext>
            </a:extLst>
          </p:cNvPr>
          <p:cNvSpPr>
            <a:spLocks noGrp="1"/>
          </p:cNvSpPr>
          <p:nvPr>
            <p:ph idx="1"/>
          </p:nvPr>
        </p:nvSpPr>
        <p:spPr>
          <a:xfrm>
            <a:off x="0" y="1690688"/>
            <a:ext cx="6999767" cy="4351338"/>
          </a:xfrm>
        </p:spPr>
        <p:txBody>
          <a:bodyPr>
            <a:normAutofit fontScale="92500" lnSpcReduction="20000"/>
          </a:bodyPr>
          <a:lstStyle/>
          <a:p>
            <a:r>
              <a:rPr lang="en-GB" sz="1600" b="1" dirty="0"/>
              <a:t>Melanoma is the 5th most common cancer in the UK, with around 19,400 new cases each year, 2,600 deaths annually, and incidence rising by 26% over the last decade</a:t>
            </a:r>
            <a:r>
              <a:rPr lang="en-GB" sz="1600" dirty="0"/>
              <a:t> (Cancer Research UK, 2024a; </a:t>
            </a:r>
            <a:r>
              <a:rPr lang="en-GB" sz="1600" dirty="0" err="1"/>
              <a:t>Venables</a:t>
            </a:r>
            <a:r>
              <a:rPr lang="en-GB" sz="1600" dirty="0"/>
              <a:t> et al., 2024). </a:t>
            </a:r>
          </a:p>
          <a:p>
            <a:r>
              <a:rPr lang="en-GB" sz="1600" b="1" dirty="0"/>
              <a:t>Early diagnosis is essential, as around 100% of people with stage 1 melanoma survive 5 years or more, compared with almost 75% at stage 3</a:t>
            </a:r>
            <a:r>
              <a:rPr lang="en-GB" sz="1600" dirty="0"/>
              <a:t> (Cancer Research UK, 2024b; NHS England, 2019; DHSC, 2026). </a:t>
            </a:r>
          </a:p>
          <a:p>
            <a:r>
              <a:rPr lang="en-GB" sz="1600" b="1" dirty="0"/>
              <a:t>NHS dermatology receives around 1.2 million referrals per year, with around 60% linked to suspected skin cancer pathways, yet only around 6% convert to confirmed skin cancer</a:t>
            </a:r>
            <a:r>
              <a:rPr lang="en-GB" sz="1600" dirty="0"/>
              <a:t> (Walton et al., 2026; GIRFT, 2021; NHS England, 2022). </a:t>
            </a:r>
          </a:p>
          <a:p>
            <a:r>
              <a:rPr lang="en-GB" sz="1600" b="1" dirty="0"/>
              <a:t>DERM by Skin Analytics is an AI-based skin lesion analysis technology used to screen, triage and assess suspected skin cancer lesions after referral from primary care</a:t>
            </a:r>
            <a:r>
              <a:rPr lang="en-GB" sz="1600" dirty="0"/>
              <a:t> (NICE, 2026; Skin Analytics, 2026; Thomas et al., 2023). </a:t>
            </a:r>
          </a:p>
          <a:p>
            <a:r>
              <a:rPr lang="en-GB" sz="1600" b="1" dirty="0"/>
              <a:t>Although DERM demonstrates high sensitivity for malignant lesions at 96.1%, its wider value depends on safe implementation, workforce readiness, governance, equity and sustainability</a:t>
            </a:r>
            <a:r>
              <a:rPr lang="en-GB" sz="1600" dirty="0"/>
              <a:t> (Walton et al., 2026; NICE, 2026; </a:t>
            </a:r>
            <a:r>
              <a:rPr lang="en-GB" sz="1600" dirty="0" err="1"/>
              <a:t>Greenhalgh</a:t>
            </a:r>
            <a:r>
              <a:rPr lang="en-GB" sz="1600" dirty="0"/>
              <a:t> et al., 2017). </a:t>
            </a:r>
          </a:p>
          <a:p>
            <a:r>
              <a:rPr lang="en-GB" sz="1600" b="1" dirty="0"/>
              <a:t>This presentation critically evaluates DERM’s impact on workforce, service delivery, patients/service users and communities, using the NASSS framework to consider adoption, scale-up and sustainability, </a:t>
            </a:r>
            <a:r>
              <a:rPr lang="en-GB" sz="1600" b="1" dirty="0" err="1"/>
              <a:t>follwing</a:t>
            </a:r>
            <a:r>
              <a:rPr lang="en-GB" sz="1600" b="1" dirty="0"/>
              <a:t> a </a:t>
            </a:r>
            <a:r>
              <a:rPr lang="en-GB" sz="1800" b="1" i="0" u="none" strike="noStrike" dirty="0">
                <a:solidFill>
                  <a:srgbClr val="002060"/>
                </a:solidFill>
                <a:effectLst/>
                <a:latin typeface="Aptos" panose="020B0004020202020204" pitchFamily="34" charset="0"/>
              </a:rPr>
              <a:t>Context and Core Concept Approach</a:t>
            </a:r>
            <a:r>
              <a:rPr lang="en-GB" sz="1600" b="1" dirty="0"/>
              <a:t> </a:t>
            </a:r>
            <a:r>
              <a:rPr lang="en-GB" sz="1600" dirty="0"/>
              <a:t>(</a:t>
            </a:r>
            <a:r>
              <a:rPr lang="en-GB" sz="1600" dirty="0" err="1"/>
              <a:t>Greenhalgh</a:t>
            </a:r>
            <a:r>
              <a:rPr lang="en-GB" sz="1600" dirty="0"/>
              <a:t> et al., 2017; </a:t>
            </a:r>
            <a:r>
              <a:rPr lang="en-GB" sz="1600" dirty="0" err="1"/>
              <a:t>Asthana</a:t>
            </a:r>
            <a:r>
              <a:rPr lang="en-GB" sz="1600" dirty="0"/>
              <a:t>, Jones and </a:t>
            </a:r>
            <a:r>
              <a:rPr lang="en-GB" sz="1600" dirty="0" err="1"/>
              <a:t>Sheaff</a:t>
            </a:r>
            <a:r>
              <a:rPr lang="en-GB" sz="1600" dirty="0"/>
              <a:t>, 2019; Pope et al., 2024).</a:t>
            </a:r>
            <a:r>
              <a:rPr lang="en-GB" dirty="0"/>
              <a:t> </a:t>
            </a:r>
          </a:p>
        </p:txBody>
      </p:sp>
    </p:spTree>
    <p:extLst>
      <p:ext uri="{BB962C8B-B14F-4D97-AF65-F5344CB8AC3E}">
        <p14:creationId xmlns:p14="http://schemas.microsoft.com/office/powerpoint/2010/main" val="957185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2F26A-DC2C-CE7F-DC04-3835ADCC933C}"/>
              </a:ext>
            </a:extLst>
          </p:cNvPr>
          <p:cNvSpPr>
            <a:spLocks noGrp="1"/>
          </p:cNvSpPr>
          <p:nvPr>
            <p:ph type="title"/>
          </p:nvPr>
        </p:nvSpPr>
        <p:spPr/>
        <p:txBody>
          <a:bodyPr/>
          <a:lstStyle/>
          <a:p>
            <a:r>
              <a:rPr lang="en-GB" sz="1800" b="1" i="1" dirty="0">
                <a:effectLst/>
                <a:latin typeface="UICTFontTextStyleEmphasizedItalicBody"/>
              </a:rPr>
              <a:t>Overview of the Innovation: What DERM Does and How It Works</a:t>
            </a:r>
            <a:br>
              <a:rPr lang="en-GB" sz="1800" dirty="0">
                <a:effectLst/>
                <a:latin typeface=".AppleSystemUIFont"/>
              </a:rPr>
            </a:br>
            <a:endParaRPr lang="en-US" dirty="0"/>
          </a:p>
        </p:txBody>
      </p:sp>
      <p:sp>
        <p:nvSpPr>
          <p:cNvPr id="3" name="Content Placeholder 2">
            <a:extLst>
              <a:ext uri="{FF2B5EF4-FFF2-40B4-BE49-F238E27FC236}">
                <a16:creationId xmlns:a16="http://schemas.microsoft.com/office/drawing/2014/main" id="{1F7F6224-CEC5-135A-80B4-EC1952BEDCC5}"/>
              </a:ext>
            </a:extLst>
          </p:cNvPr>
          <p:cNvSpPr>
            <a:spLocks noGrp="1"/>
          </p:cNvSpPr>
          <p:nvPr>
            <p:ph idx="1"/>
          </p:nvPr>
        </p:nvSpPr>
        <p:spPr>
          <a:xfrm>
            <a:off x="0" y="1579748"/>
            <a:ext cx="10515600" cy="4351338"/>
          </a:xfrm>
        </p:spPr>
        <p:txBody>
          <a:bodyPr>
            <a:normAutofit fontScale="70000" lnSpcReduction="20000"/>
          </a:bodyPr>
          <a:lstStyle/>
          <a:p>
            <a:r>
              <a:rPr lang="en-GB" b="1" dirty="0"/>
              <a:t>DERM is an AI-based skin lesion analysis technology used within NHS </a:t>
            </a:r>
            <a:r>
              <a:rPr lang="en-GB" b="1" dirty="0" err="1"/>
              <a:t>teledermatology</a:t>
            </a:r>
            <a:r>
              <a:rPr lang="en-GB" b="1" dirty="0"/>
              <a:t> services after primary-care referral, to support screening, triage and assessment of suspected skin cancer lesions in adults aged 18+</a:t>
            </a:r>
            <a:r>
              <a:rPr lang="en-GB" dirty="0"/>
              <a:t> (NICE, 2026; Skin Analytics, 2026; Walton et al., 2026). </a:t>
            </a:r>
          </a:p>
          <a:p>
            <a:pPr lvl="0"/>
            <a:r>
              <a:rPr lang="en-GB" dirty="0"/>
              <a:t>It analyses </a:t>
            </a:r>
            <a:r>
              <a:rPr lang="en-GB" b="1" dirty="0"/>
              <a:t>clinical and </a:t>
            </a:r>
            <a:r>
              <a:rPr lang="en-GB" b="1" dirty="0" err="1"/>
              <a:t>dermoscopic</a:t>
            </a:r>
            <a:r>
              <a:rPr lang="en-GB" b="1" dirty="0"/>
              <a:t> images</a:t>
            </a:r>
            <a:r>
              <a:rPr lang="en-GB" dirty="0"/>
              <a:t> captured by trained staff using smartphone-connected </a:t>
            </a:r>
            <a:r>
              <a:rPr lang="en-GB" dirty="0" err="1"/>
              <a:t>dermatoscopes</a:t>
            </a:r>
            <a:r>
              <a:rPr lang="en-GB" dirty="0"/>
              <a:t>, supporting risk stratification before dermatologist review (Thomas et al., 2023; Marsden et al., 2024; </a:t>
            </a:r>
            <a:r>
              <a:rPr lang="en-GB" dirty="0" err="1"/>
              <a:t>Palamaras</a:t>
            </a:r>
            <a:r>
              <a:rPr lang="en-GB" dirty="0"/>
              <a:t> et al., 2022).</a:t>
            </a:r>
          </a:p>
          <a:p>
            <a:r>
              <a:rPr lang="en-GB" dirty="0"/>
              <a:t>NHS pilots began in </a:t>
            </a:r>
            <a:r>
              <a:rPr lang="en-GB" b="1" dirty="0"/>
              <a:t>2020</a:t>
            </a:r>
            <a:r>
              <a:rPr lang="en-GB" dirty="0"/>
              <a:t>, followed by implementation across </a:t>
            </a:r>
            <a:r>
              <a:rPr lang="en-GB" b="1" dirty="0"/>
              <a:t>more than 25 NHS organisations</a:t>
            </a:r>
            <a:r>
              <a:rPr lang="en-GB" dirty="0"/>
              <a:t>, with over </a:t>
            </a:r>
            <a:r>
              <a:rPr lang="en-GB" b="1" dirty="0"/>
              <a:t>260,000 patients</a:t>
            </a:r>
            <a:r>
              <a:rPr lang="en-GB" dirty="0"/>
              <a:t> reported to have benefited from the technology (Skin Analytics, 2026; NICE, 2026; Thomas et al., 2023).</a:t>
            </a:r>
          </a:p>
          <a:p>
            <a:r>
              <a:rPr lang="en-GB" dirty="0"/>
              <a:t>DERM demonstrates </a:t>
            </a:r>
            <a:r>
              <a:rPr lang="en-GB" b="1" dirty="0"/>
              <a:t>high sensitivity (96.1%)</a:t>
            </a:r>
            <a:r>
              <a:rPr lang="en-GB" dirty="0"/>
              <a:t> but </a:t>
            </a:r>
            <a:r>
              <a:rPr lang="en-GB" b="1" dirty="0"/>
              <a:t>moderate specificity (65.4%)</a:t>
            </a:r>
            <a:r>
              <a:rPr lang="en-GB" dirty="0"/>
              <a:t>, so it supports early cancer detection but does not remove the need for clinical oversight or pathway governance (Walton et al., 2026; NICE, 2026; Marsden et al., 2024; Jones et al., 2022). </a:t>
            </a:r>
          </a:p>
          <a:p>
            <a:r>
              <a:rPr lang="en-GB" dirty="0"/>
              <a:t>DERM aligns with NHS priorities for earlier diagnosis, digital productivity, pathway redesign and safer AI adoption, reflected in the </a:t>
            </a:r>
            <a:r>
              <a:rPr lang="en-GB" b="1" dirty="0"/>
              <a:t>NHS Long Term Plan</a:t>
            </a:r>
            <a:r>
              <a:rPr lang="en-GB" dirty="0"/>
              <a:t>, </a:t>
            </a:r>
            <a:r>
              <a:rPr lang="en-GB" b="1" dirty="0" err="1"/>
              <a:t>Teledermatology</a:t>
            </a:r>
            <a:r>
              <a:rPr lang="en-GB" b="1" dirty="0"/>
              <a:t> Roadmap</a:t>
            </a:r>
            <a:r>
              <a:rPr lang="en-GB" dirty="0"/>
              <a:t>, </a:t>
            </a:r>
            <a:r>
              <a:rPr lang="en-GB" b="1" dirty="0"/>
              <a:t>A Plan for Digital Health and Social Care</a:t>
            </a:r>
            <a:r>
              <a:rPr lang="en-GB" dirty="0"/>
              <a:t>, </a:t>
            </a:r>
            <a:r>
              <a:rPr lang="en-GB" b="1" dirty="0"/>
              <a:t>What Good Looks Like</a:t>
            </a:r>
            <a:r>
              <a:rPr lang="en-GB" dirty="0"/>
              <a:t>, </a:t>
            </a:r>
            <a:r>
              <a:rPr lang="en-GB" b="1" dirty="0"/>
              <a:t>Fit for the Future</a:t>
            </a:r>
            <a:r>
              <a:rPr lang="en-GB" dirty="0"/>
              <a:t>, the </a:t>
            </a:r>
            <a:r>
              <a:rPr lang="en-GB" b="1" dirty="0"/>
              <a:t>National Cancer Plan</a:t>
            </a:r>
            <a:r>
              <a:rPr lang="en-GB" dirty="0"/>
              <a:t>, MHRA guidance and the NHS AI Lab ethics agenda (NHS England, 2019; NHS England, 2022; DHSC, 2025; NHS England, 2021; DHSC, 2023; DHSC, 2026; MHRA, 2024; NHS England, 2026). </a:t>
            </a:r>
          </a:p>
          <a:p>
            <a:pPr lvl="0"/>
            <a:endParaRPr lang="en-GB" dirty="0"/>
          </a:p>
        </p:txBody>
      </p:sp>
    </p:spTree>
    <p:extLst>
      <p:ext uri="{BB962C8B-B14F-4D97-AF65-F5344CB8AC3E}">
        <p14:creationId xmlns:p14="http://schemas.microsoft.com/office/powerpoint/2010/main" val="37955395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7D641-98C1-933D-300D-FA4EE3C60D37}"/>
              </a:ext>
            </a:extLst>
          </p:cNvPr>
          <p:cNvSpPr>
            <a:spLocks noGrp="1"/>
          </p:cNvSpPr>
          <p:nvPr>
            <p:ph type="title"/>
          </p:nvPr>
        </p:nvSpPr>
        <p:spPr/>
        <p:txBody>
          <a:bodyPr/>
          <a:lstStyle/>
          <a:p>
            <a:r>
              <a:rPr lang="en-GB" sz="1800" b="1" i="1" dirty="0">
                <a:effectLst/>
                <a:latin typeface="UICTFontTextStyleEmphasizedItalicBody"/>
              </a:rPr>
              <a:t>Implementation in Practice: DERM within the Urgent Suspected Skin Cancer Pathway</a:t>
            </a:r>
            <a:br>
              <a:rPr lang="en-GB" sz="1800" dirty="0">
                <a:effectLst/>
                <a:latin typeface=".AppleSystemUIFont"/>
              </a:rPr>
            </a:br>
            <a:endParaRPr lang="en-US" dirty="0"/>
          </a:p>
        </p:txBody>
      </p:sp>
      <p:sp>
        <p:nvSpPr>
          <p:cNvPr id="3" name="Content Placeholder 2">
            <a:extLst>
              <a:ext uri="{FF2B5EF4-FFF2-40B4-BE49-F238E27FC236}">
                <a16:creationId xmlns:a16="http://schemas.microsoft.com/office/drawing/2014/main" id="{9ED56792-25CE-9F11-9BDA-0BCEF105D0D7}"/>
              </a:ext>
            </a:extLst>
          </p:cNvPr>
          <p:cNvSpPr>
            <a:spLocks noGrp="1"/>
          </p:cNvSpPr>
          <p:nvPr>
            <p:ph idx="1"/>
          </p:nvPr>
        </p:nvSpPr>
        <p:spPr/>
        <p:txBody>
          <a:bodyPr>
            <a:normAutofit fontScale="77500" lnSpcReduction="20000"/>
          </a:bodyPr>
          <a:lstStyle/>
          <a:p>
            <a:pPr lvl="0"/>
            <a:r>
              <a:rPr lang="en-GB"/>
              <a:t>DERM implementation depends on </a:t>
            </a:r>
            <a:r>
              <a:rPr lang="en-GB" b="1"/>
              <a:t>pathway redesign</a:t>
            </a:r>
            <a:r>
              <a:rPr lang="en-GB"/>
              <a:t>, not just AI accuracy, because image capture, triage decisions and specialist review must operate as one coordinated system (Greenhalgh et al., 2017; Pope et al., 2024; Thomas et al., 2023).</a:t>
            </a:r>
          </a:p>
          <a:p>
            <a:pPr lvl="0"/>
            <a:r>
              <a:rPr lang="en-GB"/>
              <a:t>Successful adoption requires </a:t>
            </a:r>
            <a:r>
              <a:rPr lang="en-GB" b="1"/>
              <a:t>trained staff, consistent dermoscopic image quality and clear clinical accountability</a:t>
            </a:r>
            <a:r>
              <a:rPr lang="en-GB"/>
              <a:t>, especially because AI outputs still require professional oversight (Marsden et al., 2024; Walton et al., 2026; MHRA, 2024).</a:t>
            </a:r>
          </a:p>
          <a:p>
            <a:pPr lvl="0"/>
            <a:r>
              <a:rPr lang="en-GB"/>
              <a:t>Local NHS readiness is critical: poor interoperability, uneven digital maturity and weak governance can limit the benefits of eHealth innovations across organisations (Asthana, Jones and Sheaff, 2019; NHS England, 2021; DHSC and NHS England, 2022).</a:t>
            </a:r>
          </a:p>
          <a:p>
            <a:pPr lvl="0"/>
            <a:r>
              <a:rPr lang="en-GB"/>
              <a:t>Because DERM uses sensitive clinical images, implementation must be supported by </a:t>
            </a:r>
            <a:r>
              <a:rPr lang="en-GB" b="1"/>
              <a:t>data protection, Caldicott principles, AI explainability and ethical governance</a:t>
            </a:r>
            <a:r>
              <a:rPr lang="en-GB"/>
              <a:t> (Data Protection Act, 2018; Caldicott Principles, 2020; ICO, 2024; NHS England, 2026).</a:t>
            </a:r>
          </a:p>
          <a:p>
            <a:pPr lvl="0"/>
            <a:r>
              <a:rPr lang="en-GB"/>
              <a:t>Therefore, DERM should be understood as a </a:t>
            </a:r>
            <a:r>
              <a:rPr lang="en-GB" b="1"/>
              <a:t>governed service transformation</a:t>
            </a:r>
            <a:r>
              <a:rPr lang="en-GB"/>
              <a:t>, not a standalone diagnostic shortcut (NICE, 2026; Greenhalgh et al., 2017; DHSC, 2025).</a:t>
            </a:r>
          </a:p>
        </p:txBody>
      </p:sp>
    </p:spTree>
    <p:extLst>
      <p:ext uri="{BB962C8B-B14F-4D97-AF65-F5344CB8AC3E}">
        <p14:creationId xmlns:p14="http://schemas.microsoft.com/office/powerpoint/2010/main" val="1494498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713FB-7D80-E70C-B99B-A0749375C84C}"/>
              </a:ext>
            </a:extLst>
          </p:cNvPr>
          <p:cNvSpPr>
            <a:spLocks noGrp="1"/>
          </p:cNvSpPr>
          <p:nvPr>
            <p:ph type="title"/>
          </p:nvPr>
        </p:nvSpPr>
        <p:spPr/>
        <p:txBody>
          <a:bodyPr>
            <a:normAutofit fontScale="90000"/>
          </a:bodyPr>
          <a:lstStyle/>
          <a:p>
            <a:r>
              <a:rPr lang="en-GB" i="1" dirty="0"/>
              <a:t>Impact on Workforce: Role Redesign and Digital Skills</a:t>
            </a:r>
            <a:br>
              <a:rPr lang="en-GB" dirty="0"/>
            </a:br>
            <a:endParaRPr lang="en-US" dirty="0"/>
          </a:p>
        </p:txBody>
      </p:sp>
      <p:sp>
        <p:nvSpPr>
          <p:cNvPr id="3" name="Content Placeholder 2">
            <a:extLst>
              <a:ext uri="{FF2B5EF4-FFF2-40B4-BE49-F238E27FC236}">
                <a16:creationId xmlns:a16="http://schemas.microsoft.com/office/drawing/2014/main" id="{6F039E94-FD7B-AA51-4500-74A7C4B5AC94}"/>
              </a:ext>
            </a:extLst>
          </p:cNvPr>
          <p:cNvSpPr>
            <a:spLocks noGrp="1"/>
          </p:cNvSpPr>
          <p:nvPr>
            <p:ph idx="1"/>
          </p:nvPr>
        </p:nvSpPr>
        <p:spPr>
          <a:xfrm>
            <a:off x="672805" y="2141537"/>
            <a:ext cx="10515600" cy="4351338"/>
          </a:xfrm>
        </p:spPr>
        <p:txBody>
          <a:bodyPr>
            <a:normAutofit fontScale="70000" lnSpcReduction="20000"/>
          </a:bodyPr>
          <a:lstStyle/>
          <a:p>
            <a:pPr lvl="0"/>
            <a:r>
              <a:rPr lang="en-GB" dirty="0"/>
              <a:t>DERM can reduce pressure on dermatologists by supporting triage of suspected skin cancer referrals, enabling specialists to focus on higher-risk and complex lesions (GIRFT, 2021; Walton et al., 2026; Carson et al., 2026).</a:t>
            </a:r>
          </a:p>
          <a:p>
            <a:pPr lvl="0"/>
            <a:r>
              <a:rPr lang="en-GB" dirty="0"/>
              <a:t>However, this represents </a:t>
            </a:r>
            <a:r>
              <a:rPr lang="en-GB" b="1" dirty="0"/>
              <a:t>work redistribution rather than workforce replacement</a:t>
            </a:r>
            <a:r>
              <a:rPr lang="en-GB" dirty="0"/>
              <a:t>, as trained staff must capture high-quality clinical and </a:t>
            </a:r>
            <a:r>
              <a:rPr lang="en-GB" dirty="0" err="1"/>
              <a:t>dermoscopic</a:t>
            </a:r>
            <a:r>
              <a:rPr lang="en-GB" dirty="0"/>
              <a:t> images before AI assessment (</a:t>
            </a:r>
            <a:r>
              <a:rPr lang="en-GB" dirty="0" err="1"/>
              <a:t>Palamaras</a:t>
            </a:r>
            <a:r>
              <a:rPr lang="en-GB" dirty="0"/>
              <a:t> et al., 2022; Thomas et al., 2023; Marsden et al., 2024).</a:t>
            </a:r>
          </a:p>
          <a:p>
            <a:pPr lvl="0"/>
            <a:r>
              <a:rPr lang="en-GB" dirty="0"/>
              <a:t>Evidence from wider AI dermatology research suggests AI may support less experienced clinicians, but expert oversight remains essential because AI performance is comparable to, not superior to, specialist dermatologists (Salinas et al., 2024; Jones et al., 2022; </a:t>
            </a:r>
            <a:r>
              <a:rPr lang="en-GB" dirty="0" err="1"/>
              <a:t>Karimzadhagh</a:t>
            </a:r>
            <a:r>
              <a:rPr lang="en-GB" dirty="0"/>
              <a:t> et al., 2025).</a:t>
            </a:r>
          </a:p>
          <a:p>
            <a:pPr lvl="0"/>
            <a:r>
              <a:rPr lang="en-GB" dirty="0"/>
              <a:t>Implementation therefore creates new workforce needs: digital literacy, image-quality training, AI governance awareness, information governance and confidence in interpreting AI-supported pathways (</a:t>
            </a:r>
            <a:r>
              <a:rPr lang="en-GB" dirty="0" err="1"/>
              <a:t>Joly-Chevrier</a:t>
            </a:r>
            <a:r>
              <a:rPr lang="en-GB" dirty="0"/>
              <a:t> et al., 2024; Li et al., 2025; NHS England, 2021).</a:t>
            </a:r>
          </a:p>
          <a:p>
            <a:pPr lvl="0"/>
            <a:r>
              <a:rPr lang="en-GB" dirty="0"/>
              <a:t>Critically, without protected training time and clear accountability, DERM could increase responsibility for non-medical staff and create risks of over-reliance, deskilling or uncertainty in clinical decision-making (MHRA, 2024; </a:t>
            </a:r>
            <a:r>
              <a:rPr lang="en-GB" dirty="0" err="1"/>
              <a:t>Greenhalgh</a:t>
            </a:r>
            <a:r>
              <a:rPr lang="en-GB" dirty="0"/>
              <a:t> et al., 2017; Pope et al., 2024).</a:t>
            </a:r>
          </a:p>
        </p:txBody>
      </p:sp>
    </p:spTree>
    <p:extLst>
      <p:ext uri="{BB962C8B-B14F-4D97-AF65-F5344CB8AC3E}">
        <p14:creationId xmlns:p14="http://schemas.microsoft.com/office/powerpoint/2010/main" val="18261431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74917-3FDA-8910-6D77-9040B6F3341C}"/>
              </a:ext>
            </a:extLst>
          </p:cNvPr>
          <p:cNvSpPr>
            <a:spLocks noGrp="1"/>
          </p:cNvSpPr>
          <p:nvPr>
            <p:ph type="title"/>
          </p:nvPr>
        </p:nvSpPr>
        <p:spPr/>
        <p:txBody>
          <a:bodyPr>
            <a:normAutofit fontScale="90000"/>
          </a:bodyPr>
          <a:lstStyle/>
          <a:p>
            <a:r>
              <a:rPr lang="en-GB" i="1" dirty="0"/>
              <a:t>Impact on Service Delivery: Triage, Capacity and Efficiency</a:t>
            </a:r>
            <a:br>
              <a:rPr lang="en-GB" dirty="0"/>
            </a:br>
            <a:endParaRPr lang="en-US" dirty="0"/>
          </a:p>
        </p:txBody>
      </p:sp>
      <p:sp>
        <p:nvSpPr>
          <p:cNvPr id="3" name="Content Placeholder 2">
            <a:extLst>
              <a:ext uri="{FF2B5EF4-FFF2-40B4-BE49-F238E27FC236}">
                <a16:creationId xmlns:a16="http://schemas.microsoft.com/office/drawing/2014/main" id="{3F00AAE4-4DA8-5374-1007-A5D1296237B6}"/>
              </a:ext>
            </a:extLst>
          </p:cNvPr>
          <p:cNvSpPr>
            <a:spLocks noGrp="1"/>
          </p:cNvSpPr>
          <p:nvPr>
            <p:ph idx="1"/>
          </p:nvPr>
        </p:nvSpPr>
        <p:spPr/>
        <p:txBody>
          <a:bodyPr>
            <a:normAutofit fontScale="55000" lnSpcReduction="20000"/>
          </a:bodyPr>
          <a:lstStyle/>
          <a:p>
            <a:pPr lvl="0"/>
            <a:r>
              <a:rPr lang="en-GB" dirty="0"/>
              <a:t>DERM may reconfigure the urgent suspected skin cancer pathway from routine consultant-led review towards </a:t>
            </a:r>
            <a:r>
              <a:rPr lang="en-GB" b="1" dirty="0"/>
              <a:t>AI-supported </a:t>
            </a:r>
            <a:r>
              <a:rPr lang="en-GB" b="1" dirty="0" err="1"/>
              <a:t>teledermatology</a:t>
            </a:r>
            <a:r>
              <a:rPr lang="en-GB" b="1" dirty="0"/>
              <a:t> triage</a:t>
            </a:r>
            <a:r>
              <a:rPr lang="en-GB" dirty="0"/>
              <a:t>, reflecting wider evidence that AI dermatology tools may support earlier detection and pathway prioritisation when embedded within clinical governance (Jones et al., 2022; </a:t>
            </a:r>
            <a:r>
              <a:rPr lang="en-GB" dirty="0" err="1"/>
              <a:t>Levell</a:t>
            </a:r>
            <a:r>
              <a:rPr lang="en-GB" dirty="0"/>
              <a:t> and Thomas, 2024; </a:t>
            </a:r>
            <a:r>
              <a:rPr lang="en-GB" dirty="0" err="1"/>
              <a:t>Behara</a:t>
            </a:r>
            <a:r>
              <a:rPr lang="en-GB" dirty="0"/>
              <a:t>, </a:t>
            </a:r>
            <a:r>
              <a:rPr lang="en-GB" dirty="0" err="1"/>
              <a:t>Bhero</a:t>
            </a:r>
            <a:r>
              <a:rPr lang="en-GB" dirty="0"/>
              <a:t> and Agee, 2024; NICE, 2026).</a:t>
            </a:r>
          </a:p>
          <a:p>
            <a:pPr lvl="0"/>
            <a:r>
              <a:rPr lang="en-GB" dirty="0"/>
              <a:t>This service redesign is relevant because NHS RTT data reported around </a:t>
            </a:r>
            <a:r>
              <a:rPr lang="en-GB" b="1" dirty="0"/>
              <a:t>380,000 dermatology waiting pathways</a:t>
            </a:r>
            <a:r>
              <a:rPr lang="en-GB" dirty="0"/>
              <a:t> in April 2026, with only </a:t>
            </a:r>
            <a:r>
              <a:rPr lang="en-GB" b="1" dirty="0"/>
              <a:t>65.7% within 18 weeks</a:t>
            </a:r>
            <a:r>
              <a:rPr lang="en-GB" dirty="0"/>
              <a:t>, while rising skin cancer demand continues to place pressure on specialist dermatology and cancer services (NHS, 2026; GIRFT, 2021; </a:t>
            </a:r>
            <a:r>
              <a:rPr lang="en-GB" dirty="0" err="1"/>
              <a:t>Venables</a:t>
            </a:r>
            <a:r>
              <a:rPr lang="en-GB" dirty="0"/>
              <a:t> et al., 2024; Carson et al., 2026).</a:t>
            </a:r>
          </a:p>
          <a:p>
            <a:pPr lvl="0"/>
            <a:r>
              <a:rPr lang="en-GB" dirty="0"/>
              <a:t>DERM may improve patient flow by reducing avoidable review of suitable low-risk lesions, but its service value depends on whether this releases real specialist capacity rather than simply moving workload into digital triage, photography and follow-up systems (</a:t>
            </a:r>
            <a:r>
              <a:rPr lang="en-GB" dirty="0" err="1"/>
              <a:t>Palamaras</a:t>
            </a:r>
            <a:r>
              <a:rPr lang="en-GB" dirty="0"/>
              <a:t> et al., 2022; Thomas et al., 2023; Marsden et al., 2024; Edge Health, 2024).</a:t>
            </a:r>
          </a:p>
          <a:p>
            <a:pPr lvl="0"/>
            <a:r>
              <a:rPr lang="en-GB" dirty="0"/>
              <a:t>Economic evidence suggests AI-supported </a:t>
            </a:r>
            <a:r>
              <a:rPr lang="en-GB" dirty="0" err="1"/>
              <a:t>teledermatology</a:t>
            </a:r>
            <a:r>
              <a:rPr lang="en-GB" dirty="0"/>
              <a:t> may save around </a:t>
            </a:r>
            <a:r>
              <a:rPr lang="en-GB" b="1" dirty="0"/>
              <a:t>£86 per patient pathway/case</a:t>
            </a:r>
            <a:r>
              <a:rPr lang="en-GB" dirty="0"/>
              <a:t>, although this should be interpreted as conditional on pathway design, referral volume and sustained implementation rather than as an automatic NHS saving (</a:t>
            </a:r>
            <a:r>
              <a:rPr lang="en-GB" dirty="0" err="1"/>
              <a:t>Hoogenboom</a:t>
            </a:r>
            <a:r>
              <a:rPr lang="en-GB" dirty="0"/>
              <a:t> et al., 2025; Walton et al., 2026; DHSC, 2025; DHSC, 2026).</a:t>
            </a:r>
          </a:p>
          <a:p>
            <a:pPr lvl="0"/>
            <a:r>
              <a:rPr lang="en-GB" dirty="0"/>
              <a:t>Therefore, DERM’s service-delivery impact should be judged by </a:t>
            </a:r>
            <a:r>
              <a:rPr lang="en-GB" b="1" dirty="0"/>
              <a:t>whole-pathway outcomes</a:t>
            </a:r>
            <a:r>
              <a:rPr lang="en-GB" dirty="0"/>
              <a:t> — waiting-time reduction, avoided appointments, cost-effectiveness, staff workload, diagnostic safety and equity — not by triage speed or AI accuracy alone (Salinas et al., 2024; </a:t>
            </a:r>
            <a:r>
              <a:rPr lang="en-GB" dirty="0" err="1"/>
              <a:t>Karimzadhagh</a:t>
            </a:r>
            <a:r>
              <a:rPr lang="en-GB" dirty="0"/>
              <a:t> et al., 2025; Wen et al., 2024; </a:t>
            </a:r>
            <a:r>
              <a:rPr lang="en-GB" dirty="0" err="1"/>
              <a:t>Khatun</a:t>
            </a:r>
            <a:r>
              <a:rPr lang="en-GB" dirty="0"/>
              <a:t>, Spinelli and </a:t>
            </a:r>
            <a:r>
              <a:rPr lang="en-GB" dirty="0" err="1"/>
              <a:t>Colecchia</a:t>
            </a:r>
            <a:r>
              <a:rPr lang="en-GB" dirty="0"/>
              <a:t>, 2024; Li et al., 2025).</a:t>
            </a:r>
          </a:p>
        </p:txBody>
      </p:sp>
    </p:spTree>
    <p:extLst>
      <p:ext uri="{BB962C8B-B14F-4D97-AF65-F5344CB8AC3E}">
        <p14:creationId xmlns:p14="http://schemas.microsoft.com/office/powerpoint/2010/main" val="34360628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A1C03-339E-9062-4BB7-413F94F566C9}"/>
              </a:ext>
            </a:extLst>
          </p:cNvPr>
          <p:cNvSpPr>
            <a:spLocks noGrp="1"/>
          </p:cNvSpPr>
          <p:nvPr>
            <p:ph type="title"/>
          </p:nvPr>
        </p:nvSpPr>
        <p:spPr/>
        <p:txBody>
          <a:bodyPr>
            <a:normAutofit fontScale="90000"/>
          </a:bodyPr>
          <a:lstStyle/>
          <a:p>
            <a:r>
              <a:rPr lang="en-GB" i="1" dirty="0"/>
              <a:t>Impact on Patients: Access, Trust and Experience</a:t>
            </a:r>
            <a:br>
              <a:rPr lang="en-GB" dirty="0"/>
            </a:br>
            <a:endParaRPr lang="en-US" dirty="0"/>
          </a:p>
        </p:txBody>
      </p:sp>
      <p:sp>
        <p:nvSpPr>
          <p:cNvPr id="3" name="Content Placeholder 2">
            <a:extLst>
              <a:ext uri="{FF2B5EF4-FFF2-40B4-BE49-F238E27FC236}">
                <a16:creationId xmlns:a16="http://schemas.microsoft.com/office/drawing/2014/main" id="{C896BECE-BD1C-11C6-7EF8-7D2837614936}"/>
              </a:ext>
            </a:extLst>
          </p:cNvPr>
          <p:cNvSpPr>
            <a:spLocks noGrp="1"/>
          </p:cNvSpPr>
          <p:nvPr>
            <p:ph idx="1"/>
          </p:nvPr>
        </p:nvSpPr>
        <p:spPr>
          <a:xfrm>
            <a:off x="675759" y="1690688"/>
            <a:ext cx="10515600" cy="4351338"/>
          </a:xfrm>
        </p:spPr>
        <p:txBody>
          <a:bodyPr>
            <a:normAutofit fontScale="55000" lnSpcReduction="20000"/>
          </a:bodyPr>
          <a:lstStyle/>
          <a:p>
            <a:pPr lvl="0"/>
            <a:r>
              <a:rPr lang="en-GB" dirty="0"/>
              <a:t>DERM may improve patient experience by reducing unnecessary face-to-face dermatology appointments for suitable low-risk lesions, but this benefit depends on whether remote triage feels safe, timely and clearly explained to patients (</a:t>
            </a:r>
            <a:r>
              <a:rPr lang="en-GB" dirty="0" err="1"/>
              <a:t>Palamaras</a:t>
            </a:r>
            <a:r>
              <a:rPr lang="en-GB" dirty="0"/>
              <a:t> et al., 2022; </a:t>
            </a:r>
            <a:r>
              <a:rPr lang="en-GB" dirty="0" err="1"/>
              <a:t>Hoogenboom</a:t>
            </a:r>
            <a:r>
              <a:rPr lang="en-GB" dirty="0"/>
              <a:t> et al., 2025; Walton et al., 2026).</a:t>
            </a:r>
          </a:p>
          <a:p>
            <a:pPr lvl="0"/>
            <a:r>
              <a:rPr lang="en-GB" dirty="0"/>
              <a:t>Patient trust is conditional rather than automatic, as studies suggest patients may recognise the efficiency of AI while still expecting dermatologist confirmation and human clinical judgement (Lim et al., 2022; </a:t>
            </a:r>
            <a:r>
              <a:rPr lang="en-GB" dirty="0" err="1"/>
              <a:t>Kawsar</a:t>
            </a:r>
            <a:r>
              <a:rPr lang="en-GB" dirty="0"/>
              <a:t> et al., 2023; Li et al., 2025).</a:t>
            </a:r>
          </a:p>
          <a:p>
            <a:r>
              <a:rPr lang="en-GB" dirty="0"/>
              <a:t>Patient acceptance is positive but conditional: DERM-related AIaMD confidence scored </a:t>
            </a:r>
            <a:r>
              <a:rPr lang="en-GB" b="1" dirty="0"/>
              <a:t>70/100</a:t>
            </a:r>
            <a:r>
              <a:rPr lang="en-GB" dirty="0"/>
              <a:t>, GP-support acceptability </a:t>
            </a:r>
            <a:r>
              <a:rPr lang="en-GB" b="1" dirty="0"/>
              <a:t>85/100</a:t>
            </a:r>
            <a:r>
              <a:rPr lang="en-GB" dirty="0"/>
              <a:t>, yet </a:t>
            </a:r>
            <a:r>
              <a:rPr lang="en-GB" b="1" dirty="0"/>
              <a:t>81%</a:t>
            </a:r>
            <a:r>
              <a:rPr lang="en-GB" dirty="0"/>
              <a:t> of patients still wanted dermatologist confirmation and presence for cancer diagnosis (</a:t>
            </a:r>
            <a:r>
              <a:rPr lang="en-GB" dirty="0" err="1"/>
              <a:t>Kawsar</a:t>
            </a:r>
            <a:r>
              <a:rPr lang="en-GB" dirty="0"/>
              <a:t> et al., 2023; Lim et al., 2022). </a:t>
            </a:r>
          </a:p>
          <a:p>
            <a:pPr lvl="0"/>
            <a:r>
              <a:rPr lang="en-GB" dirty="0"/>
              <a:t>DERM may support faster reassurance for patients with benign lesions; however, unclear communication about AI decisions may increase anxiety, uncertainty or concerns about being assessed by technology rather than a clinician (</a:t>
            </a:r>
            <a:r>
              <a:rPr lang="en-GB" dirty="0" err="1"/>
              <a:t>Kawsar</a:t>
            </a:r>
            <a:r>
              <a:rPr lang="en-GB" dirty="0"/>
              <a:t> et al., 2023; </a:t>
            </a:r>
            <a:r>
              <a:rPr lang="en-GB" dirty="0" err="1"/>
              <a:t>Behara</a:t>
            </a:r>
            <a:r>
              <a:rPr lang="en-GB" dirty="0"/>
              <a:t>, </a:t>
            </a:r>
            <a:r>
              <a:rPr lang="en-GB" dirty="0" err="1"/>
              <a:t>Bhero</a:t>
            </a:r>
            <a:r>
              <a:rPr lang="en-GB" dirty="0"/>
              <a:t> and Agee, 2024; MHRA, 2024).</a:t>
            </a:r>
          </a:p>
          <a:p>
            <a:pPr lvl="0"/>
            <a:r>
              <a:rPr lang="en-GB" dirty="0"/>
              <a:t>The use of clinical and </a:t>
            </a:r>
            <a:r>
              <a:rPr lang="en-GB" dirty="0" err="1"/>
              <a:t>dermoscopic</a:t>
            </a:r>
            <a:r>
              <a:rPr lang="en-GB" dirty="0"/>
              <a:t> images raises patient-safety and confidentiality concerns, requiring transparent consent, explainability and secure handling of sensitive health data (ICO, 2024; </a:t>
            </a:r>
            <a:r>
              <a:rPr lang="en-GB" dirty="0" err="1"/>
              <a:t>Caldicott</a:t>
            </a:r>
            <a:r>
              <a:rPr lang="en-GB" dirty="0"/>
              <a:t> Principles, 2020; </a:t>
            </a:r>
            <a:r>
              <a:rPr lang="en-GB" dirty="0" err="1"/>
              <a:t>Kawsar</a:t>
            </a:r>
            <a:r>
              <a:rPr lang="en-GB" dirty="0"/>
              <a:t> et al., 2023; NHS England, 2026).</a:t>
            </a:r>
          </a:p>
          <a:p>
            <a:pPr lvl="0"/>
            <a:r>
              <a:rPr lang="en-GB" dirty="0"/>
              <a:t>Critically, DERM’s patient impact should be judged by patient-reported experience, trust, shared decision-making and equitable performance across different skin tones, not by diagnostic accuracy alone (</a:t>
            </a:r>
            <a:r>
              <a:rPr lang="en-GB" dirty="0" err="1"/>
              <a:t>Khatun</a:t>
            </a:r>
            <a:r>
              <a:rPr lang="en-GB" dirty="0"/>
              <a:t>, Spinelli and </a:t>
            </a:r>
            <a:r>
              <a:rPr lang="en-GB" dirty="0" err="1"/>
              <a:t>Colecchia</a:t>
            </a:r>
            <a:r>
              <a:rPr lang="en-GB" dirty="0"/>
              <a:t>, 2024; Wen et al., 2024; Salinas et al., 2024; </a:t>
            </a:r>
            <a:r>
              <a:rPr lang="en-GB" dirty="0" err="1"/>
              <a:t>Joly-Chevrier</a:t>
            </a:r>
            <a:r>
              <a:rPr lang="en-GB" dirty="0"/>
              <a:t>, Nguyen and Lefrançois, 2024).</a:t>
            </a:r>
          </a:p>
        </p:txBody>
      </p:sp>
    </p:spTree>
    <p:extLst>
      <p:ext uri="{BB962C8B-B14F-4D97-AF65-F5344CB8AC3E}">
        <p14:creationId xmlns:p14="http://schemas.microsoft.com/office/powerpoint/2010/main" val="27215546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03ABA-A27F-98C6-C3BA-074C9645BE05}"/>
              </a:ext>
            </a:extLst>
          </p:cNvPr>
          <p:cNvSpPr>
            <a:spLocks noGrp="1"/>
          </p:cNvSpPr>
          <p:nvPr>
            <p:ph type="title"/>
          </p:nvPr>
        </p:nvSpPr>
        <p:spPr/>
        <p:txBody>
          <a:bodyPr>
            <a:normAutofit fontScale="90000"/>
          </a:bodyPr>
          <a:lstStyle/>
          <a:p>
            <a:r>
              <a:rPr lang="en-GB" i="1" dirty="0"/>
              <a:t>Impact on Communities: Equity, Public Health and Digital Inclusion</a:t>
            </a:r>
            <a:br>
              <a:rPr lang="en-GB" dirty="0"/>
            </a:br>
            <a:endParaRPr lang="en-US" dirty="0"/>
          </a:p>
        </p:txBody>
      </p:sp>
      <p:sp>
        <p:nvSpPr>
          <p:cNvPr id="3" name="Content Placeholder 2">
            <a:extLst>
              <a:ext uri="{FF2B5EF4-FFF2-40B4-BE49-F238E27FC236}">
                <a16:creationId xmlns:a16="http://schemas.microsoft.com/office/drawing/2014/main" id="{83899D41-918A-837A-A814-ECC6FB772456}"/>
              </a:ext>
            </a:extLst>
          </p:cNvPr>
          <p:cNvSpPr>
            <a:spLocks noGrp="1"/>
          </p:cNvSpPr>
          <p:nvPr>
            <p:ph idx="1"/>
          </p:nvPr>
        </p:nvSpPr>
        <p:spPr>
          <a:xfrm>
            <a:off x="572386" y="1763842"/>
            <a:ext cx="10515600" cy="4351338"/>
          </a:xfrm>
        </p:spPr>
        <p:txBody>
          <a:bodyPr>
            <a:normAutofit fontScale="62500" lnSpcReduction="20000"/>
          </a:bodyPr>
          <a:lstStyle/>
          <a:p>
            <a:pPr lvl="0"/>
            <a:r>
              <a:rPr lang="en-GB"/>
              <a:t>DERM may support community-based dermatology by shifting suitable skin lesion assessment away from hospital-only specialist review and towards local teledermatology pathways; however, this represents service redistribution rather than guaranteed improvement in community outcomes (Palamaras et al., 2022; Hoogenboom et al., 2025; NHS England, 2023).</a:t>
            </a:r>
          </a:p>
          <a:p>
            <a:pPr lvl="0"/>
            <a:r>
              <a:rPr lang="en-GB"/>
              <a:t>This matters at population level because increasing skin cancer demand creates pressure for scalable triage models, yet the evidence for DERM is stronger for pathway efficiency than for long-term reductions in mortality or community cancer inequalities (Cancer Research UK, 2024a; Venables et al., 2024; Levell and Thomas, 2024; Walton et al., 2026).</a:t>
            </a:r>
          </a:p>
          <a:p>
            <a:pPr lvl="0"/>
            <a:r>
              <a:rPr lang="en-GB"/>
              <a:t>Community benefits may be uneven, because areas with weaker digital infrastructure, limited trained staff or lower eHealth readiness may experience less benefit from AI-enabled dermatology pathways (Asthana, Jones and Sheaff, 2019; Greenhalgh et al., 2017; Edge Health, 2024).</a:t>
            </a:r>
          </a:p>
          <a:p>
            <a:pPr lvl="0"/>
            <a:r>
              <a:rPr lang="en-GB"/>
              <a:t>Equity remains a major concern because AI skin cancer datasets have historically underrepresented darker skin tones, meaning DERM’s community value depends on whether performance is safe, reliable and monitored across diverse populations (Khatun, Spinelli and Colecchia, 2024; Wen et al., 2024; Joly-Chevrier, Nguyen and Lefrançois, 2024).</a:t>
            </a:r>
          </a:p>
          <a:p>
            <a:pPr lvl="0"/>
            <a:r>
              <a:rPr lang="en-GB"/>
              <a:t>Therefore, DERM should be evaluated through community-level indicators such as access for underserved groups, digital inclusion, public trust, equitable diagnostic performance and population outcomes, rather than avoided referrals alone (Salinas et al., 2024; Karimzadhagh et al., 2025; Pope et al., 2024; DHSC, 2026).</a:t>
            </a:r>
          </a:p>
        </p:txBody>
      </p:sp>
    </p:spTree>
    <p:extLst>
      <p:ext uri="{BB962C8B-B14F-4D97-AF65-F5344CB8AC3E}">
        <p14:creationId xmlns:p14="http://schemas.microsoft.com/office/powerpoint/2010/main" val="3064835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4E0AF-CF07-5F33-EAE8-78720DB9BDD1}"/>
              </a:ext>
            </a:extLst>
          </p:cNvPr>
          <p:cNvSpPr>
            <a:spLocks noGrp="1"/>
          </p:cNvSpPr>
          <p:nvPr>
            <p:ph type="title"/>
          </p:nvPr>
        </p:nvSpPr>
        <p:spPr/>
        <p:txBody>
          <a:bodyPr>
            <a:normAutofit fontScale="90000"/>
          </a:bodyPr>
          <a:lstStyle/>
          <a:p>
            <a:r>
              <a:rPr lang="en-GB" i="1" dirty="0"/>
              <a:t>Evaluation of Challenges: Governance, Bias and Sustainability</a:t>
            </a:r>
            <a:br>
              <a:rPr lang="en-GB" dirty="0"/>
            </a:br>
            <a:endParaRPr lang="en-US" dirty="0"/>
          </a:p>
        </p:txBody>
      </p:sp>
      <p:sp>
        <p:nvSpPr>
          <p:cNvPr id="3" name="Content Placeholder 2">
            <a:extLst>
              <a:ext uri="{FF2B5EF4-FFF2-40B4-BE49-F238E27FC236}">
                <a16:creationId xmlns:a16="http://schemas.microsoft.com/office/drawing/2014/main" id="{38EA997E-CEF6-CCBF-1596-32C5C02A9656}"/>
              </a:ext>
            </a:extLst>
          </p:cNvPr>
          <p:cNvSpPr>
            <a:spLocks noGrp="1"/>
          </p:cNvSpPr>
          <p:nvPr>
            <p:ph idx="1"/>
          </p:nvPr>
        </p:nvSpPr>
        <p:spPr/>
        <p:txBody>
          <a:bodyPr>
            <a:normAutofit fontScale="62500" lnSpcReduction="20000"/>
          </a:bodyPr>
          <a:lstStyle/>
          <a:p>
            <a:pPr lvl="0"/>
            <a:r>
              <a:rPr lang="en-GB" dirty="0"/>
              <a:t>A key challenge is the </a:t>
            </a:r>
            <a:r>
              <a:rPr lang="en-GB" b="1" dirty="0"/>
              <a:t>strength of real-world evidence</a:t>
            </a:r>
            <a:r>
              <a:rPr lang="en-GB" dirty="0"/>
              <a:t>, as much AI dermatology research remains retrospective; </a:t>
            </a:r>
            <a:r>
              <a:rPr lang="en-GB" dirty="0" err="1"/>
              <a:t>Joly-Chevrier</a:t>
            </a:r>
            <a:r>
              <a:rPr lang="en-GB" dirty="0"/>
              <a:t> et al. (2024) found </a:t>
            </a:r>
            <a:r>
              <a:rPr lang="en-GB" b="1" dirty="0"/>
              <a:t>91.8%</a:t>
            </a:r>
            <a:r>
              <a:rPr lang="en-GB" dirty="0"/>
              <a:t> of skin cancer AI publications were retrospective, while Salinas et al. (2024) reported only </a:t>
            </a:r>
            <a:r>
              <a:rPr lang="en-GB" b="1" dirty="0"/>
              <a:t>5.7%</a:t>
            </a:r>
            <a:r>
              <a:rPr lang="en-GB" dirty="0"/>
              <a:t> prospective studies.</a:t>
            </a:r>
          </a:p>
          <a:p>
            <a:pPr lvl="0"/>
            <a:r>
              <a:rPr lang="en-GB" dirty="0"/>
              <a:t>DERM’s effectiveness may vary across populations because skin cancer image datasets have historically lacked diversity, raising concerns about performance for darker skin tones and underserved communities (Wen et al., 2024; </a:t>
            </a:r>
            <a:r>
              <a:rPr lang="en-GB" dirty="0" err="1"/>
              <a:t>Khatun</a:t>
            </a:r>
            <a:r>
              <a:rPr lang="en-GB" dirty="0"/>
              <a:t>, Spinelli and </a:t>
            </a:r>
            <a:r>
              <a:rPr lang="en-GB" dirty="0" err="1"/>
              <a:t>Colecchia</a:t>
            </a:r>
            <a:r>
              <a:rPr lang="en-GB" dirty="0"/>
              <a:t>, 2024; </a:t>
            </a:r>
            <a:r>
              <a:rPr lang="en-GB" dirty="0" err="1"/>
              <a:t>Joly-Chevrier</a:t>
            </a:r>
            <a:r>
              <a:rPr lang="en-GB" dirty="0"/>
              <a:t>, Nguyen and Lefrançois, 2024).</a:t>
            </a:r>
          </a:p>
          <a:p>
            <a:r>
              <a:rPr lang="en-GB" dirty="0"/>
              <a:t>DERM’s effectiveness depends on </a:t>
            </a:r>
            <a:r>
              <a:rPr lang="en-GB" b="1" dirty="0"/>
              <a:t>high-quality image capture, correct lesion selection and staff training</a:t>
            </a:r>
            <a:r>
              <a:rPr lang="en-GB" dirty="0"/>
              <a:t>; therefore, performance is not determined by algorithm accuracy alone but by how safely the pathway is delivered in practice (Thomas et al., 2023; Marsden et al., 2024; NICE, 2026).</a:t>
            </a:r>
          </a:p>
          <a:p>
            <a:pPr lvl="0"/>
            <a:r>
              <a:rPr lang="en-GB" dirty="0"/>
              <a:t>Patient and clinician trust remains a challenge, as patients may accept AI-supported efficiency but still expect dermatologist confirmation, while UK dermatologists highlight the need for clear accountability and clinical oversight (Lim et al., 2022; </a:t>
            </a:r>
            <a:r>
              <a:rPr lang="en-GB" dirty="0" err="1"/>
              <a:t>Kawsar</a:t>
            </a:r>
            <a:r>
              <a:rPr lang="en-GB" dirty="0"/>
              <a:t> et al., 2023; Li et al., 2025).</a:t>
            </a:r>
          </a:p>
          <a:p>
            <a:pPr lvl="0"/>
            <a:r>
              <a:rPr lang="en-GB" dirty="0"/>
              <a:t>Governance is complex because DERM uses sensitive clinical images and algorithmic outputs, requiring explainability, consent, data protection, post-market surveillance and compliance with AI regulation (ICO, 2024; </a:t>
            </a:r>
            <a:r>
              <a:rPr lang="en-GB" dirty="0" err="1"/>
              <a:t>Caldicott</a:t>
            </a:r>
            <a:r>
              <a:rPr lang="en-GB" dirty="0"/>
              <a:t> Principles, 2020; MHRA, 2024; Thomas et al., 2023).</a:t>
            </a:r>
          </a:p>
          <a:p>
            <a:pPr lvl="0"/>
            <a:r>
              <a:rPr lang="en-GB" dirty="0"/>
              <a:t>Sustainable adoption is not guaranteed; the NASSS framework suggests that scale-up depends on organisational readiness, workflow fit, workforce capability and wider system pressures, not the AI technology alone (</a:t>
            </a:r>
            <a:r>
              <a:rPr lang="en-GB" dirty="0" err="1"/>
              <a:t>Greenhalgh</a:t>
            </a:r>
            <a:r>
              <a:rPr lang="en-GB" dirty="0"/>
              <a:t> et al., 2017; </a:t>
            </a:r>
            <a:r>
              <a:rPr lang="en-GB" dirty="0" err="1"/>
              <a:t>Asthana</a:t>
            </a:r>
            <a:r>
              <a:rPr lang="en-GB" dirty="0"/>
              <a:t>, Jones and </a:t>
            </a:r>
            <a:r>
              <a:rPr lang="en-GB" dirty="0" err="1"/>
              <a:t>Sheaff</a:t>
            </a:r>
            <a:r>
              <a:rPr lang="en-GB" dirty="0"/>
              <a:t>, 2019; Pope et al., 2024).</a:t>
            </a:r>
          </a:p>
        </p:txBody>
      </p:sp>
    </p:spTree>
    <p:extLst>
      <p:ext uri="{BB962C8B-B14F-4D97-AF65-F5344CB8AC3E}">
        <p14:creationId xmlns:p14="http://schemas.microsoft.com/office/powerpoint/2010/main" val="24817522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420C9-AA17-E462-379D-6420A3C487DD}"/>
              </a:ext>
            </a:extLst>
          </p:cNvPr>
          <p:cNvSpPr>
            <a:spLocks noGrp="1"/>
          </p:cNvSpPr>
          <p:nvPr>
            <p:ph type="title"/>
          </p:nvPr>
        </p:nvSpPr>
        <p:spPr/>
        <p:txBody>
          <a:bodyPr>
            <a:normAutofit fontScale="90000"/>
          </a:bodyPr>
          <a:lstStyle/>
          <a:p>
            <a:r>
              <a:rPr lang="en-GB" i="1" dirty="0"/>
              <a:t>Recommendations for Safe and Equitable Implementation</a:t>
            </a:r>
            <a:br>
              <a:rPr lang="en-GB" dirty="0"/>
            </a:br>
            <a:endParaRPr lang="en-US" dirty="0"/>
          </a:p>
        </p:txBody>
      </p:sp>
      <p:sp>
        <p:nvSpPr>
          <p:cNvPr id="3" name="Content Placeholder 2">
            <a:extLst>
              <a:ext uri="{FF2B5EF4-FFF2-40B4-BE49-F238E27FC236}">
                <a16:creationId xmlns:a16="http://schemas.microsoft.com/office/drawing/2014/main" id="{7908A8F4-3022-D043-BF10-B5FA8A6B3435}"/>
              </a:ext>
            </a:extLst>
          </p:cNvPr>
          <p:cNvSpPr>
            <a:spLocks noGrp="1"/>
          </p:cNvSpPr>
          <p:nvPr>
            <p:ph idx="1"/>
          </p:nvPr>
        </p:nvSpPr>
        <p:spPr/>
        <p:txBody>
          <a:bodyPr>
            <a:normAutofit fontScale="55000" lnSpcReduction="20000"/>
          </a:bodyPr>
          <a:lstStyle/>
          <a:p>
            <a:pPr lvl="0"/>
            <a:r>
              <a:rPr lang="en-GB"/>
              <a:t>DERM should be scaled nationally through a </a:t>
            </a:r>
            <a:r>
              <a:rPr lang="en-GB" b="1"/>
              <a:t>phased implementation model</a:t>
            </a:r>
            <a:r>
              <a:rPr lang="en-GB"/>
              <a:t>, prioritising NHS areas with high dermatology waiting times, workforce pressure and digital readiness, rather than assuming one model will work equally across all services (Asthana, Jones and Sheaff, 2019; Greenhalgh et al., 2017; Pope et al., 2024; NHS England, 2026).</a:t>
            </a:r>
          </a:p>
          <a:p>
            <a:pPr lvl="0"/>
            <a:r>
              <a:rPr lang="en-GB"/>
              <a:t>National rollout should include </a:t>
            </a:r>
            <a:r>
              <a:rPr lang="en-GB" b="1"/>
              <a:t>standardised training</a:t>
            </a:r>
            <a:r>
              <a:rPr lang="en-GB"/>
              <a:t> for image capture, lesion selection, consent, escalation and AI pathway governance, because DERM’s reliability depends on staff competence and consistent clinical/dermoscopic image quality (Thomas et al., 2023; Marsden et al., 2024; Joly-Chevrier, Nguyen and Lefrançois, 2024; NHS England, 2023).</a:t>
            </a:r>
          </a:p>
          <a:p>
            <a:pPr lvl="0"/>
            <a:r>
              <a:rPr lang="en-GB"/>
              <a:t>DERM should remain </a:t>
            </a:r>
            <a:r>
              <a:rPr lang="en-GB" b="1"/>
              <a:t>clinician-led</a:t>
            </a:r>
            <a:r>
              <a:rPr lang="en-GB"/>
              <a:t>, with clear escalation to dermatology for uncertain, high-risk, poor-quality or unsuitable lesions, because patients and clinicians continue to value human judgement and accountability (Kawsar et al., 2023; Lim et al., 2022; Li et al., 2025; NICE, 2026).</a:t>
            </a:r>
          </a:p>
          <a:p>
            <a:pPr lvl="0"/>
            <a:r>
              <a:rPr lang="en-GB"/>
              <a:t>Possible future use in </a:t>
            </a:r>
            <a:r>
              <a:rPr lang="en-GB" b="1"/>
              <a:t>GP or primary-care-linked services</a:t>
            </a:r>
            <a:r>
              <a:rPr lang="en-GB"/>
              <a:t> should be approached cautiously: it may improve earlier access, but only where staff are trained, equipment is standardised, image quality is audited and rapid dermatology referral remains available (Jones et al., 2022; Levell and Thomas, 2024; Behara, Bhero and Agee, 2024; MHRA, 2024).</a:t>
            </a:r>
          </a:p>
          <a:p>
            <a:pPr lvl="0"/>
            <a:r>
              <a:rPr lang="en-GB"/>
              <a:t>National implementation should measure real-world outcomes including waiting-time reduction, avoided appointments, missed cancers, false positives, cost-effectiveness, staff workload and patient experience, not accuracy or triage speed alone (Carson et al., 2026; Walton et al., 2026; Hoogenboom et al., 2025; Salinas et al., 2024).</a:t>
            </a:r>
          </a:p>
          <a:p>
            <a:pPr lvl="0"/>
            <a:r>
              <a:rPr lang="en-GB"/>
              <a:t>Equity monitoring should be mandatory, with audits by skin tone, lesion type, age and local population need, because dataset bias and underrepresentation may limit safe performance across diverse communities (Wen et al., 2024; Khatun, Spinelli and Colecchia, 2024; Joly-Chevrier, Nguyen and Lefrançois, 2024).</a:t>
            </a:r>
          </a:p>
        </p:txBody>
      </p:sp>
    </p:spTree>
    <p:extLst>
      <p:ext uri="{BB962C8B-B14F-4D97-AF65-F5344CB8AC3E}">
        <p14:creationId xmlns:p14="http://schemas.microsoft.com/office/powerpoint/2010/main" val="32346246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AD798-0881-5463-EA61-58C10B3FF724}"/>
              </a:ext>
            </a:extLst>
          </p:cNvPr>
          <p:cNvSpPr>
            <a:spLocks noGrp="1"/>
          </p:cNvSpPr>
          <p:nvPr>
            <p:ph type="title"/>
          </p:nvPr>
        </p:nvSpPr>
        <p:spPr/>
        <p:txBody>
          <a:bodyPr>
            <a:normAutofit fontScale="90000"/>
          </a:bodyPr>
          <a:lstStyle/>
          <a:p>
            <a:r>
              <a:rPr lang="en-GB" i="1" dirty="0"/>
              <a:t>Conclusion: Overall Judgement on DERM’s Value</a:t>
            </a:r>
            <a:br>
              <a:rPr lang="en-GB" dirty="0"/>
            </a:br>
            <a:endParaRPr lang="en-US" dirty="0"/>
          </a:p>
        </p:txBody>
      </p:sp>
      <p:sp>
        <p:nvSpPr>
          <p:cNvPr id="3" name="Content Placeholder 2">
            <a:extLst>
              <a:ext uri="{FF2B5EF4-FFF2-40B4-BE49-F238E27FC236}">
                <a16:creationId xmlns:a16="http://schemas.microsoft.com/office/drawing/2014/main" id="{47A4A886-12E1-7866-AA65-F25111EC2EE7}"/>
              </a:ext>
            </a:extLst>
          </p:cNvPr>
          <p:cNvSpPr>
            <a:spLocks noGrp="1"/>
          </p:cNvSpPr>
          <p:nvPr>
            <p:ph idx="1"/>
          </p:nvPr>
        </p:nvSpPr>
        <p:spPr/>
        <p:txBody>
          <a:bodyPr>
            <a:normAutofit fontScale="62500" lnSpcReduction="20000"/>
          </a:bodyPr>
          <a:lstStyle/>
          <a:p>
            <a:pPr lvl="0"/>
            <a:r>
              <a:rPr lang="en-GB"/>
              <a:t>Overall, DERM is a </a:t>
            </a:r>
            <a:r>
              <a:rPr lang="en-GB" b="1"/>
              <a:t>promising NHS digital innovation</a:t>
            </a:r>
            <a:r>
              <a:rPr lang="en-GB"/>
              <a:t> because it may support faster triage, improve specialist capacity and contribute to more efficient skin cancer pathways (NICE, 2026; Walton et al., 2026; Carson et al., 2026; Hoogenboom et al., 2025).</a:t>
            </a:r>
          </a:p>
          <a:p>
            <a:pPr lvl="0"/>
            <a:r>
              <a:rPr lang="en-GB"/>
              <a:t>Its strongest evidence is currently linked to </a:t>
            </a:r>
            <a:r>
              <a:rPr lang="en-GB" b="1"/>
              <a:t>diagnostic and service-delivery performance</a:t>
            </a:r>
            <a:r>
              <a:rPr lang="en-GB"/>
              <a:t>, while evidence on long-term patient experience, community outcomes and inequality reduction remains less developed (Salinas et al., 2024; Karimzadhagh et al., 2025; Kawsar et al., 2023; Khatun, Spinelli and Colecchia, 2024).</a:t>
            </a:r>
          </a:p>
          <a:p>
            <a:pPr lvl="0"/>
            <a:r>
              <a:rPr lang="en-GB"/>
              <a:t>DERM should therefore be implemented as </a:t>
            </a:r>
            <a:r>
              <a:rPr lang="en-GB" b="1"/>
              <a:t>clinician-led augmented intelligence</a:t>
            </a:r>
            <a:r>
              <a:rPr lang="en-GB"/>
              <a:t>, not as a replacement for professional judgement, because patient trust and clinician accountability remain central to safe adoption (Lim et al., 2022; Li et al., 2025; MHRA, 2024).</a:t>
            </a:r>
          </a:p>
          <a:p>
            <a:pPr lvl="0"/>
            <a:r>
              <a:rPr lang="en-GB"/>
              <a:t>Sustainable national scale-up requires standardised training, image-quality assurance, data governance, equity monitoring and real-world outcome evaluation across diverse NHS settings (Thomas et al., 2023; Marsden et al., 2024; Wen et al., 2024; Joly-Chevrier, Nguyen and Lefrançois, 2024).</a:t>
            </a:r>
          </a:p>
          <a:p>
            <a:pPr lvl="0"/>
            <a:r>
              <a:rPr lang="en-GB"/>
              <a:t>Final judgement: DERM aligns with NHS priorities for earlier diagnosis, digital productivity and safer AI adoption, but its value depends on whether implementation is </a:t>
            </a:r>
            <a:r>
              <a:rPr lang="en-GB" b="1"/>
              <a:t>safe, equitable, evidence-based and sustainable</a:t>
            </a:r>
            <a:r>
              <a:rPr lang="en-GB"/>
              <a:t> (NHS England, 2019; DHSC, 2025; DHSC, 2026; Greenhalgh et al., 2017; Pope et al., 2024).</a:t>
            </a:r>
          </a:p>
        </p:txBody>
      </p:sp>
    </p:spTree>
    <p:extLst>
      <p:ext uri="{BB962C8B-B14F-4D97-AF65-F5344CB8AC3E}">
        <p14:creationId xmlns:p14="http://schemas.microsoft.com/office/powerpoint/2010/main" val="21538171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Artificial Intelligence in NHS Dermatology: Evaluating the Impact of DERM</vt:lpstr>
      <vt:lpstr>Introduction: Why DERM Matters in Health and Social Care</vt:lpstr>
      <vt:lpstr>Overview of the Innovation: What DERM Does and How It Works </vt:lpstr>
      <vt:lpstr>Implementation in Practice: DERM within the Urgent Suspected Skin Cancer Pathway </vt:lpstr>
      <vt:lpstr>Impact on Workforce: Role Redesign and Digital Skills </vt:lpstr>
      <vt:lpstr>Impact on Service Delivery: Triage, Capacity and Efficiency </vt:lpstr>
      <vt:lpstr>Impact on Patients: Access, Trust and Experience </vt:lpstr>
      <vt:lpstr>Impact on Communities: Equity, Public Health and Digital Inclusion </vt:lpstr>
      <vt:lpstr>Evaluation of Challenges: Governance, Bias and Sustainability </vt:lpstr>
      <vt:lpstr>Recommendations for Safe and Equitable Implementation </vt:lpstr>
      <vt:lpstr>Conclusion: Overall Judgement on DERM’s Value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Artificial Intelligence in NHS Dermatology: Evaluating the Impact of DERM</dc:title>
  <dc:creator>Alexandru Gaiu (2332587)</dc:creator>
  <cp:lastModifiedBy>Alexandru Gaiu (2332587)</cp:lastModifiedBy>
  <cp:revision>3</cp:revision>
  <dcterms:created xsi:type="dcterms:W3CDTF">2026-07-03T00:38:32Z</dcterms:created>
  <dcterms:modified xsi:type="dcterms:W3CDTF">2026-07-05T13:25:16Z</dcterms:modified>
</cp:coreProperties>
</file>