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4" r:id="rId3"/>
    <p:sldId id="259" r:id="rId4"/>
    <p:sldId id="258"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eve langford" initials="sl" lastIdx="2" clrIdx="0">
    <p:extLst>
      <p:ext uri="{19B8F6BF-5375-455C-9EA6-DF929625EA0E}">
        <p15:presenceInfo xmlns:p15="http://schemas.microsoft.com/office/powerpoint/2012/main" userId="05cf7de6c94123d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35" autoAdjust="0"/>
    <p:restoredTop sz="94689" autoAdjust="0"/>
  </p:normalViewPr>
  <p:slideViewPr>
    <p:cSldViewPr snapToGrid="0">
      <p:cViewPr varScale="1">
        <p:scale>
          <a:sx n="72" d="100"/>
          <a:sy n="72" d="100"/>
        </p:scale>
        <p:origin x="38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3/25/2020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3/25/2020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3/25/2020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3/25/2020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3/25/2020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3/25/2020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3/25/2020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3/25/2020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3/25/2020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3/25/2020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audio" Target="../media/media2.m4a"/><Relationship Id="rId7" Type="http://schemas.openxmlformats.org/officeDocument/2006/relationships/image" Target="../media/image1.png"/><Relationship Id="rId2" Type="http://schemas.microsoft.com/office/2007/relationships/media" Target="../media/media2.m4a"/><Relationship Id="rId1" Type="http://schemas.openxmlformats.org/officeDocument/2006/relationships/vmlDrawing" Target="../drawings/vmlDrawing1.vml"/><Relationship Id="rId6" Type="http://schemas.openxmlformats.org/officeDocument/2006/relationships/image" Target="../media/image2.emf"/><Relationship Id="rId5" Type="http://schemas.openxmlformats.org/officeDocument/2006/relationships/package" Target="../embeddings/Microsoft_Word_Document.docx"/><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hyperlink" Target="http://vimeo.com/29077148" TargetMode="External"/><Relationship Id="rId4" Type="http://schemas.openxmlformats.org/officeDocument/2006/relationships/image" Target="../media/image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41816-2667-422A-8BC9-9047E083C003}"/>
              </a:ext>
            </a:extLst>
          </p:cNvPr>
          <p:cNvSpPr>
            <a:spLocks noGrp="1"/>
          </p:cNvSpPr>
          <p:nvPr>
            <p:ph type="ctrTitle"/>
          </p:nvPr>
        </p:nvSpPr>
        <p:spPr/>
        <p:txBody>
          <a:bodyPr/>
          <a:lstStyle/>
          <a:p>
            <a:r>
              <a:rPr lang="en-GB" dirty="0"/>
              <a:t>Assignment 2 guidelines</a:t>
            </a:r>
          </a:p>
        </p:txBody>
      </p:sp>
      <p:sp>
        <p:nvSpPr>
          <p:cNvPr id="3" name="Subtitle 2">
            <a:extLst>
              <a:ext uri="{FF2B5EF4-FFF2-40B4-BE49-F238E27FC236}">
                <a16:creationId xmlns:a16="http://schemas.microsoft.com/office/drawing/2014/main" id="{417C2A9E-2CB4-4E8F-9228-0F1F04A694D7}"/>
              </a:ext>
            </a:extLst>
          </p:cNvPr>
          <p:cNvSpPr>
            <a:spLocks noGrp="1"/>
          </p:cNvSpPr>
          <p:nvPr>
            <p:ph type="subTitle" idx="1"/>
          </p:nvPr>
        </p:nvSpPr>
        <p:spPr/>
        <p:txBody>
          <a:bodyPr/>
          <a:lstStyle/>
          <a:p>
            <a:r>
              <a:rPr lang="en-GB" dirty="0"/>
              <a:t>With voice over</a:t>
            </a:r>
          </a:p>
        </p:txBody>
      </p:sp>
    </p:spTree>
    <p:extLst>
      <p:ext uri="{BB962C8B-B14F-4D97-AF65-F5344CB8AC3E}">
        <p14:creationId xmlns:p14="http://schemas.microsoft.com/office/powerpoint/2010/main" val="1480820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5E086-EB00-4F33-B473-F73C2765A55E}"/>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9EBFC7AA-CB4C-4FC6-9A6C-F4D26A2FBC28}"/>
              </a:ext>
            </a:extLst>
          </p:cNvPr>
          <p:cNvSpPr>
            <a:spLocks noGrp="1"/>
          </p:cNvSpPr>
          <p:nvPr>
            <p:ph idx="1"/>
          </p:nvPr>
        </p:nvSpPr>
        <p:spPr/>
        <p:txBody>
          <a:bodyPr/>
          <a:lstStyle/>
          <a:p>
            <a:r>
              <a:rPr lang="en-GB" dirty="0"/>
              <a:t>200 words</a:t>
            </a:r>
          </a:p>
          <a:p>
            <a:endParaRPr lang="en-GB" dirty="0"/>
          </a:p>
          <a:p>
            <a:r>
              <a:rPr lang="en-GB" dirty="0"/>
              <a:t>Tell the reader what is in your assignment</a:t>
            </a:r>
          </a:p>
          <a:p>
            <a:r>
              <a:rPr lang="en-GB" dirty="0"/>
              <a:t>Use the title to describe your content</a:t>
            </a:r>
          </a:p>
          <a:p>
            <a:r>
              <a:rPr lang="en-GB" dirty="0"/>
              <a:t>What is the aim of this assignment? </a:t>
            </a:r>
          </a:p>
        </p:txBody>
      </p:sp>
    </p:spTree>
    <p:extLst>
      <p:ext uri="{BB962C8B-B14F-4D97-AF65-F5344CB8AC3E}">
        <p14:creationId xmlns:p14="http://schemas.microsoft.com/office/powerpoint/2010/main" val="3443923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67472-D7E3-4B67-BAC4-E072FFA38A5F}"/>
              </a:ext>
            </a:extLst>
          </p:cNvPr>
          <p:cNvSpPr>
            <a:spLocks noGrp="1"/>
          </p:cNvSpPr>
          <p:nvPr>
            <p:ph type="title"/>
          </p:nvPr>
        </p:nvSpPr>
        <p:spPr/>
        <p:txBody>
          <a:bodyPr/>
          <a:lstStyle/>
          <a:p>
            <a:r>
              <a:rPr lang="en-GB" dirty="0"/>
              <a:t>Compare and contrast three counselling theories</a:t>
            </a:r>
          </a:p>
        </p:txBody>
      </p:sp>
      <p:sp>
        <p:nvSpPr>
          <p:cNvPr id="3" name="Content Placeholder 2">
            <a:extLst>
              <a:ext uri="{FF2B5EF4-FFF2-40B4-BE49-F238E27FC236}">
                <a16:creationId xmlns:a16="http://schemas.microsoft.com/office/drawing/2014/main" id="{6718A88D-571B-4206-9619-5F099B4FBC84}"/>
              </a:ext>
            </a:extLst>
          </p:cNvPr>
          <p:cNvSpPr>
            <a:spLocks noGrp="1"/>
          </p:cNvSpPr>
          <p:nvPr>
            <p:ph idx="1"/>
          </p:nvPr>
        </p:nvSpPr>
        <p:spPr>
          <a:xfrm>
            <a:off x="2231136" y="2612877"/>
            <a:ext cx="7729728" cy="3101983"/>
          </a:xfrm>
        </p:spPr>
        <p:txBody>
          <a:bodyPr/>
          <a:lstStyle/>
          <a:p>
            <a:r>
              <a:rPr lang="en-GB" dirty="0"/>
              <a:t>This section is 600 words. </a:t>
            </a:r>
          </a:p>
          <a:p>
            <a:r>
              <a:rPr lang="en-GB" dirty="0"/>
              <a:t>In order to get your marks for the cognitive intellectual section, please </a:t>
            </a:r>
            <a:r>
              <a:rPr lang="en-GB" b="1" dirty="0"/>
              <a:t>do not </a:t>
            </a:r>
            <a:r>
              <a:rPr lang="en-GB" dirty="0"/>
              <a:t>write each theory as three parts and in a descriptive format. </a:t>
            </a:r>
          </a:p>
          <a:p>
            <a:r>
              <a:rPr lang="en-GB" dirty="0"/>
              <a:t>Take one theory, write a few lines about it and then compare or contrast it to the other two theories.  </a:t>
            </a:r>
            <a:r>
              <a:rPr lang="en-GB" b="1" i="1" dirty="0"/>
              <a:t>Don’t forget your citations </a:t>
            </a:r>
          </a:p>
          <a:p>
            <a:r>
              <a:rPr lang="en-GB" dirty="0"/>
              <a:t>Use </a:t>
            </a:r>
            <a:r>
              <a:rPr lang="en-GB" b="1" dirty="0"/>
              <a:t>the grid on the next slides </a:t>
            </a:r>
            <a:r>
              <a:rPr lang="en-GB" dirty="0"/>
              <a:t>and take a point to discuss whether it is the therapeutic relationship, core conditions, if the theory works in the present or in the past, where  they perceive underlying issues come from or the differences in their skills.  </a:t>
            </a:r>
          </a:p>
        </p:txBody>
      </p:sp>
      <p:pic>
        <p:nvPicPr>
          <p:cNvPr id="4" name="Recorded Sound">
            <a:hlinkClick r:id="" action="ppaction://media"/>
            <a:extLst>
              <a:ext uri="{FF2B5EF4-FFF2-40B4-BE49-F238E27FC236}">
                <a16:creationId xmlns:a16="http://schemas.microsoft.com/office/drawing/2014/main" id="{22214C62-048C-4560-865A-E91B3EF89F0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826631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6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54D827AE-A0FD-4FC1-AF9A-7A415AE10386}"/>
              </a:ext>
            </a:extLst>
          </p:cNvPr>
          <p:cNvGraphicFramePr>
            <a:graphicFrameLocks noGrp="1" noChangeAspect="1"/>
          </p:cNvGraphicFramePr>
          <p:nvPr>
            <p:ph idx="1"/>
            <p:extLst>
              <p:ext uri="{D42A27DB-BD31-4B8C-83A1-F6EECF244321}">
                <p14:modId xmlns:p14="http://schemas.microsoft.com/office/powerpoint/2010/main" val="1087698108"/>
              </p:ext>
            </p:extLst>
          </p:nvPr>
        </p:nvGraphicFramePr>
        <p:xfrm>
          <a:off x="2072081" y="369116"/>
          <a:ext cx="8179265" cy="6350465"/>
        </p:xfrm>
        <a:graphic>
          <a:graphicData uri="http://schemas.openxmlformats.org/presentationml/2006/ole">
            <mc:AlternateContent xmlns:mc="http://schemas.openxmlformats.org/markup-compatibility/2006">
              <mc:Choice xmlns:v="urn:schemas-microsoft-com:vml" Requires="v">
                <p:oleObj spid="_x0000_s2053" name="Document" r:id="rId5" imgW="5734061" imgH="8813543" progId="Word.Document.12">
                  <p:embed/>
                </p:oleObj>
              </mc:Choice>
              <mc:Fallback>
                <p:oleObj name="Document" r:id="rId5" imgW="5734061" imgH="8813543" progId="Word.Document.12">
                  <p:embed/>
                  <p:pic>
                    <p:nvPicPr>
                      <p:cNvPr id="0" name=""/>
                      <p:cNvPicPr/>
                      <p:nvPr/>
                    </p:nvPicPr>
                    <p:blipFill>
                      <a:blip r:embed="rId6"/>
                      <a:stretch>
                        <a:fillRect/>
                      </a:stretch>
                    </p:blipFill>
                    <p:spPr>
                      <a:xfrm>
                        <a:off x="2072081" y="369116"/>
                        <a:ext cx="8179265" cy="6350465"/>
                      </a:xfrm>
                      <a:prstGeom prst="rect">
                        <a:avLst/>
                      </a:prstGeom>
                    </p:spPr>
                  </p:pic>
                </p:oleObj>
              </mc:Fallback>
            </mc:AlternateContent>
          </a:graphicData>
        </a:graphic>
      </p:graphicFrame>
      <p:pic>
        <p:nvPicPr>
          <p:cNvPr id="5" name="Recorded Sound">
            <a:hlinkClick r:id="" action="ppaction://media"/>
            <a:extLst>
              <a:ext uri="{FF2B5EF4-FFF2-40B4-BE49-F238E27FC236}">
                <a16:creationId xmlns:a16="http://schemas.microsoft.com/office/drawing/2014/main" id="{387D1D01-8E51-473C-816F-BB20F931E439}"/>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440548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84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D692023-6074-4B90-8271-C36CE647087C}"/>
              </a:ext>
            </a:extLst>
          </p:cNvPr>
          <p:cNvPicPr>
            <a:picLocks noGrp="1" noChangeAspect="1"/>
          </p:cNvPicPr>
          <p:nvPr>
            <p:ph idx="1"/>
          </p:nvPr>
        </p:nvPicPr>
        <p:blipFill>
          <a:blip r:embed="rId2"/>
          <a:stretch>
            <a:fillRect/>
          </a:stretch>
        </p:blipFill>
        <p:spPr>
          <a:xfrm>
            <a:off x="2457973" y="2638425"/>
            <a:ext cx="7206143" cy="3577817"/>
          </a:xfrm>
          <a:prstGeom prst="rect">
            <a:avLst/>
          </a:prstGeom>
        </p:spPr>
      </p:pic>
      <p:sp>
        <p:nvSpPr>
          <p:cNvPr id="5" name="TextBox 4">
            <a:extLst>
              <a:ext uri="{FF2B5EF4-FFF2-40B4-BE49-F238E27FC236}">
                <a16:creationId xmlns:a16="http://schemas.microsoft.com/office/drawing/2014/main" id="{8F4EF983-CE60-45DF-97A0-8AC413707F5A}"/>
              </a:ext>
            </a:extLst>
          </p:cNvPr>
          <p:cNvSpPr txBox="1"/>
          <p:nvPr/>
        </p:nvSpPr>
        <p:spPr>
          <a:xfrm flipH="1">
            <a:off x="4320330" y="2059918"/>
            <a:ext cx="1481078" cy="646331"/>
          </a:xfrm>
          <a:prstGeom prst="rect">
            <a:avLst/>
          </a:prstGeom>
          <a:noFill/>
        </p:spPr>
        <p:txBody>
          <a:bodyPr wrap="square" rtlCol="0">
            <a:spAutoFit/>
          </a:bodyPr>
          <a:lstStyle/>
          <a:p>
            <a:r>
              <a:rPr lang="en-GB" dirty="0"/>
              <a:t>Person-centred skills </a:t>
            </a:r>
          </a:p>
        </p:txBody>
      </p:sp>
      <p:sp>
        <p:nvSpPr>
          <p:cNvPr id="6" name="TextBox 5">
            <a:extLst>
              <a:ext uri="{FF2B5EF4-FFF2-40B4-BE49-F238E27FC236}">
                <a16:creationId xmlns:a16="http://schemas.microsoft.com/office/drawing/2014/main" id="{78ED86F5-3825-4FAC-AE29-88A7AC13C5B6}"/>
              </a:ext>
            </a:extLst>
          </p:cNvPr>
          <p:cNvSpPr txBox="1"/>
          <p:nvPr/>
        </p:nvSpPr>
        <p:spPr>
          <a:xfrm>
            <a:off x="6096000" y="2197916"/>
            <a:ext cx="1898708" cy="369332"/>
          </a:xfrm>
          <a:prstGeom prst="rect">
            <a:avLst/>
          </a:prstGeom>
          <a:noFill/>
        </p:spPr>
        <p:txBody>
          <a:bodyPr wrap="square" rtlCol="0">
            <a:spAutoFit/>
          </a:bodyPr>
          <a:lstStyle/>
          <a:p>
            <a:r>
              <a:rPr lang="en-GB" dirty="0"/>
              <a:t>Psychodynamic </a:t>
            </a:r>
          </a:p>
        </p:txBody>
      </p:sp>
      <p:sp>
        <p:nvSpPr>
          <p:cNvPr id="7" name="TextBox 6">
            <a:extLst>
              <a:ext uri="{FF2B5EF4-FFF2-40B4-BE49-F238E27FC236}">
                <a16:creationId xmlns:a16="http://schemas.microsoft.com/office/drawing/2014/main" id="{F9B49409-D875-4008-A6AC-4473E78B8DF4}"/>
              </a:ext>
            </a:extLst>
          </p:cNvPr>
          <p:cNvSpPr txBox="1"/>
          <p:nvPr/>
        </p:nvSpPr>
        <p:spPr>
          <a:xfrm>
            <a:off x="7908022" y="1782919"/>
            <a:ext cx="1898707" cy="1477328"/>
          </a:xfrm>
          <a:prstGeom prst="rect">
            <a:avLst/>
          </a:prstGeom>
          <a:noFill/>
        </p:spPr>
        <p:txBody>
          <a:bodyPr wrap="square" rtlCol="0">
            <a:spAutoFit/>
          </a:bodyPr>
          <a:lstStyle/>
          <a:p>
            <a:r>
              <a:rPr lang="en-GB" dirty="0"/>
              <a:t>Cognitive behavioural therapy</a:t>
            </a:r>
          </a:p>
          <a:p>
            <a:endParaRPr lang="en-GB" dirty="0"/>
          </a:p>
          <a:p>
            <a:r>
              <a:rPr lang="en-GB" dirty="0"/>
              <a:t> </a:t>
            </a:r>
          </a:p>
        </p:txBody>
      </p:sp>
    </p:spTree>
    <p:extLst>
      <p:ext uri="{BB962C8B-B14F-4D97-AF65-F5344CB8AC3E}">
        <p14:creationId xmlns:p14="http://schemas.microsoft.com/office/powerpoint/2010/main" val="953597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EC78F-C369-46A6-A4E0-36C7CA940983}"/>
              </a:ext>
            </a:extLst>
          </p:cNvPr>
          <p:cNvSpPr>
            <a:spLocks noGrp="1"/>
          </p:cNvSpPr>
          <p:nvPr>
            <p:ph type="title"/>
          </p:nvPr>
        </p:nvSpPr>
        <p:spPr/>
        <p:txBody>
          <a:bodyPr/>
          <a:lstStyle/>
          <a:p>
            <a:r>
              <a:rPr lang="en-GB" dirty="0"/>
              <a:t>BACP Ethical Guidelines</a:t>
            </a:r>
          </a:p>
        </p:txBody>
      </p:sp>
      <p:sp>
        <p:nvSpPr>
          <p:cNvPr id="3" name="Content Placeholder 2">
            <a:extLst>
              <a:ext uri="{FF2B5EF4-FFF2-40B4-BE49-F238E27FC236}">
                <a16:creationId xmlns:a16="http://schemas.microsoft.com/office/drawing/2014/main" id="{2D223E4A-11D3-4A94-9D8A-6B5090C2AA90}"/>
              </a:ext>
            </a:extLst>
          </p:cNvPr>
          <p:cNvSpPr>
            <a:spLocks noGrp="1"/>
          </p:cNvSpPr>
          <p:nvPr>
            <p:ph idx="1"/>
          </p:nvPr>
        </p:nvSpPr>
        <p:spPr/>
        <p:txBody>
          <a:bodyPr/>
          <a:lstStyle/>
          <a:p>
            <a:r>
              <a:rPr lang="en-GB" dirty="0"/>
              <a:t>This section is 400 words</a:t>
            </a:r>
          </a:p>
          <a:p>
            <a:r>
              <a:rPr lang="en-GB" dirty="0"/>
              <a:t>Read through the Ethics PowerPoint and the BACP ETHICAL FRAMEWORK LINK. </a:t>
            </a:r>
          </a:p>
          <a:p>
            <a:r>
              <a:rPr lang="en-GB" dirty="0"/>
              <a:t>Choose  a section to write about what the BACP is for. </a:t>
            </a:r>
          </a:p>
          <a:p>
            <a:r>
              <a:rPr lang="en-GB" dirty="0"/>
              <a:t>Confidentiality</a:t>
            </a:r>
          </a:p>
          <a:p>
            <a:r>
              <a:rPr lang="en-GB" dirty="0"/>
              <a:t>Treating clients with dignity, respect, </a:t>
            </a:r>
          </a:p>
          <a:p>
            <a:r>
              <a:rPr lang="en-GB" dirty="0"/>
              <a:t>Non-</a:t>
            </a:r>
            <a:r>
              <a:rPr lang="en-GB" dirty="0" err="1"/>
              <a:t>Maleficience</a:t>
            </a:r>
            <a:r>
              <a:rPr lang="en-GB" dirty="0"/>
              <a:t> </a:t>
            </a:r>
            <a:r>
              <a:rPr lang="en-GB" b="1" dirty="0"/>
              <a:t>do no harm</a:t>
            </a:r>
            <a:r>
              <a:rPr lang="en-GB" dirty="0"/>
              <a:t>.  </a:t>
            </a:r>
          </a:p>
          <a:p>
            <a:r>
              <a:rPr lang="en-GB" dirty="0"/>
              <a:t>What counsellors need to do for good practice etc. </a:t>
            </a:r>
          </a:p>
        </p:txBody>
      </p:sp>
      <p:pic>
        <p:nvPicPr>
          <p:cNvPr id="4" name="Recorded Sound">
            <a:hlinkClick r:id="" action="ppaction://media"/>
            <a:extLst>
              <a:ext uri="{FF2B5EF4-FFF2-40B4-BE49-F238E27FC236}">
                <a16:creationId xmlns:a16="http://schemas.microsoft.com/office/drawing/2014/main" id="{FB23CD4F-214F-4B3E-B483-866B5D3FDCF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050745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8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592AD-A813-4640-85A6-2BAFF4A151A5}"/>
              </a:ext>
            </a:extLst>
          </p:cNvPr>
          <p:cNvSpPr>
            <a:spLocks noGrp="1"/>
          </p:cNvSpPr>
          <p:nvPr>
            <p:ph type="title"/>
          </p:nvPr>
        </p:nvSpPr>
        <p:spPr/>
        <p:txBody>
          <a:bodyPr>
            <a:normAutofit fontScale="90000"/>
          </a:bodyPr>
          <a:lstStyle/>
          <a:p>
            <a:r>
              <a:rPr lang="en-GB" dirty="0"/>
              <a:t>Evaluate the benefits of the use of counselling skills/theories in the Health care sector</a:t>
            </a:r>
          </a:p>
        </p:txBody>
      </p:sp>
      <p:sp>
        <p:nvSpPr>
          <p:cNvPr id="3" name="Content Placeholder 2">
            <a:extLst>
              <a:ext uri="{FF2B5EF4-FFF2-40B4-BE49-F238E27FC236}">
                <a16:creationId xmlns:a16="http://schemas.microsoft.com/office/drawing/2014/main" id="{4EA0C21D-C311-4269-86D4-8A876A5CBAE7}"/>
              </a:ext>
            </a:extLst>
          </p:cNvPr>
          <p:cNvSpPr>
            <a:spLocks noGrp="1"/>
          </p:cNvSpPr>
          <p:nvPr>
            <p:ph idx="1"/>
          </p:nvPr>
        </p:nvSpPr>
        <p:spPr/>
        <p:txBody>
          <a:bodyPr/>
          <a:lstStyle/>
          <a:p>
            <a:r>
              <a:rPr lang="en-GB" dirty="0"/>
              <a:t>This section is 600 words. </a:t>
            </a:r>
          </a:p>
          <a:p>
            <a:r>
              <a:rPr lang="en-GB" dirty="0"/>
              <a:t> Find out what are the benefits or limitations to using counselling skills/counselling theories in the health care sector. </a:t>
            </a:r>
          </a:p>
          <a:p>
            <a:r>
              <a:rPr lang="en-GB" dirty="0"/>
              <a:t>If you wish to choose an example of a patient’s illness using the three theories that is fine. </a:t>
            </a:r>
          </a:p>
          <a:p>
            <a:r>
              <a:rPr lang="en-GB" dirty="0"/>
              <a:t>If you choose to just write about what you find out about the reasons the healthcare or nursing sector uses counselling skills with their patients in their work then that is also fine. </a:t>
            </a:r>
          </a:p>
        </p:txBody>
      </p:sp>
      <p:pic>
        <p:nvPicPr>
          <p:cNvPr id="4" name="Recorded Sound">
            <a:hlinkClick r:id="" action="ppaction://media"/>
            <a:extLst>
              <a:ext uri="{FF2B5EF4-FFF2-40B4-BE49-F238E27FC236}">
                <a16:creationId xmlns:a16="http://schemas.microsoft.com/office/drawing/2014/main" id="{FDA119EB-BCCE-4FA0-B431-2649689500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21515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8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7CFCF-D1D2-4B41-8851-039F3AF8239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757BBB7-5500-471D-A524-3CB476935788}"/>
              </a:ext>
            </a:extLst>
          </p:cNvPr>
          <p:cNvSpPr>
            <a:spLocks noGrp="1"/>
          </p:cNvSpPr>
          <p:nvPr>
            <p:ph idx="1"/>
          </p:nvPr>
        </p:nvSpPr>
        <p:spPr/>
        <p:txBody>
          <a:bodyPr/>
          <a:lstStyle/>
          <a:p>
            <a:r>
              <a:rPr lang="en-GB" dirty="0"/>
              <a:t>Don’t forget your 200 word conclusion to summarise your findings.</a:t>
            </a:r>
          </a:p>
          <a:p>
            <a:endParaRPr lang="en-GB" dirty="0"/>
          </a:p>
          <a:p>
            <a:r>
              <a:rPr lang="en-GB" dirty="0"/>
              <a:t>What did you find out? </a:t>
            </a:r>
          </a:p>
          <a:p>
            <a:r>
              <a:rPr lang="en-GB" dirty="0"/>
              <a:t>What was the importance of using the counselling skills with patients or staff member you work with?</a:t>
            </a:r>
          </a:p>
          <a:p>
            <a:r>
              <a:rPr lang="en-GB" dirty="0"/>
              <a:t>Which theory is used the most in the health care or nursing sector and why? </a:t>
            </a:r>
          </a:p>
        </p:txBody>
      </p:sp>
      <p:pic>
        <p:nvPicPr>
          <p:cNvPr id="5" name="Picture 4">
            <a:extLst>
              <a:ext uri="{FF2B5EF4-FFF2-40B4-BE49-F238E27FC236}">
                <a16:creationId xmlns:a16="http://schemas.microsoft.com/office/drawing/2014/main" id="{F8DC5B25-A435-400E-95D2-1FB0E3A86F9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065540" y="5001796"/>
            <a:ext cx="4197615" cy="1476462"/>
          </a:xfrm>
          <a:prstGeom prst="rect">
            <a:avLst/>
          </a:prstGeom>
          <a:effectLst>
            <a:softEdge rad="317500"/>
          </a:effectLst>
        </p:spPr>
      </p:pic>
      <p:pic>
        <p:nvPicPr>
          <p:cNvPr id="7" name="Recorded Sound">
            <a:hlinkClick r:id="" action="ppaction://media"/>
            <a:extLst>
              <a:ext uri="{FF2B5EF4-FFF2-40B4-BE49-F238E27FC236}">
                <a16:creationId xmlns:a16="http://schemas.microsoft.com/office/drawing/2014/main" id="{0E580DDF-704A-486D-8436-8A3DB8A95B2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267276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82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112</TotalTime>
  <Words>357</Words>
  <Application>Microsoft Office PowerPoint</Application>
  <PresentationFormat>Widescreen</PresentationFormat>
  <Paragraphs>37</Paragraphs>
  <Slides>8</Slides>
  <Notes>0</Notes>
  <HiddenSlides>0</HiddenSlides>
  <MMClips>5</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1</vt:i4>
      </vt:variant>
      <vt:variant>
        <vt:lpstr>Slide Titles</vt:lpstr>
      </vt:variant>
      <vt:variant>
        <vt:i4>8</vt:i4>
      </vt:variant>
    </vt:vector>
  </HeadingPairs>
  <TitlesOfParts>
    <vt:vector size="12" baseType="lpstr">
      <vt:lpstr>Arial</vt:lpstr>
      <vt:lpstr>Gill Sans MT</vt:lpstr>
      <vt:lpstr>Parcel</vt:lpstr>
      <vt:lpstr>Document</vt:lpstr>
      <vt:lpstr>Assignment 2 guidelines</vt:lpstr>
      <vt:lpstr>Introduction</vt:lpstr>
      <vt:lpstr>Compare and contrast three counselling theories</vt:lpstr>
      <vt:lpstr>PowerPoint Presentation</vt:lpstr>
      <vt:lpstr>PowerPoint Presentation</vt:lpstr>
      <vt:lpstr>BACP Ethical Guidelines</vt:lpstr>
      <vt:lpstr>Evaluate the benefits of the use of counselling skills/theories in the Health care sector</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 guidelines</dc:title>
  <dc:creator>steve langford</dc:creator>
  <cp:lastModifiedBy>steve langford</cp:lastModifiedBy>
  <cp:revision>9</cp:revision>
  <dcterms:created xsi:type="dcterms:W3CDTF">2020-03-25T08:04:39Z</dcterms:created>
  <dcterms:modified xsi:type="dcterms:W3CDTF">2020-03-25T10:04:34Z</dcterms:modified>
</cp:coreProperties>
</file>