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gif" ContentType="image/gif"/>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2"/>
  </p:notesMasterIdLst>
  <p:sldIdLst>
    <p:sldId id="256" r:id="rId2"/>
    <p:sldId id="257" r:id="rId3"/>
    <p:sldId id="259" r:id="rId4"/>
    <p:sldId id="261" r:id="rId5"/>
    <p:sldId id="260" r:id="rId6"/>
    <p:sldId id="262" r:id="rId7"/>
    <p:sldId id="362" r:id="rId8"/>
    <p:sldId id="264" r:id="rId9"/>
    <p:sldId id="272" r:id="rId10"/>
    <p:sldId id="270" r:id="rId11"/>
    <p:sldId id="350" r:id="rId12"/>
    <p:sldId id="266" r:id="rId13"/>
    <p:sldId id="265" r:id="rId14"/>
    <p:sldId id="267" r:id="rId15"/>
    <p:sldId id="318" r:id="rId16"/>
    <p:sldId id="310" r:id="rId17"/>
    <p:sldId id="320" r:id="rId18"/>
    <p:sldId id="311" r:id="rId19"/>
    <p:sldId id="313" r:id="rId20"/>
    <p:sldId id="312" r:id="rId21"/>
    <p:sldId id="373" r:id="rId22"/>
    <p:sldId id="365" r:id="rId23"/>
    <p:sldId id="374" r:id="rId24"/>
    <p:sldId id="273" r:id="rId25"/>
    <p:sldId id="358" r:id="rId26"/>
    <p:sldId id="359" r:id="rId27"/>
    <p:sldId id="360" r:id="rId28"/>
    <p:sldId id="364" r:id="rId29"/>
    <p:sldId id="375" r:id="rId30"/>
    <p:sldId id="363" r:id="rId31"/>
    <p:sldId id="367" r:id="rId32"/>
    <p:sldId id="361" r:id="rId33"/>
    <p:sldId id="366" r:id="rId34"/>
    <p:sldId id="353" r:id="rId35"/>
    <p:sldId id="354" r:id="rId36"/>
    <p:sldId id="352" r:id="rId37"/>
    <p:sldId id="355" r:id="rId38"/>
    <p:sldId id="356" r:id="rId39"/>
    <p:sldId id="357" r:id="rId40"/>
    <p:sldId id="324" r:id="rId41"/>
    <p:sldId id="372" r:id="rId42"/>
    <p:sldId id="329" r:id="rId43"/>
    <p:sldId id="369" r:id="rId44"/>
    <p:sldId id="368" r:id="rId45"/>
    <p:sldId id="333" r:id="rId46"/>
    <p:sldId id="341" r:id="rId47"/>
    <p:sldId id="336" r:id="rId48"/>
    <p:sldId id="346" r:id="rId49"/>
    <p:sldId id="370" r:id="rId50"/>
    <p:sldId id="335" r:id="rId51"/>
    <p:sldId id="338" r:id="rId52"/>
    <p:sldId id="339" r:id="rId53"/>
    <p:sldId id="343" r:id="rId54"/>
    <p:sldId id="344" r:id="rId55"/>
    <p:sldId id="345" r:id="rId56"/>
    <p:sldId id="347" r:id="rId57"/>
    <p:sldId id="371" r:id="rId58"/>
    <p:sldId id="348" r:id="rId59"/>
    <p:sldId id="349" r:id="rId60"/>
    <p:sldId id="332" r:id="rId61"/>
  </p:sldIdLst>
  <p:sldSz cx="9144000" cy="6858000" type="screen4x3"/>
  <p:notesSz cx="6867525" cy="99949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65" autoAdjust="0"/>
    <p:restoredTop sz="94667" autoAdjust="0"/>
  </p:normalViewPr>
  <p:slideViewPr>
    <p:cSldViewPr>
      <p:cViewPr varScale="1">
        <p:scale>
          <a:sx n="70" d="100"/>
          <a:sy n="70" d="100"/>
        </p:scale>
        <p:origin x="1392" y="60"/>
      </p:cViewPr>
      <p:guideLst>
        <p:guide orient="horz" pos="2160"/>
        <p:guide pos="2880"/>
      </p:guideLst>
    </p:cSldViewPr>
  </p:slideViewPr>
  <p:outlineViewPr>
    <p:cViewPr>
      <p:scale>
        <a:sx n="33" d="100"/>
        <a:sy n="33" d="100"/>
      </p:scale>
      <p:origin x="0" y="21132"/>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3.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6563" cy="50006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9375" y="0"/>
            <a:ext cx="2976563" cy="500063"/>
          </a:xfrm>
          <a:prstGeom prst="rect">
            <a:avLst/>
          </a:prstGeom>
        </p:spPr>
        <p:txBody>
          <a:bodyPr vert="horz" lIns="91440" tIns="45720" rIns="91440" bIns="45720" rtlCol="0"/>
          <a:lstStyle>
            <a:lvl1pPr algn="r">
              <a:defRPr sz="1200"/>
            </a:lvl1pPr>
          </a:lstStyle>
          <a:p>
            <a:fld id="{29E1AFE6-1125-4515-885E-67CC36360283}" type="datetimeFigureOut">
              <a:rPr lang="en-GB" smtClean="0"/>
              <a:pPr/>
              <a:t>09/10/2017</a:t>
            </a:fld>
            <a:endParaRPr lang="en-GB"/>
          </a:p>
        </p:txBody>
      </p:sp>
      <p:sp>
        <p:nvSpPr>
          <p:cNvPr id="4" name="Slide Image Placeholder 3"/>
          <p:cNvSpPr>
            <a:spLocks noGrp="1" noRot="1" noChangeAspect="1"/>
          </p:cNvSpPr>
          <p:nvPr>
            <p:ph type="sldImg" idx="2"/>
          </p:nvPr>
        </p:nvSpPr>
        <p:spPr>
          <a:xfrm>
            <a:off x="935038" y="749300"/>
            <a:ext cx="4997450" cy="37480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7388" y="4748213"/>
            <a:ext cx="5492750" cy="44973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93250"/>
            <a:ext cx="2976563" cy="50006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9375" y="9493250"/>
            <a:ext cx="2976563" cy="500063"/>
          </a:xfrm>
          <a:prstGeom prst="rect">
            <a:avLst/>
          </a:prstGeom>
        </p:spPr>
        <p:txBody>
          <a:bodyPr vert="horz" lIns="91440" tIns="45720" rIns="91440" bIns="45720" rtlCol="0" anchor="b"/>
          <a:lstStyle>
            <a:lvl1pPr algn="r">
              <a:defRPr sz="1200"/>
            </a:lvl1pPr>
          </a:lstStyle>
          <a:p>
            <a:fld id="{33DA5A9E-2391-4BAE-AE63-2434EA63D833}" type="slidenum">
              <a:rPr lang="en-GB" smtClean="0"/>
              <a:pPr/>
              <a:t>‹#›</a:t>
            </a:fld>
            <a:endParaRPr lang="en-GB"/>
          </a:p>
        </p:txBody>
      </p:sp>
    </p:spTree>
    <p:extLst>
      <p:ext uri="{BB962C8B-B14F-4D97-AF65-F5344CB8AC3E}">
        <p14:creationId xmlns:p14="http://schemas.microsoft.com/office/powerpoint/2010/main" val="982298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06BB28E3-12E8-4CC9-9EBC-476163AACAE8}" type="datetimeFigureOut">
              <a:rPr lang="en-US" smtClean="0"/>
              <a:pPr/>
              <a:t>10/9/2017</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8C26F776-9A83-44E2-9754-21684C44E040}"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10/9/2017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6BB28E3-12E8-4CC9-9EBC-476163AACAE8}" type="datetimeFigureOut">
              <a:rPr lang="en-US" smtClean="0"/>
              <a:pPr/>
              <a:t>10/9/2017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pPr/>
              <a:t>10/9/2017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6BB28E3-12E8-4CC9-9EBC-476163AACAE8}" type="datetimeFigureOut">
              <a:rPr lang="en-US" smtClean="0"/>
              <a:pPr/>
              <a:t>10/9/2017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6BB28E3-12E8-4CC9-9EBC-476163AACAE8}" type="datetimeFigureOut">
              <a:rPr lang="en-US" smtClean="0"/>
              <a:pPr/>
              <a:t>10/9/2017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BB28E3-12E8-4CC9-9EBC-476163AACAE8}" type="datetimeFigureOut">
              <a:rPr lang="en-US" smtClean="0"/>
              <a:pPr/>
              <a:t>10/9/2017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pPr/>
              <a:t>10/9/2017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6BB28E3-12E8-4CC9-9EBC-476163AACAE8}" type="datetimeFigureOut">
              <a:rPr lang="en-US" smtClean="0"/>
              <a:pPr/>
              <a:t>10/9/2017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8C26F776-9A83-44E2-9754-21684C44E040}"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10/9/2017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10/9/2017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6BB28E3-12E8-4CC9-9EBC-476163AACAE8}" type="datetimeFigureOut">
              <a:rPr lang="en-US" smtClean="0"/>
              <a:pPr/>
              <a:t>10/9/2017</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C26F776-9A83-44E2-9754-21684C44E040}"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hyperlink" Target="http://www.google.co.uk/url?sa=i&amp;rct=j&amp;q=&amp;esrc=s&amp;frm=1&amp;source=images&amp;cd=&amp;cad=rja&amp;docid=15H8nBKb913PyM&amp;tbnid=S9RDb6RmUWT8uM:&amp;ved=0CAUQjRw&amp;url=http://cbspeeradvising.wordpress.com/exam-schedule-draft-only/&amp;ei=KptAUqy7PMiphAeotYGgDQ&amp;psig=AFQjCNGyFQwAe8hFo7dehDsHvUFYqPjDpg&amp;ust=1380052047836200" TargetMode="External"/><Relationship Id="rId1" Type="http://schemas.openxmlformats.org/officeDocument/2006/relationships/slideLayout" Target="../slideLayouts/slideLayout2.xml"/><Relationship Id="rId5" Type="http://schemas.openxmlformats.org/officeDocument/2006/relationships/image" Target="../media/image4.gif"/><Relationship Id="rId4" Type="http://schemas.openxmlformats.org/officeDocument/2006/relationships/hyperlink" Target="http://www.google.co.uk/url?sa=i&amp;rct=j&amp;q=&amp;esrc=s&amp;frm=1&amp;source=images&amp;cd=&amp;cad=rja&amp;docid=PCBeI2JQK3wqLM&amp;tbnid=nbOifbg-DYKLcM:&amp;ved=0CAUQjRw&amp;url=http://news.uckfieldfm.co.uk/2013/thought-for-the-day/&amp;ei=sCJIUuLSA8GdtQbmlYG4Dg&amp;bvm=bv.53217764,d.bGE&amp;psig=AFQjCNE2l6fL2wD-quLVDJi-YGW9kFP9pQ&amp;ust=1380545570521659"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oftwarealliancewales.us1.list-manage2.com/track/click?u=4a47fa3afd7d648fb4563cacd&amp;id=fcdd7b4698&amp;e=3aff94fe25"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oftwarealliancewales.us1.list-manage.com/track/click?u=4a47fa3afd7d648fb4563cacd&amp;id=4303d1494e&amp;e=3aff94fe25"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hyperlink" Target="http://www.wildlandscpr.org/node/39"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google.co.uk/url?sa=i&amp;rct=j&amp;q=&amp;esrc=s&amp;source=images&amp;cd=&amp;cad=rja&amp;uact=8&amp;ved=0ahUKEwi45rHjz8_WAhWIKFAKHdy5DjQQjRwIBw&amp;url=https://blog.sketchup.com/sketchupdate/new-book-architectural-design-sketchup&amp;psig=AOvVaw0PAq__6aB8e4BCHKq7sq2W&amp;ust=1506954044784811"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13.emf"/><Relationship Id="rId4" Type="http://schemas.openxmlformats.org/officeDocument/2006/relationships/package" Target="../embeddings/Microsoft_Excel_Worksheet1.xlsx"/></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ved=0CAcQjRw&amp;url=http://betterbodychemistry.com/neurotechnology-tip/stick-youre-stressed/&amp;ei=ERtBVP7NBYyw7Aa49YD4BA&amp;bvm=bv.77648437,d.ZGU&amp;psig=AFQjCNEZKLr1qxEClkMs2INSq-Blj-mNTw&amp;ust=1413639234766845" TargetMode="External"/><Relationship Id="rId2" Type="http://schemas.openxmlformats.org/officeDocument/2006/relationships/image" Target="../media/image17.gif"/><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42.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image" Target="../media/image23.jpeg"/><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hyperlink" Target="http://www.google.co.uk/url?sa=i&amp;rct=j&amp;q=&amp;esrc=s&amp;source=images&amp;cd=&amp;cad=rja&amp;uact=8&amp;ved=0CAcQjRxqFQoTCM7OlOrlj8gCFQGt2wodpBQOzQ&amp;url=http://indulgy.com/post/wqbGr2Ef41/be-original&amp;psig=AFQjCNE2NZ9rYqYQfCbE93VzqLGep0dHcw&amp;ust=1443188102664505" TargetMode="External"/><Relationship Id="rId5" Type="http://schemas.openxmlformats.org/officeDocument/2006/relationships/image" Target="../media/image22.jpeg"/><Relationship Id="rId4" Type="http://schemas.openxmlformats.org/officeDocument/2006/relationships/image" Target="../media/image21.png"/></Relationships>
</file>

<file path=ppt/slides/_rels/slide43.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CAcQjRxqFQoTCNKOio_Lj8gCFWVD2wodxw0FlA&amp;url=http://www.systemcourse.fr/companies-that-require-critical-thinking/&amp;psig=AFQjCNFK3skXhn8uE6gQ7YZD3EyV0uzPUw&amp;ust=1443180822369856" TargetMode="External"/><Relationship Id="rId2" Type="http://schemas.openxmlformats.org/officeDocument/2006/relationships/image" Target="../media/image24.jpeg"/><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5.gif"/></Relationships>
</file>

<file path=ppt/slides/_rels/slide4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s://www.google.co.uk/url?sa=i&amp;rct=j&amp;q=&amp;esrc=s&amp;source=images&amp;cd=&amp;cad=rja&amp;uact=8&amp;ved=0CAcQjRxqFQoTCLaV3NHlj8gCFSsg2wodvDIDaw&amp;url=https://primeloops.com/blog/blog/post/slug/five-tips-on-composition-and-production/&amp;psig=AFQjCNE2NZ9rYqYQfCbE93VzqLGep0dHcw&amp;ust=1443188102664505" TargetMode="Externa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9.gif"/><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5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5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752600"/>
            <a:ext cx="7772400" cy="1371599"/>
          </a:xfrm>
        </p:spPr>
        <p:txBody>
          <a:bodyPr>
            <a:noAutofit/>
          </a:bodyPr>
          <a:lstStyle/>
          <a:p>
            <a:pPr algn="ctr"/>
            <a:r>
              <a:rPr lang="en-US" sz="4400" i="1" dirty="0" smtClean="0"/>
              <a:t>Built (Environmental) Issues, Academic and Professional Practice</a:t>
            </a:r>
            <a:endParaRPr lang="en-US" sz="4400" i="1" dirty="0"/>
          </a:p>
        </p:txBody>
      </p:sp>
      <p:sp>
        <p:nvSpPr>
          <p:cNvPr id="3" name="Subtitle 2"/>
          <p:cNvSpPr>
            <a:spLocks noGrp="1"/>
          </p:cNvSpPr>
          <p:nvPr>
            <p:ph type="subTitle" idx="1"/>
          </p:nvPr>
        </p:nvSpPr>
        <p:spPr>
          <a:xfrm>
            <a:off x="1447800" y="4114800"/>
            <a:ext cx="7162800" cy="2286000"/>
          </a:xfrm>
        </p:spPr>
        <p:txBody>
          <a:bodyPr>
            <a:normAutofit fontScale="92500" lnSpcReduction="10000"/>
          </a:bodyPr>
          <a:lstStyle/>
          <a:p>
            <a:r>
              <a:rPr lang="en-US" sz="2400" b="1" dirty="0" smtClean="0">
                <a:solidFill>
                  <a:schemeClr val="tx1">
                    <a:lumMod val="50000"/>
                    <a:lumOff val="50000"/>
                  </a:schemeClr>
                </a:solidFill>
              </a:rPr>
              <a:t>Faculty of Architecture, Computing and Engineering</a:t>
            </a:r>
          </a:p>
          <a:p>
            <a:r>
              <a:rPr lang="en-US" sz="2400" b="1" dirty="0" smtClean="0"/>
              <a:t>School of The Built and Natural Environments</a:t>
            </a:r>
          </a:p>
          <a:p>
            <a:endParaRPr lang="en-US" b="1" dirty="0" smtClean="0">
              <a:solidFill>
                <a:schemeClr val="accent1">
                  <a:lumMod val="75000"/>
                </a:schemeClr>
              </a:solidFill>
            </a:endParaRPr>
          </a:p>
          <a:p>
            <a:r>
              <a:rPr lang="en-US" sz="1600" b="1" dirty="0" smtClean="0"/>
              <a:t>Allan Nantel</a:t>
            </a:r>
          </a:p>
          <a:p>
            <a:r>
              <a:rPr lang="en-US" sz="1600" b="1" dirty="0" smtClean="0"/>
              <a:t>Room MA202 </a:t>
            </a:r>
          </a:p>
          <a:p>
            <a:r>
              <a:rPr lang="en-US" sz="1600" b="1" dirty="0" smtClean="0"/>
              <a:t>FACE South Building</a:t>
            </a:r>
          </a:p>
          <a:p>
            <a:r>
              <a:rPr lang="en-US" sz="1600" dirty="0" smtClean="0"/>
              <a:t>October 2017</a:t>
            </a:r>
            <a:endParaRPr lang="en-US" sz="16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944562"/>
          </a:xfrm>
        </p:spPr>
        <p:txBody>
          <a:bodyPr>
            <a:normAutofit/>
          </a:bodyPr>
          <a:lstStyle/>
          <a:p>
            <a:r>
              <a:rPr lang="en-US" sz="4000" dirty="0" smtClean="0">
                <a:solidFill>
                  <a:srgbClr val="0070C0"/>
                </a:solidFill>
              </a:rPr>
              <a:t>Built Environment Issues</a:t>
            </a:r>
            <a:endParaRPr lang="en-US" sz="4000" dirty="0">
              <a:solidFill>
                <a:srgbClr val="0070C0"/>
              </a:solidFill>
            </a:endParaRPr>
          </a:p>
        </p:txBody>
      </p:sp>
      <p:sp>
        <p:nvSpPr>
          <p:cNvPr id="3" name="Content Placeholder 2"/>
          <p:cNvSpPr>
            <a:spLocks noGrp="1"/>
          </p:cNvSpPr>
          <p:nvPr>
            <p:ph idx="1"/>
          </p:nvPr>
        </p:nvSpPr>
        <p:spPr>
          <a:xfrm>
            <a:off x="457200" y="1935480"/>
            <a:ext cx="7848600" cy="4389120"/>
          </a:xfrm>
        </p:spPr>
        <p:txBody>
          <a:bodyPr/>
          <a:lstStyle/>
          <a:p>
            <a:pPr>
              <a:buNone/>
            </a:pPr>
            <a:r>
              <a:rPr lang="en-US" b="1" u="sng" dirty="0" smtClean="0"/>
              <a:t>Aims</a:t>
            </a:r>
          </a:p>
          <a:p>
            <a:pPr>
              <a:buNone/>
            </a:pPr>
            <a:endParaRPr lang="en-US" b="1" u="sng" dirty="0" smtClean="0"/>
          </a:p>
          <a:p>
            <a:pPr lvl="1" algn="just">
              <a:buFont typeface="Arial" pitchFamily="34" charset="0"/>
              <a:buChar char="•"/>
            </a:pPr>
            <a:r>
              <a:rPr lang="en-US" dirty="0" smtClean="0"/>
              <a:t>To provide a basic knowledge of the current issues in the built environment</a:t>
            </a:r>
          </a:p>
          <a:p>
            <a:pPr lvl="1" algn="just"/>
            <a:endParaRPr lang="en-US" dirty="0" smtClean="0"/>
          </a:p>
          <a:p>
            <a:pPr lvl="1" algn="just">
              <a:buFont typeface="Arial" pitchFamily="34" charset="0"/>
              <a:buChar char="•"/>
            </a:pPr>
            <a:r>
              <a:rPr lang="en-US" dirty="0" smtClean="0"/>
              <a:t>To provide an introduction to academic research and writing skills</a:t>
            </a:r>
          </a:p>
          <a:p>
            <a:pPr lvl="1" algn="just">
              <a:buFont typeface="Arial" pitchFamily="34" charset="0"/>
              <a:buChar char="•"/>
            </a:pPr>
            <a:endParaRPr lang="en-US" dirty="0"/>
          </a:p>
          <a:p>
            <a:pPr lvl="1" algn="just">
              <a:buFont typeface="Arial" pitchFamily="34" charset="0"/>
              <a:buChar char="•"/>
            </a:pPr>
            <a:r>
              <a:rPr lang="en-US" dirty="0" smtClean="0"/>
              <a:t>To develop professional standards in report writing</a:t>
            </a:r>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a:bodyPr>
          <a:lstStyle/>
          <a:p>
            <a:r>
              <a:rPr lang="en-US" sz="4000" dirty="0" smtClean="0">
                <a:solidFill>
                  <a:srgbClr val="0070C0"/>
                </a:solidFill>
              </a:rPr>
              <a:t>Built Environment </a:t>
            </a:r>
            <a:r>
              <a:rPr lang="en-US" sz="4000" dirty="0">
                <a:solidFill>
                  <a:srgbClr val="0070C0"/>
                </a:solidFill>
              </a:rPr>
              <a:t>Issues</a:t>
            </a:r>
          </a:p>
        </p:txBody>
      </p:sp>
      <p:sp>
        <p:nvSpPr>
          <p:cNvPr id="3" name="Content Placeholder 2"/>
          <p:cNvSpPr>
            <a:spLocks noGrp="1"/>
          </p:cNvSpPr>
          <p:nvPr>
            <p:ph idx="1"/>
          </p:nvPr>
        </p:nvSpPr>
        <p:spPr>
          <a:xfrm>
            <a:off x="228600" y="1371600"/>
            <a:ext cx="8458200" cy="4754563"/>
          </a:xfrm>
        </p:spPr>
        <p:txBody>
          <a:bodyPr>
            <a:normAutofit/>
          </a:bodyPr>
          <a:lstStyle/>
          <a:p>
            <a:pPr>
              <a:buNone/>
            </a:pPr>
            <a:r>
              <a:rPr lang="en-US" b="1" u="sng" dirty="0" smtClean="0"/>
              <a:t>Outcome </a:t>
            </a:r>
          </a:p>
          <a:p>
            <a:pPr lvl="1">
              <a:buSzPct val="100000"/>
              <a:buNone/>
            </a:pPr>
            <a:r>
              <a:rPr lang="en-US" dirty="0" smtClean="0"/>
              <a:t>On successful completion of this module, you will be able to  :-  </a:t>
            </a:r>
          </a:p>
          <a:p>
            <a:pPr lvl="1">
              <a:buSzPct val="100000"/>
              <a:buNone/>
            </a:pPr>
            <a:endParaRPr lang="en-US" dirty="0" smtClean="0"/>
          </a:p>
          <a:p>
            <a:pPr lvl="1">
              <a:buSzPct val="100000"/>
              <a:buNone/>
            </a:pPr>
            <a:r>
              <a:rPr lang="en-US" dirty="0" smtClean="0"/>
              <a:t>  		</a:t>
            </a:r>
            <a:r>
              <a:rPr lang="en-US" sz="2100" dirty="0" smtClean="0"/>
              <a:t>1. Understand the basic structure of the built environment and the </a:t>
            </a:r>
          </a:p>
          <a:p>
            <a:pPr lvl="1">
              <a:buSzPct val="100000"/>
              <a:buNone/>
            </a:pPr>
            <a:r>
              <a:rPr lang="en-US" sz="2100" dirty="0"/>
              <a:t> </a:t>
            </a:r>
            <a:r>
              <a:rPr lang="en-US" sz="2100" dirty="0" smtClean="0"/>
              <a:t>           current issues influencing the way the industry functions.</a:t>
            </a:r>
          </a:p>
          <a:p>
            <a:pPr marL="1371600" lvl="2" indent="-457200">
              <a:buClrTx/>
              <a:buSzPct val="105000"/>
              <a:buNone/>
            </a:pPr>
            <a:endParaRPr lang="en-US" dirty="0"/>
          </a:p>
          <a:p>
            <a:pPr marL="1371600" lvl="2" indent="-457200">
              <a:buClrTx/>
              <a:buSzPct val="105000"/>
              <a:buNone/>
            </a:pPr>
            <a:r>
              <a:rPr lang="en-US" dirty="0" smtClean="0"/>
              <a:t>2. Investigate and report on an issue in an academic manner.</a:t>
            </a:r>
          </a:p>
          <a:p>
            <a:pPr marL="1371600" lvl="2" indent="-457200">
              <a:buClrTx/>
              <a:buSzPct val="105000"/>
              <a:buFont typeface="+mj-lt"/>
              <a:buAutoNum type="arabicPeriod"/>
            </a:pPr>
            <a:endParaRPr lang="en-US" dirty="0" smtClean="0"/>
          </a:p>
          <a:p>
            <a:pPr marL="1371600" lvl="2" indent="-457200">
              <a:buClrTx/>
              <a:buSzPct val="105000"/>
              <a:buNone/>
            </a:pPr>
            <a:r>
              <a:rPr lang="en-US" dirty="0" smtClean="0"/>
              <a:t>3. Develop a professional standard of report and note writing that</a:t>
            </a:r>
          </a:p>
          <a:p>
            <a:pPr marL="1371600" lvl="2" indent="-457200">
              <a:buClrTx/>
              <a:buSzPct val="105000"/>
              <a:buNone/>
            </a:pPr>
            <a:r>
              <a:rPr lang="en-US" dirty="0"/>
              <a:t> </a:t>
            </a:r>
            <a:r>
              <a:rPr lang="en-US" dirty="0" smtClean="0"/>
              <a:t>   will assist in both academic submission and professional work</a:t>
            </a:r>
          </a:p>
          <a:p>
            <a:pPr marL="1371600" lvl="2" indent="-457200">
              <a:buClrTx/>
              <a:buSzPct val="105000"/>
              <a:buNone/>
            </a:pPr>
            <a:r>
              <a:rPr lang="en-US" dirty="0"/>
              <a:t> </a:t>
            </a:r>
            <a:r>
              <a:rPr lang="en-US" dirty="0" smtClean="0"/>
              <a:t>   practice.</a:t>
            </a: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a:bodyPr>
          <a:lstStyle/>
          <a:p>
            <a:r>
              <a:rPr lang="en-US" sz="4000" dirty="0" smtClean="0">
                <a:solidFill>
                  <a:srgbClr val="0070C0"/>
                </a:solidFill>
              </a:rPr>
              <a:t>Built Environment </a:t>
            </a:r>
            <a:r>
              <a:rPr lang="en-US" sz="4000" dirty="0">
                <a:solidFill>
                  <a:srgbClr val="0070C0"/>
                </a:solidFill>
              </a:rPr>
              <a:t>Issues</a:t>
            </a:r>
          </a:p>
        </p:txBody>
      </p:sp>
      <p:sp>
        <p:nvSpPr>
          <p:cNvPr id="3" name="Content Placeholder 2"/>
          <p:cNvSpPr>
            <a:spLocks noGrp="1"/>
          </p:cNvSpPr>
          <p:nvPr>
            <p:ph idx="1"/>
          </p:nvPr>
        </p:nvSpPr>
        <p:spPr>
          <a:xfrm>
            <a:off x="457200" y="1143000"/>
            <a:ext cx="8229600" cy="5257800"/>
          </a:xfrm>
        </p:spPr>
        <p:txBody>
          <a:bodyPr>
            <a:normAutofit fontScale="77500" lnSpcReduction="20000"/>
          </a:bodyPr>
          <a:lstStyle/>
          <a:p>
            <a:pPr>
              <a:buNone/>
            </a:pPr>
            <a:r>
              <a:rPr lang="en-US" sz="2800" b="1" u="sng" dirty="0" smtClean="0"/>
              <a:t>Indicative Content 1:</a:t>
            </a:r>
          </a:p>
          <a:p>
            <a:pPr>
              <a:buNone/>
            </a:pPr>
            <a:endParaRPr lang="en-US" sz="2800" b="1" u="sng" dirty="0" smtClean="0"/>
          </a:p>
          <a:p>
            <a:pPr lvl="1">
              <a:buFont typeface="Wingdings" pitchFamily="2" charset="2"/>
              <a:buChar char="§"/>
            </a:pPr>
            <a:r>
              <a:rPr lang="en-US" dirty="0" smtClean="0"/>
              <a:t>Understand the basic structure of the built environment and the current issues influencing the way the industry functions.</a:t>
            </a:r>
          </a:p>
          <a:p>
            <a:pPr lvl="1">
              <a:buFont typeface="Wingdings" pitchFamily="2" charset="2"/>
              <a:buChar char="§"/>
            </a:pPr>
            <a:endParaRPr lang="en-US" dirty="0" smtClean="0"/>
          </a:p>
          <a:p>
            <a:pPr lvl="2">
              <a:buFont typeface="Wingdings" pitchFamily="2" charset="2"/>
              <a:buChar char="Ø"/>
            </a:pPr>
            <a:r>
              <a:rPr lang="en-US" dirty="0" smtClean="0"/>
              <a:t> </a:t>
            </a:r>
            <a:r>
              <a:rPr lang="en-US" b="1" i="1" dirty="0" smtClean="0">
                <a:solidFill>
                  <a:srgbClr val="0070C0"/>
                </a:solidFill>
              </a:rPr>
              <a:t>Organisations within the sector</a:t>
            </a:r>
            <a:endParaRPr lang="en-US" b="1" dirty="0" smtClean="0">
              <a:solidFill>
                <a:srgbClr val="0070C0"/>
              </a:solidFill>
            </a:endParaRPr>
          </a:p>
          <a:p>
            <a:pPr lvl="3">
              <a:buFont typeface="Wingdings" pitchFamily="2" charset="2"/>
              <a:buChar char="v"/>
            </a:pPr>
            <a:r>
              <a:rPr lang="en-US" b="1" dirty="0" smtClean="0">
                <a:solidFill>
                  <a:srgbClr val="0070C0"/>
                </a:solidFill>
              </a:rPr>
              <a:t>Professions within the sector</a:t>
            </a:r>
          </a:p>
          <a:p>
            <a:pPr lvl="3">
              <a:buFont typeface="Wingdings" pitchFamily="2" charset="2"/>
              <a:buChar char="v"/>
            </a:pPr>
            <a:r>
              <a:rPr lang="en-US" b="1" dirty="0" smtClean="0">
                <a:solidFill>
                  <a:srgbClr val="0070C0"/>
                </a:solidFill>
              </a:rPr>
              <a:t>Development control Legislation </a:t>
            </a:r>
          </a:p>
          <a:p>
            <a:pPr lvl="3">
              <a:buFont typeface="Wingdings" pitchFamily="2" charset="2"/>
              <a:buChar char="v"/>
            </a:pPr>
            <a:r>
              <a:rPr lang="en-US" b="1" dirty="0" smtClean="0">
                <a:solidFill>
                  <a:srgbClr val="0070C0"/>
                </a:solidFill>
              </a:rPr>
              <a:t>Building control Legislation</a:t>
            </a:r>
          </a:p>
          <a:p>
            <a:pPr lvl="3">
              <a:buFont typeface="Wingdings" pitchFamily="2" charset="2"/>
              <a:buChar char="v"/>
            </a:pPr>
            <a:r>
              <a:rPr lang="en-US" b="1" dirty="0" smtClean="0">
                <a:solidFill>
                  <a:srgbClr val="0070C0"/>
                </a:solidFill>
              </a:rPr>
              <a:t>Government control of infrastructure</a:t>
            </a:r>
          </a:p>
          <a:p>
            <a:pPr lvl="3">
              <a:buFont typeface="Wingdings" pitchFamily="2" charset="2"/>
              <a:buChar char="v"/>
            </a:pPr>
            <a:r>
              <a:rPr lang="en-US" b="1" dirty="0" smtClean="0">
                <a:solidFill>
                  <a:srgbClr val="0070C0"/>
                </a:solidFill>
              </a:rPr>
              <a:t>The Climate Change Imperative</a:t>
            </a:r>
            <a:endParaRPr lang="en-US" sz="1600" b="1" dirty="0" smtClean="0">
              <a:solidFill>
                <a:srgbClr val="0070C0"/>
              </a:solidFill>
            </a:endParaRPr>
          </a:p>
          <a:p>
            <a:pPr lvl="3">
              <a:buFont typeface="Wingdings" pitchFamily="2" charset="2"/>
              <a:buChar char="v"/>
            </a:pPr>
            <a:r>
              <a:rPr lang="en-US" b="1" dirty="0" smtClean="0">
                <a:solidFill>
                  <a:srgbClr val="0070C0"/>
                </a:solidFill>
              </a:rPr>
              <a:t>UK Infrastructure</a:t>
            </a:r>
          </a:p>
          <a:p>
            <a:pPr lvl="3">
              <a:buFont typeface="Wingdings" pitchFamily="2" charset="2"/>
              <a:buChar char="v"/>
            </a:pPr>
            <a:r>
              <a:rPr lang="en-US" b="1" dirty="0" smtClean="0">
                <a:solidFill>
                  <a:srgbClr val="0070C0"/>
                </a:solidFill>
              </a:rPr>
              <a:t>The </a:t>
            </a:r>
            <a:r>
              <a:rPr lang="en-US" b="1" dirty="0">
                <a:solidFill>
                  <a:srgbClr val="0070C0"/>
                </a:solidFill>
              </a:rPr>
              <a:t>H</a:t>
            </a:r>
            <a:r>
              <a:rPr lang="en-US" b="1" dirty="0" smtClean="0">
                <a:solidFill>
                  <a:srgbClr val="0070C0"/>
                </a:solidFill>
              </a:rPr>
              <a:t>ousing Market </a:t>
            </a:r>
          </a:p>
          <a:p>
            <a:pPr lvl="3">
              <a:buFont typeface="Wingdings" pitchFamily="2" charset="2"/>
              <a:buChar char="v"/>
            </a:pPr>
            <a:r>
              <a:rPr lang="en-US" b="1" dirty="0" smtClean="0">
                <a:solidFill>
                  <a:srgbClr val="0070C0"/>
                </a:solidFill>
              </a:rPr>
              <a:t>Effects of Globalisation</a:t>
            </a:r>
          </a:p>
          <a:p>
            <a:pPr lvl="3">
              <a:buFont typeface="Wingdings" pitchFamily="2" charset="2"/>
              <a:buChar char="v"/>
            </a:pPr>
            <a:r>
              <a:rPr lang="en-US" b="1" dirty="0" smtClean="0">
                <a:solidFill>
                  <a:srgbClr val="0070C0"/>
                </a:solidFill>
              </a:rPr>
              <a:t>Sustainability and Green Building</a:t>
            </a:r>
          </a:p>
          <a:p>
            <a:pPr lvl="3">
              <a:buFont typeface="Wingdings" pitchFamily="2" charset="2"/>
              <a:buChar char="v"/>
            </a:pPr>
            <a:r>
              <a:rPr lang="en-US" b="1" dirty="0" smtClean="0">
                <a:solidFill>
                  <a:srgbClr val="0070C0"/>
                </a:solidFill>
              </a:rPr>
              <a:t>Sources of Finance</a:t>
            </a:r>
          </a:p>
          <a:p>
            <a:pPr lvl="3">
              <a:buFont typeface="Wingdings" pitchFamily="2" charset="2"/>
              <a:buChar char="v"/>
            </a:pPr>
            <a:r>
              <a:rPr lang="en-US" b="1" dirty="0" smtClean="0">
                <a:solidFill>
                  <a:srgbClr val="0070C0"/>
                </a:solidFill>
              </a:rPr>
              <a:t>BIMM</a:t>
            </a:r>
          </a:p>
          <a:p>
            <a:pPr lvl="3">
              <a:buNone/>
            </a:pPr>
            <a:r>
              <a:rPr lang="en-US" sz="1600" b="1" dirty="0" smtClean="0">
                <a:solidFill>
                  <a:srgbClr val="0070C0"/>
                </a:solidFill>
              </a:rPr>
              <a:t>     </a:t>
            </a:r>
          </a:p>
          <a:p>
            <a:pPr lvl="2">
              <a:buFont typeface="Wingdings" pitchFamily="2" charset="2"/>
              <a:buChar char="Ø"/>
            </a:pPr>
            <a:endParaRPr lang="en-US" i="1" dirty="0" smtClean="0"/>
          </a:p>
          <a:p>
            <a:pPr lvl="2">
              <a:buFont typeface="Wingdings" pitchFamily="2" charset="2"/>
              <a:buChar char="Ø"/>
            </a:pPr>
            <a:r>
              <a:rPr lang="en-US" i="1" dirty="0" smtClean="0"/>
              <a:t>Exercises associated with principals</a:t>
            </a:r>
            <a:endParaRPr lang="en-US" sz="2000" dirty="0" smtClean="0"/>
          </a:p>
          <a:p>
            <a:pPr lvl="1">
              <a:buNone/>
            </a:pPr>
            <a:endParaRPr lang="en-US" dirty="0" smtClean="0"/>
          </a:p>
        </p:txBody>
      </p:sp>
      <p:sp>
        <p:nvSpPr>
          <p:cNvPr id="6" name="Rectangle 5"/>
          <p:cNvSpPr/>
          <p:nvPr/>
        </p:nvSpPr>
        <p:spPr>
          <a:xfrm>
            <a:off x="5867400" y="5562600"/>
            <a:ext cx="3048000" cy="76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a:bodyPr>
          <a:lstStyle/>
          <a:p>
            <a:r>
              <a:rPr lang="en-US" sz="4000" dirty="0" smtClean="0">
                <a:solidFill>
                  <a:srgbClr val="0070C0"/>
                </a:solidFill>
              </a:rPr>
              <a:t>Built Environment </a:t>
            </a:r>
            <a:r>
              <a:rPr lang="en-US" sz="4000" dirty="0">
                <a:solidFill>
                  <a:srgbClr val="0070C0"/>
                </a:solidFill>
              </a:rPr>
              <a:t>Issues</a:t>
            </a:r>
          </a:p>
        </p:txBody>
      </p:sp>
      <p:sp>
        <p:nvSpPr>
          <p:cNvPr id="3" name="Content Placeholder 2"/>
          <p:cNvSpPr>
            <a:spLocks noGrp="1"/>
          </p:cNvSpPr>
          <p:nvPr>
            <p:ph idx="1"/>
          </p:nvPr>
        </p:nvSpPr>
        <p:spPr>
          <a:xfrm>
            <a:off x="457200" y="1143000"/>
            <a:ext cx="8229600" cy="5334000"/>
          </a:xfrm>
        </p:spPr>
        <p:txBody>
          <a:bodyPr>
            <a:normAutofit/>
          </a:bodyPr>
          <a:lstStyle/>
          <a:p>
            <a:pPr>
              <a:buNone/>
            </a:pPr>
            <a:r>
              <a:rPr lang="en-US" b="1" u="sng" dirty="0" smtClean="0"/>
              <a:t>Indicative Content 2</a:t>
            </a:r>
          </a:p>
          <a:p>
            <a:pPr lvl="1">
              <a:buFont typeface="Wingdings" pitchFamily="2" charset="2"/>
              <a:buChar char="§"/>
            </a:pPr>
            <a:endParaRPr lang="en-US" dirty="0" smtClean="0"/>
          </a:p>
          <a:p>
            <a:pPr lvl="1">
              <a:buSzPct val="100000"/>
              <a:buFont typeface="Wingdings" pitchFamily="2" charset="2"/>
              <a:buChar char="§"/>
            </a:pPr>
            <a:r>
              <a:rPr lang="en-US" dirty="0" smtClean="0"/>
              <a:t>Investigate and report on an issue in an academic manner.</a:t>
            </a:r>
          </a:p>
          <a:p>
            <a:pPr lvl="2">
              <a:buSzPct val="80000"/>
              <a:buFont typeface="Wingdings" pitchFamily="2" charset="2"/>
              <a:buChar char="Ø"/>
            </a:pPr>
            <a:r>
              <a:rPr lang="en-US" b="1" dirty="0" smtClean="0">
                <a:solidFill>
                  <a:srgbClr val="0070C0"/>
                </a:solidFill>
              </a:rPr>
              <a:t>What Industry issues do we come across presently?</a:t>
            </a:r>
          </a:p>
          <a:p>
            <a:pPr lvl="2">
              <a:buSzPct val="80000"/>
              <a:buFont typeface="Wingdings" pitchFamily="2" charset="2"/>
              <a:buChar char="Ø"/>
            </a:pPr>
            <a:endParaRPr lang="en-US" b="1" dirty="0" smtClean="0">
              <a:solidFill>
                <a:srgbClr val="0070C0"/>
              </a:solidFill>
            </a:endParaRPr>
          </a:p>
          <a:p>
            <a:pPr lvl="2">
              <a:buSzPct val="80000"/>
              <a:buFont typeface="Wingdings" pitchFamily="2" charset="2"/>
              <a:buChar char="Ø"/>
            </a:pPr>
            <a:endParaRPr lang="en-US" b="1" dirty="0" smtClean="0">
              <a:solidFill>
                <a:srgbClr val="0070C0"/>
              </a:solidFill>
            </a:endParaRPr>
          </a:p>
          <a:p>
            <a:pPr lvl="3">
              <a:buSzPct val="80000"/>
              <a:buFont typeface="Wingdings" pitchFamily="2" charset="2"/>
              <a:buChar char="v"/>
            </a:pPr>
            <a:r>
              <a:rPr lang="en-US" dirty="0" smtClean="0"/>
              <a:t> </a:t>
            </a:r>
            <a:r>
              <a:rPr lang="en-US" b="1" dirty="0" smtClean="0">
                <a:solidFill>
                  <a:srgbClr val="0070C0"/>
                </a:solidFill>
              </a:rPr>
              <a:t>Define the issue – precise, concise and analytical</a:t>
            </a:r>
          </a:p>
          <a:p>
            <a:pPr lvl="3">
              <a:buSzPct val="80000"/>
              <a:buFont typeface="Wingdings" pitchFamily="2" charset="2"/>
              <a:buChar char="v"/>
            </a:pPr>
            <a:r>
              <a:rPr lang="en-US" dirty="0" smtClean="0"/>
              <a:t> </a:t>
            </a:r>
            <a:r>
              <a:rPr lang="en-US" b="1" dirty="0" smtClean="0">
                <a:solidFill>
                  <a:srgbClr val="0070C0"/>
                </a:solidFill>
              </a:rPr>
              <a:t>Sources of information?</a:t>
            </a:r>
          </a:p>
          <a:p>
            <a:pPr lvl="3">
              <a:buSzPct val="80000"/>
              <a:buFont typeface="Wingdings" pitchFamily="2" charset="2"/>
              <a:buChar char="v"/>
            </a:pPr>
            <a:r>
              <a:rPr lang="en-US" dirty="0" smtClean="0"/>
              <a:t> </a:t>
            </a:r>
            <a:r>
              <a:rPr lang="en-US" b="1" dirty="0" smtClean="0">
                <a:solidFill>
                  <a:srgbClr val="0070C0"/>
                </a:solidFill>
              </a:rPr>
              <a:t>Referencing and the Harvard system / Bibliographies</a:t>
            </a:r>
            <a:endParaRPr lang="en-US" dirty="0" smtClean="0"/>
          </a:p>
          <a:p>
            <a:pPr lvl="3">
              <a:buSzPct val="80000"/>
              <a:buFont typeface="Wingdings" pitchFamily="2" charset="2"/>
              <a:buChar char="v"/>
            </a:pPr>
            <a:r>
              <a:rPr lang="en-US" dirty="0" smtClean="0"/>
              <a:t> </a:t>
            </a:r>
            <a:r>
              <a:rPr lang="en-US" b="1" dirty="0">
                <a:solidFill>
                  <a:srgbClr val="0070C0"/>
                </a:solidFill>
              </a:rPr>
              <a:t>T</a:t>
            </a:r>
            <a:r>
              <a:rPr lang="en-US" b="1" dirty="0" smtClean="0">
                <a:solidFill>
                  <a:srgbClr val="0070C0"/>
                </a:solidFill>
              </a:rPr>
              <a:t>ime Management, structuring your report/assignment</a:t>
            </a:r>
          </a:p>
          <a:p>
            <a:pPr lvl="3">
              <a:buSzPct val="80000"/>
              <a:buFont typeface="Wingdings" pitchFamily="2" charset="2"/>
              <a:buChar char="v"/>
            </a:pPr>
            <a:r>
              <a:rPr lang="en-US" dirty="0" smtClean="0"/>
              <a:t> </a:t>
            </a:r>
            <a:r>
              <a:rPr lang="en-US" b="1" dirty="0" smtClean="0">
                <a:solidFill>
                  <a:srgbClr val="0070C0"/>
                </a:solidFill>
              </a:rPr>
              <a:t>Critical Thinking !?</a:t>
            </a:r>
          </a:p>
          <a:p>
            <a:pPr lvl="3">
              <a:buSzPct val="80000"/>
              <a:buFont typeface="Wingdings" pitchFamily="2" charset="2"/>
              <a:buChar char="v"/>
            </a:pPr>
            <a:r>
              <a:rPr lang="en-US" b="1" dirty="0" smtClean="0">
                <a:solidFill>
                  <a:srgbClr val="0070C0"/>
                </a:solidFill>
              </a:rPr>
              <a:t> Plagiarism</a:t>
            </a:r>
          </a:p>
          <a:p>
            <a:pPr lvl="3">
              <a:buSzPct val="80000"/>
              <a:buFont typeface="Wingdings" pitchFamily="2" charset="2"/>
              <a:buChar char="v"/>
            </a:pPr>
            <a:r>
              <a:rPr lang="en-US" b="1" dirty="0" smtClean="0">
                <a:solidFill>
                  <a:srgbClr val="0070C0"/>
                </a:solidFill>
              </a:rPr>
              <a:t> Presentation + Use of Words?</a:t>
            </a:r>
          </a:p>
          <a:p>
            <a:pPr marL="978408" lvl="3" indent="0">
              <a:buSzPct val="80000"/>
              <a:buNone/>
            </a:pPr>
            <a:endParaRPr lang="en-US" b="1" dirty="0" smtClean="0">
              <a:solidFill>
                <a:srgbClr val="0070C0"/>
              </a:solidFill>
            </a:endParaRPr>
          </a:p>
          <a:p>
            <a:pPr lvl="3">
              <a:buSzPct val="80000"/>
              <a:buFont typeface="Wingdings" pitchFamily="2" charset="2"/>
              <a:buChar char="v"/>
            </a:pPr>
            <a:endParaRPr lang="en-US" b="1" dirty="0">
              <a:solidFill>
                <a:srgbClr val="0070C0"/>
              </a:solidFill>
            </a:endParaRPr>
          </a:p>
          <a:p>
            <a:pPr lvl="3">
              <a:buSzPct val="80000"/>
              <a:buFont typeface="Wingdings" pitchFamily="2" charset="2"/>
              <a:buChar char="v"/>
            </a:pPr>
            <a:endParaRPr lang="en-US" b="1" dirty="0" smtClean="0">
              <a:solidFill>
                <a:srgbClr val="0070C0"/>
              </a:solidFill>
            </a:endParaRPr>
          </a:p>
          <a:p>
            <a:pPr lvl="3">
              <a:buSzPct val="80000"/>
              <a:buFont typeface="Wingdings" pitchFamily="2" charset="2"/>
              <a:buChar char="v"/>
            </a:pPr>
            <a:endParaRPr lang="en-US" b="1" dirty="0" smtClean="0">
              <a:solidFill>
                <a:srgbClr val="0070C0"/>
              </a:solidFill>
            </a:endParaRPr>
          </a:p>
          <a:p>
            <a:pPr lvl="3">
              <a:buSzPct val="80000"/>
              <a:buNone/>
            </a:pPr>
            <a:endParaRPr lang="en-US" dirty="0" smtClean="0"/>
          </a:p>
          <a:p>
            <a:pPr lvl="3">
              <a:buSzPct val="80000"/>
              <a:buNone/>
            </a:pPr>
            <a:endParaRPr lang="en-US" dirty="0" smtClean="0"/>
          </a:p>
          <a:p>
            <a:pPr lvl="3">
              <a:buSzPct val="80000"/>
              <a:buNone/>
            </a:pPr>
            <a:endParaRPr lang="en-US" dirty="0" smtClean="0"/>
          </a:p>
          <a:p>
            <a:pPr lvl="3">
              <a:buSzPct val="80000"/>
              <a:buNone/>
            </a:pPr>
            <a:endParaRPr lang="en-US" dirty="0" smtClean="0"/>
          </a:p>
        </p:txBody>
      </p:sp>
      <p:sp>
        <p:nvSpPr>
          <p:cNvPr id="4" name="TextBox 3"/>
          <p:cNvSpPr txBox="1"/>
          <p:nvPr/>
        </p:nvSpPr>
        <p:spPr>
          <a:xfrm>
            <a:off x="767686" y="3048000"/>
            <a:ext cx="7919114" cy="400110"/>
          </a:xfrm>
          <a:prstGeom prst="rect">
            <a:avLst/>
          </a:prstGeom>
          <a:noFill/>
        </p:spPr>
        <p:txBody>
          <a:bodyPr wrap="square" rtlCol="0">
            <a:spAutoFit/>
          </a:bodyPr>
          <a:lstStyle/>
          <a:p>
            <a:r>
              <a:rPr lang="en-GB" sz="2000" dirty="0" smtClean="0"/>
              <a:t>If we are ‘reporting’ on these issues…..what would we need to consider ?</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 calcmode="lin" valueType="num">
                                      <p:cBhvr additive="base">
                                        <p:cTn id="2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anim calcmode="lin" valueType="num">
                                      <p:cBhvr additive="base">
                                        <p:cTn id="3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anim calcmode="lin" valueType="num">
                                      <p:cBhvr additive="base">
                                        <p:cTn id="3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anim calcmode="lin" valueType="num">
                                      <p:cBhvr additive="base">
                                        <p:cTn id="4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74638"/>
            <a:ext cx="8305800" cy="715962"/>
          </a:xfrm>
        </p:spPr>
        <p:txBody>
          <a:bodyPr>
            <a:normAutofit fontScale="90000"/>
          </a:bodyPr>
          <a:lstStyle/>
          <a:p>
            <a:r>
              <a:rPr lang="en-US" sz="5400" dirty="0" smtClean="0"/>
              <a:t>Built Environment </a:t>
            </a:r>
            <a:r>
              <a:rPr lang="en-US" sz="5400" dirty="0"/>
              <a:t>Issues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Indicative Content 3</a:t>
            </a:r>
          </a:p>
          <a:p>
            <a:pPr lvl="1">
              <a:buFont typeface="Wingdings" pitchFamily="2" charset="2"/>
              <a:buChar char="§"/>
            </a:pPr>
            <a:endParaRPr lang="en-US" dirty="0" smtClean="0"/>
          </a:p>
          <a:p>
            <a:pPr lvl="1">
              <a:buFont typeface="Wingdings" pitchFamily="2" charset="2"/>
              <a:buChar char="§"/>
            </a:pPr>
            <a:r>
              <a:rPr lang="en-US" dirty="0" smtClean="0"/>
              <a:t>Develop a ‘professional standard’ of report writing</a:t>
            </a:r>
          </a:p>
          <a:p>
            <a:pPr marL="667512" lvl="2" indent="0">
              <a:buNone/>
            </a:pPr>
            <a:r>
              <a:rPr lang="en-US" b="1" dirty="0" smtClean="0">
                <a:solidFill>
                  <a:srgbClr val="0070C0"/>
                </a:solidFill>
              </a:rPr>
              <a:t>We will be looking at….</a:t>
            </a:r>
          </a:p>
          <a:p>
            <a:pPr marL="667512" lvl="2" indent="0">
              <a:buNone/>
            </a:pPr>
            <a:endParaRPr lang="en-US" b="1" dirty="0" smtClean="0">
              <a:solidFill>
                <a:srgbClr val="0070C0"/>
              </a:solidFill>
            </a:endParaRPr>
          </a:p>
          <a:p>
            <a:pPr lvl="2">
              <a:buFont typeface="Wingdings" pitchFamily="2" charset="2"/>
              <a:buChar char="v"/>
            </a:pPr>
            <a:r>
              <a:rPr lang="en-US" b="1" dirty="0" smtClean="0">
                <a:solidFill>
                  <a:srgbClr val="0070C0"/>
                </a:solidFill>
              </a:rPr>
              <a:t>Preparing and planning one</a:t>
            </a:r>
            <a:endParaRPr lang="en-US" b="1" dirty="0">
              <a:solidFill>
                <a:srgbClr val="0070C0"/>
              </a:solidFill>
            </a:endParaRPr>
          </a:p>
          <a:p>
            <a:pPr lvl="2">
              <a:buFont typeface="Wingdings" pitchFamily="2" charset="2"/>
              <a:buChar char="v"/>
            </a:pPr>
            <a:r>
              <a:rPr lang="en-US" b="1" dirty="0" smtClean="0">
                <a:solidFill>
                  <a:srgbClr val="0070C0"/>
                </a:solidFill>
              </a:rPr>
              <a:t>Choosing your words</a:t>
            </a:r>
          </a:p>
          <a:p>
            <a:pPr lvl="2">
              <a:buFont typeface="Wingdings" pitchFamily="2" charset="2"/>
              <a:buChar char="v"/>
            </a:pPr>
            <a:r>
              <a:rPr lang="en-US" b="1" dirty="0" smtClean="0">
                <a:solidFill>
                  <a:srgbClr val="0070C0"/>
                </a:solidFill>
              </a:rPr>
              <a:t>Writing Style – developing your own</a:t>
            </a:r>
          </a:p>
          <a:p>
            <a:pPr lvl="2">
              <a:buFont typeface="Wingdings" pitchFamily="2" charset="2"/>
              <a:buChar char="v"/>
            </a:pPr>
            <a:r>
              <a:rPr lang="en-US" b="1" dirty="0" smtClean="0">
                <a:solidFill>
                  <a:srgbClr val="0070C0"/>
                </a:solidFill>
              </a:rPr>
              <a:t>Collecting Information – sources, methods</a:t>
            </a:r>
          </a:p>
          <a:p>
            <a:pPr lvl="2">
              <a:buFont typeface="Wingdings" pitchFamily="2" charset="2"/>
              <a:buChar char="v"/>
            </a:pPr>
            <a:r>
              <a:rPr lang="en-US" b="1" dirty="0" smtClean="0">
                <a:solidFill>
                  <a:srgbClr val="0070C0"/>
                </a:solidFill>
              </a:rPr>
              <a:t>Producing ‘Technical’ appraisals</a:t>
            </a:r>
          </a:p>
          <a:p>
            <a:pPr lvl="2">
              <a:buFont typeface="Wingdings" pitchFamily="2" charset="2"/>
              <a:buChar char="v"/>
            </a:pPr>
            <a:r>
              <a:rPr lang="en-US" b="1" dirty="0" smtClean="0">
                <a:solidFill>
                  <a:srgbClr val="0070C0"/>
                </a:solidFill>
              </a:rPr>
              <a:t>How to Review / focus prior to issue </a:t>
            </a:r>
          </a:p>
          <a:p>
            <a:pPr lvl="2">
              <a:buNone/>
            </a:pPr>
            <a:endParaRPr lang="en-US" dirty="0" smtClean="0"/>
          </a:p>
        </p:txBody>
      </p:sp>
      <p:sp>
        <p:nvSpPr>
          <p:cNvPr id="5" name="Rectangle 4"/>
          <p:cNvSpPr/>
          <p:nvPr/>
        </p:nvSpPr>
        <p:spPr>
          <a:xfrm>
            <a:off x="4572000" y="63246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 calcmode="lin" valueType="num">
                                      <p:cBhvr additive="base">
                                        <p:cTn id="2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 calcmode="lin" valueType="num">
                                      <p:cBhvr additive="base">
                                        <p:cTn id="3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3857" y="806410"/>
            <a:ext cx="8610600" cy="1077218"/>
          </a:xfrm>
          <a:prstGeom prst="rect">
            <a:avLst/>
          </a:prstGeom>
          <a:noFill/>
        </p:spPr>
        <p:txBody>
          <a:bodyPr wrap="square" rtlCol="0">
            <a:spAutoFit/>
          </a:bodyPr>
          <a:lstStyle/>
          <a:p>
            <a:r>
              <a:rPr lang="en-GB" sz="3200" b="1" dirty="0" smtClean="0">
                <a:solidFill>
                  <a:srgbClr val="0070C0"/>
                </a:solidFill>
              </a:rPr>
              <a:t>What is the purpose of any professional repor</a:t>
            </a:r>
            <a:r>
              <a:rPr lang="en-GB" sz="3600" b="1" dirty="0" smtClean="0">
                <a:solidFill>
                  <a:srgbClr val="0070C0"/>
                </a:solidFill>
              </a:rPr>
              <a:t>t ?</a:t>
            </a:r>
          </a:p>
          <a:p>
            <a:r>
              <a:rPr lang="en-GB" sz="2800" b="1" dirty="0" smtClean="0">
                <a:solidFill>
                  <a:srgbClr val="0070C0"/>
                </a:solidFill>
              </a:rPr>
              <a:t> Write down five reasons….</a:t>
            </a:r>
            <a:endParaRPr lang="en-GB" sz="2800" b="1" dirty="0">
              <a:solidFill>
                <a:srgbClr val="0070C0"/>
              </a:solidFill>
            </a:endParaRPr>
          </a:p>
        </p:txBody>
      </p:sp>
      <p:sp>
        <p:nvSpPr>
          <p:cNvPr id="3" name="TextBox 2"/>
          <p:cNvSpPr txBox="1"/>
          <p:nvPr/>
        </p:nvSpPr>
        <p:spPr>
          <a:xfrm>
            <a:off x="838200" y="2133600"/>
            <a:ext cx="7315200" cy="4093428"/>
          </a:xfrm>
          <a:prstGeom prst="rect">
            <a:avLst/>
          </a:prstGeom>
          <a:noFill/>
        </p:spPr>
        <p:txBody>
          <a:bodyPr wrap="square" rtlCol="0">
            <a:spAutoFit/>
          </a:bodyPr>
          <a:lstStyle/>
          <a:p>
            <a:r>
              <a:rPr lang="en-GB" sz="2000" b="1" dirty="0" smtClean="0">
                <a:solidFill>
                  <a:srgbClr val="0070C0"/>
                </a:solidFill>
              </a:rPr>
              <a:t>To Inform</a:t>
            </a:r>
          </a:p>
          <a:p>
            <a:endParaRPr lang="en-GB" sz="2000" b="1" dirty="0">
              <a:solidFill>
                <a:srgbClr val="0070C0"/>
              </a:solidFill>
            </a:endParaRPr>
          </a:p>
          <a:p>
            <a:r>
              <a:rPr lang="en-GB" sz="2000" b="1" dirty="0" smtClean="0">
                <a:solidFill>
                  <a:srgbClr val="0070C0"/>
                </a:solidFill>
              </a:rPr>
              <a:t>To Describe</a:t>
            </a:r>
          </a:p>
          <a:p>
            <a:endParaRPr lang="en-GB" sz="2000" b="1" dirty="0">
              <a:solidFill>
                <a:srgbClr val="0070C0"/>
              </a:solidFill>
            </a:endParaRPr>
          </a:p>
          <a:p>
            <a:r>
              <a:rPr lang="en-GB" sz="2000" b="1" dirty="0" smtClean="0">
                <a:solidFill>
                  <a:srgbClr val="0070C0"/>
                </a:solidFill>
              </a:rPr>
              <a:t>To Explain</a:t>
            </a:r>
          </a:p>
          <a:p>
            <a:endParaRPr lang="en-GB" sz="2000" b="1" dirty="0">
              <a:solidFill>
                <a:srgbClr val="0070C0"/>
              </a:solidFill>
            </a:endParaRPr>
          </a:p>
          <a:p>
            <a:r>
              <a:rPr lang="en-GB" sz="2000" b="1" dirty="0" smtClean="0">
                <a:solidFill>
                  <a:srgbClr val="0070C0"/>
                </a:solidFill>
              </a:rPr>
              <a:t>To Instruct</a:t>
            </a:r>
          </a:p>
          <a:p>
            <a:endParaRPr lang="en-GB" sz="2000" b="1" dirty="0">
              <a:solidFill>
                <a:srgbClr val="0070C0"/>
              </a:solidFill>
            </a:endParaRPr>
          </a:p>
          <a:p>
            <a:r>
              <a:rPr lang="en-GB" sz="2000" b="1" dirty="0" smtClean="0">
                <a:solidFill>
                  <a:srgbClr val="0070C0"/>
                </a:solidFill>
              </a:rPr>
              <a:t>To Evaluate</a:t>
            </a:r>
          </a:p>
          <a:p>
            <a:endParaRPr lang="en-GB" sz="2000" b="1" dirty="0">
              <a:solidFill>
                <a:srgbClr val="0070C0"/>
              </a:solidFill>
            </a:endParaRPr>
          </a:p>
          <a:p>
            <a:r>
              <a:rPr lang="en-GB" sz="2000" b="1" dirty="0" smtClean="0">
                <a:solidFill>
                  <a:srgbClr val="0070C0"/>
                </a:solidFill>
              </a:rPr>
              <a:t>To Provoke Debate</a:t>
            </a:r>
          </a:p>
          <a:p>
            <a:endParaRPr lang="en-GB" sz="2000" b="1" dirty="0">
              <a:solidFill>
                <a:srgbClr val="0070C0"/>
              </a:solidFill>
            </a:endParaRPr>
          </a:p>
          <a:p>
            <a:r>
              <a:rPr lang="en-GB" sz="2000" b="1" dirty="0" smtClean="0">
                <a:solidFill>
                  <a:srgbClr val="0070C0"/>
                </a:solidFill>
              </a:rPr>
              <a:t>To Persuade</a:t>
            </a:r>
            <a:endParaRPr lang="en-GB" sz="2000" b="1" dirty="0">
              <a:solidFill>
                <a:srgbClr val="0070C0"/>
              </a:solidFill>
            </a:endParaRPr>
          </a:p>
        </p:txBody>
      </p:sp>
      <p:sp>
        <p:nvSpPr>
          <p:cNvPr id="4" name="TextBox 3"/>
          <p:cNvSpPr txBox="1"/>
          <p:nvPr/>
        </p:nvSpPr>
        <p:spPr>
          <a:xfrm>
            <a:off x="6248400" y="6096000"/>
            <a:ext cx="2590800" cy="381000"/>
          </a:xfrm>
          <a:prstGeom prst="rect">
            <a:avLst/>
          </a:prstGeom>
          <a:noFill/>
        </p:spPr>
        <p:txBody>
          <a:bodyPr wrap="square" rtlCol="0">
            <a:spAutoFit/>
          </a:bodyPr>
          <a:lstStyle/>
          <a:p>
            <a:r>
              <a:rPr lang="en-GB" b="1" dirty="0" smtClean="0">
                <a:solidFill>
                  <a:srgbClr val="0070C0"/>
                </a:solidFill>
              </a:rPr>
              <a:t>10 minutes</a:t>
            </a:r>
            <a:endParaRPr lang="en-GB" b="1" dirty="0">
              <a:solidFill>
                <a:srgbClr val="0070C0"/>
              </a:solidFill>
            </a:endParaRPr>
          </a:p>
        </p:txBody>
      </p:sp>
    </p:spTree>
    <p:extLst>
      <p:ext uri="{BB962C8B-B14F-4D97-AF65-F5344CB8AC3E}">
        <p14:creationId xmlns:p14="http://schemas.microsoft.com/office/powerpoint/2010/main" val="1281908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anim calcmode="lin" valueType="num">
                                      <p:cBhvr additive="base">
                                        <p:cTn id="4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sz="5400" dirty="0" smtClean="0"/>
              <a:t>Built Environment </a:t>
            </a:r>
            <a:r>
              <a:rPr lang="en-US" sz="5400" dirty="0"/>
              <a:t>Issues</a:t>
            </a:r>
            <a:endParaRPr lang="en-US" dirty="0"/>
          </a:p>
        </p:txBody>
      </p:sp>
      <p:sp>
        <p:nvSpPr>
          <p:cNvPr id="3" name="Content Placeholder 2"/>
          <p:cNvSpPr>
            <a:spLocks noGrp="1"/>
          </p:cNvSpPr>
          <p:nvPr>
            <p:ph idx="1"/>
          </p:nvPr>
        </p:nvSpPr>
        <p:spPr>
          <a:xfrm>
            <a:off x="457200" y="1143000"/>
            <a:ext cx="8229600" cy="4983163"/>
          </a:xfrm>
        </p:spPr>
        <p:txBody>
          <a:bodyPr>
            <a:normAutofit/>
          </a:bodyPr>
          <a:lstStyle/>
          <a:p>
            <a:pPr>
              <a:buNone/>
            </a:pPr>
            <a:r>
              <a:rPr lang="en-US" b="1" u="sng" dirty="0" smtClean="0"/>
              <a:t>Implementation</a:t>
            </a:r>
          </a:p>
          <a:p>
            <a:pPr>
              <a:buNone/>
            </a:pPr>
            <a:endParaRPr lang="en-US" b="1" u="sng" dirty="0" smtClean="0"/>
          </a:p>
          <a:p>
            <a:pPr lvl="1">
              <a:buFont typeface="Wingdings" pitchFamily="2" charset="2"/>
              <a:buChar char="§"/>
            </a:pPr>
            <a:r>
              <a:rPr lang="en-US" dirty="0" smtClean="0"/>
              <a:t>Theoretical Knowledge and practical experience…</a:t>
            </a:r>
          </a:p>
          <a:p>
            <a:pPr marL="393192" lvl="1" indent="0">
              <a:buNone/>
            </a:pPr>
            <a:r>
              <a:rPr lang="en-US" dirty="0" smtClean="0"/>
              <a:t>   Through…  </a:t>
            </a:r>
          </a:p>
          <a:p>
            <a:pPr marL="393192" lvl="1" indent="0">
              <a:buNone/>
            </a:pPr>
            <a:endParaRPr lang="en-US" dirty="0" smtClean="0"/>
          </a:p>
          <a:p>
            <a:pPr lvl="1">
              <a:buFont typeface="Wingdings" pitchFamily="2" charset="2"/>
              <a:buChar char="§"/>
            </a:pPr>
            <a:r>
              <a:rPr lang="en-US" dirty="0" smtClean="0"/>
              <a:t>Lecture, Tutorial and specific practical assignments and exercises.</a:t>
            </a:r>
          </a:p>
          <a:p>
            <a:pPr lvl="1">
              <a:buNone/>
            </a:pPr>
            <a:r>
              <a:rPr lang="en-US" dirty="0" smtClean="0"/>
              <a:t>	</a:t>
            </a:r>
          </a:p>
          <a:p>
            <a:pPr lvl="2">
              <a:buNone/>
            </a:pPr>
            <a:endParaRPr lang="en-US" dirty="0" smtClean="0"/>
          </a:p>
        </p:txBody>
      </p:sp>
      <p:sp>
        <p:nvSpPr>
          <p:cNvPr id="5" name="Rectangle 4"/>
          <p:cNvSpPr/>
          <p:nvPr/>
        </p:nvSpPr>
        <p:spPr>
          <a:xfrm>
            <a:off x="5105400" y="5943600"/>
            <a:ext cx="3581400" cy="228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4800" y="997050"/>
            <a:ext cx="6248400" cy="7822654"/>
          </a:xfrm>
          <a:prstGeom prst="rect">
            <a:avLst/>
          </a:prstGeom>
        </p:spPr>
        <p:txBody>
          <a:bodyPr wrap="square">
            <a:spAutoFit/>
          </a:bodyPr>
          <a:lstStyle/>
          <a:p>
            <a:pPr>
              <a:buNone/>
            </a:pPr>
            <a:r>
              <a:rPr lang="en-US" sz="2400" b="1" u="sng" dirty="0" smtClean="0"/>
              <a:t>Planning:</a:t>
            </a:r>
          </a:p>
          <a:p>
            <a:pPr>
              <a:buNone/>
            </a:pPr>
            <a:endParaRPr lang="en-US" b="1" u="sng" dirty="0" smtClean="0"/>
          </a:p>
          <a:p>
            <a:pPr>
              <a:buNone/>
            </a:pPr>
            <a:r>
              <a:rPr lang="en-US" sz="2000" b="1" dirty="0" smtClean="0">
                <a:solidFill>
                  <a:srgbClr val="FF0000"/>
                </a:solidFill>
              </a:rPr>
              <a:t>October 2nd  to December 14</a:t>
            </a:r>
            <a:r>
              <a:rPr lang="en-US" sz="2000" b="1" baseline="30000" dirty="0" smtClean="0">
                <a:solidFill>
                  <a:srgbClr val="FF0000"/>
                </a:solidFill>
              </a:rPr>
              <a:t>th</a:t>
            </a:r>
          </a:p>
          <a:p>
            <a:pPr>
              <a:buNone/>
            </a:pPr>
            <a:endParaRPr lang="en-US" sz="2000" baseline="30000" dirty="0" smtClean="0">
              <a:solidFill>
                <a:srgbClr val="FF0000"/>
              </a:solidFill>
            </a:endParaRPr>
          </a:p>
          <a:p>
            <a:pPr algn="just"/>
            <a:r>
              <a:rPr lang="en-US" sz="2000" dirty="0" smtClean="0"/>
              <a:t>1. Develop </a:t>
            </a:r>
            <a:r>
              <a:rPr lang="en-US" sz="2000" dirty="0"/>
              <a:t>a professional standard of report and letter writing </a:t>
            </a:r>
            <a:r>
              <a:rPr lang="en-US" sz="2000" dirty="0" smtClean="0"/>
              <a:t>that will </a:t>
            </a:r>
            <a:r>
              <a:rPr lang="en-US" sz="2000" dirty="0"/>
              <a:t>assist in both academic submission and professional </a:t>
            </a:r>
            <a:r>
              <a:rPr lang="en-US" sz="2000" dirty="0" smtClean="0"/>
              <a:t>work </a:t>
            </a:r>
            <a:r>
              <a:rPr lang="en-US" sz="2000" dirty="0"/>
              <a:t>practice</a:t>
            </a:r>
            <a:r>
              <a:rPr lang="en-US" sz="2000" dirty="0" smtClean="0"/>
              <a:t>.</a:t>
            </a:r>
            <a:r>
              <a:rPr lang="en-US" sz="2000" dirty="0"/>
              <a:t> </a:t>
            </a:r>
            <a:endParaRPr lang="en-US" sz="2000" dirty="0" smtClean="0"/>
          </a:p>
          <a:p>
            <a:pPr algn="just"/>
            <a:endParaRPr lang="en-US" sz="2000" dirty="0"/>
          </a:p>
          <a:p>
            <a:pPr algn="just"/>
            <a:r>
              <a:rPr lang="en-US" sz="2000" b="1" dirty="0" smtClean="0">
                <a:solidFill>
                  <a:srgbClr val="FF0000"/>
                </a:solidFill>
              </a:rPr>
              <a:t>Assessed by Compilation of a Port-Folio from exercises</a:t>
            </a:r>
            <a:endParaRPr lang="en-US" sz="2000" dirty="0"/>
          </a:p>
          <a:p>
            <a:pPr>
              <a:buNone/>
            </a:pPr>
            <a:endParaRPr lang="en-US" sz="2000" dirty="0">
              <a:solidFill>
                <a:srgbClr val="FF0000"/>
              </a:solidFill>
            </a:endParaRPr>
          </a:p>
          <a:p>
            <a:pPr algn="just"/>
            <a:r>
              <a:rPr lang="en-US" sz="2000" dirty="0" smtClean="0"/>
              <a:t>2. Understand </a:t>
            </a:r>
            <a:r>
              <a:rPr lang="en-US" sz="2000" dirty="0"/>
              <a:t>the basic structure of the built environment and the current issues influencing the way the industry functions</a:t>
            </a:r>
            <a:r>
              <a:rPr lang="en-US" sz="2000" dirty="0" smtClean="0"/>
              <a:t>.</a:t>
            </a:r>
          </a:p>
          <a:p>
            <a:pPr algn="just"/>
            <a:endParaRPr lang="en-US" sz="2000" dirty="0"/>
          </a:p>
          <a:p>
            <a:pPr algn="just">
              <a:buNone/>
            </a:pPr>
            <a:r>
              <a:rPr lang="en-US" sz="2000" b="1" dirty="0" smtClean="0">
                <a:solidFill>
                  <a:srgbClr val="FF0000"/>
                </a:solidFill>
              </a:rPr>
              <a:t>Assessed by you Investigating </a:t>
            </a:r>
            <a:r>
              <a:rPr lang="en-US" sz="2000" b="1" dirty="0">
                <a:solidFill>
                  <a:srgbClr val="FF0000"/>
                </a:solidFill>
              </a:rPr>
              <a:t>and </a:t>
            </a:r>
            <a:r>
              <a:rPr lang="en-US" sz="2000" b="1" dirty="0" smtClean="0">
                <a:solidFill>
                  <a:srgbClr val="FF0000"/>
                </a:solidFill>
              </a:rPr>
              <a:t>reporting </a:t>
            </a:r>
            <a:r>
              <a:rPr lang="en-US" sz="2000" b="1" dirty="0">
                <a:solidFill>
                  <a:srgbClr val="FF0000"/>
                </a:solidFill>
              </a:rPr>
              <a:t>on </a:t>
            </a:r>
            <a:r>
              <a:rPr lang="en-US" sz="2000" b="1" dirty="0" smtClean="0">
                <a:solidFill>
                  <a:srgbClr val="FF0000"/>
                </a:solidFill>
              </a:rPr>
              <a:t>a Built Environment issue </a:t>
            </a:r>
            <a:r>
              <a:rPr lang="en-US" sz="2000" b="1" dirty="0">
                <a:solidFill>
                  <a:srgbClr val="FF0000"/>
                </a:solidFill>
              </a:rPr>
              <a:t>in an academic </a:t>
            </a:r>
            <a:r>
              <a:rPr lang="en-US" sz="2000" b="1" dirty="0" smtClean="0">
                <a:solidFill>
                  <a:srgbClr val="FF0000"/>
                </a:solidFill>
              </a:rPr>
              <a:t>manner.</a:t>
            </a:r>
          </a:p>
          <a:p>
            <a:pPr>
              <a:buNone/>
            </a:pPr>
            <a:endParaRPr lang="en-US" sz="2100" dirty="0" smtClean="0"/>
          </a:p>
          <a:p>
            <a:pPr>
              <a:buNone/>
            </a:pPr>
            <a:r>
              <a:rPr lang="en-US" sz="2000" b="1" dirty="0" smtClean="0">
                <a:solidFill>
                  <a:srgbClr val="0070C0"/>
                </a:solidFill>
              </a:rPr>
              <a:t>Split Cohort so different Semester 1 assessment.</a:t>
            </a:r>
          </a:p>
          <a:p>
            <a:pPr>
              <a:buNone/>
            </a:pPr>
            <a:endParaRPr lang="en-US" sz="2000" dirty="0" smtClean="0"/>
          </a:p>
          <a:p>
            <a:pPr>
              <a:buNone/>
            </a:pPr>
            <a:endParaRPr lang="en-US" dirty="0" smtClean="0">
              <a:solidFill>
                <a:srgbClr val="FF0000"/>
              </a:solidFill>
            </a:endParaRPr>
          </a:p>
          <a:p>
            <a:pPr>
              <a:buNone/>
            </a:pPr>
            <a:endParaRPr lang="en-US" dirty="0" smtClean="0">
              <a:solidFill>
                <a:srgbClr val="FF0000"/>
              </a:solidFill>
            </a:endParaRPr>
          </a:p>
          <a:p>
            <a:pPr>
              <a:buNone/>
            </a:pPr>
            <a:endParaRPr lang="en-US" dirty="0" smtClean="0"/>
          </a:p>
          <a:p>
            <a:pPr>
              <a:buNone/>
            </a:pPr>
            <a:endParaRPr lang="en-US" dirty="0" smtClean="0"/>
          </a:p>
          <a:p>
            <a:pPr>
              <a:buNone/>
            </a:pPr>
            <a:endParaRPr lang="en-US" dirty="0" smtClean="0"/>
          </a:p>
          <a:p>
            <a:pPr>
              <a:buNone/>
            </a:pPr>
            <a:endParaRPr lang="en-US" dirty="0" smtClean="0"/>
          </a:p>
          <a:p>
            <a:pPr>
              <a:buNone/>
            </a:pPr>
            <a:endParaRPr lang="en-US" dirty="0" smtClean="0"/>
          </a:p>
        </p:txBody>
      </p:sp>
      <p:pic>
        <p:nvPicPr>
          <p:cNvPr id="2050" name="Picture 2" descr="http://t2.gstatic.com/images?q=tbn:ANd9GcScA5FNMNrNzlIKrxwfv-uLk67wD7oi92qU9grTRc2iLCvvrZTL7w"/>
          <p:cNvPicPr>
            <a:picLocks noChangeAspect="1" noChangeArrowheads="1"/>
          </p:cNvPicPr>
          <p:nvPr/>
        </p:nvPicPr>
        <p:blipFill>
          <a:blip r:embed="rId2" cstate="print"/>
          <a:srcRect/>
          <a:stretch>
            <a:fillRect/>
          </a:stretch>
        </p:blipFill>
        <p:spPr bwMode="auto">
          <a:xfrm>
            <a:off x="7010400" y="3976558"/>
            <a:ext cx="1990725" cy="2295526"/>
          </a:xfrm>
          <a:prstGeom prst="rect">
            <a:avLst/>
          </a:prstGeom>
          <a:noFill/>
          <a:ln w="19050">
            <a:solidFill>
              <a:schemeClr val="tx1"/>
            </a:solidFill>
          </a:ln>
        </p:spPr>
      </p:pic>
      <p:sp>
        <p:nvSpPr>
          <p:cNvPr id="5"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3" name="Rectangle 2"/>
          <p:cNvSpPr/>
          <p:nvPr/>
        </p:nvSpPr>
        <p:spPr>
          <a:xfrm>
            <a:off x="306936" y="274638"/>
            <a:ext cx="5402441" cy="707886"/>
          </a:xfrm>
          <a:prstGeom prst="rect">
            <a:avLst/>
          </a:prstGeom>
        </p:spPr>
        <p:txBody>
          <a:bodyPr wrap="none">
            <a:spAutoFit/>
          </a:bodyPr>
          <a:lstStyle/>
          <a:p>
            <a:r>
              <a:rPr lang="en-US" sz="4000" dirty="0" smtClean="0">
                <a:solidFill>
                  <a:srgbClr val="0070C0"/>
                </a:solidFill>
              </a:rPr>
              <a:t>Built Environment </a:t>
            </a:r>
            <a:r>
              <a:rPr lang="en-US" sz="4000" dirty="0">
                <a:solidFill>
                  <a:srgbClr val="0070C0"/>
                </a:solidFill>
              </a:rPr>
              <a:t>Issues</a:t>
            </a:r>
            <a:endParaRPr lang="en-GB" sz="4000" dirty="0">
              <a:solidFill>
                <a:srgbClr val="0070C0"/>
              </a:solidFill>
            </a:endParaRPr>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715962"/>
          </a:xfrm>
        </p:spPr>
        <p:txBody>
          <a:bodyPr>
            <a:normAutofit/>
          </a:bodyPr>
          <a:lstStyle/>
          <a:p>
            <a:r>
              <a:rPr lang="en-US" sz="4000" dirty="0" smtClean="0">
                <a:solidFill>
                  <a:srgbClr val="0070C0"/>
                </a:solidFill>
              </a:rPr>
              <a:t>Built Environment </a:t>
            </a:r>
            <a:r>
              <a:rPr lang="en-US" sz="4000" dirty="0">
                <a:solidFill>
                  <a:srgbClr val="0070C0"/>
                </a:solidFill>
              </a:rPr>
              <a:t>Issues</a:t>
            </a:r>
          </a:p>
        </p:txBody>
      </p:sp>
      <p:pic>
        <p:nvPicPr>
          <p:cNvPr id="4" name="Picture 10" descr="http://cbspeeradvising.files.wordpress.com/2011/08/exams-exams-22022569-866-352.gif">
            <a:hlinkClick r:id="rId2"/>
          </p:cNvPr>
          <p:cNvPicPr>
            <a:picLocks noChangeAspect="1" noChangeArrowheads="1"/>
          </p:cNvPicPr>
          <p:nvPr/>
        </p:nvPicPr>
        <p:blipFill>
          <a:blip r:embed="rId3" cstate="print"/>
          <a:srcRect/>
          <a:stretch>
            <a:fillRect/>
          </a:stretch>
        </p:blipFill>
        <p:spPr bwMode="auto">
          <a:xfrm>
            <a:off x="5705475" y="981341"/>
            <a:ext cx="3219450" cy="1308599"/>
          </a:xfrm>
          <a:prstGeom prst="rect">
            <a:avLst/>
          </a:prstGeom>
          <a:noFill/>
        </p:spPr>
      </p:pic>
      <p:sp>
        <p:nvSpPr>
          <p:cNvPr id="3" name="Content Placeholder 2"/>
          <p:cNvSpPr>
            <a:spLocks noGrp="1"/>
          </p:cNvSpPr>
          <p:nvPr>
            <p:ph idx="1"/>
          </p:nvPr>
        </p:nvSpPr>
        <p:spPr>
          <a:xfrm>
            <a:off x="434454" y="1371600"/>
            <a:ext cx="8229600" cy="4983163"/>
          </a:xfrm>
        </p:spPr>
        <p:txBody>
          <a:bodyPr>
            <a:normAutofit/>
          </a:bodyPr>
          <a:lstStyle/>
          <a:p>
            <a:pPr>
              <a:buNone/>
            </a:pPr>
            <a:r>
              <a:rPr lang="en-US" b="1" u="sng" dirty="0" smtClean="0"/>
              <a:t>Assessment</a:t>
            </a:r>
          </a:p>
          <a:p>
            <a:pPr lvl="1">
              <a:buFont typeface="Wingdings" pitchFamily="2" charset="2"/>
              <a:buChar char="§"/>
            </a:pPr>
            <a:endParaRPr lang="en-US" dirty="0" smtClean="0"/>
          </a:p>
          <a:p>
            <a:pPr lvl="1">
              <a:buFont typeface="Wingdings" pitchFamily="2" charset="2"/>
              <a:buChar char="§"/>
            </a:pPr>
            <a:r>
              <a:rPr lang="en-US" dirty="0" smtClean="0"/>
              <a:t>Assessment will be through  coursework:</a:t>
            </a:r>
          </a:p>
          <a:p>
            <a:pPr lvl="1">
              <a:buNone/>
            </a:pPr>
            <a:endParaRPr lang="en-US" dirty="0" smtClean="0"/>
          </a:p>
          <a:p>
            <a:pPr lvl="2">
              <a:buFont typeface="Wingdings" pitchFamily="2" charset="2"/>
              <a:buChar char="Ø"/>
            </a:pPr>
            <a:r>
              <a:rPr lang="en-US" sz="2400" dirty="0" smtClean="0"/>
              <a:t>  for this module… </a:t>
            </a:r>
          </a:p>
          <a:p>
            <a:pPr lvl="2">
              <a:buFont typeface="Wingdings" pitchFamily="2" charset="2"/>
              <a:buChar char="§"/>
            </a:pPr>
            <a:r>
              <a:rPr lang="en-US" sz="2400" b="1" dirty="0" smtClean="0"/>
              <a:t>     A Portfolio (3 items) – </a:t>
            </a:r>
            <a:r>
              <a:rPr lang="en-US" sz="2400" b="1" dirty="0"/>
              <a:t>5</a:t>
            </a:r>
            <a:r>
              <a:rPr lang="en-US" sz="2400" b="1" dirty="0" smtClean="0"/>
              <a:t>0%</a:t>
            </a:r>
            <a:endParaRPr lang="en-US" sz="2400" dirty="0" smtClean="0"/>
          </a:p>
          <a:p>
            <a:pPr lvl="2">
              <a:buFont typeface="Wingdings" pitchFamily="2" charset="2"/>
              <a:buChar char="§"/>
            </a:pPr>
            <a:r>
              <a:rPr lang="en-US" sz="2400" dirty="0" smtClean="0"/>
              <a:t>     </a:t>
            </a:r>
            <a:r>
              <a:rPr lang="en-US" sz="2400" b="1" dirty="0" smtClean="0"/>
              <a:t>1 Piece of written research coursework. – 50%</a:t>
            </a:r>
          </a:p>
          <a:p>
            <a:pPr marL="667512" lvl="2" indent="0">
              <a:buNone/>
            </a:pPr>
            <a:endParaRPr lang="en-US" sz="2400" b="1" dirty="0" smtClean="0"/>
          </a:p>
          <a:p>
            <a:pPr lvl="2">
              <a:buNone/>
            </a:pPr>
            <a:endParaRPr lang="en-US" sz="2400" dirty="0" smtClean="0"/>
          </a:p>
          <a:p>
            <a:pPr lvl="2">
              <a:buFont typeface="Wingdings" pitchFamily="2" charset="2"/>
              <a:buChar char="Ø"/>
            </a:pPr>
            <a:r>
              <a:rPr lang="en-US" sz="2400" b="1" dirty="0" smtClean="0"/>
              <a:t>100% coursework  - No Exams in this Module</a:t>
            </a:r>
          </a:p>
          <a:p>
            <a:pPr lvl="3">
              <a:buNone/>
            </a:pPr>
            <a:endParaRPr lang="en-US" b="1" dirty="0" smtClean="0"/>
          </a:p>
        </p:txBody>
      </p:sp>
      <p:pic>
        <p:nvPicPr>
          <p:cNvPr id="5" name="Picture 2" descr="http://news.uckfieldfm.co.uk/wp-content/uploads/2013/08/animated-clock.gif">
            <a:hlinkClick r:id="rId4"/>
          </p:cNvPr>
          <p:cNvPicPr>
            <a:picLocks noChangeAspect="1" noChangeArrowheads="1" noCrop="1"/>
          </p:cNvPicPr>
          <p:nvPr/>
        </p:nvPicPr>
        <p:blipFill>
          <a:blip r:embed="rId5" cstate="print"/>
          <a:srcRect/>
          <a:stretch>
            <a:fillRect/>
          </a:stretch>
        </p:blipFill>
        <p:spPr bwMode="auto">
          <a:xfrm>
            <a:off x="7543800" y="152400"/>
            <a:ext cx="762000" cy="762000"/>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1025" name="Rectangle 1"/>
          <p:cNvSpPr>
            <a:spLocks noChangeArrowheads="1"/>
          </p:cNvSpPr>
          <p:nvPr/>
        </p:nvSpPr>
        <p:spPr bwMode="auto">
          <a:xfrm>
            <a:off x="215781" y="1401762"/>
            <a:ext cx="8839200" cy="738663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GB" b="1" dirty="0" smtClean="0">
                <a:latin typeface="Arial" pitchFamily="34" charset="0"/>
                <a:ea typeface="Calibri" pitchFamily="34" charset="0"/>
                <a:cs typeface="Times New Roman" pitchFamily="18" charset="0"/>
              </a:rPr>
              <a:t>Part A              </a:t>
            </a:r>
            <a:r>
              <a:rPr lang="en-GB" dirty="0" smtClean="0">
                <a:latin typeface="Arial" pitchFamily="34" charset="0"/>
                <a:ea typeface="Calibri" pitchFamily="34" charset="0"/>
                <a:cs typeface="Times New Roman" pitchFamily="18" charset="0"/>
              </a:rPr>
              <a:t>: </a:t>
            </a:r>
            <a:r>
              <a:rPr lang="en-GB" b="1" dirty="0" smtClean="0">
                <a:solidFill>
                  <a:srgbClr val="0070C0"/>
                </a:solidFill>
                <a:latin typeface="Arial" pitchFamily="34" charset="0"/>
                <a:ea typeface="Calibri" pitchFamily="34" charset="0"/>
                <a:cs typeface="Times New Roman" pitchFamily="18" charset="0"/>
              </a:rPr>
              <a:t>Portfolio - </a:t>
            </a:r>
            <a:r>
              <a:rPr lang="en-GB" dirty="0">
                <a:latin typeface="Arial" pitchFamily="34" charset="0"/>
                <a:ea typeface="Calibri" pitchFamily="34" charset="0"/>
                <a:cs typeface="Times New Roman" pitchFamily="18" charset="0"/>
              </a:rPr>
              <a:t>  </a:t>
            </a:r>
            <a:r>
              <a:rPr lang="en-GB" b="1" dirty="0" smtClean="0">
                <a:solidFill>
                  <a:srgbClr val="0070C0"/>
                </a:solidFill>
                <a:latin typeface="Arial" pitchFamily="34" charset="0"/>
                <a:ea typeface="Calibri" pitchFamily="34" charset="0"/>
                <a:cs typeface="Times New Roman" pitchFamily="18" charset="0"/>
              </a:rPr>
              <a:t>3 Items</a:t>
            </a:r>
            <a:endParaRPr lang="en-GB" b="1" dirty="0">
              <a:solidFill>
                <a:srgbClr val="0070C0"/>
              </a:solidFill>
              <a:latin typeface="Arial" pitchFamily="34" charset="0"/>
              <a:ea typeface="Calibri" pitchFamily="34" charset="0"/>
              <a:cs typeface="Times New Roman" pitchFamily="18" charset="0"/>
            </a:endParaRPr>
          </a:p>
          <a:p>
            <a:pPr lvl="0" eaLnBrk="0" fontAlgn="base" hangingPunct="0">
              <a:spcBef>
                <a:spcPct val="0"/>
              </a:spcBef>
              <a:spcAft>
                <a:spcPct val="0"/>
              </a:spcAft>
            </a:pPr>
            <a:endParaRPr lang="en-GB" dirty="0">
              <a:latin typeface="Arial"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Hand out during week</a:t>
            </a:r>
            <a:r>
              <a:rPr kumimoji="0" lang="en-GB" b="0" i="0" u="none" strike="noStrike" cap="none" normalizeH="0" dirty="0" smtClean="0">
                <a:ln>
                  <a:noFill/>
                </a:ln>
                <a:solidFill>
                  <a:schemeClr val="tx1"/>
                </a:solidFill>
                <a:effectLst/>
                <a:latin typeface="Arial" pitchFamily="34" charset="0"/>
                <a:ea typeface="Calibri" pitchFamily="34" charset="0"/>
                <a:cs typeface="Times New Roman" pitchFamily="18" charset="0"/>
              </a:rPr>
              <a:t> </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10</a:t>
            </a:r>
            <a:r>
              <a:rPr kumimoji="0" lang="en-GB" b="0" i="0" u="none" strike="noStrike" cap="none" normalizeH="0" baseline="30000" dirty="0" smtClean="0">
                <a:ln>
                  <a:noFill/>
                </a:ln>
                <a:solidFill>
                  <a:schemeClr val="tx1"/>
                </a:solidFill>
                <a:effectLst/>
                <a:latin typeface="Arial" pitchFamily="34" charset="0"/>
                <a:ea typeface="Calibri" pitchFamily="34" charset="0"/>
                <a:cs typeface="Times New Roman" pitchFamily="18" charset="0"/>
              </a:rPr>
              <a:t>th</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October 17</a:t>
            </a:r>
          </a:p>
          <a:p>
            <a:pPr marL="0" marR="0" lvl="0" indent="0" algn="l" defTabSz="914400" rtl="0" eaLnBrk="1" fontAlgn="base" latinLnBrk="0" hangingPunct="1">
              <a:lnSpc>
                <a:spcPct val="100000"/>
              </a:lnSpc>
              <a:spcBef>
                <a:spcPct val="0"/>
              </a:spcBef>
              <a:spcAft>
                <a:spcPct val="0"/>
              </a:spcAft>
              <a:buClrTx/>
              <a:buSzTx/>
              <a:buFontTx/>
              <a:buNone/>
              <a:tabLst/>
            </a:pPr>
            <a:r>
              <a:rPr lang="en-GB" dirty="0" smtClean="0">
                <a:latin typeface="Arial" pitchFamily="34" charset="0"/>
                <a:ea typeface="Calibri" pitchFamily="34" charset="0"/>
                <a:cs typeface="Times New Roman" pitchFamily="18" charset="0"/>
              </a:rPr>
              <a:t>Hand In week 11</a:t>
            </a:r>
            <a:r>
              <a:rPr lang="en-GB" baseline="30000" dirty="0" smtClean="0">
                <a:latin typeface="Arial" pitchFamily="34" charset="0"/>
                <a:ea typeface="Calibri" pitchFamily="34" charset="0"/>
                <a:cs typeface="Times New Roman" pitchFamily="18" charset="0"/>
              </a:rPr>
              <a:t>th</a:t>
            </a:r>
            <a:r>
              <a:rPr lang="en-GB" dirty="0" smtClean="0">
                <a:latin typeface="Arial" pitchFamily="34" charset="0"/>
                <a:ea typeface="Calibri" pitchFamily="34" charset="0"/>
                <a:cs typeface="Times New Roman" pitchFamily="18" charset="0"/>
              </a:rPr>
              <a:t> December 17</a:t>
            </a:r>
            <a:endPar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p>
          <a:p>
            <a:pPr lvl="0" fontAlgn="base">
              <a:spcBef>
                <a:spcPct val="0"/>
              </a:spcBef>
              <a:spcAft>
                <a:spcPct val="0"/>
              </a:spcAft>
            </a:pPr>
            <a:r>
              <a:rPr lang="en-GB" b="1" dirty="0" smtClean="0">
                <a:latin typeface="Arial" pitchFamily="34" charset="0"/>
                <a:ea typeface="Calibri" pitchFamily="34" charset="0"/>
                <a:cs typeface="Times New Roman" pitchFamily="18" charset="0"/>
              </a:rPr>
              <a:t>Part B              </a:t>
            </a:r>
            <a:r>
              <a:rPr lang="en-GB" dirty="0" smtClean="0">
                <a:latin typeface="Arial" pitchFamily="34" charset="0"/>
                <a:ea typeface="Calibri" pitchFamily="34" charset="0"/>
                <a:cs typeface="Times New Roman" pitchFamily="18" charset="0"/>
              </a:rPr>
              <a:t>: </a:t>
            </a:r>
            <a:r>
              <a:rPr lang="en-GB" b="1" dirty="0">
                <a:solidFill>
                  <a:srgbClr val="0070C0"/>
                </a:solidFill>
                <a:latin typeface="Arial" pitchFamily="34" charset="0"/>
                <a:ea typeface="Calibri" pitchFamily="34" charset="0"/>
                <a:cs typeface="Times New Roman" pitchFamily="18" charset="0"/>
              </a:rPr>
              <a:t>Written </a:t>
            </a:r>
            <a:r>
              <a:rPr lang="en-GB" b="1" dirty="0" smtClean="0">
                <a:solidFill>
                  <a:srgbClr val="0070C0"/>
                </a:solidFill>
                <a:latin typeface="Arial" pitchFamily="34" charset="0"/>
                <a:ea typeface="Calibri" pitchFamily="34" charset="0"/>
                <a:cs typeface="Times New Roman" pitchFamily="18" charset="0"/>
              </a:rPr>
              <a:t>Research     </a:t>
            </a:r>
            <a:r>
              <a:rPr lang="en-GB" b="1" dirty="0">
                <a:solidFill>
                  <a:srgbClr val="0070C0"/>
                </a:solidFill>
                <a:latin typeface="Arial" pitchFamily="34" charset="0"/>
                <a:ea typeface="Calibri" pitchFamily="34" charset="0"/>
                <a:cs typeface="Times New Roman" pitchFamily="18" charset="0"/>
              </a:rPr>
              <a:t>– </a:t>
            </a:r>
            <a:r>
              <a:rPr lang="en-GB" b="1" dirty="0" smtClean="0">
                <a:solidFill>
                  <a:srgbClr val="0070C0"/>
                </a:solidFill>
                <a:latin typeface="Arial" pitchFamily="34" charset="0"/>
                <a:ea typeface="Calibri" pitchFamily="34" charset="0"/>
                <a:cs typeface="Times New Roman" pitchFamily="18" charset="0"/>
              </a:rPr>
              <a:t>A Built Environment industry– </a:t>
            </a:r>
          </a:p>
          <a:p>
            <a:pPr lvl="0" fontAlgn="base">
              <a:spcBef>
                <a:spcPct val="0"/>
              </a:spcBef>
              <a:spcAft>
                <a:spcPct val="0"/>
              </a:spcAft>
            </a:pPr>
            <a:r>
              <a:rPr lang="en-GB" b="1" dirty="0" smtClean="0">
                <a:solidFill>
                  <a:srgbClr val="0070C0"/>
                </a:solidFill>
                <a:latin typeface="Arial" pitchFamily="34" charset="0"/>
                <a:ea typeface="Calibri" pitchFamily="34" charset="0"/>
                <a:cs typeface="Times New Roman" pitchFamily="18" charset="0"/>
              </a:rPr>
              <a:t>                                                                Influencing Issues, impacts, opportunity.</a:t>
            </a:r>
          </a:p>
          <a:p>
            <a:pPr lvl="0" fontAlgn="base">
              <a:spcBef>
                <a:spcPct val="0"/>
              </a:spcBef>
              <a:spcAft>
                <a:spcPct val="0"/>
              </a:spcAft>
            </a:pPr>
            <a:endParaRPr lang="en-GB" b="1" dirty="0">
              <a:solidFill>
                <a:srgbClr val="0070C0"/>
              </a:solidFill>
              <a:latin typeface="Arial" pitchFamily="34" charset="0"/>
              <a:ea typeface="Calibri" pitchFamily="34" charset="0"/>
              <a:cs typeface="Times New Roman" pitchFamily="18" charset="0"/>
            </a:endParaRPr>
          </a:p>
          <a:p>
            <a:pPr lvl="0" fontAlgn="base">
              <a:spcBef>
                <a:spcPct val="0"/>
              </a:spcBef>
              <a:spcAft>
                <a:spcPct val="0"/>
              </a:spcAft>
            </a:pPr>
            <a:r>
              <a:rPr lang="en-GB" dirty="0">
                <a:latin typeface="Arial" pitchFamily="34" charset="0"/>
                <a:ea typeface="Calibri" pitchFamily="34" charset="0"/>
                <a:cs typeface="Times New Roman" pitchFamily="18" charset="0"/>
              </a:rPr>
              <a:t>Hand out during week    </a:t>
            </a:r>
            <a:r>
              <a:rPr lang="en-GB" dirty="0" smtClean="0">
                <a:latin typeface="Arial" pitchFamily="34" charset="0"/>
                <a:ea typeface="Calibri" pitchFamily="34" charset="0"/>
                <a:cs typeface="Times New Roman" pitchFamily="18" charset="0"/>
              </a:rPr>
              <a:t>23</a:t>
            </a:r>
            <a:r>
              <a:rPr lang="en-GB" baseline="30000" dirty="0" smtClean="0">
                <a:latin typeface="Arial" pitchFamily="34" charset="0"/>
                <a:ea typeface="Calibri" pitchFamily="34" charset="0"/>
                <a:cs typeface="Times New Roman" pitchFamily="18" charset="0"/>
              </a:rPr>
              <a:t>rd</a:t>
            </a:r>
            <a:r>
              <a:rPr lang="en-GB" dirty="0" smtClean="0">
                <a:latin typeface="Arial" pitchFamily="34" charset="0"/>
                <a:ea typeface="Calibri" pitchFamily="34" charset="0"/>
                <a:cs typeface="Times New Roman" pitchFamily="18" charset="0"/>
              </a:rPr>
              <a:t> February 18</a:t>
            </a:r>
            <a:endParaRPr lang="en-GB" dirty="0">
              <a:latin typeface="Arial" pitchFamily="34" charset="0"/>
              <a:ea typeface="Calibri" pitchFamily="34" charset="0"/>
              <a:cs typeface="Times New Roman" pitchFamily="18" charset="0"/>
            </a:endParaRPr>
          </a:p>
          <a:p>
            <a:pPr lvl="0" fontAlgn="base">
              <a:spcBef>
                <a:spcPct val="0"/>
              </a:spcBef>
              <a:spcAft>
                <a:spcPct val="0"/>
              </a:spcAft>
            </a:pPr>
            <a:r>
              <a:rPr lang="en-GB" dirty="0">
                <a:latin typeface="Arial" pitchFamily="34" charset="0"/>
                <a:ea typeface="Calibri" pitchFamily="34" charset="0"/>
                <a:cs typeface="Times New Roman" pitchFamily="18" charset="0"/>
              </a:rPr>
              <a:t>Hand in expected week </a:t>
            </a:r>
            <a:r>
              <a:rPr lang="en-GB" dirty="0" smtClean="0">
                <a:latin typeface="Arial" pitchFamily="34" charset="0"/>
                <a:ea typeface="Calibri" pitchFamily="34" charset="0"/>
                <a:cs typeface="Times New Roman" pitchFamily="18" charset="0"/>
              </a:rPr>
              <a:t> 30</a:t>
            </a:r>
            <a:r>
              <a:rPr lang="en-GB" baseline="30000" dirty="0" smtClean="0">
                <a:latin typeface="Arial" pitchFamily="34" charset="0"/>
                <a:ea typeface="Calibri" pitchFamily="34" charset="0"/>
                <a:cs typeface="Times New Roman" pitchFamily="18" charset="0"/>
              </a:rPr>
              <a:t>th</a:t>
            </a:r>
            <a:r>
              <a:rPr lang="en-GB" dirty="0">
                <a:latin typeface="Arial" pitchFamily="34" charset="0"/>
                <a:ea typeface="Calibri" pitchFamily="34" charset="0"/>
                <a:cs typeface="Times New Roman" pitchFamily="18" charset="0"/>
              </a:rPr>
              <a:t> </a:t>
            </a:r>
            <a:r>
              <a:rPr lang="en-GB" dirty="0" smtClean="0">
                <a:latin typeface="Arial" pitchFamily="34" charset="0"/>
                <a:ea typeface="Calibri" pitchFamily="34" charset="0"/>
                <a:cs typeface="Times New Roman" pitchFamily="18" charset="0"/>
              </a:rPr>
              <a:t>March 18</a:t>
            </a:r>
            <a:endParaRPr lang="en-GB" dirty="0">
              <a:latin typeface="Arial"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Dates are open to slight change if necessary but should follow this general </a:t>
            </a:r>
          </a:p>
          <a:p>
            <a:pPr marL="0" marR="0" lvl="0" indent="0" algn="l" defTabSz="914400" rtl="0" eaLnBrk="0" fontAlgn="base" latinLnBrk="0" hangingPunct="0">
              <a:lnSpc>
                <a:spcPct val="100000"/>
              </a:lnSpc>
              <a:spcBef>
                <a:spcPct val="0"/>
              </a:spcBef>
              <a:spcAft>
                <a:spcPct val="0"/>
              </a:spcAft>
              <a:buClrTx/>
              <a:buSzTx/>
              <a:buFontTx/>
              <a:buNone/>
              <a:tabLst/>
            </a:pPr>
            <a:r>
              <a:rPr lang="en-GB" b="1" dirty="0">
                <a:solidFill>
                  <a:srgbClr val="0070C0"/>
                </a:solidFill>
                <a:latin typeface="Arial" pitchFamily="34" charset="0"/>
                <a:ea typeface="Calibri" pitchFamily="34" charset="0"/>
                <a:cs typeface="Times New Roman" pitchFamily="18" charset="0"/>
              </a:rPr>
              <a:t> </a:t>
            </a:r>
            <a:r>
              <a:rPr lang="en-GB" b="1" dirty="0" smtClean="0">
                <a:solidFill>
                  <a:srgbClr val="0070C0"/>
                </a:solidFill>
                <a:latin typeface="Arial" pitchFamily="34" charset="0"/>
                <a:ea typeface="Calibri" pitchFamily="34" charset="0"/>
                <a:cs typeface="Times New Roman" pitchFamily="18" charset="0"/>
              </a:rPr>
              <a:t>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format.</a:t>
            </a: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endParaRPr>
          </a:p>
        </p:txBody>
      </p:sp>
      <p:sp>
        <p:nvSpPr>
          <p:cNvPr id="3" name="TextBox 2"/>
          <p:cNvSpPr txBox="1"/>
          <p:nvPr/>
        </p:nvSpPr>
        <p:spPr>
          <a:xfrm>
            <a:off x="5943600" y="4724400"/>
            <a:ext cx="2971800"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
        <p:nvSpPr>
          <p:cNvPr id="5" name="Rectangle 4"/>
          <p:cNvSpPr/>
          <p:nvPr/>
        </p:nvSpPr>
        <p:spPr>
          <a:xfrm>
            <a:off x="280587" y="213172"/>
            <a:ext cx="4878259" cy="646331"/>
          </a:xfrm>
          <a:prstGeom prst="rect">
            <a:avLst/>
          </a:prstGeom>
        </p:spPr>
        <p:txBody>
          <a:bodyPr wrap="none">
            <a:spAutoFit/>
          </a:bodyPr>
          <a:lstStyle/>
          <a:p>
            <a:r>
              <a:rPr lang="en-US" sz="3600" dirty="0">
                <a:solidFill>
                  <a:srgbClr val="0070C0"/>
                </a:solidFill>
              </a:rPr>
              <a:t>Built Environment Issues</a:t>
            </a:r>
            <a:endParaRPr lang="en-GB" sz="3600" dirty="0">
              <a:solidFill>
                <a:srgbClr val="0070C0"/>
              </a:solidFill>
            </a:endParaRPr>
          </a:p>
        </p:txBody>
      </p:sp>
      <p:sp>
        <p:nvSpPr>
          <p:cNvPr id="4" name="TextBox 3"/>
          <p:cNvSpPr txBox="1"/>
          <p:nvPr/>
        </p:nvSpPr>
        <p:spPr>
          <a:xfrm>
            <a:off x="215781" y="838200"/>
            <a:ext cx="4114800" cy="369332"/>
          </a:xfrm>
          <a:prstGeom prst="rect">
            <a:avLst/>
          </a:prstGeom>
          <a:noFill/>
        </p:spPr>
        <p:txBody>
          <a:bodyPr wrap="square" rtlCol="0">
            <a:spAutoFit/>
          </a:bodyPr>
          <a:lstStyle/>
          <a:p>
            <a:r>
              <a:rPr lang="en-GB" b="1" dirty="0" smtClean="0"/>
              <a:t>ASSIGNMENTS:</a:t>
            </a:r>
            <a:endParaRPr lang="en-GB" b="1" dirty="0"/>
          </a:p>
        </p:txBody>
      </p:sp>
    </p:spTree>
    <p:extLst>
      <p:ext uri="{BB962C8B-B14F-4D97-AF65-F5344CB8AC3E}">
        <p14:creationId xmlns:p14="http://schemas.microsoft.com/office/powerpoint/2010/main" val="22222040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Autofit/>
          </a:bodyPr>
          <a:lstStyle/>
          <a:p>
            <a:r>
              <a:rPr lang="en-US" sz="4000" dirty="0">
                <a:solidFill>
                  <a:srgbClr val="0070C0"/>
                </a:solidFill>
              </a:rPr>
              <a:t>Built Environment Issues</a:t>
            </a:r>
          </a:p>
        </p:txBody>
      </p:sp>
      <p:sp>
        <p:nvSpPr>
          <p:cNvPr id="3" name="Content Placeholder 2"/>
          <p:cNvSpPr>
            <a:spLocks noGrp="1"/>
          </p:cNvSpPr>
          <p:nvPr>
            <p:ph idx="1"/>
          </p:nvPr>
        </p:nvSpPr>
        <p:spPr>
          <a:xfrm>
            <a:off x="457200" y="7620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extLst>
              <p:ext uri="{D42A27DB-BD31-4B8C-83A1-F6EECF244321}">
                <p14:modId xmlns:p14="http://schemas.microsoft.com/office/powerpoint/2010/main" val="1650316847"/>
              </p:ext>
            </p:extLst>
          </p:nvPr>
        </p:nvGraphicFramePr>
        <p:xfrm>
          <a:off x="533400" y="1371600"/>
          <a:ext cx="8305800" cy="3581400"/>
        </p:xfrm>
        <a:graphic>
          <a:graphicData uri="http://schemas.openxmlformats.org/drawingml/2006/table">
            <a:tbl>
              <a:tblPr firstRow="1" bandRow="1">
                <a:tableStyleId>{5C22544A-7EE6-4342-B048-85BDC9FD1C3A}</a:tableStyleId>
              </a:tblPr>
              <a:tblGrid>
                <a:gridCol w="3505200"/>
                <a:gridCol w="4800600"/>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tr>
              <a:tr h="2057400">
                <a:tc>
                  <a:txBody>
                    <a:bodyPr/>
                    <a:lstStyle/>
                    <a:p>
                      <a:pPr marL="342900" indent="-342900">
                        <a:buNone/>
                      </a:pPr>
                      <a:r>
                        <a:rPr lang="en-US" dirty="0" smtClean="0"/>
                        <a:t>1.   Understand the basic structure of the built environment and current issues influencing the way the industry functions.</a:t>
                      </a:r>
                      <a:endParaRPr lang="en-US" dirty="0"/>
                    </a:p>
                  </a:txBody>
                  <a:tcPr/>
                </a:tc>
                <a:tc>
                  <a:txBody>
                    <a:bodyPr/>
                    <a:lstStyle/>
                    <a:p>
                      <a:pPr marL="342900" indent="-342900">
                        <a:buAutoNum type="alphaLcParenR"/>
                      </a:pPr>
                      <a:r>
                        <a:rPr lang="en-US" dirty="0" smtClean="0"/>
                        <a:t>Relate knowledge of the range of issues facing the Built Environment</a:t>
                      </a:r>
                    </a:p>
                    <a:p>
                      <a:pPr marL="342900" indent="-342900">
                        <a:buNone/>
                      </a:pPr>
                      <a:endParaRPr lang="en-US" dirty="0" smtClean="0"/>
                    </a:p>
                  </a:txBody>
                  <a:tcPr/>
                </a:tc>
              </a:tr>
            </a:tbl>
          </a:graphicData>
        </a:graphic>
      </p:graphicFrame>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Autofit/>
          </a:bodyPr>
          <a:lstStyle/>
          <a:p>
            <a:r>
              <a:rPr lang="en-US" sz="4000" dirty="0">
                <a:solidFill>
                  <a:srgbClr val="0070C0"/>
                </a:solidFill>
              </a:rPr>
              <a:t>Built Environment Issues</a:t>
            </a:r>
          </a:p>
        </p:txBody>
      </p:sp>
      <p:sp>
        <p:nvSpPr>
          <p:cNvPr id="3" name="Content Placeholder 2"/>
          <p:cNvSpPr>
            <a:spLocks noGrp="1"/>
          </p:cNvSpPr>
          <p:nvPr>
            <p:ph idx="1"/>
          </p:nvPr>
        </p:nvSpPr>
        <p:spPr>
          <a:xfrm>
            <a:off x="457200" y="7620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extLst>
              <p:ext uri="{D42A27DB-BD31-4B8C-83A1-F6EECF244321}">
                <p14:modId xmlns:p14="http://schemas.microsoft.com/office/powerpoint/2010/main" val="586562505"/>
              </p:ext>
            </p:extLst>
          </p:nvPr>
        </p:nvGraphicFramePr>
        <p:xfrm>
          <a:off x="533400" y="1371600"/>
          <a:ext cx="8305800" cy="3581400"/>
        </p:xfrm>
        <a:graphic>
          <a:graphicData uri="http://schemas.openxmlformats.org/drawingml/2006/table">
            <a:tbl>
              <a:tblPr firstRow="1" bandRow="1">
                <a:tableStyleId>{5C22544A-7EE6-4342-B048-85BDC9FD1C3A}</a:tableStyleId>
              </a:tblPr>
              <a:tblGrid>
                <a:gridCol w="3505200"/>
                <a:gridCol w="4800600"/>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tr>
              <a:tr h="2057400">
                <a:tc>
                  <a:txBody>
                    <a:bodyPr/>
                    <a:lstStyle/>
                    <a:p>
                      <a:pPr marL="342900" indent="-342900">
                        <a:buNone/>
                      </a:pPr>
                      <a:r>
                        <a:rPr lang="en-US" dirty="0" smtClean="0"/>
                        <a:t>2.    Investigate</a:t>
                      </a:r>
                      <a:r>
                        <a:rPr lang="en-US" baseline="0" dirty="0" smtClean="0"/>
                        <a:t> and report on an issue in an academic manner</a:t>
                      </a:r>
                      <a:endParaRPr lang="en-US" dirty="0"/>
                    </a:p>
                  </a:txBody>
                  <a:tcPr/>
                </a:tc>
                <a:tc>
                  <a:txBody>
                    <a:bodyPr/>
                    <a:lstStyle/>
                    <a:p>
                      <a:pPr marL="342900" indent="-342900">
                        <a:buAutoNum type="alphaLcParenR"/>
                      </a:pPr>
                      <a:r>
                        <a:rPr lang="en-US" dirty="0" smtClean="0"/>
                        <a:t>Prepare</a:t>
                      </a:r>
                      <a:r>
                        <a:rPr lang="en-US" baseline="0" dirty="0" smtClean="0"/>
                        <a:t> a fully referenced report on an appropriate and current issue facing the built environment.</a:t>
                      </a:r>
                      <a:endParaRPr lang="en-US" dirty="0" smtClean="0"/>
                    </a:p>
                    <a:p>
                      <a:pPr marL="342900" indent="-342900">
                        <a:buNone/>
                      </a:pPr>
                      <a:endParaRPr lang="en-US" dirty="0" smtClean="0"/>
                    </a:p>
                  </a:txBody>
                  <a:tcPr/>
                </a:tc>
              </a:tr>
            </a:tbl>
          </a:graphicData>
        </a:graphic>
      </p:graphicFrame>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US" sz="5400" dirty="0"/>
              <a:t>Built Environment Issues</a:t>
            </a:r>
            <a:endParaRPr lang="en-US" dirty="0"/>
          </a:p>
        </p:txBody>
      </p:sp>
      <p:sp>
        <p:nvSpPr>
          <p:cNvPr id="3" name="Content Placeholder 2"/>
          <p:cNvSpPr>
            <a:spLocks noGrp="1"/>
          </p:cNvSpPr>
          <p:nvPr>
            <p:ph idx="1"/>
          </p:nvPr>
        </p:nvSpPr>
        <p:spPr>
          <a:xfrm>
            <a:off x="457200" y="7620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extLst>
              <p:ext uri="{D42A27DB-BD31-4B8C-83A1-F6EECF244321}">
                <p14:modId xmlns:p14="http://schemas.microsoft.com/office/powerpoint/2010/main" val="3297470720"/>
              </p:ext>
            </p:extLst>
          </p:nvPr>
        </p:nvGraphicFramePr>
        <p:xfrm>
          <a:off x="533400" y="1371600"/>
          <a:ext cx="8305800" cy="2743200"/>
        </p:xfrm>
        <a:graphic>
          <a:graphicData uri="http://schemas.openxmlformats.org/drawingml/2006/table">
            <a:tbl>
              <a:tblPr firstRow="1" bandRow="1">
                <a:tableStyleId>{5C22544A-7EE6-4342-B048-85BDC9FD1C3A}</a:tableStyleId>
              </a:tblPr>
              <a:tblGrid>
                <a:gridCol w="3505200"/>
                <a:gridCol w="4800600"/>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tr>
              <a:tr h="1219200">
                <a:tc>
                  <a:txBody>
                    <a:bodyPr/>
                    <a:lstStyle/>
                    <a:p>
                      <a:pPr marL="342900" indent="-342900">
                        <a:buNone/>
                      </a:pPr>
                      <a:r>
                        <a:rPr lang="en-US" dirty="0" smtClean="0"/>
                        <a:t>3.</a:t>
                      </a:r>
                      <a:r>
                        <a:rPr lang="en-US" baseline="0" dirty="0" smtClean="0"/>
                        <a:t>   Develop a professional standard of report writing</a:t>
                      </a:r>
                      <a:endParaRPr lang="en-US" dirty="0"/>
                    </a:p>
                  </a:txBody>
                  <a:tcPr/>
                </a:tc>
                <a:tc>
                  <a:txBody>
                    <a:bodyPr/>
                    <a:lstStyle/>
                    <a:p>
                      <a:pPr marL="342900" indent="-342900">
                        <a:buAutoNum type="alphaLcParenR"/>
                      </a:pPr>
                      <a:r>
                        <a:rPr lang="en-US" dirty="0" smtClean="0"/>
                        <a:t>Prepare a report to a professional standard</a:t>
                      </a:r>
                      <a:endParaRPr lang="en-US" dirty="0"/>
                    </a:p>
                  </a:txBody>
                  <a:tcPr/>
                </a:tc>
              </a:tr>
            </a:tbl>
          </a:graphicData>
        </a:graphic>
      </p:graphicFrame>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witter">
            <a:hlinkClick r:id="rId2"/>
          </p:cNvPr>
          <p:cNvPicPr/>
          <p:nvPr/>
        </p:nvPicPr>
        <p:blipFill>
          <a:blip r:embed="rId3" cstate="print"/>
          <a:srcRect/>
          <a:stretch>
            <a:fillRect/>
          </a:stretch>
        </p:blipFill>
        <p:spPr bwMode="auto">
          <a:xfrm>
            <a:off x="1371600" y="1676400"/>
            <a:ext cx="3352800" cy="3200400"/>
          </a:xfrm>
          <a:prstGeom prst="rect">
            <a:avLst/>
          </a:prstGeom>
          <a:noFill/>
          <a:ln w="9525">
            <a:noFill/>
            <a:miter lim="800000"/>
            <a:headEnd/>
            <a:tailEnd/>
          </a:ln>
        </p:spPr>
      </p:pic>
      <p:sp>
        <p:nvSpPr>
          <p:cNvPr id="3" name="TextBox 2"/>
          <p:cNvSpPr txBox="1"/>
          <p:nvPr/>
        </p:nvSpPr>
        <p:spPr>
          <a:xfrm rot="198324">
            <a:off x="2682586" y="2101029"/>
            <a:ext cx="1530251" cy="584775"/>
          </a:xfrm>
          <a:prstGeom prst="rect">
            <a:avLst/>
          </a:prstGeom>
          <a:noFill/>
        </p:spPr>
        <p:txBody>
          <a:bodyPr wrap="square" rtlCol="0">
            <a:spAutoFit/>
          </a:bodyPr>
          <a:lstStyle/>
          <a:p>
            <a:r>
              <a:rPr lang="en-GB" sz="1600" dirty="0" smtClean="0"/>
              <a:t>         NOT</a:t>
            </a:r>
          </a:p>
          <a:p>
            <a:r>
              <a:rPr lang="en-GB" sz="1600" dirty="0" smtClean="0"/>
              <a:t>ACCEPTABLE</a:t>
            </a:r>
            <a:endParaRPr lang="en-GB" sz="1600" dirty="0"/>
          </a:p>
        </p:txBody>
      </p:sp>
      <p:sp>
        <p:nvSpPr>
          <p:cNvPr id="4" name="TextBox 3"/>
          <p:cNvSpPr txBox="1"/>
          <p:nvPr/>
        </p:nvSpPr>
        <p:spPr>
          <a:xfrm>
            <a:off x="4876800" y="3733800"/>
            <a:ext cx="3733800" cy="954107"/>
          </a:xfrm>
          <a:prstGeom prst="rect">
            <a:avLst/>
          </a:prstGeom>
          <a:noFill/>
        </p:spPr>
        <p:txBody>
          <a:bodyPr wrap="square" rtlCol="0">
            <a:spAutoFit/>
          </a:bodyPr>
          <a:lstStyle/>
          <a:p>
            <a:r>
              <a:rPr lang="en-GB" sz="2800" dirty="0" smtClean="0"/>
              <a:t>WHAT CONSTITUTES ‘UNFAIR PRACTICE’?</a:t>
            </a:r>
            <a:endParaRPr lang="en-GB" sz="2800" dirty="0"/>
          </a:p>
        </p:txBody>
      </p:sp>
      <p:sp>
        <p:nvSpPr>
          <p:cNvPr id="5" name="TextBox 4"/>
          <p:cNvSpPr txBox="1"/>
          <p:nvPr/>
        </p:nvSpPr>
        <p:spPr>
          <a:xfrm>
            <a:off x="4419600" y="1981200"/>
            <a:ext cx="4495800" cy="461665"/>
          </a:xfrm>
          <a:prstGeom prst="rect">
            <a:avLst/>
          </a:prstGeom>
          <a:noFill/>
        </p:spPr>
        <p:txBody>
          <a:bodyPr wrap="square" rtlCol="0">
            <a:spAutoFit/>
          </a:bodyPr>
          <a:lstStyle/>
          <a:p>
            <a:pPr algn="ctr"/>
            <a:r>
              <a:rPr lang="en-GB" sz="2400" dirty="0" smtClean="0"/>
              <a:t>Assessments and Assignments</a:t>
            </a:r>
            <a:endParaRPr lang="en-GB" sz="2400" dirty="0"/>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57200" y="990600"/>
            <a:ext cx="1704313" cy="461665"/>
          </a:xfrm>
          <a:prstGeom prst="rect">
            <a:avLst/>
          </a:prstGeom>
        </p:spPr>
        <p:txBody>
          <a:bodyPr wrap="none">
            <a:spAutoFit/>
          </a:bodyPr>
          <a:lstStyle/>
          <a:p>
            <a:r>
              <a:rPr lang="en-GB" sz="2400" b="1" u="sng" dirty="0" smtClean="0"/>
              <a:t>Plagiarism:</a:t>
            </a:r>
          </a:p>
        </p:txBody>
      </p:sp>
      <p:sp>
        <p:nvSpPr>
          <p:cNvPr id="4" name="TextBox 3"/>
          <p:cNvSpPr txBox="1"/>
          <p:nvPr/>
        </p:nvSpPr>
        <p:spPr>
          <a:xfrm>
            <a:off x="381000" y="1752600"/>
            <a:ext cx="8382000" cy="5632311"/>
          </a:xfrm>
          <a:prstGeom prst="rect">
            <a:avLst/>
          </a:prstGeom>
          <a:noFill/>
        </p:spPr>
        <p:txBody>
          <a:bodyPr wrap="square" rtlCol="0">
            <a:spAutoFit/>
          </a:bodyPr>
          <a:lstStyle/>
          <a:p>
            <a:r>
              <a:rPr lang="en-GB" dirty="0" smtClean="0"/>
              <a:t>This is when you intentionally submit work that is not your own and attempt to pass it off as your own. Here are some examples:</a:t>
            </a:r>
          </a:p>
          <a:p>
            <a:endParaRPr lang="en-GB" dirty="0" smtClean="0"/>
          </a:p>
          <a:p>
            <a:pPr marL="342900" indent="-342900">
              <a:buAutoNum type="arabicPeriod"/>
            </a:pPr>
            <a:r>
              <a:rPr lang="en-GB" dirty="0" smtClean="0"/>
              <a:t>Fully quoting someone else’s work, word for word, without using quotation marks or </a:t>
            </a:r>
            <a:r>
              <a:rPr lang="en-GB" b="1" dirty="0" smtClean="0">
                <a:solidFill>
                  <a:srgbClr val="0070C0"/>
                </a:solidFill>
              </a:rPr>
              <a:t>‘referencing’ </a:t>
            </a:r>
            <a:r>
              <a:rPr lang="en-GB" dirty="0" smtClean="0"/>
              <a:t>it.</a:t>
            </a:r>
          </a:p>
          <a:p>
            <a:pPr marL="342900" indent="-342900">
              <a:buAutoNum type="arabicPeriod"/>
            </a:pPr>
            <a:r>
              <a:rPr lang="en-GB" dirty="0" smtClean="0"/>
              <a:t>Using diagrams, charts, tables, photo’s etc from literature or internet sources without referencing them.</a:t>
            </a:r>
          </a:p>
          <a:p>
            <a:pPr marL="342900" indent="-342900">
              <a:buAutoNum type="arabicPeriod"/>
            </a:pPr>
            <a:r>
              <a:rPr lang="en-GB" dirty="0" smtClean="0"/>
              <a:t>Copying work from another student and submitting it as your own, with or without that student’s permission.</a:t>
            </a:r>
          </a:p>
          <a:p>
            <a:pPr marL="342900" indent="-342900">
              <a:buAutoNum type="arabicPeriod"/>
            </a:pPr>
            <a:r>
              <a:rPr lang="en-GB" dirty="0" smtClean="0"/>
              <a:t>If you BUY or commission work by someone else and then submit it as your own.</a:t>
            </a:r>
          </a:p>
          <a:p>
            <a:pPr marL="342900" indent="-342900">
              <a:buAutoNum type="arabicPeriod"/>
            </a:pPr>
            <a:endParaRPr lang="en-GB" dirty="0" smtClean="0"/>
          </a:p>
          <a:p>
            <a:pPr marL="342900" indent="-342900"/>
            <a:endParaRPr lang="en-GB" dirty="0" smtClean="0"/>
          </a:p>
          <a:p>
            <a:pPr marL="342900" indent="-342900"/>
            <a:r>
              <a:rPr lang="en-GB" dirty="0" smtClean="0"/>
              <a:t>It is your responsibility to make yourself familiar with the different types of unacceptable</a:t>
            </a:r>
          </a:p>
          <a:p>
            <a:pPr marL="342900" indent="-342900"/>
            <a:r>
              <a:rPr lang="en-GB" dirty="0" smtClean="0"/>
              <a:t>plagiarism practices and how NOT to commit such offenses.</a:t>
            </a:r>
          </a:p>
          <a:p>
            <a:pPr marL="342900" indent="-342900"/>
            <a:endParaRPr lang="en-GB" dirty="0" smtClean="0"/>
          </a:p>
          <a:p>
            <a:pPr marL="342900" indent="-342900"/>
            <a:r>
              <a:rPr lang="en-GB" dirty="0" smtClean="0"/>
              <a:t>The University’s  ‘TURNITIN’ software measures plagiarism for written assignments.</a:t>
            </a:r>
          </a:p>
          <a:p>
            <a:pPr marL="342900" indent="-342900"/>
            <a:endParaRPr lang="en-GB" dirty="0" smtClean="0"/>
          </a:p>
          <a:p>
            <a:pPr marL="342900" indent="-342900"/>
            <a:endParaRPr lang="en-GB" dirty="0" smtClean="0"/>
          </a:p>
          <a:p>
            <a:pPr marL="342900" indent="-342900"/>
            <a:endParaRPr lang="en-GB" dirty="0" smtClean="0"/>
          </a:p>
          <a:p>
            <a:pPr marL="342900" indent="-342900"/>
            <a:endParaRPr lang="en-GB" dirty="0" smtClean="0"/>
          </a:p>
        </p:txBody>
      </p:sp>
      <p:pic>
        <p:nvPicPr>
          <p:cNvPr id="5" name="Picture 4" descr="linkedin">
            <a:hlinkClick r:id="rId2"/>
          </p:cNvPr>
          <p:cNvPicPr/>
          <p:nvPr/>
        </p:nvPicPr>
        <p:blipFill>
          <a:blip r:embed="rId3" cstate="print"/>
          <a:srcRect/>
          <a:stretch>
            <a:fillRect/>
          </a:stretch>
        </p:blipFill>
        <p:spPr bwMode="auto">
          <a:xfrm rot="1311060">
            <a:off x="7751862" y="742835"/>
            <a:ext cx="885720" cy="879539"/>
          </a:xfrm>
          <a:prstGeom prst="rect">
            <a:avLst/>
          </a:prstGeom>
          <a:noFill/>
          <a:ln w="9525">
            <a:noFill/>
            <a:miter lim="800000"/>
            <a:headEnd/>
            <a:tailEnd/>
          </a:ln>
        </p:spPr>
      </p:pic>
      <p:sp>
        <p:nvSpPr>
          <p:cNvPr id="6" name="Rectangle 5"/>
          <p:cNvSpPr/>
          <p:nvPr/>
        </p:nvSpPr>
        <p:spPr>
          <a:xfrm>
            <a:off x="380999" y="194101"/>
            <a:ext cx="5402441" cy="707886"/>
          </a:xfrm>
          <a:prstGeom prst="rect">
            <a:avLst/>
          </a:prstGeom>
        </p:spPr>
        <p:txBody>
          <a:bodyPr wrap="none">
            <a:spAutoFit/>
          </a:bodyPr>
          <a:lstStyle/>
          <a:p>
            <a:r>
              <a:rPr lang="en-US" sz="4000" dirty="0">
                <a:solidFill>
                  <a:srgbClr val="0070C0"/>
                </a:solidFill>
              </a:rPr>
              <a:t>Built Environment Issues</a:t>
            </a:r>
            <a:endParaRPr lang="en-GB" sz="4000" dirty="0">
              <a:solidFill>
                <a:srgbClr val="0070C0"/>
              </a:solidFill>
            </a:endParaRP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 y="1194911"/>
            <a:ext cx="8763000" cy="5663089"/>
          </a:xfrm>
          <a:prstGeom prst="rect">
            <a:avLst/>
          </a:prstGeom>
          <a:noFill/>
        </p:spPr>
        <p:txBody>
          <a:bodyPr wrap="square" rtlCol="0">
            <a:spAutoFit/>
          </a:bodyPr>
          <a:lstStyle/>
          <a:p>
            <a:r>
              <a:rPr lang="en-US" sz="2800" dirty="0" smtClean="0"/>
              <a:t>ATTENDANCE</a:t>
            </a:r>
          </a:p>
          <a:p>
            <a:endParaRPr lang="en-US" sz="1400" dirty="0" smtClean="0"/>
          </a:p>
          <a:p>
            <a:pPr>
              <a:buFont typeface="Wingdings" pitchFamily="2" charset="2"/>
              <a:buChar char="Ø"/>
            </a:pPr>
            <a:r>
              <a:rPr lang="en-US" sz="2000" dirty="0" smtClean="0"/>
              <a:t> Is mandatory….</a:t>
            </a:r>
          </a:p>
          <a:p>
            <a:pPr>
              <a:buFont typeface="Wingdings" pitchFamily="2" charset="2"/>
              <a:buChar char="Ø"/>
            </a:pPr>
            <a:endParaRPr lang="en-US" sz="2000" dirty="0" smtClean="0"/>
          </a:p>
          <a:p>
            <a:pPr>
              <a:buFont typeface="Wingdings" pitchFamily="2" charset="2"/>
              <a:buChar char="Ø"/>
            </a:pPr>
            <a:r>
              <a:rPr lang="en-US" sz="2000" dirty="0" smtClean="0"/>
              <a:t> 3 strikes rule – letter – and you could be automatically withdrawn.</a:t>
            </a:r>
          </a:p>
          <a:p>
            <a:pPr>
              <a:buFont typeface="Wingdings" pitchFamily="2" charset="2"/>
              <a:buChar char="Ø"/>
            </a:pPr>
            <a:endParaRPr lang="en-US" sz="2000" dirty="0" smtClean="0"/>
          </a:p>
          <a:p>
            <a:pPr algn="just">
              <a:buFont typeface="Wingdings" pitchFamily="2" charset="2"/>
              <a:buChar char="Ø"/>
            </a:pPr>
            <a:r>
              <a:rPr lang="en-US" sz="2000" dirty="0" smtClean="0"/>
              <a:t>  Keep me informed of ‘issues’- Vitally important at assignment times. </a:t>
            </a:r>
          </a:p>
          <a:p>
            <a:pPr algn="just"/>
            <a:r>
              <a:rPr lang="en-US" sz="2000" dirty="0" smtClean="0"/>
              <a:t>     If you are unable to submit in time for whatever reason, you need to</a:t>
            </a:r>
          </a:p>
          <a:p>
            <a:pPr algn="just"/>
            <a:r>
              <a:rPr lang="en-US" sz="2000" dirty="0" smtClean="0"/>
              <a:t>     complete a supported ‘extenuating circumstances’ form </a:t>
            </a:r>
            <a:r>
              <a:rPr lang="en-US" sz="2000" b="1" dirty="0" smtClean="0">
                <a:solidFill>
                  <a:srgbClr val="FF0000"/>
                </a:solidFill>
              </a:rPr>
              <a:t>before the </a:t>
            </a:r>
          </a:p>
          <a:p>
            <a:pPr algn="just"/>
            <a:r>
              <a:rPr lang="en-US" sz="2000" b="1" dirty="0" smtClean="0">
                <a:solidFill>
                  <a:srgbClr val="FF0000"/>
                </a:solidFill>
              </a:rPr>
              <a:t>     submission date.</a:t>
            </a:r>
          </a:p>
          <a:p>
            <a:pPr algn="just"/>
            <a:endParaRPr lang="en-US" sz="2000" dirty="0" smtClean="0"/>
          </a:p>
          <a:p>
            <a:r>
              <a:rPr lang="en-US" sz="2000" dirty="0" smtClean="0"/>
              <a:t>     Tutors cannot authorise extensions.</a:t>
            </a:r>
          </a:p>
          <a:p>
            <a:pPr>
              <a:buFont typeface="Wingdings" pitchFamily="2" charset="2"/>
              <a:buChar char="Ø"/>
            </a:pPr>
            <a:endParaRPr lang="en-US" sz="2000" dirty="0" smtClean="0"/>
          </a:p>
          <a:p>
            <a:pPr algn="just">
              <a:buFont typeface="Wingdings" pitchFamily="2" charset="2"/>
              <a:buChar char="Ø"/>
            </a:pPr>
            <a:r>
              <a:rPr lang="en-US" sz="2000" dirty="0" smtClean="0"/>
              <a:t> Sickness needs to be covered by a </a:t>
            </a:r>
            <a:r>
              <a:rPr lang="en-US" sz="2000" b="1" dirty="0" smtClean="0">
                <a:solidFill>
                  <a:srgbClr val="0070C0"/>
                </a:solidFill>
              </a:rPr>
              <a:t>medical certificate as supporting</a:t>
            </a:r>
          </a:p>
          <a:p>
            <a:pPr algn="just"/>
            <a:r>
              <a:rPr lang="en-US" sz="2000" b="1" dirty="0" smtClean="0">
                <a:solidFill>
                  <a:srgbClr val="0070C0"/>
                </a:solidFill>
              </a:rPr>
              <a:t>    evidence</a:t>
            </a:r>
          </a:p>
          <a:p>
            <a:pPr>
              <a:buFont typeface="Wingdings" pitchFamily="2" charset="2"/>
              <a:buChar char="Ø"/>
            </a:pPr>
            <a:endParaRPr lang="en-US" sz="2000" dirty="0" smtClean="0"/>
          </a:p>
          <a:p>
            <a:endParaRPr lang="en-US" sz="2000" dirty="0" smtClean="0"/>
          </a:p>
          <a:p>
            <a:r>
              <a:rPr lang="en-US" sz="2000" dirty="0" smtClean="0"/>
              <a:t> </a:t>
            </a:r>
            <a:endParaRPr lang="en-US" sz="2000" dirty="0"/>
          </a:p>
        </p:txBody>
      </p:sp>
      <p:sp>
        <p:nvSpPr>
          <p:cNvPr id="4" name="Rectangle 3"/>
          <p:cNvSpPr/>
          <p:nvPr/>
        </p:nvSpPr>
        <p:spPr>
          <a:xfrm>
            <a:off x="156949" y="304800"/>
            <a:ext cx="5402441" cy="707886"/>
          </a:xfrm>
          <a:prstGeom prst="rect">
            <a:avLst/>
          </a:prstGeom>
        </p:spPr>
        <p:txBody>
          <a:bodyPr wrap="none">
            <a:spAutoFit/>
          </a:bodyPr>
          <a:lstStyle/>
          <a:p>
            <a:r>
              <a:rPr lang="en-US" sz="4000" dirty="0">
                <a:solidFill>
                  <a:srgbClr val="0070C0"/>
                </a:solidFill>
              </a:rPr>
              <a:t>Built Environment Issues</a:t>
            </a:r>
            <a:endParaRPr lang="en-GB" sz="4000" dirty="0">
              <a:solidFill>
                <a:srgbClr val="0070C0"/>
              </a:solidFill>
            </a:endParaRPr>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0551" y="648270"/>
            <a:ext cx="5328592" cy="1384995"/>
          </a:xfrm>
          <a:prstGeom prst="rect">
            <a:avLst/>
          </a:prstGeom>
          <a:noFill/>
        </p:spPr>
        <p:txBody>
          <a:bodyPr wrap="square" rtlCol="0">
            <a:spAutoFit/>
          </a:bodyPr>
          <a:lstStyle/>
          <a:p>
            <a:r>
              <a:rPr lang="en-GB" sz="3600" dirty="0" smtClean="0">
                <a:solidFill>
                  <a:srgbClr val="0070C0"/>
                </a:solidFill>
              </a:rPr>
              <a:t>Referencing:</a:t>
            </a:r>
          </a:p>
          <a:p>
            <a:endParaRPr lang="en-GB" sz="3600" dirty="0" smtClean="0"/>
          </a:p>
          <a:p>
            <a:endParaRPr lang="en-GB" sz="1200" dirty="0"/>
          </a:p>
        </p:txBody>
      </p:sp>
      <p:sp>
        <p:nvSpPr>
          <p:cNvPr id="3" name="TextBox 2"/>
          <p:cNvSpPr txBox="1"/>
          <p:nvPr/>
        </p:nvSpPr>
        <p:spPr>
          <a:xfrm>
            <a:off x="539552" y="1524000"/>
            <a:ext cx="7920880" cy="4154984"/>
          </a:xfrm>
          <a:prstGeom prst="rect">
            <a:avLst/>
          </a:prstGeom>
          <a:noFill/>
        </p:spPr>
        <p:txBody>
          <a:bodyPr wrap="square" rtlCol="0">
            <a:spAutoFit/>
          </a:bodyPr>
          <a:lstStyle/>
          <a:p>
            <a:r>
              <a:rPr lang="en-GB" sz="2400" dirty="0" smtClean="0"/>
              <a:t>What’s the difference between </a:t>
            </a:r>
            <a:r>
              <a:rPr lang="en-GB" sz="2400" b="1" dirty="0" smtClean="0">
                <a:solidFill>
                  <a:srgbClr val="0070C0"/>
                </a:solidFill>
              </a:rPr>
              <a:t>Reference</a:t>
            </a:r>
            <a:r>
              <a:rPr lang="en-GB" sz="2400" dirty="0" smtClean="0"/>
              <a:t> and </a:t>
            </a:r>
            <a:r>
              <a:rPr lang="en-GB" sz="2400" b="1" dirty="0" smtClean="0">
                <a:solidFill>
                  <a:srgbClr val="0070C0"/>
                </a:solidFill>
              </a:rPr>
              <a:t>Bibliography</a:t>
            </a:r>
            <a:r>
              <a:rPr lang="en-GB" sz="2400" dirty="0" smtClean="0"/>
              <a:t> ?</a:t>
            </a:r>
          </a:p>
          <a:p>
            <a:endParaRPr lang="en-GB" sz="2400" dirty="0" smtClean="0"/>
          </a:p>
          <a:p>
            <a:r>
              <a:rPr lang="en-GB" sz="2400" dirty="0" smtClean="0"/>
              <a:t>For referencing we use ‘Harvard’ method.</a:t>
            </a:r>
          </a:p>
          <a:p>
            <a:endParaRPr lang="en-GB" sz="2400" dirty="0" smtClean="0"/>
          </a:p>
          <a:p>
            <a:endParaRPr lang="en-GB" sz="2400" dirty="0" smtClean="0"/>
          </a:p>
          <a:p>
            <a:r>
              <a:rPr lang="en-GB" sz="2400" dirty="0" smtClean="0"/>
              <a:t>References from last 5 years of academic research are the most relevant. </a:t>
            </a:r>
          </a:p>
          <a:p>
            <a:endParaRPr lang="en-GB" sz="2400" dirty="0" smtClean="0"/>
          </a:p>
          <a:p>
            <a:endParaRPr lang="en-GB" sz="2400" dirty="0" smtClean="0"/>
          </a:p>
          <a:p>
            <a:r>
              <a:rPr lang="en-GB" sz="2400" dirty="0" smtClean="0"/>
              <a:t>Only later than that if you are detailing the historical build up of your subject.</a:t>
            </a:r>
            <a:endParaRPr lang="en-GB" sz="2400" dirty="0"/>
          </a:p>
        </p:txBody>
      </p:sp>
      <p:sp>
        <p:nvSpPr>
          <p:cNvPr id="4" name="TextBox 3"/>
          <p:cNvSpPr txBox="1"/>
          <p:nvPr/>
        </p:nvSpPr>
        <p:spPr>
          <a:xfrm>
            <a:off x="6248400" y="6019799"/>
            <a:ext cx="1981200" cy="461665"/>
          </a:xfrm>
          <a:prstGeom prst="rect">
            <a:avLst/>
          </a:prstGeom>
          <a:noFill/>
        </p:spPr>
        <p:txBody>
          <a:bodyPr wrap="square" rtlCol="0">
            <a:spAutoFit/>
          </a:bodyPr>
          <a:lstStyle/>
          <a:p>
            <a:r>
              <a:rPr lang="en-GB" sz="2400" b="1" dirty="0" smtClean="0">
                <a:solidFill>
                  <a:srgbClr val="0070C0"/>
                </a:solidFill>
              </a:rPr>
              <a:t>HANDOUT</a:t>
            </a:r>
            <a:endParaRPr lang="en-GB" sz="2400" b="1" dirty="0">
              <a:solidFill>
                <a:srgbClr val="0070C0"/>
              </a:solidFill>
            </a:endParaRP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457200" y="762000"/>
            <a:ext cx="8208912" cy="569386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2.3 IMPACTS</a:t>
            </a:r>
          </a:p>
          <a:p>
            <a:pPr marL="0" marR="0" lvl="0" indent="0" algn="l" defTabSz="914400" rtl="0" eaLnBrk="1" fontAlgn="base" latinLnBrk="0" hangingPunct="1">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ndParaRPr>
          </a:p>
          <a:p>
            <a:pPr lvl="0" eaLnBrk="0" fontAlgn="base" hangingPunct="0">
              <a:spcBef>
                <a:spcPct val="0"/>
              </a:spcBef>
              <a:spcAft>
                <a:spcPct val="0"/>
              </a:spcAft>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There is copious academic evidence to confirm that recreational activity in woodland does have an impact upon soil, water, flora and fauna </a:t>
            </a:r>
            <a:r>
              <a:rPr kumimoji="0" lang="en-GB" sz="1400" b="1" i="0" u="none" strike="noStrike" cap="none" normalizeH="0" baseline="0" dirty="0" smtClean="0">
                <a:ln>
                  <a:noFill/>
                </a:ln>
                <a:solidFill>
                  <a:srgbClr val="0070C0"/>
                </a:solidFill>
                <a:effectLst/>
                <a:latin typeface="Arial" pitchFamily="34" charset="0"/>
                <a:ea typeface="Calibri" pitchFamily="34" charset="0"/>
                <a:cs typeface="Arial" pitchFamily="34" charset="0"/>
              </a:rPr>
              <a:t>(Cole, 1998; Newsome et al, 2002; Ode &amp; Fry, 2005; Rusterholz et al, </a:t>
            </a:r>
            <a:r>
              <a:rPr lang="en-GB" sz="1400" b="1" dirty="0" smtClean="0">
                <a:solidFill>
                  <a:srgbClr val="0070C0"/>
                </a:solidFill>
                <a:latin typeface="Arial" pitchFamily="34" charset="0"/>
                <a:ea typeface="Calibri" pitchFamily="34" charset="0"/>
                <a:cs typeface="Arial" pitchFamily="34" charset="0"/>
              </a:rPr>
              <a:t>2008; </a:t>
            </a:r>
            <a:r>
              <a:rPr lang="en-GB" sz="1400" b="1" dirty="0">
                <a:solidFill>
                  <a:srgbClr val="0070C0"/>
                </a:solidFill>
                <a:latin typeface="Arial" pitchFamily="34" charset="0"/>
                <a:ea typeface="Calibri" pitchFamily="34" charset="0"/>
                <a:cs typeface="Arial" pitchFamily="34" charset="0"/>
              </a:rPr>
              <a:t>Hamberg, </a:t>
            </a:r>
            <a:r>
              <a:rPr lang="en-GB" sz="1400" b="1" dirty="0" smtClean="0">
                <a:solidFill>
                  <a:srgbClr val="0070C0"/>
                </a:solidFill>
                <a:latin typeface="Arial" pitchFamily="34" charset="0"/>
                <a:ea typeface="Calibri" pitchFamily="34" charset="0"/>
                <a:cs typeface="Arial" pitchFamily="34" charset="0"/>
              </a:rPr>
              <a:t>2009). </a:t>
            </a:r>
            <a:endParaRPr kumimoji="0" lang="en-GB" sz="1400" b="1" i="0" u="none" strike="noStrike" cap="none" normalizeH="0" baseline="0" dirty="0" smtClean="0">
              <a:ln>
                <a:noFill/>
              </a:ln>
              <a:solidFill>
                <a:srgbClr val="0070C0"/>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Research substantiates the fact that the activities with greatest impact on the environment are those that:</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a wide area.</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Are physically intense.</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the area under consideration repetitively over an extended time period.</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areas that are irreplaceable in terms of their ecosystem, or that contain species that are rare.</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the area at seasonal high-risk times, in terms of ecosystem function. </a:t>
            </a:r>
            <a:endParaRPr kumimoji="0" lang="en-GB" sz="1400" b="0" i="0" u="none" strike="noStrike" cap="none" normalizeH="0" baseline="0" dirty="0" smtClean="0">
              <a:ln>
                <a:noFill/>
              </a:ln>
              <a:solidFill>
                <a:schemeClr val="tx1"/>
              </a:solidFill>
              <a:effectLst/>
              <a:latin typeface="Arial" pitchFamily="34" charset="0"/>
            </a:endParaRPr>
          </a:p>
          <a:p>
            <a:pPr lvl="0" eaLnBrk="0" fontAlgn="base" hangingPunct="0">
              <a:spcBef>
                <a:spcPct val="0"/>
              </a:spcBef>
              <a:spcAft>
                <a:spcPct val="0"/>
              </a:spcAft>
              <a:tabLst>
                <a:tab pos="450850" algn="l"/>
              </a:tabLst>
            </a:pPr>
            <a:r>
              <a:rPr kumimoji="0" lang="en-GB" sz="1400" b="1" i="0" u="none" strike="noStrike" cap="none" normalizeH="0" baseline="0" dirty="0" smtClean="0">
                <a:ln>
                  <a:noFill/>
                </a:ln>
                <a:solidFill>
                  <a:srgbClr val="0070C0"/>
                </a:solidFill>
                <a:effectLst/>
                <a:latin typeface="Arial" pitchFamily="34" charset="0"/>
                <a:ea typeface="Calibri" pitchFamily="34" charset="0"/>
                <a:cs typeface="Arial" pitchFamily="34" charset="0"/>
              </a:rPr>
              <a:t>(Cole, 1998; Littlemore, </a:t>
            </a:r>
            <a:r>
              <a:rPr lang="en-GB" sz="1400" b="1" dirty="0" smtClean="0">
                <a:solidFill>
                  <a:srgbClr val="0070C0"/>
                </a:solidFill>
                <a:latin typeface="Arial" pitchFamily="34" charset="0"/>
                <a:ea typeface="Calibri" pitchFamily="34" charset="0"/>
                <a:cs typeface="Arial" pitchFamily="34" charset="0"/>
              </a:rPr>
              <a:t>2001; </a:t>
            </a:r>
            <a:r>
              <a:rPr lang="en-GB" sz="1400" b="1" dirty="0">
                <a:solidFill>
                  <a:srgbClr val="0070C0"/>
                </a:solidFill>
                <a:latin typeface="Arial" pitchFamily="34" charset="0"/>
                <a:ea typeface="Calibri" pitchFamily="34" charset="0"/>
                <a:cs typeface="Arial" pitchFamily="34" charset="0"/>
              </a:rPr>
              <a:t>Growcock, </a:t>
            </a:r>
            <a:r>
              <a:rPr lang="en-GB" sz="1400" b="1" dirty="0" smtClean="0">
                <a:solidFill>
                  <a:srgbClr val="0070C0"/>
                </a:solidFill>
                <a:latin typeface="Arial" pitchFamily="34" charset="0"/>
                <a:ea typeface="Calibri" pitchFamily="34" charset="0"/>
                <a:cs typeface="Arial" pitchFamily="34" charset="0"/>
              </a:rPr>
              <a:t>2005)</a:t>
            </a:r>
            <a:endParaRPr kumimoji="0" lang="en-GB" sz="1400" b="1" i="0" u="none" strike="noStrike" cap="none" normalizeH="0" baseline="0" dirty="0" smtClean="0">
              <a:ln>
                <a:noFill/>
              </a:ln>
              <a:solidFill>
                <a:srgbClr val="0070C0"/>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rPr>
              <a:t>The Wildlife and Countryside Act (1981) aims to protect threatened species and habitat, but mountain bike course digging, egg collecting, bluebell and edible fungi collecting pose significant threats, through erosion, trampling and commercial exploitation in the urban woodland context (W.T., 2002). </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rPr>
              <a:t>The Bluebell (</a:t>
            </a:r>
            <a:r>
              <a:rPr kumimoji="0" lang="en-GB" sz="1400" b="0" i="1" u="none" strike="noStrike" cap="none" normalizeH="0" baseline="0" dirty="0" smtClean="0">
                <a:ln>
                  <a:noFill/>
                </a:ln>
                <a:solidFill>
                  <a:schemeClr val="tx1"/>
                </a:solidFill>
                <a:effectLst/>
                <a:latin typeface="Arial" pitchFamily="34" charset="0"/>
                <a:ea typeface="Calibri" pitchFamily="34" charset="0"/>
              </a:rPr>
              <a:t>Hyacinthoides non-scripta) </a:t>
            </a:r>
            <a:r>
              <a:rPr kumimoji="0" lang="en-GB" sz="1400" b="0" i="0" u="none" strike="noStrike" cap="none" normalizeH="0" baseline="0" dirty="0" smtClean="0">
                <a:ln>
                  <a:noFill/>
                </a:ln>
                <a:solidFill>
                  <a:schemeClr val="tx1"/>
                </a:solidFill>
                <a:effectLst/>
                <a:latin typeface="Arial" pitchFamily="34" charset="0"/>
                <a:ea typeface="Calibri" pitchFamily="34" charset="0"/>
              </a:rPr>
              <a:t>is a particular target for the sale and trade in wild bulbs, with conservation high in importance as the UK possesses a fifth of the global population of this species </a:t>
            </a:r>
            <a:r>
              <a:rPr kumimoji="0" lang="en-GB" sz="1400" b="1" i="0" u="none" strike="noStrike" cap="none" normalizeH="0" baseline="0" dirty="0" smtClean="0">
                <a:ln>
                  <a:noFill/>
                </a:ln>
                <a:solidFill>
                  <a:srgbClr val="0070C0"/>
                </a:solidFill>
                <a:effectLst/>
                <a:latin typeface="Arial" pitchFamily="34" charset="0"/>
                <a:ea typeface="Calibri" pitchFamily="34" charset="0"/>
              </a:rPr>
              <a:t>(Littlemore &amp; Barker, 2003).</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rPr>
              <a:t>The RSPB (1997) reported that car rallying and orienteering in woodland was shown to cause bird of prey desertion due to the disturbance, while uncontrolled dog walking causes disturbance and a potential mortality increase in ground nesting birds </a:t>
            </a:r>
            <a:r>
              <a:rPr kumimoji="0" lang="en-GB" sz="1400" b="1" i="0" u="none" strike="noStrike" cap="none" normalizeH="0" baseline="0" dirty="0" smtClean="0">
                <a:ln>
                  <a:noFill/>
                </a:ln>
                <a:solidFill>
                  <a:srgbClr val="0070C0"/>
                </a:solidFill>
                <a:effectLst/>
                <a:latin typeface="Arial" pitchFamily="34" charset="0"/>
                <a:ea typeface="Calibri" pitchFamily="34" charset="0"/>
              </a:rPr>
              <a:t>(Miller et al, 2001). </a:t>
            </a:r>
            <a:endParaRPr kumimoji="0" lang="en-GB" sz="1400" b="1" i="0" u="none" strike="noStrike" cap="none" normalizeH="0" baseline="0" dirty="0" smtClean="0">
              <a:ln>
                <a:noFill/>
              </a:ln>
              <a:solidFill>
                <a:srgbClr val="0070C0"/>
              </a:solidFill>
              <a:effectLst/>
              <a:latin typeface="Arial" pitchFamily="34" charset="0"/>
            </a:endParaRPr>
          </a:p>
        </p:txBody>
      </p:sp>
      <p:sp>
        <p:nvSpPr>
          <p:cNvPr id="4" name="TextBox 3"/>
          <p:cNvSpPr txBox="1"/>
          <p:nvPr/>
        </p:nvSpPr>
        <p:spPr>
          <a:xfrm>
            <a:off x="467544" y="332656"/>
            <a:ext cx="5040560" cy="461665"/>
          </a:xfrm>
          <a:prstGeom prst="rect">
            <a:avLst/>
          </a:prstGeom>
          <a:solidFill>
            <a:schemeClr val="bg1">
              <a:lumMod val="95000"/>
            </a:schemeClr>
          </a:solidFill>
        </p:spPr>
        <p:txBody>
          <a:bodyPr wrap="square" rtlCol="0">
            <a:spAutoFit/>
          </a:bodyPr>
          <a:lstStyle/>
          <a:p>
            <a:r>
              <a:rPr lang="en-GB" sz="2400" dirty="0" smtClean="0"/>
              <a:t>Referencing within the body of the text</a:t>
            </a:r>
            <a:endParaRPr lang="en-GB" sz="2400" dirty="0"/>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9" name="Rectangle 1"/>
          <p:cNvSpPr>
            <a:spLocks noChangeArrowheads="1"/>
          </p:cNvSpPr>
          <p:nvPr/>
        </p:nvSpPr>
        <p:spPr bwMode="auto">
          <a:xfrm>
            <a:off x="467544" y="1268760"/>
            <a:ext cx="7416824" cy="323165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De Groot, R.S. &amp; Wilson, M.A. &amp; Boumans, R.M.J. (2002)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A topology for the classification, description and valuation of ecosystem functions, goods and services.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Ecology Economics 41 (3), pp.393-408.</a:t>
            </a:r>
          </a:p>
          <a:p>
            <a:pPr marL="0" marR="0" lvl="0" indent="0" algn="just" defTabSz="914400" rtl="0" eaLnBrk="1" fontAlgn="base" latinLnBrk="0" hangingPunct="1">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Faber, T.A. &amp; Kuo, F. &amp; Sullivan, W. (2001)</a:t>
            </a:r>
            <a:r>
              <a:rPr kumimoji="0" lang="en-GB"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Coping with ADD. The Surprising Connection to Green play Setting.</a:t>
            </a:r>
            <a:r>
              <a:rPr kumimoji="0" lang="en-GB"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Environment and Behaviour. January 2001, pp.54-77.</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Growcock, A.J.W. (2005)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Impacts of Camping and Trampling on Australian Alpine and Subalpine vegetation and Soils.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Griffith University, Gold Coast, Australia.</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Hamberg, L. (2009)</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The effects of habitat edges and trampling intensity on vegetation in urban forests.</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University of Helsinki</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Henwood, K. (2001)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Exploring linkages between environment and health: Is there a role for environmental and countryside agencies in promoting benefits to health?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Forestry Commission, February 2001.</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Hilton, K.J. (1967)</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The Lower Swansea Valley Project.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Longmans.</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p:txBody>
      </p:sp>
      <p:sp>
        <p:nvSpPr>
          <p:cNvPr id="2050" name="Rectangle 2"/>
          <p:cNvSpPr>
            <a:spLocks noChangeArrowheads="1"/>
          </p:cNvSpPr>
          <p:nvPr/>
        </p:nvSpPr>
        <p:spPr bwMode="auto">
          <a:xfrm>
            <a:off x="467544" y="4797152"/>
            <a:ext cx="7200801"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tab pos="3775075"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Lathrop, J. (2003)</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Ecological Impacts of Mountain Biking: A Critical Literature Review.</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2"/>
              </a:rPr>
              <a:t>www.wildlandscpr.org/node/39</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2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[accessed: 4</a:t>
            </a:r>
            <a:r>
              <a:rPr kumimoji="0" lang="en-GB" sz="1200" b="0" i="0" u="none" strike="noStrike" cap="none" normalizeH="0" baseline="30000" dirty="0" smtClean="0">
                <a:ln>
                  <a:noFill/>
                </a:ln>
                <a:solidFill>
                  <a:srgbClr val="0070C0"/>
                </a:solidFill>
                <a:effectLst/>
                <a:latin typeface="Arial" pitchFamily="34" charset="0"/>
                <a:ea typeface="Calibri" pitchFamily="34" charset="0"/>
                <a:cs typeface="Arial" pitchFamily="34" charset="0"/>
              </a:rPr>
              <a:t>th</a:t>
            </a:r>
            <a:r>
              <a:rPr kumimoji="0" lang="en-GB" sz="12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 October, 2010]</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2051" name="Rectangle 3"/>
          <p:cNvSpPr>
            <a:spLocks noChangeArrowheads="1"/>
          </p:cNvSpPr>
          <p:nvPr/>
        </p:nvSpPr>
        <p:spPr bwMode="auto">
          <a:xfrm>
            <a:off x="539552" y="5563193"/>
            <a:ext cx="7272808" cy="30777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rPr>
              <a:t>Natural Environmental and Rural Communities Act (2006).</a:t>
            </a:r>
            <a:endParaRPr kumimoji="0" lang="en-GB" sz="1400" b="0" i="0" u="none" strike="noStrike" cap="none" normalizeH="0" baseline="0" dirty="0" smtClean="0">
              <a:ln>
                <a:noFill/>
              </a:ln>
              <a:solidFill>
                <a:schemeClr val="tx1"/>
              </a:solidFill>
              <a:effectLst/>
              <a:latin typeface="Arial" pitchFamily="34" charset="0"/>
            </a:endParaRPr>
          </a:p>
        </p:txBody>
      </p:sp>
      <p:sp>
        <p:nvSpPr>
          <p:cNvPr id="5" name="TextBox 4"/>
          <p:cNvSpPr txBox="1"/>
          <p:nvPr/>
        </p:nvSpPr>
        <p:spPr>
          <a:xfrm>
            <a:off x="467544" y="404664"/>
            <a:ext cx="4176464" cy="584775"/>
          </a:xfrm>
          <a:prstGeom prst="rect">
            <a:avLst/>
          </a:prstGeom>
          <a:solidFill>
            <a:schemeClr val="bg1">
              <a:lumMod val="95000"/>
            </a:schemeClr>
          </a:solidFill>
        </p:spPr>
        <p:txBody>
          <a:bodyPr wrap="square" rtlCol="0">
            <a:spAutoFit/>
          </a:bodyPr>
          <a:lstStyle/>
          <a:p>
            <a:r>
              <a:rPr lang="en-GB" sz="3200" u="sng" dirty="0" smtClean="0">
                <a:solidFill>
                  <a:srgbClr val="0070C0"/>
                </a:solidFill>
              </a:rPr>
              <a:t>References</a:t>
            </a:r>
            <a:endParaRPr lang="en-GB" sz="3200" u="sng" dirty="0">
              <a:solidFill>
                <a:srgbClr val="0070C0"/>
              </a:solidFill>
            </a:endParaRPr>
          </a:p>
        </p:txBody>
      </p:sp>
      <p:sp>
        <p:nvSpPr>
          <p:cNvPr id="2" name="TextBox 1"/>
          <p:cNvSpPr txBox="1"/>
          <p:nvPr/>
        </p:nvSpPr>
        <p:spPr>
          <a:xfrm>
            <a:off x="553200" y="5940596"/>
            <a:ext cx="3566356" cy="381000"/>
          </a:xfrm>
          <a:prstGeom prst="rect">
            <a:avLst/>
          </a:prstGeom>
          <a:noFill/>
        </p:spPr>
        <p:txBody>
          <a:bodyPr wrap="square" rtlCol="0">
            <a:spAutoFit/>
          </a:bodyPr>
          <a:lstStyle/>
          <a:p>
            <a:r>
              <a:rPr lang="en-GB" dirty="0" smtClean="0"/>
              <a:t>RSPB</a:t>
            </a:r>
            <a:endParaRPr lang="en-GB" dirty="0"/>
          </a:p>
        </p:txBody>
      </p:sp>
      <p:sp>
        <p:nvSpPr>
          <p:cNvPr id="3" name="TextBox 2"/>
          <p:cNvSpPr txBox="1"/>
          <p:nvPr/>
        </p:nvSpPr>
        <p:spPr>
          <a:xfrm>
            <a:off x="4800600" y="512385"/>
            <a:ext cx="3733800" cy="369332"/>
          </a:xfrm>
          <a:prstGeom prst="rect">
            <a:avLst/>
          </a:prstGeom>
          <a:solidFill>
            <a:schemeClr val="bg1">
              <a:lumMod val="85000"/>
            </a:schemeClr>
          </a:solidFill>
        </p:spPr>
        <p:txBody>
          <a:bodyPr wrap="square" rtlCol="0">
            <a:spAutoFit/>
          </a:bodyPr>
          <a:lstStyle/>
          <a:p>
            <a:r>
              <a:rPr lang="en-GB" dirty="0" smtClean="0"/>
              <a:t>A full list at the end of your work</a:t>
            </a:r>
            <a:endParaRPr lang="en-GB" dirty="0"/>
          </a:p>
        </p:txBody>
      </p:sp>
      <p:sp>
        <p:nvSpPr>
          <p:cNvPr id="4" name="TextBox 3"/>
          <p:cNvSpPr txBox="1"/>
          <p:nvPr/>
        </p:nvSpPr>
        <p:spPr>
          <a:xfrm>
            <a:off x="4311442" y="6321596"/>
            <a:ext cx="4712116" cy="369332"/>
          </a:xfrm>
          <a:prstGeom prst="rect">
            <a:avLst/>
          </a:prstGeom>
          <a:solidFill>
            <a:schemeClr val="bg1">
              <a:lumMod val="85000"/>
            </a:schemeClr>
          </a:solidFill>
        </p:spPr>
        <p:txBody>
          <a:bodyPr wrap="square" rtlCol="0">
            <a:spAutoFit/>
          </a:bodyPr>
          <a:lstStyle/>
          <a:p>
            <a:r>
              <a:rPr lang="en-GB" dirty="0" smtClean="0"/>
              <a:t>Avoid too many internet references and WIKI ! </a:t>
            </a:r>
            <a:endParaRPr lang="en-US" dirty="0"/>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68523" y="1981200"/>
            <a:ext cx="7391400" cy="369332"/>
          </a:xfrm>
          <a:prstGeom prst="rect">
            <a:avLst/>
          </a:prstGeom>
          <a:noFill/>
        </p:spPr>
        <p:txBody>
          <a:bodyPr wrap="square" rtlCol="0">
            <a:spAutoFit/>
          </a:bodyPr>
          <a:lstStyle/>
          <a:p>
            <a:r>
              <a:rPr lang="en-GB" dirty="0" smtClean="0"/>
              <a:t>Reference HANDOUT – THE HARVARD SYSTEM SUMMARY NOTES</a:t>
            </a:r>
            <a:endParaRPr lang="en-GB" dirty="0"/>
          </a:p>
        </p:txBody>
      </p:sp>
      <p:sp>
        <p:nvSpPr>
          <p:cNvPr id="3" name="TextBox 2"/>
          <p:cNvSpPr txBox="1"/>
          <p:nvPr/>
        </p:nvSpPr>
        <p:spPr>
          <a:xfrm>
            <a:off x="1806723" y="2971800"/>
            <a:ext cx="5715000" cy="369332"/>
          </a:xfrm>
          <a:prstGeom prst="rect">
            <a:avLst/>
          </a:prstGeom>
          <a:noFill/>
        </p:spPr>
        <p:txBody>
          <a:bodyPr wrap="square" rtlCol="0">
            <a:spAutoFit/>
          </a:bodyPr>
          <a:lstStyle/>
          <a:p>
            <a:r>
              <a:rPr lang="en-GB" dirty="0" smtClean="0"/>
              <a:t>REFERENCES EXERCISE – WORK IN GROUPS OF 2</a:t>
            </a:r>
            <a:endParaRPr lang="en-GB" dirty="0"/>
          </a:p>
        </p:txBody>
      </p:sp>
    </p:spTree>
    <p:extLst>
      <p:ext uri="{BB962C8B-B14F-4D97-AF65-F5344CB8AC3E}">
        <p14:creationId xmlns:p14="http://schemas.microsoft.com/office/powerpoint/2010/main" val="102331895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4800" y="304800"/>
            <a:ext cx="3657600" cy="3785652"/>
          </a:xfrm>
          <a:prstGeom prst="rect">
            <a:avLst/>
          </a:prstGeom>
          <a:solidFill>
            <a:schemeClr val="bg1">
              <a:lumMod val="95000"/>
            </a:schemeClr>
          </a:solidFill>
        </p:spPr>
        <p:txBody>
          <a:bodyPr wrap="square" rtlCol="0">
            <a:spAutoFit/>
          </a:bodyPr>
          <a:lstStyle/>
          <a:p>
            <a:r>
              <a:rPr lang="en-GB" sz="4000" dirty="0" smtClean="0"/>
              <a:t>1.Write out the correct </a:t>
            </a:r>
            <a:r>
              <a:rPr lang="en-GB" sz="4000" b="1" dirty="0" smtClean="0"/>
              <a:t>full</a:t>
            </a:r>
            <a:r>
              <a:rPr lang="en-GB" sz="4000" dirty="0" smtClean="0"/>
              <a:t> reference line for this book if it was published in 2013</a:t>
            </a:r>
            <a:endParaRPr lang="en-GB" sz="4000" dirty="0"/>
          </a:p>
        </p:txBody>
      </p:sp>
      <p:sp>
        <p:nvSpPr>
          <p:cNvPr id="6" name="TextBox 5"/>
          <p:cNvSpPr txBox="1"/>
          <p:nvPr/>
        </p:nvSpPr>
        <p:spPr>
          <a:xfrm>
            <a:off x="304800" y="4572000"/>
            <a:ext cx="3733800" cy="2062103"/>
          </a:xfrm>
          <a:prstGeom prst="rect">
            <a:avLst/>
          </a:prstGeom>
          <a:noFill/>
        </p:spPr>
        <p:txBody>
          <a:bodyPr wrap="square" rtlCol="0">
            <a:spAutoFit/>
          </a:bodyPr>
          <a:lstStyle/>
          <a:p>
            <a:r>
              <a:rPr lang="en-GB" sz="3200" dirty="0" smtClean="0"/>
              <a:t>2. What would the reference be if it was included </a:t>
            </a:r>
            <a:r>
              <a:rPr lang="en-GB" sz="3200" b="1" dirty="0" smtClean="0"/>
              <a:t>inside the text </a:t>
            </a:r>
            <a:r>
              <a:rPr lang="en-GB" sz="3200" dirty="0" smtClean="0"/>
              <a:t>of a report?</a:t>
            </a:r>
            <a:endParaRPr lang="en-GB" sz="3200" dirty="0"/>
          </a:p>
        </p:txBody>
      </p:sp>
      <p:pic>
        <p:nvPicPr>
          <p:cNvPr id="5122" name="Picture 2" descr="Image result for architecture book covers">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19600" y="457200"/>
            <a:ext cx="4385426" cy="579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5355261"/>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2133600"/>
            <a:ext cx="8458200" cy="830997"/>
          </a:xfrm>
          <a:prstGeom prst="rect">
            <a:avLst/>
          </a:prstGeom>
          <a:noFill/>
        </p:spPr>
        <p:txBody>
          <a:bodyPr wrap="square" rtlCol="0">
            <a:spAutoFit/>
          </a:bodyPr>
          <a:lstStyle/>
          <a:p>
            <a:r>
              <a:rPr lang="en-GB" sz="2400" dirty="0" smtClean="0">
                <a:latin typeface="+mj-lt"/>
              </a:rPr>
              <a:t>Schreyer, A.C. (2013) – </a:t>
            </a:r>
            <a:r>
              <a:rPr lang="en-GB" sz="2400" i="1" dirty="0" smtClean="0">
                <a:latin typeface="+mj-lt"/>
              </a:rPr>
              <a:t>Architectural Design with Sketch Up (2</a:t>
            </a:r>
            <a:r>
              <a:rPr lang="en-GB" sz="2400" i="1" baseline="30000" dirty="0" smtClean="0">
                <a:latin typeface="+mj-lt"/>
              </a:rPr>
              <a:t>nd</a:t>
            </a:r>
            <a:r>
              <a:rPr lang="en-GB" sz="2400" i="1" dirty="0" smtClean="0">
                <a:latin typeface="+mj-lt"/>
              </a:rPr>
              <a:t> edition). </a:t>
            </a:r>
            <a:r>
              <a:rPr lang="en-GB" sz="2400" dirty="0" smtClean="0">
                <a:latin typeface="+mj-lt"/>
              </a:rPr>
              <a:t>Wiley</a:t>
            </a:r>
            <a:endParaRPr lang="en-US" sz="2400" dirty="0">
              <a:latin typeface="+mj-lt"/>
            </a:endParaRPr>
          </a:p>
        </p:txBody>
      </p:sp>
      <p:sp>
        <p:nvSpPr>
          <p:cNvPr id="3" name="TextBox 2"/>
          <p:cNvSpPr txBox="1"/>
          <p:nvPr/>
        </p:nvSpPr>
        <p:spPr>
          <a:xfrm>
            <a:off x="381000" y="4038600"/>
            <a:ext cx="7924800" cy="461665"/>
          </a:xfrm>
          <a:prstGeom prst="rect">
            <a:avLst/>
          </a:prstGeom>
          <a:noFill/>
        </p:spPr>
        <p:txBody>
          <a:bodyPr wrap="square" rtlCol="0">
            <a:spAutoFit/>
          </a:bodyPr>
          <a:lstStyle/>
          <a:p>
            <a:r>
              <a:rPr lang="en-GB" sz="2400" dirty="0" smtClean="0">
                <a:latin typeface="+mj-lt"/>
              </a:rPr>
              <a:t>Schreyer (2013) states that……</a:t>
            </a:r>
            <a:endParaRPr lang="en-US" sz="2400" dirty="0">
              <a:latin typeface="+mj-lt"/>
            </a:endParaRPr>
          </a:p>
        </p:txBody>
      </p:sp>
      <p:sp>
        <p:nvSpPr>
          <p:cNvPr id="4" name="TextBox 3"/>
          <p:cNvSpPr txBox="1"/>
          <p:nvPr/>
        </p:nvSpPr>
        <p:spPr>
          <a:xfrm>
            <a:off x="457200" y="1447800"/>
            <a:ext cx="1981200" cy="369332"/>
          </a:xfrm>
          <a:prstGeom prst="rect">
            <a:avLst/>
          </a:prstGeom>
          <a:noFill/>
        </p:spPr>
        <p:txBody>
          <a:bodyPr wrap="square" rtlCol="0">
            <a:spAutoFit/>
          </a:bodyPr>
          <a:lstStyle/>
          <a:p>
            <a:r>
              <a:rPr lang="en-GB" u="sng" dirty="0" smtClean="0"/>
              <a:t>Full Reference:</a:t>
            </a:r>
            <a:endParaRPr lang="en-GB" u="sng" dirty="0"/>
          </a:p>
        </p:txBody>
      </p:sp>
      <p:sp>
        <p:nvSpPr>
          <p:cNvPr id="5" name="TextBox 4"/>
          <p:cNvSpPr txBox="1"/>
          <p:nvPr/>
        </p:nvSpPr>
        <p:spPr>
          <a:xfrm>
            <a:off x="381000" y="3581400"/>
            <a:ext cx="2629256" cy="369332"/>
          </a:xfrm>
          <a:prstGeom prst="rect">
            <a:avLst/>
          </a:prstGeom>
          <a:noFill/>
        </p:spPr>
        <p:txBody>
          <a:bodyPr wrap="square" rtlCol="0">
            <a:spAutoFit/>
          </a:bodyPr>
          <a:lstStyle/>
          <a:p>
            <a:r>
              <a:rPr lang="en-GB" u="sng" dirty="0" smtClean="0"/>
              <a:t>In the Text Reference:</a:t>
            </a:r>
            <a:endParaRPr lang="en-GB" u="sng" dirty="0"/>
          </a:p>
        </p:txBody>
      </p:sp>
    </p:spTree>
    <p:extLst>
      <p:ext uri="{BB962C8B-B14F-4D97-AF65-F5344CB8AC3E}">
        <p14:creationId xmlns:p14="http://schemas.microsoft.com/office/powerpoint/2010/main" val="268391352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9600" y="1066800"/>
            <a:ext cx="8305800" cy="5509200"/>
          </a:xfrm>
          <a:prstGeom prst="rect">
            <a:avLst/>
          </a:prstGeom>
          <a:noFill/>
        </p:spPr>
        <p:txBody>
          <a:bodyPr wrap="square" rtlCol="0">
            <a:spAutoFit/>
          </a:bodyPr>
          <a:lstStyle/>
          <a:p>
            <a:r>
              <a:rPr lang="en-GB" sz="2400" b="1" u="sng" dirty="0" smtClean="0"/>
              <a:t>Literature essential for this module:</a:t>
            </a:r>
          </a:p>
          <a:p>
            <a:endParaRPr lang="en-GB" sz="2400" u="sng" dirty="0" smtClean="0"/>
          </a:p>
          <a:p>
            <a:pPr>
              <a:buFont typeface="Arial" pitchFamily="34" charset="0"/>
              <a:buChar char="•"/>
            </a:pPr>
            <a:r>
              <a:rPr lang="en-GB" sz="2000" dirty="0" smtClean="0"/>
              <a:t> Forster, G. (2001) – </a:t>
            </a:r>
            <a:r>
              <a:rPr lang="en-GB" sz="2000" i="1" dirty="0" smtClean="0"/>
              <a:t>Building Organisations and Procedures</a:t>
            </a:r>
            <a:r>
              <a:rPr lang="en-GB" sz="2000" dirty="0" smtClean="0"/>
              <a:t>. Longman</a:t>
            </a:r>
          </a:p>
          <a:p>
            <a:pPr>
              <a:buFont typeface="Arial" pitchFamily="34" charset="0"/>
              <a:buChar char="•"/>
            </a:pPr>
            <a:r>
              <a:rPr lang="en-GB" sz="2000" dirty="0" smtClean="0"/>
              <a:t> Bowden, J. (2011) – </a:t>
            </a:r>
            <a:r>
              <a:rPr lang="en-GB" sz="2000" i="1" dirty="0" smtClean="0"/>
              <a:t>Writing a Report. </a:t>
            </a:r>
            <a:r>
              <a:rPr lang="en-GB" sz="2000" dirty="0" smtClean="0"/>
              <a:t>Oxford</a:t>
            </a:r>
          </a:p>
          <a:p>
            <a:pPr>
              <a:buFont typeface="Arial" pitchFamily="34" charset="0"/>
              <a:buChar char="•"/>
            </a:pPr>
            <a:r>
              <a:rPr lang="en-GB" sz="2000" dirty="0" smtClean="0"/>
              <a:t> Greetham, B. (2013) – </a:t>
            </a:r>
            <a:r>
              <a:rPr lang="en-GB" sz="2000" i="1" dirty="0" smtClean="0"/>
              <a:t>How to write better essays. </a:t>
            </a:r>
            <a:r>
              <a:rPr lang="en-GB" sz="2000" dirty="0" smtClean="0"/>
              <a:t>Palgrave McMillan</a:t>
            </a:r>
          </a:p>
          <a:p>
            <a:pPr>
              <a:buFont typeface="Arial" pitchFamily="34" charset="0"/>
              <a:buChar char="•"/>
            </a:pPr>
            <a:r>
              <a:rPr lang="en-GB" sz="2000" dirty="0"/>
              <a:t> </a:t>
            </a:r>
            <a:r>
              <a:rPr lang="en-GB" sz="2000" dirty="0" smtClean="0"/>
              <a:t>Cottrell, S. (2011) – </a:t>
            </a:r>
            <a:r>
              <a:rPr lang="en-GB" sz="2000" i="1" dirty="0" smtClean="0"/>
              <a:t>Critical thinking Skills</a:t>
            </a:r>
            <a:r>
              <a:rPr lang="en-GB" sz="2000" dirty="0" smtClean="0"/>
              <a:t>. Palgrave McMillan</a:t>
            </a:r>
          </a:p>
          <a:p>
            <a:endParaRPr lang="en-GB" sz="2400" dirty="0" smtClean="0"/>
          </a:p>
          <a:p>
            <a:r>
              <a:rPr lang="en-GB" sz="2400" b="1" u="sng" dirty="0" smtClean="0"/>
              <a:t>Recommended</a:t>
            </a:r>
          </a:p>
          <a:p>
            <a:pPr>
              <a:buFont typeface="Arial" pitchFamily="34" charset="0"/>
              <a:buChar char="•"/>
            </a:pPr>
            <a:endParaRPr lang="en-GB" sz="2400" dirty="0"/>
          </a:p>
          <a:p>
            <a:pPr>
              <a:buFont typeface="Arial" pitchFamily="34" charset="0"/>
              <a:buChar char="•"/>
            </a:pPr>
            <a:r>
              <a:rPr lang="en-GB" sz="2000" dirty="0" smtClean="0"/>
              <a:t>    </a:t>
            </a:r>
            <a:r>
              <a:rPr lang="en-GB" sz="2000" dirty="0" err="1" smtClean="0"/>
              <a:t>Badman</a:t>
            </a:r>
            <a:r>
              <a:rPr lang="en-GB" sz="2000" dirty="0" smtClean="0"/>
              <a:t>, J. &amp; </a:t>
            </a:r>
            <a:r>
              <a:rPr lang="en-GB" sz="2000" dirty="0" err="1" smtClean="0"/>
              <a:t>Grimmet</a:t>
            </a:r>
            <a:r>
              <a:rPr lang="en-GB" sz="2000" dirty="0" smtClean="0"/>
              <a:t>, L. (1996) </a:t>
            </a:r>
            <a:r>
              <a:rPr lang="en-GB" sz="2400" dirty="0" smtClean="0"/>
              <a:t>– </a:t>
            </a:r>
            <a:r>
              <a:rPr lang="en-GB" sz="2000" i="1" dirty="0" smtClean="0"/>
              <a:t>Legal Frameworks for the Built</a:t>
            </a:r>
          </a:p>
          <a:p>
            <a:r>
              <a:rPr lang="en-GB" sz="2000" i="1" dirty="0"/>
              <a:t> </a:t>
            </a:r>
            <a:r>
              <a:rPr lang="en-GB" sz="2000" i="1" dirty="0" smtClean="0"/>
              <a:t>                                                               Environment. </a:t>
            </a:r>
            <a:r>
              <a:rPr lang="en-GB" sz="2000" dirty="0" err="1" smtClean="0"/>
              <a:t>Spon</a:t>
            </a:r>
            <a:endParaRPr lang="en-GB" sz="2000" dirty="0" smtClean="0"/>
          </a:p>
          <a:p>
            <a:endParaRPr lang="en-GB" sz="2000" i="1" dirty="0" smtClean="0"/>
          </a:p>
          <a:p>
            <a:pPr marL="342900" indent="-342900">
              <a:buFont typeface="Arial" panose="020B0604020202020204" pitchFamily="34" charset="0"/>
              <a:buChar char="•"/>
            </a:pPr>
            <a:r>
              <a:rPr lang="en-GB" sz="2000" dirty="0" smtClean="0"/>
              <a:t>Cottrell, S. (2014) – </a:t>
            </a:r>
            <a:r>
              <a:rPr lang="en-GB" sz="2000" i="1" dirty="0" smtClean="0"/>
              <a:t>Dissertations and Project reports. </a:t>
            </a:r>
            <a:r>
              <a:rPr lang="en-GB" sz="2000" dirty="0" smtClean="0"/>
              <a:t>Palgrave McMillan	</a:t>
            </a:r>
            <a:endParaRPr lang="en-GB" sz="2400" dirty="0" smtClean="0"/>
          </a:p>
          <a:p>
            <a:r>
              <a:rPr lang="en-GB" sz="2400" i="1" dirty="0" smtClean="0"/>
              <a:t> </a:t>
            </a:r>
          </a:p>
          <a:p>
            <a:endParaRPr lang="en-GB" sz="2400" u="sng" dirty="0" smtClean="0"/>
          </a:p>
        </p:txBody>
      </p:sp>
      <p:sp>
        <p:nvSpPr>
          <p:cNvPr id="3"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4" name="TextBox 3"/>
          <p:cNvSpPr txBox="1"/>
          <p:nvPr/>
        </p:nvSpPr>
        <p:spPr>
          <a:xfrm>
            <a:off x="5709303" y="6053251"/>
            <a:ext cx="3200400" cy="461665"/>
          </a:xfrm>
          <a:prstGeom prst="rect">
            <a:avLst/>
          </a:prstGeom>
          <a:noFill/>
        </p:spPr>
        <p:txBody>
          <a:bodyPr wrap="square" rtlCol="0">
            <a:spAutoFit/>
          </a:bodyPr>
          <a:lstStyle/>
          <a:p>
            <a:pPr algn="ctr"/>
            <a:r>
              <a:rPr lang="en-US" sz="2400" b="1" dirty="0" smtClean="0">
                <a:solidFill>
                  <a:srgbClr val="0070C0"/>
                </a:solidFill>
              </a:rPr>
              <a:t>COPY DOWN</a:t>
            </a:r>
            <a:endParaRPr lang="en-US" sz="2400" b="1" dirty="0">
              <a:solidFill>
                <a:srgbClr val="0070C0"/>
              </a:solidFill>
            </a:endParaRPr>
          </a:p>
        </p:txBody>
      </p:sp>
      <p:sp>
        <p:nvSpPr>
          <p:cNvPr id="5" name="Rectangle 4"/>
          <p:cNvSpPr/>
          <p:nvPr/>
        </p:nvSpPr>
        <p:spPr>
          <a:xfrm>
            <a:off x="457200" y="371753"/>
            <a:ext cx="5402441" cy="707886"/>
          </a:xfrm>
          <a:prstGeom prst="rect">
            <a:avLst/>
          </a:prstGeom>
        </p:spPr>
        <p:txBody>
          <a:bodyPr wrap="none">
            <a:spAutoFit/>
          </a:bodyPr>
          <a:lstStyle/>
          <a:p>
            <a:r>
              <a:rPr lang="en-US" sz="4000" dirty="0">
                <a:solidFill>
                  <a:srgbClr val="0070C0"/>
                </a:solidFill>
              </a:rPr>
              <a:t>Built Environment Issues</a:t>
            </a:r>
            <a:endParaRPr lang="en-GB" sz="4000" dirty="0">
              <a:solidFill>
                <a:srgbClr val="0070C0"/>
              </a:solidFill>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p:cNvSpPr txBox="1"/>
          <p:nvPr/>
        </p:nvSpPr>
        <p:spPr>
          <a:xfrm>
            <a:off x="703428" y="1983277"/>
            <a:ext cx="7696200" cy="1323439"/>
          </a:xfrm>
          <a:prstGeom prst="rect">
            <a:avLst/>
          </a:prstGeom>
          <a:noFill/>
        </p:spPr>
        <p:txBody>
          <a:bodyPr wrap="square" rtlCol="0">
            <a:spAutoFit/>
          </a:bodyPr>
          <a:lstStyle/>
          <a:p>
            <a:pPr algn="ctr"/>
            <a:r>
              <a:rPr lang="en-GB" sz="4000" dirty="0" smtClean="0"/>
              <a:t>Exercise: How well do you manage your time?</a:t>
            </a:r>
            <a:endParaRPr lang="en-GB" sz="4000" dirty="0"/>
          </a:p>
        </p:txBody>
      </p:sp>
      <p:sp>
        <p:nvSpPr>
          <p:cNvPr id="6"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Tree>
    <p:extLst>
      <p:ext uri="{BB962C8B-B14F-4D97-AF65-F5344CB8AC3E}">
        <p14:creationId xmlns:p14="http://schemas.microsoft.com/office/powerpoint/2010/main" val="2862722377"/>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27013" y="-3561"/>
            <a:ext cx="5816987" cy="6858000"/>
          </a:xfrm>
          <a:prstGeom prst="rect">
            <a:avLst/>
          </a:prstGeom>
        </p:spPr>
      </p:pic>
      <p:sp>
        <p:nvSpPr>
          <p:cNvPr id="3" name="TextBox 2"/>
          <p:cNvSpPr txBox="1"/>
          <p:nvPr/>
        </p:nvSpPr>
        <p:spPr>
          <a:xfrm>
            <a:off x="457200" y="1524000"/>
            <a:ext cx="2514600" cy="1569660"/>
          </a:xfrm>
          <a:prstGeom prst="rect">
            <a:avLst/>
          </a:prstGeom>
          <a:noFill/>
        </p:spPr>
        <p:txBody>
          <a:bodyPr wrap="square" rtlCol="0">
            <a:spAutoFit/>
          </a:bodyPr>
          <a:lstStyle/>
          <a:p>
            <a:r>
              <a:rPr lang="en-GB" sz="3200" dirty="0" smtClean="0"/>
              <a:t>Time Management Self Survey</a:t>
            </a:r>
            <a:endParaRPr lang="en-GB" sz="3200" dirty="0"/>
          </a:p>
        </p:txBody>
      </p:sp>
    </p:spTree>
    <p:extLst>
      <p:ext uri="{BB962C8B-B14F-4D97-AF65-F5344CB8AC3E}">
        <p14:creationId xmlns:p14="http://schemas.microsoft.com/office/powerpoint/2010/main" val="1748201041"/>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47697" y="14955"/>
            <a:ext cx="5496303" cy="6858000"/>
          </a:xfrm>
          <a:prstGeom prst="rect">
            <a:avLst/>
          </a:prstGeom>
        </p:spPr>
      </p:pic>
      <p:sp>
        <p:nvSpPr>
          <p:cNvPr id="2" name="TextBox 1"/>
          <p:cNvSpPr txBox="1"/>
          <p:nvPr/>
        </p:nvSpPr>
        <p:spPr>
          <a:xfrm>
            <a:off x="381000" y="1295400"/>
            <a:ext cx="2819400" cy="1569660"/>
          </a:xfrm>
          <a:prstGeom prst="rect">
            <a:avLst/>
          </a:prstGeom>
          <a:noFill/>
        </p:spPr>
        <p:txBody>
          <a:bodyPr wrap="square" rtlCol="0">
            <a:spAutoFit/>
          </a:bodyPr>
          <a:lstStyle/>
          <a:p>
            <a:r>
              <a:rPr lang="en-GB" sz="3200" dirty="0" smtClean="0"/>
              <a:t>Time Management exercise</a:t>
            </a:r>
            <a:endParaRPr lang="en-GB" sz="3200" dirty="0"/>
          </a:p>
        </p:txBody>
      </p:sp>
    </p:spTree>
    <p:extLst>
      <p:ext uri="{BB962C8B-B14F-4D97-AF65-F5344CB8AC3E}">
        <p14:creationId xmlns:p14="http://schemas.microsoft.com/office/powerpoint/2010/main" val="598889797"/>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5500" y="914400"/>
            <a:ext cx="8206099" cy="1938992"/>
          </a:xfrm>
          <a:prstGeom prst="rect">
            <a:avLst/>
          </a:prstGeom>
          <a:noFill/>
        </p:spPr>
        <p:txBody>
          <a:bodyPr wrap="square" rtlCol="0">
            <a:spAutoFit/>
          </a:bodyPr>
          <a:lstStyle/>
          <a:p>
            <a:r>
              <a:rPr lang="en-GB" sz="4000" dirty="0" smtClean="0"/>
              <a:t>During an ordinary day…</a:t>
            </a:r>
          </a:p>
          <a:p>
            <a:r>
              <a:rPr lang="en-GB" sz="4000" dirty="0" smtClean="0"/>
              <a:t>Essentials : Everyone needs to….. ???</a:t>
            </a:r>
          </a:p>
          <a:p>
            <a:r>
              <a:rPr lang="en-GB" sz="4000" dirty="0" smtClean="0"/>
              <a:t>                   TEESH</a:t>
            </a:r>
            <a:endParaRPr lang="en-GB" sz="4000" dirty="0"/>
          </a:p>
        </p:txBody>
      </p:sp>
      <p:sp>
        <p:nvSpPr>
          <p:cNvPr id="3" name="TextBox 2"/>
          <p:cNvSpPr txBox="1"/>
          <p:nvPr/>
        </p:nvSpPr>
        <p:spPr>
          <a:xfrm>
            <a:off x="990600" y="2514600"/>
            <a:ext cx="3429000" cy="461665"/>
          </a:xfrm>
          <a:prstGeom prst="rect">
            <a:avLst/>
          </a:prstGeom>
          <a:noFill/>
        </p:spPr>
        <p:txBody>
          <a:bodyPr wrap="square" rtlCol="0">
            <a:spAutoFit/>
          </a:bodyPr>
          <a:lstStyle/>
          <a:p>
            <a:r>
              <a:rPr lang="en-GB" sz="2400" b="1" dirty="0" smtClean="0"/>
              <a:t>T</a:t>
            </a:r>
            <a:r>
              <a:rPr lang="en-GB" sz="2400" dirty="0" smtClean="0"/>
              <a:t>RAVEL</a:t>
            </a:r>
            <a:endParaRPr lang="en-GB" sz="2400" dirty="0"/>
          </a:p>
        </p:txBody>
      </p:sp>
      <p:sp>
        <p:nvSpPr>
          <p:cNvPr id="4" name="TextBox 3"/>
          <p:cNvSpPr txBox="1"/>
          <p:nvPr/>
        </p:nvSpPr>
        <p:spPr>
          <a:xfrm>
            <a:off x="1003819" y="2976265"/>
            <a:ext cx="3586424" cy="461665"/>
          </a:xfrm>
          <a:prstGeom prst="rect">
            <a:avLst/>
          </a:prstGeom>
          <a:noFill/>
        </p:spPr>
        <p:txBody>
          <a:bodyPr wrap="square" rtlCol="0">
            <a:spAutoFit/>
          </a:bodyPr>
          <a:lstStyle/>
          <a:p>
            <a:r>
              <a:rPr lang="en-GB" sz="2400" b="1" dirty="0" smtClean="0"/>
              <a:t>E</a:t>
            </a:r>
            <a:r>
              <a:rPr lang="en-GB" sz="2400" dirty="0" smtClean="0"/>
              <a:t>AT</a:t>
            </a:r>
            <a:endParaRPr lang="en-GB" sz="2400" dirty="0"/>
          </a:p>
        </p:txBody>
      </p:sp>
      <p:sp>
        <p:nvSpPr>
          <p:cNvPr id="5" name="TextBox 4"/>
          <p:cNvSpPr txBox="1"/>
          <p:nvPr/>
        </p:nvSpPr>
        <p:spPr>
          <a:xfrm>
            <a:off x="1012651" y="3464553"/>
            <a:ext cx="2949749" cy="461665"/>
          </a:xfrm>
          <a:prstGeom prst="rect">
            <a:avLst/>
          </a:prstGeom>
          <a:noFill/>
        </p:spPr>
        <p:txBody>
          <a:bodyPr wrap="square" rtlCol="0">
            <a:spAutoFit/>
          </a:bodyPr>
          <a:lstStyle/>
          <a:p>
            <a:r>
              <a:rPr lang="en-GB" sz="2400" b="1" dirty="0" smtClean="0"/>
              <a:t>E</a:t>
            </a:r>
            <a:r>
              <a:rPr lang="en-GB" sz="2400" dirty="0" smtClean="0"/>
              <a:t>RRAND</a:t>
            </a:r>
            <a:endParaRPr lang="en-GB" sz="2400" dirty="0"/>
          </a:p>
        </p:txBody>
      </p:sp>
      <p:sp>
        <p:nvSpPr>
          <p:cNvPr id="6" name="TextBox 5"/>
          <p:cNvSpPr txBox="1"/>
          <p:nvPr/>
        </p:nvSpPr>
        <p:spPr>
          <a:xfrm>
            <a:off x="1012651" y="3885433"/>
            <a:ext cx="5257800" cy="461665"/>
          </a:xfrm>
          <a:prstGeom prst="rect">
            <a:avLst/>
          </a:prstGeom>
          <a:noFill/>
        </p:spPr>
        <p:txBody>
          <a:bodyPr wrap="square" rtlCol="0">
            <a:spAutoFit/>
          </a:bodyPr>
          <a:lstStyle/>
          <a:p>
            <a:r>
              <a:rPr lang="en-GB" sz="2400" b="1" dirty="0" smtClean="0"/>
              <a:t>S</a:t>
            </a:r>
            <a:r>
              <a:rPr lang="en-GB" sz="2400" dirty="0" smtClean="0"/>
              <a:t>LEEP</a:t>
            </a:r>
            <a:endParaRPr lang="en-GB" sz="2400" dirty="0"/>
          </a:p>
        </p:txBody>
      </p:sp>
      <p:sp>
        <p:nvSpPr>
          <p:cNvPr id="7" name="TextBox 6"/>
          <p:cNvSpPr txBox="1"/>
          <p:nvPr/>
        </p:nvSpPr>
        <p:spPr>
          <a:xfrm>
            <a:off x="995572" y="4343400"/>
            <a:ext cx="2628900" cy="461665"/>
          </a:xfrm>
          <a:prstGeom prst="rect">
            <a:avLst/>
          </a:prstGeom>
          <a:noFill/>
        </p:spPr>
        <p:txBody>
          <a:bodyPr wrap="square" rtlCol="0">
            <a:spAutoFit/>
          </a:bodyPr>
          <a:lstStyle/>
          <a:p>
            <a:r>
              <a:rPr lang="en-GB" sz="2400" b="1" dirty="0" smtClean="0"/>
              <a:t>H</a:t>
            </a:r>
            <a:r>
              <a:rPr lang="en-GB" sz="2400" dirty="0" smtClean="0"/>
              <a:t>YGIENE</a:t>
            </a:r>
            <a:endParaRPr lang="en-GB" sz="2400" dirty="0"/>
          </a:p>
        </p:txBody>
      </p:sp>
      <p:sp>
        <p:nvSpPr>
          <p:cNvPr id="8" name="TextBox 7"/>
          <p:cNvSpPr txBox="1"/>
          <p:nvPr/>
        </p:nvSpPr>
        <p:spPr>
          <a:xfrm>
            <a:off x="762000" y="6125256"/>
            <a:ext cx="8229600" cy="523220"/>
          </a:xfrm>
          <a:prstGeom prst="rect">
            <a:avLst/>
          </a:prstGeom>
          <a:noFill/>
        </p:spPr>
        <p:txBody>
          <a:bodyPr wrap="square" rtlCol="0">
            <a:spAutoFit/>
          </a:bodyPr>
          <a:lstStyle/>
          <a:p>
            <a:r>
              <a:rPr lang="en-GB" sz="2800" b="1" dirty="0" smtClean="0">
                <a:solidFill>
                  <a:srgbClr val="0070C0"/>
                </a:solidFill>
              </a:rPr>
              <a:t>The Reality of Study Time Needed….A calculation </a:t>
            </a:r>
            <a:endParaRPr lang="en-GB" sz="2800" b="1" dirty="0">
              <a:solidFill>
                <a:srgbClr val="0070C0"/>
              </a:solidFill>
            </a:endParaRPr>
          </a:p>
        </p:txBody>
      </p:sp>
      <p:sp>
        <p:nvSpPr>
          <p:cNvPr id="9" name="TextBox 8"/>
          <p:cNvSpPr txBox="1"/>
          <p:nvPr/>
        </p:nvSpPr>
        <p:spPr>
          <a:xfrm>
            <a:off x="979206" y="5334000"/>
            <a:ext cx="544794" cy="381000"/>
          </a:xfrm>
          <a:prstGeom prst="rect">
            <a:avLst/>
          </a:prstGeom>
          <a:noFill/>
        </p:spPr>
        <p:txBody>
          <a:bodyPr wrap="square" rtlCol="0">
            <a:spAutoFit/>
          </a:bodyPr>
          <a:lstStyle/>
          <a:p>
            <a:r>
              <a:rPr lang="en-GB" dirty="0" smtClean="0"/>
              <a:t>and</a:t>
            </a:r>
            <a:endParaRPr lang="en-GB" dirty="0"/>
          </a:p>
        </p:txBody>
      </p:sp>
      <p:sp>
        <p:nvSpPr>
          <p:cNvPr id="10" name="TextBox 9"/>
          <p:cNvSpPr txBox="1"/>
          <p:nvPr/>
        </p:nvSpPr>
        <p:spPr>
          <a:xfrm rot="20486457">
            <a:off x="2040934" y="5239062"/>
            <a:ext cx="1852423" cy="369332"/>
          </a:xfrm>
          <a:prstGeom prst="rect">
            <a:avLst/>
          </a:prstGeom>
          <a:noFill/>
        </p:spPr>
        <p:txBody>
          <a:bodyPr wrap="square" rtlCol="0">
            <a:spAutoFit/>
          </a:bodyPr>
          <a:lstStyle/>
          <a:p>
            <a:r>
              <a:rPr lang="en-GB" b="1" dirty="0" smtClean="0"/>
              <a:t>Socialising</a:t>
            </a:r>
            <a:endParaRPr lang="en-GB" b="1" dirty="0"/>
          </a:p>
        </p:txBody>
      </p:sp>
      <p:sp>
        <p:nvSpPr>
          <p:cNvPr id="11" name="TextBox 10"/>
          <p:cNvSpPr txBox="1"/>
          <p:nvPr/>
        </p:nvSpPr>
        <p:spPr>
          <a:xfrm rot="20486457">
            <a:off x="3330749" y="5336467"/>
            <a:ext cx="1219200" cy="369332"/>
          </a:xfrm>
          <a:prstGeom prst="rect">
            <a:avLst/>
          </a:prstGeom>
          <a:noFill/>
        </p:spPr>
        <p:txBody>
          <a:bodyPr wrap="square" rtlCol="0">
            <a:spAutoFit/>
          </a:bodyPr>
          <a:lstStyle/>
          <a:p>
            <a:r>
              <a:rPr lang="en-GB" b="1" dirty="0" smtClean="0"/>
              <a:t>Sports</a:t>
            </a:r>
            <a:endParaRPr lang="en-GB" b="1" dirty="0"/>
          </a:p>
        </p:txBody>
      </p:sp>
      <p:sp>
        <p:nvSpPr>
          <p:cNvPr id="12" name="TextBox 11"/>
          <p:cNvSpPr txBox="1"/>
          <p:nvPr/>
        </p:nvSpPr>
        <p:spPr>
          <a:xfrm rot="20486457">
            <a:off x="4218073" y="5339832"/>
            <a:ext cx="1219200" cy="369332"/>
          </a:xfrm>
          <a:prstGeom prst="rect">
            <a:avLst/>
          </a:prstGeom>
          <a:noFill/>
        </p:spPr>
        <p:txBody>
          <a:bodyPr wrap="square" rtlCol="0">
            <a:spAutoFit/>
          </a:bodyPr>
          <a:lstStyle/>
          <a:p>
            <a:r>
              <a:rPr lang="en-GB" b="1" dirty="0" smtClean="0"/>
              <a:t>Hobbies</a:t>
            </a:r>
            <a:endParaRPr lang="en-GB" b="1" dirty="0"/>
          </a:p>
        </p:txBody>
      </p:sp>
      <p:pic>
        <p:nvPicPr>
          <p:cNvPr id="5122" name="Picture 2" descr="C:\Users\fad-an\Desktop\urban-city-life-busy.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67400" y="2554618"/>
            <a:ext cx="2743200" cy="274320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350551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0" end="0"/>
                                            </p:txEl>
                                          </p:spTgt>
                                        </p:tgtEl>
                                        <p:attrNameLst>
                                          <p:attrName>style.visibility</p:attrName>
                                        </p:attrNameLst>
                                      </p:cBhvr>
                                      <p:to>
                                        <p:strVal val="visible"/>
                                      </p:to>
                                    </p:set>
                                    <p:anim calcmode="lin" valueType="num">
                                      <p:cBhvr additive="base">
                                        <p:cTn id="25"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anim calcmode="lin" valueType="num">
                                      <p:cBhvr additive="base">
                                        <p:cTn id="31"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 calcmode="lin" valueType="num">
                                      <p:cBhvr additive="base">
                                        <p:cTn id="3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
                                            <p:txEl>
                                              <p:pRg st="0" end="0"/>
                                            </p:txEl>
                                          </p:spTgt>
                                        </p:tgtEl>
                                        <p:attrNameLst>
                                          <p:attrName>style.visibility</p:attrName>
                                        </p:attrNameLst>
                                      </p:cBhvr>
                                      <p:to>
                                        <p:strVal val="visible"/>
                                      </p:to>
                                    </p:set>
                                    <p:anim calcmode="lin" valueType="num">
                                      <p:cBhvr additive="base">
                                        <p:cTn id="43"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1">
                                            <p:txEl>
                                              <p:pRg st="0" end="0"/>
                                            </p:txEl>
                                          </p:spTgt>
                                        </p:tgtEl>
                                        <p:attrNameLst>
                                          <p:attrName>style.visibility</p:attrName>
                                        </p:attrNameLst>
                                      </p:cBhvr>
                                      <p:to>
                                        <p:strVal val="visible"/>
                                      </p:to>
                                    </p:set>
                                    <p:anim calcmode="lin" valueType="num">
                                      <p:cBhvr additive="base">
                                        <p:cTn id="49"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2">
                                            <p:txEl>
                                              <p:pRg st="0" end="0"/>
                                            </p:txEl>
                                          </p:spTgt>
                                        </p:tgtEl>
                                        <p:attrNameLst>
                                          <p:attrName>style.visibility</p:attrName>
                                        </p:attrNameLst>
                                      </p:cBhvr>
                                      <p:to>
                                        <p:strVal val="visible"/>
                                      </p:to>
                                    </p:set>
                                    <p:anim calcmode="lin" valueType="num">
                                      <p:cBhvr additive="base">
                                        <p:cTn id="55"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8">
                                            <p:txEl>
                                              <p:pRg st="0" end="0"/>
                                            </p:txEl>
                                          </p:spTgt>
                                        </p:tgtEl>
                                        <p:attrNameLst>
                                          <p:attrName>style.visibility</p:attrName>
                                        </p:attrNameLst>
                                      </p:cBhvr>
                                      <p:to>
                                        <p:strVal val="visible"/>
                                      </p:to>
                                    </p:set>
                                    <p:anim calcmode="lin" valueType="num">
                                      <p:cBhvr additive="base">
                                        <p:cTn id="61"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5300" y="914400"/>
            <a:ext cx="4114800" cy="1477328"/>
          </a:xfrm>
          <a:prstGeom prst="rect">
            <a:avLst/>
          </a:prstGeom>
          <a:noFill/>
        </p:spPr>
        <p:txBody>
          <a:bodyPr wrap="square" rtlCol="0">
            <a:spAutoFit/>
          </a:bodyPr>
          <a:lstStyle/>
          <a:p>
            <a:r>
              <a:rPr lang="en-GB" dirty="0" smtClean="0"/>
              <a:t>TRAVEL      1 hour</a:t>
            </a:r>
          </a:p>
          <a:p>
            <a:r>
              <a:rPr lang="en-GB" dirty="0" smtClean="0"/>
              <a:t>EAT              2 hours</a:t>
            </a:r>
          </a:p>
          <a:p>
            <a:r>
              <a:rPr lang="en-GB" dirty="0" smtClean="0"/>
              <a:t>ERRAND     1 hour</a:t>
            </a:r>
          </a:p>
          <a:p>
            <a:r>
              <a:rPr lang="en-GB" dirty="0" smtClean="0"/>
              <a:t>SLEEP          7 hours</a:t>
            </a:r>
          </a:p>
          <a:p>
            <a:r>
              <a:rPr lang="en-GB" dirty="0" smtClean="0"/>
              <a:t>HYGIENE    1 hour</a:t>
            </a:r>
            <a:endParaRPr lang="en-GB" dirty="0"/>
          </a:p>
        </p:txBody>
      </p:sp>
      <p:cxnSp>
        <p:nvCxnSpPr>
          <p:cNvPr id="4" name="Straight Connector 3"/>
          <p:cNvCxnSpPr/>
          <p:nvPr/>
        </p:nvCxnSpPr>
        <p:spPr>
          <a:xfrm>
            <a:off x="1676400" y="2514600"/>
            <a:ext cx="990600"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1524000" y="2590800"/>
            <a:ext cx="1752600" cy="369332"/>
          </a:xfrm>
          <a:prstGeom prst="rect">
            <a:avLst/>
          </a:prstGeom>
          <a:noFill/>
        </p:spPr>
        <p:txBody>
          <a:bodyPr wrap="square" rtlCol="0">
            <a:spAutoFit/>
          </a:bodyPr>
          <a:lstStyle/>
          <a:p>
            <a:r>
              <a:rPr lang="en-GB" dirty="0" smtClean="0"/>
              <a:t>12 hours a day</a:t>
            </a:r>
            <a:endParaRPr lang="en-GB" dirty="0"/>
          </a:p>
        </p:txBody>
      </p:sp>
      <p:sp>
        <p:nvSpPr>
          <p:cNvPr id="6" name="TextBox 5"/>
          <p:cNvSpPr txBox="1"/>
          <p:nvPr/>
        </p:nvSpPr>
        <p:spPr>
          <a:xfrm>
            <a:off x="457200" y="3124200"/>
            <a:ext cx="7924800" cy="369332"/>
          </a:xfrm>
          <a:prstGeom prst="rect">
            <a:avLst/>
          </a:prstGeom>
          <a:noFill/>
        </p:spPr>
        <p:txBody>
          <a:bodyPr wrap="square" rtlCol="0">
            <a:spAutoFit/>
          </a:bodyPr>
          <a:lstStyle/>
          <a:p>
            <a:r>
              <a:rPr lang="en-GB" dirty="0" smtClean="0"/>
              <a:t>How many modules at say 1.5 hrs learning per week?</a:t>
            </a:r>
            <a:endParaRPr lang="en-GB" dirty="0"/>
          </a:p>
        </p:txBody>
      </p:sp>
      <p:sp>
        <p:nvSpPr>
          <p:cNvPr id="7" name="TextBox 6"/>
          <p:cNvSpPr txBox="1"/>
          <p:nvPr/>
        </p:nvSpPr>
        <p:spPr>
          <a:xfrm>
            <a:off x="473578" y="3581400"/>
            <a:ext cx="7451221" cy="369332"/>
          </a:xfrm>
          <a:prstGeom prst="rect">
            <a:avLst/>
          </a:prstGeom>
          <a:noFill/>
        </p:spPr>
        <p:txBody>
          <a:bodyPr wrap="square" rtlCol="0">
            <a:spAutoFit/>
          </a:bodyPr>
          <a:lstStyle/>
          <a:p>
            <a:r>
              <a:rPr lang="en-GB" dirty="0" smtClean="0"/>
              <a:t>Lets average 6 modules (full time) at 1.5 hours per week each </a:t>
            </a:r>
            <a:endParaRPr lang="en-GB" dirty="0"/>
          </a:p>
        </p:txBody>
      </p:sp>
      <p:sp>
        <p:nvSpPr>
          <p:cNvPr id="8" name="TextBox 7"/>
          <p:cNvSpPr txBox="1"/>
          <p:nvPr/>
        </p:nvSpPr>
        <p:spPr>
          <a:xfrm>
            <a:off x="533400" y="4038600"/>
            <a:ext cx="5502779" cy="369332"/>
          </a:xfrm>
          <a:prstGeom prst="rect">
            <a:avLst/>
          </a:prstGeom>
          <a:noFill/>
        </p:spPr>
        <p:txBody>
          <a:bodyPr wrap="square" rtlCol="0">
            <a:spAutoFit/>
          </a:bodyPr>
          <a:lstStyle/>
          <a:p>
            <a:r>
              <a:rPr lang="en-GB" dirty="0" smtClean="0"/>
              <a:t>= </a:t>
            </a:r>
            <a:r>
              <a:rPr lang="en-GB" b="1" dirty="0" smtClean="0"/>
              <a:t>9 hours per week</a:t>
            </a:r>
            <a:endParaRPr lang="en-GB" b="1" dirty="0"/>
          </a:p>
        </p:txBody>
      </p:sp>
      <p:sp>
        <p:nvSpPr>
          <p:cNvPr id="9" name="TextBox 8"/>
          <p:cNvSpPr txBox="1"/>
          <p:nvPr/>
        </p:nvSpPr>
        <p:spPr>
          <a:xfrm>
            <a:off x="427289" y="4495800"/>
            <a:ext cx="8365622" cy="646331"/>
          </a:xfrm>
          <a:prstGeom prst="rect">
            <a:avLst/>
          </a:prstGeom>
          <a:noFill/>
        </p:spPr>
        <p:txBody>
          <a:bodyPr wrap="square" rtlCol="0">
            <a:spAutoFit/>
          </a:bodyPr>
          <a:lstStyle/>
          <a:p>
            <a:r>
              <a:rPr lang="en-GB" dirty="0" smtClean="0"/>
              <a:t>Rule of thumb is for every hour spent in lecture time you should spend twice that for study yourselves</a:t>
            </a:r>
            <a:endParaRPr lang="en-GB" dirty="0"/>
          </a:p>
        </p:txBody>
      </p:sp>
      <p:sp>
        <p:nvSpPr>
          <p:cNvPr id="10" name="TextBox 9"/>
          <p:cNvSpPr txBox="1"/>
          <p:nvPr/>
        </p:nvSpPr>
        <p:spPr>
          <a:xfrm>
            <a:off x="521293" y="5257800"/>
            <a:ext cx="5502779" cy="369332"/>
          </a:xfrm>
          <a:prstGeom prst="rect">
            <a:avLst/>
          </a:prstGeom>
          <a:noFill/>
        </p:spPr>
        <p:txBody>
          <a:bodyPr wrap="square" rtlCol="0">
            <a:spAutoFit/>
          </a:bodyPr>
          <a:lstStyle/>
          <a:p>
            <a:r>
              <a:rPr lang="en-GB" dirty="0" smtClean="0"/>
              <a:t>= </a:t>
            </a:r>
            <a:r>
              <a:rPr lang="en-GB" b="1" dirty="0" smtClean="0"/>
              <a:t>18 hours per week minimum</a:t>
            </a:r>
            <a:endParaRPr lang="en-GB" b="1" dirty="0"/>
          </a:p>
        </p:txBody>
      </p:sp>
      <p:sp>
        <p:nvSpPr>
          <p:cNvPr id="11" name="TextBox 10"/>
          <p:cNvSpPr txBox="1"/>
          <p:nvPr/>
        </p:nvSpPr>
        <p:spPr>
          <a:xfrm>
            <a:off x="468592" y="5712151"/>
            <a:ext cx="8001000" cy="369332"/>
          </a:xfrm>
          <a:prstGeom prst="rect">
            <a:avLst/>
          </a:prstGeom>
          <a:noFill/>
        </p:spPr>
        <p:txBody>
          <a:bodyPr wrap="square" rtlCol="0">
            <a:spAutoFit/>
          </a:bodyPr>
          <a:lstStyle/>
          <a:p>
            <a:r>
              <a:rPr lang="en-GB" dirty="0" smtClean="0"/>
              <a:t>Divide this by 6 days in a week (one day off cos we are kind!)</a:t>
            </a:r>
            <a:endParaRPr lang="en-GB" dirty="0"/>
          </a:p>
        </p:txBody>
      </p:sp>
      <p:sp>
        <p:nvSpPr>
          <p:cNvPr id="12" name="TextBox 11"/>
          <p:cNvSpPr txBox="1"/>
          <p:nvPr/>
        </p:nvSpPr>
        <p:spPr>
          <a:xfrm>
            <a:off x="533400" y="6172200"/>
            <a:ext cx="4876800" cy="381000"/>
          </a:xfrm>
          <a:prstGeom prst="rect">
            <a:avLst/>
          </a:prstGeom>
          <a:noFill/>
        </p:spPr>
        <p:txBody>
          <a:bodyPr wrap="square" rtlCol="0">
            <a:spAutoFit/>
          </a:bodyPr>
          <a:lstStyle/>
          <a:p>
            <a:r>
              <a:rPr lang="en-GB" b="1" dirty="0" smtClean="0"/>
              <a:t>= 3 hours per day for private study !</a:t>
            </a:r>
            <a:endParaRPr lang="en-GB" b="1" dirty="0"/>
          </a:p>
        </p:txBody>
      </p:sp>
      <p:sp>
        <p:nvSpPr>
          <p:cNvPr id="13" name="TextBox 12"/>
          <p:cNvSpPr txBox="1"/>
          <p:nvPr/>
        </p:nvSpPr>
        <p:spPr>
          <a:xfrm>
            <a:off x="3810000" y="2590800"/>
            <a:ext cx="3124200" cy="369332"/>
          </a:xfrm>
          <a:prstGeom prst="rect">
            <a:avLst/>
          </a:prstGeom>
          <a:noFill/>
        </p:spPr>
        <p:txBody>
          <a:bodyPr wrap="square" rtlCol="0">
            <a:spAutoFit/>
          </a:bodyPr>
          <a:lstStyle/>
          <a:p>
            <a:r>
              <a:rPr lang="en-GB" b="1" dirty="0" smtClean="0"/>
              <a:t>That’s half a day gone !</a:t>
            </a:r>
            <a:endParaRPr lang="en-GB" b="1" dirty="0"/>
          </a:p>
        </p:txBody>
      </p:sp>
      <p:sp>
        <p:nvSpPr>
          <p:cNvPr id="14" name="Rectangle 13"/>
          <p:cNvSpPr/>
          <p:nvPr/>
        </p:nvSpPr>
        <p:spPr>
          <a:xfrm>
            <a:off x="427289" y="228600"/>
            <a:ext cx="4695581" cy="461665"/>
          </a:xfrm>
          <a:prstGeom prst="rect">
            <a:avLst/>
          </a:prstGeom>
        </p:spPr>
        <p:txBody>
          <a:bodyPr wrap="none">
            <a:spAutoFit/>
          </a:bodyPr>
          <a:lstStyle/>
          <a:p>
            <a:r>
              <a:rPr lang="en-GB" sz="2400" b="1" dirty="0">
                <a:solidFill>
                  <a:srgbClr val="0070C0"/>
                </a:solidFill>
              </a:rPr>
              <a:t>The Reality of Study Time Needed</a:t>
            </a:r>
            <a:endParaRPr lang="en-GB" sz="2400" dirty="0"/>
          </a:p>
        </p:txBody>
      </p:sp>
    </p:spTree>
    <p:extLst>
      <p:ext uri="{BB962C8B-B14F-4D97-AF65-F5344CB8AC3E}">
        <p14:creationId xmlns:p14="http://schemas.microsoft.com/office/powerpoint/2010/main" val="1437488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additive="base">
                                        <p:cTn id="43" dur="500" fill="hold"/>
                                        <p:tgtEl>
                                          <p:spTgt spid="8"/>
                                        </p:tgtEl>
                                        <p:attrNameLst>
                                          <p:attrName>ppt_x</p:attrName>
                                        </p:attrNameLst>
                                      </p:cBhvr>
                                      <p:tavLst>
                                        <p:tav tm="0">
                                          <p:val>
                                            <p:strVal val="#ppt_x"/>
                                          </p:val>
                                        </p:tav>
                                        <p:tav tm="100000">
                                          <p:val>
                                            <p:strVal val="#ppt_x"/>
                                          </p:val>
                                        </p:tav>
                                      </p:tavLst>
                                    </p:anim>
                                    <p:anim calcmode="lin" valueType="num">
                                      <p:cBhvr additive="base">
                                        <p:cTn id="4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anim calcmode="lin" valueType="num">
                                      <p:cBhvr additive="base">
                                        <p:cTn id="49" dur="500" fill="hold"/>
                                        <p:tgtEl>
                                          <p:spTgt spid="9"/>
                                        </p:tgtEl>
                                        <p:attrNameLst>
                                          <p:attrName>ppt_x</p:attrName>
                                        </p:attrNameLst>
                                      </p:cBhvr>
                                      <p:tavLst>
                                        <p:tav tm="0">
                                          <p:val>
                                            <p:strVal val="#ppt_x"/>
                                          </p:val>
                                        </p:tav>
                                        <p:tav tm="100000">
                                          <p:val>
                                            <p:strVal val="#ppt_x"/>
                                          </p:val>
                                        </p:tav>
                                      </p:tavLst>
                                    </p:anim>
                                    <p:anim calcmode="lin" valueType="num">
                                      <p:cBhvr additive="base">
                                        <p:cTn id="5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0"/>
                                        </p:tgtEl>
                                        <p:attrNameLst>
                                          <p:attrName>style.visibility</p:attrName>
                                        </p:attrNameLst>
                                      </p:cBhvr>
                                      <p:to>
                                        <p:strVal val="visible"/>
                                      </p:to>
                                    </p:set>
                                    <p:anim calcmode="lin" valueType="num">
                                      <p:cBhvr additive="base">
                                        <p:cTn id="55" dur="500" fill="hold"/>
                                        <p:tgtEl>
                                          <p:spTgt spid="10"/>
                                        </p:tgtEl>
                                        <p:attrNameLst>
                                          <p:attrName>ppt_x</p:attrName>
                                        </p:attrNameLst>
                                      </p:cBhvr>
                                      <p:tavLst>
                                        <p:tav tm="0">
                                          <p:val>
                                            <p:strVal val="#ppt_x"/>
                                          </p:val>
                                        </p:tav>
                                        <p:tav tm="100000">
                                          <p:val>
                                            <p:strVal val="#ppt_x"/>
                                          </p:val>
                                        </p:tav>
                                      </p:tavLst>
                                    </p:anim>
                                    <p:anim calcmode="lin" valueType="num">
                                      <p:cBhvr additive="base">
                                        <p:cTn id="5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1"/>
                                        </p:tgtEl>
                                        <p:attrNameLst>
                                          <p:attrName>style.visibility</p:attrName>
                                        </p:attrNameLst>
                                      </p:cBhvr>
                                      <p:to>
                                        <p:strVal val="visible"/>
                                      </p:to>
                                    </p:set>
                                    <p:anim calcmode="lin" valueType="num">
                                      <p:cBhvr additive="base">
                                        <p:cTn id="61" dur="500" fill="hold"/>
                                        <p:tgtEl>
                                          <p:spTgt spid="11"/>
                                        </p:tgtEl>
                                        <p:attrNameLst>
                                          <p:attrName>ppt_x</p:attrName>
                                        </p:attrNameLst>
                                      </p:cBhvr>
                                      <p:tavLst>
                                        <p:tav tm="0">
                                          <p:val>
                                            <p:strVal val="#ppt_x"/>
                                          </p:val>
                                        </p:tav>
                                        <p:tav tm="100000">
                                          <p:val>
                                            <p:strVal val="#ppt_x"/>
                                          </p:val>
                                        </p:tav>
                                      </p:tavLst>
                                    </p:anim>
                                    <p:anim calcmode="lin" valueType="num">
                                      <p:cBhvr additive="base">
                                        <p:cTn id="6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2"/>
                                        </p:tgtEl>
                                        <p:attrNameLst>
                                          <p:attrName>style.visibility</p:attrName>
                                        </p:attrNameLst>
                                      </p:cBhvr>
                                      <p:to>
                                        <p:strVal val="visible"/>
                                      </p:to>
                                    </p:set>
                                    <p:anim calcmode="lin" valueType="num">
                                      <p:cBhvr additive="base">
                                        <p:cTn id="67" dur="500" fill="hold"/>
                                        <p:tgtEl>
                                          <p:spTgt spid="12"/>
                                        </p:tgtEl>
                                        <p:attrNameLst>
                                          <p:attrName>ppt_x</p:attrName>
                                        </p:attrNameLst>
                                      </p:cBhvr>
                                      <p:tavLst>
                                        <p:tav tm="0">
                                          <p:val>
                                            <p:strVal val="#ppt_x"/>
                                          </p:val>
                                        </p:tav>
                                        <p:tav tm="100000">
                                          <p:val>
                                            <p:strVal val="#ppt_x"/>
                                          </p:val>
                                        </p:tav>
                                      </p:tavLst>
                                    </p:anim>
                                    <p:anim calcmode="lin" valueType="num">
                                      <p:cBhvr additive="base">
                                        <p:cTn id="6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7" grpId="0"/>
      <p:bldP spid="8" grpId="0"/>
      <p:bldP spid="9" grpId="0"/>
      <p:bldP spid="10" grpId="0"/>
      <p:bldP spid="11" grpId="0"/>
      <p:bldP spid="12" grpId="0"/>
      <p:bldP spid="1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62000" y="762000"/>
            <a:ext cx="7543800" cy="1077218"/>
          </a:xfrm>
          <a:prstGeom prst="rect">
            <a:avLst/>
          </a:prstGeom>
          <a:noFill/>
        </p:spPr>
        <p:txBody>
          <a:bodyPr wrap="square" rtlCol="0">
            <a:spAutoFit/>
          </a:bodyPr>
          <a:lstStyle/>
          <a:p>
            <a:r>
              <a:rPr lang="en-GB" sz="3200" b="1" dirty="0" smtClean="0">
                <a:solidFill>
                  <a:srgbClr val="0070C0"/>
                </a:solidFill>
              </a:rPr>
              <a:t>3 Important Questions to ask yourself about your study time…</a:t>
            </a:r>
            <a:endParaRPr lang="en-GB" sz="3200" b="1" dirty="0">
              <a:solidFill>
                <a:srgbClr val="0070C0"/>
              </a:solidFill>
            </a:endParaRPr>
          </a:p>
        </p:txBody>
      </p:sp>
      <p:sp>
        <p:nvSpPr>
          <p:cNvPr id="3" name="TextBox 2"/>
          <p:cNvSpPr txBox="1"/>
          <p:nvPr/>
        </p:nvSpPr>
        <p:spPr>
          <a:xfrm>
            <a:off x="762000" y="2057400"/>
            <a:ext cx="7696200" cy="2677656"/>
          </a:xfrm>
          <a:prstGeom prst="rect">
            <a:avLst/>
          </a:prstGeom>
          <a:noFill/>
        </p:spPr>
        <p:txBody>
          <a:bodyPr wrap="square" rtlCol="0">
            <a:spAutoFit/>
          </a:bodyPr>
          <a:lstStyle/>
          <a:p>
            <a:pPr marL="342900" indent="-342900">
              <a:buAutoNum type="arabicPeriod"/>
            </a:pPr>
            <a:r>
              <a:rPr lang="en-GB" sz="2800" b="1" dirty="0" smtClean="0">
                <a:solidFill>
                  <a:srgbClr val="0070C0"/>
                </a:solidFill>
              </a:rPr>
              <a:t>AM I TOO BUSY ??!</a:t>
            </a:r>
          </a:p>
          <a:p>
            <a:pPr marL="342900" indent="-342900">
              <a:buAutoNum type="arabicPeriod"/>
            </a:pPr>
            <a:endParaRPr lang="en-GB" sz="2800" dirty="0"/>
          </a:p>
          <a:p>
            <a:pPr marL="342900" indent="-342900">
              <a:buAutoNum type="arabicPeriod"/>
            </a:pPr>
            <a:r>
              <a:rPr lang="en-GB" sz="2800" b="1" dirty="0" smtClean="0">
                <a:solidFill>
                  <a:srgbClr val="0070C0"/>
                </a:solidFill>
              </a:rPr>
              <a:t>DO I KNOW WHAT’S COMING ??</a:t>
            </a:r>
          </a:p>
          <a:p>
            <a:pPr marL="342900" indent="-342900">
              <a:buAutoNum type="arabicPeriod"/>
            </a:pPr>
            <a:endParaRPr lang="en-GB" sz="2800" dirty="0"/>
          </a:p>
          <a:p>
            <a:pPr marL="342900" indent="-342900">
              <a:buAutoNum type="arabicPeriod"/>
            </a:pPr>
            <a:r>
              <a:rPr lang="en-GB" sz="2800" b="1" dirty="0" smtClean="0">
                <a:solidFill>
                  <a:srgbClr val="0070C0"/>
                </a:solidFill>
              </a:rPr>
              <a:t>DO I KNOW HOW TO SET AND REACH MY GOALS</a:t>
            </a:r>
            <a:endParaRPr lang="en-GB" sz="2800" b="1" dirty="0">
              <a:solidFill>
                <a:srgbClr val="0070C0"/>
              </a:solidFill>
            </a:endParaRPr>
          </a:p>
        </p:txBody>
      </p:sp>
      <p:sp>
        <p:nvSpPr>
          <p:cNvPr id="4" name="TextBox 3"/>
          <p:cNvSpPr txBox="1"/>
          <p:nvPr/>
        </p:nvSpPr>
        <p:spPr>
          <a:xfrm>
            <a:off x="3052985" y="5586259"/>
            <a:ext cx="3124200" cy="769441"/>
          </a:xfrm>
          <a:prstGeom prst="rect">
            <a:avLst/>
          </a:prstGeom>
          <a:noFill/>
        </p:spPr>
        <p:txBody>
          <a:bodyPr wrap="square" rtlCol="0">
            <a:spAutoFit/>
          </a:bodyPr>
          <a:lstStyle/>
          <a:p>
            <a:r>
              <a:rPr lang="en-GB" sz="4400" b="1" dirty="0">
                <a:solidFill>
                  <a:srgbClr val="0070C0"/>
                </a:solidFill>
              </a:rPr>
              <a:t>S.M.A.R.T.</a:t>
            </a:r>
            <a:endParaRPr lang="en-GB" sz="4400" dirty="0"/>
          </a:p>
        </p:txBody>
      </p:sp>
      <p:sp>
        <p:nvSpPr>
          <p:cNvPr id="5" name="TextBox 4"/>
          <p:cNvSpPr txBox="1"/>
          <p:nvPr/>
        </p:nvSpPr>
        <p:spPr>
          <a:xfrm>
            <a:off x="1600200" y="4996934"/>
            <a:ext cx="6019800" cy="369332"/>
          </a:xfrm>
          <a:prstGeom prst="rect">
            <a:avLst/>
          </a:prstGeom>
          <a:noFill/>
        </p:spPr>
        <p:txBody>
          <a:bodyPr wrap="square" rtlCol="0">
            <a:spAutoFit/>
          </a:bodyPr>
          <a:lstStyle/>
          <a:p>
            <a:r>
              <a:rPr lang="en-GB" dirty="0" smtClean="0"/>
              <a:t>We can set the goals and achieve the desired results using…. </a:t>
            </a:r>
            <a:endParaRPr lang="en-GB" dirty="0"/>
          </a:p>
        </p:txBody>
      </p:sp>
    </p:spTree>
    <p:extLst>
      <p:ext uri="{BB962C8B-B14F-4D97-AF65-F5344CB8AC3E}">
        <p14:creationId xmlns:p14="http://schemas.microsoft.com/office/powerpoint/2010/main" val="364558853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 calcmode="lin" valueType="num">
                                      <p:cBhvr additive="base">
                                        <p:cTn id="3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66800" y="1752600"/>
            <a:ext cx="7010400" cy="3477875"/>
          </a:xfrm>
          <a:prstGeom prst="rect">
            <a:avLst/>
          </a:prstGeom>
          <a:noFill/>
        </p:spPr>
        <p:txBody>
          <a:bodyPr wrap="square" rtlCol="0">
            <a:spAutoFit/>
          </a:bodyPr>
          <a:lstStyle/>
          <a:p>
            <a:r>
              <a:rPr lang="en-GB" sz="4400" dirty="0" smtClean="0"/>
              <a:t>S   </a:t>
            </a:r>
            <a:r>
              <a:rPr lang="en-GB" sz="3600" dirty="0" smtClean="0"/>
              <a:t>PECIFIC</a:t>
            </a:r>
          </a:p>
          <a:p>
            <a:r>
              <a:rPr lang="en-GB" sz="4400" dirty="0" smtClean="0"/>
              <a:t>M  </a:t>
            </a:r>
            <a:r>
              <a:rPr lang="en-GB" sz="3600" dirty="0" smtClean="0"/>
              <a:t>EASUREABLE</a:t>
            </a:r>
          </a:p>
          <a:p>
            <a:r>
              <a:rPr lang="en-GB" sz="4400" dirty="0" smtClean="0"/>
              <a:t>A   </a:t>
            </a:r>
            <a:r>
              <a:rPr lang="en-GB" sz="3600" dirty="0" smtClean="0"/>
              <a:t>CTION ORIENTED</a:t>
            </a:r>
          </a:p>
          <a:p>
            <a:r>
              <a:rPr lang="en-GB" sz="4400" dirty="0" smtClean="0"/>
              <a:t>R   </a:t>
            </a:r>
            <a:r>
              <a:rPr lang="en-GB" sz="3600" dirty="0" smtClean="0"/>
              <a:t>EALISTIC</a:t>
            </a:r>
          </a:p>
          <a:p>
            <a:r>
              <a:rPr lang="en-GB" sz="4400" dirty="0" smtClean="0"/>
              <a:t>T   </a:t>
            </a:r>
            <a:r>
              <a:rPr lang="en-GB" sz="3600" dirty="0" smtClean="0"/>
              <a:t>IME BASED</a:t>
            </a:r>
            <a:endParaRPr lang="en-GB" sz="3600" dirty="0"/>
          </a:p>
        </p:txBody>
      </p:sp>
      <p:pic>
        <p:nvPicPr>
          <p:cNvPr id="6146" name="Picture 2" descr="Smart Goal Sett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43600" y="4496460"/>
            <a:ext cx="2809875" cy="2104365"/>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smart goal dart targe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61125" y="533400"/>
            <a:ext cx="2292350" cy="226439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81000" y="5943600"/>
            <a:ext cx="4495800" cy="584775"/>
          </a:xfrm>
          <a:prstGeom prst="rect">
            <a:avLst/>
          </a:prstGeom>
          <a:noFill/>
        </p:spPr>
        <p:txBody>
          <a:bodyPr wrap="square" rtlCol="0">
            <a:spAutoFit/>
          </a:bodyPr>
          <a:lstStyle/>
          <a:p>
            <a:r>
              <a:rPr lang="en-GB" sz="3200" b="1" dirty="0" smtClean="0">
                <a:solidFill>
                  <a:srgbClr val="0070C0"/>
                </a:solidFill>
              </a:rPr>
              <a:t>Example: Losing weight</a:t>
            </a:r>
            <a:endParaRPr lang="en-GB" sz="3200" b="1" dirty="0">
              <a:solidFill>
                <a:srgbClr val="0070C0"/>
              </a:solidFill>
            </a:endParaRPr>
          </a:p>
        </p:txBody>
      </p:sp>
    </p:spTree>
    <p:extLst>
      <p:ext uri="{BB962C8B-B14F-4D97-AF65-F5344CB8AC3E}">
        <p14:creationId xmlns:p14="http://schemas.microsoft.com/office/powerpoint/2010/main" val="164452091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54469473"/>
              </p:ext>
            </p:extLst>
          </p:nvPr>
        </p:nvGraphicFramePr>
        <p:xfrm>
          <a:off x="30622" y="76200"/>
          <a:ext cx="8820016" cy="4343399"/>
        </p:xfrm>
        <a:graphic>
          <a:graphicData uri="http://schemas.openxmlformats.org/presentationml/2006/ole">
            <mc:AlternateContent xmlns:mc="http://schemas.openxmlformats.org/markup-compatibility/2006">
              <mc:Choice xmlns:v="urn:schemas-microsoft-com:vml" Requires="v">
                <p:oleObj spid="_x0000_s4160" name="Worksheet" r:id="rId4" imgW="11525222" imgH="5677020" progId="Excel.Sheet.12">
                  <p:embed/>
                </p:oleObj>
              </mc:Choice>
              <mc:Fallback>
                <p:oleObj name="Worksheet" r:id="rId4" imgW="11525222" imgH="5677020" progId="Excel.Sheet.12">
                  <p:embed/>
                  <p:pic>
                    <p:nvPicPr>
                      <p:cNvPr id="0" name="Picture 3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622" y="76200"/>
                        <a:ext cx="8820016" cy="4343399"/>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TextBox 2"/>
          <p:cNvSpPr txBox="1"/>
          <p:nvPr/>
        </p:nvSpPr>
        <p:spPr>
          <a:xfrm>
            <a:off x="0" y="0"/>
            <a:ext cx="3505200" cy="461665"/>
          </a:xfrm>
          <a:prstGeom prst="rect">
            <a:avLst/>
          </a:prstGeom>
          <a:solidFill>
            <a:schemeClr val="bg1"/>
          </a:solidFill>
        </p:spPr>
        <p:txBody>
          <a:bodyPr wrap="square" rtlCol="0">
            <a:spAutoFit/>
          </a:bodyPr>
          <a:lstStyle/>
          <a:p>
            <a:r>
              <a:rPr lang="en-GB" sz="2400" dirty="0" smtClean="0"/>
              <a:t>Plan your Academic </a:t>
            </a:r>
            <a:r>
              <a:rPr lang="en-GB" sz="2400" dirty="0"/>
              <a:t>Y</a:t>
            </a:r>
            <a:r>
              <a:rPr lang="en-GB" sz="2400" dirty="0" smtClean="0"/>
              <a:t>ear</a:t>
            </a:r>
            <a:endParaRPr lang="en-GB" sz="2400" dirty="0"/>
          </a:p>
        </p:txBody>
      </p:sp>
      <p:sp>
        <p:nvSpPr>
          <p:cNvPr id="4" name="TextBox 3"/>
          <p:cNvSpPr txBox="1"/>
          <p:nvPr/>
        </p:nvSpPr>
        <p:spPr>
          <a:xfrm>
            <a:off x="228600" y="4800600"/>
            <a:ext cx="8534400" cy="1200329"/>
          </a:xfrm>
          <a:prstGeom prst="rect">
            <a:avLst/>
          </a:prstGeom>
          <a:noFill/>
        </p:spPr>
        <p:txBody>
          <a:bodyPr wrap="square" rtlCol="0">
            <a:spAutoFit/>
          </a:bodyPr>
          <a:lstStyle/>
          <a:p>
            <a:pPr marL="342900" indent="-342900">
              <a:buAutoNum type="arabicPeriod"/>
            </a:pPr>
            <a:r>
              <a:rPr lang="en-GB" b="1" dirty="0" smtClean="0"/>
              <a:t>Set specific goals </a:t>
            </a:r>
            <a:r>
              <a:rPr lang="en-GB" dirty="0" smtClean="0"/>
              <a:t>– Both academic and personal</a:t>
            </a:r>
          </a:p>
          <a:p>
            <a:pPr marL="342900" indent="-342900">
              <a:buAutoNum type="arabicPeriod"/>
            </a:pPr>
            <a:r>
              <a:rPr lang="en-GB" b="1" dirty="0" smtClean="0"/>
              <a:t>Create a Term Calendar</a:t>
            </a:r>
            <a:r>
              <a:rPr lang="en-GB" dirty="0" smtClean="0"/>
              <a:t>, recording events (assignment deadlines, trips, tutorials etc.)</a:t>
            </a:r>
          </a:p>
          <a:p>
            <a:pPr marL="342900" indent="-342900">
              <a:buAutoNum type="arabicPeriod"/>
            </a:pPr>
            <a:r>
              <a:rPr lang="en-GB" b="1" dirty="0" smtClean="0"/>
              <a:t>Create a weekly schedule of classes</a:t>
            </a:r>
            <a:r>
              <a:rPr lang="en-GB" dirty="0" smtClean="0"/>
              <a:t>, labs, meetings….so nothing is missed.</a:t>
            </a:r>
          </a:p>
          <a:p>
            <a:pPr marL="342900" indent="-342900">
              <a:buAutoNum type="arabicPeriod"/>
            </a:pPr>
            <a:r>
              <a:rPr lang="en-GB" b="1" dirty="0" smtClean="0"/>
              <a:t>Decide on specific times to work </a:t>
            </a:r>
            <a:r>
              <a:rPr lang="en-GB" dirty="0" smtClean="0"/>
              <a:t>on each module coursework.</a:t>
            </a:r>
            <a:endParaRPr lang="en-GB" dirty="0"/>
          </a:p>
        </p:txBody>
      </p:sp>
    </p:spTree>
    <p:extLst>
      <p:ext uri="{BB962C8B-B14F-4D97-AF65-F5344CB8AC3E}">
        <p14:creationId xmlns:p14="http://schemas.microsoft.com/office/powerpoint/2010/main" val="2893326981"/>
      </p:ext>
    </p:extLst>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71600" y="2590800"/>
            <a:ext cx="6400800" cy="1077218"/>
          </a:xfrm>
          <a:prstGeom prst="rect">
            <a:avLst/>
          </a:prstGeom>
          <a:noFill/>
        </p:spPr>
        <p:txBody>
          <a:bodyPr wrap="square" rtlCol="0">
            <a:spAutoFit/>
          </a:bodyPr>
          <a:lstStyle/>
          <a:p>
            <a:pPr algn="ctr"/>
            <a:r>
              <a:rPr lang="en-GB" sz="3200" dirty="0" smtClean="0"/>
              <a:t>DRAFT REPORT WRITING EXERCISE</a:t>
            </a:r>
            <a:endParaRPr lang="en-GB" sz="3200" dirty="0"/>
          </a:p>
        </p:txBody>
      </p:sp>
    </p:spTree>
    <p:extLst>
      <p:ext uri="{BB962C8B-B14F-4D97-AF65-F5344CB8AC3E}">
        <p14:creationId xmlns:p14="http://schemas.microsoft.com/office/powerpoint/2010/main" val="338941355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43000" y="596972"/>
            <a:ext cx="6705600" cy="1323439"/>
          </a:xfrm>
          <a:prstGeom prst="rect">
            <a:avLst/>
          </a:prstGeom>
          <a:noFill/>
        </p:spPr>
        <p:txBody>
          <a:bodyPr wrap="square" rtlCol="0">
            <a:spAutoFit/>
          </a:bodyPr>
          <a:lstStyle/>
          <a:p>
            <a:pPr algn="ctr"/>
            <a:r>
              <a:rPr lang="en-GB" sz="4000" dirty="0" smtClean="0">
                <a:solidFill>
                  <a:srgbClr val="0070C0"/>
                </a:solidFill>
              </a:rPr>
              <a:t>What would you consider to be the keys to good </a:t>
            </a:r>
            <a:r>
              <a:rPr lang="en-GB" sz="4000" dirty="0">
                <a:solidFill>
                  <a:srgbClr val="0070C0"/>
                </a:solidFill>
              </a:rPr>
              <a:t>r</a:t>
            </a:r>
            <a:r>
              <a:rPr lang="en-GB" sz="4000" dirty="0" smtClean="0">
                <a:solidFill>
                  <a:srgbClr val="0070C0"/>
                </a:solidFill>
              </a:rPr>
              <a:t>eport </a:t>
            </a:r>
            <a:r>
              <a:rPr lang="en-GB" sz="4000" dirty="0">
                <a:solidFill>
                  <a:srgbClr val="0070C0"/>
                </a:solidFill>
              </a:rPr>
              <a:t>w</a:t>
            </a:r>
            <a:r>
              <a:rPr lang="en-GB" sz="4000" dirty="0" smtClean="0">
                <a:solidFill>
                  <a:srgbClr val="0070C0"/>
                </a:solidFill>
              </a:rPr>
              <a:t>riting?</a:t>
            </a:r>
            <a:endParaRPr lang="en-GB" sz="4000" dirty="0">
              <a:solidFill>
                <a:srgbClr val="0070C0"/>
              </a:solidFill>
            </a:endParaRPr>
          </a:p>
        </p:txBody>
      </p:sp>
      <p:sp>
        <p:nvSpPr>
          <p:cNvPr id="3" name="TextBox 2"/>
          <p:cNvSpPr txBox="1"/>
          <p:nvPr/>
        </p:nvSpPr>
        <p:spPr>
          <a:xfrm>
            <a:off x="609600" y="2514600"/>
            <a:ext cx="8382000" cy="4062651"/>
          </a:xfrm>
          <a:prstGeom prst="rect">
            <a:avLst/>
          </a:prstGeom>
          <a:noFill/>
        </p:spPr>
        <p:txBody>
          <a:bodyPr wrap="square" rtlCol="0">
            <a:spAutoFit/>
          </a:bodyPr>
          <a:lstStyle/>
          <a:p>
            <a:pPr marL="342900" indent="-342900">
              <a:buAutoNum type="arabicPeriod"/>
            </a:pPr>
            <a:r>
              <a:rPr lang="en-GB" sz="4000" dirty="0" smtClean="0"/>
              <a:t> Accuracy of Information</a:t>
            </a:r>
          </a:p>
          <a:p>
            <a:pPr marL="342900" indent="-342900">
              <a:buAutoNum type="arabicPeriod"/>
            </a:pPr>
            <a:r>
              <a:rPr lang="en-GB" sz="4000" dirty="0" smtClean="0"/>
              <a:t> Be Precise with the Information</a:t>
            </a:r>
          </a:p>
          <a:p>
            <a:pPr marL="342900" indent="-342900">
              <a:buFontTx/>
              <a:buAutoNum type="arabicPeriod"/>
            </a:pPr>
            <a:r>
              <a:rPr lang="en-GB" sz="4000" dirty="0"/>
              <a:t> </a:t>
            </a:r>
            <a:r>
              <a:rPr lang="en-GB" sz="4000" dirty="0" smtClean="0"/>
              <a:t>Data Presentation is REALLY</a:t>
            </a:r>
          </a:p>
          <a:p>
            <a:r>
              <a:rPr lang="en-GB" sz="4000" dirty="0"/>
              <a:t> </a:t>
            </a:r>
            <a:r>
              <a:rPr lang="en-GB" sz="4000" dirty="0" smtClean="0"/>
              <a:t>   important.</a:t>
            </a:r>
          </a:p>
          <a:p>
            <a:r>
              <a:rPr lang="en-GB" sz="4000" dirty="0" smtClean="0"/>
              <a:t>4. The Visual (</a:t>
            </a:r>
            <a:r>
              <a:rPr lang="en-GB" sz="3200" dirty="0" smtClean="0"/>
              <a:t>Photo’s, Graphs, Tables</a:t>
            </a:r>
            <a:r>
              <a:rPr lang="en-GB" sz="4000" dirty="0" smtClean="0"/>
              <a:t>)</a:t>
            </a:r>
          </a:p>
          <a:p>
            <a:r>
              <a:rPr lang="en-GB" sz="4000" dirty="0" smtClean="0"/>
              <a:t>5. Clarity</a:t>
            </a:r>
          </a:p>
          <a:p>
            <a:pPr marL="342900" indent="-342900">
              <a:buAutoNum type="arabicPeriod"/>
            </a:pPr>
            <a:endParaRPr lang="en-GB" dirty="0"/>
          </a:p>
        </p:txBody>
      </p:sp>
    </p:spTree>
    <p:extLst>
      <p:ext uri="{BB962C8B-B14F-4D97-AF65-F5344CB8AC3E}">
        <p14:creationId xmlns:p14="http://schemas.microsoft.com/office/powerpoint/2010/main" val="4086224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1143000"/>
            <a:ext cx="8153400" cy="4524315"/>
          </a:xfrm>
          <a:prstGeom prst="rect">
            <a:avLst/>
          </a:prstGeom>
          <a:noFill/>
        </p:spPr>
        <p:txBody>
          <a:bodyPr wrap="square" rtlCol="0">
            <a:spAutoFit/>
          </a:bodyPr>
          <a:lstStyle/>
          <a:p>
            <a:r>
              <a:rPr lang="en-GB" sz="3200" dirty="0" smtClean="0"/>
              <a:t>Before you start your report:</a:t>
            </a:r>
          </a:p>
          <a:p>
            <a:endParaRPr lang="en-GB" sz="3200" dirty="0"/>
          </a:p>
          <a:p>
            <a:pPr marL="285750" indent="-285750">
              <a:buFont typeface="Arial" panose="020B0604020202020204" pitchFamily="34" charset="0"/>
              <a:buChar char="•"/>
            </a:pPr>
            <a:r>
              <a:rPr lang="en-GB" sz="3200" dirty="0" smtClean="0"/>
              <a:t>Set the objective</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smtClean="0"/>
              <a:t>Assess the readership (?)</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smtClean="0"/>
              <a:t>Decide what information you will need</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smtClean="0"/>
              <a:t>Prepare a ‘framework’ (Mind Map)</a:t>
            </a:r>
            <a:endParaRPr lang="en-GB" sz="3200" dirty="0"/>
          </a:p>
        </p:txBody>
      </p:sp>
      <p:cxnSp>
        <p:nvCxnSpPr>
          <p:cNvPr id="4" name="Straight Arrow Connector 3"/>
          <p:cNvCxnSpPr/>
          <p:nvPr/>
        </p:nvCxnSpPr>
        <p:spPr>
          <a:xfrm>
            <a:off x="3962400" y="4648200"/>
            <a:ext cx="0" cy="45720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077665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E:\INFO\1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6729813" y="76200"/>
            <a:ext cx="2362200" cy="1477328"/>
          </a:xfrm>
          <a:prstGeom prst="rect">
            <a:avLst/>
          </a:prstGeom>
        </p:spPr>
        <p:txBody>
          <a:bodyPr wrap="square">
            <a:spAutoFit/>
          </a:bodyPr>
          <a:lstStyle/>
          <a:p>
            <a:pPr marL="342900" indent="-342900">
              <a:buAutoNum type="arabicPeriod"/>
            </a:pPr>
            <a:r>
              <a:rPr lang="en-GB" dirty="0" smtClean="0"/>
              <a:t> Accuracy</a:t>
            </a:r>
            <a:endParaRPr lang="en-GB" dirty="0"/>
          </a:p>
          <a:p>
            <a:pPr marL="342900" indent="-342900">
              <a:buAutoNum type="arabicPeriod"/>
            </a:pPr>
            <a:r>
              <a:rPr lang="en-GB" dirty="0"/>
              <a:t> Be Precise</a:t>
            </a:r>
          </a:p>
          <a:p>
            <a:pPr marL="342900" indent="-342900">
              <a:buFontTx/>
              <a:buAutoNum type="arabicPeriod"/>
            </a:pPr>
            <a:r>
              <a:rPr lang="en-GB" dirty="0"/>
              <a:t> Data Presentation</a:t>
            </a:r>
          </a:p>
          <a:p>
            <a:pPr marL="342900" indent="-342900">
              <a:buAutoNum type="arabicPeriod"/>
            </a:pPr>
            <a:r>
              <a:rPr lang="en-GB" dirty="0"/>
              <a:t> The Visual</a:t>
            </a:r>
          </a:p>
          <a:p>
            <a:pPr marL="342900" indent="-342900">
              <a:buAutoNum type="arabicPeriod"/>
            </a:pPr>
            <a:r>
              <a:rPr lang="en-GB" dirty="0"/>
              <a:t> Clarity</a:t>
            </a:r>
          </a:p>
        </p:txBody>
      </p:sp>
      <p:sp>
        <p:nvSpPr>
          <p:cNvPr id="3" name="Rectangle 2"/>
          <p:cNvSpPr/>
          <p:nvPr/>
        </p:nvSpPr>
        <p:spPr>
          <a:xfrm>
            <a:off x="152400" y="3048000"/>
            <a:ext cx="4572000" cy="3693319"/>
          </a:xfrm>
          <a:prstGeom prst="rect">
            <a:avLst/>
          </a:prstGeom>
        </p:spPr>
        <p:txBody>
          <a:bodyPr>
            <a:spAutoFit/>
          </a:bodyPr>
          <a:lstStyle/>
          <a:p>
            <a:r>
              <a:rPr lang="en-GB" b="1" dirty="0">
                <a:solidFill>
                  <a:schemeClr val="bg1"/>
                </a:solidFill>
              </a:rPr>
              <a:t>To Inform</a:t>
            </a:r>
          </a:p>
          <a:p>
            <a:endParaRPr lang="en-GB" b="1" dirty="0">
              <a:solidFill>
                <a:schemeClr val="bg1"/>
              </a:solidFill>
            </a:endParaRPr>
          </a:p>
          <a:p>
            <a:r>
              <a:rPr lang="en-GB" b="1" dirty="0">
                <a:solidFill>
                  <a:schemeClr val="bg1"/>
                </a:solidFill>
              </a:rPr>
              <a:t>To Describe</a:t>
            </a:r>
          </a:p>
          <a:p>
            <a:endParaRPr lang="en-GB" b="1" dirty="0">
              <a:solidFill>
                <a:schemeClr val="bg1"/>
              </a:solidFill>
            </a:endParaRPr>
          </a:p>
          <a:p>
            <a:r>
              <a:rPr lang="en-GB" b="1" dirty="0">
                <a:solidFill>
                  <a:schemeClr val="bg1"/>
                </a:solidFill>
              </a:rPr>
              <a:t>To Explain</a:t>
            </a:r>
          </a:p>
          <a:p>
            <a:endParaRPr lang="en-GB" b="1" dirty="0">
              <a:solidFill>
                <a:schemeClr val="bg1"/>
              </a:solidFill>
            </a:endParaRPr>
          </a:p>
          <a:p>
            <a:r>
              <a:rPr lang="en-GB" b="1" dirty="0">
                <a:solidFill>
                  <a:schemeClr val="bg1"/>
                </a:solidFill>
              </a:rPr>
              <a:t>To Instruct</a:t>
            </a:r>
          </a:p>
          <a:p>
            <a:endParaRPr lang="en-GB" b="1" dirty="0">
              <a:solidFill>
                <a:schemeClr val="bg1"/>
              </a:solidFill>
            </a:endParaRPr>
          </a:p>
          <a:p>
            <a:r>
              <a:rPr lang="en-GB" b="1" dirty="0">
                <a:solidFill>
                  <a:schemeClr val="bg1"/>
                </a:solidFill>
              </a:rPr>
              <a:t>To Evaluate</a:t>
            </a:r>
          </a:p>
          <a:p>
            <a:endParaRPr lang="en-GB" b="1" dirty="0">
              <a:solidFill>
                <a:schemeClr val="bg1"/>
              </a:solidFill>
            </a:endParaRPr>
          </a:p>
          <a:p>
            <a:r>
              <a:rPr lang="en-GB" b="1" dirty="0">
                <a:solidFill>
                  <a:schemeClr val="bg1"/>
                </a:solidFill>
              </a:rPr>
              <a:t>To Provoke Debate</a:t>
            </a:r>
          </a:p>
          <a:p>
            <a:endParaRPr lang="en-GB" b="1" dirty="0">
              <a:solidFill>
                <a:schemeClr val="bg1"/>
              </a:solidFill>
            </a:endParaRPr>
          </a:p>
          <a:p>
            <a:r>
              <a:rPr lang="en-GB" b="1" dirty="0">
                <a:solidFill>
                  <a:schemeClr val="bg1"/>
                </a:solidFill>
              </a:rPr>
              <a:t>To Persuade</a:t>
            </a:r>
          </a:p>
        </p:txBody>
      </p:sp>
      <p:sp>
        <p:nvSpPr>
          <p:cNvPr id="5" name="TextBox 4"/>
          <p:cNvSpPr txBox="1"/>
          <p:nvPr/>
        </p:nvSpPr>
        <p:spPr>
          <a:xfrm>
            <a:off x="5029200" y="152400"/>
            <a:ext cx="1828800" cy="276999"/>
          </a:xfrm>
          <a:prstGeom prst="rect">
            <a:avLst/>
          </a:prstGeom>
          <a:noFill/>
        </p:spPr>
        <p:txBody>
          <a:bodyPr wrap="square" rtlCol="0">
            <a:spAutoFit/>
          </a:bodyPr>
          <a:lstStyle/>
          <a:p>
            <a:r>
              <a:rPr lang="en-US" sz="1200" dirty="0" smtClean="0"/>
              <a:t>Keys to good writing :</a:t>
            </a:r>
            <a:endParaRPr lang="en-GB" sz="1200" dirty="0"/>
          </a:p>
        </p:txBody>
      </p:sp>
      <p:sp>
        <p:nvSpPr>
          <p:cNvPr id="6" name="TextBox 5"/>
          <p:cNvSpPr txBox="1"/>
          <p:nvPr/>
        </p:nvSpPr>
        <p:spPr>
          <a:xfrm>
            <a:off x="0" y="2743200"/>
            <a:ext cx="2590800" cy="307777"/>
          </a:xfrm>
          <a:prstGeom prst="rect">
            <a:avLst/>
          </a:prstGeom>
          <a:noFill/>
        </p:spPr>
        <p:txBody>
          <a:bodyPr wrap="square" rtlCol="0">
            <a:spAutoFit/>
          </a:bodyPr>
          <a:lstStyle/>
          <a:p>
            <a:r>
              <a:rPr lang="en-US" sz="1400" b="1" dirty="0" smtClean="0">
                <a:solidFill>
                  <a:schemeClr val="bg1"/>
                </a:solidFill>
              </a:rPr>
              <a:t>What is the Purpose</a:t>
            </a:r>
            <a:endParaRPr lang="en-GB" sz="1400" b="1" dirty="0">
              <a:solidFill>
                <a:schemeClr val="bg1"/>
              </a:solidFill>
            </a:endParaRPr>
          </a:p>
        </p:txBody>
      </p:sp>
    </p:spTree>
    <p:extLst>
      <p:ext uri="{BB962C8B-B14F-4D97-AF65-F5344CB8AC3E}">
        <p14:creationId xmlns:p14="http://schemas.microsoft.com/office/powerpoint/2010/main" val="1664408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 calcmode="lin" valueType="num">
                                      <p:cBhvr additive="base">
                                        <p:cTn id="1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 calcmode="lin" valueType="num">
                                      <p:cBhvr additive="base">
                                        <p:cTn id="2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 calcmode="lin" valueType="num">
                                      <p:cBhvr additive="base">
                                        <p:cTn id="24"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 calcmode="lin" valueType="num">
                                      <p:cBhvr additive="base">
                                        <p:cTn id="28"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0" presetID="2" presetClass="entr" presetSubtype="4" fill="hold" nodeType="withEffect">
                                  <p:stCondLst>
                                    <p:cond delay="0"/>
                                  </p:stCondLst>
                                  <p:childTnLst>
                                    <p:set>
                                      <p:cBhvr>
                                        <p:cTn id="31" dur="1" fill="hold">
                                          <p:stCondLst>
                                            <p:cond delay="0"/>
                                          </p:stCondLst>
                                        </p:cTn>
                                        <p:tgtEl>
                                          <p:spTgt spid="3">
                                            <p:txEl>
                                              <p:pRg st="10" end="10"/>
                                            </p:txEl>
                                          </p:spTgt>
                                        </p:tgtEl>
                                        <p:attrNameLst>
                                          <p:attrName>style.visibility</p:attrName>
                                        </p:attrNameLst>
                                      </p:cBhvr>
                                      <p:to>
                                        <p:strVal val="visible"/>
                                      </p:to>
                                    </p:set>
                                    <p:anim calcmode="lin" valueType="num">
                                      <p:cBhvr additive="base">
                                        <p:cTn id="32"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34" presetID="2" presetClass="entr" presetSubtype="4" fill="hold" nodeType="withEffect">
                                  <p:stCondLst>
                                    <p:cond delay="0"/>
                                  </p:stCondLst>
                                  <p:childTnLst>
                                    <p:set>
                                      <p:cBhvr>
                                        <p:cTn id="35" dur="1" fill="hold">
                                          <p:stCondLst>
                                            <p:cond delay="0"/>
                                          </p:stCondLst>
                                        </p:cTn>
                                        <p:tgtEl>
                                          <p:spTgt spid="3">
                                            <p:txEl>
                                              <p:pRg st="12" end="12"/>
                                            </p:txEl>
                                          </p:spTgt>
                                        </p:tgtEl>
                                        <p:attrNameLst>
                                          <p:attrName>style.visibility</p:attrName>
                                        </p:attrNameLst>
                                      </p:cBhvr>
                                      <p:to>
                                        <p:strVal val="visible"/>
                                      </p:to>
                                    </p:set>
                                    <p:anim calcmode="lin" valueType="num">
                                      <p:cBhvr additive="base">
                                        <p:cTn id="36"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71600"/>
            <a:ext cx="8382000" cy="4525962"/>
          </a:xfrm>
        </p:spPr>
        <p:txBody>
          <a:bodyPr/>
          <a:lstStyle/>
          <a:p>
            <a:pPr eaLnBrk="1" hangingPunct="1">
              <a:defRPr/>
            </a:pPr>
            <a:endParaRPr lang="en-US" sz="2800" dirty="0"/>
          </a:p>
          <a:p>
            <a:pPr eaLnBrk="1" hangingPunct="1">
              <a:defRPr/>
            </a:pPr>
            <a:r>
              <a:rPr lang="en-US" sz="2800" dirty="0" smtClean="0"/>
              <a:t>Produce a </a:t>
            </a:r>
            <a:r>
              <a:rPr lang="en-US" sz="2800" b="1" dirty="0" smtClean="0"/>
              <a:t>creative mind map </a:t>
            </a:r>
            <a:r>
              <a:rPr lang="en-US" sz="2800" dirty="0" smtClean="0"/>
              <a:t>that shows </a:t>
            </a:r>
            <a:r>
              <a:rPr lang="en-US" sz="2800" b="1" dirty="0" smtClean="0">
                <a:solidFill>
                  <a:srgbClr val="0070C0"/>
                </a:solidFill>
              </a:rPr>
              <a:t>the possible information that you will need </a:t>
            </a:r>
            <a:r>
              <a:rPr lang="en-US" sz="2800" dirty="0" smtClean="0"/>
              <a:t>to build your report on this accident</a:t>
            </a:r>
            <a:r>
              <a:rPr lang="en-US" sz="2800" dirty="0"/>
              <a:t> </a:t>
            </a:r>
            <a:r>
              <a:rPr lang="en-US" sz="2800" dirty="0" smtClean="0"/>
              <a:t>for your Client and HSE.</a:t>
            </a:r>
          </a:p>
          <a:p>
            <a:pPr marL="0" indent="0" eaLnBrk="1" hangingPunct="1">
              <a:buFontTx/>
              <a:buNone/>
              <a:defRPr/>
            </a:pPr>
            <a:endParaRPr lang="en-US" sz="2800" dirty="0" smtClean="0"/>
          </a:p>
          <a:p>
            <a:pPr marL="0" indent="0" eaLnBrk="1" hangingPunct="1">
              <a:buFontTx/>
              <a:buNone/>
              <a:defRPr/>
            </a:pPr>
            <a:r>
              <a:rPr lang="en-US" sz="2800" i="1" dirty="0" smtClean="0"/>
              <a:t>   Task  : 2/3 persons in a group</a:t>
            </a:r>
          </a:p>
          <a:p>
            <a:pPr marL="0" indent="0" eaLnBrk="1" hangingPunct="1">
              <a:buFontTx/>
              <a:buNone/>
              <a:defRPr/>
            </a:pPr>
            <a:r>
              <a:rPr lang="en-US" sz="2800" dirty="0" smtClean="0"/>
              <a:t>* Mind map should be produced in A3 paper</a:t>
            </a:r>
          </a:p>
        </p:txBody>
      </p:sp>
      <p:sp>
        <p:nvSpPr>
          <p:cNvPr id="2" name="TextBox 1"/>
          <p:cNvSpPr txBox="1"/>
          <p:nvPr/>
        </p:nvSpPr>
        <p:spPr>
          <a:xfrm>
            <a:off x="609600" y="1066800"/>
            <a:ext cx="3352800" cy="584775"/>
          </a:xfrm>
          <a:prstGeom prst="rect">
            <a:avLst/>
          </a:prstGeom>
          <a:noFill/>
        </p:spPr>
        <p:txBody>
          <a:bodyPr wrap="square" rtlCol="0">
            <a:spAutoFit/>
          </a:bodyPr>
          <a:lstStyle/>
          <a:p>
            <a:r>
              <a:rPr lang="en-GB" sz="3200" b="1" dirty="0" smtClean="0">
                <a:solidFill>
                  <a:srgbClr val="0070C0"/>
                </a:solidFill>
              </a:rPr>
              <a:t>Exercise</a:t>
            </a:r>
            <a:endParaRPr lang="en-GB" sz="3200" b="1" dirty="0">
              <a:solidFill>
                <a:srgbClr val="0070C0"/>
              </a:solidFill>
            </a:endParaRPr>
          </a:p>
        </p:txBody>
      </p:sp>
      <p:sp>
        <p:nvSpPr>
          <p:cNvPr id="4" name="TextBox 3"/>
          <p:cNvSpPr txBox="1"/>
          <p:nvPr/>
        </p:nvSpPr>
        <p:spPr>
          <a:xfrm>
            <a:off x="5562600" y="5867400"/>
            <a:ext cx="3124200" cy="523220"/>
          </a:xfrm>
          <a:prstGeom prst="rect">
            <a:avLst/>
          </a:prstGeom>
          <a:noFill/>
        </p:spPr>
        <p:txBody>
          <a:bodyPr wrap="square" rtlCol="0">
            <a:spAutoFit/>
          </a:bodyPr>
          <a:lstStyle/>
          <a:p>
            <a:r>
              <a:rPr lang="en-GB" sz="2800" b="1" dirty="0" smtClean="0">
                <a:solidFill>
                  <a:srgbClr val="0070C0"/>
                </a:solidFill>
              </a:rPr>
              <a:t>30 minutes</a:t>
            </a:r>
            <a:endParaRPr lang="en-GB" sz="2800" b="1" dirty="0">
              <a:solidFill>
                <a:srgbClr val="0070C0"/>
              </a:solidFill>
            </a:endParaRPr>
          </a:p>
        </p:txBody>
      </p:sp>
    </p:spTree>
    <p:extLst>
      <p:ext uri="{BB962C8B-B14F-4D97-AF65-F5344CB8AC3E}">
        <p14:creationId xmlns:p14="http://schemas.microsoft.com/office/powerpoint/2010/main" val="22147682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Connector 3"/>
          <p:cNvSpPr/>
          <p:nvPr/>
        </p:nvSpPr>
        <p:spPr>
          <a:xfrm>
            <a:off x="3810000" y="2971800"/>
            <a:ext cx="1371600" cy="11430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810000" y="3143934"/>
            <a:ext cx="1447800" cy="646331"/>
          </a:xfrm>
          <a:prstGeom prst="rect">
            <a:avLst/>
          </a:prstGeom>
          <a:noFill/>
        </p:spPr>
        <p:txBody>
          <a:bodyPr wrap="square" rtlCol="0">
            <a:spAutoFit/>
          </a:bodyPr>
          <a:lstStyle/>
          <a:p>
            <a:pPr algn="ctr"/>
            <a:r>
              <a:rPr lang="en-GB" dirty="0" smtClean="0"/>
              <a:t>THE ACCIDENT</a:t>
            </a:r>
            <a:endParaRPr lang="en-GB" dirty="0"/>
          </a:p>
        </p:txBody>
      </p:sp>
      <p:cxnSp>
        <p:nvCxnSpPr>
          <p:cNvPr id="7" name="Straight Connector 6"/>
          <p:cNvCxnSpPr>
            <a:stCxn id="4" idx="1"/>
          </p:cNvCxnSpPr>
          <p:nvPr/>
        </p:nvCxnSpPr>
        <p:spPr>
          <a:xfrm flipH="1" flipV="1">
            <a:off x="3581400" y="2514600"/>
            <a:ext cx="429466" cy="624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4939133" y="2519346"/>
            <a:ext cx="637334" cy="624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4675467" y="4115875"/>
            <a:ext cx="353733" cy="707207"/>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3276600" y="3685612"/>
            <a:ext cx="591292" cy="657344"/>
          </a:xfrm>
          <a:prstGeom prst="line">
            <a:avLst/>
          </a:prstGeom>
        </p:spPr>
        <p:style>
          <a:lnRef idx="1">
            <a:schemeClr val="accent1"/>
          </a:lnRef>
          <a:fillRef idx="0">
            <a:schemeClr val="accent1"/>
          </a:fillRef>
          <a:effectRef idx="0">
            <a:schemeClr val="accent1"/>
          </a:effectRef>
          <a:fontRef idx="minor">
            <a:schemeClr val="tx1"/>
          </a:fontRef>
        </p:style>
      </p:cxnSp>
      <p:sp>
        <p:nvSpPr>
          <p:cNvPr id="15" name="Flowchart: Connector 14"/>
          <p:cNvSpPr/>
          <p:nvPr/>
        </p:nvSpPr>
        <p:spPr>
          <a:xfrm>
            <a:off x="5447063" y="1517233"/>
            <a:ext cx="1433933" cy="1184658"/>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lowchart: Connector 15"/>
          <p:cNvSpPr/>
          <p:nvPr/>
        </p:nvSpPr>
        <p:spPr>
          <a:xfrm>
            <a:off x="2957932" y="1643161"/>
            <a:ext cx="1052933" cy="1058729"/>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lowchart: Connector 16"/>
          <p:cNvSpPr/>
          <p:nvPr/>
        </p:nvSpPr>
        <p:spPr>
          <a:xfrm>
            <a:off x="4533900" y="4796482"/>
            <a:ext cx="1451737" cy="12192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lowchart: Connector 17"/>
          <p:cNvSpPr/>
          <p:nvPr/>
        </p:nvSpPr>
        <p:spPr>
          <a:xfrm>
            <a:off x="2377783" y="4191000"/>
            <a:ext cx="1129132" cy="1264165"/>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2904249" y="1986313"/>
            <a:ext cx="1205333" cy="400110"/>
          </a:xfrm>
          <a:prstGeom prst="rect">
            <a:avLst/>
          </a:prstGeom>
          <a:noFill/>
        </p:spPr>
        <p:txBody>
          <a:bodyPr wrap="square" rtlCol="0">
            <a:spAutoFit/>
          </a:bodyPr>
          <a:lstStyle/>
          <a:p>
            <a:pPr algn="ctr"/>
            <a:r>
              <a:rPr lang="en-GB" sz="2000" dirty="0" smtClean="0"/>
              <a:t>Details</a:t>
            </a:r>
            <a:r>
              <a:rPr lang="en-GB" sz="1400" dirty="0" smtClean="0"/>
              <a:t> </a:t>
            </a:r>
            <a:endParaRPr lang="en-GB" sz="1400" dirty="0"/>
          </a:p>
        </p:txBody>
      </p:sp>
      <p:sp>
        <p:nvSpPr>
          <p:cNvPr id="20" name="TextBox 19"/>
          <p:cNvSpPr txBox="1"/>
          <p:nvPr/>
        </p:nvSpPr>
        <p:spPr>
          <a:xfrm>
            <a:off x="2368354" y="4436585"/>
            <a:ext cx="1138561" cy="646331"/>
          </a:xfrm>
          <a:prstGeom prst="rect">
            <a:avLst/>
          </a:prstGeom>
          <a:noFill/>
        </p:spPr>
        <p:txBody>
          <a:bodyPr wrap="square" rtlCol="0" anchor="ctr">
            <a:spAutoFit/>
          </a:bodyPr>
          <a:lstStyle/>
          <a:p>
            <a:pPr algn="ctr"/>
            <a:r>
              <a:rPr lang="en-GB" dirty="0" smtClean="0"/>
              <a:t>Site Inspection</a:t>
            </a:r>
            <a:endParaRPr lang="en-GB" dirty="0"/>
          </a:p>
        </p:txBody>
      </p:sp>
      <p:cxnSp>
        <p:nvCxnSpPr>
          <p:cNvPr id="22" name="Straight Connector 21"/>
          <p:cNvCxnSpPr/>
          <p:nvPr/>
        </p:nvCxnSpPr>
        <p:spPr>
          <a:xfrm flipH="1" flipV="1">
            <a:off x="2286000" y="2100361"/>
            <a:ext cx="671933"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flipV="1">
            <a:off x="2514600" y="1295400"/>
            <a:ext cx="626900" cy="443666"/>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V="1">
            <a:off x="3506916" y="1143001"/>
            <a:ext cx="396583" cy="500161"/>
          </a:xfrm>
          <a:prstGeom prst="line">
            <a:avLst/>
          </a:prstGeom>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5447064" y="1817037"/>
            <a:ext cx="1868136" cy="646331"/>
          </a:xfrm>
          <a:prstGeom prst="rect">
            <a:avLst/>
          </a:prstGeom>
          <a:noFill/>
        </p:spPr>
        <p:txBody>
          <a:bodyPr wrap="square" rtlCol="0">
            <a:spAutoFit/>
          </a:bodyPr>
          <a:lstStyle/>
          <a:p>
            <a:r>
              <a:rPr lang="en-GB" dirty="0" smtClean="0"/>
              <a:t>Consequence </a:t>
            </a:r>
          </a:p>
          <a:p>
            <a:r>
              <a:rPr lang="en-GB" dirty="0" smtClean="0"/>
              <a:t>for all parties</a:t>
            </a:r>
            <a:endParaRPr lang="en-GB" dirty="0"/>
          </a:p>
        </p:txBody>
      </p:sp>
      <p:cxnSp>
        <p:nvCxnSpPr>
          <p:cNvPr id="30" name="Straight Connector 29"/>
          <p:cNvCxnSpPr/>
          <p:nvPr/>
        </p:nvCxnSpPr>
        <p:spPr>
          <a:xfrm flipH="1" flipV="1">
            <a:off x="5395907" y="931625"/>
            <a:ext cx="313450" cy="73386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flipV="1">
            <a:off x="6434189" y="931625"/>
            <a:ext cx="291541" cy="644490"/>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6705600" y="2519346"/>
            <a:ext cx="739004" cy="442043"/>
          </a:xfrm>
          <a:prstGeom prst="line">
            <a:avLst/>
          </a:prstGeom>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4579565" y="5082915"/>
            <a:ext cx="1364039" cy="646331"/>
          </a:xfrm>
          <a:prstGeom prst="rect">
            <a:avLst/>
          </a:prstGeom>
          <a:noFill/>
        </p:spPr>
        <p:txBody>
          <a:bodyPr wrap="square" rtlCol="0">
            <a:spAutoFit/>
          </a:bodyPr>
          <a:lstStyle/>
          <a:p>
            <a:r>
              <a:rPr lang="en-GB" dirty="0" smtClean="0"/>
              <a:t>  Statements</a:t>
            </a:r>
          </a:p>
          <a:p>
            <a:r>
              <a:rPr lang="en-GB" dirty="0" smtClean="0"/>
              <a:t>    received ?</a:t>
            </a:r>
            <a:endParaRPr lang="en-GB" dirty="0"/>
          </a:p>
        </p:txBody>
      </p:sp>
      <p:sp>
        <p:nvSpPr>
          <p:cNvPr id="39" name="TextBox 38"/>
          <p:cNvSpPr txBox="1"/>
          <p:nvPr/>
        </p:nvSpPr>
        <p:spPr>
          <a:xfrm>
            <a:off x="76200" y="55101"/>
            <a:ext cx="3408198" cy="1077218"/>
          </a:xfrm>
          <a:prstGeom prst="rect">
            <a:avLst/>
          </a:prstGeom>
          <a:solidFill>
            <a:schemeClr val="bg1">
              <a:lumMod val="95000"/>
            </a:schemeClr>
          </a:solidFill>
        </p:spPr>
        <p:txBody>
          <a:bodyPr wrap="square" rtlCol="0">
            <a:spAutoFit/>
          </a:bodyPr>
          <a:lstStyle/>
          <a:p>
            <a:r>
              <a:rPr lang="en-GB" sz="3200" dirty="0" smtClean="0">
                <a:solidFill>
                  <a:srgbClr val="0070C0"/>
                </a:solidFill>
              </a:rPr>
              <a:t>MIND MAPPING TECHNIQUE</a:t>
            </a:r>
            <a:endParaRPr lang="en-GB" sz="3200" dirty="0">
              <a:solidFill>
                <a:srgbClr val="0070C0"/>
              </a:solidFill>
            </a:endParaRPr>
          </a:p>
        </p:txBody>
      </p:sp>
      <p:cxnSp>
        <p:nvCxnSpPr>
          <p:cNvPr id="40" name="Straight Connector 39"/>
          <p:cNvCxnSpPr/>
          <p:nvPr/>
        </p:nvCxnSpPr>
        <p:spPr>
          <a:xfrm flipV="1">
            <a:off x="5181600" y="3467099"/>
            <a:ext cx="742064" cy="98088"/>
          </a:xfrm>
          <a:prstGeom prst="line">
            <a:avLst/>
          </a:prstGeom>
        </p:spPr>
        <p:style>
          <a:lnRef idx="1">
            <a:schemeClr val="accent1"/>
          </a:lnRef>
          <a:fillRef idx="0">
            <a:schemeClr val="accent1"/>
          </a:fillRef>
          <a:effectRef idx="0">
            <a:schemeClr val="accent1"/>
          </a:effectRef>
          <a:fontRef idx="minor">
            <a:schemeClr val="tx1"/>
          </a:fontRef>
        </p:style>
      </p:cxnSp>
      <p:sp>
        <p:nvSpPr>
          <p:cNvPr id="42" name="Flowchart: Connector 41"/>
          <p:cNvSpPr/>
          <p:nvPr/>
        </p:nvSpPr>
        <p:spPr>
          <a:xfrm>
            <a:off x="5667212" y="2961389"/>
            <a:ext cx="1451737" cy="1059629"/>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p:cNvSpPr txBox="1"/>
          <p:nvPr/>
        </p:nvSpPr>
        <p:spPr>
          <a:xfrm>
            <a:off x="5826847" y="3168037"/>
            <a:ext cx="1617757" cy="646331"/>
          </a:xfrm>
          <a:prstGeom prst="rect">
            <a:avLst/>
          </a:prstGeom>
          <a:noFill/>
        </p:spPr>
        <p:txBody>
          <a:bodyPr wrap="square" rtlCol="0">
            <a:spAutoFit/>
          </a:bodyPr>
          <a:lstStyle/>
          <a:p>
            <a:r>
              <a:rPr lang="en-GB" dirty="0" smtClean="0"/>
              <a:t>Machinery Involved?</a:t>
            </a:r>
            <a:endParaRPr lang="en-GB" dirty="0"/>
          </a:p>
        </p:txBody>
      </p:sp>
      <p:cxnSp>
        <p:nvCxnSpPr>
          <p:cNvPr id="26" name="Straight Connector 25"/>
          <p:cNvCxnSpPr>
            <a:stCxn id="4" idx="2"/>
          </p:cNvCxnSpPr>
          <p:nvPr/>
        </p:nvCxnSpPr>
        <p:spPr>
          <a:xfrm flipH="1" flipV="1">
            <a:off x="2377783" y="3385562"/>
            <a:ext cx="1432217" cy="157738"/>
          </a:xfrm>
          <a:prstGeom prst="line">
            <a:avLst/>
          </a:prstGeom>
        </p:spPr>
        <p:style>
          <a:lnRef idx="1">
            <a:schemeClr val="accent1"/>
          </a:lnRef>
          <a:fillRef idx="0">
            <a:schemeClr val="accent1"/>
          </a:fillRef>
          <a:effectRef idx="0">
            <a:schemeClr val="accent1"/>
          </a:effectRef>
          <a:fontRef idx="minor">
            <a:schemeClr val="tx1"/>
          </a:fontRef>
        </p:style>
      </p:cxnSp>
      <p:sp>
        <p:nvSpPr>
          <p:cNvPr id="29" name="Flowchart: Connector 28"/>
          <p:cNvSpPr/>
          <p:nvPr/>
        </p:nvSpPr>
        <p:spPr>
          <a:xfrm>
            <a:off x="1315421" y="2856198"/>
            <a:ext cx="1052933" cy="1058729"/>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p:cNvSpPr txBox="1"/>
          <p:nvPr/>
        </p:nvSpPr>
        <p:spPr>
          <a:xfrm>
            <a:off x="1118163" y="3168037"/>
            <a:ext cx="1421458" cy="353943"/>
          </a:xfrm>
          <a:prstGeom prst="rect">
            <a:avLst/>
          </a:prstGeom>
          <a:noFill/>
        </p:spPr>
        <p:txBody>
          <a:bodyPr wrap="square" rtlCol="0">
            <a:spAutoFit/>
          </a:bodyPr>
          <a:lstStyle/>
          <a:p>
            <a:pPr algn="ctr"/>
            <a:r>
              <a:rPr lang="en-GB" sz="1700" dirty="0" smtClean="0"/>
              <a:t>Avoidable?</a:t>
            </a:r>
            <a:endParaRPr lang="en-GB" sz="1700" dirty="0"/>
          </a:p>
        </p:txBody>
      </p:sp>
    </p:spTree>
    <p:extLst>
      <p:ext uri="{BB962C8B-B14F-4D97-AF65-F5344CB8AC3E}">
        <p14:creationId xmlns:p14="http://schemas.microsoft.com/office/powerpoint/2010/main" val="421698149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fad-an\Desktop\mind map.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3000" y="879100"/>
            <a:ext cx="6932613" cy="539506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143000" y="6400800"/>
            <a:ext cx="7239000" cy="369332"/>
          </a:xfrm>
          <a:prstGeom prst="rect">
            <a:avLst/>
          </a:prstGeom>
          <a:noFill/>
        </p:spPr>
        <p:txBody>
          <a:bodyPr wrap="square" rtlCol="0">
            <a:spAutoFit/>
          </a:bodyPr>
          <a:lstStyle/>
          <a:p>
            <a:r>
              <a:rPr lang="en-GB" dirty="0" smtClean="0"/>
              <a:t>                       Mind Mapping exercise – Sample Answer</a:t>
            </a:r>
            <a:endParaRPr lang="en-GB" dirty="0"/>
          </a:p>
        </p:txBody>
      </p:sp>
      <p:sp>
        <p:nvSpPr>
          <p:cNvPr id="3" name="TextBox 2"/>
          <p:cNvSpPr txBox="1"/>
          <p:nvPr/>
        </p:nvSpPr>
        <p:spPr>
          <a:xfrm>
            <a:off x="1666163" y="3048000"/>
            <a:ext cx="680113" cy="461665"/>
          </a:xfrm>
          <a:prstGeom prst="rect">
            <a:avLst/>
          </a:prstGeom>
          <a:solidFill>
            <a:schemeClr val="bg1">
              <a:lumMod val="95000"/>
            </a:schemeClr>
          </a:solidFill>
        </p:spPr>
        <p:txBody>
          <a:bodyPr wrap="square" rtlCol="0">
            <a:spAutoFit/>
          </a:bodyPr>
          <a:lstStyle/>
          <a:p>
            <a:r>
              <a:rPr lang="en-GB" sz="1200" b="1" dirty="0" smtClean="0"/>
              <a:t>Plan of Work</a:t>
            </a:r>
            <a:endParaRPr lang="en-GB" sz="1200" b="1" dirty="0"/>
          </a:p>
        </p:txBody>
      </p:sp>
    </p:spTree>
    <p:extLst>
      <p:ext uri="{BB962C8B-B14F-4D97-AF65-F5344CB8AC3E}">
        <p14:creationId xmlns:p14="http://schemas.microsoft.com/office/powerpoint/2010/main" val="24604622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4"/>
          <p:cNvSpPr>
            <a:spLocks noGrp="1" noChangeArrowheads="1"/>
          </p:cNvSpPr>
          <p:nvPr>
            <p:ph type="title"/>
          </p:nvPr>
        </p:nvSpPr>
        <p:spPr>
          <a:xfrm>
            <a:off x="990600" y="381000"/>
            <a:ext cx="7162800" cy="1498600"/>
          </a:xfrm>
        </p:spPr>
        <p:txBody>
          <a:bodyPr>
            <a:normAutofit fontScale="90000"/>
          </a:bodyPr>
          <a:lstStyle/>
          <a:p>
            <a:pPr eaLnBrk="1" hangingPunct="1"/>
            <a:r>
              <a:rPr lang="en-GB" altLang="en-US" sz="4000" dirty="0" smtClean="0">
                <a:solidFill>
                  <a:srgbClr val="0070C0"/>
                </a:solidFill>
                <a:latin typeface="+mn-lt"/>
              </a:rPr>
              <a:t>Same skills and procedure</a:t>
            </a:r>
            <a:r>
              <a:rPr lang="en-GB" altLang="en-US" sz="4000" dirty="0" smtClean="0">
                <a:solidFill>
                  <a:srgbClr val="0070C0"/>
                </a:solidFill>
                <a:latin typeface="+mn-lt"/>
                <a:cs typeface="Times New Roman" panose="02020603050405020304" pitchFamily="18" charset="0"/>
              </a:rPr>
              <a:t> for Report Writing, Assignments and Exams !</a:t>
            </a:r>
            <a:endParaRPr lang="en-GB" altLang="en-US" sz="4000" dirty="0" smtClean="0">
              <a:solidFill>
                <a:srgbClr val="0070C0"/>
              </a:solidFill>
              <a:latin typeface="Trebuchet MS" pitchFamily="34" charset="0"/>
            </a:endParaRPr>
          </a:p>
        </p:txBody>
      </p:sp>
      <p:pic>
        <p:nvPicPr>
          <p:cNvPr id="2051" name="Picture 7" descr="boystud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1200" y="1905000"/>
            <a:ext cx="5024880" cy="417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2743200" y="6157315"/>
            <a:ext cx="3886200" cy="461665"/>
          </a:xfrm>
          <a:prstGeom prst="rect">
            <a:avLst/>
          </a:prstGeom>
          <a:noFill/>
        </p:spPr>
        <p:txBody>
          <a:bodyPr wrap="square" rtlCol="0">
            <a:spAutoFit/>
          </a:bodyPr>
          <a:lstStyle/>
          <a:p>
            <a:pPr algn="ctr"/>
            <a:r>
              <a:rPr lang="en-GB" sz="2400" b="1" dirty="0" smtClean="0">
                <a:solidFill>
                  <a:srgbClr val="0070C0"/>
                </a:solidFill>
              </a:rPr>
              <a:t>SUMMARISE</a:t>
            </a:r>
            <a:endParaRPr lang="en-US" sz="2400" b="1" dirty="0">
              <a:solidFill>
                <a:srgbClr val="0070C0"/>
              </a:solidFill>
            </a:endParaRPr>
          </a:p>
        </p:txBody>
      </p:sp>
    </p:spTree>
    <p:extLst>
      <p:ext uri="{BB962C8B-B14F-4D97-AF65-F5344CB8AC3E}">
        <p14:creationId xmlns:p14="http://schemas.microsoft.com/office/powerpoint/2010/main" val="121156166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curve of forgetting.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48690" y="584775"/>
            <a:ext cx="7277100" cy="336202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11480" y="0"/>
            <a:ext cx="3440750" cy="584775"/>
          </a:xfrm>
          <a:prstGeom prst="rect">
            <a:avLst/>
          </a:prstGeom>
        </p:spPr>
        <p:txBody>
          <a:bodyPr wrap="none">
            <a:spAutoFit/>
          </a:bodyPr>
          <a:lstStyle/>
          <a:p>
            <a:r>
              <a:rPr lang="en-GB" sz="3200" b="1" dirty="0"/>
              <a:t>Curve of Forgetting</a:t>
            </a:r>
            <a:endParaRPr lang="en-GB" sz="3200" dirty="0"/>
          </a:p>
        </p:txBody>
      </p:sp>
      <p:sp>
        <p:nvSpPr>
          <p:cNvPr id="5" name="Rectangle 4"/>
          <p:cNvSpPr/>
          <p:nvPr/>
        </p:nvSpPr>
        <p:spPr>
          <a:xfrm>
            <a:off x="358140" y="4038600"/>
            <a:ext cx="8458200" cy="923330"/>
          </a:xfrm>
          <a:prstGeom prst="rect">
            <a:avLst/>
          </a:prstGeom>
        </p:spPr>
        <p:txBody>
          <a:bodyPr wrap="square">
            <a:spAutoFit/>
          </a:bodyPr>
          <a:lstStyle/>
          <a:p>
            <a:pPr marL="285750" indent="-285750" algn="just">
              <a:buFont typeface="Arial" panose="020B0604020202020204" pitchFamily="34" charset="0"/>
              <a:buChar char="•"/>
            </a:pPr>
            <a:r>
              <a:rPr lang="en-GB" b="1" dirty="0">
                <a:solidFill>
                  <a:srgbClr val="0070C0"/>
                </a:solidFill>
              </a:rPr>
              <a:t>By day 2</a:t>
            </a:r>
            <a:r>
              <a:rPr lang="en-GB" dirty="0"/>
              <a:t>, if you have done nothing with the information you learned in that lecture, didn't think about it again, read it again, etc. you will have lost </a:t>
            </a:r>
            <a:r>
              <a:rPr lang="en-GB" b="1" dirty="0">
                <a:solidFill>
                  <a:srgbClr val="0070C0"/>
                </a:solidFill>
              </a:rPr>
              <a:t>50%-80% </a:t>
            </a:r>
            <a:r>
              <a:rPr lang="en-GB" dirty="0"/>
              <a:t>of what you learned. </a:t>
            </a:r>
          </a:p>
        </p:txBody>
      </p:sp>
      <p:sp>
        <p:nvSpPr>
          <p:cNvPr id="6" name="Rectangle 5"/>
          <p:cNvSpPr/>
          <p:nvPr/>
        </p:nvSpPr>
        <p:spPr>
          <a:xfrm>
            <a:off x="411480" y="4872254"/>
            <a:ext cx="8351520" cy="646331"/>
          </a:xfrm>
          <a:prstGeom prst="rect">
            <a:avLst/>
          </a:prstGeom>
        </p:spPr>
        <p:txBody>
          <a:bodyPr wrap="square">
            <a:spAutoFit/>
          </a:bodyPr>
          <a:lstStyle/>
          <a:p>
            <a:pPr marL="285750" indent="-285750">
              <a:buFont typeface="Arial" panose="020B0604020202020204" pitchFamily="34" charset="0"/>
              <a:buChar char="•"/>
            </a:pPr>
            <a:r>
              <a:rPr lang="en-GB" b="1" dirty="0">
                <a:solidFill>
                  <a:srgbClr val="0070C0"/>
                </a:solidFill>
              </a:rPr>
              <a:t>By day 7</a:t>
            </a:r>
            <a:r>
              <a:rPr lang="en-GB" dirty="0"/>
              <a:t>, we remember even less, and by day 30, we retain about </a:t>
            </a:r>
            <a:r>
              <a:rPr lang="en-GB" b="1" dirty="0">
                <a:solidFill>
                  <a:srgbClr val="0070C0"/>
                </a:solidFill>
              </a:rPr>
              <a:t>2%-3% </a:t>
            </a:r>
            <a:r>
              <a:rPr lang="en-GB" dirty="0"/>
              <a:t>of the original hour! </a:t>
            </a:r>
          </a:p>
        </p:txBody>
      </p:sp>
      <p:sp>
        <p:nvSpPr>
          <p:cNvPr id="7" name="Rectangle 6"/>
          <p:cNvSpPr/>
          <p:nvPr/>
        </p:nvSpPr>
        <p:spPr>
          <a:xfrm>
            <a:off x="411480" y="5542214"/>
            <a:ext cx="8275320" cy="646331"/>
          </a:xfrm>
          <a:prstGeom prst="rect">
            <a:avLst/>
          </a:prstGeom>
        </p:spPr>
        <p:txBody>
          <a:bodyPr wrap="square">
            <a:spAutoFit/>
          </a:bodyPr>
          <a:lstStyle/>
          <a:p>
            <a:pPr marL="285750" indent="-285750" algn="just">
              <a:buFont typeface="Arial" panose="020B0604020202020204" pitchFamily="34" charset="0"/>
              <a:buChar char="•"/>
            </a:pPr>
            <a:r>
              <a:rPr lang="en-GB" b="1" dirty="0">
                <a:solidFill>
                  <a:srgbClr val="0070C0"/>
                </a:solidFill>
              </a:rPr>
              <a:t>Reprocessing the same chunk of information sends a big signal to your brain to hold onto that data.</a:t>
            </a:r>
          </a:p>
        </p:txBody>
      </p:sp>
      <p:pic>
        <p:nvPicPr>
          <p:cNvPr id="8" name="Picture 2" descr="https://encrypted-tbn2.gstatic.com/images?q=tbn:ANd9GcRupuZe3rM4Rs5-eNdFtWZuM4JcKQg1ByHOMQ9HuAGNxfcGbFgEEw">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638800" y="1967749"/>
            <a:ext cx="2133600" cy="151692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2514600" y="2819400"/>
            <a:ext cx="1143000" cy="461665"/>
          </a:xfrm>
          <a:prstGeom prst="rect">
            <a:avLst/>
          </a:prstGeom>
          <a:solidFill>
            <a:schemeClr val="bg1">
              <a:lumMod val="85000"/>
            </a:schemeClr>
          </a:solidFill>
          <a:ln w="9525">
            <a:solidFill>
              <a:schemeClr val="tx1"/>
            </a:solidFill>
          </a:ln>
        </p:spPr>
        <p:txBody>
          <a:bodyPr wrap="square" rtlCol="0">
            <a:spAutoFit/>
          </a:bodyPr>
          <a:lstStyle/>
          <a:p>
            <a:pPr algn="ctr"/>
            <a:r>
              <a:rPr lang="en-GB" sz="1200" b="1" dirty="0" smtClean="0"/>
              <a:t>Short term memory loss</a:t>
            </a:r>
            <a:endParaRPr lang="en-GB" sz="1200" b="1" dirty="0"/>
          </a:p>
        </p:txBody>
      </p:sp>
      <p:cxnSp>
        <p:nvCxnSpPr>
          <p:cNvPr id="11" name="Straight Arrow Connector 10"/>
          <p:cNvCxnSpPr/>
          <p:nvPr/>
        </p:nvCxnSpPr>
        <p:spPr>
          <a:xfrm flipV="1">
            <a:off x="3657600" y="2971800"/>
            <a:ext cx="533400" cy="1524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2" name="TextBox 11"/>
          <p:cNvSpPr txBox="1"/>
          <p:nvPr/>
        </p:nvSpPr>
        <p:spPr>
          <a:xfrm>
            <a:off x="5867400" y="152400"/>
            <a:ext cx="1600200" cy="461665"/>
          </a:xfrm>
          <a:prstGeom prst="rect">
            <a:avLst/>
          </a:prstGeom>
          <a:solidFill>
            <a:schemeClr val="bg1">
              <a:lumMod val="85000"/>
            </a:schemeClr>
          </a:solidFill>
          <a:ln w="9525">
            <a:solidFill>
              <a:schemeClr val="tx1"/>
            </a:solidFill>
          </a:ln>
        </p:spPr>
        <p:txBody>
          <a:bodyPr wrap="square" rtlCol="0">
            <a:spAutoFit/>
          </a:bodyPr>
          <a:lstStyle/>
          <a:p>
            <a:pPr algn="ctr"/>
            <a:r>
              <a:rPr lang="en-GB" sz="1200" b="1" dirty="0" smtClean="0"/>
              <a:t>Long term memory reinforced</a:t>
            </a:r>
            <a:endParaRPr lang="en-GB" sz="1200" b="1" dirty="0"/>
          </a:p>
        </p:txBody>
      </p:sp>
      <p:cxnSp>
        <p:nvCxnSpPr>
          <p:cNvPr id="14" name="Straight Arrow Connector 13"/>
          <p:cNvCxnSpPr>
            <a:stCxn id="12" idx="2"/>
          </p:cNvCxnSpPr>
          <p:nvPr/>
        </p:nvCxnSpPr>
        <p:spPr>
          <a:xfrm flipH="1">
            <a:off x="6172200" y="614065"/>
            <a:ext cx="495300" cy="681335"/>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2" name="TextBox 1"/>
          <p:cNvSpPr txBox="1"/>
          <p:nvPr/>
        </p:nvSpPr>
        <p:spPr>
          <a:xfrm>
            <a:off x="723900" y="6231931"/>
            <a:ext cx="6934200" cy="400110"/>
          </a:xfrm>
          <a:prstGeom prst="rect">
            <a:avLst/>
          </a:prstGeom>
          <a:noFill/>
        </p:spPr>
        <p:txBody>
          <a:bodyPr wrap="square" rtlCol="0">
            <a:spAutoFit/>
          </a:bodyPr>
          <a:lstStyle/>
          <a:p>
            <a:r>
              <a:rPr lang="en-GB" sz="2000" b="1" dirty="0" smtClean="0">
                <a:solidFill>
                  <a:srgbClr val="0070C0"/>
                </a:solidFill>
              </a:rPr>
              <a:t>Repetition is the key ! ……(formulae triggers)</a:t>
            </a:r>
            <a:endParaRPr lang="en-US" sz="2000" b="1" dirty="0">
              <a:solidFill>
                <a:srgbClr val="0070C0"/>
              </a:solidFill>
            </a:endParaRPr>
          </a:p>
        </p:txBody>
      </p:sp>
    </p:spTree>
    <p:extLst>
      <p:ext uri="{BB962C8B-B14F-4D97-AF65-F5344CB8AC3E}">
        <p14:creationId xmlns:p14="http://schemas.microsoft.com/office/powerpoint/2010/main" val="286845657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52400" y="805111"/>
            <a:ext cx="7315200" cy="533431"/>
          </a:xfrm>
        </p:spPr>
        <p:txBody>
          <a:bodyPr>
            <a:no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 INDEPENDENT LEARNER</a:t>
            </a:r>
          </a:p>
        </p:txBody>
      </p:sp>
      <p:sp>
        <p:nvSpPr>
          <p:cNvPr id="7171" name="Rectangle 3"/>
          <p:cNvSpPr>
            <a:spLocks noGrp="1" noChangeArrowheads="1"/>
          </p:cNvSpPr>
          <p:nvPr>
            <p:ph type="body" idx="1"/>
          </p:nvPr>
        </p:nvSpPr>
        <p:spPr>
          <a:xfrm>
            <a:off x="304800" y="1730028"/>
            <a:ext cx="8229600" cy="5264046"/>
          </a:xfrm>
        </p:spPr>
        <p:txBody>
          <a:bodyPr/>
          <a:lstStyle/>
          <a:p>
            <a:pPr eaLnBrk="1" hangingPunct="1">
              <a:buFontTx/>
              <a:buNone/>
            </a:pPr>
            <a:r>
              <a:rPr lang="en-GB" altLang="en-US" sz="2400" dirty="0" smtClean="0">
                <a:latin typeface="Trebuchet MS" pitchFamily="34" charset="0"/>
              </a:rPr>
              <a:t>   Develop these in yourself…</a:t>
            </a:r>
          </a:p>
          <a:p>
            <a:pPr eaLnBrk="1" hangingPunct="1">
              <a:buFontTx/>
              <a:buNone/>
            </a:pPr>
            <a:endParaRPr lang="en-GB" altLang="en-US" sz="2400" dirty="0" smtClean="0">
              <a:latin typeface="Trebuchet MS" pitchFamily="34" charset="0"/>
            </a:endParaRPr>
          </a:p>
          <a:p>
            <a:pPr eaLnBrk="1" hangingPunct="1"/>
            <a:r>
              <a:rPr lang="en-GB" altLang="en-US" sz="2400" dirty="0" smtClean="0">
                <a:latin typeface="Trebuchet MS" pitchFamily="34" charset="0"/>
              </a:rPr>
              <a:t>Ask questions – </a:t>
            </a:r>
            <a:r>
              <a:rPr lang="en-GB" altLang="en-US" sz="2400" dirty="0" smtClean="0">
                <a:solidFill>
                  <a:srgbClr val="0070C0"/>
                </a:solidFill>
                <a:latin typeface="Trebuchet MS" pitchFamily="34" charset="0"/>
              </a:rPr>
              <a:t>Experience share </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Discuss topics with your peers – </a:t>
            </a:r>
            <a:r>
              <a:rPr lang="en-GB" altLang="en-US" sz="2400" dirty="0" smtClean="0">
                <a:solidFill>
                  <a:srgbClr val="0070C0"/>
                </a:solidFill>
                <a:latin typeface="Trebuchet MS" pitchFamily="34" charset="0"/>
              </a:rPr>
              <a:t>Get other views</a:t>
            </a:r>
          </a:p>
          <a:p>
            <a:pPr eaLnBrk="1" hangingPunct="1"/>
            <a:endParaRPr lang="en-GB" altLang="en-US" sz="2400" dirty="0" smtClean="0">
              <a:solidFill>
                <a:srgbClr val="0070C0"/>
              </a:solidFill>
              <a:latin typeface="Trebuchet MS" pitchFamily="34" charset="0"/>
            </a:endParaRPr>
          </a:p>
          <a:p>
            <a:pPr eaLnBrk="1" hangingPunct="1"/>
            <a:r>
              <a:rPr lang="en-GB" altLang="en-US" sz="2400" dirty="0" smtClean="0">
                <a:latin typeface="Trebuchet MS" pitchFamily="34" charset="0"/>
              </a:rPr>
              <a:t>If you don’t understand </a:t>
            </a:r>
          </a:p>
          <a:p>
            <a:pPr eaLnBrk="1" hangingPunct="1">
              <a:buFontTx/>
              <a:buNone/>
            </a:pPr>
            <a:r>
              <a:rPr lang="en-GB" altLang="en-US" sz="2400" dirty="0" smtClean="0">
                <a:latin typeface="Trebuchet MS" pitchFamily="34" charset="0"/>
              </a:rPr>
              <a:t>   something, speak up</a:t>
            </a:r>
          </a:p>
          <a:p>
            <a:pPr eaLnBrk="1" hangingPunct="1">
              <a:buFontTx/>
              <a:buNone/>
            </a:pPr>
            <a:endParaRPr lang="en-GB" altLang="en-US" sz="2400" dirty="0">
              <a:latin typeface="Trebuchet MS" pitchFamily="34" charset="0"/>
            </a:endParaRPr>
          </a:p>
          <a:p>
            <a:pPr eaLnBrk="1" hangingPunct="1">
              <a:buFont typeface="Arial" panose="020B0604020202020204" pitchFamily="34" charset="0"/>
              <a:buChar char="•"/>
            </a:pPr>
            <a:r>
              <a:rPr lang="en-GB" altLang="en-US" sz="2400" dirty="0" smtClean="0">
                <a:latin typeface="Trebuchet MS" pitchFamily="34" charset="0"/>
              </a:rPr>
              <a:t>Commit your ideas to Paper</a:t>
            </a:r>
          </a:p>
        </p:txBody>
      </p:sp>
      <p:pic>
        <p:nvPicPr>
          <p:cNvPr id="7172" name="Picture 5" descr="question%20mark"/>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1200" y="1709975"/>
            <a:ext cx="1327150" cy="165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7" descr="Dartmouth_Energy_Journal_00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67600" y="1651490"/>
            <a:ext cx="1484312"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9" descr="blog_big_JULY_TILED_IMAGES_p4CEC9E_"/>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15000" y="4221163"/>
            <a:ext cx="3090863" cy="232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5" descr="IdeasToPape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71424" y="0"/>
            <a:ext cx="2792123" cy="14668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descr="http://in1.ccio.co/KR/6s/6I/54817320433877906QXOdEqg8c.jpg">
            <a:hlinkClick r:id="rId6"/>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339277" y="1492514"/>
            <a:ext cx="1769004" cy="27371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5147584"/>
      </p:ext>
    </p:extLst>
  </p:cSld>
  <p:clrMapOvr>
    <a:masterClrMapping/>
  </p:clrMapOv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s://stevepiscitelli.files.wordpress.com/2012/01/red_model_web.jpg?w=150&amp;h=13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1200" y="1143000"/>
            <a:ext cx="2333282" cy="216217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914400" y="1371600"/>
            <a:ext cx="4592347" cy="769441"/>
          </a:xfrm>
          <a:prstGeom prst="rect">
            <a:avLst/>
          </a:prstGeom>
        </p:spPr>
        <p:txBody>
          <a:bodyPr wrap="none">
            <a:spAutoFit/>
          </a:bodyPr>
          <a:lstStyle/>
          <a:p>
            <a:r>
              <a:rPr lang="en-GB" sz="1400" dirty="0"/>
              <a:t> </a:t>
            </a:r>
            <a:r>
              <a:rPr lang="en-GB" sz="4400" dirty="0"/>
              <a:t>Critical Thinking ! </a:t>
            </a:r>
          </a:p>
        </p:txBody>
      </p:sp>
      <p:pic>
        <p:nvPicPr>
          <p:cNvPr id="7172" name="Picture 4" descr="https://ruthcatchen.files.wordpress.com/2012/03/thinking-cap.gif">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14793" y="2819400"/>
            <a:ext cx="2943960" cy="3409950"/>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C:\Users\fad-an\AppData\Local\Microsoft\Windows\Temporary Internet Files\Content.IE5\V9PA58TC\thinking-150339_640[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7200" y="3124200"/>
            <a:ext cx="1913859" cy="12858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rot="20071146">
            <a:off x="513604" y="3361357"/>
            <a:ext cx="1350218" cy="646331"/>
          </a:xfrm>
          <a:prstGeom prst="rect">
            <a:avLst/>
          </a:prstGeom>
          <a:noFill/>
        </p:spPr>
        <p:txBody>
          <a:bodyPr wrap="square" rtlCol="0">
            <a:spAutoFit/>
          </a:bodyPr>
          <a:lstStyle/>
          <a:p>
            <a:pPr algn="ctr"/>
            <a:r>
              <a:rPr lang="en-GB" dirty="0" smtClean="0"/>
              <a:t>NEW WAYS</a:t>
            </a:r>
            <a:endParaRPr lang="en-GB" dirty="0"/>
          </a:p>
        </p:txBody>
      </p:sp>
    </p:spTree>
    <p:extLst>
      <p:ext uri="{BB962C8B-B14F-4D97-AF65-F5344CB8AC3E}">
        <p14:creationId xmlns:p14="http://schemas.microsoft.com/office/powerpoint/2010/main" val="123637569"/>
      </p:ext>
    </p:extLst>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95400" y="1752600"/>
            <a:ext cx="6582251" cy="707886"/>
          </a:xfrm>
          <a:prstGeom prst="rect">
            <a:avLst/>
          </a:prstGeom>
        </p:spPr>
        <p:txBody>
          <a:bodyPr wrap="none">
            <a:spAutoFit/>
          </a:bodyPr>
          <a:lstStyle/>
          <a:p>
            <a:r>
              <a:rPr lang="en-GB" altLang="en-US" sz="3200" i="1" dirty="0">
                <a:solidFill>
                  <a:srgbClr val="0070C0"/>
                </a:solidFill>
                <a:latin typeface="Trebuchet MS" pitchFamily="34" charset="0"/>
              </a:rPr>
              <a:t>‘Be a </a:t>
            </a:r>
            <a:r>
              <a:rPr lang="en-GB" altLang="en-US" sz="4000" i="1" dirty="0" smtClean="0">
                <a:solidFill>
                  <a:srgbClr val="0070C0"/>
                </a:solidFill>
                <a:latin typeface="Trebuchet MS" pitchFamily="34" charset="0"/>
              </a:rPr>
              <a:t>NEW VOICE</a:t>
            </a:r>
            <a:r>
              <a:rPr lang="en-GB" altLang="en-US" sz="3200" i="1" dirty="0" smtClean="0">
                <a:solidFill>
                  <a:srgbClr val="0070C0"/>
                </a:solidFill>
                <a:latin typeface="Trebuchet MS" pitchFamily="34" charset="0"/>
              </a:rPr>
              <a:t>….</a:t>
            </a:r>
            <a:r>
              <a:rPr lang="en-GB" altLang="en-US" sz="3200" i="1" dirty="0">
                <a:solidFill>
                  <a:srgbClr val="0070C0"/>
                </a:solidFill>
                <a:latin typeface="Trebuchet MS" pitchFamily="34" charset="0"/>
              </a:rPr>
              <a:t>not an echo’</a:t>
            </a:r>
          </a:p>
        </p:txBody>
      </p:sp>
      <p:pic>
        <p:nvPicPr>
          <p:cNvPr id="8196" name="Picture 4" descr="http://50.57.22.103/wp-content/uploads/2014/06/Love-Happiness-2-600x450.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43482" y="2931206"/>
            <a:ext cx="3686086" cy="2764565"/>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0074866"/>
      </p:ext>
    </p:extLst>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533400" y="304800"/>
            <a:ext cx="7848600" cy="1143000"/>
          </a:xfrm>
        </p:spPr>
        <p:txBody>
          <a:bodyPr/>
          <a:lstStyle/>
          <a:p>
            <a:pPr eaLnBrk="1" hangingPunct="1"/>
            <a:r>
              <a:rPr lang="en-GB" altLang="en-US" dirty="0" smtClean="0">
                <a:latin typeface="Trebuchet MS" pitchFamily="34" charset="0"/>
              </a:rPr>
              <a:t> </a:t>
            </a:r>
            <a:r>
              <a:rPr lang="en-GB" altLang="en-US" sz="4000" dirty="0" smtClean="0">
                <a:solidFill>
                  <a:srgbClr val="0070C0"/>
                </a:solidFill>
                <a:latin typeface="Times New Roman" panose="02020603050405020304" pitchFamily="18" charset="0"/>
                <a:cs typeface="Times New Roman" panose="02020603050405020304" pitchFamily="18" charset="0"/>
              </a:rPr>
              <a:t>SOME TIPS</a:t>
            </a:r>
          </a:p>
        </p:txBody>
      </p:sp>
      <p:sp>
        <p:nvSpPr>
          <p:cNvPr id="11267" name="Rectangle 3"/>
          <p:cNvSpPr>
            <a:spLocks noGrp="1" noChangeArrowheads="1"/>
          </p:cNvSpPr>
          <p:nvPr>
            <p:ph type="body" idx="1"/>
          </p:nvPr>
        </p:nvSpPr>
        <p:spPr>
          <a:xfrm>
            <a:off x="457200" y="1905000"/>
            <a:ext cx="8229600" cy="4857750"/>
          </a:xfrm>
        </p:spPr>
        <p:txBody>
          <a:bodyPr>
            <a:normAutofit fontScale="85000" lnSpcReduction="20000"/>
          </a:bodyPr>
          <a:lstStyle/>
          <a:p>
            <a:pPr eaLnBrk="1" hangingPunct="1"/>
            <a:r>
              <a:rPr lang="en-GB" altLang="en-US" sz="2400" dirty="0" smtClean="0">
                <a:latin typeface="Trebuchet MS" pitchFamily="34" charset="0"/>
              </a:rPr>
              <a:t>Don’t study after 11.00pm</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Divide time between subjects </a:t>
            </a:r>
            <a:r>
              <a:rPr lang="en-GB" altLang="en-US" sz="2400" dirty="0" smtClean="0">
                <a:solidFill>
                  <a:srgbClr val="0070C0"/>
                </a:solidFill>
                <a:latin typeface="Trebuchet MS" pitchFamily="34" charset="0"/>
              </a:rPr>
              <a:t>– if one is weaker, give this more.</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Put a copy of all work somewhere – </a:t>
            </a:r>
            <a:r>
              <a:rPr lang="en-GB" altLang="en-US" sz="2400" dirty="0" smtClean="0">
                <a:solidFill>
                  <a:srgbClr val="0070C0"/>
                </a:solidFill>
                <a:latin typeface="Trebuchet MS" pitchFamily="34" charset="0"/>
              </a:rPr>
              <a:t>in fact keep 3 !</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Review and revise your study timetable – </a:t>
            </a:r>
          </a:p>
          <a:p>
            <a:pPr marL="0" indent="0" eaLnBrk="1" hangingPunct="1">
              <a:buNone/>
            </a:pPr>
            <a:r>
              <a:rPr lang="en-GB" altLang="en-US" sz="2400" dirty="0">
                <a:latin typeface="Trebuchet MS" pitchFamily="34" charset="0"/>
              </a:rPr>
              <a:t> </a:t>
            </a:r>
            <a:r>
              <a:rPr lang="en-GB" altLang="en-US" sz="2400" dirty="0" smtClean="0">
                <a:latin typeface="Trebuchet MS" pitchFamily="34" charset="0"/>
              </a:rPr>
              <a:t>   things change, priorities change too.</a:t>
            </a:r>
          </a:p>
          <a:p>
            <a:pPr eaLnBrk="1" hangingPunct="1"/>
            <a:endParaRPr lang="en-GB" altLang="en-US" sz="2400" dirty="0" smtClean="0">
              <a:latin typeface="Trebuchet MS" pitchFamily="34" charset="0"/>
            </a:endParaRPr>
          </a:p>
          <a:p>
            <a:pPr algn="just" eaLnBrk="1" hangingPunct="1"/>
            <a:r>
              <a:rPr lang="en-GB" altLang="en-US" sz="2400" dirty="0" smtClean="0">
                <a:latin typeface="Trebuchet MS" pitchFamily="34" charset="0"/>
              </a:rPr>
              <a:t>Stick to it ! – </a:t>
            </a:r>
          </a:p>
          <a:p>
            <a:pPr algn="just" eaLnBrk="1" hangingPunct="1"/>
            <a:endParaRPr lang="en-GB" altLang="en-US" sz="2400" dirty="0">
              <a:latin typeface="Trebuchet MS" pitchFamily="34" charset="0"/>
            </a:endParaRPr>
          </a:p>
          <a:p>
            <a:pPr marL="0" indent="0" algn="ctr" eaLnBrk="1" hangingPunct="1">
              <a:buNone/>
            </a:pPr>
            <a:r>
              <a:rPr lang="en-GB" altLang="en-US" sz="1900" b="1" dirty="0" smtClean="0">
                <a:solidFill>
                  <a:srgbClr val="0070C0"/>
                </a:solidFill>
                <a:latin typeface="Trebuchet MS" pitchFamily="34" charset="0"/>
              </a:rPr>
              <a:t>Doesn’t matter how many times you fall, as long as the number of times you pick yourself back up and try again is +1 more.</a:t>
            </a:r>
          </a:p>
          <a:p>
            <a:pPr algn="ctr" eaLnBrk="1" hangingPunct="1"/>
            <a:endParaRPr lang="en-GB" altLang="en-US" sz="2400" b="1" dirty="0" smtClean="0">
              <a:solidFill>
                <a:srgbClr val="0070C0"/>
              </a:solidFill>
              <a:latin typeface="Trebuchet MS" pitchFamily="34" charset="0"/>
            </a:endParaRPr>
          </a:p>
          <a:p>
            <a:pPr algn="ctr" eaLnBrk="1" hangingPunct="1">
              <a:buFontTx/>
              <a:buNone/>
            </a:pPr>
            <a:r>
              <a:rPr lang="en-GB" altLang="en-US" sz="2400" dirty="0" smtClean="0">
                <a:latin typeface="Trebuchet MS" pitchFamily="34" charset="0"/>
              </a:rPr>
              <a:t>	</a:t>
            </a:r>
            <a:endParaRPr lang="en-GB" altLang="en-US" sz="2400" i="1" dirty="0" smtClean="0">
              <a:latin typeface="Trebuchet MS" pitchFamily="34" charset="0"/>
            </a:endParaRPr>
          </a:p>
        </p:txBody>
      </p:sp>
    </p:spTree>
    <p:extLst>
      <p:ext uri="{BB962C8B-B14F-4D97-AF65-F5344CB8AC3E}">
        <p14:creationId xmlns:p14="http://schemas.microsoft.com/office/powerpoint/2010/main" val="3409902858"/>
      </p:ext>
    </p:extLst>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533400"/>
            <a:ext cx="8229600" cy="762000"/>
          </a:xfrm>
        </p:spPr>
        <p:txBody>
          <a:bodyPr>
            <a:normAutofit fontScale="90000"/>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COUNTDOWN to Assignments and Exams</a:t>
            </a:r>
          </a:p>
        </p:txBody>
      </p:sp>
      <p:sp>
        <p:nvSpPr>
          <p:cNvPr id="19459" name="Rectangle 3"/>
          <p:cNvSpPr>
            <a:spLocks noGrp="1" noChangeArrowheads="1"/>
          </p:cNvSpPr>
          <p:nvPr>
            <p:ph type="body" idx="1"/>
          </p:nvPr>
        </p:nvSpPr>
        <p:spPr>
          <a:xfrm>
            <a:off x="381000" y="1676400"/>
            <a:ext cx="8229600" cy="2209800"/>
          </a:xfrm>
        </p:spPr>
        <p:txBody>
          <a:bodyPr>
            <a:normAutofit/>
          </a:bodyPr>
          <a:lstStyle/>
          <a:p>
            <a:pPr eaLnBrk="1" hangingPunct="1">
              <a:buFontTx/>
              <a:buNone/>
            </a:pPr>
            <a:r>
              <a:rPr lang="en-GB" altLang="en-US" sz="2400" dirty="0" smtClean="0">
                <a:latin typeface="Trebuchet MS" pitchFamily="34" charset="0"/>
              </a:rPr>
              <a:t>		</a:t>
            </a:r>
          </a:p>
        </p:txBody>
      </p:sp>
      <p:pic>
        <p:nvPicPr>
          <p:cNvPr id="19460" name="Picture 5" descr="countdown%20time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38600" y="2743200"/>
            <a:ext cx="4840220" cy="229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611306" y="2057400"/>
            <a:ext cx="3046294" cy="4031873"/>
          </a:xfrm>
          <a:prstGeom prst="rect">
            <a:avLst/>
          </a:prstGeom>
        </p:spPr>
        <p:txBody>
          <a:bodyPr wrap="square">
            <a:spAutoFit/>
          </a:bodyPr>
          <a:lstStyle/>
          <a:p>
            <a:r>
              <a:rPr lang="en-GB" altLang="en-US" sz="3200" b="1" dirty="0">
                <a:solidFill>
                  <a:srgbClr val="0070C0"/>
                </a:solidFill>
                <a:latin typeface="Trebuchet MS" pitchFamily="34" charset="0"/>
              </a:rPr>
              <a:t>Look at them </a:t>
            </a:r>
            <a:r>
              <a:rPr lang="en-GB" altLang="en-US" sz="3200" b="1" dirty="0" smtClean="0">
                <a:solidFill>
                  <a:srgbClr val="0070C0"/>
                </a:solidFill>
                <a:latin typeface="Trebuchet MS" pitchFamily="34" charset="0"/>
              </a:rPr>
              <a:t>positively,</a:t>
            </a:r>
            <a:r>
              <a:rPr lang="en-GB" altLang="en-US" sz="3200" dirty="0" smtClean="0">
                <a:latin typeface="Trebuchet MS" pitchFamily="34" charset="0"/>
              </a:rPr>
              <a:t> </a:t>
            </a:r>
            <a:r>
              <a:rPr lang="en-GB" altLang="en-US" sz="3200" dirty="0">
                <a:latin typeface="Trebuchet MS" pitchFamily="34" charset="0"/>
              </a:rPr>
              <a:t>as an opportunity to demonstrate your </a:t>
            </a:r>
            <a:r>
              <a:rPr lang="en-GB" altLang="en-US" sz="3200" dirty="0" smtClean="0">
                <a:latin typeface="Trebuchet MS" pitchFamily="34" charset="0"/>
              </a:rPr>
              <a:t>understanding and express your views</a:t>
            </a:r>
            <a:endParaRPr lang="en-GB" altLang="en-US" sz="3200" dirty="0">
              <a:latin typeface="Trebuchet MS" pitchFamily="34" charset="0"/>
            </a:endParaRPr>
          </a:p>
        </p:txBody>
      </p:sp>
      <p:sp>
        <p:nvSpPr>
          <p:cNvPr id="3" name="TextBox 2"/>
          <p:cNvSpPr txBox="1"/>
          <p:nvPr/>
        </p:nvSpPr>
        <p:spPr>
          <a:xfrm>
            <a:off x="5562600" y="5904925"/>
            <a:ext cx="2819400" cy="584775"/>
          </a:xfrm>
          <a:prstGeom prst="rect">
            <a:avLst/>
          </a:prstGeom>
          <a:noFill/>
        </p:spPr>
        <p:txBody>
          <a:bodyPr wrap="square" rtlCol="0">
            <a:spAutoFit/>
          </a:bodyPr>
          <a:lstStyle/>
          <a:p>
            <a:r>
              <a:rPr lang="en-GB" sz="3200" dirty="0" smtClean="0"/>
              <a:t>FEEDBACK?</a:t>
            </a:r>
            <a:endParaRPr lang="en-US" sz="3200" dirty="0"/>
          </a:p>
        </p:txBody>
      </p:sp>
    </p:spTree>
    <p:extLst>
      <p:ext uri="{BB962C8B-B14F-4D97-AF65-F5344CB8AC3E}">
        <p14:creationId xmlns:p14="http://schemas.microsoft.com/office/powerpoint/2010/main" val="3704513653"/>
      </p:ext>
    </p:extLst>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p:cNvSpPr>
            <a:spLocks noGrp="1" noChangeArrowheads="1"/>
          </p:cNvSpPr>
          <p:nvPr>
            <p:ph type="body" idx="1"/>
          </p:nvPr>
        </p:nvSpPr>
        <p:spPr>
          <a:xfrm>
            <a:off x="228600" y="1447800"/>
            <a:ext cx="8229600" cy="4525963"/>
          </a:xfrm>
        </p:spPr>
        <p:txBody>
          <a:bodyPr>
            <a:normAutofit lnSpcReduction="10000"/>
          </a:bodyPr>
          <a:lstStyle/>
          <a:p>
            <a:pPr algn="just" eaLnBrk="1" hangingPunct="1"/>
            <a:r>
              <a:rPr lang="en-GB" altLang="en-US" sz="2400" dirty="0" smtClean="0">
                <a:latin typeface="Trebuchet MS" pitchFamily="34" charset="0"/>
              </a:rPr>
              <a:t>Academic skills are learned by doing problems, </a:t>
            </a:r>
          </a:p>
          <a:p>
            <a:pPr marL="0" indent="0" algn="just" eaLnBrk="1" hangingPunct="1">
              <a:buNone/>
            </a:pPr>
            <a:r>
              <a:rPr lang="en-GB" altLang="en-US" sz="2400" dirty="0">
                <a:latin typeface="Trebuchet MS" pitchFamily="34" charset="0"/>
              </a:rPr>
              <a:t> </a:t>
            </a:r>
            <a:r>
              <a:rPr lang="en-GB" altLang="en-US" sz="2400" dirty="0" smtClean="0">
                <a:latin typeface="Trebuchet MS" pitchFamily="34" charset="0"/>
              </a:rPr>
              <a:t>  exercises and essays – repetition is the key.</a:t>
            </a:r>
          </a:p>
          <a:p>
            <a:pPr marL="0" indent="0" algn="just" eaLnBrk="1" hangingPunct="1">
              <a:buNone/>
            </a:pPr>
            <a:endParaRPr lang="en-GB" altLang="en-US" sz="2400" dirty="0" smtClean="0">
              <a:latin typeface="Trebuchet MS" pitchFamily="34" charset="0"/>
            </a:endParaRPr>
          </a:p>
          <a:p>
            <a:pPr algn="just" eaLnBrk="1" hangingPunct="1"/>
            <a:r>
              <a:rPr lang="en-GB" altLang="en-US" sz="2400" dirty="0" smtClean="0">
                <a:latin typeface="Trebuchet MS" pitchFamily="34" charset="0"/>
              </a:rPr>
              <a:t>Aim to build a clear understanding by </a:t>
            </a:r>
            <a:r>
              <a:rPr lang="en-GB" altLang="en-US" sz="2400" b="1" dirty="0" smtClean="0">
                <a:solidFill>
                  <a:srgbClr val="0070C0"/>
                </a:solidFill>
                <a:latin typeface="Trebuchet MS" pitchFamily="34" charset="0"/>
              </a:rPr>
              <a:t>connecting areas of knowledge.</a:t>
            </a:r>
          </a:p>
          <a:p>
            <a:pPr algn="just" eaLnBrk="1" hangingPunct="1"/>
            <a:endParaRPr lang="en-GB" altLang="en-US" sz="2400" b="1" dirty="0" smtClean="0">
              <a:solidFill>
                <a:srgbClr val="0070C0"/>
              </a:solidFill>
              <a:latin typeface="Trebuchet MS" pitchFamily="34" charset="0"/>
            </a:endParaRPr>
          </a:p>
          <a:p>
            <a:pPr algn="just" eaLnBrk="1" hangingPunct="1"/>
            <a:r>
              <a:rPr lang="en-GB" altLang="en-US" sz="2400" dirty="0" smtClean="0">
                <a:latin typeface="Trebuchet MS" pitchFamily="34" charset="0"/>
              </a:rPr>
              <a:t>Lecture sessions are the backbone of your Study Programme, </a:t>
            </a:r>
            <a:r>
              <a:rPr lang="en-GB" altLang="en-US" sz="2400" b="1" dirty="0" smtClean="0">
                <a:solidFill>
                  <a:srgbClr val="0070C0"/>
                </a:solidFill>
                <a:latin typeface="Trebuchet MS" pitchFamily="34" charset="0"/>
              </a:rPr>
              <a:t>but put flesh on the bone</a:t>
            </a:r>
            <a:r>
              <a:rPr lang="en-GB" altLang="en-US" sz="2400" dirty="0" smtClean="0">
                <a:latin typeface="Trebuchet MS" pitchFamily="34" charset="0"/>
              </a:rPr>
              <a:t>.</a:t>
            </a:r>
          </a:p>
          <a:p>
            <a:pPr eaLnBrk="1" hangingPunct="1"/>
            <a:endParaRPr lang="en-GB" altLang="en-US" sz="2400" dirty="0" smtClean="0">
              <a:latin typeface="Trebuchet MS" pitchFamily="34" charset="0"/>
            </a:endParaRPr>
          </a:p>
          <a:p>
            <a:pPr algn="ctr" eaLnBrk="1" hangingPunct="1">
              <a:buFontTx/>
              <a:buNone/>
            </a:pPr>
            <a:r>
              <a:rPr lang="en-GB" altLang="en-US" sz="2400" dirty="0" smtClean="0">
                <a:latin typeface="Trebuchet MS" pitchFamily="34" charset="0"/>
              </a:rPr>
              <a:t>	</a:t>
            </a:r>
            <a:r>
              <a:rPr lang="en-GB" altLang="en-US" sz="2000" b="1" i="1" dirty="0" smtClean="0">
                <a:solidFill>
                  <a:srgbClr val="0070C0"/>
                </a:solidFill>
                <a:latin typeface="Trebuchet MS" pitchFamily="34" charset="0"/>
              </a:rPr>
              <a:t>‘ Some succeed because they are destined to:</a:t>
            </a:r>
          </a:p>
          <a:p>
            <a:pPr algn="ctr" eaLnBrk="1" hangingPunct="1">
              <a:buFontTx/>
              <a:buNone/>
            </a:pPr>
            <a:r>
              <a:rPr lang="en-GB" altLang="en-US" sz="2000" b="1" i="1" dirty="0" smtClean="0">
                <a:solidFill>
                  <a:srgbClr val="0070C0"/>
                </a:solidFill>
                <a:latin typeface="Trebuchet MS" pitchFamily="34" charset="0"/>
              </a:rPr>
              <a:t>	 most succeed because they are determined to.’</a:t>
            </a:r>
          </a:p>
        </p:txBody>
      </p:sp>
      <p:pic>
        <p:nvPicPr>
          <p:cNvPr id="14339" name="Picture 4" descr="boystudy"/>
          <p:cNvPicPr>
            <a:picLocks noGrp="1" noChangeAspect="1" noChangeArrowheads="1"/>
          </p:cNvPicPr>
          <p:nvPr>
            <p:ph type="title"/>
          </p:nvPr>
        </p:nvPicPr>
        <p:blipFill>
          <a:blip r:embed="rId2" cstate="print">
            <a:extLst>
              <a:ext uri="{28A0092B-C50C-407E-A947-70E740481C1C}">
                <a14:useLocalDpi xmlns:a14="http://schemas.microsoft.com/office/drawing/2010/main" val="0"/>
              </a:ext>
            </a:extLst>
          </a:blip>
          <a:srcRect/>
          <a:stretch>
            <a:fillRect/>
          </a:stretch>
        </p:blipFill>
        <p:spPr>
          <a:xfrm>
            <a:off x="7162800" y="304800"/>
            <a:ext cx="1728788" cy="1436688"/>
          </a:xfrm>
          <a:noFill/>
        </p:spPr>
      </p:pic>
    </p:spTree>
    <p:extLst>
      <p:ext uri="{BB962C8B-B14F-4D97-AF65-F5344CB8AC3E}">
        <p14:creationId xmlns:p14="http://schemas.microsoft.com/office/powerpoint/2010/main" val="1917929691"/>
      </p:ext>
    </p:extLst>
  </p:cSld>
  <p:clrMapOvr>
    <a:masterClrMapping/>
  </p:clrMapOv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609600"/>
            <a:ext cx="8229600" cy="747238"/>
          </a:xfrm>
        </p:spPr>
        <p:txBody>
          <a:bodyPr>
            <a:norm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Assignments + Exams</a:t>
            </a:r>
          </a:p>
        </p:txBody>
      </p:sp>
      <p:sp>
        <p:nvSpPr>
          <p:cNvPr id="24579" name="Rectangle 3"/>
          <p:cNvSpPr>
            <a:spLocks noGrp="1" noChangeArrowheads="1"/>
          </p:cNvSpPr>
          <p:nvPr>
            <p:ph type="body" idx="1"/>
          </p:nvPr>
        </p:nvSpPr>
        <p:spPr>
          <a:xfrm>
            <a:off x="457200" y="1600200"/>
            <a:ext cx="8229600" cy="5068888"/>
          </a:xfrm>
        </p:spPr>
        <p:txBody>
          <a:bodyPr>
            <a:normAutofit fontScale="92500" lnSpcReduction="20000"/>
          </a:bodyPr>
          <a:lstStyle/>
          <a:p>
            <a:pPr eaLnBrk="1" hangingPunct="1">
              <a:buFontTx/>
              <a:buNone/>
            </a:pPr>
            <a:r>
              <a:rPr lang="en-GB" altLang="en-US" sz="2400" dirty="0" smtClean="0">
                <a:latin typeface="Trebuchet MS" pitchFamily="34" charset="0"/>
              </a:rPr>
              <a:t>The secrets to success:</a:t>
            </a:r>
          </a:p>
          <a:p>
            <a:pPr eaLnBrk="1" hangingPunct="1">
              <a:buFontTx/>
              <a:buNone/>
            </a:pPr>
            <a:endParaRPr lang="en-GB" altLang="en-US" sz="2400" dirty="0" smtClean="0">
              <a:latin typeface="Trebuchet MS" pitchFamily="34" charset="0"/>
            </a:endParaRPr>
          </a:p>
          <a:p>
            <a:pPr eaLnBrk="1" hangingPunct="1"/>
            <a:r>
              <a:rPr lang="en-GB" altLang="en-US" sz="2400" dirty="0" smtClean="0">
                <a:latin typeface="Trebuchet MS" pitchFamily="34" charset="0"/>
              </a:rPr>
              <a:t>Have genuine faith in your preparation.</a:t>
            </a:r>
          </a:p>
          <a:p>
            <a:pPr eaLnBrk="1" hangingPunct="1"/>
            <a:r>
              <a:rPr lang="en-GB" altLang="en-US" sz="2400" dirty="0" smtClean="0">
                <a:latin typeface="Trebuchet MS" pitchFamily="34" charset="0"/>
              </a:rPr>
              <a:t>Don’t leave anything to chance.</a:t>
            </a:r>
          </a:p>
          <a:p>
            <a:pPr eaLnBrk="1" hangingPunct="1">
              <a:buFontTx/>
              <a:buNone/>
            </a:pPr>
            <a:r>
              <a:rPr lang="en-GB" altLang="en-US" sz="2400" dirty="0" smtClean="0">
                <a:latin typeface="Trebuchet MS" pitchFamily="34" charset="0"/>
              </a:rPr>
              <a:t>   Know exactly what is required for each assessment.</a:t>
            </a:r>
          </a:p>
          <a:p>
            <a:pPr eaLnBrk="1" hangingPunct="1"/>
            <a:r>
              <a:rPr lang="en-GB" altLang="en-US" sz="2400" dirty="0" smtClean="0">
                <a:latin typeface="Trebuchet MS" pitchFamily="34" charset="0"/>
              </a:rPr>
              <a:t>Understand each subject as fully as possible.</a:t>
            </a:r>
          </a:p>
          <a:p>
            <a:pPr eaLnBrk="1" hangingPunct="1"/>
            <a:r>
              <a:rPr lang="en-GB" altLang="en-US" sz="2400" dirty="0" smtClean="0">
                <a:latin typeface="Trebuchet MS" pitchFamily="34" charset="0"/>
              </a:rPr>
              <a:t>Quiz your Lecturers, and each other.</a:t>
            </a:r>
          </a:p>
          <a:p>
            <a:pPr eaLnBrk="1" hangingPunct="1"/>
            <a:r>
              <a:rPr lang="en-GB" altLang="en-US" sz="2400" dirty="0" smtClean="0">
                <a:latin typeface="Trebuchet MS" pitchFamily="34" charset="0"/>
              </a:rPr>
              <a:t>Know the format of the task that will be presented.</a:t>
            </a:r>
          </a:p>
          <a:p>
            <a:pPr eaLnBrk="1" hangingPunct="1"/>
            <a:endParaRPr lang="en-GB" altLang="en-US" sz="2400" dirty="0" smtClean="0">
              <a:latin typeface="Trebuchet MS" pitchFamily="34" charset="0"/>
            </a:endParaRPr>
          </a:p>
          <a:p>
            <a:pPr eaLnBrk="1" hangingPunct="1">
              <a:buFontTx/>
              <a:buNone/>
            </a:pPr>
            <a:r>
              <a:rPr lang="en-GB" altLang="en-US" sz="2400" dirty="0" smtClean="0">
                <a:latin typeface="Trebuchet MS" pitchFamily="34" charset="0"/>
              </a:rPr>
              <a:t>		Multiple choice</a:t>
            </a:r>
          </a:p>
          <a:p>
            <a:pPr eaLnBrk="1" hangingPunct="1">
              <a:buFontTx/>
              <a:buNone/>
            </a:pPr>
            <a:r>
              <a:rPr lang="en-GB" altLang="en-US" sz="2400" dirty="0" smtClean="0">
                <a:latin typeface="Trebuchet MS" pitchFamily="34" charset="0"/>
              </a:rPr>
              <a:t>		Short answer</a:t>
            </a:r>
          </a:p>
          <a:p>
            <a:pPr eaLnBrk="1" hangingPunct="1">
              <a:buFontTx/>
              <a:buNone/>
            </a:pPr>
            <a:r>
              <a:rPr lang="en-GB" altLang="en-US" sz="2400" dirty="0" smtClean="0">
                <a:latin typeface="Trebuchet MS" pitchFamily="34" charset="0"/>
              </a:rPr>
              <a:t>		Essays</a:t>
            </a:r>
          </a:p>
          <a:p>
            <a:pPr eaLnBrk="1" hangingPunct="1">
              <a:buFontTx/>
              <a:buNone/>
            </a:pPr>
            <a:r>
              <a:rPr lang="en-GB" altLang="en-US" sz="2400" dirty="0">
                <a:latin typeface="Trebuchet MS" pitchFamily="34" charset="0"/>
              </a:rPr>
              <a:t>	</a:t>
            </a:r>
            <a:r>
              <a:rPr lang="en-GB" altLang="en-US" sz="2400" dirty="0" smtClean="0">
                <a:latin typeface="Trebuchet MS" pitchFamily="34" charset="0"/>
              </a:rPr>
              <a:t>	Report</a:t>
            </a:r>
          </a:p>
          <a:p>
            <a:pPr eaLnBrk="1" hangingPunct="1">
              <a:buFontTx/>
              <a:buNone/>
            </a:pPr>
            <a:r>
              <a:rPr lang="en-GB" altLang="en-US" sz="2400" dirty="0" smtClean="0">
                <a:latin typeface="Trebuchet MS" pitchFamily="34" charset="0"/>
              </a:rPr>
              <a:t>		Software</a:t>
            </a:r>
          </a:p>
          <a:p>
            <a:pPr eaLnBrk="1" hangingPunct="1">
              <a:buFontTx/>
              <a:buNone/>
            </a:pPr>
            <a:r>
              <a:rPr lang="en-GB" altLang="en-US" sz="2400" dirty="0" smtClean="0">
                <a:latin typeface="Trebuchet MS" pitchFamily="34" charset="0"/>
              </a:rPr>
              <a:t>		Practical Testing</a:t>
            </a:r>
          </a:p>
        </p:txBody>
      </p:sp>
      <p:pic>
        <p:nvPicPr>
          <p:cNvPr id="24580" name="Picture 4" descr="boystud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15200" y="213838"/>
            <a:ext cx="1582738" cy="1312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5943600" y="5334000"/>
            <a:ext cx="2514600" cy="830997"/>
          </a:xfrm>
          <a:prstGeom prst="rect">
            <a:avLst/>
          </a:prstGeom>
          <a:noFill/>
        </p:spPr>
        <p:txBody>
          <a:bodyPr wrap="square" rtlCol="0">
            <a:spAutoFit/>
          </a:bodyPr>
          <a:lstStyle/>
          <a:p>
            <a:pPr algn="ctr"/>
            <a:r>
              <a:rPr lang="en-GB" sz="2400" b="1" dirty="0" smtClean="0">
                <a:solidFill>
                  <a:srgbClr val="0070C0"/>
                </a:solidFill>
              </a:rPr>
              <a:t>ANY QUESTIONS ??</a:t>
            </a:r>
            <a:endParaRPr lang="en-GB" sz="2400" b="1" dirty="0">
              <a:solidFill>
                <a:srgbClr val="0070C0"/>
              </a:solidFill>
            </a:endParaRPr>
          </a:p>
        </p:txBody>
      </p:sp>
      <p:cxnSp>
        <p:nvCxnSpPr>
          <p:cNvPr id="7" name="Straight Arrow Connector 6"/>
          <p:cNvCxnSpPr/>
          <p:nvPr/>
        </p:nvCxnSpPr>
        <p:spPr>
          <a:xfrm>
            <a:off x="2057400" y="4343400"/>
            <a:ext cx="0" cy="22860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236435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42" name="Picture 2" descr="I'm outta here"/>
          <p:cNvPicPr>
            <a:picLocks noChangeAspect="1" noChangeArrowheads="1" noCrop="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33600" y="728133"/>
            <a:ext cx="57150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219092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314" name="Rectangle 3"/>
          <p:cNvSpPr>
            <a:spLocks noGrp="1" noChangeArrowheads="1"/>
          </p:cNvSpPr>
          <p:nvPr>
            <p:ph type="body" idx="1"/>
          </p:nvPr>
        </p:nvSpPr>
        <p:spPr>
          <a:xfrm>
            <a:off x="381000" y="990600"/>
            <a:ext cx="8229600" cy="4525962"/>
          </a:xfrm>
        </p:spPr>
        <p:txBody>
          <a:bodyPr>
            <a:normAutofit fontScale="92500" lnSpcReduction="20000"/>
          </a:bodyPr>
          <a:lstStyle/>
          <a:p>
            <a:pPr eaLnBrk="1" hangingPunct="1"/>
            <a:r>
              <a:rPr lang="en-GB" altLang="en-US" sz="2400" dirty="0" smtClean="0">
                <a:latin typeface="Trebuchet MS" pitchFamily="34" charset="0"/>
              </a:rPr>
              <a:t>Don’t make study sessions too long</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Keep hydrated (this does not mean alcohol !)</a:t>
            </a:r>
          </a:p>
          <a:p>
            <a:pPr marL="0" indent="0" eaLnBrk="1" hangingPunct="1">
              <a:buNone/>
            </a:pPr>
            <a:r>
              <a:rPr lang="en-GB" altLang="en-US" sz="2400" dirty="0">
                <a:latin typeface="Trebuchet MS" pitchFamily="34" charset="0"/>
              </a:rPr>
              <a:t> </a:t>
            </a:r>
            <a:r>
              <a:rPr lang="en-GB" altLang="en-US" sz="2400" dirty="0" smtClean="0">
                <a:latin typeface="Trebuchet MS" pitchFamily="34" charset="0"/>
              </a:rPr>
              <a:t>  as you work.</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Break tasks down into smaller manageable ones.</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Do daily summaries of work covered in class in your own words under </a:t>
            </a:r>
            <a:r>
              <a:rPr lang="en-GB" altLang="en-US" sz="2400" b="1" dirty="0" smtClean="0">
                <a:latin typeface="Trebuchet MS" pitchFamily="34" charset="0"/>
              </a:rPr>
              <a:t>Main Points.</a:t>
            </a:r>
          </a:p>
          <a:p>
            <a:pPr eaLnBrk="1" hangingPunct="1"/>
            <a:endParaRPr lang="en-GB" altLang="en-US" sz="2400" b="1" dirty="0" smtClean="0">
              <a:latin typeface="Trebuchet MS" pitchFamily="34" charset="0"/>
            </a:endParaRPr>
          </a:p>
          <a:p>
            <a:pPr eaLnBrk="1" hangingPunct="1"/>
            <a:r>
              <a:rPr lang="en-GB" altLang="en-US" sz="2400" b="1" dirty="0" smtClean="0">
                <a:latin typeface="Trebuchet MS" pitchFamily="34" charset="0"/>
              </a:rPr>
              <a:t>Use Mnemonics </a:t>
            </a:r>
            <a:r>
              <a:rPr lang="en-GB" altLang="en-US" sz="1700" dirty="0" smtClean="0">
                <a:latin typeface="Trebuchet MS" pitchFamily="34" charset="0"/>
              </a:rPr>
              <a:t>(We will practice this later)</a:t>
            </a:r>
          </a:p>
          <a:p>
            <a:pPr eaLnBrk="1" hangingPunct="1"/>
            <a:endParaRPr lang="en-GB" altLang="en-US" sz="2400" b="1" dirty="0" smtClean="0">
              <a:latin typeface="Trebuchet MS" pitchFamily="34" charset="0"/>
            </a:endParaRPr>
          </a:p>
          <a:p>
            <a:pPr eaLnBrk="1" hangingPunct="1"/>
            <a:r>
              <a:rPr lang="en-GB" altLang="en-US" sz="2400" dirty="0" smtClean="0">
                <a:latin typeface="Trebuchet MS" pitchFamily="34" charset="0"/>
              </a:rPr>
              <a:t>Set a task to achieve for each session.</a:t>
            </a:r>
          </a:p>
        </p:txBody>
      </p:sp>
      <p:pic>
        <p:nvPicPr>
          <p:cNvPr id="13315" name="Picture 5" descr="boystud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94320" y="152400"/>
            <a:ext cx="2039937" cy="1693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02056200"/>
      </p:ext>
    </p:extLst>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81000" y="304800"/>
            <a:ext cx="8229600" cy="1143000"/>
          </a:xfrm>
        </p:spPr>
        <p:txBody>
          <a:bodyPr>
            <a:normAutofit/>
          </a:bodyPr>
          <a:lstStyle/>
          <a:p>
            <a:pPr eaLnBrk="1" hangingPunct="1"/>
            <a:r>
              <a:rPr lang="en-GB" altLang="en-US" sz="4000" dirty="0" smtClean="0">
                <a:latin typeface="Times New Roman" panose="02020603050405020304" pitchFamily="18" charset="0"/>
                <a:cs typeface="Times New Roman" panose="02020603050405020304" pitchFamily="18" charset="0"/>
              </a:rPr>
              <a:t>   </a:t>
            </a:r>
            <a:r>
              <a:rPr lang="en-GB" altLang="en-US" sz="4000" dirty="0" smtClean="0">
                <a:solidFill>
                  <a:srgbClr val="0070C0"/>
                </a:solidFill>
                <a:latin typeface="Times New Roman" panose="02020603050405020304" pitchFamily="18" charset="0"/>
                <a:cs typeface="Times New Roman" panose="02020603050405020304" pitchFamily="18" charset="0"/>
              </a:rPr>
              <a:t>PRIORITISE your OPTIONS</a:t>
            </a:r>
          </a:p>
        </p:txBody>
      </p:sp>
      <p:sp>
        <p:nvSpPr>
          <p:cNvPr id="16387" name="Rectangle 3"/>
          <p:cNvSpPr>
            <a:spLocks noGrp="1" noChangeArrowheads="1"/>
          </p:cNvSpPr>
          <p:nvPr>
            <p:ph type="body" idx="1"/>
          </p:nvPr>
        </p:nvSpPr>
        <p:spPr>
          <a:xfrm>
            <a:off x="457200" y="1676400"/>
            <a:ext cx="8229600" cy="5329237"/>
          </a:xfrm>
        </p:spPr>
        <p:txBody>
          <a:bodyPr/>
          <a:lstStyle/>
          <a:p>
            <a:pPr eaLnBrk="1" hangingPunct="1"/>
            <a:r>
              <a:rPr lang="en-GB" altLang="en-US" sz="2400" dirty="0" smtClean="0">
                <a:latin typeface="Trebuchet MS" pitchFamily="34" charset="0"/>
              </a:rPr>
              <a:t>Make a list….You can’t do everything</a:t>
            </a:r>
          </a:p>
          <a:p>
            <a:pPr eaLnBrk="1" hangingPunct="1"/>
            <a:r>
              <a:rPr lang="en-GB" altLang="en-US" sz="2400" dirty="0" smtClean="0">
                <a:latin typeface="Trebuchet MS" pitchFamily="34" charset="0"/>
              </a:rPr>
              <a:t>To achieve your goals, sacrifices have to be made</a:t>
            </a:r>
          </a:p>
          <a:p>
            <a:pPr eaLnBrk="1" hangingPunct="1"/>
            <a:r>
              <a:rPr lang="en-GB" altLang="en-US" sz="2400" dirty="0" smtClean="0">
                <a:latin typeface="Trebuchet MS" pitchFamily="34" charset="0"/>
              </a:rPr>
              <a:t>Reward yourself for working well and achieving short term goals</a:t>
            </a:r>
          </a:p>
          <a:p>
            <a:pPr eaLnBrk="1" hangingPunct="1"/>
            <a:r>
              <a:rPr lang="en-GB" altLang="en-US" sz="2400" dirty="0" smtClean="0">
                <a:latin typeface="Trebuchet MS" pitchFamily="34" charset="0"/>
              </a:rPr>
              <a:t>To perform at your best requires fulfilling and stimulating leisure/relaxation time</a:t>
            </a:r>
          </a:p>
          <a:p>
            <a:pPr eaLnBrk="1" hangingPunct="1"/>
            <a:r>
              <a:rPr lang="en-GB" altLang="en-US" sz="2400" dirty="0" smtClean="0">
                <a:latin typeface="Trebuchet MS" pitchFamily="34" charset="0"/>
              </a:rPr>
              <a:t>You are responsible for the organisation of </a:t>
            </a:r>
            <a:r>
              <a:rPr lang="en-GB" altLang="en-US" sz="2400" b="1" dirty="0" smtClean="0">
                <a:latin typeface="Trebuchet MS" pitchFamily="34" charset="0"/>
              </a:rPr>
              <a:t>your</a:t>
            </a:r>
            <a:r>
              <a:rPr lang="en-GB" altLang="en-US" sz="2400" dirty="0" smtClean="0">
                <a:latin typeface="Trebuchet MS" pitchFamily="34" charset="0"/>
              </a:rPr>
              <a:t> time and lifestyle</a:t>
            </a:r>
          </a:p>
          <a:p>
            <a:pPr eaLnBrk="1" hangingPunct="1">
              <a:buFontTx/>
              <a:buNone/>
            </a:pPr>
            <a:endParaRPr lang="en-GB" altLang="en-US" sz="2400" dirty="0" smtClean="0">
              <a:latin typeface="Trebuchet MS" pitchFamily="34" charset="0"/>
            </a:endParaRPr>
          </a:p>
          <a:p>
            <a:pPr eaLnBrk="1" hangingPunct="1">
              <a:buFontTx/>
              <a:buNone/>
            </a:pPr>
            <a:r>
              <a:rPr lang="en-GB" altLang="en-US" sz="2400" i="1" dirty="0" smtClean="0">
                <a:latin typeface="Trebuchet MS" pitchFamily="34" charset="0"/>
              </a:rPr>
              <a:t>	‘The first step is the most difficult part of the journey’</a:t>
            </a:r>
          </a:p>
        </p:txBody>
      </p:sp>
    </p:spTree>
    <p:extLst>
      <p:ext uri="{BB962C8B-B14F-4D97-AF65-F5344CB8AC3E}">
        <p14:creationId xmlns:p14="http://schemas.microsoft.com/office/powerpoint/2010/main" val="884713601"/>
      </p:ext>
    </p:extLst>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0" y="759222"/>
            <a:ext cx="7696200" cy="680244"/>
          </a:xfrm>
        </p:spPr>
        <p:txBody>
          <a:bodyPr>
            <a:norm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      PRIORITISING STUDY</a:t>
            </a:r>
          </a:p>
        </p:txBody>
      </p:sp>
      <p:sp>
        <p:nvSpPr>
          <p:cNvPr id="17411" name="Rectangle 3"/>
          <p:cNvSpPr>
            <a:spLocks noGrp="1" noChangeArrowheads="1"/>
          </p:cNvSpPr>
          <p:nvPr>
            <p:ph type="body" idx="1"/>
          </p:nvPr>
        </p:nvSpPr>
        <p:spPr>
          <a:xfrm>
            <a:off x="395288" y="1916113"/>
            <a:ext cx="8229600" cy="4392612"/>
          </a:xfrm>
        </p:spPr>
        <p:txBody>
          <a:bodyPr>
            <a:normAutofit/>
          </a:bodyPr>
          <a:lstStyle/>
          <a:p>
            <a:pPr eaLnBrk="1" hangingPunct="1">
              <a:buFontTx/>
              <a:buNone/>
            </a:pPr>
            <a:r>
              <a:rPr lang="en-GB" altLang="en-US" sz="2400" dirty="0" smtClean="0">
                <a:latin typeface="Trebuchet MS" pitchFamily="34" charset="0"/>
              </a:rPr>
              <a:t>	</a:t>
            </a:r>
          </a:p>
          <a:p>
            <a:pPr eaLnBrk="1" hangingPunct="1">
              <a:buFontTx/>
              <a:buNone/>
            </a:pPr>
            <a:r>
              <a:rPr lang="en-GB" altLang="en-US" sz="2400" dirty="0" smtClean="0">
                <a:latin typeface="Trebuchet MS" pitchFamily="34" charset="0"/>
              </a:rPr>
              <a:t>	Too often you tend to ‘</a:t>
            </a:r>
            <a:r>
              <a:rPr lang="en-GB" altLang="en-US" sz="2400" b="1" dirty="0" smtClean="0">
                <a:latin typeface="Trebuchet MS" pitchFamily="34" charset="0"/>
              </a:rPr>
              <a:t>let it happen</a:t>
            </a:r>
            <a:r>
              <a:rPr lang="en-GB" altLang="en-US" sz="2400" dirty="0" smtClean="0">
                <a:latin typeface="Trebuchet MS" pitchFamily="34" charset="0"/>
              </a:rPr>
              <a:t>’ and </a:t>
            </a:r>
            <a:r>
              <a:rPr lang="en-GB" altLang="en-US" sz="2400" b="1" dirty="0" smtClean="0">
                <a:latin typeface="Trebuchet MS" pitchFamily="34" charset="0"/>
              </a:rPr>
              <a:t>don’t plan</a:t>
            </a:r>
            <a:r>
              <a:rPr lang="en-GB" altLang="en-US" sz="2400" dirty="0" smtClean="0">
                <a:latin typeface="Trebuchet MS" pitchFamily="34" charset="0"/>
              </a:rPr>
              <a:t> ahead.</a:t>
            </a:r>
          </a:p>
          <a:p>
            <a:pPr eaLnBrk="1" hangingPunct="1">
              <a:buFontTx/>
              <a:buNone/>
            </a:pPr>
            <a:endParaRPr lang="en-GB" altLang="en-US" sz="2400" dirty="0" smtClean="0">
              <a:latin typeface="Trebuchet MS" pitchFamily="34" charset="0"/>
            </a:endParaRPr>
          </a:p>
          <a:p>
            <a:pPr eaLnBrk="1" hangingPunct="1">
              <a:buFontTx/>
              <a:buNone/>
            </a:pPr>
            <a:r>
              <a:rPr lang="en-GB" altLang="en-US" sz="2400" dirty="0" smtClean="0">
                <a:latin typeface="Trebuchet MS" pitchFamily="34" charset="0"/>
              </a:rPr>
              <a:t>	Procrastination and delay is an obstacle to your goals – as the NIKE advert says……</a:t>
            </a:r>
            <a:r>
              <a:rPr lang="en-GB" altLang="en-US" sz="2400" b="1" dirty="0" smtClean="0">
                <a:solidFill>
                  <a:srgbClr val="0070C0"/>
                </a:solidFill>
                <a:latin typeface="Trebuchet MS" pitchFamily="34" charset="0"/>
              </a:rPr>
              <a:t>’JUST DO IT’ !</a:t>
            </a:r>
          </a:p>
          <a:p>
            <a:pPr eaLnBrk="1" hangingPunct="1">
              <a:buFontTx/>
              <a:buNone/>
            </a:pPr>
            <a:endParaRPr lang="en-GB" altLang="en-US" sz="2400" dirty="0" smtClean="0">
              <a:latin typeface="Trebuchet MS" pitchFamily="34" charset="0"/>
            </a:endParaRPr>
          </a:p>
          <a:p>
            <a:pPr eaLnBrk="1" hangingPunct="1">
              <a:buFontTx/>
              <a:buNone/>
            </a:pPr>
            <a:r>
              <a:rPr lang="en-GB" altLang="en-US" sz="2400" dirty="0" smtClean="0">
                <a:latin typeface="Trebuchet MS" pitchFamily="34" charset="0"/>
              </a:rPr>
              <a:t>	</a:t>
            </a:r>
          </a:p>
        </p:txBody>
      </p:sp>
      <p:pic>
        <p:nvPicPr>
          <p:cNvPr id="17412" name="Picture 4" descr="boystud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10400" y="381000"/>
            <a:ext cx="1728788" cy="1436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67055939"/>
      </p:ext>
    </p:extLst>
  </p:cSld>
  <p:clrMapOvr>
    <a:masterClrMapping/>
  </p:clrMapOvr>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507" name="Rectangle 3"/>
          <p:cNvSpPr>
            <a:spLocks noGrp="1" noChangeArrowheads="1"/>
          </p:cNvSpPr>
          <p:nvPr>
            <p:ph type="body" idx="1"/>
          </p:nvPr>
        </p:nvSpPr>
        <p:spPr>
          <a:xfrm>
            <a:off x="457200" y="762000"/>
            <a:ext cx="8229600" cy="4389120"/>
          </a:xfrm>
        </p:spPr>
        <p:txBody>
          <a:bodyPr/>
          <a:lstStyle/>
          <a:p>
            <a:pPr eaLnBrk="1" hangingPunct="1">
              <a:buFontTx/>
              <a:buNone/>
            </a:pPr>
            <a:r>
              <a:rPr lang="en-GB" altLang="en-US" sz="2400" b="1" dirty="0" smtClean="0">
                <a:solidFill>
                  <a:srgbClr val="0070C0"/>
                </a:solidFill>
                <a:latin typeface="Trebuchet MS" pitchFamily="34" charset="0"/>
              </a:rPr>
              <a:t>   </a:t>
            </a:r>
            <a:r>
              <a:rPr lang="en-GB" altLang="en-US" sz="4000" b="1" dirty="0" smtClean="0">
                <a:solidFill>
                  <a:srgbClr val="0070C0"/>
                </a:solidFill>
                <a:latin typeface="Trebuchet MS" pitchFamily="34" charset="0"/>
              </a:rPr>
              <a:t>Distractions :</a:t>
            </a:r>
          </a:p>
          <a:p>
            <a:pPr eaLnBrk="1" hangingPunct="1">
              <a:buFontTx/>
              <a:buNone/>
            </a:pPr>
            <a:endParaRPr lang="en-GB" altLang="en-US" sz="2400" dirty="0" smtClean="0">
              <a:latin typeface="Trebuchet MS" pitchFamily="34" charset="0"/>
            </a:endParaRPr>
          </a:p>
          <a:p>
            <a:pPr eaLnBrk="1" hangingPunct="1"/>
            <a:r>
              <a:rPr lang="en-GB" altLang="en-US" sz="2400" dirty="0" smtClean="0">
                <a:latin typeface="Trebuchet MS" pitchFamily="34" charset="0"/>
              </a:rPr>
              <a:t>Eliminate noise</a:t>
            </a: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Organise for friends to call at an agreed time</a:t>
            </a:r>
          </a:p>
        </p:txBody>
      </p:sp>
      <p:pic>
        <p:nvPicPr>
          <p:cNvPr id="21508" name="Picture 5" descr="sony-MDR-NC500D-digital-noise-cancelling-canceling-headphones-digital"/>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72200" y="3962400"/>
            <a:ext cx="2491894" cy="164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15577775"/>
      </p:ext>
    </p:extLst>
  </p:cSld>
  <p:clrMapOvr>
    <a:masterClrMapping/>
  </p:clrMapOv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531" name="Rectangle 3"/>
          <p:cNvSpPr>
            <a:spLocks noGrp="1" noChangeArrowheads="1"/>
          </p:cNvSpPr>
          <p:nvPr>
            <p:ph type="body" idx="1"/>
          </p:nvPr>
        </p:nvSpPr>
        <p:spPr>
          <a:xfrm>
            <a:off x="457200" y="838200"/>
            <a:ext cx="8229600" cy="5865813"/>
          </a:xfrm>
        </p:spPr>
        <p:txBody>
          <a:bodyPr/>
          <a:lstStyle/>
          <a:p>
            <a:pPr eaLnBrk="1" hangingPunct="1">
              <a:buFontTx/>
              <a:buNone/>
            </a:pPr>
            <a:r>
              <a:rPr lang="en-GB" altLang="en-US" sz="4000" b="1" dirty="0" smtClean="0">
                <a:solidFill>
                  <a:srgbClr val="0070C0"/>
                </a:solidFill>
                <a:latin typeface="Trebuchet MS" pitchFamily="34" charset="0"/>
              </a:rPr>
              <a:t>Travel time :</a:t>
            </a:r>
          </a:p>
          <a:p>
            <a:pPr eaLnBrk="1" hangingPunct="1">
              <a:buFontTx/>
              <a:buNone/>
            </a:pPr>
            <a:endParaRPr lang="en-GB" altLang="en-US" sz="2400" dirty="0" smtClean="0">
              <a:latin typeface="Trebuchet MS" pitchFamily="34" charset="0"/>
            </a:endParaRPr>
          </a:p>
          <a:p>
            <a:pPr eaLnBrk="1" hangingPunct="1"/>
            <a:r>
              <a:rPr lang="en-GB" altLang="en-US" sz="2400" dirty="0" smtClean="0">
                <a:latin typeface="Trebuchet MS" pitchFamily="34" charset="0"/>
              </a:rPr>
              <a:t>Read over notes, summarise</a:t>
            </a:r>
          </a:p>
          <a:p>
            <a:pPr marL="0" indent="0" eaLnBrk="1" hangingPunct="1">
              <a:buNone/>
            </a:pPr>
            <a:r>
              <a:rPr lang="en-GB" altLang="en-US" sz="2400" dirty="0">
                <a:latin typeface="Trebuchet MS" pitchFamily="34" charset="0"/>
              </a:rPr>
              <a:t> </a:t>
            </a:r>
            <a:r>
              <a:rPr lang="en-GB" altLang="en-US" sz="2400" dirty="0" smtClean="0">
                <a:latin typeface="Trebuchet MS" pitchFamily="34" charset="0"/>
              </a:rPr>
              <a:t>  these and take them with you.</a:t>
            </a: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Listen to study tapes </a:t>
            </a:r>
          </a:p>
          <a:p>
            <a:pPr marL="0" indent="0" eaLnBrk="1" hangingPunct="1">
              <a:buNone/>
            </a:pPr>
            <a:r>
              <a:rPr lang="en-GB" altLang="en-US" sz="2400" dirty="0">
                <a:latin typeface="Trebuchet MS" pitchFamily="34" charset="0"/>
              </a:rPr>
              <a:t> </a:t>
            </a:r>
            <a:r>
              <a:rPr lang="en-GB" altLang="en-US" sz="2400" dirty="0" smtClean="0">
                <a:latin typeface="Trebuchet MS" pitchFamily="34" charset="0"/>
              </a:rPr>
              <a:t>  as you travel</a:t>
            </a: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Plan your schedule of module </a:t>
            </a:r>
          </a:p>
          <a:p>
            <a:pPr marL="0" indent="0" eaLnBrk="1" hangingPunct="1">
              <a:buNone/>
            </a:pPr>
            <a:r>
              <a:rPr lang="en-GB" altLang="en-US" sz="2400" dirty="0">
                <a:latin typeface="Trebuchet MS" pitchFamily="34" charset="0"/>
              </a:rPr>
              <a:t> </a:t>
            </a:r>
            <a:r>
              <a:rPr lang="en-GB" altLang="en-US" sz="2400" dirty="0" smtClean="0">
                <a:latin typeface="Trebuchet MS" pitchFamily="34" charset="0"/>
              </a:rPr>
              <a:t>  revision. </a:t>
            </a:r>
          </a:p>
        </p:txBody>
      </p:sp>
      <p:pic>
        <p:nvPicPr>
          <p:cNvPr id="22532" name="Picture 5" descr="study-reading-textbook-200X20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34200" y="168098"/>
            <a:ext cx="190500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3" name="Picture 7" descr="CDope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81600" y="2286000"/>
            <a:ext cx="3780896" cy="157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4" name="Picture 9" descr="revise_you_know_you_want_to_but_dont_end_tshirt-p235024334726587113t5tr_40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48400" y="4256280"/>
            <a:ext cx="2232025"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10989615"/>
      </p:ext>
    </p:extLst>
  </p:cSld>
  <p:clrMapOvr>
    <a:masterClrMapping/>
  </p:clrMapOv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555" name="Rectangle 3"/>
          <p:cNvSpPr>
            <a:spLocks noGrp="1" noChangeArrowheads="1"/>
          </p:cNvSpPr>
          <p:nvPr>
            <p:ph type="body" idx="1"/>
          </p:nvPr>
        </p:nvSpPr>
        <p:spPr>
          <a:xfrm>
            <a:off x="381000" y="762000"/>
            <a:ext cx="8229600" cy="5903912"/>
          </a:xfrm>
        </p:spPr>
        <p:txBody>
          <a:bodyPr/>
          <a:lstStyle/>
          <a:p>
            <a:pPr eaLnBrk="1" hangingPunct="1">
              <a:buFontTx/>
              <a:buNone/>
            </a:pPr>
            <a:r>
              <a:rPr lang="en-GB" altLang="en-US" sz="2400" dirty="0" smtClean="0">
                <a:latin typeface="Trebuchet MS" pitchFamily="34" charset="0"/>
              </a:rPr>
              <a:t>The key is to study actively :</a:t>
            </a:r>
          </a:p>
          <a:p>
            <a:pPr eaLnBrk="1" hangingPunct="1">
              <a:buFontTx/>
              <a:buNone/>
            </a:pPr>
            <a:endParaRPr lang="en-GB" altLang="en-US" sz="2400" dirty="0" smtClean="0">
              <a:latin typeface="Trebuchet MS" pitchFamily="34" charset="0"/>
            </a:endParaRPr>
          </a:p>
          <a:p>
            <a:pPr eaLnBrk="1" hangingPunct="1"/>
            <a:r>
              <a:rPr lang="en-GB" altLang="en-US" sz="2400" dirty="0" smtClean="0">
                <a:latin typeface="Trebuchet MS" pitchFamily="34" charset="0"/>
              </a:rPr>
              <a:t>Take notes</a:t>
            </a:r>
          </a:p>
          <a:p>
            <a:pPr marL="0" indent="0">
              <a:buNone/>
            </a:pPr>
            <a:r>
              <a:rPr lang="en-GB" altLang="en-US" sz="2400" dirty="0" smtClean="0">
                <a:latin typeface="Trebuchet MS" pitchFamily="34" charset="0"/>
              </a:rPr>
              <a:t>   Don’t </a:t>
            </a:r>
            <a:r>
              <a:rPr lang="en-GB" altLang="en-US" sz="2400" u="sng" dirty="0">
                <a:latin typeface="Trebuchet MS" pitchFamily="34" charset="0"/>
              </a:rPr>
              <a:t>just</a:t>
            </a:r>
            <a:r>
              <a:rPr lang="en-GB" altLang="en-US" sz="2400" dirty="0">
                <a:latin typeface="Trebuchet MS" pitchFamily="34" charset="0"/>
              </a:rPr>
              <a:t> read</a:t>
            </a: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Test yourself</a:t>
            </a: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buFontTx/>
              <a:buNone/>
            </a:pPr>
            <a:r>
              <a:rPr lang="en-GB" altLang="en-US" sz="2400" i="1" dirty="0" smtClean="0">
                <a:latin typeface="Trebuchet MS" pitchFamily="34" charset="0"/>
              </a:rPr>
              <a:t>‘ Many drops fill the bucket ‘</a:t>
            </a:r>
          </a:p>
        </p:txBody>
      </p:sp>
      <p:pic>
        <p:nvPicPr>
          <p:cNvPr id="23556" name="Picture 5" descr="pe01718_"/>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5963" y="260350"/>
            <a:ext cx="2146300" cy="208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7" name="Picture 7" descr="bookworm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32138" y="2133600"/>
            <a:ext cx="2578100" cy="2241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8" name="Picture 9" descr="water%20dripping%20from%20tap%20compresse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88125" y="4437063"/>
            <a:ext cx="1905000" cy="211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73832341"/>
      </p:ext>
    </p:extLst>
  </p:cSld>
  <p:clrMapOvr>
    <a:masterClrMapping/>
  </p:clrMapOv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361402" y="152400"/>
            <a:ext cx="8229600" cy="1143000"/>
          </a:xfrm>
        </p:spPr>
        <p:txBody>
          <a:bodyPr>
            <a:norm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EXAM PREPARATION</a:t>
            </a:r>
          </a:p>
        </p:txBody>
      </p:sp>
      <p:sp>
        <p:nvSpPr>
          <p:cNvPr id="25603" name="Rectangle 3"/>
          <p:cNvSpPr>
            <a:spLocks noGrp="1" noChangeArrowheads="1"/>
          </p:cNvSpPr>
          <p:nvPr>
            <p:ph type="body" idx="1"/>
          </p:nvPr>
        </p:nvSpPr>
        <p:spPr>
          <a:xfrm>
            <a:off x="457200" y="1600200"/>
            <a:ext cx="8229600" cy="4852988"/>
          </a:xfrm>
        </p:spPr>
        <p:txBody>
          <a:bodyPr/>
          <a:lstStyle/>
          <a:p>
            <a:pPr eaLnBrk="1" hangingPunct="1">
              <a:buFontTx/>
              <a:buNone/>
            </a:pPr>
            <a:r>
              <a:rPr lang="en-GB" altLang="en-US" sz="2400" b="1" dirty="0" smtClean="0">
                <a:solidFill>
                  <a:srgbClr val="0070C0"/>
                </a:solidFill>
                <a:latin typeface="Trebuchet MS" pitchFamily="34" charset="0"/>
              </a:rPr>
              <a:t>Around the house put up lists of</a:t>
            </a:r>
          </a:p>
          <a:p>
            <a:pPr eaLnBrk="1" hangingPunct="1"/>
            <a:r>
              <a:rPr lang="en-GB" altLang="en-US" sz="2400" b="1" dirty="0" smtClean="0">
                <a:solidFill>
                  <a:srgbClr val="0070C0"/>
                </a:solidFill>
                <a:latin typeface="Trebuchet MS" pitchFamily="34" charset="0"/>
              </a:rPr>
              <a:t>Key facts</a:t>
            </a:r>
          </a:p>
          <a:p>
            <a:pPr eaLnBrk="1" hangingPunct="1"/>
            <a:r>
              <a:rPr lang="en-GB" altLang="en-US" sz="2400" b="1" dirty="0" smtClean="0">
                <a:solidFill>
                  <a:srgbClr val="0070C0"/>
                </a:solidFill>
                <a:latin typeface="Trebuchet MS" pitchFamily="34" charset="0"/>
              </a:rPr>
              <a:t>Formulae</a:t>
            </a:r>
          </a:p>
          <a:p>
            <a:pPr eaLnBrk="1" hangingPunct="1"/>
            <a:r>
              <a:rPr lang="en-GB" altLang="en-US" sz="2400" b="1" dirty="0" smtClean="0">
                <a:solidFill>
                  <a:srgbClr val="0070C0"/>
                </a:solidFill>
                <a:latin typeface="Trebuchet MS" pitchFamily="34" charset="0"/>
              </a:rPr>
              <a:t>Quotes</a:t>
            </a:r>
          </a:p>
          <a:p>
            <a:pPr eaLnBrk="1" hangingPunct="1"/>
            <a:r>
              <a:rPr lang="en-GB" altLang="en-US" sz="2400" b="1" dirty="0" smtClean="0">
                <a:solidFill>
                  <a:srgbClr val="0070C0"/>
                </a:solidFill>
                <a:latin typeface="Trebuchet MS" pitchFamily="34" charset="0"/>
              </a:rPr>
              <a:t>Examples</a:t>
            </a:r>
          </a:p>
          <a:p>
            <a:pPr eaLnBrk="1" hangingPunct="1">
              <a:buFontTx/>
              <a:buNone/>
            </a:pPr>
            <a:r>
              <a:rPr lang="en-GB" altLang="en-US" sz="2400" dirty="0" smtClean="0">
                <a:latin typeface="Trebuchet MS" pitchFamily="34" charset="0"/>
              </a:rPr>
              <a:t>Recite them aloud when you see them</a:t>
            </a:r>
          </a:p>
          <a:p>
            <a:pPr eaLnBrk="1" hangingPunct="1">
              <a:buFontTx/>
              <a:buNone/>
            </a:pPr>
            <a:r>
              <a:rPr lang="en-GB" altLang="en-US" sz="2400" dirty="0" smtClean="0">
                <a:latin typeface="Trebuchet MS" pitchFamily="34" charset="0"/>
              </a:rPr>
              <a:t>Do past papers under exam conditions</a:t>
            </a:r>
          </a:p>
          <a:p>
            <a:pPr eaLnBrk="1" hangingPunct="1"/>
            <a:r>
              <a:rPr lang="en-GB" altLang="en-US" sz="2400" dirty="0" smtClean="0">
                <a:latin typeface="Trebuchet MS" pitchFamily="34" charset="0"/>
              </a:rPr>
              <a:t>Identify areas of weakness and address them</a:t>
            </a:r>
          </a:p>
          <a:p>
            <a:pPr eaLnBrk="1" hangingPunct="1"/>
            <a:r>
              <a:rPr lang="en-GB" altLang="en-US" sz="2400" dirty="0" smtClean="0">
                <a:latin typeface="Trebuchet MS" pitchFamily="34" charset="0"/>
              </a:rPr>
              <a:t>Become comfortable with the vocabulary used</a:t>
            </a:r>
          </a:p>
          <a:p>
            <a:pPr eaLnBrk="1" hangingPunct="1"/>
            <a:r>
              <a:rPr lang="en-GB" altLang="en-US" sz="2400" dirty="0" smtClean="0">
                <a:latin typeface="Trebuchet MS" pitchFamily="34" charset="0"/>
              </a:rPr>
              <a:t>Perfect the pace you must work at</a:t>
            </a:r>
          </a:p>
          <a:p>
            <a:pPr eaLnBrk="1" hangingPunct="1"/>
            <a:r>
              <a:rPr lang="en-GB" altLang="en-US" sz="2400" dirty="0" smtClean="0">
                <a:latin typeface="Trebuchet MS" pitchFamily="34" charset="0"/>
              </a:rPr>
              <a:t>Your timing is critical</a:t>
            </a:r>
          </a:p>
        </p:txBody>
      </p:sp>
      <p:pic>
        <p:nvPicPr>
          <p:cNvPr id="25604" name="Picture 4" descr="boystud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39000" y="304800"/>
            <a:ext cx="1582738" cy="1312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40739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304800"/>
            <a:ext cx="8229600" cy="1143000"/>
          </a:xfrm>
        </p:spPr>
        <p:txBody>
          <a:bodyPr>
            <a:norm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EXAM PREPARATION</a:t>
            </a:r>
          </a:p>
        </p:txBody>
      </p:sp>
      <p:sp>
        <p:nvSpPr>
          <p:cNvPr id="26627" name="Rectangle 3"/>
          <p:cNvSpPr>
            <a:spLocks noGrp="1" noChangeArrowheads="1"/>
          </p:cNvSpPr>
          <p:nvPr>
            <p:ph type="body" idx="1"/>
          </p:nvPr>
        </p:nvSpPr>
        <p:spPr>
          <a:xfrm>
            <a:off x="457200" y="1600200"/>
            <a:ext cx="8229600" cy="4997450"/>
          </a:xfrm>
        </p:spPr>
        <p:txBody>
          <a:bodyPr/>
          <a:lstStyle/>
          <a:p>
            <a:pPr eaLnBrk="1" hangingPunct="1">
              <a:buFontTx/>
              <a:buNone/>
            </a:pPr>
            <a:r>
              <a:rPr lang="en-GB" altLang="en-US" sz="2400" dirty="0" smtClean="0">
                <a:latin typeface="Trebuchet MS" pitchFamily="34" charset="0"/>
              </a:rPr>
              <a:t>Test your knowledge and understanding</a:t>
            </a:r>
          </a:p>
          <a:p>
            <a:pPr eaLnBrk="1" hangingPunct="1"/>
            <a:r>
              <a:rPr lang="en-GB" altLang="en-US" sz="2400" dirty="0" smtClean="0">
                <a:latin typeface="Trebuchet MS" pitchFamily="34" charset="0"/>
              </a:rPr>
              <a:t>Discuss it, explain it</a:t>
            </a:r>
          </a:p>
          <a:p>
            <a:pPr eaLnBrk="1" hangingPunct="1"/>
            <a:r>
              <a:rPr lang="en-GB" altLang="en-US" sz="2400" dirty="0" smtClean="0">
                <a:latin typeface="Trebuchet MS" pitchFamily="34" charset="0"/>
              </a:rPr>
              <a:t>Justify it with friends</a:t>
            </a:r>
          </a:p>
          <a:p>
            <a:pPr eaLnBrk="1" hangingPunct="1"/>
            <a:r>
              <a:rPr lang="en-GB" altLang="en-US" sz="2400" dirty="0" smtClean="0">
                <a:latin typeface="Trebuchet MS" pitchFamily="34" charset="0"/>
              </a:rPr>
              <a:t>Question each other</a:t>
            </a:r>
          </a:p>
          <a:p>
            <a:pPr eaLnBrk="1" hangingPunct="1">
              <a:buFontTx/>
              <a:buNone/>
            </a:pPr>
            <a:r>
              <a:rPr lang="en-GB" altLang="en-US" sz="2400" dirty="0" smtClean="0">
                <a:latin typeface="Trebuchet MS" pitchFamily="34" charset="0"/>
              </a:rPr>
              <a:t>List any improvements needed</a:t>
            </a:r>
          </a:p>
          <a:p>
            <a:pPr eaLnBrk="1" hangingPunct="1"/>
            <a:r>
              <a:rPr lang="en-GB" altLang="en-US" sz="2400" dirty="0" smtClean="0">
                <a:latin typeface="Trebuchet MS" pitchFamily="34" charset="0"/>
              </a:rPr>
              <a:t>Work through them systematically</a:t>
            </a:r>
          </a:p>
          <a:p>
            <a:pPr eaLnBrk="1" hangingPunct="1"/>
            <a:r>
              <a:rPr lang="en-GB" altLang="en-US" sz="2400" dirty="0" smtClean="0">
                <a:latin typeface="Trebuchet MS" pitchFamily="34" charset="0"/>
              </a:rPr>
              <a:t>Retest your knowledge</a:t>
            </a:r>
          </a:p>
          <a:p>
            <a:pPr eaLnBrk="1" hangingPunct="1">
              <a:buFontTx/>
              <a:buNone/>
            </a:pPr>
            <a:r>
              <a:rPr lang="en-GB" altLang="en-US" sz="2400" dirty="0" smtClean="0">
                <a:latin typeface="Trebuchet MS" pitchFamily="34" charset="0"/>
              </a:rPr>
              <a:t>   Be thorough and focused – have a Study Timetable in your study area</a:t>
            </a:r>
          </a:p>
          <a:p>
            <a:pPr eaLnBrk="1" hangingPunct="1">
              <a:buFontTx/>
              <a:buNone/>
            </a:pPr>
            <a:endParaRPr lang="en-GB" altLang="en-US" sz="2400" dirty="0" smtClean="0">
              <a:latin typeface="Trebuchet MS" pitchFamily="34" charset="0"/>
            </a:endParaRPr>
          </a:p>
        </p:txBody>
      </p:sp>
      <p:pic>
        <p:nvPicPr>
          <p:cNvPr id="26628" name="Picture 4" descr="boystud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67600" y="304800"/>
            <a:ext cx="1582738" cy="1312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949336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457200" y="914400"/>
            <a:ext cx="8229600" cy="762000"/>
          </a:xfrm>
        </p:spPr>
        <p:txBody>
          <a:bodyPr>
            <a:norm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EXAM TECHNIQUE</a:t>
            </a:r>
          </a:p>
        </p:txBody>
      </p:sp>
      <p:sp>
        <p:nvSpPr>
          <p:cNvPr id="27651" name="Rectangle 3"/>
          <p:cNvSpPr>
            <a:spLocks noGrp="1" noChangeArrowheads="1"/>
          </p:cNvSpPr>
          <p:nvPr>
            <p:ph type="body" idx="1"/>
          </p:nvPr>
        </p:nvSpPr>
        <p:spPr>
          <a:xfrm>
            <a:off x="522540" y="1981200"/>
            <a:ext cx="8229600" cy="4389120"/>
          </a:xfrm>
        </p:spPr>
        <p:txBody>
          <a:bodyPr/>
          <a:lstStyle/>
          <a:p>
            <a:pPr eaLnBrk="1" hangingPunct="1">
              <a:buFontTx/>
              <a:buNone/>
            </a:pPr>
            <a:r>
              <a:rPr lang="en-GB" altLang="en-US" sz="2400" dirty="0" smtClean="0">
                <a:latin typeface="Trebuchet MS" pitchFamily="34" charset="0"/>
              </a:rPr>
              <a:t>Understanding Instructions</a:t>
            </a:r>
          </a:p>
          <a:p>
            <a:pPr eaLnBrk="1" hangingPunct="1">
              <a:buFontTx/>
              <a:buNone/>
            </a:pPr>
            <a:endParaRPr lang="en-GB" altLang="en-US" sz="2400" dirty="0" smtClean="0">
              <a:latin typeface="Trebuchet MS" pitchFamily="34" charset="0"/>
            </a:endParaRPr>
          </a:p>
          <a:p>
            <a:pPr eaLnBrk="1" hangingPunct="1">
              <a:buFontTx/>
              <a:buNone/>
            </a:pPr>
            <a:r>
              <a:rPr lang="en-GB" altLang="en-US" sz="2400" dirty="0" smtClean="0">
                <a:latin typeface="Trebuchet MS" pitchFamily="34" charset="0"/>
              </a:rPr>
              <a:t>On the front cover of the assignment / exam paper are instructions</a:t>
            </a:r>
          </a:p>
          <a:p>
            <a:pPr eaLnBrk="1" hangingPunct="1">
              <a:buFontTx/>
              <a:buNone/>
            </a:pPr>
            <a:endParaRPr lang="en-GB" altLang="en-US" sz="2400" dirty="0" smtClean="0">
              <a:latin typeface="Trebuchet MS" pitchFamily="34" charset="0"/>
            </a:endParaRPr>
          </a:p>
          <a:p>
            <a:pPr eaLnBrk="1" hangingPunct="1"/>
            <a:r>
              <a:rPr lang="en-GB" altLang="en-US" sz="2400" dirty="0" smtClean="0">
                <a:latin typeface="Trebuchet MS" pitchFamily="34" charset="0"/>
              </a:rPr>
              <a:t>Read them</a:t>
            </a:r>
          </a:p>
          <a:p>
            <a:pPr eaLnBrk="1" hangingPunct="1"/>
            <a:r>
              <a:rPr lang="en-GB" altLang="en-US" sz="2400" dirty="0" smtClean="0">
                <a:latin typeface="Trebuchet MS" pitchFamily="34" charset="0"/>
              </a:rPr>
              <a:t>Understand them</a:t>
            </a:r>
          </a:p>
          <a:p>
            <a:pPr eaLnBrk="1" hangingPunct="1"/>
            <a:r>
              <a:rPr lang="en-GB" altLang="en-US" sz="2400" dirty="0" smtClean="0">
                <a:latin typeface="Trebuchet MS" pitchFamily="34" charset="0"/>
              </a:rPr>
              <a:t>Know what questions to do</a:t>
            </a:r>
          </a:p>
          <a:p>
            <a:pPr eaLnBrk="1" hangingPunct="1"/>
            <a:r>
              <a:rPr lang="en-GB" altLang="en-US" sz="2400" dirty="0" smtClean="0">
                <a:latin typeface="Trebuchet MS" pitchFamily="34" charset="0"/>
              </a:rPr>
              <a:t>Where to put your answers</a:t>
            </a:r>
          </a:p>
          <a:p>
            <a:pPr eaLnBrk="1" hangingPunct="1">
              <a:buFontTx/>
              <a:buNone/>
            </a:pPr>
            <a:endParaRPr lang="en-GB" altLang="en-US" sz="2400" dirty="0" smtClean="0">
              <a:latin typeface="Trebuchet MS" pitchFamily="34" charset="0"/>
            </a:endParaRPr>
          </a:p>
        </p:txBody>
      </p:sp>
      <p:pic>
        <p:nvPicPr>
          <p:cNvPr id="27653" name="Picture 7" descr="SQA_EXAM_LAYOU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77000" y="3352800"/>
            <a:ext cx="2305050" cy="3382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085469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85750" y="0"/>
            <a:ext cx="8229600" cy="1143000"/>
          </a:xfrm>
        </p:spPr>
        <p:txBody>
          <a:bodyPr>
            <a:norm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STUDY TIMETABLE</a:t>
            </a:r>
          </a:p>
        </p:txBody>
      </p:sp>
      <p:sp>
        <p:nvSpPr>
          <p:cNvPr id="10243" name="Rectangle 3"/>
          <p:cNvSpPr>
            <a:spLocks noGrp="1" noChangeArrowheads="1"/>
          </p:cNvSpPr>
          <p:nvPr>
            <p:ph type="body" idx="1"/>
          </p:nvPr>
        </p:nvSpPr>
        <p:spPr>
          <a:xfrm>
            <a:off x="457200" y="1295400"/>
            <a:ext cx="8229600" cy="4857750"/>
          </a:xfrm>
        </p:spPr>
        <p:txBody>
          <a:bodyPr/>
          <a:lstStyle/>
          <a:p>
            <a:pPr eaLnBrk="1" hangingPunct="1">
              <a:buFontTx/>
              <a:buNone/>
            </a:pPr>
            <a:r>
              <a:rPr lang="en-GB" altLang="en-US" sz="2400" dirty="0" smtClean="0">
                <a:latin typeface="Trebuchet MS" pitchFamily="34" charset="0"/>
              </a:rPr>
              <a:t>	</a:t>
            </a:r>
            <a:r>
              <a:rPr lang="en-GB" altLang="en-US" sz="2000" dirty="0" smtClean="0">
                <a:latin typeface="Trebuchet MS" pitchFamily="34" charset="0"/>
              </a:rPr>
              <a:t>Study sessions just don’t happen when you feel like doing them.</a:t>
            </a:r>
          </a:p>
          <a:p>
            <a:pPr eaLnBrk="1" hangingPunct="1">
              <a:buFontTx/>
              <a:buNone/>
            </a:pPr>
            <a:r>
              <a:rPr lang="en-GB" altLang="en-US" sz="2000" dirty="0" smtClean="0">
                <a:latin typeface="Trebuchet MS" pitchFamily="34" charset="0"/>
              </a:rPr>
              <a:t>	They need to be scheduled on an organised timetable.</a:t>
            </a:r>
          </a:p>
          <a:p>
            <a:pPr eaLnBrk="1" hangingPunct="1">
              <a:buFontTx/>
              <a:buNone/>
            </a:pPr>
            <a:r>
              <a:rPr lang="en-GB" altLang="en-US" sz="2000" dirty="0" smtClean="0">
                <a:latin typeface="Trebuchet MS" pitchFamily="34" charset="0"/>
              </a:rPr>
              <a:t>	Your study timetable should rule your life.</a:t>
            </a:r>
          </a:p>
        </p:txBody>
      </p:sp>
      <p:pic>
        <p:nvPicPr>
          <p:cNvPr id="10244" name="Picture 5" descr="qref02-image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92216" y="2590800"/>
            <a:ext cx="7642184" cy="42671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576521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4018</TotalTime>
  <Words>2808</Words>
  <Application>Microsoft Office PowerPoint</Application>
  <PresentationFormat>On-screen Show (4:3)</PresentationFormat>
  <Paragraphs>566</Paragraphs>
  <Slides>60</Slides>
  <Notes>0</Notes>
  <HiddenSlides>18</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60</vt:i4>
      </vt:variant>
    </vt:vector>
  </HeadingPairs>
  <TitlesOfParts>
    <vt:vector size="68" baseType="lpstr">
      <vt:lpstr>Arial</vt:lpstr>
      <vt:lpstr>Calibri</vt:lpstr>
      <vt:lpstr>Times New Roman</vt:lpstr>
      <vt:lpstr>Trebuchet MS</vt:lpstr>
      <vt:lpstr>Wingdings</vt:lpstr>
      <vt:lpstr>Wingdings 2</vt:lpstr>
      <vt:lpstr>Flow</vt:lpstr>
      <vt:lpstr>Worksheet</vt:lpstr>
      <vt:lpstr>Built (Environmental) Issues, Academic and Professional Practice</vt:lpstr>
      <vt:lpstr>Built Environment Issues</vt:lpstr>
      <vt:lpstr>Built Environment Issues</vt:lpstr>
      <vt:lpstr>Built Environment Issues</vt:lpstr>
      <vt:lpstr>Built Environment Issues</vt:lpstr>
      <vt:lpstr>Built Environment Issues</vt:lpstr>
      <vt:lpstr>PowerPoint Presentation</vt:lpstr>
      <vt:lpstr>Built Environment Issues</vt:lpstr>
      <vt:lpstr>PowerPoint Presentation</vt:lpstr>
      <vt:lpstr>Built Environment Issues</vt:lpstr>
      <vt:lpstr>PowerPoint Presentation</vt:lpstr>
      <vt:lpstr>Built Environment Issues</vt:lpstr>
      <vt:lpstr>Built Environment Issues</vt:lpstr>
      <vt:lpstr>Built Environment Issues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Same skills and procedure for Report Writing, Assignments and Exams !</vt:lpstr>
      <vt:lpstr>PowerPoint Presentation</vt:lpstr>
      <vt:lpstr> INDEPENDENT LEARNER</vt:lpstr>
      <vt:lpstr>PowerPoint Presentation</vt:lpstr>
      <vt:lpstr>PowerPoint Presentation</vt:lpstr>
      <vt:lpstr> SOME TIPS</vt:lpstr>
      <vt:lpstr>COUNTDOWN to Assignments and Exams</vt:lpstr>
      <vt:lpstr>PowerPoint Presentation</vt:lpstr>
      <vt:lpstr>Assignments + Exams</vt:lpstr>
      <vt:lpstr>PowerPoint Presentation</vt:lpstr>
      <vt:lpstr>PowerPoint Presentation</vt:lpstr>
      <vt:lpstr>   PRIORITISE your OPTIONS</vt:lpstr>
      <vt:lpstr>      PRIORITISING STUDY</vt:lpstr>
      <vt:lpstr>PowerPoint Presentation</vt:lpstr>
      <vt:lpstr>PowerPoint Presentation</vt:lpstr>
      <vt:lpstr>PowerPoint Presentation</vt:lpstr>
      <vt:lpstr>EXAM PREPARATION</vt:lpstr>
      <vt:lpstr>PowerPoint Presentation</vt:lpstr>
      <vt:lpstr>EXAM PREPARATION</vt:lpstr>
      <vt:lpstr>EXAM TECHNIQUE</vt:lpstr>
      <vt:lpstr>STUDY TIMETABLE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and Materials</dc:title>
  <dc:creator>Vista</dc:creator>
  <cp:lastModifiedBy>Allan Nantel</cp:lastModifiedBy>
  <cp:revision>317</cp:revision>
  <cp:lastPrinted>2015-09-24T13:27:48Z</cp:lastPrinted>
  <dcterms:created xsi:type="dcterms:W3CDTF">2011-09-21T08:53:52Z</dcterms:created>
  <dcterms:modified xsi:type="dcterms:W3CDTF">2017-10-09T17:49:11Z</dcterms:modified>
</cp:coreProperties>
</file>