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77"/>
  </p:notesMasterIdLst>
  <p:sldIdLst>
    <p:sldId id="318" r:id="rId2"/>
    <p:sldId id="650" r:id="rId3"/>
    <p:sldId id="319" r:id="rId4"/>
    <p:sldId id="32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321" r:id="rId15"/>
    <p:sldId id="325" r:id="rId16"/>
    <p:sldId id="324" r:id="rId17"/>
    <p:sldId id="271" r:id="rId18"/>
    <p:sldId id="322" r:id="rId19"/>
    <p:sldId id="323" r:id="rId20"/>
    <p:sldId id="326" r:id="rId21"/>
    <p:sldId id="327" r:id="rId22"/>
    <p:sldId id="330" r:id="rId23"/>
    <p:sldId id="331" r:id="rId24"/>
    <p:sldId id="332" r:id="rId25"/>
    <p:sldId id="328" r:id="rId26"/>
    <p:sldId id="335" r:id="rId27"/>
    <p:sldId id="333" r:id="rId28"/>
    <p:sldId id="334" r:id="rId29"/>
    <p:sldId id="336" r:id="rId30"/>
    <p:sldId id="337" r:id="rId31"/>
    <p:sldId id="338" r:id="rId32"/>
    <p:sldId id="339" r:id="rId33"/>
    <p:sldId id="329" r:id="rId34"/>
    <p:sldId id="340" r:id="rId35"/>
    <p:sldId id="341" r:id="rId36"/>
    <p:sldId id="277" r:id="rId37"/>
    <p:sldId id="344" r:id="rId38"/>
    <p:sldId id="345" r:id="rId39"/>
    <p:sldId id="342" r:id="rId40"/>
    <p:sldId id="343" r:id="rId41"/>
    <p:sldId id="347" r:id="rId42"/>
    <p:sldId id="348" r:id="rId43"/>
    <p:sldId id="346" r:id="rId44"/>
    <p:sldId id="349" r:id="rId45"/>
    <p:sldId id="350" r:id="rId46"/>
    <p:sldId id="258" r:id="rId47"/>
    <p:sldId id="259" r:id="rId48"/>
    <p:sldId id="260" r:id="rId49"/>
    <p:sldId id="351" r:id="rId50"/>
    <p:sldId id="352" r:id="rId51"/>
    <p:sldId id="353" r:id="rId52"/>
    <p:sldId id="354" r:id="rId53"/>
    <p:sldId id="355" r:id="rId54"/>
    <p:sldId id="356" r:id="rId55"/>
    <p:sldId id="357" r:id="rId56"/>
    <p:sldId id="256" r:id="rId57"/>
    <p:sldId id="359" r:id="rId58"/>
    <p:sldId id="360" r:id="rId59"/>
    <p:sldId id="361" r:id="rId60"/>
    <p:sldId id="362" r:id="rId61"/>
    <p:sldId id="363" r:id="rId62"/>
    <p:sldId id="364" r:id="rId63"/>
    <p:sldId id="365" r:id="rId64"/>
    <p:sldId id="366" r:id="rId65"/>
    <p:sldId id="367" r:id="rId66"/>
    <p:sldId id="368" r:id="rId67"/>
    <p:sldId id="369" r:id="rId68"/>
    <p:sldId id="370" r:id="rId69"/>
    <p:sldId id="371" r:id="rId70"/>
    <p:sldId id="270" r:id="rId71"/>
    <p:sldId id="372" r:id="rId72"/>
    <p:sldId id="272" r:id="rId73"/>
    <p:sldId id="373" r:id="rId74"/>
    <p:sldId id="315" r:id="rId75"/>
    <p:sldId id="316" r:id="rId7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0" autoAdjust="0"/>
    <p:restoredTop sz="94660"/>
  </p:normalViewPr>
  <p:slideViewPr>
    <p:cSldViewPr snapToGrid="0" snapToObjects="1">
      <p:cViewPr>
        <p:scale>
          <a:sx n="58" d="100"/>
          <a:sy n="58" d="100"/>
        </p:scale>
        <p:origin x="33" y="25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082DB-FC2B-40CD-89DD-07D71F94332E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7BAE01-7B10-4299-9F8A-1D9E65A1EF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418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34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2E1120-0A3C-EA73-E400-CF1BA8E3C7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609" y="679731"/>
            <a:ext cx="4171994" cy="373654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dirty="0"/>
              <a:t>INTERPRETIVIST QUALITATIVE RESEARCH FOR BUSINESS AND MANAGEMENT</a:t>
            </a:r>
            <a:br>
              <a:rPr lang="en-GB" dirty="0"/>
            </a:b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EB8F2E4-F1E2-1F7A-1E1E-6884AD4BEB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609" y="4685288"/>
            <a:ext cx="4171994" cy="103578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DR CAROLINE JAWAD</a:t>
            </a:r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ack and white pattern&#10;&#10;AI-generated content may be incorrect.">
            <a:extLst>
              <a:ext uri="{FF2B5EF4-FFF2-40B4-BE49-F238E27FC236}">
                <a16:creationId xmlns:a16="http://schemas.microsoft.com/office/drawing/2014/main" id="{8372C9F5-E3AC-BC3F-2180-2756E5FE0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365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Please note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This presentation  will introduce you to some aspects of research methods – but it is NOT intended to replace key reading, such as Bryman, Denscombe, Creswell, Maxwell, Guba and Lincoln and Cohen </a:t>
            </a:r>
            <a:r>
              <a:rPr lang="en-GB" sz="2200" b="1"/>
              <a:t>etc.  </a:t>
            </a:r>
          </a:p>
          <a:p>
            <a:r>
              <a:rPr lang="en-GB" sz="2200"/>
              <a:t>You must read key texts and beyond at doctoral level that cover the method and for this you may have to go beyond your modules reading list.</a:t>
            </a:r>
          </a:p>
          <a:p>
            <a:r>
              <a:rPr lang="en-GB" sz="2200"/>
              <a:t>Again some slides will not be focused on and you are expected at this doctoral level to be motivated, engaged and understand the areas you need to explore.</a:t>
            </a:r>
          </a:p>
          <a:p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688" r="2470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60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6C5B4-C996-06F5-0834-D97E2960A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/>
              <a:t>What is Interpretivism?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D84C9-F2D6-8557-DB07-20F9752275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000" b="1">
                <a:solidFill>
                  <a:srgbClr val="006699"/>
                </a:solidFill>
              </a:defRPr>
            </a:pPr>
            <a:r>
              <a:rPr lang="en-GB" sz="4000" dirty="0"/>
              <a:t>Core Premise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3600" dirty="0"/>
              <a:t>Reality is subjective and multiple, each individual experiences and interprets reality differently based on their unique perspectives, experiences, and contexts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3600" dirty="0"/>
              <a:t>Positivism seeks to measure and predict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3600" dirty="0"/>
              <a:t>Interpretivism seeks to understand and interpret meaning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554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70044-F617-AE09-3C76-A896C3221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400" b="1">
                <a:solidFill>
                  <a:schemeClr val="bg1"/>
                </a:solidFill>
              </a:rPr>
              <a:t>Key Figures and Their Contributions to Interpretivism</a:t>
            </a:r>
            <a:endParaRPr lang="en-GB" sz="34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A9EB6-2D3C-396B-B718-81468AEC9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 b="1"/>
              <a:t>Wilhelm Dilthey</a:t>
            </a:r>
            <a:r>
              <a:rPr lang="en-GB" sz="2400"/>
              <a:t>: Said we should study people differently from nature, by understanding their experiences, not just explaining facts. He focused on </a:t>
            </a:r>
            <a:r>
              <a:rPr lang="en-GB" sz="2400" i="1"/>
              <a:t>interpretation</a:t>
            </a:r>
            <a:r>
              <a:rPr lang="en-GB" sz="2400"/>
              <a:t> as a way to understand human life.</a:t>
            </a:r>
          </a:p>
          <a:p>
            <a:r>
              <a:rPr lang="en-GB" sz="2400" b="1"/>
              <a:t>Max Weber</a:t>
            </a:r>
            <a:r>
              <a:rPr lang="en-GB" sz="2400"/>
              <a:t>: Brought the idea of </a:t>
            </a:r>
            <a:r>
              <a:rPr lang="en-GB" sz="2400" i="1"/>
              <a:t>Verstehen - </a:t>
            </a:r>
            <a:r>
              <a:rPr lang="en-GB" sz="2400"/>
              <a:t>deep, empathetic understanding, into sociology. He believed we must understand the meanings people give to their actions to truly study society.</a:t>
            </a:r>
          </a:p>
          <a:p>
            <a:r>
              <a:rPr lang="en-GB" sz="2400" b="1"/>
              <a:t>Edmund Husserl</a:t>
            </a:r>
            <a:r>
              <a:rPr lang="en-GB" sz="2400"/>
              <a:t>: Focused on how people experience the world. He helped shape interpretivism by showing that understanding starts from the </a:t>
            </a:r>
            <a:r>
              <a:rPr lang="en-GB" sz="2400" i="1"/>
              <a:t>first-person perspective, </a:t>
            </a:r>
            <a:r>
              <a:rPr lang="en-GB" sz="2400"/>
              <a:t>how things feel and appear to the person living them.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289174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3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Why Interpretivism Matters for Business Research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500" dirty="0"/>
              <a:t>Traditional Business Question (Positivist):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500" dirty="0"/>
              <a:t>'What is the relationship between leadership style and employee performance?’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500" dirty="0"/>
              <a:t>Seeks correlation, measurement, prediction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500" dirty="0"/>
              <a:t>Interpretivist Reformulation: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500" dirty="0"/>
              <a:t>'How do employees experience and make sense of their manager's leadership behaviors, and what meanings do they assign to these experiences in relation to their own work motivation?’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500" dirty="0"/>
              <a:t> Seeks understanding, interpretation, multiple meanings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500" dirty="0"/>
              <a:t>Employee Turnover Example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500" dirty="0"/>
              <a:t>Positivist: Survey 500 employees, measure satisfaction-turnover correlation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500" dirty="0"/>
              <a:t>Result: 'Employees with satisfaction &lt;3.5/5 are 70% more likely to leave'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500" dirty="0"/>
              <a:t>Interpretivist: Interview 20 employees who left, explore meanings of leaving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500" dirty="0"/>
              <a:t>Result: Multiple complex meanings—escape, opportunity, identity reconstruction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500" dirty="0"/>
              <a:t>For some: liberation from toxic culture; For others: painful failure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Ontology: What is Reality?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>
                <a:solidFill>
                  <a:srgbClr val="006699"/>
                </a:solidFill>
              </a:defRPr>
            </a:pPr>
            <a:r>
              <a:rPr lang="en-US" sz="1500"/>
              <a:t>The Interpretivist Answer: Reality is Subjective and Multiple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 sz="1500"/>
              <a:t>There is no single objective reality 'out there' waiting to be discovered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 sz="1500"/>
              <a:t>Instead, there are multiple realities constructed through individual meaning-making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500"/>
              <a:t>Scenario: New Performance Management System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500"/>
              <a:t>Positivist view: ONE reality about system effectiveness (measurable via KPIs)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500"/>
              <a:t>Interpretivist view: MULTIPLE realities coexist: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500"/>
              <a:t>Senior managers: Strategic alignment tool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500"/>
              <a:t>Middle managers: Additional bureaucracy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500"/>
              <a:t>Frontline employees: Surveillance mechanism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500"/>
              <a:t>HR professionals: Developmental framework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sz="1500"/>
              <a:t>→ All of these realities are 'real' to those experiencing them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sz="1500"/>
              <a:t>→ The researcher's job is to understand each constructed reality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Ontological Implications for Research Design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dirty="0"/>
              <a:t>What This Means in Practice: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dirty="0"/>
              <a:t>1. You cannot measure 'the truth' about phenomena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Employee engagement, </a:t>
            </a:r>
            <a:r>
              <a:rPr lang="en-US" dirty="0" err="1"/>
              <a:t>organisational</a:t>
            </a:r>
            <a:r>
              <a:rPr lang="en-US" dirty="0"/>
              <a:t> culture, leadership effectiveness have no single true measure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dirty="0"/>
              <a:t>2. You must access multiple perspectives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Different stakeholders construct different realities of the same phenomenon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dirty="0"/>
              <a:t>3. Context matters profoundly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The same event means different things in different contexts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dirty="0"/>
              <a:t>4. Your research describes how people make sense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Focus on meaning-making processes, not objective facts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Critical Distinction: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Interpretivism is NOT saying 'anything goes' or 'all interpretations are equally valid'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Interpretivism IS saying meanings are constructed within social/cultural contexts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Multiple valid interpretations can coexist—requires rigorous, systematic inquiry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Epistemology: How Do We Know?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400" dirty="0"/>
              <a:t>The Interpretivist Answer: Knowledge is gained through understanding individual experiences, meanings, and interpretations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>
                <a:solidFill>
                  <a:srgbClr val="006699"/>
                </a:solidFill>
              </a:defRPr>
            </a:pPr>
            <a:r>
              <a:rPr lang="en-US" sz="1400" dirty="0"/>
              <a:t>Key Epistemological Principles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sz="1400" dirty="0"/>
              <a:t>1. Researcher and Participant Interact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400" dirty="0"/>
              <a:t>The researcher brings their own experiences and perspectives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400" dirty="0"/>
              <a:t>Knowledge emerges through interaction between researcher and participant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400" dirty="0"/>
              <a:t>The researcher IS the research instrument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400" dirty="0"/>
              <a:t>Example: Your experiences with setbacks shape what you hear in entrepreneurs' failure stories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sz="1400" dirty="0"/>
              <a:t>2. Knowledge is Contextual and Idiographic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400" dirty="0"/>
              <a:t>Idiographic: Concerned with the individual, unique, particular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400" dirty="0"/>
              <a:t>vs. Nomothetic: Concerned with general, universal, law-like (positivist)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400" dirty="0"/>
              <a:t>Not: 'What makes cultures innovative?' (nomothetic/general)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400" dirty="0"/>
              <a:t>But: 'How do employees in THIS startup make sense of innovation in THEIR daily work?' (idiographic)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sz="1400" dirty="0"/>
              <a:t>3. Depth Over Breadth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400" dirty="0"/>
              <a:t>Rich, detailed understanding of few cases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400" dirty="0"/>
              <a:t>Deep exploration of meaning and thick description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Double Hermeneutic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>
                <a:solidFill>
                  <a:srgbClr val="006699"/>
                </a:solidFill>
              </a:defRPr>
            </a:pPr>
            <a:r>
              <a:rPr lang="en-US" dirty="0"/>
              <a:t>Key Concept: You Are Interpreting Participants' Interpretations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 dirty="0"/>
              <a:t>First-order interpretation: How participants make sense of their world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>
                <a:solidFill>
                  <a:srgbClr val="333333"/>
                </a:solidFill>
              </a:defRPr>
            </a:pPr>
            <a:r>
              <a:rPr lang="en-US" dirty="0"/>
              <a:t>Second-order interpretation: How you (researcher) make sense of their sense-making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dirty="0"/>
              <a:t>Example: </a:t>
            </a:r>
            <a:r>
              <a:rPr lang="en-US" dirty="0" err="1"/>
              <a:t>Organisational</a:t>
            </a:r>
            <a:r>
              <a:rPr lang="en-US" dirty="0"/>
              <a:t> Change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1. Employees interpret the merger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Their interpretation: 'This merger threatens our identity as a company'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dirty="0"/>
              <a:t>2. You interpret their interpretation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Your interpretation: 'They are drawing on social identity theory—experiencing threat to in-group boundaries'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dirty="0"/>
              <a:t>3. Your interpretation must: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Remain grounded in their meanings (not impose your categories)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Offer analytical insight beyond description (theoretical contribution)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dirty="0"/>
              <a:t>Be transparent about your interpretive process (reflexivity)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006699"/>
                </a:solidFill>
              </a:defRPr>
            </a:pPr>
            <a:r>
              <a:rPr lang="en-US" dirty="0"/>
              <a:t>Critical Point: You cannot achieve pure description—interpretation is inevitable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Axiology: What Role Do Values Play?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100"/>
              <a:t>The Interpretivist Answer: Researcher's values and biases are integral to the research process and inevitable in interpretation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100"/>
              <a:t>Values as Resource, Not Contamination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100"/>
              <a:t>Positivist view: Values are bias → must be eliminated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100"/>
              <a:t>Interpretivist view: Values are lens → must be acknowledged and used reflexively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100"/>
              <a:t>Three Key Axiological Commitments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sz="1100"/>
              <a:t>1. Reflexivity is Essential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Examine how your values, beliefs, experiences shape understanding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Write reflexive memos throughout research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Include positionality statement in thesis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sz="1100"/>
              <a:t>2. Values Shape Every Research Decision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What you study (why this topic matters to you)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Who you interview (whose voices you prioritize)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What you ask (which questions seem important)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How you interpret (which themes you emphasize)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100"/>
              <a:t>What you report (which stories you tell)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81200" y="274321"/>
            <a:ext cx="4163704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sz="3200"/>
              <a:t>Positionality in Practice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81200" y="1005840"/>
            <a:ext cx="822960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1900" b="1">
                <a:solidFill>
                  <a:srgbClr val="006699"/>
                </a:solidFill>
              </a:defRPr>
            </a:pPr>
            <a:r>
              <a:rPr sz="1900" dirty="0"/>
              <a:t>Example Positionality Statement: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dirty="0"/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sz="1500" dirty="0"/>
              <a:t>'As a former management consultant, I bring particular assumptions about organ</a:t>
            </a:r>
            <a:r>
              <a:rPr lang="en-GB" sz="1500" dirty="0"/>
              <a:t>isa</a:t>
            </a:r>
            <a:r>
              <a:rPr sz="1500" dirty="0" err="1"/>
              <a:t>tional</a:t>
            </a:r>
            <a:r>
              <a:rPr sz="1500" dirty="0"/>
              <a:t> efficiency and change. My middle-class, European background shapes how I interpret workplace hierarchies—I may take certain power structures for granted that others experience as oppressive. My 15 years as a manager influence what I notice about leadership and what I might overlook about follower experiences. I reflexively examine these influences throughout my research, acknowledging that my interpretations are shaped by my social position.'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dirty="0"/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dirty="0"/>
              <a:t>Bringing Your 'Whole Self' While Remaining Aware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sz="1600" dirty="0"/>
              <a:t>You don't achieve objectivity by suppressing yourself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sz="1600" dirty="0"/>
              <a:t>Instead: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sz="1500" dirty="0"/>
              <a:t>Acknowledge who you are and where you're positioned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sz="1500" dirty="0"/>
              <a:t>Be transparent about your standpoint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sz="1500" dirty="0"/>
              <a:t>Use your experience as analytical resource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sz="1500" dirty="0"/>
              <a:t>Remain open to being surprised and challenged by data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sz="1500" dirty="0"/>
              <a:t>Recognize epistemic humility—you cannot fully understand others' lived experiences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Axiological Challenges: Example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>
                <a:solidFill>
                  <a:srgbClr val="006699"/>
                </a:solidFill>
              </a:defRPr>
            </a:pPr>
            <a:r>
              <a:rPr lang="en-US" sz="1300"/>
              <a:t>Research: Understanding Experiences of Women of Color in Tech Leadership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300"/>
              <a:t>Your background: White, male, senior academic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333333"/>
                </a:solidFill>
              </a:defRPr>
            </a:pPr>
            <a:r>
              <a:rPr lang="en-US" sz="1300"/>
              <a:t>Value Considerations: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You cannot fully understand their lived experience (epistemological humility)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Your position gives you access to certain spaces but not others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May have easier access to senior leadership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May be less trusted in informal networks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Your identity shapes what participants share with you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Some experiences may not be disclosed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Must be vigilant about whose narrative you center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300"/>
              <a:t>Reflexivity requires acknowledging power differentials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Your privilege affects the research relationship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300"/>
              <a:t>• Be transparent about limitations of your perspective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006699"/>
                </a:solidFill>
              </a:defRPr>
            </a:pPr>
            <a:r>
              <a:rPr lang="en-US" sz="1300"/>
              <a:t>This doesn't disqualify you from the research—it requires thoughtful, reflexive practice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81200" y="274321"/>
            <a:ext cx="872463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sz="3200"/>
              <a:t>ACTIVITY 1: Philosophical Positioning (15 minutes)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81200" y="1005840"/>
            <a:ext cx="82296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1900" b="1">
                <a:solidFill>
                  <a:srgbClr val="006699"/>
                </a:solidFill>
              </a:defRPr>
            </a:pPr>
            <a:r>
              <a:rPr sz="1900" dirty="0"/>
              <a:t>Individual Reflection (10 minutes):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sz="1600" dirty="0"/>
              <a:t>Think about your own research topic or interest area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sz="1600" dirty="0"/>
              <a:t>Write brief responses: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dirty="0"/>
          </a:p>
          <a:p>
            <a:pPr>
              <a:defRPr sz="1900" b="1">
                <a:solidFill>
                  <a:srgbClr val="006699"/>
                </a:solidFill>
              </a:defRPr>
            </a:pPr>
            <a:r>
              <a:rPr sz="1900" dirty="0"/>
              <a:t>Pair Discussion (5 minutes):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sz="1600" dirty="0"/>
              <a:t>Share with a partner: Is your research more aligned with positivism or interpretivism?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sz="1600" dirty="0"/>
              <a:t>Why? What tensions or challenges do you anticipate?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13F34-472F-FB7A-AE52-33BA33D06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ONE PARADIGM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4660C-F3CD-991C-66F9-075AE8C72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Phenomenology, hermeneutics, symbolic interactionism = THREE philosophical traditions that developed independently, at different times, in different places, but all share interpretivist assumptions.</a:t>
            </a:r>
          </a:p>
        </p:txBody>
      </p:sp>
    </p:spTree>
    <p:extLst>
      <p:ext uri="{BB962C8B-B14F-4D97-AF65-F5344CB8AC3E}">
        <p14:creationId xmlns:p14="http://schemas.microsoft.com/office/powerpoint/2010/main" val="27204572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7BBD5B30-C741-4E67-AFD8-17917090A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02B279-0BE7-6C9A-CFFB-C38E14E5BD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41"/>
          <a:stretch>
            <a:fillRect/>
          </a:stretch>
        </p:blipFill>
        <p:spPr>
          <a:xfrm>
            <a:off x="7817583" y="10"/>
            <a:ext cx="4374417" cy="6857990"/>
          </a:xfrm>
          <a:custGeom>
            <a:avLst/>
            <a:gdLst/>
            <a:ahLst/>
            <a:cxnLst/>
            <a:rect l="l" t="t" r="r" b="b"/>
            <a:pathLst>
              <a:path w="4374417" h="6858000">
                <a:moveTo>
                  <a:pt x="22719" y="0"/>
                </a:moveTo>
                <a:lnTo>
                  <a:pt x="4374417" y="0"/>
                </a:lnTo>
                <a:lnTo>
                  <a:pt x="4374417" y="6858000"/>
                </a:lnTo>
                <a:lnTo>
                  <a:pt x="0" y="6858000"/>
                </a:lnTo>
                <a:lnTo>
                  <a:pt x="6670" y="6845555"/>
                </a:lnTo>
                <a:cubicBezTo>
                  <a:pt x="495881" y="5886487"/>
                  <a:pt x="785588" y="4695963"/>
                  <a:pt x="785588" y="3406233"/>
                </a:cubicBezTo>
                <a:cubicBezTo>
                  <a:pt x="785588" y="2215714"/>
                  <a:pt x="538737" y="1109724"/>
                  <a:pt x="115983" y="192283"/>
                </a:cubicBezTo>
                <a:close/>
              </a:path>
            </a:pathLst>
          </a:custGeom>
        </p:spPr>
      </p:pic>
      <p:pic>
        <p:nvPicPr>
          <p:cNvPr id="1026" name="Picture 2" descr="Naan Bread">
            <a:extLst>
              <a:ext uri="{FF2B5EF4-FFF2-40B4-BE49-F238E27FC236}">
                <a16:creationId xmlns:a16="http://schemas.microsoft.com/office/drawing/2014/main" id="{EBCE3162-9C53-0873-995C-15C6A91241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5" r="235" b="1"/>
          <a:stretch>
            <a:fillRect/>
          </a:stretch>
        </p:blipFill>
        <p:spPr bwMode="auto">
          <a:xfrm>
            <a:off x="357231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AD4293-973B-C204-1955-CF71329BD57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695" r="2" b="7343"/>
          <a:stretch>
            <a:fillRect/>
          </a:stretch>
        </p:blipFill>
        <p:spPr>
          <a:xfrm>
            <a:off x="362535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044" name="Freeform: Shape 1043">
            <a:extLst>
              <a:ext uri="{FF2B5EF4-FFF2-40B4-BE49-F238E27FC236}">
                <a16:creationId xmlns:a16="http://schemas.microsoft.com/office/drawing/2014/main" id="{189BBEAA-BB93-4878-8C95-3C8AADE2E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46" name="Freeform: Shape 1045">
            <a:extLst>
              <a:ext uri="{FF2B5EF4-FFF2-40B4-BE49-F238E27FC236}">
                <a16:creationId xmlns:a16="http://schemas.microsoft.com/office/drawing/2014/main" id="{D529C0C6-AAEB-4982-A9E6-BC6A8B2AE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318A90-6B59-671F-E16D-9D626885B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2" y="1508760"/>
            <a:ext cx="3429000" cy="2898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Philosophical Tradition?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80D36F24-5EC0-4A09-9836-6580E1D4B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7C0B334E-66E0-442A-8306-19629EC2D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6083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9CFF9-329C-E231-3384-4B6FBAF37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is a Philosophical Tradition?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EB69A-8751-46B3-8C96-800C3FD76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philosophical tradition</a:t>
            </a:r>
            <a:r>
              <a:rPr lang="en-GB" dirty="0"/>
              <a:t> is a school of thought developed by philosophers asking specific questions about knowledge, reality, and understanding.</a:t>
            </a:r>
          </a:p>
          <a:p>
            <a:r>
              <a:rPr lang="en-GB" dirty="0"/>
              <a:t>Think of it like different recipes that all happen to make bread:</a:t>
            </a:r>
          </a:p>
          <a:p>
            <a:r>
              <a:rPr lang="en-GB" dirty="0"/>
              <a:t>French baguette tradition</a:t>
            </a:r>
          </a:p>
          <a:p>
            <a:r>
              <a:rPr lang="en-GB" dirty="0"/>
              <a:t>Italian focaccia tradition</a:t>
            </a:r>
          </a:p>
          <a:p>
            <a:r>
              <a:rPr lang="en-GB" dirty="0"/>
              <a:t>Indian naan tradition</a:t>
            </a:r>
          </a:p>
          <a:p>
            <a:r>
              <a:rPr lang="en-GB" dirty="0"/>
              <a:t>Different methods, different histories, different places - but all produce bread.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1226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Three Interpretivist Traditions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700"/>
              <a:t>Phenomenology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700"/>
              <a:t>Core question: 'What is it like to experience this phenomenon?'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Focus: Lived experience, essence of phenomena, consciousness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700"/>
              <a:t>Key figures: Edmund Husserl, Martin Heidegger, Maurice Merleau-Ponty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700"/>
              <a:t>Hermeneutics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700"/>
              <a:t>Core question: 'How do we interpret and understand meaning?'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Focus: Interpretation, understanding, textual meaning, dialogue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700"/>
              <a:t>Key figures: Hans-Georg Gadamer, Paul Ricoeur, Wilhelm Dilthey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6699"/>
                </a:solidFill>
              </a:defRPr>
            </a:pPr>
            <a:r>
              <a:rPr lang="en-US" sz="1700"/>
              <a:t>Symbolic Interactionism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 sz="1700"/>
              <a:t>Core question: 'How do people create and negotiate meanings through social interaction?'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Focus: Social interaction, meaning-making, identity construction, process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 sz="1700"/>
              <a:t>Key figures: George Herbert Mead, Herbert Blumer, Erving Goffman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1">
                <a:solidFill>
                  <a:srgbClr val="333333"/>
                </a:solidFill>
              </a:defRPr>
            </a:pPr>
            <a:r>
              <a:rPr lang="en-US" sz="1700"/>
              <a:t>All three traditions share commitment to: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>
                <a:solidFill>
                  <a:srgbClr val="333333"/>
                </a:solidFill>
              </a:defRPr>
            </a:pPr>
            <a:r>
              <a:rPr lang="en-US" sz="1700"/>
              <a:t>Meaning, interpretation, context, subjectivity, rejection of positivist assumptions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4247C-607C-29B7-9660-C8B6704AC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b="1" dirty="0">
                <a:solidFill>
                  <a:srgbClr val="FFFFFF"/>
                </a:solidFill>
              </a:rPr>
              <a:t>They're not divisions OF interpretivism - they're different philosophical traditions that all HAPPEN TO BE interpretivist</a:t>
            </a: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EE11-7797-9ABB-3090-BDCE6F715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 dirty="0"/>
              <a:t>Why does this matter?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500" dirty="0"/>
              <a:t>German phenomenologists (Husserl, Heidegger) were asking: How do we understand consciousness and experience?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German hermeneuticists (Gadamer) were asking: How do we interpret texts and meanings?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American pragmatists/interactionists (Mead, Blumer) were asking: How do people create meaning through interaction?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Different questions, different traditions, same basic ontology (multiple realities) and epistemology (understanding through interpretation).</a:t>
            </a:r>
          </a:p>
          <a:p>
            <a:pPr>
              <a:lnSpc>
                <a:spcPct val="90000"/>
              </a:lnSpc>
            </a:pP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1931869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8D98FA-7FD9-FDCF-B270-655A3CFA0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400" b="1" dirty="0">
                <a:solidFill>
                  <a:schemeClr val="bg1"/>
                </a:solidFill>
              </a:rPr>
              <a:t>Why is This Paradigm More Complicated Than Others?</a:t>
            </a:r>
            <a:endParaRPr lang="en-GB" sz="3400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C6F34-D8C9-5901-0DE0-C7488E0BE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/>
              <a:t>Honest answer: It's not more complicated - it's just OLDER and has MORE HISTORY.</a:t>
            </a:r>
            <a:endParaRPr lang="en-GB" sz="2200"/>
          </a:p>
          <a:p>
            <a:pPr>
              <a:lnSpc>
                <a:spcPct val="90000"/>
              </a:lnSpc>
            </a:pPr>
            <a:r>
              <a:rPr lang="en-GB" sz="2200" b="1"/>
              <a:t>Positivism:</a:t>
            </a:r>
            <a:r>
              <a:rPr lang="en-GB" sz="2200"/>
              <a:t> Straightforward. One tradition (Auguste Comte), one approach (scientific method), clear rules.</a:t>
            </a:r>
          </a:p>
          <a:p>
            <a:pPr>
              <a:lnSpc>
                <a:spcPct val="90000"/>
              </a:lnSpc>
            </a:pPr>
            <a:r>
              <a:rPr lang="en-GB" sz="2200" b="1"/>
              <a:t>Interpretivism:</a:t>
            </a:r>
            <a:r>
              <a:rPr lang="en-GB" sz="2200"/>
              <a:t> Messy. Developed over 150+ years, across multiple countries, by people who never met each other:</a:t>
            </a:r>
          </a:p>
          <a:p>
            <a:pPr>
              <a:lnSpc>
                <a:spcPct val="90000"/>
              </a:lnSpc>
            </a:pPr>
            <a:r>
              <a:rPr lang="en-GB" sz="2200"/>
              <a:t>Husserl (Austria) - 1900s</a:t>
            </a:r>
          </a:p>
          <a:p>
            <a:pPr>
              <a:lnSpc>
                <a:spcPct val="90000"/>
              </a:lnSpc>
            </a:pPr>
            <a:r>
              <a:rPr lang="en-GB" sz="2200"/>
              <a:t>Heidegger (Germany) - 1920s</a:t>
            </a:r>
          </a:p>
          <a:p>
            <a:pPr>
              <a:lnSpc>
                <a:spcPct val="90000"/>
              </a:lnSpc>
            </a:pPr>
            <a:r>
              <a:rPr lang="en-GB" sz="2200"/>
              <a:t>Gadamer (Germany) - 1960s</a:t>
            </a:r>
          </a:p>
          <a:p>
            <a:pPr>
              <a:lnSpc>
                <a:spcPct val="90000"/>
              </a:lnSpc>
            </a:pPr>
            <a:r>
              <a:rPr lang="en-GB" sz="2200"/>
              <a:t>Mead (USA) - 1930s</a:t>
            </a:r>
          </a:p>
          <a:p>
            <a:pPr>
              <a:lnSpc>
                <a:spcPct val="90000"/>
              </a:lnSpc>
            </a:pPr>
            <a:r>
              <a:rPr lang="en-GB" sz="2200"/>
              <a:t>Blumer (USA) - 1960s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71218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E4E71C-03F3-F486-36A8-55B09860A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234" y="2073715"/>
            <a:ext cx="6935759" cy="29930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6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Three Traditions Explained Simply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88607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E7EE87-7F5E-0078-442E-1C4F581B7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 b="1">
                <a:solidFill>
                  <a:schemeClr val="bg1"/>
                </a:solidFill>
              </a:rPr>
              <a:t>1. Phenomenology (German, 1900s)</a:t>
            </a:r>
            <a:endParaRPr lang="en-GB" sz="4000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9F5777-2AAD-8221-7407-6EA4E4EFC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 b="1" dirty="0"/>
              <a:t>Philosophers:</a:t>
            </a:r>
            <a:r>
              <a:rPr lang="en-GB" sz="2400" dirty="0"/>
              <a:t> Husserl, Heidegger</a:t>
            </a:r>
            <a:br>
              <a:rPr lang="en-GB" sz="2400" dirty="0"/>
            </a:br>
            <a:r>
              <a:rPr lang="en-GB" sz="2400" b="1" dirty="0"/>
              <a:t>Question:</a:t>
            </a:r>
            <a:r>
              <a:rPr lang="en-GB" sz="2400" dirty="0"/>
              <a:t> What is it like to experience something?</a:t>
            </a:r>
            <a:br>
              <a:rPr lang="en-GB" sz="2400" dirty="0"/>
            </a:br>
            <a:r>
              <a:rPr lang="en-GB" sz="2400" b="1" dirty="0"/>
              <a:t>Focus:</a:t>
            </a:r>
            <a:r>
              <a:rPr lang="en-GB" sz="2400" dirty="0"/>
              <a:t> Consciousness, lived experience, essence of phenomena</a:t>
            </a:r>
          </a:p>
          <a:p>
            <a:r>
              <a:rPr lang="en-GB" sz="2400" b="1" dirty="0"/>
              <a:t>Example:</a:t>
            </a:r>
            <a:r>
              <a:rPr lang="en-GB" sz="2400" dirty="0"/>
              <a:t> What does it FEEL like to be made redundant? Not the facts, but the experience itself.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72608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6C54E-77FE-2046-554F-66E199572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dirty="0">
                <a:solidFill>
                  <a:srgbClr val="FFFFFF"/>
                </a:solidFill>
              </a:rPr>
              <a:t>Phenomenology: Understanding Lived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B0603-8949-EA54-73CD-2ED62B89D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 sz="2000" b="1">
                <a:solidFill>
                  <a:srgbClr val="006699"/>
                </a:solidFill>
              </a:defRPr>
            </a:pPr>
            <a:r>
              <a:rPr lang="en-GB" sz="1400"/>
              <a:t>What is Phenomenology?</a:t>
            </a:r>
          </a:p>
          <a:p>
            <a:pPr>
              <a:lnSpc>
                <a:spcPct val="90000"/>
              </a:lnSpc>
              <a:defRPr sz="1700" b="0">
                <a:solidFill>
                  <a:srgbClr val="333333"/>
                </a:solidFill>
              </a:defRPr>
            </a:pPr>
            <a:r>
              <a:rPr lang="en-GB" sz="1400"/>
              <a:t>Core question: 'What is it like to experience this phenomenon?'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1400"/>
              <a:t>Philosophical founder: Edmund Husserl (1859-1938)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400"/>
              <a:t>Focus on consciousness, experience, how things appear to us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1400"/>
          </a:p>
          <a:p>
            <a:pPr>
              <a:lnSpc>
                <a:spcPct val="90000"/>
              </a:lnSpc>
              <a:defRPr sz="1900" b="1">
                <a:solidFill>
                  <a:srgbClr val="006699"/>
                </a:solidFill>
              </a:defRPr>
            </a:pPr>
            <a:r>
              <a:rPr lang="en-GB" sz="1400"/>
              <a:t>Two Types Relevant to Business Research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1400"/>
          </a:p>
          <a:p>
            <a:pPr>
              <a:lnSpc>
                <a:spcPct val="90000"/>
              </a:lnSpc>
              <a:defRPr sz="1700" b="1">
                <a:solidFill>
                  <a:srgbClr val="333333"/>
                </a:solidFill>
              </a:defRPr>
            </a:pPr>
            <a:r>
              <a:rPr lang="en-GB" sz="1400"/>
              <a:t>1. Descriptive Phenomenology (Husserl)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400"/>
              <a:t>Goal: Describe pure essence of experience, setting aside preconceptions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400"/>
              <a:t>Key concept: Bracketing (epoché)—suspending assumptions to see phenomenon freshly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400" dirty="0"/>
              <a:t>Example: What is the essential structure of experiencing redundancy?</a:t>
            </a:r>
            <a:endParaRPr lang="en-GB" sz="1400"/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1400"/>
          </a:p>
          <a:p>
            <a:pPr>
              <a:lnSpc>
                <a:spcPct val="90000"/>
              </a:lnSpc>
              <a:defRPr sz="1700" b="1">
                <a:solidFill>
                  <a:srgbClr val="333333"/>
                </a:solidFill>
              </a:defRPr>
            </a:pPr>
            <a:r>
              <a:rPr lang="en-GB" sz="1400"/>
              <a:t>2. Interpretive Phenomenology (Heidegger)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400"/>
              <a:t>Founder: Martin Heidegger (1889-1976)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400"/>
              <a:t>You cannot fully bracket preconceptions—they're how you understand anything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400"/>
              <a:t>Interpretation is fundamental (hermeneutic phenomenology)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400"/>
              <a:t>Context and 'being-in-the-world' matter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400" dirty="0"/>
              <a:t>Example: How do newly promoted managers experience leading former peers?</a:t>
            </a: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0252796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9F628-9AA4-4A4E-1CA7-F271825FD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7666E-48EB-9489-CE77-F2F246B3D2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1900" b="1">
                <a:solidFill>
                  <a:srgbClr val="006699"/>
                </a:solidFill>
              </a:defRPr>
            </a:pPr>
            <a:r>
              <a:rPr lang="en-GB" sz="4000" dirty="0"/>
              <a:t>When to Use Phenomenology: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dirty="0"/>
              <a:t>Career transitions (promotion, redundancy, retirement)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dirty="0"/>
              <a:t>Critical incidents (ethical dilemmas, failure, success)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dirty="0"/>
              <a:t>Embodied experiences (stress, flow, burnout)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dirty="0"/>
              <a:t>Temporal experiences (waiting, urgency, boredom at work)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dirty="0"/>
              <a:t>Example Research Questions: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dirty="0"/>
              <a:t>What is the lived experience of whistleblowing in large corporations?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dirty="0"/>
              <a:t>How do entrepreneurs experience the moment of business failure?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dirty="0"/>
              <a:t>What is it like to navigate workplace microaggressions?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dirty="0"/>
              <a:t>How do expatriate managers experience cultural dislocation?</a:t>
            </a:r>
          </a:p>
        </p:txBody>
      </p:sp>
    </p:spTree>
    <p:extLst>
      <p:ext uri="{BB962C8B-B14F-4D97-AF65-F5344CB8AC3E}">
        <p14:creationId xmlns:p14="http://schemas.microsoft.com/office/powerpoint/2010/main" val="15694907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0F9B2F-CE44-30EA-5D50-834AF1C63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8F6C5-D0B2-821B-980A-A789079FB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Small sample size (often 5-15 participants)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In-depth, often repeated interviews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Focus on essence of the experience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Rich, evocative description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Phenomenological analysis (identifying meaning units, essences)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33613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EBE14-DA00-34CC-D97F-F2685AEC4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 b="1">
                <a:solidFill>
                  <a:schemeClr val="bg1"/>
                </a:solidFill>
              </a:rPr>
              <a:t>2. Hermeneutics (German, 1800s-1900s)</a:t>
            </a:r>
            <a:endParaRPr lang="en-GB" sz="4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E63D2-DAF6-DD6F-07E7-6B4AC90C5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 b="1" dirty="0"/>
              <a:t>Philosophers:</a:t>
            </a:r>
            <a:r>
              <a:rPr lang="en-GB" sz="2400" dirty="0"/>
              <a:t> Dilthey, Gadamer</a:t>
            </a:r>
            <a:br>
              <a:rPr lang="en-GB" sz="2400" dirty="0"/>
            </a:br>
            <a:r>
              <a:rPr lang="en-GB" sz="2400" b="1" dirty="0"/>
              <a:t>Question:</a:t>
            </a:r>
            <a:r>
              <a:rPr lang="en-GB" sz="2400" dirty="0"/>
              <a:t> How do we interpret and understand meanings?</a:t>
            </a:r>
            <a:br>
              <a:rPr lang="en-GB" sz="2400" dirty="0"/>
            </a:br>
            <a:r>
              <a:rPr lang="en-GB" sz="2400" b="1" dirty="0"/>
              <a:t>Focus:</a:t>
            </a:r>
            <a:r>
              <a:rPr lang="en-GB" sz="2400" dirty="0"/>
              <a:t> Interpretation, understanding texts, dialogue</a:t>
            </a:r>
          </a:p>
          <a:p>
            <a:r>
              <a:rPr lang="en-GB" sz="2400" b="1" dirty="0"/>
              <a:t>Example:</a:t>
            </a:r>
            <a:r>
              <a:rPr lang="en-GB" sz="2400" dirty="0"/>
              <a:t> How do we interpret what a company's sustainability report MEANS? Different readers (investors, activists) interpret it differently.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340448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205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03A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☤ Hermes :: The Messenger of the Gods">
            <a:extLst>
              <a:ext uri="{FF2B5EF4-FFF2-40B4-BE49-F238E27FC236}">
                <a16:creationId xmlns:a16="http://schemas.microsoft.com/office/drawing/2014/main" id="{4545F8BC-16D6-7966-52E7-FFE1E069D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10467" y="643467"/>
            <a:ext cx="557106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20498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7B3C7-4A21-5A76-6393-13738CD44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bg1"/>
                </a:solidFill>
              </a:rPr>
              <a:t>Hermeneutics: The Art of Interpretation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17A8A-C5B5-6F92-2369-27032E05B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defRPr sz="2000" b="1">
                <a:solidFill>
                  <a:srgbClr val="006699"/>
                </a:solidFill>
              </a:defRPr>
            </a:pPr>
            <a:r>
              <a:rPr lang="en-GB" sz="2400"/>
              <a:t>What is Hermeneutics?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400"/>
              <a:t>Core question: 'How do we interpret and understand meaning?'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/>
              <a:t>Etymology: From Hermes, Greek messenger god—interpretation of divine messages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400"/>
              <a:t>Historical Development: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/>
              <a:t>Biblical interpretation → Legal interpretation → Literary interpretation → Philosophical hermeneutics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400"/>
              <a:t>Key Figure: Hans-Georg Gadamer (1900-2002)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Major work: Truth and Method (1960)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560827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DA671-26B1-3F68-7C47-8CBBB12A1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Three Key Concepts for Researchers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6390F-3F62-4805-8DB6-0A0086AE2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b="1" dirty="0"/>
              <a:t>1. Hermeneutic Circle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You can’t fully understand the whole without its parts, or the parts without the whole.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Understanding happens in a back-and-forth, iterative way.</a:t>
            </a:r>
          </a:p>
          <a:p>
            <a:pPr>
              <a:lnSpc>
                <a:spcPct val="90000"/>
              </a:lnSpc>
            </a:pPr>
            <a:r>
              <a:rPr lang="en-GB" sz="1900" b="1" dirty="0"/>
              <a:t>2. Prejudice (</a:t>
            </a:r>
            <a:r>
              <a:rPr lang="en-GB" sz="1900" b="1" dirty="0" err="1"/>
              <a:t>Vorurteil</a:t>
            </a:r>
            <a:r>
              <a:rPr lang="en-GB" sz="1900" b="1" dirty="0"/>
              <a:t>) as Productive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We all start with prior assumptions — and that’s okay.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These pre-judgments help us make sense of things; they’re not errors but starting points.</a:t>
            </a:r>
          </a:p>
          <a:p>
            <a:pPr>
              <a:lnSpc>
                <a:spcPct val="90000"/>
              </a:lnSpc>
            </a:pPr>
            <a:r>
              <a:rPr lang="en-GB" sz="1900" b="1" dirty="0"/>
              <a:t>3. Fusion of Horizons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Your perspective and the participant’s perspective meet.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Through dialogue, a new shared understanding emerges.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9907620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9F7623-46DD-CECB-4EA2-43DC5674B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100" dirty="0">
                <a:solidFill>
                  <a:schemeClr val="bg1"/>
                </a:solidFill>
              </a:rPr>
              <a:t>Research Example: Understanding Organisational Culture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D3137-235E-713D-5750-F73D7FA47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  <a:defRPr sz="1800" b="0">
                <a:solidFill>
                  <a:srgbClr val="333333"/>
                </a:solidFill>
              </a:defRPr>
            </a:pPr>
            <a:endParaRPr lang="en-GB" sz="2200" dirty="0"/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200" dirty="0"/>
              <a:t>You cannot understand parts without the whole: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200" dirty="0"/>
              <a:t>Interview an employee about 'innovation' (part)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200" dirty="0"/>
              <a:t>Cannot understand 'taking risks' without understanding their broader organisational story (whole)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endParaRPr lang="en-GB" sz="2200" dirty="0"/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200" dirty="0"/>
              <a:t>You cannot understand the whole without parts: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200" dirty="0"/>
              <a:t>As you interview more people, understanding of 'the culture' (whole) evolves</a:t>
            </a:r>
          </a:p>
          <a:p>
            <a:pPr lvl="1">
              <a:defRPr sz="1500" b="0">
                <a:solidFill>
                  <a:srgbClr val="333333"/>
                </a:solidFill>
              </a:defRPr>
            </a:pPr>
            <a:r>
              <a:rPr lang="en-GB" sz="2200" dirty="0"/>
              <a:t>This new understanding changes how you interpret earlier interviews (parts)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739552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2E26F-D6FA-3FC1-9347-F93242F6E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Continued</a:t>
            </a:r>
            <a:br>
              <a:rPr lang="en-GB" sz="2800">
                <a:solidFill>
                  <a:schemeClr val="bg1"/>
                </a:solidFill>
              </a:rPr>
            </a:b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E1E01-04E8-EEE7-BB48-E2787DCFD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400"/>
              <a:t>The Process: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/>
              <a:t>Read interview transcript (whole) → Identify themes (parts) → Themes reshape understanding of interview (new whole) → New understanding reshapes themes (new parts) → Iterative, circular process</a:t>
            </a:r>
          </a:p>
          <a:p>
            <a:pPr>
              <a:defRPr sz="1800" b="1">
                <a:solidFill>
                  <a:srgbClr val="006699"/>
                </a:solidFill>
              </a:defRPr>
            </a:pPr>
            <a:r>
              <a:rPr lang="en-GB" sz="2400"/>
              <a:t>In Analysis: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/>
              <a:t>Move back and forth between individual quotes and emerging interpretation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/>
              <a:t>Each reading deepens understanding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400"/>
              <a:t>Understanding is never final—always open to revision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4970014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80E10-3C43-4DEB-36EA-AF2BCDB8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bg1"/>
                </a:solidFill>
              </a:rPr>
              <a:t>When to Use Hermeneutics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B3CDD-9DF0-199D-D3AB-8CA26324A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Complex texts (annual reports, strategy documents, corporate communications)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Narratives and stories in organisations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Meaning-making processes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Cultural differences in organisational phenomena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Historical analysis of business practices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lnSpc>
                <a:spcPct val="90000"/>
              </a:lnSpc>
              <a:defRPr sz="1800" b="1">
                <a:solidFill>
                  <a:srgbClr val="006699"/>
                </a:solidFill>
              </a:defRPr>
            </a:pPr>
            <a:r>
              <a:rPr lang="en-GB" sz="2000" dirty="0"/>
              <a:t>Example Research Questions: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executives make sense of strategic ambiguity in their public communications?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is 'corporate social responsibility' interpreted differently across stakeholder groups?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What narratives do family businesses construct about succession?</a:t>
            </a:r>
          </a:p>
          <a:p>
            <a:pPr marL="0" indent="0">
              <a:lnSpc>
                <a:spcPct val="90000"/>
              </a:lnSpc>
              <a:buNone/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868962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6639D-F868-0BDA-501C-94240C79F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bg1"/>
                </a:solidFill>
              </a:rPr>
              <a:t>Key Characteristics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A2F14-81A5-475B-84C4-313B90709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Emphasis on interpretation, not pure description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Recognition of researcher's role in meaning-making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Iterative process (hermeneutic circle)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Attention to context and history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Often uses textual or narrative data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381293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D5A21-9966-BC67-71BD-86500CC2B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800" b="1">
                <a:solidFill>
                  <a:schemeClr val="bg1"/>
                </a:solidFill>
              </a:rPr>
              <a:t>3. Symbolic Interactionism (American, 1930s-1960s)</a:t>
            </a:r>
            <a:br>
              <a:rPr lang="en-GB" sz="2800" b="1">
                <a:solidFill>
                  <a:schemeClr val="bg1"/>
                </a:solidFill>
              </a:rPr>
            </a:b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17483-98E4-C021-6DCD-DD4C5F424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 b="1" dirty="0"/>
              <a:t>Philosophers:</a:t>
            </a:r>
            <a:r>
              <a:rPr lang="en-GB" sz="2400" dirty="0"/>
              <a:t> Mead, Blumer</a:t>
            </a:r>
            <a:br>
              <a:rPr lang="en-GB" sz="2400" dirty="0"/>
            </a:br>
            <a:r>
              <a:rPr lang="en-GB" sz="2400" b="1" dirty="0"/>
              <a:t>Question:</a:t>
            </a:r>
            <a:r>
              <a:rPr lang="en-GB" sz="2400" dirty="0"/>
              <a:t> How do people create meanings through social interaction?</a:t>
            </a:r>
            <a:br>
              <a:rPr lang="en-GB" sz="2400" dirty="0"/>
            </a:br>
            <a:r>
              <a:rPr lang="en-GB" sz="2400" b="1" dirty="0"/>
              <a:t>Focus:</a:t>
            </a:r>
            <a:r>
              <a:rPr lang="en-GB" sz="2400" dirty="0"/>
              <a:t> Social processes, symbols, negotiated meanings</a:t>
            </a:r>
          </a:p>
          <a:p>
            <a:r>
              <a:rPr lang="en-GB" sz="2400" b="1" dirty="0"/>
              <a:t>Example:</a:t>
            </a:r>
            <a:r>
              <a:rPr lang="en-GB" sz="2400" dirty="0"/>
              <a:t> How does someone BECOME a manager? Not just through promotion, but through social interactions where others treat them as a manager.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225442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B21EA-A136-0826-F233-B88AB6252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Symbolic Interactionism: Meaning Through Social Interaction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175B0-EFA0-DF40-8CD3-43952D01B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defRPr sz="2000" b="1">
                <a:solidFill>
                  <a:srgbClr val="006699"/>
                </a:solidFill>
              </a:defRPr>
            </a:pPr>
            <a:r>
              <a:rPr lang="en-GB" sz="2000" dirty="0"/>
              <a:t>What is Symbolic Interactionism?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sz="2000" dirty="0"/>
              <a:t>Core question: 'How do people create and negotiate meanings through social interaction?'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Philosophical foundation: American pragmatism (William James, John Dewey)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Key figure: George Herbert Mead (1863-1931)—Mind, Self, and Society (1934)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Term coined by: Herbert Blumer (1900-1987) in 1937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802659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05268-0313-E531-6DF5-E1A272103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>
              <a:defRPr sz="1800" b="0">
                <a:solidFill>
                  <a:srgbClr val="333333"/>
                </a:solidFill>
              </a:defRPr>
            </a:pP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Three Core Premises (Blumer, 1969)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78505-90CF-250B-04DF-2F818EB2B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  <a:defRPr sz="1800" b="0">
                <a:solidFill>
                  <a:srgbClr val="333333"/>
                </a:solidFill>
              </a:defRPr>
            </a:pPr>
            <a:endParaRPr lang="en-GB" sz="1600" dirty="0"/>
          </a:p>
          <a:p>
            <a:pPr>
              <a:lnSpc>
                <a:spcPct val="90000"/>
              </a:lnSpc>
              <a:defRPr sz="1600" b="1">
                <a:solidFill>
                  <a:srgbClr val="333333"/>
                </a:solidFill>
              </a:defRPr>
            </a:pPr>
            <a:r>
              <a:rPr lang="en-GB" sz="1600" dirty="0"/>
              <a:t>1. Humans act toward things on the basis of the meanings things have for them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600" dirty="0"/>
              <a:t>'Things' = physical objects, people, institutions, activities, situations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600" dirty="0"/>
              <a:t>Example: 'Performance review' means different things—recognition vs. surveillance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1600" dirty="0"/>
          </a:p>
          <a:p>
            <a:pPr>
              <a:lnSpc>
                <a:spcPct val="90000"/>
              </a:lnSpc>
              <a:defRPr sz="1600" b="1">
                <a:solidFill>
                  <a:srgbClr val="333333"/>
                </a:solidFill>
              </a:defRPr>
            </a:pPr>
            <a:r>
              <a:rPr lang="en-GB" sz="1600" dirty="0"/>
              <a:t>2. The meaning of things arises out of social interaction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600" dirty="0"/>
              <a:t>Meanings are not fixed properties—they're created through interaction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600" dirty="0"/>
              <a:t>Example: 'Being professional' is learned and negotiated in each organisation</a:t>
            </a:r>
          </a:p>
          <a:p>
            <a:pPr>
              <a:lnSpc>
                <a:spcPct val="90000"/>
              </a:lnSpc>
              <a:defRPr sz="1800" b="0">
                <a:solidFill>
                  <a:srgbClr val="333333"/>
                </a:solidFill>
              </a:defRPr>
            </a:pPr>
            <a:endParaRPr lang="en-GB" sz="1600" dirty="0"/>
          </a:p>
          <a:p>
            <a:pPr>
              <a:lnSpc>
                <a:spcPct val="90000"/>
              </a:lnSpc>
              <a:defRPr sz="1600" b="1">
                <a:solidFill>
                  <a:srgbClr val="333333"/>
                </a:solidFill>
              </a:defRPr>
            </a:pPr>
            <a:r>
              <a:rPr lang="en-GB" sz="1600" dirty="0"/>
              <a:t>3. Meanings are handled in and modified through an interpretive process</a:t>
            </a:r>
          </a:p>
          <a:p>
            <a:pPr lvl="1"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1600" dirty="0"/>
              <a:t>We don't simply respond—we interpret and modify meanings in each situation</a:t>
            </a:r>
          </a:p>
          <a:p>
            <a:pPr lvl="1">
              <a:lnSpc>
                <a:spcPct val="90000"/>
              </a:lnSpc>
              <a:defRPr sz="1400" b="0">
                <a:solidFill>
                  <a:srgbClr val="333333"/>
                </a:solidFill>
              </a:defRPr>
            </a:pPr>
            <a:r>
              <a:rPr lang="en-GB" sz="1600" dirty="0"/>
              <a:t>Process: Encounter → Interpret → Act → Assess response → Modify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78458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3A65793-CA4C-1C8D-E6AA-244A1EC03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Symbolic Interactionism: Key Concepts for Business Research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DE7988-88AF-9119-1D60-E3A4B6025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1. Definition of the Situation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If people believe something is real, it shapes what they do.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Example: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Management calls a restructure strategic repositioning.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Employees call it job cuts.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Both views affect actions and outcomes.</a:t>
            </a:r>
          </a:p>
          <a:p>
            <a:pPr>
              <a:lnSpc>
                <a:spcPct val="90000"/>
              </a:lnSpc>
            </a:pPr>
            <a:r>
              <a:rPr lang="en-GB" sz="1700" b="1" dirty="0"/>
              <a:t>2. The Self as Social Object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We see ourselves through others’ eyes.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Example: Becoming a manager: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Employees look to you for approval → you feel like a leader.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Peers invite you to senior meetings → you feel included.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Your advice is taken seriously → you feel credible.</a:t>
            </a:r>
          </a:p>
          <a:p>
            <a:pPr>
              <a:lnSpc>
                <a:spcPct val="90000"/>
              </a:lnSpc>
            </a:pPr>
            <a:r>
              <a:rPr lang="en-GB" sz="1700" b="1" dirty="0"/>
              <a:t>3. Joint Action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Actions aren’t just individual—they’re created together.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Example: A strategy meeting: </a:t>
            </a:r>
          </a:p>
          <a:p>
            <a:pPr lvl="1">
              <a:lnSpc>
                <a:spcPct val="90000"/>
              </a:lnSpc>
            </a:pPr>
            <a:r>
              <a:rPr lang="en-GB" sz="1700" dirty="0"/>
              <a:t>Everyone negotiates what strategic means collectively.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165D9-DA71-065F-4D3F-D0CCD32FC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When to Use Symbolic Interactionism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79FFE-D6B1-1B73-75AF-D9DCCE26D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Identity construction (professional, organisational, occupational)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Socialisation processes (onboarding, professional development)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Negotiation and sensemaking in organisations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Occupational cultures and communities of practice</a:t>
            </a:r>
          </a:p>
          <a:p>
            <a:pPr>
              <a:lnSpc>
                <a:spcPct val="90000"/>
              </a:lnSpc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Micro-processes of organizing</a:t>
            </a:r>
          </a:p>
          <a:p>
            <a:pPr>
              <a:lnSpc>
                <a:spcPct val="90000"/>
              </a:lnSpc>
              <a:defRPr sz="1800" b="1">
                <a:solidFill>
                  <a:srgbClr val="006699"/>
                </a:solidFill>
              </a:defRPr>
            </a:pPr>
            <a:r>
              <a:rPr lang="en-GB" sz="2000" dirty="0"/>
              <a:t>Example Research Questions: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entrepreneurs construct and negotiate their identity in their first year of business?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professionals learn 'what counts' in their organisation?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teams negotiate what 'quality' means in their specific context?</a:t>
            </a:r>
          </a:p>
          <a:p>
            <a:pPr>
              <a:lnSpc>
                <a:spcPct val="90000"/>
              </a:lnSpc>
              <a:defRPr sz="1500" b="0">
                <a:solidFill>
                  <a:srgbClr val="333333"/>
                </a:solidFill>
              </a:defRPr>
            </a:pPr>
            <a:r>
              <a:rPr lang="en-GB" sz="2000" dirty="0"/>
              <a:t>How do employees make sense of ambiguous organisational changes?</a:t>
            </a:r>
          </a:p>
        </p:txBody>
      </p:sp>
    </p:spTree>
    <p:extLst>
      <p:ext uri="{BB962C8B-B14F-4D97-AF65-F5344CB8AC3E}">
        <p14:creationId xmlns:p14="http://schemas.microsoft.com/office/powerpoint/2010/main" val="30121112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D5C8C1-F4FD-32D7-4983-8F5FA7C74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AC112-E728-7234-EA9F-6BDAD84D3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defRPr sz="1800" b="0">
                <a:solidFill>
                  <a:srgbClr val="333333"/>
                </a:solidFill>
              </a:defRPr>
            </a:pPr>
            <a:endParaRPr lang="en-GB" sz="2000" dirty="0"/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Focus on interaction and process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Attention to language and symbols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Emphasis on meaning-making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Study of roles and identities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000" dirty="0"/>
              <a:t>Often uses participant observation</a:t>
            </a:r>
          </a:p>
        </p:txBody>
      </p:sp>
    </p:spTree>
    <p:extLst>
      <p:ext uri="{BB962C8B-B14F-4D97-AF65-F5344CB8AC3E}">
        <p14:creationId xmlns:p14="http://schemas.microsoft.com/office/powerpoint/2010/main" val="26409544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14CEB-E90B-FB56-D4B3-4BD335D18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They're All Interpretivist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FEA4-E525-09B7-8EA8-FB2E59D08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all share these assumptions:</a:t>
            </a:r>
          </a:p>
          <a:p>
            <a:r>
              <a:rPr lang="en-GB" b="1" dirty="0"/>
              <a:t>Reality is subjective</a:t>
            </a:r>
            <a:r>
              <a:rPr lang="en-GB" dirty="0"/>
              <a:t> (not one objective truth)</a:t>
            </a:r>
          </a:p>
          <a:p>
            <a:r>
              <a:rPr lang="en-GB" b="1" dirty="0"/>
              <a:t>Meanings matter</a:t>
            </a:r>
            <a:r>
              <a:rPr lang="en-GB" dirty="0"/>
              <a:t> (not just facts)</a:t>
            </a:r>
          </a:p>
          <a:p>
            <a:r>
              <a:rPr lang="en-GB" b="1" dirty="0"/>
              <a:t>Understanding requires interpretation</a:t>
            </a:r>
            <a:r>
              <a:rPr lang="en-GB" dirty="0"/>
              <a:t> (not just measurement)</a:t>
            </a:r>
          </a:p>
          <a:p>
            <a:r>
              <a:rPr lang="en-GB" b="1" dirty="0"/>
              <a:t>Context is essential</a:t>
            </a:r>
            <a:r>
              <a:rPr lang="en-GB" dirty="0"/>
              <a:t> (not universal laws)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1091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5C8E12D-4B99-C807-8E64-2649589C3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chemeClr val="bg1"/>
                </a:solidFill>
              </a:rPr>
              <a:t>Connecting the Three Traditions</a:t>
            </a:r>
            <a:br>
              <a:rPr lang="en-GB" sz="2200" dirty="0">
                <a:solidFill>
                  <a:schemeClr val="bg1"/>
                </a:solidFill>
              </a:rPr>
            </a:br>
            <a:endParaRPr lang="en-GB" sz="2200" dirty="0">
              <a:solidFill>
                <a:schemeClr val="bg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85C5756-CADF-8DFD-D8D1-0EB9004F52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603682"/>
              </p:ext>
            </p:extLst>
          </p:nvPr>
        </p:nvGraphicFramePr>
        <p:xfrm>
          <a:off x="1274522" y="1675227"/>
          <a:ext cx="9642957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6793">
                  <a:extLst>
                    <a:ext uri="{9D8B030D-6E8A-4147-A177-3AD203B41FA5}">
                      <a16:colId xmlns:a16="http://schemas.microsoft.com/office/drawing/2014/main" val="1476859325"/>
                    </a:ext>
                  </a:extLst>
                </a:gridCol>
                <a:gridCol w="3287707">
                  <a:extLst>
                    <a:ext uri="{9D8B030D-6E8A-4147-A177-3AD203B41FA5}">
                      <a16:colId xmlns:a16="http://schemas.microsoft.com/office/drawing/2014/main" val="3699904763"/>
                    </a:ext>
                  </a:extLst>
                </a:gridCol>
                <a:gridCol w="3208457">
                  <a:extLst>
                    <a:ext uri="{9D8B030D-6E8A-4147-A177-3AD203B41FA5}">
                      <a16:colId xmlns:a16="http://schemas.microsoft.com/office/drawing/2014/main" val="2982010956"/>
                    </a:ext>
                  </a:extLst>
                </a:gridCol>
              </a:tblGrid>
              <a:tr h="60301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Phenomenology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Hermeneutics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Symbolic Interactionism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extLst>
                  <a:ext uri="{0D108BD9-81ED-4DB2-BD59-A6C34878D82A}">
                    <a16:rowId xmlns:a16="http://schemas.microsoft.com/office/drawing/2014/main" val="4252178283"/>
                  </a:ext>
                </a:extLst>
              </a:tr>
              <a:tr h="1346319">
                <a:tc>
                  <a:txBody>
                    <a:bodyPr/>
                    <a:lstStyle/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Central focus: Lived experience</a:t>
                      </a:r>
                    </a:p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Key question: What is it like?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Central focus: Interpretation of meaning</a:t>
                      </a:r>
                    </a:p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Key question: How do we understand?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Central focus: Social interaction</a:t>
                      </a:r>
                    </a:p>
                    <a:p>
                      <a:pPr lvl="1" algn="ctr">
                        <a:defRPr sz="15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Key question: How is meaning negotiated?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extLst>
                  <a:ext uri="{0D108BD9-81ED-4DB2-BD59-A6C34878D82A}">
                    <a16:rowId xmlns:a16="http://schemas.microsoft.com/office/drawing/2014/main" val="329127923"/>
                  </a:ext>
                </a:extLst>
              </a:tr>
              <a:tr h="1098550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/>
                        <a:t>Business application: Career transitions, critical incidents, embodied experiences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application: Organisational texts, narratives, cross-cultural meanings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 marL="72494" marR="72494" marT="36247" marB="36247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application: Identity construction, socialisation, organisational processes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 marL="72494" marR="72494" marT="36247" marB="36247"/>
                </a:tc>
                <a:extLst>
                  <a:ext uri="{0D108BD9-81ED-4DB2-BD59-A6C34878D82A}">
                    <a16:rowId xmlns:a16="http://schemas.microsoft.com/office/drawing/2014/main" val="1557231552"/>
                  </a:ext>
                </a:extLst>
              </a:tr>
              <a:tr h="1346319">
                <a:tc gridSpan="3">
                  <a:txBody>
                    <a:bodyPr/>
                    <a:lstStyle/>
                    <a:p>
                      <a:pPr algn="ctr">
                        <a:defRPr sz="1700" b="1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Important: These traditions overlap and inform each other</a:t>
                      </a:r>
                    </a:p>
                    <a:p>
                      <a:pPr algn="ctr">
                        <a:defRPr sz="16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All prioritize meaning, interpretation, context, and subjectivity</a:t>
                      </a:r>
                    </a:p>
                    <a:p>
                      <a:pPr algn="ctr">
                        <a:defRPr sz="16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All reject positivist assumptions about objective reality</a:t>
                      </a:r>
                    </a:p>
                    <a:p>
                      <a:pPr algn="ctr">
                        <a:defRPr sz="1600" b="0">
                          <a:solidFill>
                            <a:srgbClr val="333333"/>
                          </a:solidFill>
                        </a:defRPr>
                      </a:pPr>
                      <a:r>
                        <a:rPr lang="en-GB" sz="1600"/>
                        <a:t>They can be combined in research designs</a:t>
                      </a:r>
                    </a:p>
                    <a:p>
                      <a:pPr algn="ctr"/>
                      <a:endParaRPr lang="en-GB" sz="1600"/>
                    </a:p>
                  </a:txBody>
                  <a:tcPr marL="72494" marR="72494" marT="36247" marB="36247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34159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00681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6F3087F-6793-84EB-2B37-AA2B9F3F4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Creswell's Five Approaches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4C1452-7C1B-390D-3108-929AFAD7E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>
              <a:defRPr sz="1900" b="1">
                <a:solidFill>
                  <a:srgbClr val="006699"/>
                </a:solidFill>
              </a:defRPr>
            </a:pPr>
            <a:r>
              <a:rPr lang="en-GB" sz="3600" dirty="0"/>
              <a:t>John W. Creswell (1945-):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800" dirty="0"/>
              <a:t>American professor and methodologist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800" dirty="0"/>
              <a:t>Major work: Research Design: Qualitative, Quantitative, and Mixed Methods Approaches (1994, now 5th ed.)</a:t>
            </a:r>
          </a:p>
          <a:p>
            <a:pPr>
              <a:defRPr sz="1500" b="0">
                <a:solidFill>
                  <a:srgbClr val="333333"/>
                </a:solidFill>
              </a:defRPr>
            </a:pPr>
            <a:r>
              <a:rPr lang="en-GB" sz="2800" dirty="0"/>
              <a:t>Made qualitative research accessible to doctoral students worldwide</a:t>
            </a:r>
          </a:p>
          <a:p>
            <a:pPr>
              <a:defRPr sz="1800" b="0">
                <a:solidFill>
                  <a:srgbClr val="333333"/>
                </a:solidFill>
              </a:defRPr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2270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49DDE-96F9-1742-46FA-D773C6850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Five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5178A-4F5E-5979-BDE4-EF1F1E647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dirty="0"/>
              <a:t>1. Narrative Research - Aligns with interpretivism paradigm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dirty="0"/>
              <a:t>2. Phenomenology - Aligns with interpretivism paradigm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dirty="0"/>
              <a:t>3. Grounded Theory - Aligns with interpretivism (individual meanings) or social constructionism (group processes)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dirty="0"/>
              <a:t>4. Ethnography - Typically aligns with interpretivism paradigm </a:t>
            </a:r>
          </a:p>
          <a:p>
            <a:pPr>
              <a:defRPr sz="1700" b="0">
                <a:solidFill>
                  <a:srgbClr val="333333"/>
                </a:solidFill>
              </a:defRPr>
            </a:pPr>
            <a:r>
              <a:rPr lang="en-GB" dirty="0"/>
              <a:t>5. Case Study - Flexible, can align with </a:t>
            </a:r>
            <a:r>
              <a:rPr lang="en-GB" dirty="0" err="1"/>
              <a:t>postpositivism</a:t>
            </a:r>
            <a:r>
              <a:rPr lang="en-GB" dirty="0"/>
              <a:t>, interpretivism, or pragmatism depending on design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3048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7A9D9-B848-5BA0-7464-0962E6FC0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bg1"/>
                </a:solidFill>
              </a:rPr>
              <a:t>Important Note on Paradigm Alignment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1BB85-6C8A-5129-8872-BC6A2E4B4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These are METHODS, not paradigms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Same method can be used within different paradigms</a:t>
            </a:r>
          </a:p>
          <a:p>
            <a:pPr>
              <a:defRPr sz="1600" b="0">
                <a:solidFill>
                  <a:srgbClr val="333333"/>
                </a:solidFill>
              </a:defRPr>
            </a:pPr>
            <a:r>
              <a:rPr lang="en-GB" sz="2400"/>
              <a:t>Your philosophical stance shapes HOW you use the method</a:t>
            </a:r>
          </a:p>
          <a:p>
            <a:pPr>
              <a:defRPr sz="1600" b="1">
                <a:solidFill>
                  <a:srgbClr val="333333"/>
                </a:solidFill>
              </a:defRPr>
            </a:pPr>
            <a:r>
              <a:rPr lang="en-GB" sz="2400"/>
              <a:t>Today's focus: How to use these approaches interpretively in business research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06960793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0D253-F516-4E89-A755-86B38A79C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3366"/>
                </a:solidFill>
                <a:ea typeface="Calibri"/>
                <a:cs typeface="Calibri"/>
                <a:sym typeface="Calibri"/>
              </a:rPr>
              <a:t>Narrative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61175-297B-8C7C-FF1A-D66C8EC0F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/>
              <a:t>In narrative research, researchers describe the lives of individuals, collect and tell stories about people's lives, and write narratives of individual experiences. Creswell &amp; </a:t>
            </a:r>
            <a:r>
              <a:rPr lang="en-GB" i="1" dirty="0" err="1"/>
              <a:t>Poth</a:t>
            </a:r>
            <a:r>
              <a:rPr lang="en-GB" i="1" dirty="0"/>
              <a:t> (2018, p. 67)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Core Premise:</a:t>
            </a:r>
            <a:endParaRPr lang="en-GB" dirty="0"/>
          </a:p>
          <a:p>
            <a:r>
              <a:rPr lang="en-GB" dirty="0"/>
              <a:t>People make sense of their lives through stories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To understand human experience, we must understand the stories people tell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DF010D-4608-D1CC-E986-814A2ADE1F04}"/>
              </a:ext>
            </a:extLst>
          </p:cNvPr>
          <p:cNvSpPr txBox="1"/>
          <p:nvPr/>
        </p:nvSpPr>
        <p:spPr>
          <a:xfrm>
            <a:off x="3048000" y="324639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1599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Google Shape;90;p2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Why Stories Matter in Business Research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1" name="Google Shape;91;p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 err="1">
                <a:sym typeface="Calibri"/>
              </a:rPr>
              <a:t>Organisations</a:t>
            </a:r>
            <a:r>
              <a:rPr lang="en-US" sz="2000" b="1" dirty="0">
                <a:sym typeface="Calibri"/>
              </a:rPr>
              <a:t> Are Storied: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Founders tell origin stories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Employees tell culture stories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Managers narrate success and failure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ym typeface="Calibri"/>
              </a:rPr>
              <a:t>Stories Do Things: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Construct identity ("I am an entrepreneur")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Make sense of experience ("This is why we failed")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Persuade and influence</a:t>
            </a: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ym typeface="Calibri"/>
              </a:rPr>
              <a:t>Transmit culture</a:t>
            </a:r>
            <a:endParaRPr lang="en-US" sz="2000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6" name="Google Shape;96;p3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Three Types of Narrative Research in Business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7" name="Google Shape;97;p3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Creswell identifies different forms. In business, we typically use: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1. Biographical Narratives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Individual life story or career trajectory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2. Organisational Stories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Stories circulating within organisations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3. Cultural Narratives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Broader societal stories shaping business practice</a:t>
            </a:r>
            <a:endParaRPr lang="en-US" sz="200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Oval 1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Google Shape;102;p4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Type 1: Biographical Narratives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3" name="Google Shape;103;p4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Focus: Individual life story or career trajectory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Business Example: Narratives of Entrepreneurial Failure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Interview entrepreneurs who experienced business failure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Collect complete story: before, during, after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Analyse how they narratively construct failure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Interpretivist Element: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Multiple ways of narrating same event: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Tragedy / Learning journey / Liberation</a:t>
            </a:r>
            <a:endParaRPr lang="en-US" sz="200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Google Shape;108;p5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Type 2: Organisational Stories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9" name="Google Shape;109;p5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ym typeface="Calibri"/>
              </a:rPr>
              <a:t>Focus: Stories circulating within organisations</a:t>
            </a:r>
            <a:endParaRPr lang="en-US" sz="19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ym typeface="Calibri"/>
              </a:rPr>
              <a:t>Business Example: Origin Myths in Family Businesses</a:t>
            </a:r>
            <a:endParaRPr lang="en-US" sz="19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libri"/>
              </a:rPr>
              <a:t>Collect stories about how business was founded</a:t>
            </a:r>
            <a:endParaRPr lang="en-US" sz="19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libri"/>
              </a:rPr>
              <a:t>Analyse how these stories shape current practice</a:t>
            </a:r>
            <a:endParaRPr lang="en-US" sz="19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libri"/>
              </a:rPr>
              <a:t>Examine what values they construct</a:t>
            </a:r>
            <a:endParaRPr lang="en-US" sz="19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>
                <a:sym typeface="Calibri"/>
              </a:rPr>
              <a:t>Interpretivist Element:</a:t>
            </a:r>
            <a:endParaRPr lang="en-US" sz="19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libri"/>
              </a:rPr>
              <a:t>The "true" history matters less than how it's narratively constructed</a:t>
            </a:r>
            <a:endParaRPr lang="en-US" sz="19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ym typeface="Calibri"/>
              </a:rPr>
              <a:t>Stories create meaning for current members</a:t>
            </a:r>
            <a:endParaRPr lang="en-US" sz="19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Oval 12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Google Shape;114;p6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Type 3: Cultural Narratives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5" name="Google Shape;115;p6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Focus: Broader societal stories shaping business practice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Business Example: Success Narratives in Tech Industry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Analyse how entrepreneurs tell success stories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Identify dominant cultural narratives: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The "garage startup" myth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The "visionary founder" narrative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Interpretivist Element: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Success is narratively constructed, not objectively defined</a:t>
            </a:r>
            <a:endParaRPr lang="en-US" sz="200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Google Shape;120;p7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Data Collection: Creswell's Approach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1" name="Google Shape;121;p7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The procedures consist of focusing on one or two individuals, gathering data through collection of their stories, and chronologically ordering the meaning of those experiences.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— Creswell &amp; Poth (2018)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In Practice: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In-depth narrative interviews (2-3 hours, multiple sessions)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Open questions: "Tell me your story..."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Minimal interruption, let story unfold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May use documents, artefacts, photos</a:t>
            </a:r>
            <a:endParaRPr lang="en-US" sz="200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" name="Rectangle 131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2" name="Oval 141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Google Shape;126;p8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Sample Size in Narrative Research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7" name="Google Shape;127;p8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Creswell's Guidance: Typically 1-10 participants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Some doctoral studies focus on just ONE person (life history)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Small samples allow deep analysis of each narrative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Why So Few?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Each narrative requires extensive analysis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Focus on depth, not breadth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Rich, detailed understanding of individual experience</a:t>
            </a:r>
            <a:endParaRPr lang="en-US" sz="20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8" name="Oval 14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2" name="Google Shape;132;p9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Narrative Analysis: Three Approaches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3" name="Google Shape;133;p9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Creswell describes different ways to analyse: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1. Chronological Analysis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Beginning → middle → end, turning points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2. Thematic Analysis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What themes? How are identities constructed?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3. Structural Analysis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How is story told? What's included/excluded?</a:t>
            </a:r>
            <a:endParaRPr lang="en-US" sz="200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4" name="Rectangle 14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Oval 15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8" name="Google Shape;138;p10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Complete Research Example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9" name="Google Shape;139;p10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Research Question: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How do professionals narrate their transition to entrepreneurship?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Design: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8 participants, 2-3 interviews each over 6 months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ym typeface="Calibri"/>
              </a:rPr>
              <a:t>Findings Might Reveal: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Different narrative genres (quest, tragedy, comedy)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How people manage contradictions narratively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Cultural resources used to make sense of transition</a:t>
            </a:r>
            <a:endParaRPr lang="en-US" sz="200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Oval 159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4" name="Google Shape;144;p1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When to Use Narrative Research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5" name="Google Shape;145;p11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Choose narrative research when: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 want to understand individual life transitions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You're interested in identity construction over time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 want to understand retrospective sense-making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You're exploring temporal dimensions</a:t>
            </a:r>
            <a:endParaRPr lang="en-US" sz="200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6" name="Rectangle 15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6" name="Oval 165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0" name="Google Shape;150;p12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  <a:sym typeface="Calibri"/>
              </a:rPr>
              <a:t>When NOT to Use Narrative Research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1" name="Google Shape;151;p1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Narrative research is less appropriate for: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Understanding current organisational processes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Better: Ethnography or grounded theory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Comparing multiple stakeholder perspectives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Better: Case study</a:t>
            </a: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i="1">
              <a:sym typeface="Calibri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ym typeface="Calibri"/>
              </a:rPr>
              <a:t>Developing theory about social processes</a:t>
            </a:r>
            <a:endParaRPr lang="en-US" sz="200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>
                <a:sym typeface="Calibri"/>
              </a:rPr>
              <a:t>Better: Grounded theory</a:t>
            </a:r>
            <a:endParaRPr lang="en-US" sz="200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Phenomenology (Creswell's Second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1">
                <a:solidFill>
                  <a:srgbClr val="666666"/>
                </a:solidFill>
              </a:defRPr>
            </a:pPr>
            <a:r>
              <a:rPr lang="en-US" sz="2000"/>
              <a:t>A phenomenological study describes the common meaning for several individuals of their lived experiences of a concept or phenomenon.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75)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is it like to experience this phenomenon?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Describe the essence of a lived experience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When to Use: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Career transitions (promotion, redundancy, retirement)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Critical incidents (ethical dilemmas, failure, success)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Embodied experiences (stress, flow, burnout)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What is the lived experience of facing ethical dilemmas in corporate management?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12 managers who faced significant ethical challenges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90-minute interviews exploring the experience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Phenomenological Data Collection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/>
              <a:t>Creswell's Guidance: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Sample size: Typically 5-25 participants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In-depth interviews exploring experience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Open questions: "What was that like for you?"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Focus on description, not explanation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May use multiple interviews with same participants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Phenomenological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1700" dirty="0"/>
              <a:t>Moustakas's Steps (Creswell describes):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1. </a:t>
            </a:r>
            <a:r>
              <a:rPr lang="en-US" sz="1700" dirty="0" err="1"/>
              <a:t>Horizonalisation</a:t>
            </a:r>
            <a:endParaRPr lang="en-US" sz="1700" dirty="0"/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List all significant statements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2. Clusters of Meaning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Group statements into themes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3. Textural Description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What participants experienced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4. Structural Description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How they experienced it (context, conditions)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 dirty="0"/>
              <a:t>5. Essence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1700" dirty="0"/>
              <a:t>The essential, invariant structure of the experience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Grounded Theory (Creswell's Third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1">
                <a:solidFill>
                  <a:srgbClr val="666666"/>
                </a:solidFill>
              </a:defRPr>
            </a:pPr>
            <a:r>
              <a:rPr lang="en-US" sz="2000"/>
              <a:t>Grounded theory is a qualitative design in which the inquirer generates a general explanation (a theory) of a process, action, or interaction shaped by the views of participants.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82)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processes underlie this phenomenon?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Generate theory grounded in data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Grounded Theory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When to Use: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Studying social processes and interactions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Identity construction in organisations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Understanding how meanings are negotiated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What processes do corporate employees experience when transitioning to entrepreneurship?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Initial 8 participants, then theoretical sampling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Final sample: 25 participants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Features of Grounded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Creswell identifies these characteristics: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Theoretical Sampling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Collect data → analyse → decide who to interview next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Constant Comparative Method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Compare data to data throughout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Theoretical Saturation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Continue until no new concepts emerge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Theory Development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Builds theory from data, not tests it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Grounded Theory Coding Process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Three Coding Stages (Creswell describes):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2000"/>
              <a:t>1. Open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Initial line-by-line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Generate initial categories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2000"/>
              <a:t>2. Axial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Relate categories to subcategories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Specify properties and dimensions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2000"/>
              <a:t>3. Selective Coding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Integrate and refine theory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Identify core category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Ethnography (Creswell's Fourth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1">
                <a:solidFill>
                  <a:srgbClr val="666666"/>
                </a:solidFill>
              </a:defRPr>
            </a:pPr>
            <a:r>
              <a:rPr lang="en-US" sz="2000"/>
              <a:t>Ethnography is a qualitative design in which the researcher describes and interprets the shared patterns of culture of a group.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90)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does it mean to be a member of this culture?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Understand culture from insiders' perspective</a:t>
            </a: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Ethnography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When to Use: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Understanding organisational culture deeply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Exploring taken-for-granted practices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Studying what people do, not just what they say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The culture of innovation in a tech startup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6 months embedded in startup (3 days/week)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Participant observation in meetings, social events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Field notes, photographs, artefacts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Ethnographic Fieldwork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/>
              <a:t>Creswell's Guidance: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Prolonged engagement in the field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Months to years (doctoral research often 3-6 months)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Participant observation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Not just watching, but participating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Detailed field notes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Descriptive, reflective writing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Informal interviews in natural settings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Thick Description (Geertz)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Creswell emphasises Geertz's concept: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Thin Description: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"The manager closed the door and spoke to the employee"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Thick Description: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333333"/>
                </a:solidFill>
              </a:defRPr>
            </a:pPr>
            <a:r>
              <a:rPr lang="en-US" sz="2000"/>
              <a:t>"The manager carefully closed the door—unusual in this open-door culture—signalling to the team that something serious was occurring. She lowered her voice, a posture indicating empathy in this organisation..."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Captures: Behaviour, context, meaning within culture, cultural knowledge needed to interpret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(Creswell's Fifth Approach)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666666"/>
                </a:solidFill>
              </a:defRPr>
            </a:pPr>
            <a:r>
              <a:rPr lang="en-US" sz="2000"/>
              <a:t>Case study research is a qualitative approach in which the investigator explores a real-life, contemporary bounded system (a case) over time through detailed, in-depth data collection.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1">
                <a:solidFill>
                  <a:srgbClr val="666666"/>
                </a:solidFill>
              </a:defRPr>
            </a:pPr>
            <a:r>
              <a:rPr lang="en-US" sz="2000"/>
              <a:t>— Creswell &amp; Poth (2018, p. 96)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Core Question: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What is happening in this specific case?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100" b="1" i="0">
                <a:solidFill>
                  <a:srgbClr val="006699"/>
                </a:solidFill>
              </a:defRPr>
            </a:pPr>
            <a:r>
              <a:rPr lang="en-US" sz="2000"/>
              <a:t>Goal: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0" i="0">
                <a:solidFill>
                  <a:srgbClr val="333333"/>
                </a:solidFill>
              </a:defRPr>
            </a:pPr>
            <a:r>
              <a:rPr lang="en-US" sz="2000"/>
              <a:t>In-depth understanding of a bounded system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in Business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/>
              <a:t>Key Feature: The Case is Bounded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Bounded by time (a specific period)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Bounded by place (a specific location)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0" i="0">
                <a:solidFill>
                  <a:srgbClr val="333333"/>
                </a:solidFill>
              </a:defRPr>
            </a:pPr>
            <a:r>
              <a:rPr lang="en-US" sz="2000"/>
              <a:t>Bounded by definition (specific programme, organisation, event)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 i="0">
                <a:solidFill>
                  <a:srgbClr val="006699"/>
                </a:solidFill>
              </a:defRPr>
            </a:pPr>
            <a:r>
              <a:rPr lang="en-US" sz="2000"/>
              <a:t>Business Example: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1">
                <a:solidFill>
                  <a:srgbClr val="333333"/>
                </a:solidFill>
              </a:defRPr>
            </a:pPr>
            <a:r>
              <a:rPr lang="en-US" sz="2000"/>
              <a:t>How do specific FMCG companies implement CSR initiatives to enhance consumer loyalty?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Multiple case study across several companies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Interviews, documents, observations</a:t>
            </a: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Case Studies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Creswell identifies: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Single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In-depth examination of one case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Multiple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Examination of several cases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Within-case and cross-case analysis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Intrinsic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Focus on the case itself (unusual, unique)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1" i="0">
                <a:solidFill>
                  <a:srgbClr val="006699"/>
                </a:solidFill>
              </a:defRPr>
            </a:pPr>
            <a:r>
              <a:rPr lang="en-US" sz="2000"/>
              <a:t>Instrumental Case Study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Case illustrates an issue or concept</a:t>
            </a: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Case Study Data Collection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2000"/>
              <a:t>Creswell emphasises multiple sources: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Interviews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With participants in the case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Documents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Reports, emails, memos, policies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Observations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Direct observation of the case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20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r>
              <a:rPr lang="en-US" sz="2000"/>
              <a:t>Archival records</a:t>
            </a:r>
          </a:p>
          <a:p>
            <a:pPr lvl="1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500" b="0" i="0">
                <a:solidFill>
                  <a:srgbClr val="333333"/>
                </a:solidFill>
              </a:defRPr>
            </a:pPr>
            <a:r>
              <a:rPr lang="en-US" sz="2000"/>
              <a:t>Historical documents, statistics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Creswell's Five Approaches: 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1. Narrative: Individual stories and life experiences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2. Phenomenology: Essence of lived experience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3. Grounded Theory: Generate theory from data about processes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4. Ethnography: Understand culture from insiders' perspective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 i="0">
                <a:solidFill>
                  <a:srgbClr val="333333"/>
                </a:solidFill>
              </a:defRPr>
            </a:pPr>
            <a:r>
              <a:rPr lang="en-US" sz="1700"/>
              <a:t>5. Case Study: In-depth examination of bounded system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 i="0">
                <a:solidFill>
                  <a:srgbClr val="333333"/>
                </a:solidFill>
              </a:defRPr>
            </a:pPr>
            <a:endParaRPr lang="en-US" sz="17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 i="0">
                <a:solidFill>
                  <a:srgbClr val="333333"/>
                </a:solidFill>
              </a:defRPr>
            </a:pPr>
            <a:r>
              <a:rPr lang="en-US" sz="1700"/>
              <a:t>All can be used interpretively in business and management research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2E6BA-9E41-09A4-F400-90AFE4E99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rgbClr val="FFFFFF"/>
                </a:solidFill>
              </a:rPr>
              <a:t>Gunman on the Campus” case is a classic example Creswell uses to illustrate how the same event can be studied through five different qualitative approaches,</a:t>
            </a:r>
            <a:endParaRPr lang="en-GB" sz="31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B1613-17D0-4571-DB7F-9F352BF82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300" dirty="0"/>
          </a:p>
          <a:p>
            <a:pPr>
              <a:lnSpc>
                <a:spcPct val="90000"/>
              </a:lnSpc>
            </a:pPr>
            <a:r>
              <a:rPr lang="en-GB" sz="1300" dirty="0"/>
              <a:t> 1. Narrative Research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Individual stories.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Collect personal accounts from students, faculty, and staff about their experiences during the incident.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Understand how people construct meaning through their personal narratives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2. Phenomenology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Lived experience.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Explore the essence of what it was like to experience the lockdown and fear.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Describe the shared experience of those present on campus.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3. Grounded Theory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Develop a theory.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Interview multiple stakeholders to build a theory about how campus communities respond to crises.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Generate a process model (e.g., stages of communication and coping).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4. Ethnography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Cultural context.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Study the campus culture and how norms, rituals, and values shaped responses to the gunman.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Understand the cultural patterns influencing </a:t>
            </a:r>
            <a:r>
              <a:rPr lang="en-GB" sz="1300" dirty="0" err="1"/>
              <a:t>behavior</a:t>
            </a:r>
            <a:r>
              <a:rPr lang="en-GB" sz="1300" dirty="0"/>
              <a:t> during emergencies.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 5. Case Study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Focus: In-depth analysis of a bounded system.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Application: Examine the entire incident as a single case, including policies, communication strategies, and outcomes.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- Goal: Provide a comprehensive understanding of the event within its real-life context.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258607038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: Reflection and Next Steps (10 minutes)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900" b="1">
                <a:solidFill>
                  <a:srgbClr val="006699"/>
                </a:solidFill>
              </a:defRPr>
            </a:pPr>
            <a:r>
              <a:rPr lang="en-US"/>
              <a:t>Next Steps: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1. Read one key reading from each section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2. Draft your philosophical positioning statement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3. Develop your interpretivist research questions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4. Reflect on your positionality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600" b="0">
                <a:solidFill>
                  <a:srgbClr val="333333"/>
                </a:solidFill>
              </a:defRPr>
            </a:pPr>
            <a:r>
              <a:rPr lang="en-US"/>
              <a:t>5. Seek methodological supervision/support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3200" b="1">
                <a:solidFill>
                  <a:srgbClr val="003366"/>
                </a:solidFill>
              </a:defRPr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Essential Resources for Further Learning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Interpretivism: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Schwandt, T.A. (2000). Three epistemological stances. In Denzin &amp; Lincoln, Handbook of Qualitative Research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Denzin &amp; Lincoln (Eds.) (2018). The SAGE Handbook of Qualitative Research (5th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Creswell's Approaches: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Creswell &amp; Poth (2018). Qualitative Inquiry and Research Design (4th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Phenomenology: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Van Manen (2016). Researching Lived Experience (2nd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Smith, Flowers &amp; Larkin (2009). Interpretative Phenomenological Analysis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Grounded Theory: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Charmaz (2014). Constructing Grounded Theory (2nd ed.)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rgbClr val="333333"/>
                </a:solidFill>
              </a:defRPr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 b="1">
                <a:solidFill>
                  <a:srgbClr val="006699"/>
                </a:solidFill>
              </a:defRPr>
            </a:pPr>
            <a:r>
              <a:rPr lang="en-US"/>
              <a:t>On Quality: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rgbClr val="333333"/>
                </a:solidFill>
              </a:defRPr>
            </a:pPr>
            <a:r>
              <a:rPr lang="en-US"/>
              <a:t>Tracy (2010). Qualitative quality: Eight big-tent criteria. Qualitative Inquiry, 16(10), 837-851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F5E4A9"/>
      </a:dk2>
      <a:lt2>
        <a:srgbClr val="7C9263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F0D67E"/>
      </a:accent5>
      <a:accent6>
        <a:srgbClr val="7C9263"/>
      </a:accent6>
      <a:hlink>
        <a:srgbClr val="536142"/>
      </a:hlink>
      <a:folHlink>
        <a:srgbClr val="B79214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5401</Words>
  <Application>Microsoft Office PowerPoint</Application>
  <PresentationFormat>Widescreen</PresentationFormat>
  <Paragraphs>798</Paragraphs>
  <Slides>75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75</vt:i4>
      </vt:variant>
    </vt:vector>
  </HeadingPairs>
  <TitlesOfParts>
    <vt:vector size="79" baseType="lpstr">
      <vt:lpstr>Aptos</vt:lpstr>
      <vt:lpstr>Arial</vt:lpstr>
      <vt:lpstr>Calibri</vt:lpstr>
      <vt:lpstr>Office Theme</vt:lpstr>
      <vt:lpstr>INTERPRETIVIST QUALITATIVE RESEARCH FOR BUSINESS AND MANAGEMENT </vt:lpstr>
      <vt:lpstr>Please note</vt:lpstr>
      <vt:lpstr>What is Interpretivism?</vt:lpstr>
      <vt:lpstr>Key Figures and Their Contributions to Interpretivism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ONE PARADIGM</vt:lpstr>
      <vt:lpstr>What is a Philosophical Tradition?</vt:lpstr>
      <vt:lpstr>What is a Philosophical Tradition?</vt:lpstr>
      <vt:lpstr>PowerPoint Presentation</vt:lpstr>
      <vt:lpstr>They're not divisions OF interpretivism - they're different philosophical traditions that all HAPPEN TO BE interpretivist</vt:lpstr>
      <vt:lpstr>Why is This Paradigm More Complicated Than Others?</vt:lpstr>
      <vt:lpstr>The Three Traditions Explained Simply</vt:lpstr>
      <vt:lpstr>1. Phenomenology (German, 1900s)</vt:lpstr>
      <vt:lpstr>Phenomenology: Understanding Lived Experience</vt:lpstr>
      <vt:lpstr>Examples</vt:lpstr>
      <vt:lpstr>Key Characteristics</vt:lpstr>
      <vt:lpstr>2. Hermeneutics (German, 1800s-1900s)</vt:lpstr>
      <vt:lpstr>PowerPoint Presentation</vt:lpstr>
      <vt:lpstr>Hermeneutics: The Art of Interpretation</vt:lpstr>
      <vt:lpstr>Three Key Concepts for Researchers</vt:lpstr>
      <vt:lpstr>Research Example: Understanding Organisational Culture</vt:lpstr>
      <vt:lpstr>Continued </vt:lpstr>
      <vt:lpstr>When to Use Hermeneutics</vt:lpstr>
      <vt:lpstr>Key Characteristics</vt:lpstr>
      <vt:lpstr>3. Symbolic Interactionism (American, 1930s-1960s) </vt:lpstr>
      <vt:lpstr>Symbolic Interactionism: Meaning Through Social Interaction </vt:lpstr>
      <vt:lpstr> Three Core Premises (Blumer, 1969)</vt:lpstr>
      <vt:lpstr>Symbolic Interactionism: Key Concepts for Business Research</vt:lpstr>
      <vt:lpstr>When to Use Symbolic Interactionism</vt:lpstr>
      <vt:lpstr>Key Characteristics</vt:lpstr>
      <vt:lpstr>They're All Interpretivist</vt:lpstr>
      <vt:lpstr>Connecting the Three Traditions </vt:lpstr>
      <vt:lpstr>Introduction to Creswell's Five Approaches</vt:lpstr>
      <vt:lpstr>The Five Approaches</vt:lpstr>
      <vt:lpstr>Important Note on Paradigm Alignment</vt:lpstr>
      <vt:lpstr>Narrative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Gunman on the Campus” case is a classic example Creswell uses to illustrate how the same event can be studied through five different qualitative approaches,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Caroline Jawad</dc:creator>
  <cp:keywords/>
  <dc:description>generated using python-pptx</dc:description>
  <cp:lastModifiedBy>Caroline Jawad</cp:lastModifiedBy>
  <cp:revision>4</cp:revision>
  <dcterms:created xsi:type="dcterms:W3CDTF">2013-01-27T09:14:16Z</dcterms:created>
  <dcterms:modified xsi:type="dcterms:W3CDTF">2025-11-09T11:59:51Z</dcterms:modified>
  <cp:category/>
</cp:coreProperties>
</file>