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AA624-092A-4A06-257F-FB4201686973}" v="1435" dt="2026-06-11T23:59:09.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LCHS4008 </a:t>
            </a:r>
            <a:r>
              <a:rPr lang="en-GB" dirty="0" err="1"/>
              <a:t>Assigment</a:t>
            </a:r>
            <a:r>
              <a:rPr lang="en-GB" dirty="0"/>
              <a:t> 1</a:t>
            </a:r>
            <a:br>
              <a:rPr lang="en-US" dirty="0"/>
            </a:br>
            <a:r>
              <a:rPr lang="en-GB" dirty="0"/>
              <a:t>  Group presentation                              Lecturer: Debra Odeh                      </a:t>
            </a:r>
          </a:p>
        </p:txBody>
      </p:sp>
      <p:sp>
        <p:nvSpPr>
          <p:cNvPr id="3" name="Subtitle 2"/>
          <p:cNvSpPr>
            <a:spLocks noGrp="1"/>
          </p:cNvSpPr>
          <p:nvPr>
            <p:ph type="subTitle" idx="1"/>
          </p:nvPr>
        </p:nvSpPr>
        <p:spPr/>
        <p:txBody>
          <a:bodyPr vert="horz" lIns="91440" tIns="45720" rIns="91440" bIns="45720" rtlCol="0" anchor="t">
            <a:normAutofit/>
          </a:bodyPr>
          <a:lstStyle/>
          <a:p>
            <a:endParaRPr lang="en-GB"/>
          </a:p>
          <a:p>
            <a:r>
              <a:rPr lang="en-GB"/>
              <a:t>Natalie Burns: 2440159                                                                                            </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51E6-B643-E92A-A248-C8EDA28B3637}"/>
              </a:ext>
            </a:extLst>
          </p:cNvPr>
          <p:cNvSpPr>
            <a:spLocks noGrp="1"/>
          </p:cNvSpPr>
          <p:nvPr>
            <p:ph type="title"/>
          </p:nvPr>
        </p:nvSpPr>
        <p:spPr/>
        <p:txBody>
          <a:bodyPr/>
          <a:lstStyle/>
          <a:p>
            <a:r>
              <a:rPr lang="en-GB"/>
              <a:t>INTRODUCTION </a:t>
            </a:r>
            <a:endParaRPr lang="en-GB" dirty="0"/>
          </a:p>
        </p:txBody>
      </p:sp>
      <p:sp>
        <p:nvSpPr>
          <p:cNvPr id="3" name="Content Placeholder 2">
            <a:extLst>
              <a:ext uri="{FF2B5EF4-FFF2-40B4-BE49-F238E27FC236}">
                <a16:creationId xmlns:a16="http://schemas.microsoft.com/office/drawing/2014/main" id="{10AC9310-B3E6-BB54-1138-85F2EC434C25}"/>
              </a:ext>
            </a:extLst>
          </p:cNvPr>
          <p:cNvSpPr>
            <a:spLocks noGrp="1"/>
          </p:cNvSpPr>
          <p:nvPr>
            <p:ph idx="1"/>
          </p:nvPr>
        </p:nvSpPr>
        <p:spPr/>
        <p:txBody>
          <a:bodyPr vert="horz" lIns="91440" tIns="45720" rIns="91440" bIns="45720" rtlCol="0" anchor="t">
            <a:normAutofit/>
          </a:bodyPr>
          <a:lstStyle/>
          <a:p>
            <a:r>
              <a:rPr lang="en-GB" dirty="0"/>
              <a:t>Good afternoon my name is Natalie Burns and today I will be </a:t>
            </a:r>
            <a:r>
              <a:rPr lang="en-GB"/>
              <a:t>doing a 5min presentation about Osteoarthritis based on a case study my group has been provided with. I will provide any details of where to access the information that will be mentioned during my presentation at the end any questions are also welcome at the end of the presentation.</a:t>
            </a:r>
          </a:p>
        </p:txBody>
      </p:sp>
    </p:spTree>
    <p:extLst>
      <p:ext uri="{BB962C8B-B14F-4D97-AF65-F5344CB8AC3E}">
        <p14:creationId xmlns:p14="http://schemas.microsoft.com/office/powerpoint/2010/main" val="3084517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2AEA-8F10-C67F-FD07-3C527F607F28}"/>
              </a:ext>
            </a:extLst>
          </p:cNvPr>
          <p:cNvSpPr>
            <a:spLocks noGrp="1"/>
          </p:cNvSpPr>
          <p:nvPr>
            <p:ph type="title"/>
          </p:nvPr>
        </p:nvSpPr>
        <p:spPr/>
        <p:txBody>
          <a:bodyPr/>
          <a:lstStyle/>
          <a:p>
            <a:r>
              <a:rPr lang="en-GB"/>
              <a:t>CASE STUDY </a:t>
            </a:r>
          </a:p>
        </p:txBody>
      </p:sp>
      <p:sp>
        <p:nvSpPr>
          <p:cNvPr id="3" name="Content Placeholder 2">
            <a:extLst>
              <a:ext uri="{FF2B5EF4-FFF2-40B4-BE49-F238E27FC236}">
                <a16:creationId xmlns:a16="http://schemas.microsoft.com/office/drawing/2014/main" id="{EC067098-3093-99D6-3F9D-7E61D41C33B7}"/>
              </a:ext>
            </a:extLst>
          </p:cNvPr>
          <p:cNvSpPr>
            <a:spLocks noGrp="1"/>
          </p:cNvSpPr>
          <p:nvPr>
            <p:ph idx="1"/>
          </p:nvPr>
        </p:nvSpPr>
        <p:spPr/>
        <p:txBody>
          <a:bodyPr vert="horz" lIns="91440" tIns="45720" rIns="91440" bIns="45720" rtlCol="0" anchor="t">
            <a:normAutofit/>
          </a:bodyPr>
          <a:lstStyle/>
          <a:p>
            <a:r>
              <a:rPr lang="en-GB" dirty="0"/>
              <a:t>A 76 years old women Amina visits her GP for a </a:t>
            </a:r>
            <a:r>
              <a:rPr lang="en-GB"/>
              <a:t>checkup</a:t>
            </a:r>
            <a:r>
              <a:rPr lang="en-GB" dirty="0"/>
              <a:t> Aina smokes 20 cigarettes a day heavy coffee drinker. Over the past 5years she has several fractured that requires medical attention. Amina has lost weight on examination serval kilos but says she still where the same clothes, also lost 2.5cm in height over the </a:t>
            </a:r>
            <a:r>
              <a:rPr lang="en-GB"/>
              <a:t>past year. </a:t>
            </a:r>
            <a:endParaRPr lang="en-GB" dirty="0"/>
          </a:p>
        </p:txBody>
      </p:sp>
    </p:spTree>
    <p:extLst>
      <p:ext uri="{BB962C8B-B14F-4D97-AF65-F5344CB8AC3E}">
        <p14:creationId xmlns:p14="http://schemas.microsoft.com/office/powerpoint/2010/main" val="1730728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86046-1629-7473-7162-0A74651230D0}"/>
              </a:ext>
            </a:extLst>
          </p:cNvPr>
          <p:cNvSpPr>
            <a:spLocks noGrp="1"/>
          </p:cNvSpPr>
          <p:nvPr>
            <p:ph type="title"/>
          </p:nvPr>
        </p:nvSpPr>
        <p:spPr/>
        <p:txBody>
          <a:bodyPr/>
          <a:lstStyle/>
          <a:p>
            <a:r>
              <a:rPr lang="en-GB"/>
              <a:t>Questions for discussion </a:t>
            </a:r>
          </a:p>
        </p:txBody>
      </p:sp>
      <p:sp>
        <p:nvSpPr>
          <p:cNvPr id="3" name="Content Placeholder 2">
            <a:extLst>
              <a:ext uri="{FF2B5EF4-FFF2-40B4-BE49-F238E27FC236}">
                <a16:creationId xmlns:a16="http://schemas.microsoft.com/office/drawing/2014/main" id="{835D0DA5-45EB-722D-8458-D01EC948AA16}"/>
              </a:ext>
            </a:extLst>
          </p:cNvPr>
          <p:cNvSpPr>
            <a:spLocks noGrp="1"/>
          </p:cNvSpPr>
          <p:nvPr>
            <p:ph idx="1"/>
          </p:nvPr>
        </p:nvSpPr>
        <p:spPr/>
        <p:txBody>
          <a:bodyPr vert="horz" lIns="91440" tIns="45720" rIns="91440" bIns="45720" rtlCol="0" anchor="t">
            <a:normAutofit/>
          </a:bodyPr>
          <a:lstStyle/>
          <a:p>
            <a:r>
              <a:rPr lang="en-GB" dirty="0"/>
              <a:t>The main approaches and </a:t>
            </a:r>
            <a:r>
              <a:rPr lang="en-GB" dirty="0" err="1"/>
              <a:t>stratgries</a:t>
            </a:r>
            <a:r>
              <a:rPr lang="en-GB" dirty="0"/>
              <a:t> that could be use to </a:t>
            </a:r>
            <a:r>
              <a:rPr lang="en-GB" dirty="0" err="1"/>
              <a:t>messure</a:t>
            </a:r>
            <a:r>
              <a:rPr lang="en-GB" dirty="0"/>
              <a:t> the number of individuals with osteoarthritis in the UK </a:t>
            </a:r>
          </a:p>
          <a:p>
            <a:endParaRPr lang="en-GB" dirty="0"/>
          </a:p>
          <a:p>
            <a:pPr marL="0" indent="0">
              <a:buNone/>
            </a:pPr>
            <a:r>
              <a:rPr lang="en-GB" dirty="0"/>
              <a:t> According Arthritis UK (2025) Funded researchers have been at the forefront of improvements in the diagnosis, treatment and management of osteoarthritis. According to Arthritis UK (2025) Osteoarthritis affects 10millions people across the UK which is backed up by research and survey. </a:t>
            </a:r>
          </a:p>
        </p:txBody>
      </p:sp>
    </p:spTree>
    <p:extLst>
      <p:ext uri="{BB962C8B-B14F-4D97-AF65-F5344CB8AC3E}">
        <p14:creationId xmlns:p14="http://schemas.microsoft.com/office/powerpoint/2010/main" val="1728073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9A9A-4850-C546-8BEE-A7A573E1231A}"/>
              </a:ext>
            </a:extLst>
          </p:cNvPr>
          <p:cNvSpPr>
            <a:spLocks noGrp="1"/>
          </p:cNvSpPr>
          <p:nvPr>
            <p:ph type="title"/>
          </p:nvPr>
        </p:nvSpPr>
        <p:spPr/>
        <p:txBody>
          <a:bodyPr/>
          <a:lstStyle/>
          <a:p>
            <a:r>
              <a:rPr lang="en-GB"/>
              <a:t>Monitor</a:t>
            </a:r>
            <a:r>
              <a:rPr lang="en-GB" dirty="0"/>
              <a:t> </a:t>
            </a:r>
          </a:p>
        </p:txBody>
      </p:sp>
      <p:sp>
        <p:nvSpPr>
          <p:cNvPr id="3" name="Content Placeholder 2">
            <a:extLst>
              <a:ext uri="{FF2B5EF4-FFF2-40B4-BE49-F238E27FC236}">
                <a16:creationId xmlns:a16="http://schemas.microsoft.com/office/drawing/2014/main" id="{995D6A0C-75BA-09D2-A825-12A429E9124B}"/>
              </a:ext>
            </a:extLst>
          </p:cNvPr>
          <p:cNvSpPr>
            <a:spLocks noGrp="1"/>
          </p:cNvSpPr>
          <p:nvPr>
            <p:ph idx="1"/>
          </p:nvPr>
        </p:nvSpPr>
        <p:spPr/>
        <p:txBody>
          <a:bodyPr vert="horz" lIns="91440" tIns="45720" rIns="91440" bIns="45720" rtlCol="0" anchor="t">
            <a:normAutofit/>
          </a:bodyPr>
          <a:lstStyle/>
          <a:p>
            <a:r>
              <a:rPr lang="en-GB" dirty="0"/>
              <a:t>To monitor the numbers of individuals with osteoarthritis in the UK Arthritis UK  do research and </a:t>
            </a:r>
            <a:r>
              <a:rPr lang="en-GB" dirty="0" err="1"/>
              <a:t>surverys</a:t>
            </a:r>
            <a:r>
              <a:rPr lang="en-GB" dirty="0"/>
              <a:t> to monitor  </a:t>
            </a:r>
          </a:p>
        </p:txBody>
      </p:sp>
    </p:spTree>
    <p:extLst>
      <p:ext uri="{BB962C8B-B14F-4D97-AF65-F5344CB8AC3E}">
        <p14:creationId xmlns:p14="http://schemas.microsoft.com/office/powerpoint/2010/main" val="95417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D7343-A671-45AD-3E0E-BF1E4E2217FC}"/>
              </a:ext>
            </a:extLst>
          </p:cNvPr>
          <p:cNvSpPr>
            <a:spLocks noGrp="1"/>
          </p:cNvSpPr>
          <p:nvPr>
            <p:ph type="title"/>
          </p:nvPr>
        </p:nvSpPr>
        <p:spPr/>
        <p:txBody>
          <a:bodyPr/>
          <a:lstStyle/>
          <a:p>
            <a:r>
              <a:rPr lang="en-GB"/>
              <a:t>Control </a:t>
            </a:r>
          </a:p>
        </p:txBody>
      </p:sp>
      <p:sp>
        <p:nvSpPr>
          <p:cNvPr id="3" name="Content Placeholder 2">
            <a:extLst>
              <a:ext uri="{FF2B5EF4-FFF2-40B4-BE49-F238E27FC236}">
                <a16:creationId xmlns:a16="http://schemas.microsoft.com/office/drawing/2014/main" id="{ABEF3B7F-A104-16E9-9676-A22CAFC8E651}"/>
              </a:ext>
            </a:extLst>
          </p:cNvPr>
          <p:cNvSpPr>
            <a:spLocks noGrp="1"/>
          </p:cNvSpPr>
          <p:nvPr>
            <p:ph idx="1"/>
          </p:nvPr>
        </p:nvSpPr>
        <p:spPr/>
        <p:txBody>
          <a:bodyPr vert="horz" lIns="91440" tIns="45720" rIns="91440" bIns="45720" rtlCol="0" anchor="t">
            <a:normAutofit/>
          </a:bodyPr>
          <a:lstStyle/>
          <a:p>
            <a:r>
              <a:rPr lang="en-GB" dirty="0"/>
              <a:t>Other ways that </a:t>
            </a:r>
            <a:r>
              <a:rPr lang="en-GB" err="1"/>
              <a:t>osteoarthriti</a:t>
            </a:r>
            <a:r>
              <a:rPr lang="en-GB"/>
              <a:t>s can be controlled is by </a:t>
            </a:r>
          </a:p>
          <a:p>
            <a:endParaRPr lang="en-GB" dirty="0"/>
          </a:p>
          <a:p>
            <a:r>
              <a:rPr lang="en-GB"/>
              <a:t> Diet </a:t>
            </a:r>
          </a:p>
          <a:p>
            <a:r>
              <a:rPr lang="en-GB"/>
              <a:t>Age </a:t>
            </a:r>
          </a:p>
          <a:p>
            <a:r>
              <a:rPr lang="en-GB"/>
              <a:t>Gender </a:t>
            </a:r>
          </a:p>
          <a:p>
            <a:r>
              <a:rPr lang="en-GB"/>
              <a:t>Obesity </a:t>
            </a:r>
          </a:p>
          <a:p>
            <a:r>
              <a:rPr lang="en-GB"/>
              <a:t>Joint injury </a:t>
            </a:r>
            <a:endParaRPr lang="en-GB" dirty="0"/>
          </a:p>
        </p:txBody>
      </p:sp>
    </p:spTree>
    <p:extLst>
      <p:ext uri="{BB962C8B-B14F-4D97-AF65-F5344CB8AC3E}">
        <p14:creationId xmlns:p14="http://schemas.microsoft.com/office/powerpoint/2010/main" val="1132709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85ECE-7F6E-78BB-BEFB-793A006BFF7C}"/>
              </a:ext>
            </a:extLst>
          </p:cNvPr>
          <p:cNvSpPr>
            <a:spLocks noGrp="1"/>
          </p:cNvSpPr>
          <p:nvPr>
            <p:ph type="title"/>
          </p:nvPr>
        </p:nvSpPr>
        <p:spPr/>
        <p:txBody>
          <a:bodyPr/>
          <a:lstStyle/>
          <a:p>
            <a:r>
              <a:rPr lang="en-GB"/>
              <a:t>Health and wellbeing </a:t>
            </a:r>
          </a:p>
        </p:txBody>
      </p:sp>
      <p:sp>
        <p:nvSpPr>
          <p:cNvPr id="3" name="Content Placeholder 2">
            <a:extLst>
              <a:ext uri="{FF2B5EF4-FFF2-40B4-BE49-F238E27FC236}">
                <a16:creationId xmlns:a16="http://schemas.microsoft.com/office/drawing/2014/main" id="{FB94C82F-D878-C500-DF35-7EB4656C7615}"/>
              </a:ext>
            </a:extLst>
          </p:cNvPr>
          <p:cNvSpPr>
            <a:spLocks noGrp="1"/>
          </p:cNvSpPr>
          <p:nvPr>
            <p:ph idx="1"/>
          </p:nvPr>
        </p:nvSpPr>
        <p:spPr/>
        <p:txBody>
          <a:bodyPr vert="horz" lIns="91440" tIns="45720" rIns="91440" bIns="45720" rtlCol="0" anchor="t">
            <a:normAutofit lnSpcReduction="10000"/>
          </a:bodyPr>
          <a:lstStyle/>
          <a:p>
            <a:r>
              <a:rPr lang="en-GB" dirty="0"/>
              <a:t>Factors that may influence Amina health and wellbeing in relation to her </a:t>
            </a:r>
            <a:r>
              <a:rPr lang="en-GB"/>
              <a:t>osteoarthritis </a:t>
            </a:r>
          </a:p>
          <a:p>
            <a:r>
              <a:rPr lang="en-GB"/>
              <a:t>Tenderness </a:t>
            </a:r>
          </a:p>
          <a:p>
            <a:r>
              <a:rPr lang="en-GB" dirty="0"/>
              <a:t>Creaking or grating of the joint known as </a:t>
            </a:r>
            <a:r>
              <a:rPr lang="en-GB"/>
              <a:t>Crepitus </a:t>
            </a:r>
          </a:p>
          <a:p>
            <a:r>
              <a:rPr lang="en-GB"/>
              <a:t>Bony swelling </a:t>
            </a:r>
          </a:p>
          <a:p>
            <a:r>
              <a:rPr lang="en-GB"/>
              <a:t>Excess fluid </a:t>
            </a:r>
          </a:p>
          <a:p>
            <a:r>
              <a:rPr lang="en-GB"/>
              <a:t>Restricted movement </a:t>
            </a:r>
          </a:p>
          <a:p>
            <a:r>
              <a:rPr lang="en-GB"/>
              <a:t>Joint Instability </a:t>
            </a:r>
          </a:p>
          <a:p>
            <a:r>
              <a:rPr lang="en-GB"/>
              <a:t>Weakness or thinning of the muscles that support the joint </a:t>
            </a:r>
          </a:p>
        </p:txBody>
      </p:sp>
    </p:spTree>
    <p:extLst>
      <p:ext uri="{BB962C8B-B14F-4D97-AF65-F5344CB8AC3E}">
        <p14:creationId xmlns:p14="http://schemas.microsoft.com/office/powerpoint/2010/main" val="1310556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198D5-78E6-FF40-58E7-DBC44EDA57DE}"/>
              </a:ext>
            </a:extLst>
          </p:cNvPr>
          <p:cNvSpPr>
            <a:spLocks noGrp="1"/>
          </p:cNvSpPr>
          <p:nvPr>
            <p:ph type="title"/>
          </p:nvPr>
        </p:nvSpPr>
        <p:spPr/>
        <p:txBody>
          <a:bodyPr/>
          <a:lstStyle/>
          <a:p>
            <a:r>
              <a:rPr lang="en-GB" dirty="0"/>
              <a:t>Education and informatio</a:t>
            </a:r>
            <a:r>
              <a:rPr lang="en-GB"/>
              <a:t>n </a:t>
            </a:r>
          </a:p>
        </p:txBody>
      </p:sp>
      <p:sp>
        <p:nvSpPr>
          <p:cNvPr id="3" name="Content Placeholder 2">
            <a:extLst>
              <a:ext uri="{FF2B5EF4-FFF2-40B4-BE49-F238E27FC236}">
                <a16:creationId xmlns:a16="http://schemas.microsoft.com/office/drawing/2014/main" id="{E740720C-0D08-BF4E-F357-604AF4487E24}"/>
              </a:ext>
            </a:extLst>
          </p:cNvPr>
          <p:cNvSpPr>
            <a:spLocks noGrp="1"/>
          </p:cNvSpPr>
          <p:nvPr>
            <p:ph idx="1"/>
          </p:nvPr>
        </p:nvSpPr>
        <p:spPr/>
        <p:txBody>
          <a:bodyPr vert="horz" lIns="91440" tIns="45720" rIns="91440" bIns="45720" rtlCol="0" anchor="t">
            <a:normAutofit/>
          </a:bodyPr>
          <a:lstStyle/>
          <a:p>
            <a:r>
              <a:rPr lang="en-GB" dirty="0"/>
              <a:t>The information and education that could be given to Amina to manage her conditio</a:t>
            </a:r>
            <a:r>
              <a:rPr lang="en-GB" dirty="0">
                <a:solidFill>
                  <a:srgbClr val="000000"/>
                </a:solidFill>
                <a:latin typeface="Aptos"/>
              </a:rPr>
              <a:t>n</a:t>
            </a:r>
            <a:r>
              <a:rPr lang="en-GB" dirty="0"/>
              <a:t> according to Arthr</a:t>
            </a:r>
            <a:r>
              <a:rPr lang="en-GB"/>
              <a:t>itis UK (2025)</a:t>
            </a:r>
            <a:endParaRPr lang="en-GB" dirty="0"/>
          </a:p>
          <a:p>
            <a:pPr marL="0" indent="0">
              <a:buNone/>
            </a:pPr>
            <a:r>
              <a:rPr lang="en-GB" dirty="0"/>
              <a:t>There are treatments that can provide relief Although there's no cure for osteoarthritis these can include </a:t>
            </a:r>
          </a:p>
          <a:p>
            <a:pPr marL="457200" indent="-457200"/>
            <a:r>
              <a:rPr lang="en-GB"/>
              <a:t>Lifestyle changes </a:t>
            </a:r>
            <a:endParaRPr lang="en-GB" dirty="0"/>
          </a:p>
          <a:p>
            <a:pPr marL="457200" indent="-457200"/>
            <a:r>
              <a:rPr lang="en-GB"/>
              <a:t>Pain relief medications </a:t>
            </a:r>
            <a:endParaRPr lang="en-GB" dirty="0"/>
          </a:p>
          <a:p>
            <a:pPr marL="457200" indent="-457200"/>
            <a:r>
              <a:rPr lang="en-GB" err="1"/>
              <a:t>Physcial</a:t>
            </a:r>
            <a:r>
              <a:rPr lang="en-GB" dirty="0"/>
              <a:t> </a:t>
            </a:r>
            <a:r>
              <a:rPr lang="en-GB"/>
              <a:t>therapies</a:t>
            </a:r>
            <a:endParaRPr lang="en-GB" dirty="0"/>
          </a:p>
          <a:p>
            <a:pPr marL="457200" indent="-457200"/>
            <a:r>
              <a:rPr lang="en-GB" dirty="0"/>
              <a:t>Supplements and </a:t>
            </a:r>
            <a:r>
              <a:rPr lang="en-GB"/>
              <a:t>complementary </a:t>
            </a:r>
            <a:r>
              <a:rPr lang="en-GB" err="1"/>
              <a:t>tratments</a:t>
            </a:r>
            <a:r>
              <a:rPr lang="en-GB"/>
              <a:t> </a:t>
            </a:r>
            <a:endParaRPr lang="en-GB" dirty="0"/>
          </a:p>
          <a:p>
            <a:pPr marL="0" indent="0">
              <a:buNone/>
            </a:pPr>
            <a:endParaRPr lang="en-GB" dirty="0"/>
          </a:p>
        </p:txBody>
      </p:sp>
    </p:spTree>
    <p:extLst>
      <p:ext uri="{BB962C8B-B14F-4D97-AF65-F5344CB8AC3E}">
        <p14:creationId xmlns:p14="http://schemas.microsoft.com/office/powerpoint/2010/main" val="3467902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LCHS4008 Assigment 1   Group presentation                              Lecturer: Debra Odeh                      </vt:lpstr>
      <vt:lpstr>INTRODUCTION </vt:lpstr>
      <vt:lpstr>CASE STUDY </vt:lpstr>
      <vt:lpstr>Questions for discussion </vt:lpstr>
      <vt:lpstr>Monitor </vt:lpstr>
      <vt:lpstr>Control </vt:lpstr>
      <vt:lpstr>Health and wellbeing </vt:lpstr>
      <vt:lpstr>Education and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392</cp:revision>
  <dcterms:created xsi:type="dcterms:W3CDTF">2026-06-11T22:19:28Z</dcterms:created>
  <dcterms:modified xsi:type="dcterms:W3CDTF">2026-06-12T00:09:28Z</dcterms:modified>
</cp:coreProperties>
</file>