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62" r:id="rId4"/>
    <p:sldId id="258" r:id="rId5"/>
    <p:sldId id="261" r:id="rId6"/>
    <p:sldId id="259"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623A3C-A911-B336-BA82-EE687ECEB015}" v="55" dt="2026-02-08T21:30:55.939"/>
    <p1510:client id="{9D488605-1746-E3DD-AEC4-19ACEE708755}" v="1347" dt="2026-02-07T22:39:46.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0361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873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906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3281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7821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7791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53480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707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70104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4903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02799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55981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711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37797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435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86766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8400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2/8/2026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86323271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7357" y="1716595"/>
            <a:ext cx="9656714" cy="665422"/>
          </a:xfrm>
        </p:spPr>
        <p:txBody>
          <a:bodyPr vert="horz" lIns="91440" tIns="45720" rIns="91440" bIns="45720" rtlCol="0" anchor="t">
            <a:noAutofit/>
          </a:bodyPr>
          <a:lstStyle/>
          <a:p>
            <a:pPr algn="ctr"/>
            <a:r>
              <a:rPr lang="en-GB" sz="4000" b="1" dirty="0">
                <a:latin typeface="Calibri"/>
                <a:ea typeface="Calibri"/>
                <a:cs typeface="Calibri"/>
              </a:rPr>
              <a:t>Digital Skills </a:t>
            </a:r>
            <a:r>
              <a:rPr lang="en-GB" sz="4000" b="1">
                <a:latin typeface="Calibri"/>
                <a:ea typeface="Calibri"/>
                <a:cs typeface="Calibri"/>
              </a:rPr>
              <a:t>and</a:t>
            </a:r>
            <a:r>
              <a:rPr lang="en-GB" sz="4000" b="1" dirty="0">
                <a:latin typeface="Calibri"/>
                <a:ea typeface="Calibri"/>
                <a:cs typeface="Calibri"/>
              </a:rPr>
              <a:t> Research Methods</a:t>
            </a:r>
            <a:endParaRPr lang="en-US" sz="4000" b="1">
              <a:latin typeface="Calibri"/>
              <a:ea typeface="Calibri"/>
              <a:cs typeface="Calibri"/>
            </a:endParaRPr>
          </a:p>
        </p:txBody>
      </p:sp>
      <p:sp>
        <p:nvSpPr>
          <p:cNvPr id="4" name="TextBox 3">
            <a:extLst>
              <a:ext uri="{FF2B5EF4-FFF2-40B4-BE49-F238E27FC236}">
                <a16:creationId xmlns:a16="http://schemas.microsoft.com/office/drawing/2014/main" id="{D26F38B2-74AB-33F2-1D8A-FCA0C4C1A3CF}"/>
              </a:ext>
            </a:extLst>
          </p:cNvPr>
          <p:cNvSpPr txBox="1"/>
          <p:nvPr/>
        </p:nvSpPr>
        <p:spPr>
          <a:xfrm>
            <a:off x="3048000" y="2738437"/>
            <a:ext cx="6096000" cy="30623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aseline="0" dirty="0">
                <a:latin typeface="Calibri"/>
                <a:ea typeface="Calibri"/>
                <a:cs typeface="Calibri"/>
              </a:rPr>
              <a:t>Module code: LCHS4007</a:t>
            </a:r>
            <a:br>
              <a:rPr sz="2500" dirty="0">
                <a:latin typeface="Calibri"/>
                <a:ea typeface="Bierstadt"/>
                <a:cs typeface="Bierstadt"/>
              </a:rPr>
            </a:br>
            <a:r>
              <a:rPr lang="en-GB" sz="2500" baseline="0" dirty="0">
                <a:latin typeface="Calibri"/>
                <a:ea typeface="Calibri"/>
                <a:cs typeface="Calibri"/>
              </a:rPr>
              <a:t>Names of group members: </a:t>
            </a:r>
            <a:r>
              <a:rPr sz="2500" dirty="0">
                <a:latin typeface="Calibri"/>
                <a:ea typeface="Bierstadt"/>
                <a:cs typeface="Bierstadt"/>
              </a:rPr>
              <a:t>​</a:t>
            </a:r>
            <a:br>
              <a:rPr sz="2500" dirty="0">
                <a:latin typeface="Calibri"/>
                <a:ea typeface="Bierstadt"/>
                <a:cs typeface="Bierstadt"/>
              </a:rPr>
            </a:br>
            <a:r>
              <a:rPr lang="en-GB" sz="2500" baseline="0" dirty="0">
                <a:latin typeface="Calibri"/>
                <a:ea typeface="Calibri"/>
                <a:cs typeface="Calibri"/>
              </a:rPr>
              <a:t>Shamira</a:t>
            </a:r>
            <a:r>
              <a:rPr lang="en-GB" sz="2500" dirty="0">
                <a:latin typeface="Calibri"/>
                <a:ea typeface="Calibri"/>
                <a:cs typeface="Calibri"/>
              </a:rPr>
              <a:t>:</a:t>
            </a:r>
            <a:r>
              <a:rPr lang="en-GB" sz="2500" baseline="0" dirty="0">
                <a:latin typeface="Calibri"/>
                <a:ea typeface="Calibri"/>
                <a:cs typeface="Calibri"/>
              </a:rPr>
              <a:t> 2526810</a:t>
            </a:r>
            <a:r>
              <a:rPr sz="2500" dirty="0">
                <a:latin typeface="Calibri"/>
                <a:ea typeface="Bierstadt"/>
                <a:cs typeface="Bierstadt"/>
              </a:rPr>
              <a:t>​</a:t>
            </a:r>
            <a:br>
              <a:rPr sz="2500" dirty="0">
                <a:latin typeface="Calibri"/>
                <a:ea typeface="Bierstadt"/>
                <a:cs typeface="Bierstadt"/>
              </a:rPr>
            </a:br>
            <a:r>
              <a:rPr lang="en-GB" sz="2500" baseline="0" dirty="0">
                <a:latin typeface="Calibri"/>
                <a:ea typeface="Calibri"/>
                <a:cs typeface="Calibri"/>
              </a:rPr>
              <a:t>Munira</a:t>
            </a:r>
            <a:r>
              <a:rPr lang="en-GB" sz="2500" dirty="0">
                <a:latin typeface="Calibri"/>
                <a:ea typeface="Calibri"/>
                <a:cs typeface="Calibri"/>
              </a:rPr>
              <a:t>:</a:t>
            </a:r>
            <a:r>
              <a:rPr lang="en-GB" sz="2500" baseline="0" dirty="0">
                <a:latin typeface="Calibri"/>
                <a:ea typeface="Calibri"/>
                <a:cs typeface="Calibri"/>
              </a:rPr>
              <a:t> 2421787</a:t>
            </a:r>
            <a:r>
              <a:rPr sz="2500" dirty="0">
                <a:latin typeface="Calibri"/>
                <a:ea typeface="Bierstadt"/>
                <a:cs typeface="Bierstadt"/>
              </a:rPr>
              <a:t>​</a:t>
            </a:r>
            <a:br>
              <a:rPr sz="2500" dirty="0">
                <a:latin typeface="Calibri"/>
                <a:ea typeface="Bierstadt"/>
                <a:cs typeface="Bierstadt"/>
              </a:rPr>
            </a:br>
            <a:r>
              <a:rPr lang="en-GB" sz="2500" baseline="0" dirty="0">
                <a:latin typeface="Calibri"/>
                <a:ea typeface="Calibri"/>
                <a:cs typeface="Calibri"/>
              </a:rPr>
              <a:t>Iram</a:t>
            </a:r>
            <a:r>
              <a:rPr lang="en-GB" sz="2500" dirty="0">
                <a:latin typeface="Calibri"/>
                <a:ea typeface="Calibri"/>
                <a:cs typeface="Calibri"/>
              </a:rPr>
              <a:t>:</a:t>
            </a:r>
            <a:r>
              <a:rPr lang="en-GB" sz="2500" baseline="0" dirty="0">
                <a:latin typeface="Calibri"/>
                <a:ea typeface="Calibri"/>
                <a:cs typeface="Calibri"/>
              </a:rPr>
              <a:t> 2520951</a:t>
            </a:r>
            <a:r>
              <a:rPr sz="2500" dirty="0">
                <a:latin typeface="Calibri"/>
                <a:ea typeface="Bierstadt"/>
                <a:cs typeface="Bierstadt"/>
              </a:rPr>
              <a:t>​</a:t>
            </a:r>
            <a:br>
              <a:rPr sz="2500" dirty="0">
                <a:latin typeface="Calibri"/>
                <a:ea typeface="Bierstadt"/>
                <a:cs typeface="Bierstadt"/>
              </a:rPr>
            </a:br>
            <a:r>
              <a:rPr lang="en-GB" sz="2500" baseline="0">
                <a:latin typeface="Calibri"/>
                <a:ea typeface="Calibri"/>
                <a:cs typeface="Calibri"/>
              </a:rPr>
              <a:t>Name of the tutor: Bianca </a:t>
            </a:r>
            <a:r>
              <a:rPr lang="en-GB" sz="2500">
                <a:latin typeface="Calibri"/>
                <a:ea typeface="Calibri"/>
                <a:cs typeface="Calibri"/>
              </a:rPr>
              <a:t>Dodgen</a:t>
            </a:r>
            <a:r>
              <a:rPr sz="2500" dirty="0">
                <a:latin typeface="Calibri"/>
                <a:ea typeface="Bierstadt"/>
                <a:cs typeface="Bierstadt"/>
              </a:rPr>
              <a:t>​</a:t>
            </a:r>
            <a:br>
              <a:rPr sz="2500" dirty="0">
                <a:latin typeface="Bierstadt"/>
                <a:ea typeface="Bierstadt"/>
                <a:cs typeface="Bierstadt"/>
              </a:rPr>
            </a:br>
            <a:r>
              <a:rPr sz="2500" dirty="0">
                <a:latin typeface="Bierstadt"/>
                <a:ea typeface="Bierstadt"/>
                <a:cs typeface="Bierstadt"/>
              </a:rPr>
              <a:t>​</a:t>
            </a:r>
            <a:endParaRPr lang="en-GB" dirty="0"/>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78D0-577E-3373-9469-E9A0FB55B976}"/>
              </a:ext>
            </a:extLst>
          </p:cNvPr>
          <p:cNvSpPr>
            <a:spLocks noGrp="1"/>
          </p:cNvSpPr>
          <p:nvPr>
            <p:ph type="title"/>
          </p:nvPr>
        </p:nvSpPr>
        <p:spPr>
          <a:xfrm>
            <a:off x="1108308" y="590128"/>
            <a:ext cx="9404723" cy="1400530"/>
          </a:xfrm>
        </p:spPr>
        <p:txBody>
          <a:bodyPr/>
          <a:lstStyle/>
          <a:p>
            <a:pPr algn="ctr"/>
            <a:r>
              <a:rPr lang="en-GB" sz="2800" b="1" dirty="0">
                <a:latin typeface="Calibri"/>
                <a:ea typeface="Calibri"/>
                <a:cs typeface="Calibri"/>
              </a:rPr>
              <a:t>Task 1</a:t>
            </a:r>
            <a:endParaRPr lang="en-US" sz="2800"/>
          </a:p>
        </p:txBody>
      </p:sp>
      <p:sp>
        <p:nvSpPr>
          <p:cNvPr id="3" name="Content Placeholder 2">
            <a:extLst>
              <a:ext uri="{FF2B5EF4-FFF2-40B4-BE49-F238E27FC236}">
                <a16:creationId xmlns:a16="http://schemas.microsoft.com/office/drawing/2014/main" id="{C746888D-55C6-DF55-E9A7-34B7F156D31B}"/>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7993483-34CA-DECC-4108-47815F93039C}"/>
              </a:ext>
            </a:extLst>
          </p:cNvPr>
          <p:cNvSpPr txBox="1"/>
          <p:nvPr/>
        </p:nvSpPr>
        <p:spPr>
          <a:xfrm>
            <a:off x="936885" y="1992443"/>
            <a:ext cx="10305736" cy="42223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a:t>Staff members in a care home can use Microsoft word to:​</a:t>
            </a:r>
          </a:p>
          <a:p>
            <a:endParaRPr lang="en-US" b="1" dirty="0"/>
          </a:p>
          <a:p>
            <a:pPr marL="228600" indent="-228600" rtl="0">
              <a:buFont typeface=""/>
              <a:buChar char="•"/>
            </a:pPr>
            <a:r>
              <a:rPr lang="en-US"/>
              <a:t>They can use it to log everything that patients need (elderly) whatever they put onto word will never get lost.​</a:t>
            </a:r>
          </a:p>
          <a:p>
            <a:pPr marL="228600" indent="-228600" rtl="0">
              <a:buFont typeface=""/>
              <a:buChar char="•"/>
            </a:pPr>
            <a:r>
              <a:rPr lang="en-US"/>
              <a:t>Perfectly structuring their needs and issues.​</a:t>
            </a:r>
          </a:p>
          <a:p>
            <a:pPr marL="228600" indent="-228600" rtl="0">
              <a:buFont typeface=""/>
              <a:buChar char="•"/>
            </a:pPr>
            <a:r>
              <a:rPr lang="en-US"/>
              <a:t>The staff members can also create plans for the day. ​</a:t>
            </a:r>
          </a:p>
          <a:p>
            <a:pPr marL="228600" indent="-228600" rtl="0">
              <a:buFont typeface=""/>
              <a:buChar char="•"/>
            </a:pPr>
            <a:r>
              <a:rPr lang="en-US"/>
              <a:t>Organize activities for the adults in care.​</a:t>
            </a:r>
          </a:p>
          <a:p>
            <a:pPr marL="228600" indent="-228600" rtl="0">
              <a:buFont typeface=""/>
              <a:buChar char="•"/>
            </a:pPr>
            <a:r>
              <a:rPr lang="en-US"/>
              <a:t>Design weekly activities.​</a:t>
            </a:r>
          </a:p>
          <a:p>
            <a:pPr marL="228600" indent="-228600" rtl="0">
              <a:buFont typeface=""/>
              <a:buChar char="•"/>
            </a:pPr>
            <a:r>
              <a:rPr lang="en-US"/>
              <a:t>Log daily achievements.​</a:t>
            </a:r>
          </a:p>
          <a:p>
            <a:pPr marL="228600" indent="-228600" rtl="0">
              <a:buFont typeface=""/>
              <a:buChar char="•"/>
            </a:pPr>
            <a:r>
              <a:rPr lang="en-US"/>
              <a:t>Record medications​</a:t>
            </a:r>
          </a:p>
          <a:p>
            <a:pPr marL="228600" indent="-228600" rtl="0">
              <a:buFont typeface=""/>
              <a:buChar char="•"/>
            </a:pPr>
            <a:r>
              <a:rPr lang="en-US"/>
              <a:t>Make notes for the next person taking care of them.​</a:t>
            </a:r>
          </a:p>
          <a:p>
            <a:pPr marL="228600" indent="-228600" rtl="0">
              <a:buFont typeface=""/>
              <a:buChar char="•"/>
            </a:pPr>
            <a:r>
              <a:rPr lang="en-US"/>
              <a:t>Schedules ​</a:t>
            </a:r>
          </a:p>
          <a:p>
            <a:endParaRPr lang="en-US" dirty="0"/>
          </a:p>
          <a:p>
            <a:pPr rtl="0"/>
            <a:endParaRPr lang="en-US" dirty="0"/>
          </a:p>
          <a:p>
            <a:pPr algn="ctr" rtl="0"/>
            <a:endParaRPr lang="en-GB"/>
          </a:p>
        </p:txBody>
      </p:sp>
    </p:spTree>
    <p:extLst>
      <p:ext uri="{BB962C8B-B14F-4D97-AF65-F5344CB8AC3E}">
        <p14:creationId xmlns:p14="http://schemas.microsoft.com/office/powerpoint/2010/main" val="2419547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3D0AC2-77D0-711C-E35E-73CB9353FA90}"/>
              </a:ext>
            </a:extLst>
          </p:cNvPr>
          <p:cNvSpPr>
            <a:spLocks noGrp="1"/>
          </p:cNvSpPr>
          <p:nvPr>
            <p:ph idx="1"/>
          </p:nvPr>
        </p:nvSpPr>
        <p:spPr>
          <a:xfrm>
            <a:off x="912812" y="1719543"/>
            <a:ext cx="6100948" cy="2207138"/>
          </a:xfrm>
        </p:spPr>
        <p:txBody>
          <a:bodyPr vert="horz" lIns="91440" tIns="45720" rIns="91440" bIns="45720" rtlCol="0" anchor="t">
            <a:noAutofit/>
          </a:bodyPr>
          <a:lstStyle/>
          <a:p>
            <a:pPr marL="0" indent="0">
              <a:spcBef>
                <a:spcPts val="0"/>
              </a:spcBef>
              <a:buNone/>
            </a:pPr>
            <a:r>
              <a:rPr lang="en-US" b="1"/>
              <a:t>What they might have used before: </a:t>
            </a:r>
            <a:endParaRPr lang="en-US" b="1" dirty="0"/>
          </a:p>
          <a:p>
            <a:pPr marL="0" indent="0">
              <a:spcBef>
                <a:spcPts val="0"/>
              </a:spcBef>
              <a:buNone/>
            </a:pPr>
            <a:endParaRPr lang="en-US" b="1" dirty="0"/>
          </a:p>
          <a:p>
            <a:pPr marL="228600" indent="-228600">
              <a:spcBef>
                <a:spcPts val="0"/>
              </a:spcBef>
              <a:buClr>
                <a:srgbClr val="8AD0D6"/>
              </a:buClr>
              <a:buChar char="•"/>
            </a:pPr>
            <a:r>
              <a:rPr lang="en-US"/>
              <a:t>Handwritten documents. </a:t>
            </a:r>
          </a:p>
          <a:p>
            <a:pPr marL="228600" indent="-228600">
              <a:spcBef>
                <a:spcPts val="0"/>
              </a:spcBef>
              <a:buClr>
                <a:srgbClr val="8AD0D6"/>
              </a:buClr>
              <a:buChar char="•"/>
            </a:pPr>
            <a:r>
              <a:rPr lang="en-US"/>
              <a:t>Logbooks. </a:t>
            </a:r>
          </a:p>
          <a:p>
            <a:pPr marL="228600" indent="-228600">
              <a:spcBef>
                <a:spcPts val="0"/>
              </a:spcBef>
              <a:buClr>
                <a:srgbClr val="8AD0D6"/>
              </a:buClr>
              <a:buChar char="•"/>
            </a:pPr>
            <a:r>
              <a:rPr lang="en-US"/>
              <a:t>Notice boards. </a:t>
            </a:r>
          </a:p>
          <a:p>
            <a:pPr marL="228600" indent="-228600">
              <a:spcBef>
                <a:spcPts val="0"/>
              </a:spcBef>
              <a:buClr>
                <a:srgbClr val="8AD0D6"/>
              </a:buClr>
              <a:buChar char="•"/>
            </a:pPr>
            <a:r>
              <a:rPr lang="en-US"/>
              <a:t>Standard forms. </a:t>
            </a:r>
          </a:p>
          <a:p>
            <a:pPr marL="228600" indent="-228600">
              <a:spcBef>
                <a:spcPts val="0"/>
              </a:spcBef>
              <a:buClr>
                <a:srgbClr val="8AD0D6"/>
              </a:buClr>
              <a:buChar char="•"/>
            </a:pPr>
            <a:r>
              <a:rPr lang="en-US"/>
              <a:t>Duplicates of forms to share with their team. </a:t>
            </a:r>
            <a:endParaRPr lang="en-GB"/>
          </a:p>
        </p:txBody>
      </p:sp>
    </p:spTree>
    <p:extLst>
      <p:ext uri="{BB962C8B-B14F-4D97-AF65-F5344CB8AC3E}">
        <p14:creationId xmlns:p14="http://schemas.microsoft.com/office/powerpoint/2010/main" val="3561141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BB97-B49B-2892-EF6C-0D150AFB26AB}"/>
              </a:ext>
            </a:extLst>
          </p:cNvPr>
          <p:cNvSpPr>
            <a:spLocks noGrp="1"/>
          </p:cNvSpPr>
          <p:nvPr>
            <p:ph type="title"/>
          </p:nvPr>
        </p:nvSpPr>
        <p:spPr>
          <a:xfrm>
            <a:off x="366427" y="287845"/>
            <a:ext cx="11310461" cy="5963601"/>
          </a:xfrm>
        </p:spPr>
        <p:txBody>
          <a:bodyPr/>
          <a:lstStyle/>
          <a:p>
            <a:pPr algn="ctr"/>
            <a:br>
              <a:rPr lang="en-GB" sz="2800" b="1" dirty="0">
                <a:latin typeface="Calibri"/>
                <a:ea typeface="Calibri"/>
                <a:cs typeface="Calibri"/>
              </a:rPr>
            </a:br>
            <a:r>
              <a:rPr lang="en-GB" sz="2800" b="1">
                <a:latin typeface="Calibri"/>
                <a:ea typeface="Calibri"/>
                <a:cs typeface="Calibri"/>
              </a:rPr>
              <a:t>Task 2</a:t>
            </a:r>
            <a:endParaRPr lang="en-US" b="1">
              <a:latin typeface="Calibri"/>
              <a:ea typeface="Calibri"/>
              <a:cs typeface="Calibri"/>
            </a:endParaRPr>
          </a:p>
        </p:txBody>
      </p:sp>
      <p:sp>
        <p:nvSpPr>
          <p:cNvPr id="3" name="Content Placeholder 2">
            <a:extLst>
              <a:ext uri="{FF2B5EF4-FFF2-40B4-BE49-F238E27FC236}">
                <a16:creationId xmlns:a16="http://schemas.microsoft.com/office/drawing/2014/main" id="{FD1F84B7-055D-C313-677E-CB4D52E41FC4}"/>
              </a:ext>
            </a:extLst>
          </p:cNvPr>
          <p:cNvSpPr>
            <a:spLocks noGrp="1"/>
          </p:cNvSpPr>
          <p:nvPr>
            <p:ph idx="1"/>
          </p:nvPr>
        </p:nvSpPr>
        <p:spPr/>
        <p:txBody>
          <a:bodyPr vert="horz" lIns="91440" tIns="45720" rIns="91440" bIns="45720" rtlCol="0" anchor="t">
            <a:normAutofit/>
          </a:bodyPr>
          <a:lstStyle/>
          <a:p>
            <a:endParaRPr lang="en-GB" dirty="0"/>
          </a:p>
          <a:p>
            <a:endParaRPr lang="en-GB" dirty="0"/>
          </a:p>
        </p:txBody>
      </p:sp>
      <p:sp>
        <p:nvSpPr>
          <p:cNvPr id="5" name="TextBox 4">
            <a:extLst>
              <a:ext uri="{FF2B5EF4-FFF2-40B4-BE49-F238E27FC236}">
                <a16:creationId xmlns:a16="http://schemas.microsoft.com/office/drawing/2014/main" id="{06CC1FCC-AE9B-BBBE-E5B4-0789F190F26E}"/>
              </a:ext>
            </a:extLst>
          </p:cNvPr>
          <p:cNvSpPr txBox="1"/>
          <p:nvPr/>
        </p:nvSpPr>
        <p:spPr>
          <a:xfrm>
            <a:off x="3529891" y="1338882"/>
            <a:ext cx="4993479"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dirty="0"/>
              <a:t>Microso</a:t>
            </a:r>
            <a:r>
              <a:rPr lang="en-GB" u="sng"/>
              <a:t>ft Teams in a care home</a:t>
            </a:r>
            <a:endParaRPr lang="en-GB" u="sng" dirty="0"/>
          </a:p>
        </p:txBody>
      </p:sp>
      <p:sp>
        <p:nvSpPr>
          <p:cNvPr id="9" name="TextBox 8">
            <a:extLst>
              <a:ext uri="{FF2B5EF4-FFF2-40B4-BE49-F238E27FC236}">
                <a16:creationId xmlns:a16="http://schemas.microsoft.com/office/drawing/2014/main" id="{68DE8949-CB7F-CBB5-CB0C-7230EAFB1551}"/>
              </a:ext>
            </a:extLst>
          </p:cNvPr>
          <p:cNvSpPr txBox="1"/>
          <p:nvPr/>
        </p:nvSpPr>
        <p:spPr>
          <a:xfrm>
            <a:off x="941196" y="2059143"/>
            <a:ext cx="1030366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Part 1</a:t>
            </a:r>
            <a:endParaRPr lang="en-US" b="1"/>
          </a:p>
          <a:p>
            <a:endParaRPr lang="en-GB" b="1" dirty="0"/>
          </a:p>
          <a:p>
            <a:pPr marL="285750" indent="-285750">
              <a:buFont typeface="Arial"/>
              <a:buChar char="•"/>
            </a:pPr>
            <a:r>
              <a:rPr lang="en-GB"/>
              <a:t>Microsoft</a:t>
            </a:r>
            <a:r>
              <a:rPr lang="en-GB" dirty="0"/>
              <a:t> teams prioritises data security ensuring information is shared only with authorised personnel.</a:t>
            </a:r>
            <a:endParaRPr lang="en-GB"/>
          </a:p>
          <a:p>
            <a:pPr marL="285750" indent="-285750">
              <a:buFont typeface="Arial"/>
              <a:buChar char="•"/>
            </a:pPr>
            <a:r>
              <a:rPr lang="en-GB" dirty="0"/>
              <a:t>The platform helps organise workflows and manage shifts </a:t>
            </a:r>
            <a:r>
              <a:rPr lang="en-GB"/>
              <a:t>effectively.</a:t>
            </a:r>
          </a:p>
          <a:p>
            <a:pPr marL="285750" indent="-285750">
              <a:buFont typeface="Arial"/>
              <a:buChar char="•"/>
            </a:pPr>
            <a:r>
              <a:rPr lang="en-GB"/>
              <a:t>Administrative can coordinate effectively with clinical teams using teams.</a:t>
            </a:r>
            <a:endParaRPr lang="en-GB" dirty="0"/>
          </a:p>
          <a:p>
            <a:pPr marL="285750" indent="-285750">
              <a:buFont typeface="Arial"/>
              <a:buChar char="•"/>
            </a:pPr>
            <a:r>
              <a:rPr lang="en-GB" dirty="0"/>
              <a:t>Microsoft Teams tools that help track and review how well healthcare teams work.</a:t>
            </a:r>
          </a:p>
          <a:p>
            <a:pPr marL="285750" indent="-285750">
              <a:buFont typeface="Arial"/>
              <a:buChar char="•"/>
            </a:pPr>
            <a:r>
              <a:rPr lang="en-GB" dirty="0"/>
              <a:t>Microsoft teams makes managing data easier and allows administrative documents to be shared </a:t>
            </a:r>
            <a:r>
              <a:rPr lang="en-GB"/>
              <a:t>securely.</a:t>
            </a:r>
            <a:endParaRPr lang="en-GB" dirty="0"/>
          </a:p>
          <a:p>
            <a:pPr marL="285750" indent="-285750">
              <a:buFont typeface="Arial"/>
              <a:buChar char="•"/>
            </a:pPr>
            <a:r>
              <a:rPr lang="en-GB" dirty="0"/>
              <a:t>Smoother work processes lead to better care for patients and a more efficient </a:t>
            </a:r>
            <a:r>
              <a:rPr lang="en-GB"/>
              <a:t>organisations.</a:t>
            </a:r>
            <a:endParaRPr lang="en-GB" dirty="0"/>
          </a:p>
          <a:p>
            <a:pPr marL="285750" indent="-285750">
              <a:buFont typeface="Arial"/>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3599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C05D5F-94F3-174C-C8E3-C8A04B417D51}"/>
              </a:ext>
            </a:extLst>
          </p:cNvPr>
          <p:cNvSpPr txBox="1"/>
          <p:nvPr/>
        </p:nvSpPr>
        <p:spPr>
          <a:xfrm>
            <a:off x="1786328" y="843196"/>
            <a:ext cx="863183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
              <a:buChar char="•"/>
            </a:pPr>
            <a:endParaRPr lang="en-GB">
              <a:solidFill>
                <a:srgbClr val="FFFFFF"/>
              </a:solidFill>
              <a:latin typeface="Arial"/>
              <a:ea typeface="Arial"/>
              <a:cs typeface="Arial"/>
            </a:endParaRPr>
          </a:p>
          <a:p>
            <a:pPr rtl="0"/>
            <a:r>
              <a:rPr lang="en-GB" sz="1800" b="1" baseline="0">
                <a:solidFill>
                  <a:srgbClr val="FFFFFF"/>
                </a:solidFill>
                <a:latin typeface="Century Gothic"/>
                <a:ea typeface="Arial"/>
                <a:cs typeface="Arial"/>
              </a:rPr>
              <a:t>Part 2</a:t>
            </a:r>
            <a:r>
              <a:rPr lang="en-US" sz="1800">
                <a:solidFill>
                  <a:srgbClr val="FFFFFF"/>
                </a:solidFill>
                <a:latin typeface="Century Gothic"/>
                <a:ea typeface="Arial"/>
                <a:cs typeface="Arial"/>
              </a:rPr>
              <a:t>​</a:t>
            </a:r>
          </a:p>
          <a:p>
            <a:endParaRPr lang="en-US" dirty="0">
              <a:solidFill>
                <a:srgbClr val="FFFFFF"/>
              </a:solidFill>
              <a:latin typeface="Century Gothic"/>
              <a:ea typeface="Arial"/>
              <a:cs typeface="Arial"/>
            </a:endParaRPr>
          </a:p>
          <a:p>
            <a:pPr marL="285750" indent="-285750">
              <a:buFont typeface="Arial"/>
              <a:buChar char="•"/>
            </a:pPr>
            <a:r>
              <a:rPr lang="en-GB" sz="1800" baseline="0" dirty="0">
                <a:solidFill>
                  <a:srgbClr val="FFFFFF"/>
                </a:solidFill>
                <a:latin typeface="Century Gothic"/>
                <a:ea typeface="Arial"/>
                <a:cs typeface="Arial"/>
              </a:rPr>
              <a:t>It allows </a:t>
            </a:r>
            <a:r>
              <a:rPr lang="en-GB" dirty="0">
                <a:solidFill>
                  <a:srgbClr val="FFFFFF"/>
                </a:solidFill>
                <a:latin typeface="Century Gothic"/>
                <a:ea typeface="Arial"/>
                <a:cs typeface="Arial"/>
              </a:rPr>
              <a:t>staff</a:t>
            </a:r>
            <a:r>
              <a:rPr lang="en-GB" sz="1800" baseline="0" dirty="0">
                <a:solidFill>
                  <a:srgbClr val="FFFFFF"/>
                </a:solidFill>
                <a:latin typeface="Century Gothic"/>
                <a:ea typeface="Arial"/>
                <a:cs typeface="Arial"/>
              </a:rPr>
              <a:t> </a:t>
            </a:r>
            <a:r>
              <a:rPr lang="en-GB" dirty="0">
                <a:solidFill>
                  <a:srgbClr val="FFFFFF"/>
                </a:solidFill>
                <a:latin typeface="Century Gothic"/>
                <a:ea typeface="Arial"/>
                <a:cs typeface="Arial"/>
              </a:rPr>
              <a:t>in a care home </a:t>
            </a:r>
            <a:r>
              <a:rPr lang="en-GB" sz="1800" baseline="0" dirty="0">
                <a:solidFill>
                  <a:srgbClr val="FFFFFF"/>
                </a:solidFill>
                <a:latin typeface="Century Gothic"/>
                <a:ea typeface="Arial"/>
                <a:cs typeface="Arial"/>
              </a:rPr>
              <a:t>to communicate</a:t>
            </a:r>
            <a:r>
              <a:rPr lang="en-GB" dirty="0">
                <a:solidFill>
                  <a:srgbClr val="FFFFFF"/>
                </a:solidFill>
                <a:latin typeface="Century Gothic"/>
                <a:ea typeface="Arial"/>
                <a:cs typeface="Arial"/>
              </a:rPr>
              <a:t> effectively to provide better care for the patients. It will allow virtual meetings, it will allow file sharing and patient records.</a:t>
            </a:r>
            <a:endParaRPr lang="en-GB" sz="1800" dirty="0">
              <a:solidFill>
                <a:srgbClr val="FFFFFF"/>
              </a:solidFill>
              <a:latin typeface="Century Gothic"/>
              <a:ea typeface="Arial"/>
              <a:cs typeface="Arial"/>
            </a:endParaRPr>
          </a:p>
          <a:p>
            <a:pPr marL="285750" indent="-285750" rtl="0">
              <a:buFont typeface="Arial"/>
              <a:buChar char="•"/>
            </a:pPr>
            <a:r>
              <a:rPr lang="en-GB" sz="1800" baseline="0">
                <a:solidFill>
                  <a:srgbClr val="FFFFFF"/>
                </a:solidFill>
                <a:latin typeface="Century Gothic"/>
                <a:ea typeface="Arial"/>
                <a:cs typeface="Arial"/>
              </a:rPr>
              <a:t>Can be accessed on different devices.</a:t>
            </a:r>
          </a:p>
          <a:p>
            <a:pPr marL="285750" indent="-285750">
              <a:buFont typeface="Arial"/>
              <a:buChar char="•"/>
            </a:pPr>
            <a:r>
              <a:rPr lang="en-GB" dirty="0">
                <a:cs typeface="Arial"/>
              </a:rPr>
              <a:t>Patients who have travel restrictions will be able to attend virtual appointments </a:t>
            </a:r>
            <a:r>
              <a:rPr lang="en-GB">
                <a:cs typeface="Arial"/>
              </a:rPr>
              <a:t>using teams.</a:t>
            </a:r>
            <a:endParaRPr lang="en-GB" dirty="0">
              <a:cs typeface="Arial"/>
            </a:endParaRPr>
          </a:p>
          <a:p>
            <a:pPr marL="285750" indent="-285750">
              <a:buFont typeface="Arial"/>
              <a:buChar char="•"/>
            </a:pPr>
            <a:endParaRPr lang="en-GB" dirty="0">
              <a:cs typeface="Arial"/>
            </a:endParaRPr>
          </a:p>
          <a:p>
            <a:pPr marL="285750" indent="-285750">
              <a:buFont typeface="Arial"/>
              <a:buChar char="•"/>
            </a:pPr>
            <a:endParaRPr lang="en-GB" dirty="0">
              <a:cs typeface="Arial"/>
            </a:endParaRPr>
          </a:p>
          <a:p>
            <a:pPr marL="285750" indent="-285750">
              <a:buFont typeface="Arial"/>
              <a:buChar char="•"/>
            </a:pPr>
            <a:endParaRPr lang="en-GB" dirty="0">
              <a:cs typeface="Arial"/>
            </a:endParaRPr>
          </a:p>
          <a:p>
            <a:pPr marL="285750" indent="-285750">
              <a:buFont typeface="Arial"/>
              <a:buChar char="•"/>
            </a:pPr>
            <a:r>
              <a:rPr lang="en-GB" dirty="0">
                <a:cs typeface="Arial"/>
              </a:rPr>
              <a:t>Staff using MS teams could face challenges if they are new to it and don’t know how to use it however one way to possibly combat this could be through training, but this may be costly and time-consuming for (greenfield care home) user may get notifications by third party apps which may lead to disruptions in productivity</a:t>
            </a:r>
          </a:p>
          <a:p>
            <a:pPr marL="285750" indent="-285750">
              <a:buFont typeface="Arial"/>
              <a:buChar char="•"/>
            </a:pPr>
            <a:r>
              <a:rPr lang="en-GB" dirty="0">
                <a:cs typeface="Arial"/>
              </a:rPr>
              <a:t>Some features are only availab</a:t>
            </a:r>
            <a:r>
              <a:rPr lang="en-GB">
                <a:cs typeface="Arial"/>
              </a:rPr>
              <a:t>le to paid version.</a:t>
            </a:r>
            <a:endParaRPr lang="en-GB" dirty="0">
              <a:cs typeface="Arial"/>
            </a:endParaRPr>
          </a:p>
          <a:p>
            <a:pPr marL="285750" indent="-285750">
              <a:buFont typeface="Arial"/>
              <a:buChar char="•"/>
            </a:pPr>
            <a:endParaRPr lang="en-GB" dirty="0">
              <a:cs typeface="Arial"/>
            </a:endParaRPr>
          </a:p>
          <a:p>
            <a:pPr marL="285750" indent="-285750">
              <a:buFont typeface="Arial"/>
              <a:buChar char="•"/>
            </a:pPr>
            <a:endParaRPr lang="en-GB" dirty="0">
              <a:cs typeface="Arial"/>
            </a:endParaRPr>
          </a:p>
          <a:p>
            <a:pPr marL="285750" indent="-285750">
              <a:buFont typeface="Arial"/>
              <a:buChar char="•"/>
            </a:pPr>
            <a:endParaRPr lang="en-GB" dirty="0">
              <a:cs typeface="Arial"/>
            </a:endParaRPr>
          </a:p>
          <a:p>
            <a:pPr marL="285750" indent="-285750">
              <a:buFont typeface="Arial"/>
              <a:buChar char="•"/>
            </a:pPr>
            <a:endParaRPr lang="en-GB" dirty="0">
              <a:cs typeface="Arial"/>
            </a:endParaRPr>
          </a:p>
          <a:p>
            <a:pPr algn="ctr"/>
            <a:endParaRPr lang="en-GB"/>
          </a:p>
        </p:txBody>
      </p:sp>
    </p:spTree>
    <p:extLst>
      <p:ext uri="{BB962C8B-B14F-4D97-AF65-F5344CB8AC3E}">
        <p14:creationId xmlns:p14="http://schemas.microsoft.com/office/powerpoint/2010/main" val="937555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12A8E-49BD-AF32-E0DA-6AA565FA510D}"/>
              </a:ext>
            </a:extLst>
          </p:cNvPr>
          <p:cNvSpPr>
            <a:spLocks noGrp="1"/>
          </p:cNvSpPr>
          <p:nvPr>
            <p:ph type="title"/>
          </p:nvPr>
        </p:nvSpPr>
        <p:spPr/>
        <p:txBody>
          <a:bodyPr/>
          <a:lstStyle/>
          <a:p>
            <a:pPr algn="ctr"/>
            <a:r>
              <a:rPr lang="en-GB" sz="2800" b="1"/>
              <a:t>Task 3</a:t>
            </a:r>
            <a:endParaRPr lang="en-US" b="1"/>
          </a:p>
        </p:txBody>
      </p:sp>
      <p:sp>
        <p:nvSpPr>
          <p:cNvPr id="3" name="Content Placeholder 2">
            <a:extLst>
              <a:ext uri="{FF2B5EF4-FFF2-40B4-BE49-F238E27FC236}">
                <a16:creationId xmlns:a16="http://schemas.microsoft.com/office/drawing/2014/main" id="{79C821F6-4C41-C921-AF2E-1834F39C740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21492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9C2D-B493-461A-C13C-7191DCD9560F}"/>
              </a:ext>
            </a:extLst>
          </p:cNvPr>
          <p:cNvSpPr>
            <a:spLocks noGrp="1"/>
          </p:cNvSpPr>
          <p:nvPr>
            <p:ph type="title"/>
          </p:nvPr>
        </p:nvSpPr>
        <p:spPr/>
        <p:txBody>
          <a:bodyPr/>
          <a:lstStyle/>
          <a:p>
            <a:r>
              <a:rPr lang="en-GB" sz="2800" b="1"/>
              <a:t>Reference Slide</a:t>
            </a:r>
          </a:p>
        </p:txBody>
      </p:sp>
      <p:sp>
        <p:nvSpPr>
          <p:cNvPr id="3" name="Content Placeholder 2">
            <a:extLst>
              <a:ext uri="{FF2B5EF4-FFF2-40B4-BE49-F238E27FC236}">
                <a16:creationId xmlns:a16="http://schemas.microsoft.com/office/drawing/2014/main" id="{E14A4FCF-1B5E-AD23-1694-374884756A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471480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384</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Bierstadt</vt:lpstr>
      <vt:lpstr>Calibri</vt:lpstr>
      <vt:lpstr>Century Gothic</vt:lpstr>
      <vt:lpstr>Wingdings 3</vt:lpstr>
      <vt:lpstr>Ion</vt:lpstr>
      <vt:lpstr>Digital Skills and Research Methods</vt:lpstr>
      <vt:lpstr>Task 1</vt:lpstr>
      <vt:lpstr>PowerPoint Presentation</vt:lpstr>
      <vt:lpstr> Task 2</vt:lpstr>
      <vt:lpstr>PowerPoint Presentation</vt:lpstr>
      <vt:lpstr>Task 3</vt:lpstr>
      <vt:lpstr>Reference Slide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Iram Shaheen (2520951)</cp:lastModifiedBy>
  <cp:revision>710</cp:revision>
  <dcterms:created xsi:type="dcterms:W3CDTF">2026-01-21T12:03:16Z</dcterms:created>
  <dcterms:modified xsi:type="dcterms:W3CDTF">2026-02-08T21:43:44Z</dcterms:modified>
</cp:coreProperties>
</file>