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sldIdLst>
    <p:sldId id="256" r:id="rId5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758E04-7AB1-9012-380F-6D645F3F3A3C}" v="160" dt="2025-07-13T14:18:34.8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 varScale="1">
        <p:scale>
          <a:sx n="19" d="100"/>
          <a:sy n="19" d="100"/>
        </p:scale>
        <p:origin x="2861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rri Brown (2420832)" userId="S::2420832@student.uwtsd.ac.uk::e74fbbc7-aaec-4f7a-943d-9bc27aa24cd2" providerId="AD" clId="Web-{9EFB9A91-F039-3225-2389-8C96419CF410}"/>
    <pc:docChg chg="modSld">
      <pc:chgData name="Harri Brown (2420832)" userId="S::2420832@student.uwtsd.ac.uk::e74fbbc7-aaec-4f7a-943d-9bc27aa24cd2" providerId="AD" clId="Web-{9EFB9A91-F039-3225-2389-8C96419CF410}" dt="2025-04-27T11:22:23.436" v="61"/>
      <pc:docMkLst>
        <pc:docMk/>
      </pc:docMkLst>
      <pc:sldChg chg="addSp delSp modSp">
        <pc:chgData name="Harri Brown (2420832)" userId="S::2420832@student.uwtsd.ac.uk::e74fbbc7-aaec-4f7a-943d-9bc27aa24cd2" providerId="AD" clId="Web-{9EFB9A91-F039-3225-2389-8C96419CF410}" dt="2025-04-27T11:22:23.436" v="61"/>
        <pc:sldMkLst>
          <pc:docMk/>
          <pc:sldMk cId="1032727246" sldId="256"/>
        </pc:sldMkLst>
      </pc:sldChg>
    </pc:docChg>
  </pc:docChgLst>
  <pc:docChgLst>
    <pc:chgData name="Harri Brown (2420832)" userId="S::2420832@student.uwtsd.ac.uk::e74fbbc7-aaec-4f7a-943d-9bc27aa24cd2" providerId="AD" clId="Web-{83758E04-7AB1-9012-380F-6D645F3F3A3C}"/>
    <pc:docChg chg="modSld">
      <pc:chgData name="Harri Brown (2420832)" userId="S::2420832@student.uwtsd.ac.uk::e74fbbc7-aaec-4f7a-943d-9bc27aa24cd2" providerId="AD" clId="Web-{83758E04-7AB1-9012-380F-6D645F3F3A3C}" dt="2025-07-13T14:18:34.826" v="137" actId="1076"/>
      <pc:docMkLst>
        <pc:docMk/>
      </pc:docMkLst>
      <pc:sldChg chg="addSp modSp">
        <pc:chgData name="Harri Brown (2420832)" userId="S::2420832@student.uwtsd.ac.uk::e74fbbc7-aaec-4f7a-943d-9bc27aa24cd2" providerId="AD" clId="Web-{83758E04-7AB1-9012-380F-6D645F3F3A3C}" dt="2025-07-13T14:18:34.826" v="137" actId="1076"/>
        <pc:sldMkLst>
          <pc:docMk/>
          <pc:sldMk cId="1032727246" sldId="256"/>
        </pc:sldMkLst>
        <pc:spChg chg="mod">
          <ac:chgData name="Harri Brown (2420832)" userId="S::2420832@student.uwtsd.ac.uk::e74fbbc7-aaec-4f7a-943d-9bc27aa24cd2" providerId="AD" clId="Web-{83758E04-7AB1-9012-380F-6D645F3F3A3C}" dt="2025-07-13T13:49:42.137" v="93" actId="20577"/>
          <ac:spMkLst>
            <pc:docMk/>
            <pc:sldMk cId="1032727246" sldId="256"/>
            <ac:spMk id="7" creationId="{00000000-0000-0000-0000-000000000000}"/>
          </ac:spMkLst>
        </pc:spChg>
        <pc:spChg chg="add mod">
          <ac:chgData name="Harri Brown (2420832)" userId="S::2420832@student.uwtsd.ac.uk::e74fbbc7-aaec-4f7a-943d-9bc27aa24cd2" providerId="AD" clId="Web-{83758E04-7AB1-9012-380F-6D645F3F3A3C}" dt="2025-07-13T14:18:29.826" v="136" actId="1076"/>
          <ac:spMkLst>
            <pc:docMk/>
            <pc:sldMk cId="1032727246" sldId="256"/>
            <ac:spMk id="16" creationId="{416DB8D2-E649-F6EC-79A9-C8E15F79A33D}"/>
          </ac:spMkLst>
        </pc:spChg>
        <pc:spChg chg="mod">
          <ac:chgData name="Harri Brown (2420832)" userId="S::2420832@student.uwtsd.ac.uk::e74fbbc7-aaec-4f7a-943d-9bc27aa24cd2" providerId="AD" clId="Web-{83758E04-7AB1-9012-380F-6D645F3F3A3C}" dt="2025-07-13T13:52:15.157" v="97" actId="1076"/>
          <ac:spMkLst>
            <pc:docMk/>
            <pc:sldMk cId="1032727246" sldId="256"/>
            <ac:spMk id="23" creationId="{00000000-0000-0000-0000-000000000000}"/>
          </ac:spMkLst>
        </pc:spChg>
        <pc:spChg chg="mod">
          <ac:chgData name="Harri Brown (2420832)" userId="S::2420832@student.uwtsd.ac.uk::e74fbbc7-aaec-4f7a-943d-9bc27aa24cd2" providerId="AD" clId="Web-{83758E04-7AB1-9012-380F-6D645F3F3A3C}" dt="2025-07-13T13:52:03.344" v="95" actId="20577"/>
          <ac:spMkLst>
            <pc:docMk/>
            <pc:sldMk cId="1032727246" sldId="256"/>
            <ac:spMk id="28" creationId="{40E64797-F635-07AE-5C74-CBE0D38B7118}"/>
          </ac:spMkLst>
        </pc:spChg>
        <pc:picChg chg="mod">
          <ac:chgData name="Harri Brown (2420832)" userId="S::2420832@student.uwtsd.ac.uk::e74fbbc7-aaec-4f7a-943d-9bc27aa24cd2" providerId="AD" clId="Web-{83758E04-7AB1-9012-380F-6D645F3F3A3C}" dt="2025-07-13T13:36:55.613" v="2" actId="1076"/>
          <ac:picMkLst>
            <pc:docMk/>
            <pc:sldMk cId="1032727246" sldId="256"/>
            <ac:picMk id="3" creationId="{CB098E14-D596-06DD-7EE2-913769311A2F}"/>
          </ac:picMkLst>
        </pc:picChg>
        <pc:picChg chg="add mod">
          <ac:chgData name="Harri Brown (2420832)" userId="S::2420832@student.uwtsd.ac.uk::e74fbbc7-aaec-4f7a-943d-9bc27aa24cd2" providerId="AD" clId="Web-{83758E04-7AB1-9012-380F-6D645F3F3A3C}" dt="2025-07-13T14:18:34.826" v="137" actId="1076"/>
          <ac:picMkLst>
            <pc:docMk/>
            <pc:sldMk cId="1032727246" sldId="256"/>
            <ac:picMk id="15" creationId="{51756EA3-FEC6-BC26-5DDF-C78631102976}"/>
          </ac:picMkLst>
        </pc:picChg>
        <pc:picChg chg="mod">
          <ac:chgData name="Harri Brown (2420832)" userId="S::2420832@student.uwtsd.ac.uk::e74fbbc7-aaec-4f7a-943d-9bc27aa24cd2" providerId="AD" clId="Web-{83758E04-7AB1-9012-380F-6D645F3F3A3C}" dt="2025-07-13T13:37:11.613" v="3" actId="14100"/>
          <ac:picMkLst>
            <pc:docMk/>
            <pc:sldMk cId="1032727246" sldId="256"/>
            <ac:picMk id="19" creationId="{344EB860-66CD-69ED-05F0-3A6A4AEF01EA}"/>
          </ac:picMkLst>
        </pc:picChg>
        <pc:cxnChg chg="add mod">
          <ac:chgData name="Harri Brown (2420832)" userId="S::2420832@student.uwtsd.ac.uk::e74fbbc7-aaec-4f7a-943d-9bc27aa24cd2" providerId="AD" clId="Web-{83758E04-7AB1-9012-380F-6D645F3F3A3C}" dt="2025-07-13T13:39:12.726" v="7" actId="1076"/>
          <ac:cxnSpMkLst>
            <pc:docMk/>
            <pc:sldMk cId="1032727246" sldId="256"/>
            <ac:cxnSpMk id="10" creationId="{C8FCAD27-D548-D239-093D-EB8C5D281118}"/>
          </ac:cxnSpMkLst>
        </pc:cxnChg>
        <pc:cxnChg chg="add mod">
          <ac:chgData name="Harri Brown (2420832)" userId="S::2420832@student.uwtsd.ac.uk::e74fbbc7-aaec-4f7a-943d-9bc27aa24cd2" providerId="AD" clId="Web-{83758E04-7AB1-9012-380F-6D645F3F3A3C}" dt="2025-07-13T13:39:03.741" v="6"/>
          <ac:cxnSpMkLst>
            <pc:docMk/>
            <pc:sldMk cId="1032727246" sldId="256"/>
            <ac:cxnSpMk id="14" creationId="{93F74990-C551-4E4D-3390-301CF3147C5B}"/>
          </ac:cxnSpMkLst>
        </pc:cxnChg>
      </pc:sldChg>
    </pc:docChg>
  </pc:docChgLst>
  <pc:docChgLst>
    <pc:chgData name="Harri Brown (2420832)" userId="S::2420832@student.uwtsd.ac.uk::e74fbbc7-aaec-4f7a-943d-9bc27aa24cd2" providerId="AD" clId="Web-{538D3E47-BDA8-4CA2-6786-23F1ACBC018F}"/>
    <pc:docChg chg="modSld">
      <pc:chgData name="Harri Brown (2420832)" userId="S::2420832@student.uwtsd.ac.uk::e74fbbc7-aaec-4f7a-943d-9bc27aa24cd2" providerId="AD" clId="Web-{538D3E47-BDA8-4CA2-6786-23F1ACBC018F}" dt="2025-04-27T12:13:17.100" v="208" actId="20577"/>
      <pc:docMkLst>
        <pc:docMk/>
      </pc:docMkLst>
      <pc:sldChg chg="addSp delSp modSp">
        <pc:chgData name="Harri Brown (2420832)" userId="S::2420832@student.uwtsd.ac.uk::e74fbbc7-aaec-4f7a-943d-9bc27aa24cd2" providerId="AD" clId="Web-{538D3E47-BDA8-4CA2-6786-23F1ACBC018F}" dt="2025-04-27T12:13:17.100" v="208" actId="20577"/>
        <pc:sldMkLst>
          <pc:docMk/>
          <pc:sldMk cId="1032727246" sldId="25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7/13/2025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.pn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12" Type="http://schemas.openxmlformats.org/officeDocument/2006/relationships/image" Target="../media/image9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image" Target="../media/image8.png"/><Relationship Id="rId5" Type="http://schemas.openxmlformats.org/officeDocument/2006/relationships/hyperlink" Target="https://www.racecar-engineering.com/" TargetMode="External"/><Relationship Id="rId10" Type="http://schemas.openxmlformats.org/officeDocument/2006/relationships/image" Target="../media/image7.jpeg"/><Relationship Id="rId4" Type="http://schemas.openxmlformats.org/officeDocument/2006/relationships/hyperlink" Target="https://engineeringexplained.com/" TargetMode="External"/><Relationship Id="rId9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899" y="206677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Technical Lecture Review: Introduction to Vehicle Dynamics</a:t>
            </a: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Harri Brown</a:t>
            </a: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Andrew Noble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Wales Institute for Science &amp; Art</a:t>
            </a:r>
            <a:endParaRPr lang="en-GB" altLang="en-US" sz="36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BEng Automotive Engineering</a:t>
            </a:r>
            <a:endParaRPr lang="en-US" altLang="zh-CN" sz="3600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6415087" cy="22848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 anchor="t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Introduction</a:t>
            </a:r>
          </a:p>
          <a:p>
            <a:pPr>
              <a:spcBef>
                <a:spcPct val="50000"/>
              </a:spcBef>
            </a:pPr>
            <a:r>
              <a:rPr lang="en-AU" sz="2800" dirty="0">
                <a:latin typeface="Arial"/>
                <a:ea typeface="ＭＳ Ｐゴシック"/>
                <a:cs typeface="Arial"/>
              </a:rPr>
              <a:t>Vehicle dynamics explores how forces and motions affect a vehicle’s </a:t>
            </a:r>
            <a:r>
              <a:rPr lang="en-GB" sz="2800" dirty="0">
                <a:latin typeface="Arial"/>
                <a:ea typeface="ＭＳ Ｐゴシック"/>
                <a:cs typeface="Arial"/>
              </a:rPr>
              <a:t>behaviour</a:t>
            </a:r>
            <a:r>
              <a:rPr lang="en-AU" sz="2800" dirty="0">
                <a:latin typeface="Arial"/>
                <a:ea typeface="ＭＳ Ｐゴシック"/>
                <a:cs typeface="Arial"/>
              </a:rPr>
              <a:t>.</a:t>
            </a:r>
            <a:br>
              <a:rPr lang="en-AU" sz="2800" dirty="0">
                <a:cs typeface="Arial"/>
              </a:rPr>
            </a:br>
            <a:r>
              <a:rPr lang="en-AU" sz="2800" dirty="0">
                <a:latin typeface="Arial"/>
                <a:ea typeface="ＭＳ Ｐゴシック"/>
                <a:cs typeface="Arial"/>
              </a:rPr>
              <a:t>It is essential for designing safe, efficient, and high-performance vehicles.</a:t>
            </a:r>
            <a:br>
              <a:rPr lang="en-AU" sz="2800" dirty="0">
                <a:cs typeface="Arial"/>
              </a:rPr>
            </a:br>
            <a:r>
              <a:rPr lang="en-AU" sz="2800" dirty="0">
                <a:latin typeface="Arial"/>
                <a:ea typeface="ＭＳ Ｐゴシック"/>
                <a:cs typeface="Arial"/>
              </a:rPr>
              <a:t>This field integrates mechanical engineering, materials science, and control systems to optimize performance, safety, and sustainability.</a:t>
            </a:r>
            <a:endParaRPr lang="en-AU" dirty="0">
              <a:latin typeface="Arial"/>
              <a:ea typeface="ＭＳ Ｐゴシック"/>
            </a:endParaRPr>
          </a:p>
          <a:p>
            <a:r>
              <a:rPr lang="en-US" sz="2800" b="1" dirty="0">
                <a:latin typeface="Arial"/>
                <a:ea typeface="ＭＳ Ｐゴシック"/>
                <a:cs typeface="Arial"/>
              </a:rPr>
              <a:t>Forces Acting on a Vehicle</a:t>
            </a:r>
            <a:r>
              <a:rPr lang="en-US" sz="2800" dirty="0">
                <a:latin typeface="Arial"/>
                <a:ea typeface="ＭＳ Ｐゴシック"/>
                <a:cs typeface="Arial"/>
              </a:rPr>
              <a:t>:</a:t>
            </a:r>
            <a:endParaRPr lang="en-US" dirty="0">
              <a:latin typeface="Arial"/>
              <a:ea typeface="ＭＳ Ｐゴシック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800" dirty="0">
                <a:latin typeface="Arial"/>
                <a:ea typeface="ＭＳ Ｐゴシック"/>
                <a:cs typeface="Arial"/>
              </a:rPr>
              <a:t>Longitudinal (acceleration and braking forces)</a:t>
            </a:r>
            <a:endParaRPr lang="en-US" dirty="0">
              <a:latin typeface="Arial"/>
              <a:ea typeface="ＭＳ Ｐゴシック"/>
            </a:endParaRPr>
          </a:p>
          <a:p>
            <a:pPr marL="285750" indent="-285750">
              <a:buFont typeface="Arial"/>
              <a:buChar char="•"/>
            </a:pPr>
            <a:r>
              <a:rPr lang="en-US" sz="2800" dirty="0">
                <a:latin typeface="Arial"/>
                <a:ea typeface="ＭＳ Ｐゴシック"/>
                <a:cs typeface="Arial"/>
              </a:rPr>
              <a:t>Lateral (cornering forces, centripetal force)</a:t>
            </a:r>
            <a:endParaRPr lang="en-US" dirty="0">
              <a:latin typeface="Arial"/>
              <a:ea typeface="ＭＳ Ｐゴシック"/>
            </a:endParaRPr>
          </a:p>
          <a:p>
            <a:pPr marL="285750" indent="-285750">
              <a:buFont typeface="Arial"/>
              <a:buChar char="•"/>
            </a:pPr>
            <a:r>
              <a:rPr lang="en-US" sz="2800" dirty="0">
                <a:latin typeface="Arial"/>
                <a:ea typeface="ＭＳ Ｐゴシック"/>
                <a:cs typeface="Arial"/>
              </a:rPr>
              <a:t>Vertical (vehicle weight, road reactions)</a:t>
            </a:r>
            <a:endParaRPr lang="en-US" dirty="0">
              <a:latin typeface="Arial"/>
              <a:ea typeface="ＭＳ Ｐゴシック"/>
            </a:endParaRPr>
          </a:p>
          <a:p>
            <a:r>
              <a:rPr lang="en-US" sz="2800" b="1" dirty="0">
                <a:latin typeface="Arial"/>
                <a:ea typeface="ＭＳ Ｐゴシック"/>
                <a:cs typeface="Arial"/>
              </a:rPr>
              <a:t>Vehicle Drivetrain Layouts</a:t>
            </a:r>
            <a:r>
              <a:rPr lang="en-US" sz="2800" dirty="0">
                <a:latin typeface="Arial"/>
                <a:ea typeface="ＭＳ Ｐゴシック"/>
                <a:cs typeface="Arial"/>
              </a:rPr>
              <a:t>:</a:t>
            </a:r>
            <a:endParaRPr lang="en-US" dirty="0">
              <a:latin typeface="Arial"/>
              <a:ea typeface="ＭＳ Ｐゴシック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800" i="1" dirty="0">
                <a:latin typeface="Arial"/>
                <a:ea typeface="ＭＳ Ｐゴシック"/>
                <a:cs typeface="Arial"/>
              </a:rPr>
              <a:t>Front Engine - Front Wheel Drive (FWD)</a:t>
            </a:r>
            <a:endParaRPr lang="en-US" dirty="0">
              <a:latin typeface="Arial"/>
              <a:ea typeface="ＭＳ Ｐゴシック"/>
            </a:endParaRPr>
          </a:p>
          <a:p>
            <a:pPr marL="285750" indent="-285750">
              <a:buFont typeface="Arial"/>
              <a:buChar char="•"/>
            </a:pPr>
            <a:r>
              <a:rPr lang="en-US" sz="2800" i="1" dirty="0">
                <a:latin typeface="Arial"/>
                <a:ea typeface="ＭＳ Ｐゴシック"/>
                <a:cs typeface="Arial"/>
              </a:rPr>
              <a:t>Front Engine - Rear Wheel Drive (RWD)</a:t>
            </a:r>
            <a:endParaRPr lang="en-US" dirty="0">
              <a:latin typeface="Arial"/>
              <a:ea typeface="ＭＳ Ｐゴシック"/>
            </a:endParaRPr>
          </a:p>
          <a:p>
            <a:pPr marL="285750" indent="-285750">
              <a:buFont typeface="Arial"/>
              <a:buChar char="•"/>
            </a:pPr>
            <a:r>
              <a:rPr lang="en-US" sz="2800" i="1" dirty="0">
                <a:latin typeface="Arial"/>
                <a:ea typeface="ＭＳ Ｐゴシック"/>
                <a:cs typeface="Arial"/>
              </a:rPr>
              <a:t>Mid Engine - Rear Wheel Drive (MR)</a:t>
            </a:r>
            <a:endParaRPr lang="en-US" dirty="0">
              <a:latin typeface="Arial"/>
              <a:ea typeface="ＭＳ Ｐゴシック"/>
            </a:endParaRPr>
          </a:p>
          <a:p>
            <a:pPr marL="285750" indent="-285750">
              <a:buFont typeface="Arial"/>
              <a:buChar char="•"/>
            </a:pPr>
            <a:r>
              <a:rPr lang="en-US" sz="2800" dirty="0">
                <a:latin typeface="Arial"/>
                <a:ea typeface="ＭＳ Ｐゴシック"/>
                <a:cs typeface="Arial"/>
              </a:rPr>
              <a:t>Affect weight distribution and handling dynamics.</a:t>
            </a:r>
            <a:endParaRPr lang="en-US" dirty="0">
              <a:latin typeface="Arial"/>
              <a:ea typeface="ＭＳ Ｐゴシック"/>
            </a:endParaRPr>
          </a:p>
          <a:p>
            <a:r>
              <a:rPr lang="en-US" sz="2800" b="1" dirty="0">
                <a:latin typeface="Arial"/>
                <a:ea typeface="ＭＳ Ｐゴシック"/>
                <a:cs typeface="Arial"/>
              </a:rPr>
              <a:t>Centre of Gravity (CG)</a:t>
            </a:r>
            <a:r>
              <a:rPr lang="en-US" sz="2800" dirty="0">
                <a:latin typeface="Arial"/>
                <a:ea typeface="ＭＳ Ｐゴシック"/>
                <a:cs typeface="Arial"/>
              </a:rPr>
              <a:t>:</a:t>
            </a:r>
            <a:endParaRPr lang="en-US" dirty="0">
              <a:latin typeface="Arial"/>
              <a:ea typeface="ＭＳ Ｐゴシック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800" dirty="0">
                <a:latin typeface="Arial"/>
                <a:ea typeface="ＭＳ Ｐゴシック"/>
                <a:cs typeface="Arial"/>
              </a:rPr>
              <a:t>Determines stability, cornering </a:t>
            </a:r>
            <a:r>
              <a:rPr lang="en-US" sz="2800" dirty="0" err="1">
                <a:latin typeface="Arial"/>
                <a:ea typeface="ＭＳ Ｐゴシック"/>
                <a:cs typeface="Arial"/>
              </a:rPr>
              <a:t>behaviour</a:t>
            </a:r>
            <a:r>
              <a:rPr lang="en-US" sz="2800" dirty="0">
                <a:latin typeface="Arial"/>
                <a:ea typeface="ＭＳ Ｐゴシック"/>
                <a:cs typeface="Arial"/>
              </a:rPr>
              <a:t>, and rollover risk.</a:t>
            </a:r>
            <a:endParaRPr lang="en-US" dirty="0">
              <a:latin typeface="Arial"/>
              <a:ea typeface="ＭＳ Ｐゴシック"/>
            </a:endParaRPr>
          </a:p>
          <a:p>
            <a:pPr marL="285750" indent="-285750">
              <a:buFont typeface="Arial"/>
              <a:buChar char="•"/>
            </a:pPr>
            <a:r>
              <a:rPr lang="en-US" sz="2800" dirty="0">
                <a:latin typeface="Arial"/>
                <a:ea typeface="ＭＳ Ｐゴシック"/>
                <a:cs typeface="Arial"/>
              </a:rPr>
              <a:t>Lower CG improves performance.</a:t>
            </a:r>
            <a:endParaRPr lang="en-US" dirty="0">
              <a:latin typeface="Arial"/>
              <a:ea typeface="ＭＳ Ｐゴシック"/>
            </a:endParaRPr>
          </a:p>
          <a:p>
            <a:r>
              <a:rPr lang="en-US" sz="2800" b="1" dirty="0">
                <a:latin typeface="Arial"/>
                <a:ea typeface="ＭＳ Ｐゴシック"/>
                <a:cs typeface="Arial"/>
              </a:rPr>
              <a:t>Tyres and Slip Angle</a:t>
            </a:r>
            <a:r>
              <a:rPr lang="en-US" sz="2800" dirty="0">
                <a:latin typeface="Arial"/>
                <a:ea typeface="ＭＳ Ｐゴシック"/>
                <a:cs typeface="Arial"/>
              </a:rPr>
              <a:t>:</a:t>
            </a:r>
            <a:endParaRPr lang="en-US" dirty="0">
              <a:latin typeface="Arial"/>
              <a:ea typeface="ＭＳ Ｐゴシック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800" dirty="0">
                <a:latin typeface="Arial"/>
                <a:ea typeface="ＭＳ Ｐゴシック"/>
                <a:cs typeface="Arial"/>
              </a:rPr>
              <a:t>Slip angle: Difference between </a:t>
            </a:r>
            <a:r>
              <a:rPr lang="en-US" sz="2800" dirty="0" err="1">
                <a:latin typeface="Arial"/>
                <a:ea typeface="ＭＳ Ｐゴシック"/>
                <a:cs typeface="Arial"/>
              </a:rPr>
              <a:t>tyre</a:t>
            </a:r>
            <a:r>
              <a:rPr lang="en-US" sz="2800" dirty="0">
                <a:latin typeface="Arial"/>
                <a:ea typeface="ＭＳ Ｐゴシック"/>
                <a:cs typeface="Arial"/>
              </a:rPr>
              <a:t> heading and actual path.</a:t>
            </a:r>
            <a:endParaRPr lang="en-US" dirty="0">
              <a:latin typeface="Arial"/>
              <a:ea typeface="ＭＳ Ｐゴシック"/>
            </a:endParaRPr>
          </a:p>
          <a:p>
            <a:pPr marL="285750" indent="-285750">
              <a:buFont typeface="Arial"/>
              <a:buChar char="•"/>
            </a:pPr>
            <a:r>
              <a:rPr lang="en-US" sz="2800" dirty="0">
                <a:latin typeface="Arial"/>
                <a:ea typeface="ＭＳ Ｐゴシック"/>
                <a:cs typeface="Arial"/>
              </a:rPr>
              <a:t>Tyres generate lateral forces during cornering through deformation.</a:t>
            </a:r>
          </a:p>
          <a:p>
            <a:pPr marL="285750" indent="-285750">
              <a:buFont typeface="Arial"/>
              <a:buChar char="•"/>
            </a:pPr>
            <a:endParaRPr lang="en-US" sz="2800" dirty="0">
              <a:latin typeface="Arial"/>
              <a:ea typeface="ＭＳ Ｐゴシック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2800" dirty="0">
              <a:latin typeface="Arial"/>
              <a:ea typeface="ＭＳ Ｐゴシック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2800" dirty="0">
              <a:latin typeface="Arial"/>
              <a:ea typeface="ＭＳ Ｐゴシック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2800" dirty="0">
              <a:latin typeface="Arial"/>
              <a:ea typeface="ＭＳ Ｐゴシック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2800" dirty="0">
              <a:latin typeface="Arial"/>
              <a:ea typeface="ＭＳ Ｐゴシック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2800" dirty="0">
              <a:latin typeface="Arial"/>
              <a:ea typeface="ＭＳ Ｐゴシック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2800" dirty="0">
              <a:latin typeface="Arial"/>
              <a:ea typeface="ＭＳ Ｐゴシック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2800" dirty="0">
              <a:latin typeface="Arial"/>
              <a:ea typeface="ＭＳ Ｐゴシック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2800" dirty="0">
              <a:latin typeface="Arial"/>
              <a:ea typeface="ＭＳ Ｐゴシック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2800" dirty="0">
              <a:latin typeface="Arial"/>
              <a:ea typeface="ＭＳ Ｐゴシック"/>
              <a:cs typeface="Arial"/>
            </a:endParaRPr>
          </a:p>
          <a:p>
            <a:r>
              <a:rPr lang="en-US" sz="2800" dirty="0">
                <a:latin typeface="Times New Roman"/>
                <a:cs typeface="Times New Roman"/>
              </a:rPr>
              <a:t>Figure 1: Longitudinal and lateral forces acting on a moving vehicle (Adapted from Racecar Engineering [1])</a:t>
            </a:r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678789" y="19386583"/>
            <a:ext cx="6415087" cy="9060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 anchor="t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>
              <a:spcBef>
                <a:spcPct val="50000"/>
              </a:spcBef>
            </a:pPr>
            <a:r>
              <a:rPr lang="en-AU" sz="2800" dirty="0">
                <a:latin typeface="Arial"/>
                <a:ea typeface="ＭＳ Ｐゴシック"/>
                <a:cs typeface="Arial"/>
              </a:rPr>
              <a:t>Balkwill, J., 2017. </a:t>
            </a:r>
            <a:r>
              <a:rPr lang="en-AU" sz="2800" i="1" dirty="0">
                <a:latin typeface="Arial"/>
                <a:ea typeface="ＭＳ Ｐゴシック"/>
                <a:cs typeface="Arial"/>
              </a:rPr>
              <a:t>Performance vehicle dynamics: Engineering and contributing factors</a:t>
            </a:r>
            <a:r>
              <a:rPr lang="en-AU" sz="2800" dirty="0">
                <a:latin typeface="Arial"/>
                <a:ea typeface="ＭＳ Ｐゴシック"/>
                <a:cs typeface="Arial"/>
              </a:rPr>
              <a:t>. Milton: Routledge.</a:t>
            </a:r>
          </a:p>
          <a:p>
            <a:pPr>
              <a:spcBef>
                <a:spcPct val="50000"/>
              </a:spcBef>
            </a:pPr>
            <a:endParaRPr lang="en-AU" sz="2800" dirty="0">
              <a:ea typeface="ＭＳ Ｐゴシック"/>
              <a:cs typeface="Arial"/>
            </a:endParaRPr>
          </a:p>
          <a:p>
            <a:pPr>
              <a:spcBef>
                <a:spcPct val="50000"/>
              </a:spcBef>
            </a:pPr>
            <a:r>
              <a:rPr lang="en-AU" sz="2800" dirty="0">
                <a:latin typeface="Arial"/>
                <a:ea typeface="ＭＳ Ｐゴシック"/>
                <a:cs typeface="Arial"/>
              </a:rPr>
              <a:t>Engineering Explained, no date. </a:t>
            </a:r>
            <a:r>
              <a:rPr lang="en-AU" sz="2800" i="1" dirty="0">
                <a:latin typeface="Arial"/>
                <a:ea typeface="ＭＳ Ｐゴシック"/>
                <a:cs typeface="Arial"/>
              </a:rPr>
              <a:t>Vehicle dynamics and centre of gravity</a:t>
            </a:r>
            <a:r>
              <a:rPr lang="en-AU" sz="2800" dirty="0">
                <a:latin typeface="Arial"/>
                <a:ea typeface="ＭＳ Ｐゴシック"/>
                <a:cs typeface="Arial"/>
              </a:rPr>
              <a:t>. [online] Available at: </a:t>
            </a:r>
            <a:r>
              <a:rPr lang="en-AU" sz="2800" dirty="0">
                <a:latin typeface="Arial"/>
                <a:ea typeface="ＭＳ Ｐゴシック"/>
                <a:cs typeface="Arial"/>
                <a:hlinkClick r:id="rId4"/>
              </a:rPr>
              <a:t>https://engineeringexplained.com</a:t>
            </a:r>
            <a:r>
              <a:rPr lang="en-AU" sz="2800" dirty="0">
                <a:latin typeface="Arial"/>
                <a:ea typeface="ＭＳ Ｐゴシック"/>
                <a:cs typeface="Arial"/>
              </a:rPr>
              <a:t> </a:t>
            </a:r>
            <a:r>
              <a:rPr lang="en-AU" sz="2800">
                <a:latin typeface="Arial"/>
                <a:ea typeface="ＭＳ Ｐゴシック"/>
                <a:cs typeface="Arial"/>
              </a:rPr>
              <a:t>(Accessed 26 April 2025).</a:t>
            </a:r>
            <a:endParaRPr lang="en-AU">
              <a:cs typeface="Arial" charset="0"/>
            </a:endParaRPr>
          </a:p>
          <a:p>
            <a:pPr>
              <a:spcBef>
                <a:spcPct val="50000"/>
              </a:spcBef>
            </a:pPr>
            <a:endParaRPr lang="en-AU" sz="2800" dirty="0">
              <a:cs typeface="Arial"/>
            </a:endParaRPr>
          </a:p>
          <a:p>
            <a:pPr>
              <a:spcBef>
                <a:spcPct val="50000"/>
              </a:spcBef>
            </a:pPr>
            <a:r>
              <a:rPr lang="en-AU" sz="2800" err="1">
                <a:latin typeface="Arial"/>
                <a:ea typeface="ＭＳ Ｐゴシック"/>
                <a:cs typeface="Arial"/>
              </a:rPr>
              <a:t>Racecar</a:t>
            </a:r>
            <a:r>
              <a:rPr lang="en-AU" sz="2800" dirty="0">
                <a:latin typeface="Arial"/>
                <a:ea typeface="ＭＳ Ｐゴシック"/>
                <a:cs typeface="Arial"/>
              </a:rPr>
              <a:t> Engineering, no date. </a:t>
            </a:r>
            <a:r>
              <a:rPr lang="en-AU" sz="2800" i="1" dirty="0">
                <a:latin typeface="Arial"/>
                <a:ea typeface="ＭＳ Ｐゴシック"/>
                <a:cs typeface="Arial"/>
              </a:rPr>
              <a:t>Tyre dynamics</a:t>
            </a:r>
            <a:r>
              <a:rPr lang="en-AU" sz="2800" dirty="0">
                <a:latin typeface="Arial"/>
                <a:ea typeface="ＭＳ Ｐゴシック"/>
                <a:cs typeface="Arial"/>
              </a:rPr>
              <a:t>. [online] Available at: </a:t>
            </a:r>
            <a:r>
              <a:rPr lang="en-AU" sz="2800" dirty="0">
                <a:latin typeface="Arial"/>
                <a:ea typeface="ＭＳ Ｐゴシック"/>
                <a:cs typeface="Arial"/>
                <a:hlinkClick r:id="rId5"/>
              </a:rPr>
              <a:t>https://www.racecar-engineering.com</a:t>
            </a:r>
            <a:r>
              <a:rPr lang="en-AU" sz="2800">
                <a:latin typeface="Arial"/>
                <a:ea typeface="ＭＳ Ｐゴシック"/>
                <a:cs typeface="Arial"/>
              </a:rPr>
              <a:t> (Accessed 26 </a:t>
            </a:r>
            <a:r>
              <a:rPr lang="en-AU" sz="2800" dirty="0">
                <a:latin typeface="Arial"/>
                <a:ea typeface="ＭＳ Ｐゴシック"/>
                <a:cs typeface="Arial"/>
              </a:rPr>
              <a:t>April 2025).</a:t>
            </a:r>
            <a:endParaRPr lang="en-AU" dirty="0"/>
          </a:p>
        </p:txBody>
      </p:sp>
      <p:sp>
        <p:nvSpPr>
          <p:cNvPr id="25" name="Text Box 25"/>
          <p:cNvSpPr txBox="1">
            <a:spLocks noChangeArrowheads="1"/>
          </p:cNvSpPr>
          <p:nvPr/>
        </p:nvSpPr>
        <p:spPr bwMode="auto">
          <a:xfrm>
            <a:off x="14804421" y="6268647"/>
            <a:ext cx="6410325" cy="62593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 anchor="t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>
                <a:latin typeface="Arial"/>
                <a:ea typeface="ＭＳ Ｐゴシック"/>
                <a:cs typeface="Times New Roman"/>
              </a:rPr>
              <a:t>Key Takeaways</a:t>
            </a:r>
          </a:p>
          <a:p>
            <a:pPr marL="285750" indent="-285750">
              <a:buFont typeface="Arial"/>
              <a:buChar char="•"/>
            </a:pPr>
            <a:r>
              <a:rPr lang="en-AU" sz="2800" dirty="0">
                <a:latin typeface="Arial"/>
                <a:ea typeface="ＭＳ Ｐゴシック"/>
                <a:cs typeface="Arial"/>
              </a:rPr>
              <a:t>Vehicle dynamics integrates mechanical forces, tyre physics, and structural engineering.</a:t>
            </a:r>
            <a:endParaRPr lang="en-AU" dirty="0">
              <a:ea typeface="ＭＳ Ｐゴシック"/>
            </a:endParaRPr>
          </a:p>
          <a:p>
            <a:pPr marL="285750" indent="-285750">
              <a:buFont typeface="Arial"/>
              <a:buChar char="•"/>
            </a:pPr>
            <a:r>
              <a:rPr lang="en-AU" sz="2800" dirty="0">
                <a:latin typeface="Arial"/>
                <a:ea typeface="ＭＳ Ｐゴシック"/>
                <a:cs typeface="Arial"/>
              </a:rPr>
              <a:t>Understanding forces, suspension, tyres, and CG is critical for safe and high-performance vehicles.</a:t>
            </a:r>
            <a:endParaRPr lang="en-AU" dirty="0">
              <a:ea typeface="ＭＳ Ｐゴシック"/>
            </a:endParaRPr>
          </a:p>
          <a:p>
            <a:pPr marL="285750" indent="-285750">
              <a:buFont typeface="Arial"/>
              <a:buChar char="•"/>
            </a:pPr>
            <a:r>
              <a:rPr lang="en-AU" sz="2800" dirty="0">
                <a:latin typeface="Arial"/>
                <a:ea typeface="ＭＳ Ｐゴシック"/>
                <a:cs typeface="Arial"/>
              </a:rPr>
              <a:t>New technologies like ESC and adaptive suspension are making vehicles safer and smarter.</a:t>
            </a:r>
            <a:endParaRPr lang="en-AU" dirty="0">
              <a:ea typeface="ＭＳ Ｐゴシック"/>
            </a:endParaRPr>
          </a:p>
          <a:p>
            <a:pPr marL="285750" indent="-285750">
              <a:buFont typeface="Arial"/>
              <a:buChar char="•"/>
            </a:pPr>
            <a:r>
              <a:rPr lang="en-AU" sz="2800" dirty="0">
                <a:latin typeface="Arial"/>
                <a:ea typeface="ＭＳ Ｐゴシック"/>
                <a:cs typeface="Arial"/>
              </a:rPr>
              <a:t>Simulation tools drastically reduce development costs and time while improving design accuracy.</a:t>
            </a:r>
            <a:endParaRPr lang="en-AU" dirty="0">
              <a:ea typeface="ＭＳ Ｐゴシック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Picture 5" descr="http://vignette2.wikia.nocookie.net/logopedia/images/7/73/Ford1962.png/revision/latest?cb=2012041102540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654" y="29167427"/>
            <a:ext cx="1967734" cy="983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39" b="17427"/>
          <a:stretch/>
        </p:blipFill>
        <p:spPr bwMode="auto">
          <a:xfrm>
            <a:off x="222301" y="28953448"/>
            <a:ext cx="2363590" cy="1177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" name="Picture 9" descr="http://www.oceaneering.com/wp-content/uploads/2011/12/OII-blue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316" y="29118619"/>
            <a:ext cx="2853619" cy="832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Wales Institute for </a:t>
            </a:r>
            <a:r>
              <a:rPr lang="en-GB" altLang="en-US" sz="3200" dirty="0">
                <a:solidFill>
                  <a:srgbClr val="002060"/>
                </a:solidFill>
                <a:latin typeface="Eras Bold ITC" panose="020B0907030504020204" pitchFamily="34" charset="0"/>
                <a:ea typeface="Calibri" charset="0"/>
                <a:cs typeface="Calibri" charset="0"/>
              </a:rPr>
              <a:t>Science &amp; Art</a:t>
            </a:r>
            <a:endParaRPr lang="en-GB" sz="3200" dirty="0">
              <a:latin typeface="Eras Bold ITC" panose="020B0907030504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48597" y="29076489"/>
            <a:ext cx="12108601" cy="931794"/>
          </a:xfrm>
          <a:prstGeom prst="rect">
            <a:avLst/>
          </a:prstGeom>
          <a:solidFill>
            <a:schemeClr val="bg1">
              <a:alpha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Include any logos as appropriate</a:t>
            </a:r>
          </a:p>
        </p:txBody>
      </p:sp>
      <p:pic>
        <p:nvPicPr>
          <p:cNvPr id="2050" name="Picture 2" descr="Blank Face Png Photo - Self Portrait Coloring Pages , Free Transparent  Clipart - ClipartKey">
            <a:extLst>
              <a:ext uri="{FF2B5EF4-FFF2-40B4-BE49-F238E27FC236}">
                <a16:creationId xmlns:a16="http://schemas.microsoft.com/office/drawing/2014/main" id="{3B8E54AC-DEF5-4F19-AEFC-E5319CBC80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999" y="2302721"/>
            <a:ext cx="287655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99627" y="2472059"/>
            <a:ext cx="223729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b="1" dirty="0">
                <a:solidFill>
                  <a:srgbClr val="FF0000"/>
                </a:solidFill>
              </a:rPr>
              <a:t>Your Pic</a:t>
            </a:r>
          </a:p>
        </p:txBody>
      </p:sp>
      <p:pic>
        <p:nvPicPr>
          <p:cNvPr id="3" name="Picture 2" descr="Forces on a Vehicle">
            <a:extLst>
              <a:ext uri="{FF2B5EF4-FFF2-40B4-BE49-F238E27FC236}">
                <a16:creationId xmlns:a16="http://schemas.microsoft.com/office/drawing/2014/main" id="{CB098E14-D596-06DD-7EE2-913769311A2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6293" y="22966974"/>
            <a:ext cx="5739629" cy="3683671"/>
          </a:xfrm>
          <a:prstGeom prst="rect">
            <a:avLst/>
          </a:prstGeom>
        </p:spPr>
      </p:pic>
      <p:pic>
        <p:nvPicPr>
          <p:cNvPr id="11" name="Picture 10" descr="A graph with a line&#10;&#10;AI-generated content may be incorrect.">
            <a:extLst>
              <a:ext uri="{FF2B5EF4-FFF2-40B4-BE49-F238E27FC236}">
                <a16:creationId xmlns:a16="http://schemas.microsoft.com/office/drawing/2014/main" id="{F7701370-9111-31BF-F951-AA3ACDA3108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33045" y="6253163"/>
            <a:ext cx="5589267" cy="359092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59E8483-B9C9-26D0-2E88-5A547AE8CFA7}"/>
              </a:ext>
            </a:extLst>
          </p:cNvPr>
          <p:cNvSpPr txBox="1"/>
          <p:nvPr/>
        </p:nvSpPr>
        <p:spPr>
          <a:xfrm>
            <a:off x="7528103" y="10005706"/>
            <a:ext cx="5503138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Times New Roman"/>
                <a:ea typeface="+mn-lt"/>
                <a:cs typeface="+mn-lt"/>
              </a:rPr>
              <a:t>Lateral force vs. slip angle relationship (Balkwill, J. (2017) Performance Vehicle Dynamics)</a:t>
            </a:r>
          </a:p>
        </p:txBody>
      </p:sp>
      <p:pic>
        <p:nvPicPr>
          <p:cNvPr id="19" name="Picture 18" descr="A diagram of a car&#10;&#10;AI-generated content may be incorrect.">
            <a:extLst>
              <a:ext uri="{FF2B5EF4-FFF2-40B4-BE49-F238E27FC236}">
                <a16:creationId xmlns:a16="http://schemas.microsoft.com/office/drawing/2014/main" id="{344EB860-66CD-69ED-05F0-3A6A4AEF01E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438162" y="22179895"/>
            <a:ext cx="5568198" cy="4877468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40E64797-F635-07AE-5C74-CBE0D38B7118}"/>
              </a:ext>
            </a:extLst>
          </p:cNvPr>
          <p:cNvSpPr txBox="1"/>
          <p:nvPr/>
        </p:nvSpPr>
        <p:spPr>
          <a:xfrm>
            <a:off x="7522514" y="11870971"/>
            <a:ext cx="5586339" cy="1111073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latin typeface="Arial"/>
                <a:ea typeface="Calibri Light"/>
                <a:cs typeface="Calibri Light"/>
              </a:rPr>
              <a:t>Innovations &amp; Applications</a:t>
            </a:r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ea typeface="+mn-lt"/>
                <a:cs typeface="+mn-lt"/>
              </a:rPr>
              <a:t>Electronic Stability Control (ESC)</a:t>
            </a:r>
            <a:r>
              <a:rPr lang="en-GB" sz="2800" dirty="0">
                <a:ea typeface="+mn-lt"/>
                <a:cs typeface="+mn-lt"/>
              </a:rPr>
              <a:t>: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2800" dirty="0">
                <a:ea typeface="+mn-lt"/>
                <a:cs typeface="+mn-lt"/>
              </a:rPr>
              <a:t>Automatically adjusts braking at individual wheels to maintain vehicle control.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ea typeface="+mn-lt"/>
                <a:cs typeface="+mn-lt"/>
              </a:rPr>
              <a:t>Adaptive Suspension Systems</a:t>
            </a:r>
            <a:r>
              <a:rPr lang="en-GB" sz="2800" dirty="0">
                <a:ea typeface="+mn-lt"/>
                <a:cs typeface="+mn-lt"/>
              </a:rPr>
              <a:t>: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2800" dirty="0">
                <a:ea typeface="+mn-lt"/>
                <a:cs typeface="+mn-lt"/>
              </a:rPr>
              <a:t>Real-time changes in damping and stiffness based on road conditions.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ea typeface="+mn-lt"/>
                <a:cs typeface="+mn-lt"/>
              </a:rPr>
              <a:t>Simulation and Modelling Software</a:t>
            </a:r>
            <a:r>
              <a:rPr lang="en-GB" sz="2800" dirty="0">
                <a:ea typeface="+mn-lt"/>
                <a:cs typeface="+mn-lt"/>
              </a:rPr>
              <a:t>: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2800" dirty="0">
                <a:ea typeface="+mn-lt"/>
                <a:cs typeface="+mn-lt"/>
              </a:rPr>
              <a:t>Programs like </a:t>
            </a:r>
            <a:r>
              <a:rPr lang="en-GB" sz="2800" i="1" dirty="0">
                <a:ea typeface="+mn-lt"/>
                <a:cs typeface="+mn-lt"/>
              </a:rPr>
              <a:t>MATLAB</a:t>
            </a:r>
            <a:r>
              <a:rPr lang="en-GB" sz="2800" dirty="0">
                <a:ea typeface="+mn-lt"/>
                <a:cs typeface="+mn-lt"/>
              </a:rPr>
              <a:t> and </a:t>
            </a:r>
            <a:r>
              <a:rPr lang="en-GB" sz="2800" i="1" dirty="0">
                <a:ea typeface="+mn-lt"/>
                <a:cs typeface="+mn-lt"/>
              </a:rPr>
              <a:t>Adams/Car</a:t>
            </a:r>
            <a:r>
              <a:rPr lang="en-GB" sz="2800" dirty="0">
                <a:ea typeface="+mn-lt"/>
                <a:cs typeface="+mn-lt"/>
              </a:rPr>
              <a:t> allow engineers to predict vehicle dynamics performance without physical prototypes.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ea typeface="+mn-lt"/>
                <a:cs typeface="+mn-lt"/>
              </a:rPr>
              <a:t>Real-World Examples</a:t>
            </a:r>
            <a:r>
              <a:rPr lang="en-GB" sz="2800" dirty="0">
                <a:ea typeface="+mn-lt"/>
                <a:cs typeface="+mn-lt"/>
              </a:rPr>
              <a:t>: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2800" i="1" dirty="0">
                <a:ea typeface="+mn-lt"/>
                <a:cs typeface="+mn-lt"/>
              </a:rPr>
              <a:t>Tesla Model S</a:t>
            </a:r>
            <a:r>
              <a:rPr lang="en-GB" sz="2800" dirty="0">
                <a:ea typeface="+mn-lt"/>
                <a:cs typeface="+mn-lt"/>
              </a:rPr>
              <a:t>: Extremely low centre of gravity due to floor-mounted battery pack.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2800" i="1" dirty="0">
                <a:ea typeface="+mn-lt"/>
                <a:cs typeface="+mn-lt"/>
              </a:rPr>
              <a:t>Formula 1 Cars</a:t>
            </a:r>
            <a:r>
              <a:rPr lang="en-GB" sz="2800" dirty="0">
                <a:ea typeface="+mn-lt"/>
                <a:cs typeface="+mn-lt"/>
              </a:rPr>
              <a:t>: Precision suspension and Centre of Gravity optimization to maximize cornering speed.</a:t>
            </a:r>
            <a:endParaRPr lang="en-GB" dirty="0"/>
          </a:p>
          <a:p>
            <a:endParaRPr lang="en-GB" sz="2800" dirty="0">
              <a:latin typeface="Arial"/>
              <a:ea typeface="Calibri Light"/>
              <a:cs typeface="Calibri Light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1719C23-D44A-4E2C-8211-9BE7C2B66F1D}"/>
              </a:ext>
            </a:extLst>
          </p:cNvPr>
          <p:cNvSpPr txBox="1"/>
          <p:nvPr/>
        </p:nvSpPr>
        <p:spPr>
          <a:xfrm>
            <a:off x="8042855" y="27061699"/>
            <a:ext cx="492661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Times New Roman"/>
                <a:ea typeface="+mn-lt"/>
                <a:cs typeface="+mn-lt"/>
              </a:rPr>
              <a:t>Figure 2: Impact of CG location on vehicle stability (Adapted from Engineering Explained [2])</a:t>
            </a:r>
            <a:endParaRPr lang="en-US" sz="2800" dirty="0">
              <a:latin typeface="Times New Roman"/>
              <a:cs typeface="Times New Roman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8FCAD27-D548-D239-093D-EB8C5D281118}"/>
              </a:ext>
            </a:extLst>
          </p:cNvPr>
          <p:cNvCxnSpPr/>
          <p:nvPr/>
        </p:nvCxnSpPr>
        <p:spPr>
          <a:xfrm>
            <a:off x="13993529" y="6087976"/>
            <a:ext cx="95221" cy="16663797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93F74990-C551-4E4D-3390-301CF3147C5B}"/>
              </a:ext>
            </a:extLst>
          </p:cNvPr>
          <p:cNvCxnSpPr>
            <a:cxnSpLocks/>
          </p:cNvCxnSpPr>
          <p:nvPr/>
        </p:nvCxnSpPr>
        <p:spPr>
          <a:xfrm>
            <a:off x="6594199" y="6087980"/>
            <a:ext cx="95221" cy="16663797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51756EA3-FEC6-BC26-5DDF-C7863110297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4481648" y="13066995"/>
            <a:ext cx="6441860" cy="345613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16DB8D2-E649-F6EC-79A9-C8E15F79A33D}"/>
              </a:ext>
            </a:extLst>
          </p:cNvPr>
          <p:cNvSpPr txBox="1"/>
          <p:nvPr/>
        </p:nvSpPr>
        <p:spPr>
          <a:xfrm>
            <a:off x="15208171" y="17004277"/>
            <a:ext cx="5237193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Times New Roman"/>
                <a:cs typeface="Times New Roman"/>
              </a:rPr>
              <a:t>Diagram illustrating slip angle (Balkwill, J. (2017) Performance </a:t>
            </a:r>
            <a:r>
              <a:rPr lang="en-GB" sz="2800" dirty="0">
                <a:latin typeface="Times New Roman"/>
                <a:cs typeface="Times New Roman"/>
              </a:rPr>
              <a:t>Vehicle Dynamics)</a:t>
            </a:r>
          </a:p>
        </p:txBody>
      </p:sp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f244c3e-e0b4-4871-bb4e-fd032a14544d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5BDE7C2597694E9B52267909D130AC" ma:contentTypeVersion="10" ma:contentTypeDescription="Create a new document." ma:contentTypeScope="" ma:versionID="19b80d82b48be816f0feeef62e004d30">
  <xsd:schema xmlns:xsd="http://www.w3.org/2001/XMLSchema" xmlns:xs="http://www.w3.org/2001/XMLSchema" xmlns:p="http://schemas.microsoft.com/office/2006/metadata/properties" xmlns:ns3="bf244c3e-e0b4-4871-bb4e-fd032a14544d" targetNamespace="http://schemas.microsoft.com/office/2006/metadata/properties" ma:root="true" ma:fieldsID="680c75ee026403e2ac675548d2c3af24" ns3:_="">
    <xsd:import namespace="bf244c3e-e0b4-4871-bb4e-fd032a14544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244c3e-e0b4-4871-bb4e-fd032a14544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B687D36-0FC2-4295-A780-590997288791}">
  <ds:schemaRefs>
    <ds:schemaRef ds:uri="http://schemas.openxmlformats.org/package/2006/metadata/core-properties"/>
    <ds:schemaRef ds:uri="http://www.w3.org/XML/1998/namespace"/>
    <ds:schemaRef ds:uri="http://purl.org/dc/elements/1.1/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bf244c3e-e0b4-4871-bb4e-fd032a14544d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94647B62-7A3C-4205-85EB-76C1649A5DC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244c3e-e0b4-4871-bb4e-fd032a14544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B798FE8-F25D-4DFB-8579-E07AFE59D00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170</TotalTime>
  <Words>757</Words>
  <Application>Microsoft Office PowerPoint</Application>
  <PresentationFormat>Custom</PresentationFormat>
  <Paragraphs>66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Harri Brown (2420832)</cp:lastModifiedBy>
  <cp:revision>177</cp:revision>
  <dcterms:created xsi:type="dcterms:W3CDTF">2016-02-25T08:27:32Z</dcterms:created>
  <dcterms:modified xsi:type="dcterms:W3CDTF">2025-07-13T14:18:40Z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0x010100885BDE7C2597694E9B52267909D130AC</vt:lpwstr>
  </property>
</Properties>
</file>