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64" r:id="rId3"/>
    <p:sldId id="265" r:id="rId4"/>
    <p:sldId id="266" r:id="rId5"/>
    <p:sldId id="272" r:id="rId6"/>
    <p:sldId id="267" r:id="rId7"/>
    <p:sldId id="268" r:id="rId8"/>
    <p:sldId id="269" r:id="rId9"/>
    <p:sldId id="270" r:id="rId10"/>
    <p:sldId id="262" r:id="rId11"/>
    <p:sldId id="2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819" autoAdjust="0"/>
  </p:normalViewPr>
  <p:slideViewPr>
    <p:cSldViewPr snapToGrid="0">
      <p:cViewPr varScale="1">
        <p:scale>
          <a:sx n="59" d="100"/>
          <a:sy n="59" d="100"/>
        </p:scale>
        <p:origin x="9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cucuteanu" userId="e2d06a7f3e472873" providerId="LiveId" clId="{2B8A29DC-EC6F-4FEA-B190-5C873104B94F}"/>
    <pc:docChg chg="modSld">
      <pc:chgData name="gabriela cucuteanu" userId="e2d06a7f3e472873" providerId="LiveId" clId="{2B8A29DC-EC6F-4FEA-B190-5C873104B94F}" dt="2026-10-10T18:34:30.387" v="28" actId="20577"/>
      <pc:docMkLst>
        <pc:docMk/>
      </pc:docMkLst>
      <pc:sldChg chg="modSp mod">
        <pc:chgData name="gabriela cucuteanu" userId="e2d06a7f3e472873" providerId="LiveId" clId="{2B8A29DC-EC6F-4FEA-B190-5C873104B94F}" dt="2026-10-10T18:34:30.387" v="28" actId="20577"/>
        <pc:sldMkLst>
          <pc:docMk/>
          <pc:sldMk cId="43554700" sldId="256"/>
        </pc:sldMkLst>
        <pc:spChg chg="mod">
          <ac:chgData name="gabriela cucuteanu" userId="e2d06a7f3e472873" providerId="LiveId" clId="{2B8A29DC-EC6F-4FEA-B190-5C873104B94F}" dt="2026-10-10T18:34:30.387" v="28" actId="20577"/>
          <ac:spMkLst>
            <pc:docMk/>
            <pc:sldMk cId="43554700" sldId="256"/>
            <ac:spMk id="3" creationId="{A47F4660-97BF-0ABA-E7E4-FFB0AF9338E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B9ADB-B9C4-4025-9FBB-619327AFB289}"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63C84-5612-4558-A425-701D3E618A88}" type="slidenum">
              <a:rPr lang="en-GB" smtClean="0"/>
              <a:t>‹#›</a:t>
            </a:fld>
            <a:endParaRPr lang="en-GB"/>
          </a:p>
        </p:txBody>
      </p:sp>
    </p:spTree>
    <p:extLst>
      <p:ext uri="{BB962C8B-B14F-4D97-AF65-F5344CB8AC3E}">
        <p14:creationId xmlns:p14="http://schemas.microsoft.com/office/powerpoint/2010/main" val="26830477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examines the major forces that influenced the Basil Bakery and the poor sales advancement. It describes the business situation and detects significant sales-related problems. Moreover, the discussion also uses PESTEL and fishbone models to discuss external and internal factors. Furthermore, the presentation presents a finalization of the key results and points out where strategic focus is necessary in the future to help the business expand.</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E563C84-5612-4558-A425-701D3E618A88}" type="slidenum">
              <a:rPr lang="en-GB" smtClean="0"/>
              <a:t>2</a:t>
            </a:fld>
            <a:endParaRPr lang="en-GB"/>
          </a:p>
        </p:txBody>
      </p:sp>
    </p:spTree>
    <p:extLst>
      <p:ext uri="{BB962C8B-B14F-4D97-AF65-F5344CB8AC3E}">
        <p14:creationId xmlns:p14="http://schemas.microsoft.com/office/powerpoint/2010/main" val="730326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Basil bakery is a small independent bakery located in a retail park, Coventry and was set up in 2015 and is characterized by high-quality cakes, pastries and bread that is prepared using organic ingredients. Sales initially expanded but COVID-19 led to a major drop in sales and in 2023, sales were still 25% below 2019. Reduced retail-park footdrop, empty stores, home employment and loss of consumer jobs have depleted demand. In the meantime, rent, utilities, business rates, insurance, and organic ingredients costs have been growing, putting financial strain and uncertainty in place over the future of the bakery.</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E563C84-5612-4558-A425-701D3E618A88}" type="slidenum">
              <a:rPr lang="en-GB" smtClean="0"/>
              <a:t>3</a:t>
            </a:fld>
            <a:endParaRPr lang="en-GB"/>
          </a:p>
        </p:txBody>
      </p:sp>
    </p:spTree>
    <p:extLst>
      <p:ext uri="{BB962C8B-B14F-4D97-AF65-F5344CB8AC3E}">
        <p14:creationId xmlns:p14="http://schemas.microsoft.com/office/powerpoint/2010/main" val="3673054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Basil’s Bakery is facing a set of demand related, operational, and financial issues that have hindered the possibility of sales progressing back to the level before the pandemic. The greatest problem is decreasing customer traffic in the retail park (</a:t>
            </a:r>
            <a:r>
              <a:rPr lang="en-GB" sz="1200" kern="1200" dirty="0">
                <a:solidFill>
                  <a:schemeClr val="tx1"/>
                </a:solidFill>
                <a:effectLst/>
                <a:latin typeface="+mn-lt"/>
                <a:ea typeface="+mn-ea"/>
                <a:cs typeface="+mn-cs"/>
              </a:rPr>
              <a:t>Merten, and </a:t>
            </a:r>
            <a:r>
              <a:rPr lang="en-GB" sz="1200" kern="1200" dirty="0" err="1">
                <a:solidFill>
                  <a:schemeClr val="tx1"/>
                </a:solidFill>
                <a:effectLst/>
                <a:latin typeface="+mn-lt"/>
                <a:ea typeface="+mn-ea"/>
                <a:cs typeface="+mn-cs"/>
              </a:rPr>
              <a:t>Kuhnimhof</a:t>
            </a:r>
            <a:r>
              <a:rPr lang="en-GB" sz="1200" kern="1200" dirty="0">
                <a:solidFill>
                  <a:schemeClr val="tx1"/>
                </a:solidFill>
                <a:effectLst/>
                <a:latin typeface="+mn-lt"/>
                <a:ea typeface="+mn-ea"/>
                <a:cs typeface="+mn-cs"/>
              </a:rPr>
              <a:t>, 2023)</a:t>
            </a:r>
            <a:r>
              <a:rPr lang="en-IN" sz="1200" kern="1200" dirty="0">
                <a:solidFill>
                  <a:schemeClr val="tx1"/>
                </a:solidFill>
                <a:effectLst/>
                <a:latin typeface="+mn-lt"/>
                <a:ea typeface="+mn-ea"/>
                <a:cs typeface="+mn-cs"/>
              </a:rPr>
              <a:t>. It has become much less bustling than it was in 2019, with a number of stores shutting down and unoccupied premises still empty. This leads to decrease the number of possible customers who go past the bakery and renders the location less appealing to business. This further led to Basil being more reliant on the existing customers as opposed to enjoying the advantages of the natural customer traffic.</a:t>
            </a:r>
          </a:p>
          <a:p>
            <a:r>
              <a:rPr lang="en-IN" sz="1200" kern="1200" dirty="0">
                <a:solidFill>
                  <a:schemeClr val="tx1"/>
                </a:solidFill>
                <a:effectLst/>
                <a:latin typeface="+mn-lt"/>
                <a:ea typeface="+mn-ea"/>
                <a:cs typeface="+mn-cs"/>
              </a:rPr>
              <a:t>Another problem is customer behavioural change and patters of working. The office workers and some workers in the warehouses who have been accustomed to buying lunch on a regular basis now work at home part of the week. Other loyal customers lost their jobs and their disposable income and frequency of purchases decreased (</a:t>
            </a:r>
            <a:r>
              <a:rPr lang="en-GB" sz="1200" kern="1200" dirty="0" err="1">
                <a:solidFill>
                  <a:schemeClr val="tx1"/>
                </a:solidFill>
                <a:effectLst/>
                <a:latin typeface="+mn-lt"/>
                <a:ea typeface="+mn-ea"/>
                <a:cs typeface="+mn-cs"/>
              </a:rPr>
              <a:t>Damaschi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Aboueldahab</a:t>
            </a:r>
            <a:r>
              <a:rPr lang="en-GB" sz="1200" kern="1200" dirty="0">
                <a:solidFill>
                  <a:schemeClr val="tx1"/>
                </a:solidFill>
                <a:effectLst/>
                <a:latin typeface="+mn-lt"/>
                <a:ea typeface="+mn-ea"/>
                <a:cs typeface="+mn-cs"/>
              </a:rPr>
              <a:t>, and D’Addario, 2025)</a:t>
            </a:r>
            <a:r>
              <a:rPr lang="en-IN" sz="1200" kern="1200" dirty="0">
                <a:solidFill>
                  <a:schemeClr val="tx1"/>
                </a:solidFill>
                <a:effectLst/>
                <a:latin typeface="+mn-lt"/>
                <a:ea typeface="+mn-ea"/>
                <a:cs typeface="+mn-cs"/>
              </a:rPr>
              <a:t>. The traditional customers of the bakery have been undermined by these changes. Although customers continue to value Basil’s high-quality food, their purchasing opportunities have decreased. This is the reason for sales have increased since the COVID-19 restrictions but are around 25% lower than in 2019 in 2023. Moreover, the flexibility of the service is limited in the bakery. </a:t>
            </a:r>
          </a:p>
          <a:p>
            <a:r>
              <a:rPr lang="en-IN" sz="1200" kern="1200" dirty="0">
                <a:solidFill>
                  <a:schemeClr val="tx1"/>
                </a:solidFill>
                <a:effectLst/>
                <a:latin typeface="+mn-lt"/>
                <a:ea typeface="+mn-ea"/>
                <a:cs typeface="+mn-cs"/>
              </a:rPr>
              <a:t>Customers have ordered to be delivered, especially those who do not work in the retail park or work at home, but Basil is not able to do this at the moment since he must stay on-site to produce (</a:t>
            </a:r>
            <a:r>
              <a:rPr lang="en-GB" sz="1200" kern="1200" dirty="0">
                <a:solidFill>
                  <a:schemeClr val="tx1"/>
                </a:solidFill>
                <a:effectLst/>
                <a:latin typeface="+mn-lt"/>
                <a:ea typeface="+mn-ea"/>
                <a:cs typeface="+mn-cs"/>
              </a:rPr>
              <a:t>Olsson, Hellström, and </a:t>
            </a:r>
            <a:r>
              <a:rPr lang="en-GB" sz="1200" kern="1200" dirty="0" err="1">
                <a:solidFill>
                  <a:schemeClr val="tx1"/>
                </a:solidFill>
                <a:effectLst/>
                <a:latin typeface="+mn-lt"/>
                <a:ea typeface="+mn-ea"/>
                <a:cs typeface="+mn-cs"/>
              </a:rPr>
              <a:t>Vakulenko</a:t>
            </a:r>
            <a:r>
              <a:rPr lang="en-GB" sz="1200" kern="1200" dirty="0">
                <a:solidFill>
                  <a:schemeClr val="tx1"/>
                </a:solidFill>
                <a:effectLst/>
                <a:latin typeface="+mn-lt"/>
                <a:ea typeface="+mn-ea"/>
                <a:cs typeface="+mn-cs"/>
              </a:rPr>
              <a:t>, 2023)</a:t>
            </a:r>
            <a:r>
              <a:rPr lang="en-IN" sz="1200" kern="1200" dirty="0">
                <a:solidFill>
                  <a:schemeClr val="tx1"/>
                </a:solidFill>
                <a:effectLst/>
                <a:latin typeface="+mn-lt"/>
                <a:ea typeface="+mn-ea"/>
                <a:cs typeface="+mn-cs"/>
              </a:rPr>
              <a:t>. Furthermore, there is no system of effective pre-ordering that leads to long queues in busy seasons. These operational constraints can lead customers to select competitors, which are convenient. In addition, the business is experiencing more pressure due to increased operating costs. Rent, power, business rates and insurance are significantly more expensive than in 2019 and organic products are costly and can be ruined by crop failures and price volatility. Basil is experiencing a concomitant revenue pressure and rise in costs. In general, the issue with sales is a structural and not a one-off item, but involves modifications to customer access, the ordering process, marketing, cost control and revenue yield.</a:t>
            </a:r>
          </a:p>
          <a:p>
            <a:endParaRPr lang="en-GB" dirty="0"/>
          </a:p>
        </p:txBody>
      </p:sp>
      <p:sp>
        <p:nvSpPr>
          <p:cNvPr id="4" name="Slide Number Placeholder 3"/>
          <p:cNvSpPr>
            <a:spLocks noGrp="1"/>
          </p:cNvSpPr>
          <p:nvPr>
            <p:ph type="sldNum" sz="quarter" idx="5"/>
          </p:nvPr>
        </p:nvSpPr>
        <p:spPr/>
        <p:txBody>
          <a:bodyPr/>
          <a:lstStyle/>
          <a:p>
            <a:fld id="{EE563C84-5612-4558-A425-701D3E618A88}" type="slidenum">
              <a:rPr lang="en-GB" smtClean="0"/>
              <a:t>4</a:t>
            </a:fld>
            <a:endParaRPr lang="en-GB"/>
          </a:p>
        </p:txBody>
      </p:sp>
    </p:spTree>
    <p:extLst>
      <p:ext uri="{BB962C8B-B14F-4D97-AF65-F5344CB8AC3E}">
        <p14:creationId xmlns:p14="http://schemas.microsoft.com/office/powerpoint/2010/main" val="1978104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Political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Politics affect Basil bakery in that the government policies influencing small enterprises, food production and local retail locations and services. Changes on the rates of business, taxation as well as support schemes can change the operating costs. Council decisions on the retail park can have an impact as well on parking, accessibility and development (Grimmer, 2023). Government programs that encourage the small businesses or high street helps Basil to receive advice, financing or help when adjusting the business model of the bakery.</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Economic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 situation limits the bakery owing to the increased rent, utilities, business rates, insurance and organic ingredients expenses offered by Basil. Increasing costs decrease the margins as sales stand at about 25% of the 2019 levels. Less buying strength and inflation could be some factors that motivate consumers to cut expenses on bakery items (</a:t>
            </a:r>
            <a:r>
              <a:rPr lang="en-GB" sz="1200" kern="1200" dirty="0" err="1">
                <a:solidFill>
                  <a:schemeClr val="tx1"/>
                </a:solidFill>
                <a:effectLst/>
                <a:latin typeface="+mn-lt"/>
                <a:ea typeface="+mn-ea"/>
                <a:cs typeface="+mn-cs"/>
              </a:rPr>
              <a:t>Lup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Scorte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Zapodeanu</a:t>
            </a:r>
            <a:r>
              <a:rPr lang="en-GB" sz="1200" kern="1200" dirty="0">
                <a:solidFill>
                  <a:schemeClr val="tx1"/>
                </a:solidFill>
                <a:effectLst/>
                <a:latin typeface="+mn-lt"/>
                <a:ea typeface="+mn-ea"/>
                <a:cs typeface="+mn-cs"/>
              </a:rPr>
              <a:t>, 2024). Unpredictable prices of organic produce also complicate the budgeting process. Basil must hence manage the costs, enhance the sales volumes and account revenue sources like pre-orders and delivery.</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Social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Social changes have altered customer behaviour and demand (</a:t>
            </a:r>
            <a:r>
              <a:rPr lang="en-US" sz="1200" kern="1200" dirty="0">
                <a:solidFill>
                  <a:schemeClr val="tx1"/>
                </a:solidFill>
                <a:effectLst/>
                <a:latin typeface="+mn-lt"/>
                <a:ea typeface="+mn-ea"/>
                <a:cs typeface="+mn-cs"/>
              </a:rPr>
              <a:t>Bruin, 2016)</a:t>
            </a:r>
            <a:r>
              <a:rPr lang="en-IN"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There are office workers who are not reporting to work at the office every day but rather working at home part of the week thereby decreasing the number of people who used to buy lunch daily at the bakery. A few customers have also lost their jobs, which has reduced the number of customers (Dufort, 2026). Reduced number of people visiting the retail park further destroys buying. However, clients continue to appreciate the delicious quality products offered by Basil and demands to have it delivered and be able to pre-order indicates that they want more convenience and flexibility in their buying.</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E563C84-5612-4558-A425-701D3E618A88}" type="slidenum">
              <a:rPr lang="en-GB" smtClean="0"/>
              <a:t>6</a:t>
            </a:fld>
            <a:endParaRPr lang="en-GB"/>
          </a:p>
        </p:txBody>
      </p:sp>
    </p:spTree>
    <p:extLst>
      <p:ext uri="{BB962C8B-B14F-4D97-AF65-F5344CB8AC3E}">
        <p14:creationId xmlns:p14="http://schemas.microsoft.com/office/powerpoint/2010/main" val="2044585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Technological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Technology may assist Basil to react to the evolving customer expectations and enhance efficiencies. There is a possibility that an online ordering system would enable the customers to pre-order their products and this eliminate delays on the phones and waiting time during the rush hours. Inventory management and sales data, as well as payment, could enhance stock management and prediction (</a:t>
            </a:r>
            <a:r>
              <a:rPr lang="en-GB" sz="1200" kern="1200" dirty="0" err="1">
                <a:solidFill>
                  <a:schemeClr val="tx1"/>
                </a:solidFill>
                <a:effectLst/>
                <a:latin typeface="+mn-lt"/>
                <a:ea typeface="+mn-ea"/>
                <a:cs typeface="+mn-cs"/>
              </a:rPr>
              <a:t>Sumarlin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Qosidah</a:t>
            </a:r>
            <a:r>
              <a:rPr lang="en-GB" sz="1200" kern="1200" dirty="0">
                <a:solidFill>
                  <a:schemeClr val="tx1"/>
                </a:solidFill>
                <a:effectLst/>
                <a:latin typeface="+mn-lt"/>
                <a:ea typeface="+mn-ea"/>
                <a:cs typeface="+mn-cs"/>
              </a:rPr>
              <a:t>, 2024). Products must be marketed outside the retail park on a site and through social media. However, Basil requires investment, training and support so that the management can implement technology without interfering with production.</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Environmental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environmental factors are applicable since Basil is devoted to using organic grown vegetables. Organic ingredients help promote sustainable positioning but are more costly and susceptible to crop failures and variability. The changes in weather can consequently raise the prices of ingredients, and cause shortages of ingredients. The responsible sourcing, the minimization of food waste and recyclable packaging can help Basil become stronger in creating the image of environmental accountability of the bakery (Kasza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Such practices must appeal to environmentally conscious customers and differentiate the bakery locally.</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Legal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Legal requirements affect Basil’s responsibilities regarding food safety, employment, taxation, business operations and consumer protection. The bakery should also be hygienic, the food handled is safe and the ingredients and allergens are recent. Moreover, any delivery or online ordering demands appropriate terms, transport safety procedures (Kamgang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Basil must obey employment and insurance requirements. Furthermore, any violation of the legal requirements may lead to financial costs, bad publicity and loss of business.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E563C84-5612-4558-A425-701D3E618A88}" type="slidenum">
              <a:rPr lang="en-GB" smtClean="0"/>
              <a:t>7</a:t>
            </a:fld>
            <a:endParaRPr lang="en-GB"/>
          </a:p>
        </p:txBody>
      </p:sp>
    </p:spTree>
    <p:extLst>
      <p:ext uri="{BB962C8B-B14F-4D97-AF65-F5344CB8AC3E}">
        <p14:creationId xmlns:p14="http://schemas.microsoft.com/office/powerpoint/2010/main" val="2498376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Fishbone diagram helps in outlining key causes of failure to realize sales growth in Basil Bakery (</a:t>
            </a:r>
            <a:r>
              <a:rPr lang="en-US" sz="1200" kern="1200" dirty="0">
                <a:solidFill>
                  <a:schemeClr val="tx1"/>
                </a:solidFill>
                <a:effectLst/>
                <a:latin typeface="+mn-lt"/>
                <a:ea typeface="+mn-ea"/>
                <a:cs typeface="+mn-cs"/>
              </a:rPr>
              <a:t>UWTSD, 2026)</a:t>
            </a:r>
            <a:r>
              <a:rPr lang="en-IN" sz="1200" kern="1200" dirty="0">
                <a:solidFill>
                  <a:schemeClr val="tx1"/>
                </a:solidFill>
                <a:effectLst/>
                <a:latin typeface="+mn-lt"/>
                <a:ea typeface="+mn-ea"/>
                <a:cs typeface="+mn-cs"/>
              </a:rPr>
              <a:t>. People is one of the major aspects since now there are fewer people visiting the retail park and some of the loyal customers have lost their jobs and more people are working at home reducing purchases of lunch regularly (</a:t>
            </a:r>
            <a:r>
              <a:rPr lang="en-GB" sz="1200" kern="1200" dirty="0" err="1">
                <a:solidFill>
                  <a:schemeClr val="tx1"/>
                </a:solidFill>
                <a:effectLst/>
                <a:latin typeface="+mn-lt"/>
                <a:ea typeface="+mn-ea"/>
                <a:cs typeface="+mn-cs"/>
              </a:rPr>
              <a:t>Sugiama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a:t>
            </a:r>
            <a:r>
              <a:rPr lang="en-IN" sz="1200" kern="1200" dirty="0">
                <a:solidFill>
                  <a:schemeClr val="tx1"/>
                </a:solidFill>
                <a:effectLst/>
                <a:latin typeface="+mn-lt"/>
                <a:ea typeface="+mn-ea"/>
                <a:cs typeface="+mn-cs"/>
              </a:rPr>
              <a:t>. Moreover, products are a problem as organic foodstuffs are expensive and prone to crop failures and fluctuations in prices. These supply problems can have an impact on the price, and profitability although product quality is also a strength. Furthermore, a </a:t>
            </a:r>
            <a:r>
              <a:rPr lang="en-GB" sz="1200" kern="1200" dirty="0">
                <a:solidFill>
                  <a:schemeClr val="tx1"/>
                </a:solidFill>
                <a:effectLst/>
                <a:latin typeface="+mn-lt"/>
                <a:ea typeface="+mn-ea"/>
                <a:cs typeface="+mn-cs"/>
              </a:rPr>
              <a:t>significant issue is place since the retail park is less busy, some of the shops are empty and low foot traffic restricts the possibility of finding new customers (Carvache, Carrascosa, and Carvache, 2024)</a:t>
            </a:r>
            <a:r>
              <a:rPr lang="en-IN" sz="1200" kern="1200" dirty="0">
                <a:solidFill>
                  <a:schemeClr val="tx1"/>
                </a:solidFill>
                <a:effectLst/>
                <a:latin typeface="+mn-lt"/>
                <a:ea typeface="+mn-ea"/>
                <a:cs typeface="+mn-cs"/>
              </a:rPr>
              <a:t>. Flaws in the process also limit the sales since Basil lacks delivery services, has a rudimentary pre-ordering process and an inability to handle telephone orders during rush hours. </a:t>
            </a:r>
          </a:p>
          <a:p>
            <a:r>
              <a:rPr lang="en-IN" sz="1200" kern="1200" dirty="0">
                <a:solidFill>
                  <a:schemeClr val="tx1"/>
                </a:solidFill>
                <a:effectLst/>
                <a:latin typeface="+mn-lt"/>
                <a:ea typeface="+mn-ea"/>
                <a:cs typeface="+mn-cs"/>
              </a:rPr>
              <a:t>The problems may pose long waiting queues, which may inconvenience customers. Prices and expenses strain the business further as business rates, higher rents, utility bills, insurance and cost of organic produce impacts on profitability and restricts resources to implement growth measures (</a:t>
            </a:r>
            <a:r>
              <a:rPr lang="en-GB" sz="1200" kern="1200" dirty="0" err="1">
                <a:solidFill>
                  <a:schemeClr val="tx1"/>
                </a:solidFill>
                <a:effectLst/>
                <a:latin typeface="+mn-lt"/>
                <a:ea typeface="+mn-ea"/>
                <a:cs typeface="+mn-cs"/>
              </a:rPr>
              <a:t>Seebunruang</a:t>
            </a:r>
            <a:r>
              <a:rPr lang="en-GB" sz="1200" kern="1200" dirty="0">
                <a:solidFill>
                  <a:schemeClr val="tx1"/>
                </a:solidFill>
                <a:effectLst/>
                <a:latin typeface="+mn-lt"/>
                <a:ea typeface="+mn-ea"/>
                <a:cs typeface="+mn-cs"/>
              </a:rPr>
              <a:t>, Burns, and </a:t>
            </a:r>
            <a:r>
              <a:rPr lang="en-GB" sz="1200" kern="1200" dirty="0" err="1">
                <a:solidFill>
                  <a:schemeClr val="tx1"/>
                </a:solidFill>
                <a:effectLst/>
                <a:latin typeface="+mn-lt"/>
                <a:ea typeface="+mn-ea"/>
                <a:cs typeface="+mn-cs"/>
              </a:rPr>
              <a:t>Arnberger</a:t>
            </a:r>
            <a:r>
              <a:rPr lang="en-GB" sz="1200" kern="1200" dirty="0">
                <a:solidFill>
                  <a:schemeClr val="tx1"/>
                </a:solidFill>
                <a:effectLst/>
                <a:latin typeface="+mn-lt"/>
                <a:ea typeface="+mn-ea"/>
                <a:cs typeface="+mn-cs"/>
              </a:rPr>
              <a:t>, 2022)</a:t>
            </a:r>
            <a:r>
              <a:rPr lang="en-IN" sz="1200" kern="1200" dirty="0">
                <a:solidFill>
                  <a:schemeClr val="tx1"/>
                </a:solidFill>
                <a:effectLst/>
                <a:latin typeface="+mn-lt"/>
                <a:ea typeface="+mn-ea"/>
                <a:cs typeface="+mn-cs"/>
              </a:rPr>
              <a:t>. In addition, the promotion seems immature with low promotion and less presence on the Internet. The bakery thus does not have much visibility other than customers who pay physical visits to the retail park. The diagram indicates that the sales problem encountered by Basil is not occasioned by a single factor but is instead a complex of demand, location, operational, cost and marketing complexities. Enhancing ordering technology, delivery relationships, enhanced digital promotion, cost control, and customer-oriented services would open possibilities to reestablish sales and lessen reliance on foot traffic in retail-parks.</a:t>
            </a:r>
          </a:p>
          <a:p>
            <a:endParaRPr lang="en-GB" dirty="0"/>
          </a:p>
        </p:txBody>
      </p:sp>
      <p:sp>
        <p:nvSpPr>
          <p:cNvPr id="4" name="Slide Number Placeholder 3"/>
          <p:cNvSpPr>
            <a:spLocks noGrp="1"/>
          </p:cNvSpPr>
          <p:nvPr>
            <p:ph type="sldNum" sz="quarter" idx="5"/>
          </p:nvPr>
        </p:nvSpPr>
        <p:spPr/>
        <p:txBody>
          <a:bodyPr/>
          <a:lstStyle/>
          <a:p>
            <a:fld id="{EE563C84-5612-4558-A425-701D3E618A88}" type="slidenum">
              <a:rPr lang="en-GB" smtClean="0"/>
              <a:t>8</a:t>
            </a:fld>
            <a:endParaRPr lang="en-GB"/>
          </a:p>
        </p:txBody>
      </p:sp>
    </p:spTree>
    <p:extLst>
      <p:ext uri="{BB962C8B-B14F-4D97-AF65-F5344CB8AC3E}">
        <p14:creationId xmlns:p14="http://schemas.microsoft.com/office/powerpoint/2010/main" val="1568800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Basil bakery encounters related issues that include the decreased number of customers, the evolving customer behaviour, the absence of a diversification of orders, increasing costs of operation and poor promotional coverage. Sales recovery have been constrained since 2019 despite the fact that the quality of products is a strength. The bakery must adopt its operations, enhance customer convenience, and boost digital promotion and control costs so as to develop sustainable future growth.</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E563C84-5612-4558-A425-701D3E618A88}" type="slidenum">
              <a:rPr lang="en-GB" smtClean="0"/>
              <a:t>9</a:t>
            </a:fld>
            <a:endParaRPr lang="en-GB"/>
          </a:p>
        </p:txBody>
      </p:sp>
    </p:spTree>
    <p:extLst>
      <p:ext uri="{BB962C8B-B14F-4D97-AF65-F5344CB8AC3E}">
        <p14:creationId xmlns:p14="http://schemas.microsoft.com/office/powerpoint/2010/main" val="321536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63C84-5612-4558-A425-701D3E618A88}" type="slidenum">
              <a:rPr lang="en-GB" smtClean="0"/>
              <a:t>11</a:t>
            </a:fld>
            <a:endParaRPr lang="en-GB"/>
          </a:p>
        </p:txBody>
      </p:sp>
    </p:spTree>
    <p:extLst>
      <p:ext uri="{BB962C8B-B14F-4D97-AF65-F5344CB8AC3E}">
        <p14:creationId xmlns:p14="http://schemas.microsoft.com/office/powerpoint/2010/main" val="17241938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ED071DD-DF67-4BD7-8B64-8C089187213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0053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spTree>
    <p:extLst>
      <p:ext uri="{BB962C8B-B14F-4D97-AF65-F5344CB8AC3E}">
        <p14:creationId xmlns:p14="http://schemas.microsoft.com/office/powerpoint/2010/main" val="1899713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2941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64A047-A2FB-488C-9EE7-2A5A9D1A9CC7}"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D071DD-DF67-4BD7-8B64-8C0891872134}" type="slidenum">
              <a:rPr lang="en-GB" smtClean="0"/>
              <a:t>‹#›</a:t>
            </a:fld>
            <a:endParaRPr lang="en-GB"/>
          </a:p>
        </p:txBody>
      </p:sp>
    </p:spTree>
    <p:extLst>
      <p:ext uri="{BB962C8B-B14F-4D97-AF65-F5344CB8AC3E}">
        <p14:creationId xmlns:p14="http://schemas.microsoft.com/office/powerpoint/2010/main" val="1315065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64A047-A2FB-488C-9EE7-2A5A9D1A9CC7}"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D071DD-DF67-4BD7-8B64-8C089187213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1938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64A047-A2FB-488C-9EE7-2A5A9D1A9CC7}"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D071DD-DF67-4BD7-8B64-8C089187213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240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64A047-A2FB-488C-9EE7-2A5A9D1A9CC7}" type="datetimeFigureOut">
              <a:rPr lang="en-GB" smtClean="0"/>
              <a:t>10/10/2026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D071DD-DF67-4BD7-8B64-8C0891872134}" type="slidenum">
              <a:rPr lang="en-GB" smtClean="0"/>
              <a:t>‹#›</a:t>
            </a:fld>
            <a:endParaRPr lang="en-GB"/>
          </a:p>
        </p:txBody>
      </p:sp>
    </p:spTree>
    <p:extLst>
      <p:ext uri="{BB962C8B-B14F-4D97-AF65-F5344CB8AC3E}">
        <p14:creationId xmlns:p14="http://schemas.microsoft.com/office/powerpoint/2010/main" val="2139213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64A047-A2FB-488C-9EE7-2A5A9D1A9CC7}"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D071DD-DF67-4BD7-8B64-8C089187213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434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64A047-A2FB-488C-9EE7-2A5A9D1A9CC7}"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D071DD-DF67-4BD7-8B64-8C0891872134}" type="slidenum">
              <a:rPr lang="en-GB" smtClean="0"/>
              <a:t>‹#›</a:t>
            </a:fld>
            <a:endParaRPr lang="en-GB"/>
          </a:p>
        </p:txBody>
      </p:sp>
    </p:spTree>
    <p:extLst>
      <p:ext uri="{BB962C8B-B14F-4D97-AF65-F5344CB8AC3E}">
        <p14:creationId xmlns:p14="http://schemas.microsoft.com/office/powerpoint/2010/main" val="1817085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64A047-A2FB-488C-9EE7-2A5A9D1A9CC7}"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D071DD-DF67-4BD7-8B64-8C0891872134}" type="slidenum">
              <a:rPr lang="en-GB" smtClean="0"/>
              <a:t>‹#›</a:t>
            </a:fld>
            <a:endParaRPr lang="en-GB"/>
          </a:p>
        </p:txBody>
      </p:sp>
    </p:spTree>
    <p:extLst>
      <p:ext uri="{BB962C8B-B14F-4D97-AF65-F5344CB8AC3E}">
        <p14:creationId xmlns:p14="http://schemas.microsoft.com/office/powerpoint/2010/main" val="4149353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72562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2312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spTree>
    <p:extLst>
      <p:ext uri="{BB962C8B-B14F-4D97-AF65-F5344CB8AC3E}">
        <p14:creationId xmlns:p14="http://schemas.microsoft.com/office/powerpoint/2010/main" val="1235924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88234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8933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58700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4A047-A2FB-488C-9EE7-2A5A9D1A9CC7}"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D071DD-DF67-4BD7-8B64-8C089187213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069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864A047-A2FB-488C-9EE7-2A5A9D1A9CC7}" type="datetimeFigureOut">
              <a:rPr lang="en-GB" smtClean="0"/>
              <a:t>10/10/2026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D071DD-DF67-4BD7-8B64-8C0891872134}" type="slidenum">
              <a:rPr lang="en-GB" smtClean="0"/>
              <a:t>‹#›</a:t>
            </a:fld>
            <a:endParaRPr lang="en-GB"/>
          </a:p>
        </p:txBody>
      </p:sp>
    </p:spTree>
    <p:extLst>
      <p:ext uri="{BB962C8B-B14F-4D97-AF65-F5344CB8AC3E}">
        <p14:creationId xmlns:p14="http://schemas.microsoft.com/office/powerpoint/2010/main" val="36159707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15116-57AE-5403-DFEA-A4B82F5F0885}"/>
              </a:ext>
            </a:extLst>
          </p:cNvPr>
          <p:cNvSpPr>
            <a:spLocks noGrp="1"/>
          </p:cNvSpPr>
          <p:nvPr>
            <p:ph type="ctrTitle"/>
          </p:nvPr>
        </p:nvSpPr>
        <p:spPr>
          <a:xfrm>
            <a:off x="2692398" y="1748413"/>
            <a:ext cx="6815669" cy="1638251"/>
          </a:xfrm>
        </p:spPr>
        <p:txBody>
          <a:bodyPr/>
          <a:lstStyle/>
          <a:p>
            <a:r>
              <a:rPr lang="en-US" sz="2000" b="1" dirty="0"/>
              <a:t>MODULE CODE: LCLM4004</a:t>
            </a:r>
            <a:br>
              <a:rPr lang="en-IN" sz="2000" dirty="0"/>
            </a:br>
            <a:r>
              <a:rPr lang="en-US" sz="2000" b="1" dirty="0"/>
              <a:t>MODULE TITLE: PROBLEM SOLVING AND DECISION MAKING</a:t>
            </a:r>
            <a:br>
              <a:rPr lang="en-IN" sz="2000" dirty="0"/>
            </a:br>
            <a:br>
              <a:rPr lang="en-IN" sz="2000" dirty="0"/>
            </a:br>
            <a:r>
              <a:rPr lang="en-US" sz="2000" b="1" dirty="0"/>
              <a:t>ASSESSMENT TITLE: COMPONENT 1</a:t>
            </a:r>
            <a:endParaRPr lang="en-GB" sz="2000" dirty="0"/>
          </a:p>
        </p:txBody>
      </p:sp>
      <p:sp>
        <p:nvSpPr>
          <p:cNvPr id="3" name="Subtitle 2">
            <a:extLst>
              <a:ext uri="{FF2B5EF4-FFF2-40B4-BE49-F238E27FC236}">
                <a16:creationId xmlns:a16="http://schemas.microsoft.com/office/drawing/2014/main" id="{A47F4660-97BF-0ABA-E7E4-FFB0AF9338EE}"/>
              </a:ext>
            </a:extLst>
          </p:cNvPr>
          <p:cNvSpPr>
            <a:spLocks noGrp="1"/>
          </p:cNvSpPr>
          <p:nvPr>
            <p:ph type="subTitle" idx="1"/>
          </p:nvPr>
        </p:nvSpPr>
        <p:spPr/>
        <p:txBody>
          <a:bodyPr/>
          <a:lstStyle/>
          <a:p>
            <a:r>
              <a:rPr lang="en-US" b="1" dirty="0"/>
              <a:t>STUDENT NAME: Daniel-Stefan </a:t>
            </a:r>
            <a:r>
              <a:rPr lang="en-US" b="1" dirty="0" err="1"/>
              <a:t>Fieraru</a:t>
            </a:r>
            <a:endParaRPr lang="en-IN" dirty="0"/>
          </a:p>
          <a:p>
            <a:r>
              <a:rPr lang="en-US" b="1" dirty="0"/>
              <a:t>STUDENT </a:t>
            </a:r>
            <a:r>
              <a:rPr lang="en-US" b="1"/>
              <a:t>ID: 2534905</a:t>
            </a:r>
            <a:endParaRPr lang="en-IN" dirty="0"/>
          </a:p>
        </p:txBody>
      </p:sp>
    </p:spTree>
    <p:extLst>
      <p:ext uri="{BB962C8B-B14F-4D97-AF65-F5344CB8AC3E}">
        <p14:creationId xmlns:p14="http://schemas.microsoft.com/office/powerpoint/2010/main" val="43554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4CBBF-43C3-C88F-DBB3-F10D4D331475}"/>
              </a:ext>
            </a:extLst>
          </p:cNvPr>
          <p:cNvSpPr>
            <a:spLocks noGrp="1"/>
          </p:cNvSpPr>
          <p:nvPr>
            <p:ph type="title"/>
          </p:nvPr>
        </p:nvSpPr>
        <p:spPr>
          <a:xfrm>
            <a:off x="1295402" y="982132"/>
            <a:ext cx="9601196" cy="1303867"/>
          </a:xfrm>
        </p:spPr>
        <p:style>
          <a:lnRef idx="1">
            <a:schemeClr val="dk1"/>
          </a:lnRef>
          <a:fillRef idx="2">
            <a:schemeClr val="dk1"/>
          </a:fillRef>
          <a:effectRef idx="1">
            <a:schemeClr val="dk1"/>
          </a:effectRef>
          <a:fontRef idx="minor">
            <a:schemeClr val="dk1"/>
          </a:fontRef>
        </p:style>
        <p:txBody>
          <a:bodyPr>
            <a:normAutofit/>
          </a:bodyPr>
          <a:lstStyle/>
          <a:p>
            <a:r>
              <a:rPr lang="en-US" b="1" dirty="0">
                <a:solidFill>
                  <a:srgbClr val="262626"/>
                </a:solidFill>
              </a:rPr>
              <a:t>Introduction</a:t>
            </a:r>
            <a:endParaRPr lang="en-GB" b="1" dirty="0">
              <a:solidFill>
                <a:srgbClr val="262626"/>
              </a:solidFill>
            </a:endParaRPr>
          </a:p>
        </p:txBody>
      </p:sp>
      <p:sp>
        <p:nvSpPr>
          <p:cNvPr id="3" name="Content Placeholder 2">
            <a:extLst>
              <a:ext uri="{FF2B5EF4-FFF2-40B4-BE49-F238E27FC236}">
                <a16:creationId xmlns:a16="http://schemas.microsoft.com/office/drawing/2014/main" id="{15F97CBE-D675-3110-88B1-3A9AE7487F60}"/>
              </a:ext>
            </a:extLst>
          </p:cNvPr>
          <p:cNvSpPr>
            <a:spLocks noGrp="1"/>
          </p:cNvSpPr>
          <p:nvPr>
            <p:ph idx="1"/>
          </p:nvPr>
        </p:nvSpPr>
        <p:spPr>
          <a:xfrm>
            <a:off x="1295402" y="2556932"/>
            <a:ext cx="6256866" cy="3318936"/>
          </a:xfrm>
        </p:spPr>
        <p:txBody>
          <a:bodyPr>
            <a:normAutofit/>
          </a:bodyPr>
          <a:lstStyle/>
          <a:p>
            <a:pPr lvl="0" algn="just">
              <a:lnSpc>
                <a:spcPct val="90000"/>
              </a:lnSpc>
            </a:pPr>
            <a:r>
              <a:rPr lang="en-IN" sz="2000" dirty="0">
                <a:solidFill>
                  <a:srgbClr val="262626"/>
                </a:solidFill>
              </a:rPr>
              <a:t>Examines major forces influencing Basil Bakery’s performance. </a:t>
            </a:r>
          </a:p>
          <a:p>
            <a:pPr lvl="0" algn="just">
              <a:lnSpc>
                <a:spcPct val="90000"/>
              </a:lnSpc>
            </a:pPr>
            <a:r>
              <a:rPr lang="en-IN" sz="2000" dirty="0">
                <a:solidFill>
                  <a:srgbClr val="262626"/>
                </a:solidFill>
              </a:rPr>
              <a:t>Identifies key factors contributing to poor sales growth. </a:t>
            </a:r>
          </a:p>
          <a:p>
            <a:pPr lvl="0" algn="just">
              <a:lnSpc>
                <a:spcPct val="90000"/>
              </a:lnSpc>
            </a:pPr>
            <a:r>
              <a:rPr lang="en-IN" sz="2000" dirty="0">
                <a:solidFill>
                  <a:srgbClr val="262626"/>
                </a:solidFill>
              </a:rPr>
              <a:t>Analyses external factors using the PESTEL framework. </a:t>
            </a:r>
          </a:p>
          <a:p>
            <a:pPr lvl="0" algn="just">
              <a:lnSpc>
                <a:spcPct val="90000"/>
              </a:lnSpc>
            </a:pPr>
            <a:r>
              <a:rPr lang="en-IN" sz="2000" dirty="0">
                <a:solidFill>
                  <a:srgbClr val="262626"/>
                </a:solidFill>
              </a:rPr>
              <a:t>Evaluates internal causes through the fishbone analysis. </a:t>
            </a:r>
          </a:p>
          <a:p>
            <a:pPr lvl="0" algn="just">
              <a:lnSpc>
                <a:spcPct val="90000"/>
              </a:lnSpc>
            </a:pPr>
            <a:r>
              <a:rPr lang="en-IN" sz="2000" dirty="0">
                <a:solidFill>
                  <a:srgbClr val="262626"/>
                </a:solidFill>
              </a:rPr>
              <a:t>Highlights strategic priorities supporting future business expansion.</a:t>
            </a:r>
          </a:p>
        </p:txBody>
      </p:sp>
      <p:pic>
        <p:nvPicPr>
          <p:cNvPr id="4" name="Picture 3" descr="Basil's Bakery (@basilsbakerybath) · Bath">
            <a:extLst>
              <a:ext uri="{FF2B5EF4-FFF2-40B4-BE49-F238E27FC236}">
                <a16:creationId xmlns:a16="http://schemas.microsoft.com/office/drawing/2014/main" id="{BA4D8140-838E-2C87-8BB0-44F186840B3F}"/>
              </a:ext>
            </a:extLst>
          </p:cNvPr>
          <p:cNvPicPr>
            <a:picLocks noChangeAspect="1"/>
          </p:cNvPicPr>
          <p:nvPr/>
        </p:nvPicPr>
        <p:blipFill>
          <a:blip r:embed="rId4"/>
          <a:stretch>
            <a:fillRect/>
          </a:stretch>
        </p:blipFill>
        <p:spPr>
          <a:xfrm>
            <a:off x="7666892" y="2596562"/>
            <a:ext cx="3318936" cy="3318936"/>
          </a:xfrm>
          <a:prstGeom prst="rect">
            <a:avLst/>
          </a:prstGeom>
          <a:ln w="57150" cmpd="thickThin">
            <a:solidFill>
              <a:srgbClr val="7F7F7F"/>
            </a:solidFill>
            <a:miter lim="800000"/>
          </a:ln>
        </p:spPr>
      </p:pic>
    </p:spTree>
    <p:extLst>
      <p:ext uri="{BB962C8B-B14F-4D97-AF65-F5344CB8AC3E}">
        <p14:creationId xmlns:p14="http://schemas.microsoft.com/office/powerpoint/2010/main" val="3628558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E56F7C77-A2F5-92E6-429B-A3325F5BD5EE}"/>
              </a:ext>
            </a:extLst>
          </p:cNvPr>
          <p:cNvSpPr>
            <a:spLocks noGrp="1"/>
          </p:cNvSpPr>
          <p:nvPr>
            <p:ph type="title"/>
          </p:nvPr>
        </p:nvSpPr>
        <p:spPr>
          <a:xfrm>
            <a:off x="6094412" y="982132"/>
            <a:ext cx="4802185" cy="1303867"/>
          </a:xfrm>
        </p:spPr>
        <p:style>
          <a:lnRef idx="1">
            <a:schemeClr val="dk1"/>
          </a:lnRef>
          <a:fillRef idx="2">
            <a:schemeClr val="dk1"/>
          </a:fillRef>
          <a:effectRef idx="1">
            <a:schemeClr val="dk1"/>
          </a:effectRef>
          <a:fontRef idx="minor">
            <a:schemeClr val="dk1"/>
          </a:fontRef>
        </p:style>
        <p:txBody>
          <a:bodyPr>
            <a:normAutofit/>
          </a:bodyPr>
          <a:lstStyle/>
          <a:p>
            <a:pPr>
              <a:lnSpc>
                <a:spcPct val="90000"/>
              </a:lnSpc>
            </a:pPr>
            <a:r>
              <a:rPr lang="en-US" sz="4100" b="1" dirty="0"/>
              <a:t>Overview of Basil Bakery</a:t>
            </a:r>
            <a:endParaRPr lang="en-GB" sz="4100" b="1" dirty="0"/>
          </a:p>
        </p:txBody>
      </p:sp>
      <p:sp>
        <p:nvSpPr>
          <p:cNvPr id="23" name="Rectangle 22">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sil's Bakery">
            <a:extLst>
              <a:ext uri="{FF2B5EF4-FFF2-40B4-BE49-F238E27FC236}">
                <a16:creationId xmlns:a16="http://schemas.microsoft.com/office/drawing/2014/main" id="{AA44C3C5-CD40-D8D2-B30B-FC96E5309DE9}"/>
              </a:ext>
            </a:extLst>
          </p:cNvPr>
          <p:cNvPicPr>
            <a:picLocks noChangeAspect="1"/>
          </p:cNvPicPr>
          <p:nvPr/>
        </p:nvPicPr>
        <p:blipFill>
          <a:blip r:embed="rId6"/>
          <a:srcRect r="31" b="-4"/>
          <a:stretch>
            <a:fillRect/>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799FD3A4-DB89-8B79-D3DE-9D97088D8B70}"/>
              </a:ext>
            </a:extLst>
          </p:cNvPr>
          <p:cNvSpPr>
            <a:spLocks noGrp="1"/>
          </p:cNvSpPr>
          <p:nvPr>
            <p:ph idx="1"/>
          </p:nvPr>
        </p:nvSpPr>
        <p:spPr>
          <a:xfrm>
            <a:off x="6094412" y="2556932"/>
            <a:ext cx="4802184" cy="3318936"/>
          </a:xfrm>
        </p:spPr>
        <p:txBody>
          <a:bodyPr>
            <a:normAutofit/>
          </a:bodyPr>
          <a:lstStyle/>
          <a:p>
            <a:pPr lvl="0" algn="just">
              <a:lnSpc>
                <a:spcPct val="90000"/>
              </a:lnSpc>
            </a:pPr>
            <a:r>
              <a:rPr lang="en-IN" sz="2000" dirty="0"/>
              <a:t>Established in 2015 as Coventry’s independent bakery. </a:t>
            </a:r>
          </a:p>
          <a:p>
            <a:pPr lvl="0" algn="just">
              <a:lnSpc>
                <a:spcPct val="90000"/>
              </a:lnSpc>
            </a:pPr>
            <a:r>
              <a:rPr lang="en-IN" sz="2000" dirty="0"/>
              <a:t>Offers high-quality cakes, pastries and organic bread. </a:t>
            </a:r>
          </a:p>
          <a:p>
            <a:pPr lvl="0" algn="just">
              <a:lnSpc>
                <a:spcPct val="90000"/>
              </a:lnSpc>
            </a:pPr>
            <a:r>
              <a:rPr lang="en-IN" sz="2000" dirty="0"/>
              <a:t>COVID-19 significantly reduced bakery sales and demand. </a:t>
            </a:r>
          </a:p>
          <a:p>
            <a:pPr lvl="0" algn="just">
              <a:lnSpc>
                <a:spcPct val="90000"/>
              </a:lnSpc>
            </a:pPr>
            <a:r>
              <a:rPr lang="en-IN" sz="2000" dirty="0"/>
              <a:t>Sales remained 25% below 2019 levels. </a:t>
            </a:r>
          </a:p>
          <a:p>
            <a:pPr lvl="0" algn="just">
              <a:lnSpc>
                <a:spcPct val="90000"/>
              </a:lnSpc>
            </a:pPr>
            <a:r>
              <a:rPr lang="en-IN" sz="2000" dirty="0"/>
              <a:t>Rising costs create financial pressure and uncertainty.</a:t>
            </a:r>
          </a:p>
        </p:txBody>
      </p:sp>
    </p:spTree>
    <p:extLst>
      <p:ext uri="{BB962C8B-B14F-4D97-AF65-F5344CB8AC3E}">
        <p14:creationId xmlns:p14="http://schemas.microsoft.com/office/powerpoint/2010/main" val="3532336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FFA370BA-06F3-8F67-6BE8-D7EF853C2E47}"/>
              </a:ext>
            </a:extLst>
          </p:cNvPr>
          <p:cNvSpPr>
            <a:spLocks noGrp="1"/>
          </p:cNvSpPr>
          <p:nvPr>
            <p:ph type="title"/>
          </p:nvPr>
        </p:nvSpPr>
        <p:spPr>
          <a:xfrm>
            <a:off x="6094412" y="982132"/>
            <a:ext cx="4802185" cy="1303867"/>
          </a:xfrm>
        </p:spPr>
        <p:style>
          <a:lnRef idx="1">
            <a:schemeClr val="dk1"/>
          </a:lnRef>
          <a:fillRef idx="2">
            <a:schemeClr val="dk1"/>
          </a:fillRef>
          <a:effectRef idx="1">
            <a:schemeClr val="dk1"/>
          </a:effectRef>
          <a:fontRef idx="minor">
            <a:schemeClr val="dk1"/>
          </a:fontRef>
        </p:style>
        <p:txBody>
          <a:bodyPr>
            <a:normAutofit/>
          </a:bodyPr>
          <a:lstStyle/>
          <a:p>
            <a:pPr>
              <a:lnSpc>
                <a:spcPct val="90000"/>
              </a:lnSpc>
            </a:pPr>
            <a:r>
              <a:rPr lang="en-GB" sz="3400" b="1" dirty="0"/>
              <a:t>Issues Affecting Sales Growth at Basil’s Bakery</a:t>
            </a:r>
            <a:endParaRPr lang="en-GB" sz="3400" dirty="0"/>
          </a:p>
        </p:txBody>
      </p:sp>
      <p:sp>
        <p:nvSpPr>
          <p:cNvPr id="24" name="Rectangle 23">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TACT | Basil's Bakery">
            <a:extLst>
              <a:ext uri="{FF2B5EF4-FFF2-40B4-BE49-F238E27FC236}">
                <a16:creationId xmlns:a16="http://schemas.microsoft.com/office/drawing/2014/main" id="{2233FA70-B5DF-35F1-6ECC-76A9AC5242F7}"/>
              </a:ext>
            </a:extLst>
          </p:cNvPr>
          <p:cNvPicPr>
            <a:picLocks noChangeAspect="1"/>
          </p:cNvPicPr>
          <p:nvPr/>
        </p:nvPicPr>
        <p:blipFill>
          <a:blip r:embed="rId6"/>
          <a:srcRect r="2" b="24062"/>
          <a:stretch>
            <a:fillRect/>
          </a:stretch>
        </p:blipFill>
        <p:spPr>
          <a:xfrm>
            <a:off x="1412683" y="1410208"/>
            <a:ext cx="3876801" cy="3858780"/>
          </a:xfrm>
          <a:prstGeom prst="rect">
            <a:avLst/>
          </a:prstGeom>
        </p:spPr>
      </p:pic>
      <p:cxnSp>
        <p:nvCxnSpPr>
          <p:cNvPr id="25" name="Straight Connector 24">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29F8E29-1723-F244-9992-29F024DB2251}"/>
              </a:ext>
            </a:extLst>
          </p:cNvPr>
          <p:cNvSpPr>
            <a:spLocks noGrp="1"/>
          </p:cNvSpPr>
          <p:nvPr>
            <p:ph idx="1"/>
          </p:nvPr>
        </p:nvSpPr>
        <p:spPr>
          <a:xfrm>
            <a:off x="6094412" y="2556932"/>
            <a:ext cx="4802184" cy="3318936"/>
          </a:xfrm>
        </p:spPr>
        <p:txBody>
          <a:bodyPr>
            <a:normAutofit lnSpcReduction="10000"/>
          </a:bodyPr>
          <a:lstStyle/>
          <a:p>
            <a:pPr lvl="0" algn="just">
              <a:lnSpc>
                <a:spcPct val="90000"/>
              </a:lnSpc>
            </a:pPr>
            <a:r>
              <a:rPr lang="en-IN" sz="1800" dirty="0"/>
              <a:t>Declining retail footfall reduces potential bakery customers (Merten and </a:t>
            </a:r>
            <a:r>
              <a:rPr lang="en-IN" sz="1800" dirty="0" err="1"/>
              <a:t>Kuhnimhof</a:t>
            </a:r>
            <a:r>
              <a:rPr lang="en-IN" sz="1800" dirty="0"/>
              <a:t>, 2023). </a:t>
            </a:r>
          </a:p>
          <a:p>
            <a:pPr lvl="0" algn="just">
              <a:lnSpc>
                <a:spcPct val="90000"/>
              </a:lnSpc>
            </a:pPr>
            <a:r>
              <a:rPr lang="en-IN" sz="1800" dirty="0"/>
              <a:t>Changing work patterns have weakened regular customer demand. </a:t>
            </a:r>
          </a:p>
          <a:p>
            <a:pPr lvl="0" algn="just">
              <a:lnSpc>
                <a:spcPct val="90000"/>
              </a:lnSpc>
            </a:pPr>
            <a:r>
              <a:rPr lang="en-IN" sz="1800" dirty="0"/>
              <a:t>Job losses have reduced customers’ disposable income (</a:t>
            </a:r>
            <a:r>
              <a:rPr lang="en-IN" sz="1800" dirty="0" err="1"/>
              <a:t>Damaschi</a:t>
            </a:r>
            <a:r>
              <a:rPr lang="en-IN" sz="1800" dirty="0"/>
              <a:t>, </a:t>
            </a:r>
            <a:r>
              <a:rPr lang="en-IN" sz="1800" dirty="0" err="1"/>
              <a:t>Aboueldahab</a:t>
            </a:r>
            <a:r>
              <a:rPr lang="en-IN" sz="1800" dirty="0"/>
              <a:t>, and D’Addario, 2025). </a:t>
            </a:r>
          </a:p>
          <a:p>
            <a:pPr lvl="0" algn="just">
              <a:lnSpc>
                <a:spcPct val="90000"/>
              </a:lnSpc>
            </a:pPr>
            <a:r>
              <a:rPr lang="en-IN" sz="1800" dirty="0"/>
              <a:t>Limited delivery services reduce convenience for customers (Olsson, Hellström, and </a:t>
            </a:r>
            <a:r>
              <a:rPr lang="en-IN" sz="1800" dirty="0" err="1"/>
              <a:t>Vakulenko</a:t>
            </a:r>
            <a:r>
              <a:rPr lang="en-IN" sz="1800" dirty="0"/>
              <a:t>, 2023). </a:t>
            </a:r>
          </a:p>
          <a:p>
            <a:pPr lvl="0" algn="just">
              <a:lnSpc>
                <a:spcPct val="90000"/>
              </a:lnSpc>
            </a:pPr>
            <a:r>
              <a:rPr lang="en-IN" sz="1800" dirty="0"/>
              <a:t>Rising costs and supply volatility constrain profitability and-growth. </a:t>
            </a:r>
          </a:p>
        </p:txBody>
      </p:sp>
    </p:spTree>
    <p:extLst>
      <p:ext uri="{BB962C8B-B14F-4D97-AF65-F5344CB8AC3E}">
        <p14:creationId xmlns:p14="http://schemas.microsoft.com/office/powerpoint/2010/main" val="2130953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30" name="Picture 2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1" name="Rectangle 3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2" name="Picture 3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3" name="Picture 3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5" name="Straight Connector 3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37" name="Rectangle 3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40" name="Picture 3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 name="Rectangle 4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2" name="Picture 4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3" name="Picture 4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7E0E9B7-C586-8EDA-E528-496724AF80BC}"/>
              </a:ext>
            </a:extLst>
          </p:cNvPr>
          <p:cNvSpPr>
            <a:spLocks noGrp="1"/>
          </p:cNvSpPr>
          <p:nvPr>
            <p:ph type="title"/>
          </p:nvPr>
        </p:nvSpPr>
        <p:spPr>
          <a:xfrm>
            <a:off x="987033" y="711063"/>
            <a:ext cx="10214758" cy="638374"/>
          </a:xfrm>
        </p:spPr>
        <p:style>
          <a:lnRef idx="1">
            <a:schemeClr val="dk1"/>
          </a:lnRef>
          <a:fillRef idx="2">
            <a:schemeClr val="dk1"/>
          </a:fillRef>
          <a:effectRef idx="1">
            <a:schemeClr val="dk1"/>
          </a:effectRef>
          <a:fontRef idx="minor">
            <a:schemeClr val="dk1"/>
          </a:fontRef>
        </p:style>
        <p:txBody>
          <a:bodyPr vert="horz" lIns="91440" tIns="45720" rIns="91440" bIns="45720" rtlCol="0" anchor="b">
            <a:normAutofit fontScale="90000"/>
          </a:bodyPr>
          <a:lstStyle/>
          <a:p>
            <a:r>
              <a:rPr lang="en-US" sz="4800" b="1" dirty="0">
                <a:solidFill>
                  <a:srgbClr val="262626"/>
                </a:solidFill>
              </a:rPr>
              <a:t>PESTLE analysis</a:t>
            </a:r>
          </a:p>
        </p:txBody>
      </p:sp>
      <p:pic>
        <p:nvPicPr>
          <p:cNvPr id="5" name="Picture 4">
            <a:extLst>
              <a:ext uri="{FF2B5EF4-FFF2-40B4-BE49-F238E27FC236}">
                <a16:creationId xmlns:a16="http://schemas.microsoft.com/office/drawing/2014/main" id="{2F59F762-C2C1-0448-CE29-2FB05D4CE1E4}"/>
              </a:ext>
            </a:extLst>
          </p:cNvPr>
          <p:cNvPicPr>
            <a:picLocks noChangeAspect="1"/>
          </p:cNvPicPr>
          <p:nvPr/>
        </p:nvPicPr>
        <p:blipFill>
          <a:blip r:embed="rId7"/>
          <a:stretch>
            <a:fillRect/>
          </a:stretch>
        </p:blipFill>
        <p:spPr>
          <a:xfrm>
            <a:off x="1796617" y="1449114"/>
            <a:ext cx="8773411" cy="4697823"/>
          </a:xfrm>
          <a:prstGeom prst="rect">
            <a:avLst/>
          </a:prstGeom>
          <a:ln w="57150" cmpd="thickThin">
            <a:solidFill>
              <a:srgbClr val="7F7F7F"/>
            </a:solidFill>
            <a:miter lim="800000"/>
          </a:ln>
        </p:spPr>
      </p:pic>
    </p:spTree>
    <p:extLst>
      <p:ext uri="{BB962C8B-B14F-4D97-AF65-F5344CB8AC3E}">
        <p14:creationId xmlns:p14="http://schemas.microsoft.com/office/powerpoint/2010/main" val="3883606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1D36C-477A-7211-7A01-001F97FDF4BA}"/>
              </a:ext>
            </a:extLst>
          </p:cNvPr>
          <p:cNvSpPr>
            <a:spLocks noGrp="1"/>
          </p:cNvSpPr>
          <p:nvPr>
            <p:ph type="title"/>
          </p:nvPr>
        </p:nvSpPr>
        <p:spPr>
          <a:xfrm>
            <a:off x="1295402" y="982132"/>
            <a:ext cx="9601196" cy="1303867"/>
          </a:xfrm>
        </p:spPr>
        <p:style>
          <a:lnRef idx="1">
            <a:schemeClr val="dk1"/>
          </a:lnRef>
          <a:fillRef idx="2">
            <a:schemeClr val="dk1"/>
          </a:fillRef>
          <a:effectRef idx="1">
            <a:schemeClr val="dk1"/>
          </a:effectRef>
          <a:fontRef idx="minor">
            <a:schemeClr val="dk1"/>
          </a:fontRef>
        </p:style>
        <p:txBody>
          <a:bodyPr>
            <a:normAutofit/>
          </a:bodyPr>
          <a:lstStyle/>
          <a:p>
            <a:r>
              <a:rPr lang="en-GB" b="1" dirty="0"/>
              <a:t>Contd.</a:t>
            </a:r>
          </a:p>
        </p:txBody>
      </p:sp>
      <p:sp>
        <p:nvSpPr>
          <p:cNvPr id="3" name="Content Placeholder 2">
            <a:extLst>
              <a:ext uri="{FF2B5EF4-FFF2-40B4-BE49-F238E27FC236}">
                <a16:creationId xmlns:a16="http://schemas.microsoft.com/office/drawing/2014/main" id="{C84AA546-139D-26A2-E7AF-F3C70B8426D1}"/>
              </a:ext>
            </a:extLst>
          </p:cNvPr>
          <p:cNvSpPr>
            <a:spLocks noGrp="1"/>
          </p:cNvSpPr>
          <p:nvPr>
            <p:ph idx="1"/>
          </p:nvPr>
        </p:nvSpPr>
        <p:spPr>
          <a:xfrm>
            <a:off x="1295402" y="2556932"/>
            <a:ext cx="6256866" cy="3318936"/>
          </a:xfrm>
        </p:spPr>
        <p:txBody>
          <a:bodyPr>
            <a:normAutofit/>
          </a:bodyPr>
          <a:lstStyle/>
          <a:p>
            <a:pPr lvl="0" algn="just">
              <a:lnSpc>
                <a:spcPct val="90000"/>
              </a:lnSpc>
            </a:pPr>
            <a:r>
              <a:rPr lang="en-IN" sz="2000" dirty="0"/>
              <a:t>Government policies influence bakery operating costs (Grimmer, 2023). </a:t>
            </a:r>
          </a:p>
          <a:p>
            <a:pPr lvl="0" algn="just">
              <a:lnSpc>
                <a:spcPct val="90000"/>
              </a:lnSpc>
            </a:pPr>
            <a:r>
              <a:rPr lang="en-IN" sz="2000" dirty="0"/>
              <a:t>Business support schemes can assist bakery adaptation. </a:t>
            </a:r>
          </a:p>
          <a:p>
            <a:pPr lvl="0" algn="just">
              <a:lnSpc>
                <a:spcPct val="90000"/>
              </a:lnSpc>
            </a:pPr>
            <a:r>
              <a:rPr lang="en-IN" sz="2000" dirty="0"/>
              <a:t>Inflation and rising costs reduce bakery profit margins (</a:t>
            </a:r>
            <a:r>
              <a:rPr lang="en-IN" sz="2000" dirty="0" err="1"/>
              <a:t>Lup</a:t>
            </a:r>
            <a:r>
              <a:rPr lang="en-IN" sz="2000" dirty="0"/>
              <a:t>, </a:t>
            </a:r>
            <a:r>
              <a:rPr lang="en-IN" sz="2000" dirty="0" err="1"/>
              <a:t>Scorte</a:t>
            </a:r>
            <a:r>
              <a:rPr lang="en-IN" sz="2000" dirty="0"/>
              <a:t>, and </a:t>
            </a:r>
            <a:r>
              <a:rPr lang="en-IN" sz="2000" dirty="0" err="1"/>
              <a:t>Zapodeanu</a:t>
            </a:r>
            <a:r>
              <a:rPr lang="en-IN" sz="2000" dirty="0"/>
              <a:t>, 2024). </a:t>
            </a:r>
          </a:p>
          <a:p>
            <a:pPr lvl="0" algn="just">
              <a:lnSpc>
                <a:spcPct val="90000"/>
              </a:lnSpc>
            </a:pPr>
            <a:r>
              <a:rPr lang="en-IN" sz="2000" dirty="0"/>
              <a:t>Homeworking reduces regular purchases from office workers. </a:t>
            </a:r>
          </a:p>
          <a:p>
            <a:pPr lvl="0" algn="just">
              <a:lnSpc>
                <a:spcPct val="90000"/>
              </a:lnSpc>
            </a:pPr>
            <a:r>
              <a:rPr lang="en-IN" sz="2000" dirty="0"/>
              <a:t>Job losses weaken customer demand and purchasing frequency (Dufort, 2026).</a:t>
            </a:r>
          </a:p>
        </p:txBody>
      </p:sp>
      <p:pic>
        <p:nvPicPr>
          <p:cNvPr id="4" name="Picture 3" descr="BASIL, Royal Tunbridge Wells - 2026 Reviews &amp; Information">
            <a:extLst>
              <a:ext uri="{FF2B5EF4-FFF2-40B4-BE49-F238E27FC236}">
                <a16:creationId xmlns:a16="http://schemas.microsoft.com/office/drawing/2014/main" id="{6BBE27D8-A3E7-C848-E17E-0AAA21F7A341}"/>
              </a:ext>
            </a:extLst>
          </p:cNvPr>
          <p:cNvPicPr>
            <a:picLocks noChangeAspect="1"/>
          </p:cNvPicPr>
          <p:nvPr/>
        </p:nvPicPr>
        <p:blipFill>
          <a:blip r:embed="rId4"/>
          <a:srcRect l="13117" r="14853" b="2"/>
          <a:stretch>
            <a:fillRect/>
          </a:stretch>
        </p:blipFill>
        <p:spPr>
          <a:xfrm>
            <a:off x="7777424" y="2547033"/>
            <a:ext cx="3195376" cy="3327066"/>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647687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9BE46-EA8C-F5BB-ABA1-A879F1FC6185}"/>
              </a:ext>
            </a:extLst>
          </p:cNvPr>
          <p:cNvSpPr>
            <a:spLocks noGrp="1"/>
          </p:cNvSpPr>
          <p:nvPr>
            <p:ph type="title"/>
          </p:nvPr>
        </p:nvSpPr>
        <p:spPr>
          <a:xfrm>
            <a:off x="1295402" y="982132"/>
            <a:ext cx="9601196" cy="1303867"/>
          </a:xfrm>
        </p:spPr>
        <p:style>
          <a:lnRef idx="1">
            <a:schemeClr val="dk1"/>
          </a:lnRef>
          <a:fillRef idx="2">
            <a:schemeClr val="dk1"/>
          </a:fillRef>
          <a:effectRef idx="1">
            <a:schemeClr val="dk1"/>
          </a:effectRef>
          <a:fontRef idx="minor">
            <a:schemeClr val="dk1"/>
          </a:fontRef>
        </p:style>
        <p:txBody>
          <a:bodyPr>
            <a:normAutofit/>
          </a:bodyPr>
          <a:lstStyle/>
          <a:p>
            <a:r>
              <a:rPr lang="en-IN" b="1">
                <a:solidFill>
                  <a:srgbClr val="262626"/>
                </a:solidFill>
              </a:rPr>
              <a:t>Contd.</a:t>
            </a:r>
            <a:endParaRPr lang="en-GB">
              <a:solidFill>
                <a:srgbClr val="262626"/>
              </a:solidFill>
            </a:endParaRPr>
          </a:p>
        </p:txBody>
      </p:sp>
      <p:pic>
        <p:nvPicPr>
          <p:cNvPr id="5" name="Picture 4">
            <a:extLst>
              <a:ext uri="{FF2B5EF4-FFF2-40B4-BE49-F238E27FC236}">
                <a16:creationId xmlns:a16="http://schemas.microsoft.com/office/drawing/2014/main" id="{AAF5D06C-098A-9ADB-E64A-E51268E87175}"/>
              </a:ext>
            </a:extLst>
          </p:cNvPr>
          <p:cNvPicPr>
            <a:picLocks noChangeAspect="1"/>
          </p:cNvPicPr>
          <p:nvPr/>
        </p:nvPicPr>
        <p:blipFill>
          <a:blip r:embed="rId4"/>
          <a:stretch>
            <a:fillRect/>
          </a:stretch>
        </p:blipFill>
        <p:spPr>
          <a:xfrm>
            <a:off x="1434268" y="2566717"/>
            <a:ext cx="3398989" cy="3248263"/>
          </a:xfrm>
          <a:prstGeom prst="rect">
            <a:avLst/>
          </a:prstGeom>
          <a:ln w="57150" cmpd="thickThin">
            <a:solidFill>
              <a:srgbClr val="7F7F7F"/>
            </a:solidFill>
            <a:miter lim="800000"/>
          </a:ln>
        </p:spPr>
      </p:pic>
      <p:sp>
        <p:nvSpPr>
          <p:cNvPr id="3" name="Content Placeholder 2">
            <a:extLst>
              <a:ext uri="{FF2B5EF4-FFF2-40B4-BE49-F238E27FC236}">
                <a16:creationId xmlns:a16="http://schemas.microsoft.com/office/drawing/2014/main" id="{D221E0AF-58F3-E278-5DB1-F103FABD9D67}"/>
              </a:ext>
            </a:extLst>
          </p:cNvPr>
          <p:cNvSpPr>
            <a:spLocks noGrp="1"/>
          </p:cNvSpPr>
          <p:nvPr>
            <p:ph idx="1"/>
          </p:nvPr>
        </p:nvSpPr>
        <p:spPr>
          <a:xfrm>
            <a:off x="5114611" y="2556932"/>
            <a:ext cx="5781984" cy="3318936"/>
          </a:xfrm>
        </p:spPr>
        <p:txBody>
          <a:bodyPr>
            <a:normAutofit/>
          </a:bodyPr>
          <a:lstStyle/>
          <a:p>
            <a:pPr lvl="0" algn="just">
              <a:lnSpc>
                <a:spcPct val="90000"/>
              </a:lnSpc>
            </a:pPr>
            <a:r>
              <a:rPr lang="en-IN" sz="1900" dirty="0">
                <a:solidFill>
                  <a:srgbClr val="262626"/>
                </a:solidFill>
              </a:rPr>
              <a:t>Online ordering can improve convenience and reduce queues (</a:t>
            </a:r>
            <a:r>
              <a:rPr lang="en-IN" sz="1900" dirty="0" err="1">
                <a:solidFill>
                  <a:srgbClr val="262626"/>
                </a:solidFill>
              </a:rPr>
              <a:t>Sumarlin</a:t>
            </a:r>
            <a:r>
              <a:rPr lang="en-IN" sz="1900" dirty="0">
                <a:solidFill>
                  <a:srgbClr val="262626"/>
                </a:solidFill>
              </a:rPr>
              <a:t> and </a:t>
            </a:r>
            <a:r>
              <a:rPr lang="en-IN" sz="1900" dirty="0" err="1">
                <a:solidFill>
                  <a:srgbClr val="262626"/>
                </a:solidFill>
              </a:rPr>
              <a:t>Qosidah</a:t>
            </a:r>
            <a:r>
              <a:rPr lang="en-IN" sz="1900" dirty="0">
                <a:solidFill>
                  <a:srgbClr val="262626"/>
                </a:solidFill>
              </a:rPr>
              <a:t>, 2024). </a:t>
            </a:r>
          </a:p>
          <a:p>
            <a:pPr lvl="0" algn="just">
              <a:lnSpc>
                <a:spcPct val="90000"/>
              </a:lnSpc>
            </a:pPr>
            <a:r>
              <a:rPr lang="en-IN" sz="1900" dirty="0">
                <a:solidFill>
                  <a:srgbClr val="262626"/>
                </a:solidFill>
              </a:rPr>
              <a:t>Digital inventory systems improve stock control and forecasting. </a:t>
            </a:r>
          </a:p>
          <a:p>
            <a:pPr lvl="0" algn="just">
              <a:lnSpc>
                <a:spcPct val="90000"/>
              </a:lnSpc>
            </a:pPr>
            <a:r>
              <a:rPr lang="en-IN" sz="1900" dirty="0">
                <a:solidFill>
                  <a:srgbClr val="262626"/>
                </a:solidFill>
              </a:rPr>
              <a:t>Organic sourcing supports environmentally responsible bakery positioning (Kasza et al., 2022). </a:t>
            </a:r>
          </a:p>
          <a:p>
            <a:pPr lvl="0" algn="just">
              <a:lnSpc>
                <a:spcPct val="90000"/>
              </a:lnSpc>
            </a:pPr>
            <a:r>
              <a:rPr lang="en-IN" sz="1900" dirty="0">
                <a:solidFill>
                  <a:srgbClr val="262626"/>
                </a:solidFill>
              </a:rPr>
              <a:t>Recyclable packaging can strengthen environmental customer appeal. </a:t>
            </a:r>
          </a:p>
          <a:p>
            <a:pPr lvl="0" algn="just">
              <a:lnSpc>
                <a:spcPct val="90000"/>
              </a:lnSpc>
            </a:pPr>
            <a:r>
              <a:rPr lang="en-IN" sz="1900" dirty="0">
                <a:solidFill>
                  <a:srgbClr val="262626"/>
                </a:solidFill>
              </a:rPr>
              <a:t>Legal compliance protects Basil from financial penalties (Kamgang et al., 2024). </a:t>
            </a:r>
          </a:p>
        </p:txBody>
      </p:sp>
    </p:spTree>
    <p:extLst>
      <p:ext uri="{BB962C8B-B14F-4D97-AF65-F5344CB8AC3E}">
        <p14:creationId xmlns:p14="http://schemas.microsoft.com/office/powerpoint/2010/main" val="2456126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5626-5B4D-D224-6030-727F243D3029}"/>
              </a:ext>
            </a:extLst>
          </p:cNvPr>
          <p:cNvSpPr>
            <a:spLocks noGrp="1"/>
          </p:cNvSpPr>
          <p:nvPr>
            <p:ph type="title"/>
          </p:nvPr>
        </p:nvSpPr>
        <p:spPr>
          <a:xfrm>
            <a:off x="1295402" y="982132"/>
            <a:ext cx="9601196" cy="1303867"/>
          </a:xfrm>
        </p:spPr>
        <p:style>
          <a:lnRef idx="1">
            <a:schemeClr val="dk1"/>
          </a:lnRef>
          <a:fillRef idx="2">
            <a:schemeClr val="dk1"/>
          </a:fillRef>
          <a:effectRef idx="1">
            <a:schemeClr val="dk1"/>
          </a:effectRef>
          <a:fontRef idx="minor">
            <a:schemeClr val="dk1"/>
          </a:fontRef>
        </p:style>
        <p:txBody>
          <a:bodyPr>
            <a:normAutofit/>
          </a:bodyPr>
          <a:lstStyle/>
          <a:p>
            <a:r>
              <a:rPr lang="en-GB" b="1" dirty="0">
                <a:solidFill>
                  <a:srgbClr val="262626"/>
                </a:solidFill>
              </a:rPr>
              <a:t>Fishbone Diagram</a:t>
            </a:r>
          </a:p>
        </p:txBody>
      </p:sp>
      <p:sp>
        <p:nvSpPr>
          <p:cNvPr id="3" name="Content Placeholder 2">
            <a:extLst>
              <a:ext uri="{FF2B5EF4-FFF2-40B4-BE49-F238E27FC236}">
                <a16:creationId xmlns:a16="http://schemas.microsoft.com/office/drawing/2014/main" id="{242C93F5-1A1B-1CBF-922E-3A274D0724C8}"/>
              </a:ext>
            </a:extLst>
          </p:cNvPr>
          <p:cNvSpPr>
            <a:spLocks noGrp="1"/>
          </p:cNvSpPr>
          <p:nvPr>
            <p:ph idx="1"/>
          </p:nvPr>
        </p:nvSpPr>
        <p:spPr>
          <a:xfrm>
            <a:off x="7676940" y="2556932"/>
            <a:ext cx="3527383" cy="3434866"/>
          </a:xfrm>
        </p:spPr>
        <p:txBody>
          <a:bodyPr>
            <a:normAutofit fontScale="85000" lnSpcReduction="10000"/>
          </a:bodyPr>
          <a:lstStyle/>
          <a:p>
            <a:pPr lvl="0" algn="just">
              <a:lnSpc>
                <a:spcPct val="90000"/>
              </a:lnSpc>
            </a:pPr>
            <a:r>
              <a:rPr lang="en-IN" sz="1900" dirty="0">
                <a:solidFill>
                  <a:srgbClr val="262626"/>
                </a:solidFill>
              </a:rPr>
              <a:t>Reduced footfall and job losses weaken customer demand (</a:t>
            </a:r>
            <a:r>
              <a:rPr lang="en-IN" sz="1900" dirty="0" err="1">
                <a:solidFill>
                  <a:srgbClr val="262626"/>
                </a:solidFill>
              </a:rPr>
              <a:t>Sugiama</a:t>
            </a:r>
            <a:r>
              <a:rPr lang="en-IN" sz="1900" dirty="0">
                <a:solidFill>
                  <a:srgbClr val="262626"/>
                </a:solidFill>
              </a:rPr>
              <a:t> et al., 2023). </a:t>
            </a:r>
          </a:p>
          <a:p>
            <a:pPr lvl="0" algn="just">
              <a:lnSpc>
                <a:spcPct val="90000"/>
              </a:lnSpc>
            </a:pPr>
            <a:r>
              <a:rPr lang="en-IN" sz="1900" dirty="0">
                <a:solidFill>
                  <a:srgbClr val="262626"/>
                </a:solidFill>
              </a:rPr>
              <a:t>Organic ingredient costs threaten profitability and product pricing. </a:t>
            </a:r>
          </a:p>
          <a:p>
            <a:pPr lvl="0" algn="just">
              <a:lnSpc>
                <a:spcPct val="90000"/>
              </a:lnSpc>
            </a:pPr>
            <a:r>
              <a:rPr lang="en-IN" sz="1900" dirty="0">
                <a:solidFill>
                  <a:srgbClr val="262626"/>
                </a:solidFill>
              </a:rPr>
              <a:t>Declining retail-park traffic limits new customer acquisition (Carvache, Carrascosa, and Carvache, 2024). </a:t>
            </a:r>
          </a:p>
          <a:p>
            <a:pPr lvl="0" algn="just">
              <a:lnSpc>
                <a:spcPct val="90000"/>
              </a:lnSpc>
            </a:pPr>
            <a:r>
              <a:rPr lang="en-IN" sz="1900" dirty="0">
                <a:solidFill>
                  <a:srgbClr val="262626"/>
                </a:solidFill>
              </a:rPr>
              <a:t>Limited delivery and pre-ordering create customer inconvenience. </a:t>
            </a:r>
          </a:p>
          <a:p>
            <a:pPr lvl="0" algn="just">
              <a:lnSpc>
                <a:spcPct val="90000"/>
              </a:lnSpc>
            </a:pPr>
            <a:r>
              <a:rPr lang="en-IN" sz="1900" dirty="0">
                <a:solidFill>
                  <a:srgbClr val="262626"/>
                </a:solidFill>
              </a:rPr>
              <a:t>Rising operating expenses restrict resources for growth (</a:t>
            </a:r>
            <a:r>
              <a:rPr lang="en-IN" sz="1900" dirty="0" err="1">
                <a:solidFill>
                  <a:srgbClr val="262626"/>
                </a:solidFill>
              </a:rPr>
              <a:t>Seebunruang</a:t>
            </a:r>
            <a:r>
              <a:rPr lang="en-IN" sz="1900" dirty="0">
                <a:solidFill>
                  <a:srgbClr val="262626"/>
                </a:solidFill>
              </a:rPr>
              <a:t>, Burns, and </a:t>
            </a:r>
            <a:r>
              <a:rPr lang="en-IN" sz="1900" dirty="0" err="1">
                <a:solidFill>
                  <a:srgbClr val="262626"/>
                </a:solidFill>
              </a:rPr>
              <a:t>Arnberger</a:t>
            </a:r>
            <a:r>
              <a:rPr lang="en-IN" sz="1900" dirty="0">
                <a:solidFill>
                  <a:srgbClr val="262626"/>
                </a:solidFill>
              </a:rPr>
              <a:t>, 2022).</a:t>
            </a:r>
          </a:p>
        </p:txBody>
      </p:sp>
      <p:pic>
        <p:nvPicPr>
          <p:cNvPr id="6" name="Picture 5">
            <a:extLst>
              <a:ext uri="{FF2B5EF4-FFF2-40B4-BE49-F238E27FC236}">
                <a16:creationId xmlns:a16="http://schemas.microsoft.com/office/drawing/2014/main" id="{A2FC1ECD-DFE2-D83F-370C-8154EBDEAAA1}"/>
              </a:ext>
            </a:extLst>
          </p:cNvPr>
          <p:cNvPicPr>
            <a:picLocks noChangeAspect="1"/>
          </p:cNvPicPr>
          <p:nvPr/>
        </p:nvPicPr>
        <p:blipFill>
          <a:blip r:embed="rId4"/>
          <a:stretch>
            <a:fillRect/>
          </a:stretch>
        </p:blipFill>
        <p:spPr>
          <a:xfrm>
            <a:off x="938439" y="2556932"/>
            <a:ext cx="6738501" cy="3318936"/>
          </a:xfrm>
          <a:prstGeom prst="rect">
            <a:avLst/>
          </a:prstGeom>
          <a:ln>
            <a:solidFill>
              <a:schemeClr val="tx1"/>
            </a:solidFill>
          </a:ln>
        </p:spPr>
      </p:pic>
    </p:spTree>
    <p:extLst>
      <p:ext uri="{BB962C8B-B14F-4D97-AF65-F5344CB8AC3E}">
        <p14:creationId xmlns:p14="http://schemas.microsoft.com/office/powerpoint/2010/main" val="1877515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54B7C14-FC5B-5CA9-7840-C665F74596BA}"/>
              </a:ext>
            </a:extLst>
          </p:cNvPr>
          <p:cNvSpPr>
            <a:spLocks noGrp="1"/>
          </p:cNvSpPr>
          <p:nvPr>
            <p:ph type="title"/>
          </p:nvPr>
        </p:nvSpPr>
        <p:spPr>
          <a:xfrm>
            <a:off x="1295402" y="1587640"/>
            <a:ext cx="3660056" cy="719865"/>
          </a:xfrm>
        </p:spPr>
        <p:style>
          <a:lnRef idx="1">
            <a:schemeClr val="dk1"/>
          </a:lnRef>
          <a:fillRef idx="2">
            <a:schemeClr val="dk1"/>
          </a:fillRef>
          <a:effectRef idx="1">
            <a:schemeClr val="dk1"/>
          </a:effectRef>
          <a:fontRef idx="minor">
            <a:schemeClr val="dk1"/>
          </a:fontRef>
        </p:style>
        <p:txBody>
          <a:bodyPr anchor="b">
            <a:normAutofit/>
          </a:bodyPr>
          <a:lstStyle/>
          <a:p>
            <a:r>
              <a:rPr lang="en-GB" sz="2800" b="1" dirty="0">
                <a:solidFill>
                  <a:srgbClr val="262626"/>
                </a:solidFill>
              </a:rPr>
              <a:t>Conclusion</a:t>
            </a:r>
          </a:p>
        </p:txBody>
      </p:sp>
      <p:cxnSp>
        <p:nvCxnSpPr>
          <p:cNvPr id="17" name="Straight Connector 16">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A26B04C-38AF-B9BB-CF8A-A44C83CB91A4}"/>
              </a:ext>
            </a:extLst>
          </p:cNvPr>
          <p:cNvSpPr>
            <a:spLocks noGrp="1"/>
          </p:cNvSpPr>
          <p:nvPr>
            <p:ph idx="1"/>
          </p:nvPr>
        </p:nvSpPr>
        <p:spPr>
          <a:xfrm>
            <a:off x="1075175" y="2493774"/>
            <a:ext cx="4742822" cy="3382094"/>
          </a:xfrm>
        </p:spPr>
        <p:txBody>
          <a:bodyPr>
            <a:normAutofit/>
          </a:bodyPr>
          <a:lstStyle/>
          <a:p>
            <a:pPr lvl="0" algn="just"/>
            <a:r>
              <a:rPr lang="en-IN" sz="1800" dirty="0">
                <a:solidFill>
                  <a:srgbClr val="262626"/>
                </a:solidFill>
              </a:rPr>
              <a:t>Declining customers continue restricting Basil Bakery’s sales recovery. </a:t>
            </a:r>
          </a:p>
          <a:p>
            <a:pPr lvl="0" algn="just"/>
            <a:r>
              <a:rPr lang="en-IN" sz="1800" dirty="0">
                <a:solidFill>
                  <a:srgbClr val="262626"/>
                </a:solidFill>
              </a:rPr>
              <a:t>Changing customer behaviour requires more flexible purchasing options. </a:t>
            </a:r>
          </a:p>
          <a:p>
            <a:pPr lvl="0" algn="just"/>
            <a:r>
              <a:rPr lang="en-IN" sz="1800" dirty="0">
                <a:solidFill>
                  <a:srgbClr val="262626"/>
                </a:solidFill>
              </a:rPr>
              <a:t>Improved ordering channels can strengthen customer convenience. </a:t>
            </a:r>
          </a:p>
          <a:p>
            <a:pPr lvl="0" algn="just"/>
            <a:r>
              <a:rPr lang="en-IN" sz="1800" dirty="0">
                <a:solidFill>
                  <a:srgbClr val="262626"/>
                </a:solidFill>
              </a:rPr>
              <a:t>Digital promotion can increase bakery visibility beyond retail. </a:t>
            </a:r>
          </a:p>
          <a:p>
            <a:pPr lvl="0" algn="just"/>
            <a:r>
              <a:rPr lang="en-IN" sz="1800" dirty="0">
                <a:solidFill>
                  <a:srgbClr val="262626"/>
                </a:solidFill>
              </a:rPr>
              <a:t>Cost control is essential for sustainable future growth.</a:t>
            </a:r>
          </a:p>
        </p:txBody>
      </p:sp>
      <p:pic>
        <p:nvPicPr>
          <p:cNvPr id="4" name="Picture 3" descr="Basil's Bakery">
            <a:extLst>
              <a:ext uri="{FF2B5EF4-FFF2-40B4-BE49-F238E27FC236}">
                <a16:creationId xmlns:a16="http://schemas.microsoft.com/office/drawing/2014/main" id="{64F5F2B2-477A-3148-165A-341B5004AD21}"/>
              </a:ext>
            </a:extLst>
          </p:cNvPr>
          <p:cNvPicPr>
            <a:picLocks noChangeAspect="1"/>
          </p:cNvPicPr>
          <p:nvPr/>
        </p:nvPicPr>
        <p:blipFill>
          <a:blip r:embed="rId6"/>
          <a:stretch>
            <a:fillRect/>
          </a:stretch>
        </p:blipFill>
        <p:spPr>
          <a:xfrm>
            <a:off x="6498827" y="755021"/>
            <a:ext cx="4031846" cy="5375795"/>
          </a:xfrm>
          <a:prstGeom prst="rect">
            <a:avLst/>
          </a:prstGeom>
          <a:ln w="57150" cmpd="thickThin">
            <a:solidFill>
              <a:srgbClr val="7F7F7F"/>
            </a:solidFill>
            <a:miter lim="800000"/>
          </a:ln>
        </p:spPr>
      </p:pic>
    </p:spTree>
    <p:extLst>
      <p:ext uri="{BB962C8B-B14F-4D97-AF65-F5344CB8AC3E}">
        <p14:creationId xmlns:p14="http://schemas.microsoft.com/office/powerpoint/2010/main" val="1104080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9F44802-FA00-6CEC-CA80-2D03A0824920}"/>
              </a:ext>
            </a:extLst>
          </p:cNvPr>
          <p:cNvSpPr>
            <a:spLocks noGrp="1"/>
          </p:cNvSpPr>
          <p:nvPr>
            <p:ph type="title"/>
          </p:nvPr>
        </p:nvSpPr>
        <p:spPr>
          <a:xfrm>
            <a:off x="952108" y="954756"/>
            <a:ext cx="2730414" cy="4946003"/>
          </a:xfrm>
        </p:spPr>
        <p:txBody>
          <a:bodyPr>
            <a:normAutofit/>
          </a:bodyPr>
          <a:lstStyle/>
          <a:p>
            <a:r>
              <a:rPr lang="en-GB" sz="4100" b="1">
                <a:solidFill>
                  <a:srgbClr val="FFFFFF"/>
                </a:solidFill>
              </a:rPr>
              <a:t>References</a:t>
            </a:r>
            <a:endParaRPr lang="en-GB" sz="4100">
              <a:solidFill>
                <a:srgbClr val="FFFFFF"/>
              </a:solidFill>
            </a:endParaRP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E40C12-3EC9-3310-7E9D-5B5F00DB5FDA}"/>
              </a:ext>
            </a:extLst>
          </p:cNvPr>
          <p:cNvSpPr>
            <a:spLocks noGrp="1"/>
          </p:cNvSpPr>
          <p:nvPr>
            <p:ph idx="1"/>
          </p:nvPr>
        </p:nvSpPr>
        <p:spPr>
          <a:xfrm>
            <a:off x="5140933" y="469899"/>
            <a:ext cx="6726169" cy="5918201"/>
          </a:xfrm>
        </p:spPr>
        <p:txBody>
          <a:bodyPr anchor="ctr">
            <a:normAutofit fontScale="47500" lnSpcReduction="20000"/>
          </a:bodyPr>
          <a:lstStyle/>
          <a:p>
            <a:pPr algn="just"/>
            <a:r>
              <a:rPr lang="en-US" dirty="0"/>
              <a:t>Bruin. (2016). Scanning the Environment: PESTEL Analysis. Available at: https://www.business-to-you.com/scanning-the-environment-pestel-analysis/ (Accessed on: 04/10/2026).</a:t>
            </a:r>
            <a:endParaRPr lang="en-IN" dirty="0"/>
          </a:p>
          <a:p>
            <a:pPr algn="just"/>
            <a:r>
              <a:rPr lang="en-GB" dirty="0"/>
              <a:t>Carvache-Franco, M., Carrascosa-López, C. and Carvache-Franco, W., (2024). Market segmentation and consumer motivations in protected natural parks: A study from Spain. </a:t>
            </a:r>
            <a:r>
              <a:rPr lang="en-GB" i="1" dirty="0" err="1"/>
              <a:t>Plos</a:t>
            </a:r>
            <a:r>
              <a:rPr lang="en-GB" i="1" dirty="0"/>
              <a:t> one</a:t>
            </a:r>
            <a:r>
              <a:rPr lang="en-GB" dirty="0"/>
              <a:t>, </a:t>
            </a:r>
            <a:r>
              <a:rPr lang="en-GB" i="1" dirty="0"/>
              <a:t>19</a:t>
            </a:r>
            <a:r>
              <a:rPr lang="en-GB" dirty="0"/>
              <a:t>(1), p.e0296199.</a:t>
            </a:r>
            <a:endParaRPr lang="en-IN" dirty="0"/>
          </a:p>
          <a:p>
            <a:pPr algn="just"/>
            <a:r>
              <a:rPr lang="en-GB" dirty="0" err="1"/>
              <a:t>Damaschi</a:t>
            </a:r>
            <a:r>
              <a:rPr lang="en-GB" dirty="0"/>
              <a:t>, G., </a:t>
            </a:r>
            <a:r>
              <a:rPr lang="en-GB" dirty="0" err="1"/>
              <a:t>Aboueldahab</a:t>
            </a:r>
            <a:r>
              <a:rPr lang="en-GB" dirty="0"/>
              <a:t>, A. and D’Addario, M., (2025). Decomposing brand loyalty: an examination of loyalty subcomponents, product price range, consumer personality, and willingness to pay. </a:t>
            </a:r>
            <a:r>
              <a:rPr lang="en-GB" i="1" dirty="0"/>
              <a:t>Behavioral Sciences</a:t>
            </a:r>
            <a:r>
              <a:rPr lang="en-GB" dirty="0"/>
              <a:t>, </a:t>
            </a:r>
            <a:r>
              <a:rPr lang="en-GB" i="1" dirty="0"/>
              <a:t>15</a:t>
            </a:r>
            <a:r>
              <a:rPr lang="en-GB" dirty="0"/>
              <a:t>(2), p.189.</a:t>
            </a:r>
            <a:endParaRPr lang="en-IN" dirty="0"/>
          </a:p>
          <a:p>
            <a:pPr algn="just"/>
            <a:r>
              <a:rPr lang="en-GB" dirty="0"/>
              <a:t>Dufort, M., (2026). How Consumer Purchasing Power Is Affected by Inflation. </a:t>
            </a:r>
            <a:r>
              <a:rPr lang="en-GB" i="1" dirty="0" err="1"/>
              <a:t>Weimarer</a:t>
            </a:r>
            <a:r>
              <a:rPr lang="en-GB" i="1" dirty="0"/>
              <a:t> </a:t>
            </a:r>
            <a:r>
              <a:rPr lang="en-GB" i="1" dirty="0" err="1"/>
              <a:t>Beiträge</a:t>
            </a:r>
            <a:r>
              <a:rPr lang="en-GB" dirty="0"/>
              <a:t>, </a:t>
            </a:r>
            <a:r>
              <a:rPr lang="en-GB" i="1" dirty="0"/>
              <a:t>72</a:t>
            </a:r>
            <a:r>
              <a:rPr lang="en-GB" dirty="0"/>
              <a:t>(2), pp.16-22.</a:t>
            </a:r>
            <a:endParaRPr lang="en-IN" dirty="0"/>
          </a:p>
          <a:p>
            <a:pPr algn="just"/>
            <a:r>
              <a:rPr lang="en-GB" dirty="0"/>
              <a:t>Grimmer, L., (2023). The role of local government in marketing small city retailing: Examining the gap between perception and reality. </a:t>
            </a:r>
            <a:r>
              <a:rPr lang="en-GB" i="1" dirty="0"/>
              <a:t>The international review of retail, distribution and consumer research</a:t>
            </a:r>
            <a:r>
              <a:rPr lang="en-GB" dirty="0"/>
              <a:t>, </a:t>
            </a:r>
            <a:r>
              <a:rPr lang="en-GB" i="1" dirty="0"/>
              <a:t>33</a:t>
            </a:r>
            <a:r>
              <a:rPr lang="en-GB" dirty="0"/>
              <a:t>(4), pp.371-395.</a:t>
            </a:r>
            <a:endParaRPr lang="en-IN" dirty="0"/>
          </a:p>
          <a:p>
            <a:pPr algn="just"/>
            <a:r>
              <a:rPr lang="en-GB" dirty="0"/>
              <a:t>Kamgang, S.E., </a:t>
            </a:r>
            <a:r>
              <a:rPr lang="en-GB" dirty="0" err="1"/>
              <a:t>Boiral</a:t>
            </a:r>
            <a:r>
              <a:rPr lang="en-GB" dirty="0"/>
              <a:t>, O., </a:t>
            </a:r>
            <a:r>
              <a:rPr lang="en-GB" dirty="0" err="1"/>
              <a:t>Guillaumie</a:t>
            </a:r>
            <a:r>
              <a:rPr lang="en-GB" dirty="0"/>
              <a:t>, L. and Brotherton, M.C., (2024). Responsible sourcing in the food industry: a scoping review. </a:t>
            </a:r>
            <a:r>
              <a:rPr lang="en-GB" i="1" dirty="0"/>
              <a:t>Environment, development and sustainability</a:t>
            </a:r>
            <a:r>
              <a:rPr lang="en-GB" dirty="0"/>
              <a:t>, </a:t>
            </a:r>
            <a:r>
              <a:rPr lang="en-GB" i="1" dirty="0"/>
              <a:t>26</a:t>
            </a:r>
            <a:r>
              <a:rPr lang="en-GB" dirty="0"/>
              <a:t>(8), pp.19325-19349.</a:t>
            </a:r>
            <a:endParaRPr lang="en-IN" dirty="0"/>
          </a:p>
          <a:p>
            <a:pPr algn="just"/>
            <a:r>
              <a:rPr lang="en-GB" dirty="0"/>
              <a:t>Kasza, G., </a:t>
            </a:r>
            <a:r>
              <a:rPr lang="en-GB" dirty="0" err="1"/>
              <a:t>Veflen</a:t>
            </a:r>
            <a:r>
              <a:rPr lang="en-GB" dirty="0"/>
              <a:t>, N., </a:t>
            </a:r>
            <a:r>
              <a:rPr lang="en-GB" dirty="0" err="1"/>
              <a:t>Scholderer</a:t>
            </a:r>
            <a:r>
              <a:rPr lang="en-GB" dirty="0"/>
              <a:t>, J., </a:t>
            </a:r>
            <a:r>
              <a:rPr lang="en-GB" dirty="0" err="1"/>
              <a:t>Münter</a:t>
            </a:r>
            <a:r>
              <a:rPr lang="en-GB" dirty="0"/>
              <a:t>, L., Fekete, L., Csenki, E.Z., </a:t>
            </a:r>
            <a:r>
              <a:rPr lang="en-GB" dirty="0" err="1"/>
              <a:t>Dorkó</a:t>
            </a:r>
            <a:r>
              <a:rPr lang="en-GB" dirty="0"/>
              <a:t>, A., Szakos, D. and Izsó, T., (2022). Conflicting issues of sustainable consumption and food safety: risky consumer </a:t>
            </a:r>
            <a:r>
              <a:rPr lang="en-GB" dirty="0" err="1"/>
              <a:t>behaviors</a:t>
            </a:r>
            <a:r>
              <a:rPr lang="en-GB" dirty="0"/>
              <a:t> in reducing food waste and plastic packaging. </a:t>
            </a:r>
            <a:r>
              <a:rPr lang="en-GB" i="1" dirty="0"/>
              <a:t>Foods</a:t>
            </a:r>
            <a:r>
              <a:rPr lang="en-GB" dirty="0"/>
              <a:t>, </a:t>
            </a:r>
            <a:r>
              <a:rPr lang="en-GB" i="1" dirty="0"/>
              <a:t>11</a:t>
            </a:r>
            <a:r>
              <a:rPr lang="en-GB" dirty="0"/>
              <a:t>(21), p.3520.</a:t>
            </a:r>
            <a:endParaRPr lang="en-IN" dirty="0"/>
          </a:p>
          <a:p>
            <a:pPr algn="just"/>
            <a:r>
              <a:rPr lang="en-GB" dirty="0" err="1"/>
              <a:t>Lup</a:t>
            </a:r>
            <a:r>
              <a:rPr lang="en-GB" dirty="0"/>
              <a:t>, F., </a:t>
            </a:r>
            <a:r>
              <a:rPr lang="en-GB" dirty="0" err="1"/>
              <a:t>Scorte</a:t>
            </a:r>
            <a:r>
              <a:rPr lang="en-GB" dirty="0"/>
              <a:t>, C. and </a:t>
            </a:r>
            <a:r>
              <a:rPr lang="en-GB" dirty="0" err="1"/>
              <a:t>Zapodeanu</a:t>
            </a:r>
            <a:r>
              <a:rPr lang="en-GB" dirty="0"/>
              <a:t>, D., (2024). Influencing Factors On Costs And Decision Making. A Look At The Bakery Industry. </a:t>
            </a:r>
            <a:r>
              <a:rPr lang="en-GB" i="1" dirty="0"/>
              <a:t>Annals of the University of Oradea, Economic Science Series</a:t>
            </a:r>
            <a:r>
              <a:rPr lang="en-GB" dirty="0"/>
              <a:t>, </a:t>
            </a:r>
            <a:r>
              <a:rPr lang="en-GB" i="1" dirty="0"/>
              <a:t>33</a:t>
            </a:r>
            <a:r>
              <a:rPr lang="en-GB" dirty="0"/>
              <a:t>(2), p.186.</a:t>
            </a:r>
            <a:endParaRPr lang="en-IN" dirty="0"/>
          </a:p>
          <a:p>
            <a:pPr algn="just"/>
            <a:r>
              <a:rPr lang="en-GB" dirty="0"/>
              <a:t>Merten, L. and </a:t>
            </a:r>
            <a:r>
              <a:rPr lang="en-GB" dirty="0" err="1"/>
              <a:t>Kuhnimhof</a:t>
            </a:r>
            <a:r>
              <a:rPr lang="en-GB" dirty="0"/>
              <a:t>, T., (2023). Impacts of parking and accessibility on retail-oriented city centres. </a:t>
            </a:r>
            <a:r>
              <a:rPr lang="en-GB" i="1" dirty="0"/>
              <a:t>Journal of Transport Geography</a:t>
            </a:r>
            <a:r>
              <a:rPr lang="en-GB" dirty="0"/>
              <a:t>, </a:t>
            </a:r>
            <a:r>
              <a:rPr lang="en-GB" i="1" dirty="0"/>
              <a:t>113</a:t>
            </a:r>
            <a:r>
              <a:rPr lang="en-GB" dirty="0"/>
              <a:t>, p.103733.</a:t>
            </a:r>
            <a:endParaRPr lang="en-IN" dirty="0"/>
          </a:p>
          <a:p>
            <a:pPr algn="just"/>
            <a:r>
              <a:rPr lang="en-GB" dirty="0"/>
              <a:t>Olsson, J., Hellström, D. and </a:t>
            </a:r>
            <a:r>
              <a:rPr lang="en-GB" dirty="0" err="1"/>
              <a:t>Vakulenko</a:t>
            </a:r>
            <a:r>
              <a:rPr lang="en-GB" dirty="0"/>
              <a:t>, Y., (2023). Customer experience dimensions in last-mile delivery: an empirical study on unattended home delivery. </a:t>
            </a:r>
            <a:r>
              <a:rPr lang="en-GB" i="1" dirty="0"/>
              <a:t>International Journal of Physical Distribution &amp; Logistics Management</a:t>
            </a:r>
            <a:r>
              <a:rPr lang="en-GB" dirty="0"/>
              <a:t>, </a:t>
            </a:r>
            <a:r>
              <a:rPr lang="en-GB" i="1" dirty="0"/>
              <a:t>53</a:t>
            </a:r>
            <a:r>
              <a:rPr lang="en-GB" dirty="0"/>
              <a:t>(2), pp.184-205.</a:t>
            </a:r>
            <a:endParaRPr lang="en-IN" dirty="0"/>
          </a:p>
          <a:p>
            <a:pPr algn="just"/>
            <a:r>
              <a:rPr lang="en-GB" dirty="0" err="1"/>
              <a:t>Seebunruang</a:t>
            </a:r>
            <a:r>
              <a:rPr lang="en-GB" dirty="0"/>
              <a:t>, J., Burns, R.C. and </a:t>
            </a:r>
            <a:r>
              <a:rPr lang="en-GB" dirty="0" err="1"/>
              <a:t>Arnberger</a:t>
            </a:r>
            <a:r>
              <a:rPr lang="en-GB" dirty="0"/>
              <a:t>, A., (2022). Is national park affinity related to visitors’ satisfaction with park service and recreation quality? a case study from a Thai Forest National Park. </a:t>
            </a:r>
            <a:r>
              <a:rPr lang="en-GB" i="1" dirty="0"/>
              <a:t>Forests</a:t>
            </a:r>
            <a:r>
              <a:rPr lang="en-GB" dirty="0"/>
              <a:t>, </a:t>
            </a:r>
            <a:r>
              <a:rPr lang="en-GB" i="1" dirty="0"/>
              <a:t>13</a:t>
            </a:r>
            <a:r>
              <a:rPr lang="en-GB" dirty="0"/>
              <a:t>(5), p.753.</a:t>
            </a:r>
            <a:endParaRPr lang="en-IN" dirty="0"/>
          </a:p>
          <a:p>
            <a:pPr algn="just"/>
            <a:r>
              <a:rPr lang="en-GB" dirty="0" err="1"/>
              <a:t>Sugiama</a:t>
            </a:r>
            <a:r>
              <a:rPr lang="en-GB" dirty="0"/>
              <a:t>, A.G., Nurhikmah, W., Rini, R.O.P. and </a:t>
            </a:r>
            <a:r>
              <a:rPr lang="en-GB" dirty="0" err="1"/>
              <a:t>Wigati</a:t>
            </a:r>
            <a:r>
              <a:rPr lang="en-GB" dirty="0"/>
              <a:t>, E., (2023). Investigating the essence of recreational accessibility and its effects on satisfaction, memories, and loyalty of City Park Visitors. </a:t>
            </a:r>
            <a:r>
              <a:rPr lang="en-GB" i="1" dirty="0"/>
              <a:t>African Journal of Hospitality, Tourism and Leisure</a:t>
            </a:r>
            <a:r>
              <a:rPr lang="en-GB" dirty="0"/>
              <a:t>, </a:t>
            </a:r>
            <a:r>
              <a:rPr lang="en-GB" i="1" dirty="0"/>
              <a:t>12</a:t>
            </a:r>
            <a:r>
              <a:rPr lang="en-GB" dirty="0"/>
              <a:t>(4), pp.1524-1541.</a:t>
            </a:r>
            <a:endParaRPr lang="en-IN" dirty="0"/>
          </a:p>
          <a:p>
            <a:pPr algn="just"/>
            <a:r>
              <a:rPr lang="en-GB" dirty="0" err="1"/>
              <a:t>Sumarlin</a:t>
            </a:r>
            <a:r>
              <a:rPr lang="en-GB" dirty="0"/>
              <a:t>, T. and </a:t>
            </a:r>
            <a:r>
              <a:rPr lang="en-GB" dirty="0" err="1"/>
              <a:t>Qosidah</a:t>
            </a:r>
            <a:r>
              <a:rPr lang="en-GB" dirty="0"/>
              <a:t>, N., (2024). Optimizing sales and inventory management with machine learning: Applications of neural networks and random forests. </a:t>
            </a:r>
            <a:r>
              <a:rPr lang="en-GB" i="1" dirty="0"/>
              <a:t>Journal of Management and Informatics</a:t>
            </a:r>
            <a:r>
              <a:rPr lang="en-GB" dirty="0"/>
              <a:t>, </a:t>
            </a:r>
            <a:r>
              <a:rPr lang="en-GB" i="1" dirty="0"/>
              <a:t>3</a:t>
            </a:r>
            <a:r>
              <a:rPr lang="en-GB" dirty="0"/>
              <a:t>(2), pp.312-327.</a:t>
            </a:r>
            <a:endParaRPr lang="en-IN" dirty="0"/>
          </a:p>
          <a:p>
            <a:pPr algn="just"/>
            <a:r>
              <a:rPr lang="en-US" dirty="0"/>
              <a:t>UWTSD. (2026). </a:t>
            </a:r>
            <a:r>
              <a:rPr lang="en-US" i="1" dirty="0"/>
              <a:t>Solving problems and making decisions. UWTSD. </a:t>
            </a:r>
            <a:r>
              <a:rPr lang="en-US" dirty="0"/>
              <a:t>Available at: https://librarysearch.uwtsd.ac.uk/discovery/fulldisplay/alma99100712064102421/44WHELF_UWTSD:44WHELF_UWTSD_VU1 (Accessed on: 04/10/2026).</a:t>
            </a:r>
            <a:endParaRPr lang="en-IN" dirty="0"/>
          </a:p>
        </p:txBody>
      </p:sp>
    </p:spTree>
    <p:extLst>
      <p:ext uri="{BB962C8B-B14F-4D97-AF65-F5344CB8AC3E}">
        <p14:creationId xmlns:p14="http://schemas.microsoft.com/office/powerpoint/2010/main" val="4030438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066F8AE-A5C7-4B3E-B1DA-D0B624059B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78E901E-6697-44E3-9533-1457FA4F0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C515452A-514A-4763-9932-37302A8D6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D0EC146D-CF08-4B34-ADEB-2F0296F98A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E1FBA240-87AB-400A-9292-7DC6F3E5521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useBgFill="1">
        <p:nvSpPr>
          <p:cNvPr id="15" name="Rectangle 14">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ank You Stock Photos, Images and Backgrounds for Free Download">
            <a:extLst>
              <a:ext uri="{FF2B5EF4-FFF2-40B4-BE49-F238E27FC236}">
                <a16:creationId xmlns:a16="http://schemas.microsoft.com/office/drawing/2014/main" id="{9ECA3551-7D55-6CE5-2972-999397463891}"/>
              </a:ext>
            </a:extLst>
          </p:cNvPr>
          <p:cNvPicPr>
            <a:picLocks noChangeAspect="1"/>
          </p:cNvPicPr>
          <p:nvPr/>
        </p:nvPicPr>
        <p:blipFill>
          <a:blip r:embed="rId6"/>
          <a:srcRect t="5918" r="1" b="926"/>
          <a:stretch>
            <a:fillRect/>
          </a:stretch>
        </p:blipFill>
        <p:spPr>
          <a:xfrm>
            <a:off x="486138" y="488137"/>
            <a:ext cx="11227442" cy="5883295"/>
          </a:xfrm>
          <a:prstGeom prst="rect">
            <a:avLst/>
          </a:prstGeom>
        </p:spPr>
      </p:pic>
      <p:sp>
        <p:nvSpPr>
          <p:cNvPr id="17" name="Rectangle 16">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9" name="Group 18">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20"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1" name="Picture 20">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2"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3" name="Picture 22">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Tree>
    <p:extLst>
      <p:ext uri="{BB962C8B-B14F-4D97-AF65-F5344CB8AC3E}">
        <p14:creationId xmlns:p14="http://schemas.microsoft.com/office/powerpoint/2010/main" val="21169696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76</TotalTime>
  <Words>2727</Words>
  <Application>Microsoft Office PowerPoint</Application>
  <PresentationFormat>Widescreen</PresentationFormat>
  <Paragraphs>89</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Garamond</vt:lpstr>
      <vt:lpstr>Organic</vt:lpstr>
      <vt:lpstr>MODULE CODE: LCLM4004 MODULE TITLE: PROBLEM SOLVING AND DECISION MAKING  ASSESSMENT TITLE: COMPONENT 1</vt:lpstr>
      <vt:lpstr>Introduction</vt:lpstr>
      <vt:lpstr>Overview of Basil Bakery</vt:lpstr>
      <vt:lpstr>Issues Affecting Sales Growth at Basil’s Bakery</vt:lpstr>
      <vt:lpstr>PESTLE analysis</vt:lpstr>
      <vt:lpstr>Contd.</vt:lpstr>
      <vt:lpstr>Contd.</vt:lpstr>
      <vt:lpstr>Fishbone Diagram</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gabriela cucuteanu</cp:lastModifiedBy>
  <cp:revision>1</cp:revision>
  <dcterms:created xsi:type="dcterms:W3CDTF">2026-06-30T15:21:33Z</dcterms:created>
  <dcterms:modified xsi:type="dcterms:W3CDTF">2026-10-10T18:34:37Z</dcterms:modified>
</cp:coreProperties>
</file>