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56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517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18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45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31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54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2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26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86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12911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42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0412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08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347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80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DBA59-FECC-48FC-B767-C480AFBDD0BA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E958FB6-F440-47BB-8354-32A0284B49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2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600200" y="290145"/>
            <a:ext cx="7825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gender a choice? 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73922" y="4914900"/>
            <a:ext cx="598756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Nikolay Nedyalkov</a:t>
            </a:r>
          </a:p>
          <a:p>
            <a:pPr algn="ctr"/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034" y="1490474"/>
            <a:ext cx="4049486" cy="315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09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7538" y="650630"/>
            <a:ext cx="78691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tx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 we mean by gender?</a:t>
            </a:r>
            <a:endParaRPr lang="en-GB" sz="4000" dirty="0">
              <a:solidFill>
                <a:schemeClr val="tx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13238" y="1855177"/>
            <a:ext cx="5495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According to Unger (1979) ‘‘Gender’’ represents to the social interpretation of the ‘‘raw material’’ characteristics associated with biological sex…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527538" y="2934504"/>
            <a:ext cx="5495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Chromosomal sex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27538" y="3552167"/>
            <a:ext cx="4404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Gonadal sex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27538" y="4198498"/>
            <a:ext cx="2813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Hormonal sex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39614" y="5319346"/>
            <a:ext cx="6699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Gender roles refers to the social belief about what is considered male or female (Gross, 2010).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503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So what do we mean by choice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749664"/>
          </a:xfrm>
        </p:spPr>
        <p:txBody>
          <a:bodyPr/>
          <a:lstStyle/>
          <a:p>
            <a:pPr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They are those individual how report incompatibility and discomfort with their assigned gender.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3244362"/>
            <a:ext cx="6594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</a:t>
            </a:r>
            <a:r>
              <a:rPr lang="en-GB" dirty="0" smtClean="0"/>
              <a:t>condition </a:t>
            </a:r>
            <a:r>
              <a:rPr lang="en-GB" dirty="0"/>
              <a:t>is refuted to as ‘‘Gender dysphoria’’.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00100" y="4079631"/>
            <a:ext cx="7130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 experiencing gender dysphoria often undergo surgical and hormonal procedures in order to adjust their physical appearances. Those individuals are refuted as transsexuals.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900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leads to the question of what are the factors responsible for the formation of gender identity ?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7334" y="2646485"/>
            <a:ext cx="687525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Are they biological rooted and predetermined ?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677334" y="3762680"/>
            <a:ext cx="60930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 are they the result environmental influences. Making gender identity much more fluid phenomena, potentially influenced by personal chooses 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634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Naturally psychologists have tried to answer this question. With each field pushing their own narratives….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18" y="1930400"/>
            <a:ext cx="91059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297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tx2"/>
                </a:solidFill>
              </a:rPr>
              <a:t>Still, the evaluation of existing evidence may give us a clue for the potential role of choice in the formation of gender identity… </a:t>
            </a:r>
            <a:endParaRPr lang="en-GB" sz="2800" dirty="0">
              <a:solidFill>
                <a:schemeClr val="tx2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3" y="2331175"/>
            <a:ext cx="4175215" cy="3984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151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71700" y="254977"/>
            <a:ext cx="5899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 gender development 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46184" y="1257299"/>
            <a:ext cx="5688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The biological approach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9277" y="1856380"/>
            <a:ext cx="80361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Initial sexual differentiation triggered by the sex chromosomes( XX, XY or other). Allowing the development of the gonad in either testes (in males) or ovaries </a:t>
            </a:r>
            <a:r>
              <a:rPr lang="en-GB" dirty="0"/>
              <a:t>(</a:t>
            </a:r>
            <a:r>
              <a:rPr lang="en-GB" dirty="0" smtClean="0"/>
              <a:t>in females). This process begins approximately in the 8 week of pregnancy (Gross, 2010).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010" y="3056709"/>
            <a:ext cx="7258082" cy="357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510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13239" y="756138"/>
            <a:ext cx="6796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Levels of testosterone are higher in XY males between the 8 and the 24 week of gestation. As well as in the first 6 months after both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2370" y="1995854"/>
            <a:ext cx="55743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Its speculated that the influence of </a:t>
            </a:r>
            <a:r>
              <a:rPr lang="en-GB" dirty="0"/>
              <a:t>testosterone </a:t>
            </a:r>
            <a:r>
              <a:rPr lang="en-GB" dirty="0" smtClean="0"/>
              <a:t>affects </a:t>
            </a:r>
            <a:r>
              <a:rPr lang="en-GB" dirty="0"/>
              <a:t>the brain and behaviour </a:t>
            </a:r>
            <a:r>
              <a:rPr lang="en-GB" dirty="0" smtClean="0"/>
              <a:t>of </a:t>
            </a:r>
            <a:r>
              <a:rPr lang="en-GB" dirty="0"/>
              <a:t>XY </a:t>
            </a:r>
            <a:r>
              <a:rPr lang="en-GB" dirty="0" smtClean="0"/>
              <a:t>males</a:t>
            </a:r>
            <a:r>
              <a:rPr lang="en-GB" dirty="0"/>
              <a:t> (Gross, 2010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92370" y="3235555"/>
            <a:ext cx="53281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Different </a:t>
            </a:r>
            <a:r>
              <a:rPr lang="en-GB" dirty="0"/>
              <a:t>toy</a:t>
            </a:r>
            <a:r>
              <a:rPr lang="en-GB" dirty="0" smtClean="0"/>
              <a:t> preferences in boys and girls</a:t>
            </a:r>
            <a:r>
              <a:rPr lang="en-GB" dirty="0"/>
              <a:t> (Gross, 2010).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92370" y="4035669"/>
            <a:ext cx="52050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Girls which were exposed to testers during pregnancy exhibit greater tendency to prefer male toys and form friendships with boy compared to other girls</a:t>
            </a:r>
            <a:r>
              <a:rPr lang="en-GB" dirty="0"/>
              <a:t> (Gross, 2010</a:t>
            </a:r>
            <a:r>
              <a:rPr lang="en-GB" dirty="0" smtClean="0"/>
              <a:t>). 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59423" y="5732585"/>
            <a:ext cx="4528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Some evidence suggest the existence of male and female brains </a:t>
            </a:r>
            <a:r>
              <a:rPr lang="en-GB" dirty="0"/>
              <a:t>(Gross, 2010).</a:t>
            </a:r>
          </a:p>
        </p:txBody>
      </p:sp>
    </p:spTree>
    <p:extLst>
      <p:ext uri="{BB962C8B-B14F-4D97-AF65-F5344CB8AC3E}">
        <p14:creationId xmlns:p14="http://schemas.microsoft.com/office/powerpoint/2010/main" val="2633885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8938" y="386862"/>
            <a:ext cx="6690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Congenital adrenal hyperplasia (CAH)- females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98938" y="1327638"/>
            <a:ext cx="3341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Batista 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3047" y="1041846"/>
            <a:ext cx="37191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Social learning theory 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4012" y="2215661"/>
            <a:ext cx="62161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Durkin (1995) Gender </a:t>
            </a:r>
            <a:r>
              <a:rPr lang="en-GB" dirty="0"/>
              <a:t>reinforcement </a:t>
            </a:r>
            <a:r>
              <a:rPr lang="en-GB" dirty="0" smtClean="0"/>
              <a:t>through the principles of operant conditioning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51693" y="2967445"/>
            <a:ext cx="3903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/>
              <a:t>Bussey</a:t>
            </a:r>
            <a:r>
              <a:rPr lang="en-GB" dirty="0" smtClean="0"/>
              <a:t> (1984) -Observational learning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44012" y="3574142"/>
            <a:ext cx="43521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Sears et all. (1957) promotion of aggressive behaviour in boys </a:t>
            </a:r>
            <a:r>
              <a:rPr lang="en-GB" dirty="0"/>
              <a:t>(Gross, 2010)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2805" y="4747957"/>
            <a:ext cx="4079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According to </a:t>
            </a:r>
            <a:r>
              <a:rPr lang="en-GB" dirty="0" err="1" smtClean="0"/>
              <a:t>Maccoby</a:t>
            </a:r>
            <a:r>
              <a:rPr lang="en-GB" dirty="0" smtClean="0"/>
              <a:t> and </a:t>
            </a:r>
            <a:r>
              <a:rPr lang="en-GB" dirty="0" err="1" smtClean="0"/>
              <a:t>Jacklin</a:t>
            </a:r>
            <a:r>
              <a:rPr lang="en-GB" dirty="0" smtClean="0"/>
              <a:t> (1974) the are no differences in the types of reinforcement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15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Cultural relativism 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 smtClean="0"/>
              <a:t>Lack of traditional </a:t>
            </a:r>
            <a:r>
              <a:rPr lang="en-GB" dirty="0"/>
              <a:t>western</a:t>
            </a:r>
            <a:r>
              <a:rPr lang="en-GB" dirty="0" smtClean="0"/>
              <a:t> gender roles western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36289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431</TotalTime>
  <Words>459</Words>
  <Application>Microsoft Office PowerPoint</Application>
  <PresentationFormat>Widescreen</PresentationFormat>
  <Paragraphs>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Times New Roman</vt:lpstr>
      <vt:lpstr>Trebuchet MS</vt:lpstr>
      <vt:lpstr>Wingdings</vt:lpstr>
      <vt:lpstr>Wingdings 3</vt:lpstr>
      <vt:lpstr>Facet</vt:lpstr>
      <vt:lpstr>PowerPoint Presentation</vt:lpstr>
      <vt:lpstr>PowerPoint Presentation</vt:lpstr>
      <vt:lpstr>So what do we mean by choice ?</vt:lpstr>
      <vt:lpstr>This leads to the question of what are the factors responsible for the formation of gender identity ?</vt:lpstr>
      <vt:lpstr>Naturally psychologists have tried to answer this question. With each field pushing their own narratives….</vt:lpstr>
      <vt:lpstr>Still, the evaluation of existing evidence may give us a clue for the potential role of choice in the formation of gender identity… </vt:lpstr>
      <vt:lpstr>PowerPoint Presentation</vt:lpstr>
      <vt:lpstr>PowerPoint Presentation</vt:lpstr>
      <vt:lpstr>PowerPoint Presentation</vt:lpstr>
      <vt:lpstr>PowerPoint Presentation</vt:lpstr>
      <vt:lpstr>Cultural relativism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Nedyalkov (P147201)</dc:creator>
  <cp:lastModifiedBy>Nikolay Nedyalkov (P147201)</cp:lastModifiedBy>
  <cp:revision>32</cp:revision>
  <dcterms:created xsi:type="dcterms:W3CDTF">2019-05-08T00:36:54Z</dcterms:created>
  <dcterms:modified xsi:type="dcterms:W3CDTF">2019-05-08T07:48:43Z</dcterms:modified>
</cp:coreProperties>
</file>