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9"/>
  </p:notesMasterIdLst>
  <p:sldIdLst>
    <p:sldId id="256" r:id="rId2"/>
    <p:sldId id="258" r:id="rId3"/>
    <p:sldId id="259" r:id="rId4"/>
    <p:sldId id="279" r:id="rId5"/>
    <p:sldId id="274" r:id="rId6"/>
    <p:sldId id="277" r:id="rId7"/>
    <p:sldId id="276" r:id="rId8"/>
    <p:sldId id="275" r:id="rId9"/>
    <p:sldId id="261" r:id="rId10"/>
    <p:sldId id="262" r:id="rId11"/>
    <p:sldId id="282" r:id="rId12"/>
    <p:sldId id="289" r:id="rId13"/>
    <p:sldId id="300" r:id="rId14"/>
    <p:sldId id="302" r:id="rId15"/>
    <p:sldId id="264" r:id="rId16"/>
    <p:sldId id="265" r:id="rId17"/>
    <p:sldId id="297" r:id="rId18"/>
    <p:sldId id="296" r:id="rId19"/>
    <p:sldId id="295" r:id="rId20"/>
    <p:sldId id="294" r:id="rId21"/>
    <p:sldId id="293" r:id="rId22"/>
    <p:sldId id="292" r:id="rId23"/>
    <p:sldId id="290" r:id="rId24"/>
    <p:sldId id="291" r:id="rId25"/>
    <p:sldId id="268" r:id="rId26"/>
    <p:sldId id="269" r:id="rId27"/>
    <p:sldId id="270" r:id="rId28"/>
    <p:sldId id="271" r:id="rId29"/>
    <p:sldId id="305" r:id="rId30"/>
    <p:sldId id="312" r:id="rId31"/>
    <p:sldId id="313" r:id="rId32"/>
    <p:sldId id="314" r:id="rId33"/>
    <p:sldId id="315" r:id="rId34"/>
    <p:sldId id="316" r:id="rId35"/>
    <p:sldId id="280" r:id="rId36"/>
    <p:sldId id="317" r:id="rId37"/>
    <p:sldId id="318" r:id="rId38"/>
    <p:sldId id="319" r:id="rId39"/>
    <p:sldId id="320" r:id="rId40"/>
    <p:sldId id="322" r:id="rId41"/>
    <p:sldId id="321" r:id="rId42"/>
    <p:sldId id="323" r:id="rId43"/>
    <p:sldId id="324" r:id="rId44"/>
    <p:sldId id="325" r:id="rId45"/>
    <p:sldId id="326" r:id="rId46"/>
    <p:sldId id="272" r:id="rId47"/>
    <p:sldId id="273" r:id="rId48"/>
    <p:sldId id="328" r:id="rId49"/>
    <p:sldId id="327" r:id="rId50"/>
    <p:sldId id="298" r:id="rId51"/>
    <p:sldId id="329" r:id="rId52"/>
    <p:sldId id="330" r:id="rId53"/>
    <p:sldId id="331" r:id="rId54"/>
    <p:sldId id="332" r:id="rId55"/>
    <p:sldId id="333" r:id="rId56"/>
    <p:sldId id="336" r:id="rId57"/>
    <p:sldId id="334" r:id="rId58"/>
    <p:sldId id="337" r:id="rId59"/>
    <p:sldId id="338" r:id="rId60"/>
    <p:sldId id="339" r:id="rId61"/>
    <p:sldId id="340" r:id="rId62"/>
    <p:sldId id="341" r:id="rId63"/>
    <p:sldId id="342" r:id="rId64"/>
    <p:sldId id="343" r:id="rId65"/>
    <p:sldId id="344" r:id="rId66"/>
    <p:sldId id="345" r:id="rId67"/>
    <p:sldId id="346" r:id="rId6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D9E5B09-89EC-B145-AEF2-E70748173737}">
          <p14:sldIdLst>
            <p14:sldId id="256"/>
          </p14:sldIdLst>
        </p14:section>
        <p14:section name="Introduction" id="{26A97AD5-5C11-7E4F-918C-D5C7FA0BF47F}">
          <p14:sldIdLst>
            <p14:sldId id="258"/>
            <p14:sldId id="259"/>
            <p14:sldId id="279"/>
            <p14:sldId id="274"/>
            <p14:sldId id="277"/>
            <p14:sldId id="276"/>
            <p14:sldId id="275"/>
          </p14:sldIdLst>
        </p14:section>
        <p14:section name="Definition and theory" id="{9338DA3E-8BD4-D840-ACA6-804BCF579B61}">
          <p14:sldIdLst>
            <p14:sldId id="261"/>
            <p14:sldId id="262"/>
            <p14:sldId id="282"/>
            <p14:sldId id="289"/>
            <p14:sldId id="300"/>
            <p14:sldId id="302"/>
          </p14:sldIdLst>
        </p14:section>
        <p14:section name="Personal Story" id="{094634D7-DA17-C54C-BCA8-AE498496391E}">
          <p14:sldIdLst>
            <p14:sldId id="264"/>
            <p14:sldId id="265"/>
            <p14:sldId id="297"/>
            <p14:sldId id="296"/>
            <p14:sldId id="295"/>
            <p14:sldId id="294"/>
            <p14:sldId id="293"/>
            <p14:sldId id="292"/>
            <p14:sldId id="290"/>
            <p14:sldId id="291"/>
          </p14:sldIdLst>
        </p14:section>
        <p14:section name="Image/Metaphor" id="{D778E4DE-4511-114C-8E97-9887524CC242}">
          <p14:sldIdLst>
            <p14:sldId id="268"/>
            <p14:sldId id="269"/>
          </p14:sldIdLst>
        </p14:section>
        <p14:section name="compare and contrast" id="{8C6478C9-4F50-A44B-BC65-9E5B5A89F908}">
          <p14:sldIdLst>
            <p14:sldId id="270"/>
            <p14:sldId id="271"/>
            <p14:sldId id="305"/>
            <p14:sldId id="312"/>
            <p14:sldId id="313"/>
            <p14:sldId id="314"/>
            <p14:sldId id="315"/>
            <p14:sldId id="316"/>
            <p14:sldId id="280"/>
            <p14:sldId id="317"/>
            <p14:sldId id="318"/>
            <p14:sldId id="319"/>
            <p14:sldId id="320"/>
            <p14:sldId id="322"/>
            <p14:sldId id="321"/>
            <p14:sldId id="323"/>
            <p14:sldId id="324"/>
            <p14:sldId id="325"/>
            <p14:sldId id="326"/>
          </p14:sldIdLst>
        </p14:section>
        <p14:section name="Conclusion" id="{145FB465-A271-1144-8F40-0E3ABF720F8B}">
          <p14:sldIdLst>
            <p14:sldId id="272"/>
            <p14:sldId id="273"/>
            <p14:sldId id="328"/>
            <p14:sldId id="327"/>
            <p14:sldId id="298"/>
            <p14:sldId id="329"/>
            <p14:sldId id="330"/>
            <p14:sldId id="331"/>
            <p14:sldId id="332"/>
            <p14:sldId id="333"/>
            <p14:sldId id="336"/>
            <p14:sldId id="334"/>
            <p14:sldId id="337"/>
            <p14:sldId id="338"/>
            <p14:sldId id="339"/>
            <p14:sldId id="340"/>
            <p14:sldId id="341"/>
            <p14:sldId id="342"/>
            <p14:sldId id="343"/>
            <p14:sldId id="344"/>
            <p14:sldId id="345"/>
            <p14:sldId id="346"/>
          </p14:sldIdLst>
        </p14:section>
      </p14:sectionLst>
    </p:ext>
    <p:ext uri="{EFAFB233-063F-42B5-8137-9DF3F51BA10A}">
      <p15:sldGuideLst xmlns:p15="http://schemas.microsoft.com/office/powerpoint/2012/main">
        <p15:guide id="1" orient="horz" pos="2115"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E9F9E"/>
    <a:srgbClr val="343534"/>
    <a:srgbClr val="824524"/>
    <a:srgbClr val="822461"/>
    <a:srgbClr val="156082"/>
    <a:srgbClr val="618224"/>
    <a:srgbClr val="EC41B2"/>
    <a:srgbClr val="CF399B"/>
    <a:srgbClr val="AA2F80"/>
    <a:srgbClr val="E4E4E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863"/>
    <p:restoredTop sz="95652"/>
  </p:normalViewPr>
  <p:slideViewPr>
    <p:cSldViewPr snapToGrid="0" showGuides="1">
      <p:cViewPr varScale="1">
        <p:scale>
          <a:sx n="89" d="100"/>
          <a:sy n="89" d="100"/>
        </p:scale>
        <p:origin x="192" y="568"/>
      </p:cViewPr>
      <p:guideLst>
        <p:guide orient="horz" pos="2115"/>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7136069-59F6-426A-B429-61D0F96D352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4437F49-9447-47E3-9018-B6C97710CF17}">
      <dgm:prSet/>
      <dgm:spPr>
        <a:solidFill>
          <a:srgbClr val="156082"/>
        </a:solidFill>
      </dgm:spPr>
      <dgm:t>
        <a:bodyPr/>
        <a:lstStyle/>
        <a:p>
          <a:r>
            <a:rPr lang="en-GB"/>
            <a:t>Dismantlement</a:t>
          </a:r>
          <a:endParaRPr lang="en-US"/>
        </a:p>
      </dgm:t>
    </dgm:pt>
    <dgm:pt modelId="{64D1A09C-9F78-4BC3-AF44-17337520BE5E}" type="parTrans" cxnId="{DA0F0C13-9E86-4E28-B353-D77AC2FA6FCA}">
      <dgm:prSet/>
      <dgm:spPr/>
      <dgm:t>
        <a:bodyPr/>
        <a:lstStyle/>
        <a:p>
          <a:endParaRPr lang="en-US"/>
        </a:p>
      </dgm:t>
    </dgm:pt>
    <dgm:pt modelId="{14EB53B0-DD70-488B-B06A-37A6EA36DC45}" type="sibTrans" cxnId="{DA0F0C13-9E86-4E28-B353-D77AC2FA6FCA}">
      <dgm:prSet/>
      <dgm:spPr/>
      <dgm:t>
        <a:bodyPr/>
        <a:lstStyle/>
        <a:p>
          <a:endParaRPr lang="en-US"/>
        </a:p>
      </dgm:t>
    </dgm:pt>
    <dgm:pt modelId="{EBC5D337-447C-4D42-8040-BABE60D58854}">
      <dgm:prSet/>
      <dgm:spPr>
        <a:solidFill>
          <a:srgbClr val="822461"/>
        </a:solidFill>
      </dgm:spPr>
      <dgm:t>
        <a:bodyPr/>
        <a:lstStyle/>
        <a:p>
          <a:r>
            <a:rPr lang="en-GB"/>
            <a:t>Disidentification</a:t>
          </a:r>
          <a:endParaRPr lang="en-US"/>
        </a:p>
      </dgm:t>
    </dgm:pt>
    <dgm:pt modelId="{F8DBEDE3-89A3-4B26-B308-524E0F1BEACA}" type="parTrans" cxnId="{42DA17CB-FD58-4D02-845E-08B0C699B156}">
      <dgm:prSet/>
      <dgm:spPr/>
      <dgm:t>
        <a:bodyPr/>
        <a:lstStyle/>
        <a:p>
          <a:endParaRPr lang="en-US"/>
        </a:p>
      </dgm:t>
    </dgm:pt>
    <dgm:pt modelId="{7EDE24B0-83DE-4BCC-A7A7-7EF49FD05F2B}" type="sibTrans" cxnId="{42DA17CB-FD58-4D02-845E-08B0C699B156}">
      <dgm:prSet/>
      <dgm:spPr/>
      <dgm:t>
        <a:bodyPr/>
        <a:lstStyle/>
        <a:p>
          <a:endParaRPr lang="en-US"/>
        </a:p>
      </dgm:t>
    </dgm:pt>
    <dgm:pt modelId="{B61A4D97-9E66-4101-91DE-4707FA08861D}">
      <dgm:prSet/>
      <dgm:spPr>
        <a:solidFill>
          <a:srgbClr val="618224"/>
        </a:solidFill>
      </dgm:spPr>
      <dgm:t>
        <a:bodyPr/>
        <a:lstStyle/>
        <a:p>
          <a:r>
            <a:rPr lang="en-GB"/>
            <a:t>Disenchantment</a:t>
          </a:r>
          <a:endParaRPr lang="en-US"/>
        </a:p>
      </dgm:t>
    </dgm:pt>
    <dgm:pt modelId="{10047D17-C744-4360-B149-9ADDDF4BB287}" type="parTrans" cxnId="{707EF1D3-056D-4EFA-838A-0A6A8A90A658}">
      <dgm:prSet/>
      <dgm:spPr/>
      <dgm:t>
        <a:bodyPr/>
        <a:lstStyle/>
        <a:p>
          <a:endParaRPr lang="en-US"/>
        </a:p>
      </dgm:t>
    </dgm:pt>
    <dgm:pt modelId="{EA6362AC-6982-44A3-95AF-1EFEC6F72EED}" type="sibTrans" cxnId="{707EF1D3-056D-4EFA-838A-0A6A8A90A658}">
      <dgm:prSet/>
      <dgm:spPr/>
      <dgm:t>
        <a:bodyPr/>
        <a:lstStyle/>
        <a:p>
          <a:endParaRPr lang="en-US"/>
        </a:p>
      </dgm:t>
    </dgm:pt>
    <dgm:pt modelId="{16A55454-A6FA-458C-9CD8-587DD9F05E28}">
      <dgm:prSet/>
      <dgm:spPr>
        <a:solidFill>
          <a:srgbClr val="824524"/>
        </a:solidFill>
      </dgm:spPr>
      <dgm:t>
        <a:bodyPr/>
        <a:lstStyle/>
        <a:p>
          <a:r>
            <a:rPr lang="en-GB"/>
            <a:t>Disorientation</a:t>
          </a:r>
          <a:endParaRPr lang="en-US"/>
        </a:p>
      </dgm:t>
    </dgm:pt>
    <dgm:pt modelId="{8A86B282-91D1-49AC-ABC9-99EF6B6ABFDA}" type="parTrans" cxnId="{AF8C8BA9-78FA-4FBD-9F7D-A605677CE76F}">
      <dgm:prSet/>
      <dgm:spPr/>
      <dgm:t>
        <a:bodyPr/>
        <a:lstStyle/>
        <a:p>
          <a:endParaRPr lang="en-US"/>
        </a:p>
      </dgm:t>
    </dgm:pt>
    <dgm:pt modelId="{051C4D12-5C7C-463C-83E4-27BB1CD3783D}" type="sibTrans" cxnId="{AF8C8BA9-78FA-4FBD-9F7D-A605677CE76F}">
      <dgm:prSet/>
      <dgm:spPr/>
      <dgm:t>
        <a:bodyPr/>
        <a:lstStyle/>
        <a:p>
          <a:endParaRPr lang="en-US"/>
        </a:p>
      </dgm:t>
    </dgm:pt>
    <dgm:pt modelId="{81D696C6-D95B-B344-A309-77DABC5B7619}">
      <dgm:prSet/>
      <dgm:spPr>
        <a:solidFill>
          <a:schemeClr val="tx1"/>
        </a:solidFill>
      </dgm:spPr>
      <dgm:t>
        <a:bodyPr/>
        <a:lstStyle/>
        <a:p>
          <a:r>
            <a:rPr lang="en-GB" dirty="0"/>
            <a:t>Disengagement</a:t>
          </a:r>
        </a:p>
      </dgm:t>
    </dgm:pt>
    <dgm:pt modelId="{9D7A37F5-2F28-424E-A3A9-C39939DBB4C4}" type="parTrans" cxnId="{045E7964-858A-204C-A21E-F9749C5FCA08}">
      <dgm:prSet/>
      <dgm:spPr/>
      <dgm:t>
        <a:bodyPr/>
        <a:lstStyle/>
        <a:p>
          <a:endParaRPr lang="en-GB"/>
        </a:p>
      </dgm:t>
    </dgm:pt>
    <dgm:pt modelId="{B25D3453-AA2A-4944-8FD6-26C654D84791}" type="sibTrans" cxnId="{045E7964-858A-204C-A21E-F9749C5FCA08}">
      <dgm:prSet/>
      <dgm:spPr/>
      <dgm:t>
        <a:bodyPr/>
        <a:lstStyle/>
        <a:p>
          <a:endParaRPr lang="en-GB"/>
        </a:p>
      </dgm:t>
    </dgm:pt>
    <dgm:pt modelId="{5FA2B594-0C8A-3E4A-8492-D5CB0105BFFA}" type="pres">
      <dgm:prSet presAssocID="{17136069-59F6-426A-B429-61D0F96D3527}" presName="linear" presStyleCnt="0">
        <dgm:presLayoutVars>
          <dgm:animLvl val="lvl"/>
          <dgm:resizeHandles val="exact"/>
        </dgm:presLayoutVars>
      </dgm:prSet>
      <dgm:spPr/>
    </dgm:pt>
    <dgm:pt modelId="{4479DF34-F720-204E-8134-669B899A7CAD}" type="pres">
      <dgm:prSet presAssocID="{81D696C6-D95B-B344-A309-77DABC5B7619}" presName="parentText" presStyleLbl="node1" presStyleIdx="0" presStyleCnt="5">
        <dgm:presLayoutVars>
          <dgm:chMax val="0"/>
          <dgm:bulletEnabled val="1"/>
        </dgm:presLayoutVars>
      </dgm:prSet>
      <dgm:spPr/>
    </dgm:pt>
    <dgm:pt modelId="{DEFBD8C7-3534-CD48-9EEC-8658C5B67E1A}" type="pres">
      <dgm:prSet presAssocID="{B25D3453-AA2A-4944-8FD6-26C654D84791}" presName="spacer" presStyleCnt="0"/>
      <dgm:spPr/>
    </dgm:pt>
    <dgm:pt modelId="{C52F4917-D154-B64C-ADCC-8DA927EE7A11}" type="pres">
      <dgm:prSet presAssocID="{54437F49-9447-47E3-9018-B6C97710CF17}" presName="parentText" presStyleLbl="node1" presStyleIdx="1" presStyleCnt="5" custLinFactNeighborX="928" custLinFactNeighborY="6623">
        <dgm:presLayoutVars>
          <dgm:chMax val="0"/>
          <dgm:bulletEnabled val="1"/>
        </dgm:presLayoutVars>
      </dgm:prSet>
      <dgm:spPr/>
    </dgm:pt>
    <dgm:pt modelId="{9348D7F6-41ED-9442-87D1-A9C326DA1764}" type="pres">
      <dgm:prSet presAssocID="{14EB53B0-DD70-488B-B06A-37A6EA36DC45}" presName="spacer" presStyleCnt="0"/>
      <dgm:spPr/>
    </dgm:pt>
    <dgm:pt modelId="{3AD9ADB9-5D98-664A-9826-061C9567C557}" type="pres">
      <dgm:prSet presAssocID="{EBC5D337-447C-4D42-8040-BABE60D58854}" presName="parentText" presStyleLbl="node1" presStyleIdx="2" presStyleCnt="5">
        <dgm:presLayoutVars>
          <dgm:chMax val="0"/>
          <dgm:bulletEnabled val="1"/>
        </dgm:presLayoutVars>
      </dgm:prSet>
      <dgm:spPr/>
    </dgm:pt>
    <dgm:pt modelId="{85473218-CE53-4C42-A7B1-334F1B2240E4}" type="pres">
      <dgm:prSet presAssocID="{7EDE24B0-83DE-4BCC-A7A7-7EF49FD05F2B}" presName="spacer" presStyleCnt="0"/>
      <dgm:spPr/>
    </dgm:pt>
    <dgm:pt modelId="{A9E55DA4-6984-9F41-9669-FF9668420B75}" type="pres">
      <dgm:prSet presAssocID="{B61A4D97-9E66-4101-91DE-4707FA08861D}" presName="parentText" presStyleLbl="node1" presStyleIdx="3" presStyleCnt="5">
        <dgm:presLayoutVars>
          <dgm:chMax val="0"/>
          <dgm:bulletEnabled val="1"/>
        </dgm:presLayoutVars>
      </dgm:prSet>
      <dgm:spPr/>
    </dgm:pt>
    <dgm:pt modelId="{56AF3CED-9D60-2544-87C6-7D513DA88CDE}" type="pres">
      <dgm:prSet presAssocID="{EA6362AC-6982-44A3-95AF-1EFEC6F72EED}" presName="spacer" presStyleCnt="0"/>
      <dgm:spPr/>
    </dgm:pt>
    <dgm:pt modelId="{928B75F9-D2B6-7140-96F7-C50430C10A0D}" type="pres">
      <dgm:prSet presAssocID="{16A55454-A6FA-458C-9CD8-587DD9F05E28}" presName="parentText" presStyleLbl="node1" presStyleIdx="4" presStyleCnt="5">
        <dgm:presLayoutVars>
          <dgm:chMax val="0"/>
          <dgm:bulletEnabled val="1"/>
        </dgm:presLayoutVars>
      </dgm:prSet>
      <dgm:spPr/>
    </dgm:pt>
  </dgm:ptLst>
  <dgm:cxnLst>
    <dgm:cxn modelId="{DA0F0C13-9E86-4E28-B353-D77AC2FA6FCA}" srcId="{17136069-59F6-426A-B429-61D0F96D3527}" destId="{54437F49-9447-47E3-9018-B6C97710CF17}" srcOrd="1" destOrd="0" parTransId="{64D1A09C-9F78-4BC3-AF44-17337520BE5E}" sibTransId="{14EB53B0-DD70-488B-B06A-37A6EA36DC45}"/>
    <dgm:cxn modelId="{C01EE053-9611-1545-B1E0-C56FF5E094DB}" type="presOf" srcId="{54437F49-9447-47E3-9018-B6C97710CF17}" destId="{C52F4917-D154-B64C-ADCC-8DA927EE7A11}" srcOrd="0" destOrd="0" presId="urn:microsoft.com/office/officeart/2005/8/layout/vList2"/>
    <dgm:cxn modelId="{045E7964-858A-204C-A21E-F9749C5FCA08}" srcId="{17136069-59F6-426A-B429-61D0F96D3527}" destId="{81D696C6-D95B-B344-A309-77DABC5B7619}" srcOrd="0" destOrd="0" parTransId="{9D7A37F5-2F28-424E-A3A9-C39939DBB4C4}" sibTransId="{B25D3453-AA2A-4944-8FD6-26C654D84791}"/>
    <dgm:cxn modelId="{B4D27C73-1861-2A43-B0DB-69198F0D0F81}" type="presOf" srcId="{17136069-59F6-426A-B429-61D0F96D3527}" destId="{5FA2B594-0C8A-3E4A-8492-D5CB0105BFFA}" srcOrd="0" destOrd="0" presId="urn:microsoft.com/office/officeart/2005/8/layout/vList2"/>
    <dgm:cxn modelId="{36A0D97D-EE3A-644B-9AEE-89C63E826FBD}" type="presOf" srcId="{B61A4D97-9E66-4101-91DE-4707FA08861D}" destId="{A9E55DA4-6984-9F41-9669-FF9668420B75}" srcOrd="0" destOrd="0" presId="urn:microsoft.com/office/officeart/2005/8/layout/vList2"/>
    <dgm:cxn modelId="{600C2483-359E-ED44-B2B4-EB46DD1957BF}" type="presOf" srcId="{81D696C6-D95B-B344-A309-77DABC5B7619}" destId="{4479DF34-F720-204E-8134-669B899A7CAD}" srcOrd="0" destOrd="0" presId="urn:microsoft.com/office/officeart/2005/8/layout/vList2"/>
    <dgm:cxn modelId="{41BB4E9E-83DE-194D-AA17-067BD0E26047}" type="presOf" srcId="{EBC5D337-447C-4D42-8040-BABE60D58854}" destId="{3AD9ADB9-5D98-664A-9826-061C9567C557}" srcOrd="0" destOrd="0" presId="urn:microsoft.com/office/officeart/2005/8/layout/vList2"/>
    <dgm:cxn modelId="{AF8C8BA9-78FA-4FBD-9F7D-A605677CE76F}" srcId="{17136069-59F6-426A-B429-61D0F96D3527}" destId="{16A55454-A6FA-458C-9CD8-587DD9F05E28}" srcOrd="4" destOrd="0" parTransId="{8A86B282-91D1-49AC-ABC9-99EF6B6ABFDA}" sibTransId="{051C4D12-5C7C-463C-83E4-27BB1CD3783D}"/>
    <dgm:cxn modelId="{AE1667AB-C407-4F4A-96FA-6BD4EDDFB0EF}" type="presOf" srcId="{16A55454-A6FA-458C-9CD8-587DD9F05E28}" destId="{928B75F9-D2B6-7140-96F7-C50430C10A0D}" srcOrd="0" destOrd="0" presId="urn:microsoft.com/office/officeart/2005/8/layout/vList2"/>
    <dgm:cxn modelId="{42DA17CB-FD58-4D02-845E-08B0C699B156}" srcId="{17136069-59F6-426A-B429-61D0F96D3527}" destId="{EBC5D337-447C-4D42-8040-BABE60D58854}" srcOrd="2" destOrd="0" parTransId="{F8DBEDE3-89A3-4B26-B308-524E0F1BEACA}" sibTransId="{7EDE24B0-83DE-4BCC-A7A7-7EF49FD05F2B}"/>
    <dgm:cxn modelId="{707EF1D3-056D-4EFA-838A-0A6A8A90A658}" srcId="{17136069-59F6-426A-B429-61D0F96D3527}" destId="{B61A4D97-9E66-4101-91DE-4707FA08861D}" srcOrd="3" destOrd="0" parTransId="{10047D17-C744-4360-B149-9ADDDF4BB287}" sibTransId="{EA6362AC-6982-44A3-95AF-1EFEC6F72EED}"/>
    <dgm:cxn modelId="{A4D0D55E-5C3B-8742-AD56-3368C5B2C8E8}" type="presParOf" srcId="{5FA2B594-0C8A-3E4A-8492-D5CB0105BFFA}" destId="{4479DF34-F720-204E-8134-669B899A7CAD}" srcOrd="0" destOrd="0" presId="urn:microsoft.com/office/officeart/2005/8/layout/vList2"/>
    <dgm:cxn modelId="{22120C78-2761-4942-A60B-FF757301B288}" type="presParOf" srcId="{5FA2B594-0C8A-3E4A-8492-D5CB0105BFFA}" destId="{DEFBD8C7-3534-CD48-9EEC-8658C5B67E1A}" srcOrd="1" destOrd="0" presId="urn:microsoft.com/office/officeart/2005/8/layout/vList2"/>
    <dgm:cxn modelId="{E975BADD-B60D-7147-AD27-705FDBA3D30A}" type="presParOf" srcId="{5FA2B594-0C8A-3E4A-8492-D5CB0105BFFA}" destId="{C52F4917-D154-B64C-ADCC-8DA927EE7A11}" srcOrd="2" destOrd="0" presId="urn:microsoft.com/office/officeart/2005/8/layout/vList2"/>
    <dgm:cxn modelId="{047409FD-F5E0-4A40-B17A-2443BB4DA4E7}" type="presParOf" srcId="{5FA2B594-0C8A-3E4A-8492-D5CB0105BFFA}" destId="{9348D7F6-41ED-9442-87D1-A9C326DA1764}" srcOrd="3" destOrd="0" presId="urn:microsoft.com/office/officeart/2005/8/layout/vList2"/>
    <dgm:cxn modelId="{A20E9148-D5F3-4F48-9E07-9327380E913A}" type="presParOf" srcId="{5FA2B594-0C8A-3E4A-8492-D5CB0105BFFA}" destId="{3AD9ADB9-5D98-664A-9826-061C9567C557}" srcOrd="4" destOrd="0" presId="urn:microsoft.com/office/officeart/2005/8/layout/vList2"/>
    <dgm:cxn modelId="{0B7DE285-55A8-F442-B63C-518F1C98FA59}" type="presParOf" srcId="{5FA2B594-0C8A-3E4A-8492-D5CB0105BFFA}" destId="{85473218-CE53-4C42-A7B1-334F1B2240E4}" srcOrd="5" destOrd="0" presId="urn:microsoft.com/office/officeart/2005/8/layout/vList2"/>
    <dgm:cxn modelId="{99EC69C8-6616-DD4B-8FAE-07E7543FE457}" type="presParOf" srcId="{5FA2B594-0C8A-3E4A-8492-D5CB0105BFFA}" destId="{A9E55DA4-6984-9F41-9669-FF9668420B75}" srcOrd="6" destOrd="0" presId="urn:microsoft.com/office/officeart/2005/8/layout/vList2"/>
    <dgm:cxn modelId="{7A2AC1FB-6508-A94D-8941-4C528D654AB4}" type="presParOf" srcId="{5FA2B594-0C8A-3E4A-8492-D5CB0105BFFA}" destId="{56AF3CED-9D60-2544-87C6-7D513DA88CDE}" srcOrd="7" destOrd="0" presId="urn:microsoft.com/office/officeart/2005/8/layout/vList2"/>
    <dgm:cxn modelId="{BC14BBB2-D3BD-224B-B739-169F51C25EB0}" type="presParOf" srcId="{5FA2B594-0C8A-3E4A-8492-D5CB0105BFFA}" destId="{928B75F9-D2B6-7140-96F7-C50430C10A0D}"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7136069-59F6-426A-B429-61D0F96D352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4437F49-9447-47E3-9018-B6C97710CF17}">
      <dgm:prSet/>
      <dgm:spPr>
        <a:solidFill>
          <a:srgbClr val="156082"/>
        </a:solidFill>
      </dgm:spPr>
      <dgm:t>
        <a:bodyPr/>
        <a:lstStyle/>
        <a:p>
          <a:endParaRPr lang="en-US" dirty="0"/>
        </a:p>
      </dgm:t>
    </dgm:pt>
    <dgm:pt modelId="{64D1A09C-9F78-4BC3-AF44-17337520BE5E}" type="parTrans" cxnId="{DA0F0C13-9E86-4E28-B353-D77AC2FA6FCA}">
      <dgm:prSet/>
      <dgm:spPr/>
      <dgm:t>
        <a:bodyPr/>
        <a:lstStyle/>
        <a:p>
          <a:endParaRPr lang="en-US"/>
        </a:p>
      </dgm:t>
    </dgm:pt>
    <dgm:pt modelId="{14EB53B0-DD70-488B-B06A-37A6EA36DC45}" type="sibTrans" cxnId="{DA0F0C13-9E86-4E28-B353-D77AC2FA6FCA}">
      <dgm:prSet/>
      <dgm:spPr/>
      <dgm:t>
        <a:bodyPr/>
        <a:lstStyle/>
        <a:p>
          <a:endParaRPr lang="en-US"/>
        </a:p>
      </dgm:t>
    </dgm:pt>
    <dgm:pt modelId="{EBC5D337-447C-4D42-8040-BABE60D58854}">
      <dgm:prSet/>
      <dgm:spPr>
        <a:solidFill>
          <a:srgbClr val="822461"/>
        </a:solidFill>
      </dgm:spPr>
      <dgm:t>
        <a:bodyPr/>
        <a:lstStyle/>
        <a:p>
          <a:endParaRPr lang="en-US" dirty="0"/>
        </a:p>
      </dgm:t>
    </dgm:pt>
    <dgm:pt modelId="{F8DBEDE3-89A3-4B26-B308-524E0F1BEACA}" type="parTrans" cxnId="{42DA17CB-FD58-4D02-845E-08B0C699B156}">
      <dgm:prSet/>
      <dgm:spPr/>
      <dgm:t>
        <a:bodyPr/>
        <a:lstStyle/>
        <a:p>
          <a:endParaRPr lang="en-US"/>
        </a:p>
      </dgm:t>
    </dgm:pt>
    <dgm:pt modelId="{7EDE24B0-83DE-4BCC-A7A7-7EF49FD05F2B}" type="sibTrans" cxnId="{42DA17CB-FD58-4D02-845E-08B0C699B156}">
      <dgm:prSet/>
      <dgm:spPr/>
      <dgm:t>
        <a:bodyPr/>
        <a:lstStyle/>
        <a:p>
          <a:endParaRPr lang="en-US"/>
        </a:p>
      </dgm:t>
    </dgm:pt>
    <dgm:pt modelId="{B61A4D97-9E66-4101-91DE-4707FA08861D}">
      <dgm:prSet/>
      <dgm:spPr>
        <a:solidFill>
          <a:srgbClr val="618224"/>
        </a:solidFill>
      </dgm:spPr>
      <dgm:t>
        <a:bodyPr/>
        <a:lstStyle/>
        <a:p>
          <a:endParaRPr lang="en-US" dirty="0"/>
        </a:p>
      </dgm:t>
    </dgm:pt>
    <dgm:pt modelId="{10047D17-C744-4360-B149-9ADDDF4BB287}" type="parTrans" cxnId="{707EF1D3-056D-4EFA-838A-0A6A8A90A658}">
      <dgm:prSet/>
      <dgm:spPr/>
      <dgm:t>
        <a:bodyPr/>
        <a:lstStyle/>
        <a:p>
          <a:endParaRPr lang="en-US"/>
        </a:p>
      </dgm:t>
    </dgm:pt>
    <dgm:pt modelId="{EA6362AC-6982-44A3-95AF-1EFEC6F72EED}" type="sibTrans" cxnId="{707EF1D3-056D-4EFA-838A-0A6A8A90A658}">
      <dgm:prSet/>
      <dgm:spPr/>
      <dgm:t>
        <a:bodyPr/>
        <a:lstStyle/>
        <a:p>
          <a:endParaRPr lang="en-US"/>
        </a:p>
      </dgm:t>
    </dgm:pt>
    <dgm:pt modelId="{16A55454-A6FA-458C-9CD8-587DD9F05E28}">
      <dgm:prSet/>
      <dgm:spPr>
        <a:solidFill>
          <a:srgbClr val="824524"/>
        </a:solidFill>
      </dgm:spPr>
      <dgm:t>
        <a:bodyPr/>
        <a:lstStyle/>
        <a:p>
          <a:endParaRPr lang="en-US" dirty="0"/>
        </a:p>
      </dgm:t>
    </dgm:pt>
    <dgm:pt modelId="{8A86B282-91D1-49AC-ABC9-99EF6B6ABFDA}" type="parTrans" cxnId="{AF8C8BA9-78FA-4FBD-9F7D-A605677CE76F}">
      <dgm:prSet/>
      <dgm:spPr/>
      <dgm:t>
        <a:bodyPr/>
        <a:lstStyle/>
        <a:p>
          <a:endParaRPr lang="en-US"/>
        </a:p>
      </dgm:t>
    </dgm:pt>
    <dgm:pt modelId="{051C4D12-5C7C-463C-83E4-27BB1CD3783D}" type="sibTrans" cxnId="{AF8C8BA9-78FA-4FBD-9F7D-A605677CE76F}">
      <dgm:prSet/>
      <dgm:spPr/>
      <dgm:t>
        <a:bodyPr/>
        <a:lstStyle/>
        <a:p>
          <a:endParaRPr lang="en-US"/>
        </a:p>
      </dgm:t>
    </dgm:pt>
    <dgm:pt modelId="{81D696C6-D95B-B344-A309-77DABC5B7619}">
      <dgm:prSet/>
      <dgm:spPr>
        <a:solidFill>
          <a:schemeClr val="tx1"/>
        </a:solidFill>
      </dgm:spPr>
      <dgm:t>
        <a:bodyPr/>
        <a:lstStyle/>
        <a:p>
          <a:endParaRPr lang="en-GB" dirty="0"/>
        </a:p>
      </dgm:t>
    </dgm:pt>
    <dgm:pt modelId="{9D7A37F5-2F28-424E-A3A9-C39939DBB4C4}" type="parTrans" cxnId="{045E7964-858A-204C-A21E-F9749C5FCA08}">
      <dgm:prSet/>
      <dgm:spPr/>
      <dgm:t>
        <a:bodyPr/>
        <a:lstStyle/>
        <a:p>
          <a:endParaRPr lang="en-GB"/>
        </a:p>
      </dgm:t>
    </dgm:pt>
    <dgm:pt modelId="{B25D3453-AA2A-4944-8FD6-26C654D84791}" type="sibTrans" cxnId="{045E7964-858A-204C-A21E-F9749C5FCA08}">
      <dgm:prSet/>
      <dgm:spPr/>
      <dgm:t>
        <a:bodyPr/>
        <a:lstStyle/>
        <a:p>
          <a:endParaRPr lang="en-GB"/>
        </a:p>
      </dgm:t>
    </dgm:pt>
    <dgm:pt modelId="{AB5D1F80-898B-DA44-BDF3-C2A70FD15F1F}">
      <dgm:prSet/>
      <dgm:spPr>
        <a:solidFill>
          <a:srgbClr val="343534"/>
        </a:solidFill>
      </dgm:spPr>
      <dgm:t>
        <a:bodyPr/>
        <a:lstStyle/>
        <a:p>
          <a:endParaRPr lang="en-GB"/>
        </a:p>
      </dgm:t>
    </dgm:pt>
    <dgm:pt modelId="{54D2AB79-D39A-9846-AED5-29A469728CA9}" type="parTrans" cxnId="{0CF71FA4-28D5-EA4D-9937-9929549A6E22}">
      <dgm:prSet/>
      <dgm:spPr/>
      <dgm:t>
        <a:bodyPr/>
        <a:lstStyle/>
        <a:p>
          <a:endParaRPr lang="en-GB"/>
        </a:p>
      </dgm:t>
    </dgm:pt>
    <dgm:pt modelId="{E2AE49CA-59B0-F447-8709-D0078853CEF2}" type="sibTrans" cxnId="{0CF71FA4-28D5-EA4D-9937-9929549A6E22}">
      <dgm:prSet/>
      <dgm:spPr/>
      <dgm:t>
        <a:bodyPr/>
        <a:lstStyle/>
        <a:p>
          <a:endParaRPr lang="en-GB"/>
        </a:p>
      </dgm:t>
    </dgm:pt>
    <dgm:pt modelId="{5FA2B594-0C8A-3E4A-8492-D5CB0105BFFA}" type="pres">
      <dgm:prSet presAssocID="{17136069-59F6-426A-B429-61D0F96D3527}" presName="linear" presStyleCnt="0">
        <dgm:presLayoutVars>
          <dgm:animLvl val="lvl"/>
          <dgm:resizeHandles val="exact"/>
        </dgm:presLayoutVars>
      </dgm:prSet>
      <dgm:spPr/>
    </dgm:pt>
    <dgm:pt modelId="{4479DF34-F720-204E-8134-669B899A7CAD}" type="pres">
      <dgm:prSet presAssocID="{81D696C6-D95B-B344-A309-77DABC5B7619}" presName="parentText" presStyleLbl="node1" presStyleIdx="0" presStyleCnt="6" custLinFactNeighborX="2974" custLinFactNeighborY="-22357">
        <dgm:presLayoutVars>
          <dgm:chMax val="0"/>
          <dgm:bulletEnabled val="1"/>
        </dgm:presLayoutVars>
      </dgm:prSet>
      <dgm:spPr/>
    </dgm:pt>
    <dgm:pt modelId="{DEFBD8C7-3534-CD48-9EEC-8658C5B67E1A}" type="pres">
      <dgm:prSet presAssocID="{B25D3453-AA2A-4944-8FD6-26C654D84791}" presName="spacer" presStyleCnt="0"/>
      <dgm:spPr/>
    </dgm:pt>
    <dgm:pt modelId="{7AA34FBF-10D9-9841-ACBC-A816CFFA25B0}" type="pres">
      <dgm:prSet presAssocID="{AB5D1F80-898B-DA44-BDF3-C2A70FD15F1F}" presName="parentText" presStyleLbl="node1" presStyleIdx="1" presStyleCnt="6">
        <dgm:presLayoutVars>
          <dgm:chMax val="0"/>
          <dgm:bulletEnabled val="1"/>
        </dgm:presLayoutVars>
      </dgm:prSet>
      <dgm:spPr/>
    </dgm:pt>
    <dgm:pt modelId="{2DB5807D-DF5C-A54A-AE4E-8ACB93AD6B45}" type="pres">
      <dgm:prSet presAssocID="{E2AE49CA-59B0-F447-8709-D0078853CEF2}" presName="spacer" presStyleCnt="0"/>
      <dgm:spPr/>
    </dgm:pt>
    <dgm:pt modelId="{C52F4917-D154-B64C-ADCC-8DA927EE7A11}" type="pres">
      <dgm:prSet presAssocID="{54437F49-9447-47E3-9018-B6C97710CF17}" presName="parentText" presStyleLbl="node1" presStyleIdx="2" presStyleCnt="6" custLinFactNeighborX="928" custLinFactNeighborY="6623">
        <dgm:presLayoutVars>
          <dgm:chMax val="0"/>
          <dgm:bulletEnabled val="1"/>
        </dgm:presLayoutVars>
      </dgm:prSet>
      <dgm:spPr/>
    </dgm:pt>
    <dgm:pt modelId="{9348D7F6-41ED-9442-87D1-A9C326DA1764}" type="pres">
      <dgm:prSet presAssocID="{14EB53B0-DD70-488B-B06A-37A6EA36DC45}" presName="spacer" presStyleCnt="0"/>
      <dgm:spPr/>
    </dgm:pt>
    <dgm:pt modelId="{3AD9ADB9-5D98-664A-9826-061C9567C557}" type="pres">
      <dgm:prSet presAssocID="{EBC5D337-447C-4D42-8040-BABE60D58854}" presName="parentText" presStyleLbl="node1" presStyleIdx="3" presStyleCnt="6">
        <dgm:presLayoutVars>
          <dgm:chMax val="0"/>
          <dgm:bulletEnabled val="1"/>
        </dgm:presLayoutVars>
      </dgm:prSet>
      <dgm:spPr/>
    </dgm:pt>
    <dgm:pt modelId="{85473218-CE53-4C42-A7B1-334F1B2240E4}" type="pres">
      <dgm:prSet presAssocID="{7EDE24B0-83DE-4BCC-A7A7-7EF49FD05F2B}" presName="spacer" presStyleCnt="0"/>
      <dgm:spPr/>
    </dgm:pt>
    <dgm:pt modelId="{A9E55DA4-6984-9F41-9669-FF9668420B75}" type="pres">
      <dgm:prSet presAssocID="{B61A4D97-9E66-4101-91DE-4707FA08861D}" presName="parentText" presStyleLbl="node1" presStyleIdx="4" presStyleCnt="6">
        <dgm:presLayoutVars>
          <dgm:chMax val="0"/>
          <dgm:bulletEnabled val="1"/>
        </dgm:presLayoutVars>
      </dgm:prSet>
      <dgm:spPr/>
    </dgm:pt>
    <dgm:pt modelId="{56AF3CED-9D60-2544-87C6-7D513DA88CDE}" type="pres">
      <dgm:prSet presAssocID="{EA6362AC-6982-44A3-95AF-1EFEC6F72EED}" presName="spacer" presStyleCnt="0"/>
      <dgm:spPr/>
    </dgm:pt>
    <dgm:pt modelId="{928B75F9-D2B6-7140-96F7-C50430C10A0D}" type="pres">
      <dgm:prSet presAssocID="{16A55454-A6FA-458C-9CD8-587DD9F05E28}" presName="parentText" presStyleLbl="node1" presStyleIdx="5" presStyleCnt="6">
        <dgm:presLayoutVars>
          <dgm:chMax val="0"/>
          <dgm:bulletEnabled val="1"/>
        </dgm:presLayoutVars>
      </dgm:prSet>
      <dgm:spPr/>
    </dgm:pt>
  </dgm:ptLst>
  <dgm:cxnLst>
    <dgm:cxn modelId="{DA0F0C13-9E86-4E28-B353-D77AC2FA6FCA}" srcId="{17136069-59F6-426A-B429-61D0F96D3527}" destId="{54437F49-9447-47E3-9018-B6C97710CF17}" srcOrd="2" destOrd="0" parTransId="{64D1A09C-9F78-4BC3-AF44-17337520BE5E}" sibTransId="{14EB53B0-DD70-488B-B06A-37A6EA36DC45}"/>
    <dgm:cxn modelId="{045E7964-858A-204C-A21E-F9749C5FCA08}" srcId="{17136069-59F6-426A-B429-61D0F96D3527}" destId="{81D696C6-D95B-B344-A309-77DABC5B7619}" srcOrd="0" destOrd="0" parTransId="{9D7A37F5-2F28-424E-A3A9-C39939DBB4C4}" sibTransId="{B25D3453-AA2A-4944-8FD6-26C654D84791}"/>
    <dgm:cxn modelId="{B4D27C73-1861-2A43-B0DB-69198F0D0F81}" type="presOf" srcId="{17136069-59F6-426A-B429-61D0F96D3527}" destId="{5FA2B594-0C8A-3E4A-8492-D5CB0105BFFA}" srcOrd="0" destOrd="0" presId="urn:microsoft.com/office/officeart/2005/8/layout/vList2"/>
    <dgm:cxn modelId="{F078C578-EEAF-0047-8BF6-61AA1ED65EFB}" type="presOf" srcId="{16A55454-A6FA-458C-9CD8-587DD9F05E28}" destId="{928B75F9-D2B6-7140-96F7-C50430C10A0D}" srcOrd="0" destOrd="0" presId="urn:microsoft.com/office/officeart/2005/8/layout/vList2"/>
    <dgm:cxn modelId="{0CF71FA4-28D5-EA4D-9937-9929549A6E22}" srcId="{17136069-59F6-426A-B429-61D0F96D3527}" destId="{AB5D1F80-898B-DA44-BDF3-C2A70FD15F1F}" srcOrd="1" destOrd="0" parTransId="{54D2AB79-D39A-9846-AED5-29A469728CA9}" sibTransId="{E2AE49CA-59B0-F447-8709-D0078853CEF2}"/>
    <dgm:cxn modelId="{D0D191A4-7EF9-8248-B32C-98CE131AE5F5}" type="presOf" srcId="{54437F49-9447-47E3-9018-B6C97710CF17}" destId="{C52F4917-D154-B64C-ADCC-8DA927EE7A11}" srcOrd="0" destOrd="0" presId="urn:microsoft.com/office/officeart/2005/8/layout/vList2"/>
    <dgm:cxn modelId="{AF8C8BA9-78FA-4FBD-9F7D-A605677CE76F}" srcId="{17136069-59F6-426A-B429-61D0F96D3527}" destId="{16A55454-A6FA-458C-9CD8-587DD9F05E28}" srcOrd="5" destOrd="0" parTransId="{8A86B282-91D1-49AC-ABC9-99EF6B6ABFDA}" sibTransId="{051C4D12-5C7C-463C-83E4-27BB1CD3783D}"/>
    <dgm:cxn modelId="{876C05AC-DC55-C849-9BC3-5226C823CDCA}" type="presOf" srcId="{AB5D1F80-898B-DA44-BDF3-C2A70FD15F1F}" destId="{7AA34FBF-10D9-9841-ACBC-A816CFFA25B0}" srcOrd="0" destOrd="0" presId="urn:microsoft.com/office/officeart/2005/8/layout/vList2"/>
    <dgm:cxn modelId="{CD0E2CB9-0863-1647-A45B-1B412D7DAB37}" type="presOf" srcId="{81D696C6-D95B-B344-A309-77DABC5B7619}" destId="{4479DF34-F720-204E-8134-669B899A7CAD}" srcOrd="0" destOrd="0" presId="urn:microsoft.com/office/officeart/2005/8/layout/vList2"/>
    <dgm:cxn modelId="{42DA17CB-FD58-4D02-845E-08B0C699B156}" srcId="{17136069-59F6-426A-B429-61D0F96D3527}" destId="{EBC5D337-447C-4D42-8040-BABE60D58854}" srcOrd="3" destOrd="0" parTransId="{F8DBEDE3-89A3-4B26-B308-524E0F1BEACA}" sibTransId="{7EDE24B0-83DE-4BCC-A7A7-7EF49FD05F2B}"/>
    <dgm:cxn modelId="{113035CE-29FC-F841-9966-D60D33B9C48A}" type="presOf" srcId="{B61A4D97-9E66-4101-91DE-4707FA08861D}" destId="{A9E55DA4-6984-9F41-9669-FF9668420B75}" srcOrd="0" destOrd="0" presId="urn:microsoft.com/office/officeart/2005/8/layout/vList2"/>
    <dgm:cxn modelId="{707EF1D3-056D-4EFA-838A-0A6A8A90A658}" srcId="{17136069-59F6-426A-B429-61D0F96D3527}" destId="{B61A4D97-9E66-4101-91DE-4707FA08861D}" srcOrd="4" destOrd="0" parTransId="{10047D17-C744-4360-B149-9ADDDF4BB287}" sibTransId="{EA6362AC-6982-44A3-95AF-1EFEC6F72EED}"/>
    <dgm:cxn modelId="{FEDEAFF0-226C-E340-BE83-AEB1AAA7BD5B}" type="presOf" srcId="{EBC5D337-447C-4D42-8040-BABE60D58854}" destId="{3AD9ADB9-5D98-664A-9826-061C9567C557}" srcOrd="0" destOrd="0" presId="urn:microsoft.com/office/officeart/2005/8/layout/vList2"/>
    <dgm:cxn modelId="{9CBA01F2-13F3-D049-B879-742EC22B7794}" type="presParOf" srcId="{5FA2B594-0C8A-3E4A-8492-D5CB0105BFFA}" destId="{4479DF34-F720-204E-8134-669B899A7CAD}" srcOrd="0" destOrd="0" presId="urn:microsoft.com/office/officeart/2005/8/layout/vList2"/>
    <dgm:cxn modelId="{4671D811-4410-6F46-A9B8-AEE156C21CCE}" type="presParOf" srcId="{5FA2B594-0C8A-3E4A-8492-D5CB0105BFFA}" destId="{DEFBD8C7-3534-CD48-9EEC-8658C5B67E1A}" srcOrd="1" destOrd="0" presId="urn:microsoft.com/office/officeart/2005/8/layout/vList2"/>
    <dgm:cxn modelId="{019EA073-4FD5-7841-AE8D-8EBC79535BD8}" type="presParOf" srcId="{5FA2B594-0C8A-3E4A-8492-D5CB0105BFFA}" destId="{7AA34FBF-10D9-9841-ACBC-A816CFFA25B0}" srcOrd="2" destOrd="0" presId="urn:microsoft.com/office/officeart/2005/8/layout/vList2"/>
    <dgm:cxn modelId="{74C0361F-6A61-DB44-AD07-7E9E51F641BB}" type="presParOf" srcId="{5FA2B594-0C8A-3E4A-8492-D5CB0105BFFA}" destId="{2DB5807D-DF5C-A54A-AE4E-8ACB93AD6B45}" srcOrd="3" destOrd="0" presId="urn:microsoft.com/office/officeart/2005/8/layout/vList2"/>
    <dgm:cxn modelId="{39A10E43-5CD3-8140-BF96-E07595920084}" type="presParOf" srcId="{5FA2B594-0C8A-3E4A-8492-D5CB0105BFFA}" destId="{C52F4917-D154-B64C-ADCC-8DA927EE7A11}" srcOrd="4" destOrd="0" presId="urn:microsoft.com/office/officeart/2005/8/layout/vList2"/>
    <dgm:cxn modelId="{1FFC6BD0-F612-4340-AEB9-E997427D3D1F}" type="presParOf" srcId="{5FA2B594-0C8A-3E4A-8492-D5CB0105BFFA}" destId="{9348D7F6-41ED-9442-87D1-A9C326DA1764}" srcOrd="5" destOrd="0" presId="urn:microsoft.com/office/officeart/2005/8/layout/vList2"/>
    <dgm:cxn modelId="{99104942-7E6E-A74F-B944-0EAEA9D5C556}" type="presParOf" srcId="{5FA2B594-0C8A-3E4A-8492-D5CB0105BFFA}" destId="{3AD9ADB9-5D98-664A-9826-061C9567C557}" srcOrd="6" destOrd="0" presId="urn:microsoft.com/office/officeart/2005/8/layout/vList2"/>
    <dgm:cxn modelId="{6487FC58-E846-0A4F-84DC-73D3B0C0B05C}" type="presParOf" srcId="{5FA2B594-0C8A-3E4A-8492-D5CB0105BFFA}" destId="{85473218-CE53-4C42-A7B1-334F1B2240E4}" srcOrd="7" destOrd="0" presId="urn:microsoft.com/office/officeart/2005/8/layout/vList2"/>
    <dgm:cxn modelId="{2BDCC7A3-6F5B-934B-B558-F135C489A0A3}" type="presParOf" srcId="{5FA2B594-0C8A-3E4A-8492-D5CB0105BFFA}" destId="{A9E55DA4-6984-9F41-9669-FF9668420B75}" srcOrd="8" destOrd="0" presId="urn:microsoft.com/office/officeart/2005/8/layout/vList2"/>
    <dgm:cxn modelId="{054B1DC6-7845-8744-9C98-CFA7A92A91A8}" type="presParOf" srcId="{5FA2B594-0C8A-3E4A-8492-D5CB0105BFFA}" destId="{56AF3CED-9D60-2544-87C6-7D513DA88CDE}" srcOrd="9" destOrd="0" presId="urn:microsoft.com/office/officeart/2005/8/layout/vList2"/>
    <dgm:cxn modelId="{19B26522-F819-BB45-9E9B-30248EA21B78}" type="presParOf" srcId="{5FA2B594-0C8A-3E4A-8492-D5CB0105BFFA}" destId="{928B75F9-D2B6-7140-96F7-C50430C10A0D}" srcOrd="10"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79DF34-F720-204E-8134-669B899A7CAD}">
      <dsp:nvSpPr>
        <dsp:cNvPr id="0" name=""/>
        <dsp:cNvSpPr/>
      </dsp:nvSpPr>
      <dsp:spPr>
        <a:xfrm>
          <a:off x="0" y="25748"/>
          <a:ext cx="10515600" cy="786240"/>
        </a:xfrm>
        <a:prstGeom prst="roundRect">
          <a:avLst/>
        </a:prstGeom>
        <a:solidFill>
          <a:schemeClr val="tx1"/>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dirty="0"/>
            <a:t>Disengagement</a:t>
          </a:r>
        </a:p>
      </dsp:txBody>
      <dsp:txXfrm>
        <a:off x="38381" y="64129"/>
        <a:ext cx="10438838" cy="709478"/>
      </dsp:txXfrm>
    </dsp:sp>
    <dsp:sp modelId="{C52F4917-D154-B64C-ADCC-8DA927EE7A11}">
      <dsp:nvSpPr>
        <dsp:cNvPr id="0" name=""/>
        <dsp:cNvSpPr/>
      </dsp:nvSpPr>
      <dsp:spPr>
        <a:xfrm>
          <a:off x="0" y="910252"/>
          <a:ext cx="10515600" cy="786240"/>
        </a:xfrm>
        <a:prstGeom prst="roundRect">
          <a:avLst/>
        </a:prstGeom>
        <a:solidFill>
          <a:srgbClr val="156082"/>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Dismantlement</a:t>
          </a:r>
          <a:endParaRPr lang="en-US" sz="3200" kern="1200"/>
        </a:p>
      </dsp:txBody>
      <dsp:txXfrm>
        <a:off x="38381" y="948633"/>
        <a:ext cx="10438838" cy="709478"/>
      </dsp:txXfrm>
    </dsp:sp>
    <dsp:sp modelId="{3AD9ADB9-5D98-664A-9826-061C9567C557}">
      <dsp:nvSpPr>
        <dsp:cNvPr id="0" name=""/>
        <dsp:cNvSpPr/>
      </dsp:nvSpPr>
      <dsp:spPr>
        <a:xfrm>
          <a:off x="0" y="1782549"/>
          <a:ext cx="10515600" cy="786240"/>
        </a:xfrm>
        <a:prstGeom prst="roundRect">
          <a:avLst/>
        </a:prstGeom>
        <a:solidFill>
          <a:srgbClr val="822461"/>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Disidentification</a:t>
          </a:r>
          <a:endParaRPr lang="en-US" sz="3200" kern="1200"/>
        </a:p>
      </dsp:txBody>
      <dsp:txXfrm>
        <a:off x="38381" y="1820930"/>
        <a:ext cx="10438838" cy="709478"/>
      </dsp:txXfrm>
    </dsp:sp>
    <dsp:sp modelId="{A9E55DA4-6984-9F41-9669-FF9668420B75}">
      <dsp:nvSpPr>
        <dsp:cNvPr id="0" name=""/>
        <dsp:cNvSpPr/>
      </dsp:nvSpPr>
      <dsp:spPr>
        <a:xfrm>
          <a:off x="0" y="2660949"/>
          <a:ext cx="10515600" cy="786240"/>
        </a:xfrm>
        <a:prstGeom prst="roundRect">
          <a:avLst/>
        </a:prstGeom>
        <a:solidFill>
          <a:srgbClr val="618224"/>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Disenchantment</a:t>
          </a:r>
          <a:endParaRPr lang="en-US" sz="3200" kern="1200"/>
        </a:p>
      </dsp:txBody>
      <dsp:txXfrm>
        <a:off x="38381" y="2699330"/>
        <a:ext cx="10438838" cy="709478"/>
      </dsp:txXfrm>
    </dsp:sp>
    <dsp:sp modelId="{928B75F9-D2B6-7140-96F7-C50430C10A0D}">
      <dsp:nvSpPr>
        <dsp:cNvPr id="0" name=""/>
        <dsp:cNvSpPr/>
      </dsp:nvSpPr>
      <dsp:spPr>
        <a:xfrm>
          <a:off x="0" y="3539349"/>
          <a:ext cx="10515600" cy="786240"/>
        </a:xfrm>
        <a:prstGeom prst="roundRect">
          <a:avLst/>
        </a:prstGeom>
        <a:solidFill>
          <a:srgbClr val="824524"/>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Disorientation</a:t>
          </a:r>
          <a:endParaRPr lang="en-US" sz="3200" kern="1200"/>
        </a:p>
      </dsp:txBody>
      <dsp:txXfrm>
        <a:off x="38381" y="3577730"/>
        <a:ext cx="10438838" cy="7094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79DF34-F720-204E-8134-669B899A7CAD}">
      <dsp:nvSpPr>
        <dsp:cNvPr id="0" name=""/>
        <dsp:cNvSpPr/>
      </dsp:nvSpPr>
      <dsp:spPr>
        <a:xfrm>
          <a:off x="0" y="0"/>
          <a:ext cx="10515600" cy="636480"/>
        </a:xfrm>
        <a:prstGeom prst="roundRect">
          <a:avLst/>
        </a:prstGeom>
        <a:solidFill>
          <a:schemeClr val="tx1"/>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endParaRPr lang="en-GB" sz="3400" kern="1200" dirty="0"/>
        </a:p>
      </dsp:txBody>
      <dsp:txXfrm>
        <a:off x="31070" y="31070"/>
        <a:ext cx="10453460" cy="574340"/>
      </dsp:txXfrm>
    </dsp:sp>
    <dsp:sp modelId="{7AA34FBF-10D9-9841-ACBC-A816CFFA25B0}">
      <dsp:nvSpPr>
        <dsp:cNvPr id="0" name=""/>
        <dsp:cNvSpPr/>
      </dsp:nvSpPr>
      <dsp:spPr>
        <a:xfrm>
          <a:off x="0" y="755828"/>
          <a:ext cx="10515600" cy="636480"/>
        </a:xfrm>
        <a:prstGeom prst="roundRect">
          <a:avLst/>
        </a:prstGeom>
        <a:solidFill>
          <a:srgbClr val="343534"/>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endParaRPr lang="en-GB" sz="3400" kern="1200"/>
        </a:p>
      </dsp:txBody>
      <dsp:txXfrm>
        <a:off x="31070" y="786898"/>
        <a:ext cx="10453460" cy="574340"/>
      </dsp:txXfrm>
    </dsp:sp>
    <dsp:sp modelId="{C52F4917-D154-B64C-ADCC-8DA927EE7A11}">
      <dsp:nvSpPr>
        <dsp:cNvPr id="0" name=""/>
        <dsp:cNvSpPr/>
      </dsp:nvSpPr>
      <dsp:spPr>
        <a:xfrm>
          <a:off x="0" y="1496714"/>
          <a:ext cx="10515600" cy="636480"/>
        </a:xfrm>
        <a:prstGeom prst="roundRect">
          <a:avLst/>
        </a:prstGeom>
        <a:solidFill>
          <a:srgbClr val="156082"/>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endParaRPr lang="en-US" sz="3400" kern="1200" dirty="0"/>
        </a:p>
      </dsp:txBody>
      <dsp:txXfrm>
        <a:off x="31070" y="1527784"/>
        <a:ext cx="10453460" cy="574340"/>
      </dsp:txXfrm>
    </dsp:sp>
    <dsp:sp modelId="{3AD9ADB9-5D98-664A-9826-061C9567C557}">
      <dsp:nvSpPr>
        <dsp:cNvPr id="0" name=""/>
        <dsp:cNvSpPr/>
      </dsp:nvSpPr>
      <dsp:spPr>
        <a:xfrm>
          <a:off x="0" y="2224629"/>
          <a:ext cx="10515600" cy="636480"/>
        </a:xfrm>
        <a:prstGeom prst="roundRect">
          <a:avLst/>
        </a:prstGeom>
        <a:solidFill>
          <a:srgbClr val="822461"/>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endParaRPr lang="en-US" sz="3400" kern="1200" dirty="0"/>
        </a:p>
      </dsp:txBody>
      <dsp:txXfrm>
        <a:off x="31070" y="2255699"/>
        <a:ext cx="10453460" cy="574340"/>
      </dsp:txXfrm>
    </dsp:sp>
    <dsp:sp modelId="{A9E55DA4-6984-9F41-9669-FF9668420B75}">
      <dsp:nvSpPr>
        <dsp:cNvPr id="0" name=""/>
        <dsp:cNvSpPr/>
      </dsp:nvSpPr>
      <dsp:spPr>
        <a:xfrm>
          <a:off x="0" y="2959028"/>
          <a:ext cx="10515600" cy="636480"/>
        </a:xfrm>
        <a:prstGeom prst="roundRect">
          <a:avLst/>
        </a:prstGeom>
        <a:solidFill>
          <a:srgbClr val="618224"/>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endParaRPr lang="en-US" sz="3400" kern="1200" dirty="0"/>
        </a:p>
      </dsp:txBody>
      <dsp:txXfrm>
        <a:off x="31070" y="2990098"/>
        <a:ext cx="10453460" cy="574340"/>
      </dsp:txXfrm>
    </dsp:sp>
    <dsp:sp modelId="{928B75F9-D2B6-7140-96F7-C50430C10A0D}">
      <dsp:nvSpPr>
        <dsp:cNvPr id="0" name=""/>
        <dsp:cNvSpPr/>
      </dsp:nvSpPr>
      <dsp:spPr>
        <a:xfrm>
          <a:off x="0" y="3693429"/>
          <a:ext cx="10515600" cy="636480"/>
        </a:xfrm>
        <a:prstGeom prst="roundRect">
          <a:avLst/>
        </a:prstGeom>
        <a:solidFill>
          <a:srgbClr val="824524"/>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endParaRPr lang="en-US" sz="3400" kern="1200" dirty="0"/>
        </a:p>
      </dsp:txBody>
      <dsp:txXfrm>
        <a:off x="31070" y="3724499"/>
        <a:ext cx="10453460" cy="57434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35C16E-3895-C143-8424-468EB1A501AE}" type="datetimeFigureOut">
              <a:rPr lang="en-GB" smtClean="0"/>
              <a:t>10/11/2024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83FBEA-6E2D-C24E-A674-4FBB4F9212DF}" type="slidenum">
              <a:rPr lang="en-GB" smtClean="0"/>
              <a:t>‹#›</a:t>
            </a:fld>
            <a:endParaRPr lang="en-GB"/>
          </a:p>
        </p:txBody>
      </p:sp>
    </p:spTree>
    <p:extLst>
      <p:ext uri="{BB962C8B-B14F-4D97-AF65-F5344CB8AC3E}">
        <p14:creationId xmlns:p14="http://schemas.microsoft.com/office/powerpoint/2010/main" val="14053660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Hello and welcome to my reflective presentation, my name is Laura</a:t>
            </a:r>
          </a:p>
        </p:txBody>
      </p:sp>
      <p:sp>
        <p:nvSpPr>
          <p:cNvPr id="4" name="Slide Number Placeholder 3"/>
          <p:cNvSpPr>
            <a:spLocks noGrp="1"/>
          </p:cNvSpPr>
          <p:nvPr>
            <p:ph type="sldNum" sz="quarter" idx="5"/>
          </p:nvPr>
        </p:nvSpPr>
        <p:spPr/>
        <p:txBody>
          <a:bodyPr/>
          <a:lstStyle/>
          <a:p>
            <a:fld id="{4C83FBEA-6E2D-C24E-A674-4FBB4F9212DF}" type="slidenum">
              <a:rPr lang="en-GB" smtClean="0"/>
              <a:t>1</a:t>
            </a:fld>
            <a:endParaRPr lang="en-GB"/>
          </a:p>
        </p:txBody>
      </p:sp>
    </p:spTree>
    <p:extLst>
      <p:ext uri="{BB962C8B-B14F-4D97-AF65-F5344CB8AC3E}">
        <p14:creationId xmlns:p14="http://schemas.microsoft.com/office/powerpoint/2010/main" val="546091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And I’ll be talking about </a:t>
            </a:r>
          </a:p>
        </p:txBody>
      </p:sp>
      <p:sp>
        <p:nvSpPr>
          <p:cNvPr id="4" name="Slide Number Placeholder 3"/>
          <p:cNvSpPr>
            <a:spLocks noGrp="1"/>
          </p:cNvSpPr>
          <p:nvPr>
            <p:ph type="sldNum" sz="quarter" idx="5"/>
          </p:nvPr>
        </p:nvSpPr>
        <p:spPr/>
        <p:txBody>
          <a:bodyPr/>
          <a:lstStyle/>
          <a:p>
            <a:fld id="{4C83FBEA-6E2D-C24E-A674-4FBB4F9212DF}" type="slidenum">
              <a:rPr lang="en-GB" smtClean="0"/>
              <a:t>2</a:t>
            </a:fld>
            <a:endParaRPr lang="en-GB"/>
          </a:p>
        </p:txBody>
      </p:sp>
    </p:spTree>
    <p:extLst>
      <p:ext uri="{BB962C8B-B14F-4D97-AF65-F5344CB8AC3E}">
        <p14:creationId xmlns:p14="http://schemas.microsoft.com/office/powerpoint/2010/main" val="11399737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My divorce transition</a:t>
            </a:r>
          </a:p>
        </p:txBody>
      </p:sp>
      <p:sp>
        <p:nvSpPr>
          <p:cNvPr id="4" name="Slide Number Placeholder 3"/>
          <p:cNvSpPr>
            <a:spLocks noGrp="1"/>
          </p:cNvSpPr>
          <p:nvPr>
            <p:ph type="sldNum" sz="quarter" idx="5"/>
          </p:nvPr>
        </p:nvSpPr>
        <p:spPr/>
        <p:txBody>
          <a:bodyPr/>
          <a:lstStyle/>
          <a:p>
            <a:fld id="{4C83FBEA-6E2D-C24E-A674-4FBB4F9212DF}" type="slidenum">
              <a:rPr lang="en-GB" smtClean="0"/>
              <a:t>3</a:t>
            </a:fld>
            <a:endParaRPr lang="en-GB"/>
          </a:p>
        </p:txBody>
      </p:sp>
    </p:spTree>
    <p:extLst>
      <p:ext uri="{BB962C8B-B14F-4D97-AF65-F5344CB8AC3E}">
        <p14:creationId xmlns:p14="http://schemas.microsoft.com/office/powerpoint/2010/main" val="28301383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The plan is to: </a:t>
            </a:r>
          </a:p>
          <a:p>
            <a:r>
              <a:rPr lang="en-GB" sz="1800" kern="100" dirty="0">
                <a:effectLst/>
                <a:latin typeface="Calibri" panose="020F0502020204030204" pitchFamily="34" charset="0"/>
                <a:ea typeface="Calibri" panose="020F0502020204030204" pitchFamily="34" charset="0"/>
                <a:cs typeface="Times New Roman" panose="02020603050405020304" pitchFamily="18" charset="0"/>
              </a:rPr>
              <a:t>First,</a:t>
            </a:r>
            <a:r>
              <a:rPr lang="en-GB" sz="1800" dirty="0">
                <a:effectLst/>
                <a:latin typeface="Calibri" panose="020F0502020204030204" pitchFamily="34" charset="0"/>
                <a:ea typeface="Calibri" panose="020F0502020204030204" pitchFamily="34" charset="0"/>
                <a:cs typeface="Times New Roman" panose="02020603050405020304" pitchFamily="18" charset="0"/>
              </a:rPr>
              <a:t> talk about the importance of reflective practice and give an overview of Bridges’ Transition Model. </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4" name="Slide Number Placeholder 3"/>
          <p:cNvSpPr>
            <a:spLocks noGrp="1"/>
          </p:cNvSpPr>
          <p:nvPr>
            <p:ph type="sldNum" sz="quarter" idx="5"/>
          </p:nvPr>
        </p:nvSpPr>
        <p:spPr/>
        <p:txBody>
          <a:bodyPr/>
          <a:lstStyle/>
          <a:p>
            <a:fld id="{4C83FBEA-6E2D-C24E-A674-4FBB4F9212DF}" type="slidenum">
              <a:rPr lang="en-GB" smtClean="0"/>
              <a:t>4</a:t>
            </a:fld>
            <a:endParaRPr lang="en-GB"/>
          </a:p>
        </p:txBody>
      </p:sp>
    </p:spTree>
    <p:extLst>
      <p:ext uri="{BB962C8B-B14F-4D97-AF65-F5344CB8AC3E}">
        <p14:creationId xmlns:p14="http://schemas.microsoft.com/office/powerpoint/2010/main" val="11365837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then I will share my personal story of the breakdown of my marriage. </a:t>
            </a:r>
            <a:endParaRPr lang="en-GB" dirty="0"/>
          </a:p>
        </p:txBody>
      </p:sp>
      <p:sp>
        <p:nvSpPr>
          <p:cNvPr id="4" name="Slide Number Placeholder 3"/>
          <p:cNvSpPr>
            <a:spLocks noGrp="1"/>
          </p:cNvSpPr>
          <p:nvPr>
            <p:ph type="sldNum" sz="quarter" idx="5"/>
          </p:nvPr>
        </p:nvSpPr>
        <p:spPr/>
        <p:txBody>
          <a:bodyPr/>
          <a:lstStyle/>
          <a:p>
            <a:fld id="{4C83FBEA-6E2D-C24E-A674-4FBB4F9212DF}" type="slidenum">
              <a:rPr lang="en-GB" smtClean="0"/>
              <a:t>5</a:t>
            </a:fld>
            <a:endParaRPr lang="en-GB"/>
          </a:p>
        </p:txBody>
      </p:sp>
    </p:spTree>
    <p:extLst>
      <p:ext uri="{BB962C8B-B14F-4D97-AF65-F5344CB8AC3E}">
        <p14:creationId xmlns:p14="http://schemas.microsoft.com/office/powerpoint/2010/main" val="22729391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Next, I will tell you why I have chosen a bear as my image and how it relates to my story</a:t>
            </a:r>
          </a:p>
        </p:txBody>
      </p:sp>
      <p:sp>
        <p:nvSpPr>
          <p:cNvPr id="4" name="Slide Number Placeholder 3"/>
          <p:cNvSpPr>
            <a:spLocks noGrp="1"/>
          </p:cNvSpPr>
          <p:nvPr>
            <p:ph type="sldNum" sz="quarter" idx="5"/>
          </p:nvPr>
        </p:nvSpPr>
        <p:spPr/>
        <p:txBody>
          <a:bodyPr/>
          <a:lstStyle/>
          <a:p>
            <a:fld id="{4C83FBEA-6E2D-C24E-A674-4FBB4F9212DF}" type="slidenum">
              <a:rPr lang="en-GB" smtClean="0"/>
              <a:t>6</a:t>
            </a:fld>
            <a:endParaRPr lang="en-GB"/>
          </a:p>
        </p:txBody>
      </p:sp>
    </p:spTree>
    <p:extLst>
      <p:ext uri="{BB962C8B-B14F-4D97-AF65-F5344CB8AC3E}">
        <p14:creationId xmlns:p14="http://schemas.microsoft.com/office/powerpoint/2010/main" val="40519692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Then I will apply the Bridges’ model to my situation and compare it to other models </a:t>
            </a:r>
          </a:p>
        </p:txBody>
      </p:sp>
      <p:sp>
        <p:nvSpPr>
          <p:cNvPr id="4" name="Slide Number Placeholder 3"/>
          <p:cNvSpPr>
            <a:spLocks noGrp="1"/>
          </p:cNvSpPr>
          <p:nvPr>
            <p:ph type="sldNum" sz="quarter" idx="5"/>
          </p:nvPr>
        </p:nvSpPr>
        <p:spPr/>
        <p:txBody>
          <a:bodyPr/>
          <a:lstStyle/>
          <a:p>
            <a:fld id="{4C83FBEA-6E2D-C24E-A674-4FBB4F9212DF}" type="slidenum">
              <a:rPr lang="en-GB" smtClean="0"/>
              <a:t>7</a:t>
            </a:fld>
            <a:endParaRPr lang="en-GB"/>
          </a:p>
        </p:txBody>
      </p:sp>
    </p:spTree>
    <p:extLst>
      <p:ext uri="{BB962C8B-B14F-4D97-AF65-F5344CB8AC3E}">
        <p14:creationId xmlns:p14="http://schemas.microsoft.com/office/powerpoint/2010/main" val="25766136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Finally, I will give a conclusion, summarising everything that I have discussed </a:t>
            </a:r>
          </a:p>
        </p:txBody>
      </p:sp>
      <p:sp>
        <p:nvSpPr>
          <p:cNvPr id="4" name="Slide Number Placeholder 3"/>
          <p:cNvSpPr>
            <a:spLocks noGrp="1"/>
          </p:cNvSpPr>
          <p:nvPr>
            <p:ph type="sldNum" sz="quarter" idx="5"/>
          </p:nvPr>
        </p:nvSpPr>
        <p:spPr/>
        <p:txBody>
          <a:bodyPr/>
          <a:lstStyle/>
          <a:p>
            <a:fld id="{4C83FBEA-6E2D-C24E-A674-4FBB4F9212DF}" type="slidenum">
              <a:rPr lang="en-GB" smtClean="0"/>
              <a:t>8</a:t>
            </a:fld>
            <a:endParaRPr lang="en-GB"/>
          </a:p>
        </p:txBody>
      </p:sp>
    </p:spTree>
    <p:extLst>
      <p:ext uri="{BB962C8B-B14F-4D97-AF65-F5344CB8AC3E}">
        <p14:creationId xmlns:p14="http://schemas.microsoft.com/office/powerpoint/2010/main" val="37033212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Reflective practice is the process of critically analysing and reanalysing actions and experiences and then learning from them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It looks at what happened, how it happened and why.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It is important because it helps avoid repeating mistakes and builds self-awareness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Reflection is particularly important when going through transitions. </a:t>
            </a:r>
          </a:p>
          <a:p>
            <a:endParaRPr lang="en-GB" dirty="0"/>
          </a:p>
        </p:txBody>
      </p:sp>
      <p:sp>
        <p:nvSpPr>
          <p:cNvPr id="4" name="Slide Number Placeholder 3"/>
          <p:cNvSpPr>
            <a:spLocks noGrp="1"/>
          </p:cNvSpPr>
          <p:nvPr>
            <p:ph type="sldNum" sz="quarter" idx="5"/>
          </p:nvPr>
        </p:nvSpPr>
        <p:spPr/>
        <p:txBody>
          <a:bodyPr/>
          <a:lstStyle/>
          <a:p>
            <a:fld id="{4C83FBEA-6E2D-C24E-A674-4FBB4F9212DF}" type="slidenum">
              <a:rPr lang="en-GB" smtClean="0"/>
              <a:t>10</a:t>
            </a:fld>
            <a:endParaRPr lang="en-GB"/>
          </a:p>
        </p:txBody>
      </p:sp>
    </p:spTree>
    <p:extLst>
      <p:ext uri="{BB962C8B-B14F-4D97-AF65-F5344CB8AC3E}">
        <p14:creationId xmlns:p14="http://schemas.microsoft.com/office/powerpoint/2010/main" val="30131562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Transitions are an inevitable part of life. </a:t>
            </a: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People are experiencing more frequent life changes than ever before. </a:t>
            </a: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The average adult experiences at least 3-5 transformative transitions in their lifetime </a:t>
            </a:r>
          </a:p>
          <a:p>
            <a:pPr marL="285750" indent="-285750">
              <a:buFont typeface="Arial" panose="020B060402020202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Divorce is a life-changing transition, and it starts long before the legal process</a:t>
            </a:r>
          </a:p>
          <a:p>
            <a:pPr marL="285750" indent="-285750">
              <a:buFont typeface="Arial" panose="020B060402020202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It can be argued that divorce is actually a series of transitions rather than a singular one</a:t>
            </a:r>
            <a:endParaRPr lang="en-GB" dirty="0"/>
          </a:p>
        </p:txBody>
      </p:sp>
      <p:sp>
        <p:nvSpPr>
          <p:cNvPr id="4" name="Slide Number Placeholder 3"/>
          <p:cNvSpPr>
            <a:spLocks noGrp="1"/>
          </p:cNvSpPr>
          <p:nvPr>
            <p:ph type="sldNum" sz="quarter" idx="5"/>
          </p:nvPr>
        </p:nvSpPr>
        <p:spPr/>
        <p:txBody>
          <a:bodyPr/>
          <a:lstStyle/>
          <a:p>
            <a:fld id="{4C83FBEA-6E2D-C24E-A674-4FBB4F9212DF}" type="slidenum">
              <a:rPr lang="en-GB" smtClean="0"/>
              <a:t>11</a:t>
            </a:fld>
            <a:endParaRPr lang="en-GB"/>
          </a:p>
        </p:txBody>
      </p:sp>
    </p:spTree>
    <p:extLst>
      <p:ext uri="{BB962C8B-B14F-4D97-AF65-F5344CB8AC3E}">
        <p14:creationId xmlns:p14="http://schemas.microsoft.com/office/powerpoint/2010/main" val="3708092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Bridges suggests that transition is a psychological 3 phase process. </a:t>
            </a:r>
          </a:p>
          <a:p>
            <a:pPr marL="285750" indent="-285750">
              <a:buFont typeface="Arial" panose="020B0604020202020204" pitchFamily="34" charset="0"/>
              <a:buChar cha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The first phase is the ending stage, where we let go of the familiar, our connections, our identity and the opportunities lost. </a:t>
            </a:r>
            <a:br>
              <a:rPr lang="en-GB" sz="1800" kern="100" dirty="0">
                <a:effectLst/>
                <a:latin typeface="Calibri" panose="020F0502020204030204" pitchFamily="34" charset="0"/>
                <a:ea typeface="Calibri" panose="020F0502020204030204" pitchFamily="34" charset="0"/>
                <a:cs typeface="Times New Roman" panose="02020603050405020304" pitchFamily="18" charset="0"/>
              </a:rPr>
            </a:b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If we apply this to divorce, this stage would be where someone recognises that they are unhappy with their marriage. They consider the barriers to leaving (like the effect it has on children) and then they compare their married life to an attractive alternative (like more freedom). Once they have weighed up their options, they can make that decision to leave. </a:t>
            </a:r>
          </a:p>
          <a:p>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t>
            </a: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The 2</a:t>
            </a:r>
            <a:r>
              <a:rPr lang="en-GB" sz="1800" kern="100" baseline="30000" dirty="0">
                <a:effectLst/>
                <a:latin typeface="Calibri" panose="020F0502020204030204" pitchFamily="34" charset="0"/>
                <a:ea typeface="Calibri" panose="020F0502020204030204" pitchFamily="34" charset="0"/>
                <a:cs typeface="Times New Roman" panose="02020603050405020304" pitchFamily="18" charset="0"/>
              </a:rPr>
              <a:t>nd</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phase is the neutral zone and Bridges describes it as a place of lostness and emptiness. </a:t>
            </a: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In divorce, this would be the time of uncertainty where you have to get used to living life without your spouse and feel lonely. It’s also an opportunity to reflect on the marriage and your own behaviour, understand who you are, what you want for the future and learn from past mistakes. </a:t>
            </a: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t>
            </a:r>
          </a:p>
          <a:p>
            <a:pPr marL="285750" indent="-285750">
              <a:buFont typeface="Arial" panose="020B060402020202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final phase is The New Beginning: a new chapter in life where we are ready to take on new opportunities feeling stronger and better adapted to our new world. </a:t>
            </a:r>
          </a:p>
          <a:p>
            <a:pPr marL="285750" indent="-285750">
              <a:buFont typeface="Arial" panose="020B060402020202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This is where people might move on to new relationships, make decisions about their future, show that they have learnt from their experience and gain new self-confidence</a:t>
            </a:r>
            <a:r>
              <a:rPr lang="en-GB" dirty="0">
                <a:effectLst/>
              </a:rPr>
              <a:t> . </a:t>
            </a:r>
          </a:p>
        </p:txBody>
      </p:sp>
      <p:sp>
        <p:nvSpPr>
          <p:cNvPr id="4" name="Slide Number Placeholder 3"/>
          <p:cNvSpPr>
            <a:spLocks noGrp="1"/>
          </p:cNvSpPr>
          <p:nvPr>
            <p:ph type="sldNum" sz="quarter" idx="5"/>
          </p:nvPr>
        </p:nvSpPr>
        <p:spPr/>
        <p:txBody>
          <a:bodyPr/>
          <a:lstStyle/>
          <a:p>
            <a:fld id="{4C83FBEA-6E2D-C24E-A674-4FBB4F9212DF}" type="slidenum">
              <a:rPr lang="en-GB" smtClean="0"/>
              <a:t>12</a:t>
            </a:fld>
            <a:endParaRPr lang="en-GB"/>
          </a:p>
        </p:txBody>
      </p:sp>
    </p:spTree>
    <p:extLst>
      <p:ext uri="{BB962C8B-B14F-4D97-AF65-F5344CB8AC3E}">
        <p14:creationId xmlns:p14="http://schemas.microsoft.com/office/powerpoint/2010/main" val="31274784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The first phase has 5 components to complete before moving on to the neutral phase. They can happen in any order. </a:t>
            </a:r>
          </a:p>
          <a:p>
            <a:r>
              <a:rPr lang="en-GB" sz="1800" kern="100" dirty="0">
                <a:effectLst/>
                <a:latin typeface="Calibri" panose="020F0502020204030204" pitchFamily="34" charset="0"/>
                <a:ea typeface="Calibri" panose="020F0502020204030204" pitchFamily="34" charset="0"/>
                <a:cs typeface="Times New Roman" panose="02020603050405020304" pitchFamily="18" charset="0"/>
              </a:rPr>
              <a:t>Disengagement: Separate yourself from the situation</a:t>
            </a:r>
          </a:p>
          <a:p>
            <a:r>
              <a:rPr lang="en-GB" sz="1800" kern="100" dirty="0">
                <a:effectLst/>
                <a:latin typeface="Calibri" panose="020F0502020204030204" pitchFamily="34" charset="0"/>
                <a:ea typeface="Calibri" panose="020F0502020204030204" pitchFamily="34" charset="0"/>
                <a:cs typeface="Times New Roman" panose="02020603050405020304" pitchFamily="18" charset="0"/>
              </a:rPr>
              <a:t>Dismantlement: unpacking old behaviours</a:t>
            </a:r>
          </a:p>
          <a:p>
            <a:r>
              <a:rPr lang="en-GB" sz="1800" kern="100" dirty="0">
                <a:effectLst/>
                <a:latin typeface="Calibri" panose="020F0502020204030204" pitchFamily="34" charset="0"/>
                <a:ea typeface="Calibri" panose="020F0502020204030204" pitchFamily="34" charset="0"/>
                <a:cs typeface="Times New Roman" panose="02020603050405020304" pitchFamily="18" charset="0"/>
              </a:rPr>
              <a:t>Disidentification: Losing the old way you defined yourself </a:t>
            </a:r>
          </a:p>
          <a:p>
            <a:r>
              <a:rPr lang="en-GB" sz="1800" kern="100" dirty="0">
                <a:effectLst/>
                <a:latin typeface="Calibri" panose="020F0502020204030204" pitchFamily="34" charset="0"/>
                <a:ea typeface="Calibri" panose="020F0502020204030204" pitchFamily="34" charset="0"/>
                <a:cs typeface="Times New Roman" panose="02020603050405020304" pitchFamily="18" charset="0"/>
              </a:rPr>
              <a:t>Disenchantment: Realising that your reality was not what you originally thought</a:t>
            </a:r>
          </a:p>
          <a:p>
            <a:r>
              <a:rPr lang="en-GB" sz="1800" kern="100" dirty="0">
                <a:effectLst/>
                <a:latin typeface="Calibri" panose="020F0502020204030204" pitchFamily="34" charset="0"/>
                <a:ea typeface="Calibri" panose="020F0502020204030204" pitchFamily="34" charset="0"/>
                <a:cs typeface="Times New Roman" panose="02020603050405020304" pitchFamily="18" charset="0"/>
              </a:rPr>
              <a:t>Disorientation: Realising that you’re stuck in an uncertain situation</a:t>
            </a:r>
          </a:p>
          <a:p>
            <a:br>
              <a:rPr lang="en-GB" dirty="0"/>
            </a:br>
            <a:br>
              <a:rPr lang="en-GB" dirty="0"/>
            </a:br>
            <a:br>
              <a:rPr lang="en-GB" dirty="0"/>
            </a:br>
            <a:r>
              <a:rPr lang="en-GB" dirty="0"/>
              <a:t>.</a:t>
            </a:r>
          </a:p>
        </p:txBody>
      </p:sp>
      <p:sp>
        <p:nvSpPr>
          <p:cNvPr id="4" name="Slide Number Placeholder 3"/>
          <p:cNvSpPr>
            <a:spLocks noGrp="1"/>
          </p:cNvSpPr>
          <p:nvPr>
            <p:ph type="sldNum" sz="quarter" idx="5"/>
          </p:nvPr>
        </p:nvSpPr>
        <p:spPr/>
        <p:txBody>
          <a:bodyPr/>
          <a:lstStyle/>
          <a:p>
            <a:fld id="{4C83FBEA-6E2D-C24E-A674-4FBB4F9212DF}" type="slidenum">
              <a:rPr lang="en-GB" smtClean="0"/>
              <a:t>13</a:t>
            </a:fld>
            <a:endParaRPr lang="en-GB"/>
          </a:p>
        </p:txBody>
      </p:sp>
    </p:spTree>
    <p:extLst>
      <p:ext uri="{BB962C8B-B14F-4D97-AF65-F5344CB8AC3E}">
        <p14:creationId xmlns:p14="http://schemas.microsoft.com/office/powerpoint/2010/main" val="27578288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8705D7-6BC8-330E-4EA1-CE8AB61569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7B8821-F060-2A92-F35C-94F849E255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AD7903-4DB4-3B4D-79AF-647D3AAF21B2}"/>
              </a:ext>
            </a:extLst>
          </p:cNvPr>
          <p:cNvSpPr>
            <a:spLocks noGrp="1"/>
          </p:cNvSpPr>
          <p:nvPr>
            <p:ph type="body" idx="1"/>
          </p:nvPr>
        </p:nvSpPr>
        <p:spPr/>
        <p:txBody>
          <a:bodyPr/>
          <a:lstStyle/>
          <a:p>
            <a:r>
              <a:rPr lang="en-GB" sz="1800" kern="100" dirty="0">
                <a:effectLst/>
                <a:latin typeface="Calibri" panose="020F0502020204030204" pitchFamily="34" charset="0"/>
                <a:ea typeface="Calibri" panose="020F0502020204030204" pitchFamily="34" charset="0"/>
                <a:cs typeface="Times New Roman" panose="02020603050405020304" pitchFamily="18" charset="0"/>
              </a:rPr>
              <a:t>Bridges outlines a way to shorten time in the neutral zone: </a:t>
            </a:r>
          </a:p>
          <a:p>
            <a:r>
              <a:rPr lang="en-GB" dirty="0"/>
              <a:t>It is pretty self-explanatory, but I would say the most important points are reflection and figuring out what you want. </a:t>
            </a:r>
          </a:p>
        </p:txBody>
      </p:sp>
      <p:sp>
        <p:nvSpPr>
          <p:cNvPr id="4" name="Slide Number Placeholder 3">
            <a:extLst>
              <a:ext uri="{FF2B5EF4-FFF2-40B4-BE49-F238E27FC236}">
                <a16:creationId xmlns:a16="http://schemas.microsoft.com/office/drawing/2014/main" id="{37A6F4C8-28D8-A1AC-8B9C-1B4DD0F35BB7}"/>
              </a:ext>
            </a:extLst>
          </p:cNvPr>
          <p:cNvSpPr>
            <a:spLocks noGrp="1"/>
          </p:cNvSpPr>
          <p:nvPr>
            <p:ph type="sldNum" sz="quarter" idx="5"/>
          </p:nvPr>
        </p:nvSpPr>
        <p:spPr/>
        <p:txBody>
          <a:bodyPr/>
          <a:lstStyle/>
          <a:p>
            <a:fld id="{4C83FBEA-6E2D-C24E-A674-4FBB4F9212DF}" type="slidenum">
              <a:rPr lang="en-GB" smtClean="0"/>
              <a:t>14</a:t>
            </a:fld>
            <a:endParaRPr lang="en-GB"/>
          </a:p>
        </p:txBody>
      </p:sp>
    </p:spTree>
    <p:extLst>
      <p:ext uri="{BB962C8B-B14F-4D97-AF65-F5344CB8AC3E}">
        <p14:creationId xmlns:p14="http://schemas.microsoft.com/office/powerpoint/2010/main" val="18450009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To understand my divorce, I need to take you all the way back to when I got married. </a:t>
            </a:r>
          </a:p>
          <a:p>
            <a:pPr marL="171450" indent="-171450">
              <a:buFont typeface="Arial" panose="020B0604020202020204" pitchFamily="34" charset="0"/>
              <a:buChar char="•"/>
            </a:pPr>
            <a:endParaRPr lang="en-GB" dirty="0"/>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 got married in the summer of 2017; we had to bring our wedding plans forward because I wasn’t allowed to go to Saudi unless I was married. </a:t>
            </a:r>
          </a:p>
          <a:p>
            <a:pPr marL="285750" indent="-285750">
              <a:buFont typeface="Arial" panose="020B0604020202020204" pitchFamily="34" charset="0"/>
              <a:buChar cha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I was only allowed to visit on a 3-month Visa because a history of mental health is taboo over there. I spent Christmas with my husband…</a:t>
            </a:r>
          </a:p>
          <a:p>
            <a:pPr marL="285750" indent="-285750">
              <a:buFont typeface="Arial" panose="020B0604020202020204" pitchFamily="34" charset="0"/>
              <a:buChar cha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and returned to the UK at the start of 2018 to live with my dad for a bit. </a:t>
            </a:r>
          </a:p>
          <a:p>
            <a:pPr marL="285750" indent="-285750">
              <a:buFont typeface="Arial" panose="020B0604020202020204" pitchFamily="34" charset="0"/>
              <a:buChar cha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Whilst I was there, I realised what I was giving up to go to Saudi. I tried to negotiate with my husband to come back after his one-year contract was over. He said no. </a:t>
            </a:r>
          </a:p>
          <a:p>
            <a:pPr marL="285750" indent="-285750">
              <a:buFont typeface="Arial" panose="020B0604020202020204" pitchFamily="34" charset="0"/>
              <a:buChar cha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During this time, red flags were popping up like daisies, but I blamed myself because I put him in an upsetting position. </a:t>
            </a:r>
          </a:p>
          <a:p>
            <a:pPr marL="285750" indent="-285750">
              <a:buFont typeface="Arial" panose="020B0604020202020204" pitchFamily="34" charset="0"/>
              <a:buChar cha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We were close to breaking up at one point, but I eventually made the decision to save my marriage. In hindsight, we should have divorced back then. </a:t>
            </a:r>
          </a:p>
          <a:p>
            <a:endParaRPr lang="en-GB" dirty="0"/>
          </a:p>
        </p:txBody>
      </p:sp>
      <p:sp>
        <p:nvSpPr>
          <p:cNvPr id="4" name="Slide Number Placeholder 3"/>
          <p:cNvSpPr>
            <a:spLocks noGrp="1"/>
          </p:cNvSpPr>
          <p:nvPr>
            <p:ph type="sldNum" sz="quarter" idx="5"/>
          </p:nvPr>
        </p:nvSpPr>
        <p:spPr/>
        <p:txBody>
          <a:bodyPr/>
          <a:lstStyle/>
          <a:p>
            <a:fld id="{4C83FBEA-6E2D-C24E-A674-4FBB4F9212DF}" type="slidenum">
              <a:rPr lang="en-GB" smtClean="0"/>
              <a:t>16</a:t>
            </a:fld>
            <a:endParaRPr lang="en-GB"/>
          </a:p>
        </p:txBody>
      </p:sp>
    </p:spTree>
    <p:extLst>
      <p:ext uri="{BB962C8B-B14F-4D97-AF65-F5344CB8AC3E}">
        <p14:creationId xmlns:p14="http://schemas.microsoft.com/office/powerpoint/2010/main" val="34146711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C3A110-0D87-6408-6266-88D9819C78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F3AD7A-81EE-29A8-D9C7-AE579C1B90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5D129D-FE8B-F938-8A2B-70EFE15624E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 moved to Saudi in the summer of 2018. It was a big transition to go from western to Arabian culture. </a:t>
            </a:r>
            <a:endParaRPr lang="en-GB" dirty="0"/>
          </a:p>
        </p:txBody>
      </p:sp>
      <p:sp>
        <p:nvSpPr>
          <p:cNvPr id="4" name="Slide Number Placeholder 3">
            <a:extLst>
              <a:ext uri="{FF2B5EF4-FFF2-40B4-BE49-F238E27FC236}">
                <a16:creationId xmlns:a16="http://schemas.microsoft.com/office/drawing/2014/main" id="{2933909B-F59C-399A-8FC3-276FF83D869C}"/>
              </a:ext>
            </a:extLst>
          </p:cNvPr>
          <p:cNvSpPr>
            <a:spLocks noGrp="1"/>
          </p:cNvSpPr>
          <p:nvPr>
            <p:ph type="sldNum" sz="quarter" idx="5"/>
          </p:nvPr>
        </p:nvSpPr>
        <p:spPr/>
        <p:txBody>
          <a:bodyPr/>
          <a:lstStyle/>
          <a:p>
            <a:fld id="{4C83FBEA-6E2D-C24E-A674-4FBB4F9212DF}" type="slidenum">
              <a:rPr lang="en-GB" smtClean="0"/>
              <a:t>17</a:t>
            </a:fld>
            <a:endParaRPr lang="en-GB"/>
          </a:p>
        </p:txBody>
      </p:sp>
    </p:spTree>
    <p:extLst>
      <p:ext uri="{BB962C8B-B14F-4D97-AF65-F5344CB8AC3E}">
        <p14:creationId xmlns:p14="http://schemas.microsoft.com/office/powerpoint/2010/main" val="35001929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BD6A26-EB4D-3CBD-3121-9C5C7D51B9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800DB1-414C-3442-8DC1-136B82CE5C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E134C6-EE20-8E32-DAC1-3EDB74D516F7}"/>
              </a:ext>
            </a:extLst>
          </p:cNvPr>
          <p:cNvSpPr>
            <a:spLocks noGrp="1"/>
          </p:cNvSpPr>
          <p:nvPr>
            <p:ph type="body" idx="1"/>
          </p:nvPr>
        </p:nvSpPr>
        <p:spPr/>
        <p:txBody>
          <a:bodyPr/>
          <a:lstStyle/>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 tried my best to emerge myself into my new life. I tried to make friends, but I mainly had acquaintances and colleagues. </a:t>
            </a:r>
          </a:p>
          <a:p>
            <a:pPr marL="285750" indent="-285750">
              <a:buFont typeface="Arial" panose="020B0604020202020204" pitchFamily="34" charset="0"/>
              <a:buChar cha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 was also the only Welsh in the village!  </a:t>
            </a:r>
          </a:p>
          <a:p>
            <a:endParaRPr lang="en-GB" dirty="0"/>
          </a:p>
        </p:txBody>
      </p:sp>
      <p:sp>
        <p:nvSpPr>
          <p:cNvPr id="4" name="Slide Number Placeholder 3">
            <a:extLst>
              <a:ext uri="{FF2B5EF4-FFF2-40B4-BE49-F238E27FC236}">
                <a16:creationId xmlns:a16="http://schemas.microsoft.com/office/drawing/2014/main" id="{645C5259-EEB5-0493-6C60-CABE303F2D3A}"/>
              </a:ext>
            </a:extLst>
          </p:cNvPr>
          <p:cNvSpPr>
            <a:spLocks noGrp="1"/>
          </p:cNvSpPr>
          <p:nvPr>
            <p:ph type="sldNum" sz="quarter" idx="5"/>
          </p:nvPr>
        </p:nvSpPr>
        <p:spPr/>
        <p:txBody>
          <a:bodyPr/>
          <a:lstStyle/>
          <a:p>
            <a:fld id="{4C83FBEA-6E2D-C24E-A674-4FBB4F9212DF}" type="slidenum">
              <a:rPr lang="en-GB" smtClean="0"/>
              <a:t>18</a:t>
            </a:fld>
            <a:endParaRPr lang="en-GB"/>
          </a:p>
        </p:txBody>
      </p:sp>
    </p:spTree>
    <p:extLst>
      <p:ext uri="{BB962C8B-B14F-4D97-AF65-F5344CB8AC3E}">
        <p14:creationId xmlns:p14="http://schemas.microsoft.com/office/powerpoint/2010/main" val="28047550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AE979D-777C-8640-B0F5-5E594AB8FF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14933F-A326-EE14-B812-5B7D1FB031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368123-B769-158A-48CF-7A073AD5DFDB}"/>
              </a:ext>
            </a:extLst>
          </p:cNvPr>
          <p:cNvSpPr>
            <a:spLocks noGrp="1"/>
          </p:cNvSpPr>
          <p:nvPr>
            <p:ph type="body" idx="1"/>
          </p:nvPr>
        </p:nvSpPr>
        <p:spPr/>
        <p:txBody>
          <a:bodyPr/>
          <a:lstStyle/>
          <a:p>
            <a:pPr marL="171450" indent="-171450">
              <a:buFont typeface="Arial" panose="020B0604020202020204" pitchFamily="34" charset="0"/>
              <a:buChar char="•"/>
            </a:pPr>
            <a:r>
              <a:rPr lang="en-GB" dirty="0"/>
              <a:t>I lived in a university compound, and it was like living in the Truman show. </a:t>
            </a:r>
          </a:p>
          <a:p>
            <a:pPr marL="285750" indent="-285750">
              <a:buFont typeface="Arial" panose="020B0604020202020204" pitchFamily="34" charset="0"/>
              <a:buChar cha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I set up my own tutoring business because spouses were not allowed to work at the time.</a:t>
            </a:r>
          </a:p>
          <a:p>
            <a:pPr marL="285750" indent="-285750">
              <a:buFont typeface="Arial" panose="020B0604020202020204" pitchFamily="34" charset="0"/>
              <a:buChar char="•"/>
            </a:pPr>
            <a:endParaRPr lang="en-GB" sz="1800" dirty="0">
              <a:effectLst/>
              <a:latin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dirty="0">
                <a:effectLst/>
                <a:latin typeface="Calibri" panose="020F0502020204030204" pitchFamily="34" charset="0"/>
                <a:cs typeface="Times New Roman" panose="02020603050405020304" pitchFamily="18" charset="0"/>
              </a:rPr>
              <a:t>I had a hard time adjusting to my new life and eventually, I was diagnosed with Fibromyalgia, which I think was triggered by the stress of my new life. </a:t>
            </a:r>
          </a:p>
          <a:p>
            <a:pPr marL="285750" indent="-285750">
              <a:buFont typeface="Arial" panose="020B0604020202020204" pitchFamily="34" charset="0"/>
              <a:buChar char="•"/>
            </a:pPr>
            <a:endParaRPr lang="en-GB" sz="1800" dirty="0">
              <a:effectLst/>
              <a:latin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dirty="0">
                <a:effectLst/>
                <a:latin typeface="Calibri" panose="020F0502020204030204" pitchFamily="34" charset="0"/>
                <a:cs typeface="Times New Roman" panose="02020603050405020304" pitchFamily="18" charset="0"/>
              </a:rPr>
              <a:t>My mental health was slowly deteriorating</a:t>
            </a:r>
          </a:p>
          <a:p>
            <a:pPr marL="285750" indent="-285750">
              <a:buFont typeface="Arial" panose="020B0604020202020204" pitchFamily="34" charset="0"/>
              <a:buChar char="•"/>
            </a:pPr>
            <a:endParaRPr lang="en-GB" sz="1800" dirty="0">
              <a:effectLst/>
              <a:latin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dirty="0">
                <a:effectLst/>
                <a:latin typeface="Calibri" panose="020F0502020204030204" pitchFamily="34" charset="0"/>
                <a:cs typeface="Times New Roman" panose="02020603050405020304" pitchFamily="18" charset="0"/>
              </a:rPr>
              <a:t>I started to notice more red flags but at the time I didn’t realise that I was being gaslit. </a:t>
            </a:r>
          </a:p>
          <a:p>
            <a:pPr marL="285750" indent="-285750">
              <a:buFont typeface="Arial" panose="020B0604020202020204" pitchFamily="34" charset="0"/>
              <a:buChar char="•"/>
            </a:pPr>
            <a:endParaRPr lang="en-GB" sz="1800" dirty="0">
              <a:effectLst/>
              <a:latin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dirty="0">
                <a:effectLst/>
                <a:latin typeface="Calibri" panose="020F0502020204030204" pitchFamily="34" charset="0"/>
                <a:cs typeface="Times New Roman" panose="02020603050405020304" pitchFamily="18" charset="0"/>
              </a:rPr>
              <a:t>One example would be that he hid something of mine that he didn't like. I looked everywhere for it. I found it, dismantled  in his bedside table and he was adamant that he didn't do it. </a:t>
            </a:r>
            <a:endParaRPr lang="en-GB" dirty="0"/>
          </a:p>
        </p:txBody>
      </p:sp>
      <p:sp>
        <p:nvSpPr>
          <p:cNvPr id="4" name="Slide Number Placeholder 3">
            <a:extLst>
              <a:ext uri="{FF2B5EF4-FFF2-40B4-BE49-F238E27FC236}">
                <a16:creationId xmlns:a16="http://schemas.microsoft.com/office/drawing/2014/main" id="{81EC48B9-398B-B490-451E-6728B114A24A}"/>
              </a:ext>
            </a:extLst>
          </p:cNvPr>
          <p:cNvSpPr>
            <a:spLocks noGrp="1"/>
          </p:cNvSpPr>
          <p:nvPr>
            <p:ph type="sldNum" sz="quarter" idx="5"/>
          </p:nvPr>
        </p:nvSpPr>
        <p:spPr/>
        <p:txBody>
          <a:bodyPr/>
          <a:lstStyle/>
          <a:p>
            <a:fld id="{4C83FBEA-6E2D-C24E-A674-4FBB4F9212DF}" type="slidenum">
              <a:rPr lang="en-GB" smtClean="0"/>
              <a:t>19</a:t>
            </a:fld>
            <a:endParaRPr lang="en-GB"/>
          </a:p>
        </p:txBody>
      </p:sp>
    </p:spTree>
    <p:extLst>
      <p:ext uri="{BB962C8B-B14F-4D97-AF65-F5344CB8AC3E}">
        <p14:creationId xmlns:p14="http://schemas.microsoft.com/office/powerpoint/2010/main" val="37330397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C3390F-FA54-0045-366F-77F88BB829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C62C26-AC1C-CE8A-10B3-7CBAB8D93D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D5F0DD-FC58-3A36-7C12-35907D4DAC40}"/>
              </a:ext>
            </a:extLst>
          </p:cNvPr>
          <p:cNvSpPr>
            <a:spLocks noGrp="1"/>
          </p:cNvSpPr>
          <p:nvPr>
            <p:ph type="body" idx="1"/>
          </p:nvPr>
        </p:nvSpPr>
        <p:spPr/>
        <p:txBody>
          <a:bodyPr/>
          <a:lstStyle/>
          <a:p>
            <a:pPr marL="171450" indent="-171450">
              <a:buFont typeface="Arial" panose="020B0604020202020204" pitchFamily="34" charset="0"/>
              <a:buChar char="•"/>
            </a:pPr>
            <a:r>
              <a:rPr lang="en-GB" dirty="0"/>
              <a:t>To make life better, we adopted 2 cats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The house started to feel more homely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We talked about starting a family and I was pregnant by October 2019.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His reaction to the planned pregnancy was a red flag but I didn’t see it at the time. When I told him I was pregnant, he said "oh" and went back to sleep. He would not believe me until a doctor confirmed it. </a:t>
            </a:r>
          </a:p>
        </p:txBody>
      </p:sp>
      <p:sp>
        <p:nvSpPr>
          <p:cNvPr id="4" name="Slide Number Placeholder 3">
            <a:extLst>
              <a:ext uri="{FF2B5EF4-FFF2-40B4-BE49-F238E27FC236}">
                <a16:creationId xmlns:a16="http://schemas.microsoft.com/office/drawing/2014/main" id="{B8FEED4F-03E0-F166-3272-D31C5135E519}"/>
              </a:ext>
            </a:extLst>
          </p:cNvPr>
          <p:cNvSpPr>
            <a:spLocks noGrp="1"/>
          </p:cNvSpPr>
          <p:nvPr>
            <p:ph type="sldNum" sz="quarter" idx="5"/>
          </p:nvPr>
        </p:nvSpPr>
        <p:spPr/>
        <p:txBody>
          <a:bodyPr/>
          <a:lstStyle/>
          <a:p>
            <a:fld id="{4C83FBEA-6E2D-C24E-A674-4FBB4F9212DF}" type="slidenum">
              <a:rPr lang="en-GB" smtClean="0"/>
              <a:t>20</a:t>
            </a:fld>
            <a:endParaRPr lang="en-GB"/>
          </a:p>
        </p:txBody>
      </p:sp>
    </p:spTree>
    <p:extLst>
      <p:ext uri="{BB962C8B-B14F-4D97-AF65-F5344CB8AC3E}">
        <p14:creationId xmlns:p14="http://schemas.microsoft.com/office/powerpoint/2010/main" val="570036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A7813E-12F0-1C69-16BD-5D0B033820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89F2EC-582C-2B71-9E58-149C1620D7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B6BACE-BB30-1811-335D-CAE8B5F802AC}"/>
              </a:ext>
            </a:extLst>
          </p:cNvPr>
          <p:cNvSpPr>
            <a:spLocks noGrp="1"/>
          </p:cNvSpPr>
          <p:nvPr>
            <p:ph type="body" idx="1"/>
          </p:nvPr>
        </p:nvSpPr>
        <p:spPr/>
        <p:txBody>
          <a:bodyPr/>
          <a:lstStyle/>
          <a:p>
            <a:pPr marL="171450" indent="-171450">
              <a:buFont typeface="Arial" panose="020B0604020202020204" pitchFamily="34" charset="0"/>
              <a:buChar char="•"/>
            </a:pPr>
            <a:r>
              <a:rPr lang="en-GB" dirty="0"/>
              <a:t>Then Covid came in 2020!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My life didn’t change that much because I was already isolated</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But it did make pregnancy stressful!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At 32 weeks pregnant, I was told to go back to the UK because the hospital couldn’t meet my needs</a:t>
            </a:r>
          </a:p>
          <a:p>
            <a:endParaRPr lang="en-GB" dirty="0"/>
          </a:p>
          <a:p>
            <a:endParaRPr lang="en-GB" dirty="0"/>
          </a:p>
        </p:txBody>
      </p:sp>
      <p:sp>
        <p:nvSpPr>
          <p:cNvPr id="4" name="Slide Number Placeholder 3">
            <a:extLst>
              <a:ext uri="{FF2B5EF4-FFF2-40B4-BE49-F238E27FC236}">
                <a16:creationId xmlns:a16="http://schemas.microsoft.com/office/drawing/2014/main" id="{4500B12E-8C03-B2B6-BE4C-44B7B67614AD}"/>
              </a:ext>
            </a:extLst>
          </p:cNvPr>
          <p:cNvSpPr>
            <a:spLocks noGrp="1"/>
          </p:cNvSpPr>
          <p:nvPr>
            <p:ph type="sldNum" sz="quarter" idx="5"/>
          </p:nvPr>
        </p:nvSpPr>
        <p:spPr/>
        <p:txBody>
          <a:bodyPr/>
          <a:lstStyle/>
          <a:p>
            <a:fld id="{4C83FBEA-6E2D-C24E-A674-4FBB4F9212DF}" type="slidenum">
              <a:rPr lang="en-GB" smtClean="0"/>
              <a:t>21</a:t>
            </a:fld>
            <a:endParaRPr lang="en-GB"/>
          </a:p>
        </p:txBody>
      </p:sp>
    </p:spTree>
    <p:extLst>
      <p:ext uri="{BB962C8B-B14F-4D97-AF65-F5344CB8AC3E}">
        <p14:creationId xmlns:p14="http://schemas.microsoft.com/office/powerpoint/2010/main" val="37499630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984891-4B53-1742-636F-4546642E9C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4C5DCB-2BF7-7614-A1BC-1061ED82B0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05AA04-E228-F45B-D331-2C6E8651A1DE}"/>
              </a:ext>
            </a:extLst>
          </p:cNvPr>
          <p:cNvSpPr>
            <a:spLocks noGrp="1"/>
          </p:cNvSpPr>
          <p:nvPr>
            <p:ph type="body" idx="1"/>
          </p:nvPr>
        </p:nvSpPr>
        <p:spPr/>
        <p:txBody>
          <a:bodyPr/>
          <a:lstStyle/>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My daughter was born in July 2020, and we stayed in the UK for a couple of months before going back to Saudi. </a:t>
            </a:r>
          </a:p>
          <a:p>
            <a:pPr marL="285750" indent="-285750">
              <a:buFont typeface="Arial" panose="020B0604020202020204" pitchFamily="34" charset="0"/>
              <a:buChar cha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On our return, I started to notice red flags again, they were subtle at first. I couldn’t take a joke. </a:t>
            </a:r>
          </a:p>
          <a:p>
            <a:pPr marL="285750" indent="-285750">
              <a:buFont typeface="Arial" panose="020B0604020202020204" pitchFamily="34" charset="0"/>
              <a:buChar cha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He started to take his stress out on me by stomping, growling and snapping. He was in a bad mood most of the time. </a:t>
            </a:r>
          </a:p>
          <a:p>
            <a:pPr marL="285750" indent="-285750">
              <a:buFont typeface="Arial" panose="020B0604020202020204" pitchFamily="34" charset="0"/>
              <a:buChar cha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He started to use my baby as a tool to get reactions out of me. He would say things like "What would you do if I stood on the baby?"</a:t>
            </a:r>
          </a:p>
          <a:p>
            <a:pPr marL="285750" indent="-285750">
              <a:buFont typeface="Arial" panose="020B0604020202020204" pitchFamily="34" charset="0"/>
              <a:buChar cha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Whenever I confronted him about his behaviour, he would suggest I was expecting him to be perfect or he would sometimes mock me. He said my reactions were funny. </a:t>
            </a:r>
          </a:p>
          <a:p>
            <a:pPr marL="285750" indent="-285750">
              <a:buFont typeface="Arial" panose="020B0604020202020204" pitchFamily="34" charset="0"/>
              <a:buChar cha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 grew anxious in my own home as the months went on and I felt trapped because I was alone and couldn’t escape. </a:t>
            </a:r>
          </a:p>
          <a:p>
            <a:pPr marL="285750" indent="-285750">
              <a:buFont typeface="Arial" panose="020B0604020202020204" pitchFamily="34" charset="0"/>
              <a:buChar cha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There was one incident where he hurt me, and gaslit me about it. This was a lightbulb moment, and I started to consider leaving.  </a:t>
            </a:r>
          </a:p>
          <a:p>
            <a:endParaRPr lang="en-GB" dirty="0"/>
          </a:p>
        </p:txBody>
      </p:sp>
      <p:sp>
        <p:nvSpPr>
          <p:cNvPr id="4" name="Slide Number Placeholder 3">
            <a:extLst>
              <a:ext uri="{FF2B5EF4-FFF2-40B4-BE49-F238E27FC236}">
                <a16:creationId xmlns:a16="http://schemas.microsoft.com/office/drawing/2014/main" id="{2FF1B56C-2B7C-C982-A09E-0F00F6B5D361}"/>
              </a:ext>
            </a:extLst>
          </p:cNvPr>
          <p:cNvSpPr>
            <a:spLocks noGrp="1"/>
          </p:cNvSpPr>
          <p:nvPr>
            <p:ph type="sldNum" sz="quarter" idx="5"/>
          </p:nvPr>
        </p:nvSpPr>
        <p:spPr/>
        <p:txBody>
          <a:bodyPr/>
          <a:lstStyle/>
          <a:p>
            <a:fld id="{4C83FBEA-6E2D-C24E-A674-4FBB4F9212DF}" type="slidenum">
              <a:rPr lang="en-GB" smtClean="0"/>
              <a:t>22</a:t>
            </a:fld>
            <a:endParaRPr lang="en-GB"/>
          </a:p>
        </p:txBody>
      </p:sp>
    </p:spTree>
    <p:extLst>
      <p:ext uri="{BB962C8B-B14F-4D97-AF65-F5344CB8AC3E}">
        <p14:creationId xmlns:p14="http://schemas.microsoft.com/office/powerpoint/2010/main" val="39930746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16ECE6-3127-A88B-D3F7-30502673CE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0EE458-6E0E-9DE6-29C2-08F704CF2B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63B34E-D704-6E10-6A56-D98BC6DB3A43}"/>
              </a:ext>
            </a:extLst>
          </p:cNvPr>
          <p:cNvSpPr>
            <a:spLocks noGrp="1"/>
          </p:cNvSpPr>
          <p:nvPr>
            <p:ph type="body" idx="1"/>
          </p:nvPr>
        </p:nvSpPr>
        <p:spPr/>
        <p: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The boarders opened by her first birthday and we visited the UK</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Our families could sense a shift in dynamics between us.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One evening, when my husband put the baby to bed, she wriggled and fussed. He snapped at her and shouted, “you’re difficult to love when you’re like this!” and I lost it.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This was the turning point in our relationship. I had no love left for him.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When I had the courage to leave, he tried to emotionally manipulate me into staying by saying things like “think about how poor you’ll be without me. Our daughter won’t do well in school if she’s from a single parent family”. His family also tried to get me to stay. </a:t>
            </a:r>
            <a:endParaRPr lang="en-GB" dirty="0"/>
          </a:p>
        </p:txBody>
      </p:sp>
      <p:sp>
        <p:nvSpPr>
          <p:cNvPr id="4" name="Slide Number Placeholder 3">
            <a:extLst>
              <a:ext uri="{FF2B5EF4-FFF2-40B4-BE49-F238E27FC236}">
                <a16:creationId xmlns:a16="http://schemas.microsoft.com/office/drawing/2014/main" id="{58C19084-D039-50B9-4AC5-BCC80C29BC8E}"/>
              </a:ext>
            </a:extLst>
          </p:cNvPr>
          <p:cNvSpPr>
            <a:spLocks noGrp="1"/>
          </p:cNvSpPr>
          <p:nvPr>
            <p:ph type="sldNum" sz="quarter" idx="5"/>
          </p:nvPr>
        </p:nvSpPr>
        <p:spPr/>
        <p:txBody>
          <a:bodyPr/>
          <a:lstStyle/>
          <a:p>
            <a:fld id="{4C83FBEA-6E2D-C24E-A674-4FBB4F9212DF}" type="slidenum">
              <a:rPr lang="en-GB" smtClean="0"/>
              <a:t>23</a:t>
            </a:fld>
            <a:endParaRPr lang="en-GB"/>
          </a:p>
        </p:txBody>
      </p:sp>
    </p:spTree>
    <p:extLst>
      <p:ext uri="{BB962C8B-B14F-4D97-AF65-F5344CB8AC3E}">
        <p14:creationId xmlns:p14="http://schemas.microsoft.com/office/powerpoint/2010/main" val="19231520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76141C-EC2A-88FC-F37B-F2D806A0DB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55A5D7-EB62-50ED-82D1-3D28B6748D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22D000-3912-D1F9-1E20-D12FC344BA14}"/>
              </a:ext>
            </a:extLst>
          </p:cNvPr>
          <p:cNvSpPr>
            <a:spLocks noGrp="1"/>
          </p:cNvSpPr>
          <p:nvPr>
            <p:ph type="body" idx="1"/>
          </p:nvPr>
        </p:nvSpPr>
        <p:spPr/>
        <p:txBody>
          <a:bodyPr/>
          <a:lstStyle/>
          <a:p>
            <a:r>
              <a:rPr lang="en-GB" sz="1800" kern="100" dirty="0">
                <a:effectLst/>
                <a:latin typeface="Calibri" panose="020F0502020204030204" pitchFamily="34" charset="0"/>
                <a:ea typeface="Calibri" panose="020F0502020204030204" pitchFamily="34" charset="0"/>
                <a:cs typeface="Times New Roman" panose="02020603050405020304" pitchFamily="18" charset="0"/>
              </a:rPr>
              <a:t>From September 2021, I was a single parent, with no home or job. </a:t>
            </a:r>
          </a:p>
          <a:p>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 was physically and mentally unwell but determined to stick to my decision, to set an example for my child. </a:t>
            </a:r>
          </a:p>
          <a:p>
            <a:endParaRPr lang="en-GB" dirty="0"/>
          </a:p>
        </p:txBody>
      </p:sp>
      <p:sp>
        <p:nvSpPr>
          <p:cNvPr id="4" name="Slide Number Placeholder 3">
            <a:extLst>
              <a:ext uri="{FF2B5EF4-FFF2-40B4-BE49-F238E27FC236}">
                <a16:creationId xmlns:a16="http://schemas.microsoft.com/office/drawing/2014/main" id="{3769D495-DD25-CB3E-85EE-4FB285C217AF}"/>
              </a:ext>
            </a:extLst>
          </p:cNvPr>
          <p:cNvSpPr>
            <a:spLocks noGrp="1"/>
          </p:cNvSpPr>
          <p:nvPr>
            <p:ph type="sldNum" sz="quarter" idx="5"/>
          </p:nvPr>
        </p:nvSpPr>
        <p:spPr/>
        <p:txBody>
          <a:bodyPr/>
          <a:lstStyle/>
          <a:p>
            <a:fld id="{4C83FBEA-6E2D-C24E-A674-4FBB4F9212DF}" type="slidenum">
              <a:rPr lang="en-GB" smtClean="0"/>
              <a:t>24</a:t>
            </a:fld>
            <a:endParaRPr lang="en-GB"/>
          </a:p>
        </p:txBody>
      </p:sp>
    </p:spTree>
    <p:extLst>
      <p:ext uri="{BB962C8B-B14F-4D97-AF65-F5344CB8AC3E}">
        <p14:creationId xmlns:p14="http://schemas.microsoft.com/office/powerpoint/2010/main" val="35714597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C83FBEA-6E2D-C24E-A674-4FBB4F9212DF}" type="slidenum">
              <a:rPr lang="en-GB" smtClean="0"/>
              <a:t>25</a:t>
            </a:fld>
            <a:endParaRPr lang="en-GB"/>
          </a:p>
        </p:txBody>
      </p:sp>
    </p:spTree>
    <p:extLst>
      <p:ext uri="{BB962C8B-B14F-4D97-AF65-F5344CB8AC3E}">
        <p14:creationId xmlns:p14="http://schemas.microsoft.com/office/powerpoint/2010/main" val="8516201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I have chosen a mama bear as my image. </a:t>
            </a: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alibri" panose="020F0502020204030204" pitchFamily="34" charset="0"/>
                <a:ea typeface="Calibri" panose="020F0502020204030204" pitchFamily="34" charset="0"/>
                <a:cs typeface="Times New Roman" panose="02020603050405020304" pitchFamily="18" charset="0"/>
              </a:rPr>
              <a:t>Mama bear mode gave me the courage that I needed to make the decision to leave.</a:t>
            </a:r>
            <a:r>
              <a:rPr lang="en-GB" dirty="0">
                <a:effectLst/>
              </a:rPr>
              <a:t> </a:t>
            </a:r>
            <a:endParaRPr lang="en-GB" dirty="0"/>
          </a:p>
        </p:txBody>
      </p:sp>
      <p:sp>
        <p:nvSpPr>
          <p:cNvPr id="4" name="Slide Number Placeholder 3"/>
          <p:cNvSpPr>
            <a:spLocks noGrp="1"/>
          </p:cNvSpPr>
          <p:nvPr>
            <p:ph type="sldNum" sz="quarter" idx="5"/>
          </p:nvPr>
        </p:nvSpPr>
        <p:spPr/>
        <p:txBody>
          <a:bodyPr/>
          <a:lstStyle/>
          <a:p>
            <a:fld id="{4C83FBEA-6E2D-C24E-A674-4FBB4F9212DF}" type="slidenum">
              <a:rPr lang="en-GB" smtClean="0"/>
              <a:t>26</a:t>
            </a:fld>
            <a:endParaRPr lang="en-GB"/>
          </a:p>
        </p:txBody>
      </p:sp>
    </p:spTree>
    <p:extLst>
      <p:ext uri="{BB962C8B-B14F-4D97-AF65-F5344CB8AC3E}">
        <p14:creationId xmlns:p14="http://schemas.microsoft.com/office/powerpoint/2010/main" val="26509037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 chose Bridges’ model because his metaphor for transitions resonated with me and my situation.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He said that it is like crossing a river.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Halfway through the river, the shore ahead isn’t visible and when you look back, your starting point has fallen into the river and gone downstream.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When I made my decision to leave, I could only go forward, even if I didn’t know where I was going. </a:t>
            </a:r>
          </a:p>
          <a:p>
            <a:endParaRPr lang="en-GB" dirty="0"/>
          </a:p>
        </p:txBody>
      </p:sp>
      <p:sp>
        <p:nvSpPr>
          <p:cNvPr id="4" name="Slide Number Placeholder 3"/>
          <p:cNvSpPr>
            <a:spLocks noGrp="1"/>
          </p:cNvSpPr>
          <p:nvPr>
            <p:ph type="sldNum" sz="quarter" idx="5"/>
          </p:nvPr>
        </p:nvSpPr>
        <p:spPr/>
        <p:txBody>
          <a:bodyPr/>
          <a:lstStyle/>
          <a:p>
            <a:fld id="{4C83FBEA-6E2D-C24E-A674-4FBB4F9212DF}" type="slidenum">
              <a:rPr lang="en-GB" smtClean="0"/>
              <a:t>28</a:t>
            </a:fld>
            <a:endParaRPr lang="en-GB"/>
          </a:p>
        </p:txBody>
      </p:sp>
    </p:spTree>
    <p:extLst>
      <p:ext uri="{BB962C8B-B14F-4D97-AF65-F5344CB8AC3E}">
        <p14:creationId xmlns:p14="http://schemas.microsoft.com/office/powerpoint/2010/main" val="15515973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DF3A57-3F71-1B33-A8B6-AD287DF79A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B5E7AE-5DE0-6974-26DB-725AE7AC63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AC573A-6EFE-E5D6-020B-A4EC25ECE9AF}"/>
              </a:ext>
            </a:extLst>
          </p:cNvPr>
          <p:cNvSpPr>
            <a:spLocks noGrp="1"/>
          </p:cNvSpPr>
          <p:nvPr>
            <p:ph type="body" idx="1"/>
          </p:nvPr>
        </p:nvSpPr>
        <p:spPr/>
        <p:txBody>
          <a:bodyPr/>
          <a:lstStyle/>
          <a:p>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171450" indent="-171450">
              <a:buFont typeface="Arial" panose="020B0604020202020204" pitchFamily="34" charset="0"/>
              <a:buChar char="•"/>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To disengage, I had to be okay with letting go of my marriage, my husband and my financial security and a home. I also had to let go of the idea that I failed at marriage, that I gave up too easily. </a:t>
            </a:r>
          </a:p>
          <a:p>
            <a:pPr marL="171450" indent="-171450">
              <a:buFont typeface="Arial" panose="020B0604020202020204" pitchFamily="34" charset="0"/>
              <a:buChar char="•"/>
            </a:pP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171450" indent="-171450">
              <a:buFont typeface="Arial" panose="020B0604020202020204" pitchFamily="34" charset="0"/>
              <a:buChar char="•"/>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I had to dismantle my old behaviours. </a:t>
            </a:r>
          </a:p>
          <a:p>
            <a:pPr marL="171450" indent="-171450">
              <a:buFont typeface="Arial" panose="020B0604020202020204" pitchFamily="34" charset="0"/>
              <a:buChar char="•"/>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I was passive and made-up excuses. because I thought that it was my job as a wife, to take on the emotional responsibility of the family. </a:t>
            </a:r>
          </a:p>
          <a:p>
            <a:pPr marL="171450" indent="-171450">
              <a:buFont typeface="Arial" panose="020B0604020202020204" pitchFamily="34" charset="0"/>
              <a:buChar char="•"/>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I thought that taking stress out on me was his way of coping. </a:t>
            </a:r>
          </a:p>
          <a:p>
            <a:pPr marL="171450" indent="-171450">
              <a:buFont typeface="Arial" panose="020B0604020202020204" pitchFamily="34" charset="0"/>
              <a:buChar char="•"/>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I had to let go of this passive behaviour and say I deserve better. </a:t>
            </a:r>
          </a:p>
          <a:p>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171450" indent="-171450">
              <a:buFont typeface="Arial" panose="020B0604020202020204" pitchFamily="34" charset="0"/>
              <a:buChar char="•"/>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I had to let go of my identity as a wife</a:t>
            </a:r>
          </a:p>
          <a:p>
            <a:pPr marL="0" indent="0">
              <a:buFont typeface="Arial" panose="020B0604020202020204" pitchFamily="34" charset="0"/>
              <a:buNone/>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 </a:t>
            </a:r>
          </a:p>
          <a:p>
            <a:pPr marL="171450" indent="-171450">
              <a:buFont typeface="Arial" panose="020B0604020202020204" pitchFamily="34" charset="0"/>
              <a:buChar char="•"/>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I had to let go of the original perception I had of my husband and marriage. He wasn’t who I thought he was. I had to see him as a bully. </a:t>
            </a:r>
          </a:p>
          <a:p>
            <a:pPr marL="0" indent="0">
              <a:buFont typeface="Arial" panose="020B0604020202020204" pitchFamily="34" charset="0"/>
              <a:buNone/>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 </a:t>
            </a:r>
          </a:p>
          <a:p>
            <a:pPr marL="171450" indent="-171450">
              <a:buFont typeface="Arial" panose="020B0604020202020204" pitchFamily="34" charset="0"/>
              <a:buChar char="•"/>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I had to let go of the familiarity of my current life and accept the uncertainty of my future. </a:t>
            </a:r>
          </a:p>
          <a:p>
            <a:r>
              <a:rPr lang="en-GB" sz="1200" kern="100" dirty="0">
                <a:effectLst/>
                <a:latin typeface="Calibri" panose="020F0502020204030204" pitchFamily="34" charset="0"/>
                <a:ea typeface="Calibri" panose="020F0502020204030204" pitchFamily="34" charset="0"/>
                <a:cs typeface="Times New Roman" panose="02020603050405020304" pitchFamily="18" charset="0"/>
              </a:rPr>
              <a:t> </a:t>
            </a:r>
          </a:p>
          <a:p>
            <a:endParaRPr lang="en-GB" dirty="0"/>
          </a:p>
        </p:txBody>
      </p:sp>
      <p:sp>
        <p:nvSpPr>
          <p:cNvPr id="4" name="Slide Number Placeholder 3">
            <a:extLst>
              <a:ext uri="{FF2B5EF4-FFF2-40B4-BE49-F238E27FC236}">
                <a16:creationId xmlns:a16="http://schemas.microsoft.com/office/drawing/2014/main" id="{71B650A8-9317-581C-F385-FCFC51CEC8E1}"/>
              </a:ext>
            </a:extLst>
          </p:cNvPr>
          <p:cNvSpPr>
            <a:spLocks noGrp="1"/>
          </p:cNvSpPr>
          <p:nvPr>
            <p:ph type="sldNum" sz="quarter" idx="5"/>
          </p:nvPr>
        </p:nvSpPr>
        <p:spPr/>
        <p:txBody>
          <a:bodyPr/>
          <a:lstStyle/>
          <a:p>
            <a:fld id="{4C83FBEA-6E2D-C24E-A674-4FBB4F9212DF}" type="slidenum">
              <a:rPr lang="en-GB" smtClean="0"/>
              <a:t>29</a:t>
            </a:fld>
            <a:endParaRPr lang="en-GB"/>
          </a:p>
        </p:txBody>
      </p:sp>
    </p:spTree>
    <p:extLst>
      <p:ext uri="{BB962C8B-B14F-4D97-AF65-F5344CB8AC3E}">
        <p14:creationId xmlns:p14="http://schemas.microsoft.com/office/powerpoint/2010/main" val="159286571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BF420B-5DB8-AAA9-D21E-FC9AAADA5B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027CCF-4272-3295-A3B0-D48AB329B2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B2D8C6-0DE7-1CF4-FE93-FC95B4F73B18}"/>
              </a:ext>
            </a:extLst>
          </p:cNvPr>
          <p:cNvSpPr>
            <a:spLocks noGrp="1"/>
          </p:cNvSpPr>
          <p:nvPr>
            <p:ph type="body" idx="1"/>
          </p:nvPr>
        </p:nvSpPr>
        <p:spPr/>
        <p:txBody>
          <a:bodyPr/>
          <a:lstStyle/>
          <a:p>
            <a:pPr marL="171450" indent="-171450">
              <a:buFont typeface="Arial" panose="020B0604020202020204" pitchFamily="34" charset="0"/>
              <a:buChar char="•"/>
            </a:pPr>
            <a:r>
              <a:rPr lang="en-GB" dirty="0"/>
              <a:t>I already knew what I wanted: </a:t>
            </a:r>
          </a:p>
          <a:p>
            <a:pPr marL="171450" indent="-171450">
              <a:buFont typeface="Arial" panose="020B0604020202020204" pitchFamily="34" charset="0"/>
              <a:buChar char="•"/>
            </a:pPr>
            <a:endParaRPr lang="en-GB" dirty="0"/>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To go back to the life that I had before my husband. I spent more time with my friends and reconnected with people I had not spoken to in years. </a:t>
            </a:r>
          </a:p>
          <a:p>
            <a:pPr marL="285750" indent="-285750">
              <a:buFont typeface="Arial" panose="020B0604020202020204" pitchFamily="34" charset="0"/>
              <a:buChar cha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A divorce: I was done and never going back</a:t>
            </a:r>
          </a:p>
          <a:p>
            <a:pPr marL="0" indent="0">
              <a:buFont typeface="Arial" panose="020B0604020202020204" pitchFamily="34" charset="0"/>
              <a:buNone/>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t>
            </a: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A home: which I didn’t get until March 2022</a:t>
            </a:r>
          </a:p>
          <a:p>
            <a:pPr marL="0" indent="0">
              <a:buFont typeface="Arial" panose="020B0604020202020204" pitchFamily="34" charset="0"/>
              <a:buNone/>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t>
            </a: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To be a more active parent: take my child to playgroup and classes, which I didn’t do in Saudi</a:t>
            </a:r>
          </a:p>
          <a:p>
            <a:pPr marL="0" indent="0">
              <a:buFont typeface="Arial" panose="020B0604020202020204" pitchFamily="34" charset="0"/>
              <a:buNone/>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t>
            </a: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To soothe my loneliness: I went on Tinder </a:t>
            </a:r>
          </a:p>
          <a:p>
            <a:pPr marL="0" indent="0">
              <a:buFont typeface="Arial" panose="020B0604020202020204" pitchFamily="34" charset="0"/>
              <a:buNone/>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t>
            </a: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To improve my mental health. I went on a mental health course and I went to counselling</a:t>
            </a:r>
            <a:endParaRPr lang="en-GB" dirty="0"/>
          </a:p>
        </p:txBody>
      </p:sp>
      <p:sp>
        <p:nvSpPr>
          <p:cNvPr id="4" name="Slide Number Placeholder 3">
            <a:extLst>
              <a:ext uri="{FF2B5EF4-FFF2-40B4-BE49-F238E27FC236}">
                <a16:creationId xmlns:a16="http://schemas.microsoft.com/office/drawing/2014/main" id="{3204D035-04CF-7E3F-2E6D-4F13271AC489}"/>
              </a:ext>
            </a:extLst>
          </p:cNvPr>
          <p:cNvSpPr>
            <a:spLocks noGrp="1"/>
          </p:cNvSpPr>
          <p:nvPr>
            <p:ph type="sldNum" sz="quarter" idx="5"/>
          </p:nvPr>
        </p:nvSpPr>
        <p:spPr/>
        <p:txBody>
          <a:bodyPr/>
          <a:lstStyle/>
          <a:p>
            <a:fld id="{4C83FBEA-6E2D-C24E-A674-4FBB4F9212DF}" type="slidenum">
              <a:rPr lang="en-GB" smtClean="0"/>
              <a:t>30</a:t>
            </a:fld>
            <a:endParaRPr lang="en-GB"/>
          </a:p>
        </p:txBody>
      </p:sp>
    </p:spTree>
    <p:extLst>
      <p:ext uri="{BB962C8B-B14F-4D97-AF65-F5344CB8AC3E}">
        <p14:creationId xmlns:p14="http://schemas.microsoft.com/office/powerpoint/2010/main" val="247212544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E39B57-D71C-B6D6-08C8-19F2EDA5D8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91C760-BAA3-0D6A-ED43-42F7B95EC8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A4DD58-708F-54C8-3094-52066FA601B7}"/>
              </a:ext>
            </a:extLst>
          </p:cNvPr>
          <p:cNvSpPr>
            <a:spLocks noGrp="1"/>
          </p:cNvSpPr>
          <p:nvPr>
            <p:ph type="body" idx="1"/>
          </p:nvPr>
        </p:nvSpPr>
        <p:spPr/>
        <p:txBody>
          <a:bodyPr/>
          <a:lstStyle/>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 had plenty of opportunities to process my experience and reflect on the marriage. </a:t>
            </a:r>
          </a:p>
          <a:p>
            <a:pPr marL="285750" indent="-285750">
              <a:buFont typeface="Arial" panose="020B0604020202020204" pitchFamily="34" charset="0"/>
              <a:buChar cha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 could see that our behaviours were going in circles. He would display a behaviour; I would be upset or anxious. Then this led me to show less affection towards him and then he would feel unloved and display more behaviours. </a:t>
            </a:r>
          </a:p>
          <a:p>
            <a:pPr marL="285750" indent="-285750">
              <a:buFont typeface="Arial" panose="020B0604020202020204" pitchFamily="34" charset="0"/>
              <a:buChar cha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 could see that I had mentally checked out of the relationship way before I physically left. Which is why I was able to move on quicker, romantically. </a:t>
            </a:r>
          </a:p>
          <a:p>
            <a:pPr marL="0" indent="0">
              <a:buFont typeface="Arial" panose="020B0604020202020204" pitchFamily="34" charset="0"/>
              <a:buNone/>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t>
            </a: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 think we had gone through so many transitions in a short space of time that it put a strain on the relationship. Separation is common for couples who experience substantial change, with a lack of support network. </a:t>
            </a: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The biggest change we went through was becoming parents and the transition to parenthood often leads to a decline in marriage satisfaction. </a:t>
            </a:r>
          </a:p>
          <a:p>
            <a:pPr marL="0" indent="0">
              <a:buFont typeface="Arial" panose="020B0604020202020204" pitchFamily="34" charset="0"/>
              <a:buNone/>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t>
            </a: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 had previous abusive relationships when I was younger, so I think my expectations were low in the start relationship. I think I wasn’t aware of what behaviours were classed as abuse. I realised that this was a relationship pattern that I needed to break to pick better partners. </a:t>
            </a:r>
          </a:p>
          <a:p>
            <a:pPr marL="285750" indent="-285750">
              <a:buFont typeface="Arial" panose="020B0604020202020204" pitchFamily="34" charset="0"/>
              <a:buChar cha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 went on the Freedom Programme to learn about domestic abuse and could identify that he had the bully persona. It helped confirm that it wasn’t in my head and that stress wasn’t a good excuse for behaviours. I was able to learn about red flags, which I applied to the dating scene. </a:t>
            </a:r>
          </a:p>
          <a:p>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t>
            </a:r>
          </a:p>
          <a:p>
            <a:endParaRPr lang="en-GB" dirty="0"/>
          </a:p>
        </p:txBody>
      </p:sp>
      <p:sp>
        <p:nvSpPr>
          <p:cNvPr id="4" name="Slide Number Placeholder 3">
            <a:extLst>
              <a:ext uri="{FF2B5EF4-FFF2-40B4-BE49-F238E27FC236}">
                <a16:creationId xmlns:a16="http://schemas.microsoft.com/office/drawing/2014/main" id="{1639066C-FCBB-D8A2-6108-A029A39DBE11}"/>
              </a:ext>
            </a:extLst>
          </p:cNvPr>
          <p:cNvSpPr>
            <a:spLocks noGrp="1"/>
          </p:cNvSpPr>
          <p:nvPr>
            <p:ph type="sldNum" sz="quarter" idx="5"/>
          </p:nvPr>
        </p:nvSpPr>
        <p:spPr/>
        <p:txBody>
          <a:bodyPr/>
          <a:lstStyle/>
          <a:p>
            <a:fld id="{4C83FBEA-6E2D-C24E-A674-4FBB4F9212DF}" type="slidenum">
              <a:rPr lang="en-GB" smtClean="0"/>
              <a:t>31</a:t>
            </a:fld>
            <a:endParaRPr lang="en-GB"/>
          </a:p>
        </p:txBody>
      </p:sp>
    </p:spTree>
    <p:extLst>
      <p:ext uri="{BB962C8B-B14F-4D97-AF65-F5344CB8AC3E}">
        <p14:creationId xmlns:p14="http://schemas.microsoft.com/office/powerpoint/2010/main" val="271681422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67F384-CCF9-8F01-6093-1634AC3272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6A7FB1-A789-28C9-D65F-3E2C64D6E1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1A5FA4-BFE7-25FC-AA19-93DB66B661A5}"/>
              </a:ext>
            </a:extLst>
          </p:cNvPr>
          <p:cNvSpPr>
            <a:spLocks noGrp="1"/>
          </p:cNvSpPr>
          <p:nvPr>
            <p:ph type="body" idx="1"/>
          </p:nvPr>
        </p:nvSpPr>
        <p:spPr/>
        <p: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So, whilst I was reclaiming my life, going through a legal divorce and working on myself internally, I was also navigating the new role as co-parent.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It was awkward at first to see him every week and it took a while to adjust.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We still made parental decisions together and always kept an open, respectful communication about our child. </a:t>
            </a:r>
          </a:p>
          <a:p>
            <a:endParaRPr lang="en-GB" dirty="0"/>
          </a:p>
        </p:txBody>
      </p:sp>
      <p:sp>
        <p:nvSpPr>
          <p:cNvPr id="4" name="Slide Number Placeholder 3">
            <a:extLst>
              <a:ext uri="{FF2B5EF4-FFF2-40B4-BE49-F238E27FC236}">
                <a16:creationId xmlns:a16="http://schemas.microsoft.com/office/drawing/2014/main" id="{649E4C80-AD34-5369-24BA-87FE1C796D2E}"/>
              </a:ext>
            </a:extLst>
          </p:cNvPr>
          <p:cNvSpPr>
            <a:spLocks noGrp="1"/>
          </p:cNvSpPr>
          <p:nvPr>
            <p:ph type="sldNum" sz="quarter" idx="5"/>
          </p:nvPr>
        </p:nvSpPr>
        <p:spPr/>
        <p:txBody>
          <a:bodyPr/>
          <a:lstStyle/>
          <a:p>
            <a:fld id="{4C83FBEA-6E2D-C24E-A674-4FBB4F9212DF}" type="slidenum">
              <a:rPr lang="en-GB" smtClean="0"/>
              <a:t>32</a:t>
            </a:fld>
            <a:endParaRPr lang="en-GB"/>
          </a:p>
        </p:txBody>
      </p:sp>
    </p:spTree>
    <p:extLst>
      <p:ext uri="{BB962C8B-B14F-4D97-AF65-F5344CB8AC3E}">
        <p14:creationId xmlns:p14="http://schemas.microsoft.com/office/powerpoint/2010/main" val="424654512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A808F2-7A2A-E18B-40CF-AD2971F0DB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D1495B-05FF-418D-8D79-310A4B05E1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647F71-FCF8-9F77-9A4A-B9FC7BC9918B}"/>
              </a:ext>
            </a:extLst>
          </p:cNvPr>
          <p:cNvSpPr>
            <a:spLocks noGrp="1"/>
          </p:cNvSpPr>
          <p:nvPr>
            <p:ph type="body" idx="1"/>
          </p:nvPr>
        </p:nvSpPr>
        <p:spPr/>
        <p: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 am in the new beginning stage.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The divorce is almost over, and our co-parenting relationship is going well.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 was able to use what I learnt in the neutral zone and apply it to my current relationship. Our relationship is healthy with no red flags, and we are about to head into a new transition of cohabitation and step parenting.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 am aware that I have to learn how to navigate these new family dynamics</a:t>
            </a:r>
          </a:p>
          <a:p>
            <a:endParaRPr lang="en-GB" dirty="0"/>
          </a:p>
        </p:txBody>
      </p:sp>
      <p:sp>
        <p:nvSpPr>
          <p:cNvPr id="4" name="Slide Number Placeholder 3">
            <a:extLst>
              <a:ext uri="{FF2B5EF4-FFF2-40B4-BE49-F238E27FC236}">
                <a16:creationId xmlns:a16="http://schemas.microsoft.com/office/drawing/2014/main" id="{6E4DD9EA-5697-1E80-6BFF-E5144836FD00}"/>
              </a:ext>
            </a:extLst>
          </p:cNvPr>
          <p:cNvSpPr>
            <a:spLocks noGrp="1"/>
          </p:cNvSpPr>
          <p:nvPr>
            <p:ph type="sldNum" sz="quarter" idx="5"/>
          </p:nvPr>
        </p:nvSpPr>
        <p:spPr/>
        <p:txBody>
          <a:bodyPr/>
          <a:lstStyle/>
          <a:p>
            <a:fld id="{4C83FBEA-6E2D-C24E-A674-4FBB4F9212DF}" type="slidenum">
              <a:rPr lang="en-GB" smtClean="0"/>
              <a:t>33</a:t>
            </a:fld>
            <a:endParaRPr lang="en-GB"/>
          </a:p>
        </p:txBody>
      </p:sp>
    </p:spTree>
    <p:extLst>
      <p:ext uri="{BB962C8B-B14F-4D97-AF65-F5344CB8AC3E}">
        <p14:creationId xmlns:p14="http://schemas.microsoft.com/office/powerpoint/2010/main" val="716597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The model was helpful in applying it to a life event and to actively participate in the transition process.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 think this model was easy to follow and was appropriate for a divorce transition</a:t>
            </a:r>
            <a:endParaRPr lang="en-GB" dirty="0"/>
          </a:p>
        </p:txBody>
      </p:sp>
      <p:sp>
        <p:nvSpPr>
          <p:cNvPr id="4" name="Slide Number Placeholder 3"/>
          <p:cNvSpPr>
            <a:spLocks noGrp="1"/>
          </p:cNvSpPr>
          <p:nvPr>
            <p:ph type="sldNum" sz="quarter" idx="5"/>
          </p:nvPr>
        </p:nvSpPr>
        <p:spPr/>
        <p:txBody>
          <a:bodyPr/>
          <a:lstStyle/>
          <a:p>
            <a:fld id="{4C83FBEA-6E2D-C24E-A674-4FBB4F9212DF}" type="slidenum">
              <a:rPr lang="en-GB" smtClean="0"/>
              <a:t>35</a:t>
            </a:fld>
            <a:endParaRPr lang="en-GB"/>
          </a:p>
        </p:txBody>
      </p:sp>
    </p:spTree>
    <p:extLst>
      <p:ext uri="{BB962C8B-B14F-4D97-AF65-F5344CB8AC3E}">
        <p14:creationId xmlns:p14="http://schemas.microsoft.com/office/powerpoint/2010/main" val="20526920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Bridges has been criticised for basing his model on a concept rather than on actual data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When looking for journals, I really struggled to find systematic reviews or studies that evaluate the effectiveness of using the model on life transitions.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His model is largely used in business rather than psychotherapy contexts.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 did not find anything for using it for divorce transitions. </a:t>
            </a:r>
          </a:p>
          <a:p>
            <a:endParaRPr lang="en-GB" dirty="0"/>
          </a:p>
        </p:txBody>
      </p:sp>
      <p:sp>
        <p:nvSpPr>
          <p:cNvPr id="4" name="Slide Number Placeholder 3"/>
          <p:cNvSpPr>
            <a:spLocks noGrp="1"/>
          </p:cNvSpPr>
          <p:nvPr>
            <p:ph type="sldNum" sz="quarter" idx="5"/>
          </p:nvPr>
        </p:nvSpPr>
        <p:spPr/>
        <p:txBody>
          <a:bodyPr/>
          <a:lstStyle/>
          <a:p>
            <a:fld id="{4C83FBEA-6E2D-C24E-A674-4FBB4F9212DF}" type="slidenum">
              <a:rPr lang="en-GB" smtClean="0"/>
              <a:t>36</a:t>
            </a:fld>
            <a:endParaRPr lang="en-GB"/>
          </a:p>
        </p:txBody>
      </p:sp>
    </p:spTree>
    <p:extLst>
      <p:ext uri="{BB962C8B-B14F-4D97-AF65-F5344CB8AC3E}">
        <p14:creationId xmlns:p14="http://schemas.microsoft.com/office/powerpoint/2010/main" val="235585123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The model is a good starting point and can be easily modified for more specific contexts. </a:t>
            </a: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alibri" panose="020F0502020204030204" pitchFamily="34" charset="0"/>
                <a:ea typeface="Calibri" panose="020F0502020204030204" pitchFamily="34" charset="0"/>
                <a:cs typeface="Times New Roman" panose="02020603050405020304" pitchFamily="18" charset="0"/>
              </a:rPr>
              <a:t>For example, I modified it at the beginning of my presentation to tailor it to divorce. </a:t>
            </a: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alibri" panose="020F0502020204030204" pitchFamily="34" charset="0"/>
                <a:ea typeface="Calibri" panose="020F0502020204030204" pitchFamily="34" charset="0"/>
                <a:cs typeface="Times New Roman" panose="02020603050405020304" pitchFamily="18" charset="0"/>
              </a:rPr>
              <a:t>It has been used to make a transitional framework for care leavers</a:t>
            </a: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alibri" panose="020F0502020204030204" pitchFamily="34" charset="0"/>
                <a:ea typeface="Calibri" panose="020F0502020204030204" pitchFamily="34" charset="0"/>
                <a:cs typeface="Times New Roman" panose="02020603050405020304" pitchFamily="18" charset="0"/>
              </a:rPr>
              <a:t>It has also been used as a framework for abusive perpetrators to reflect on their behaviour towards their partners</a:t>
            </a: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alibri" panose="020F0502020204030204" pitchFamily="34" charset="0"/>
                <a:ea typeface="Calibri" panose="020F0502020204030204" pitchFamily="34" charset="0"/>
                <a:cs typeface="Times New Roman" panose="02020603050405020304" pitchFamily="18" charset="0"/>
              </a:rPr>
              <a:t>But it has mostly been adapted for business transitions. </a:t>
            </a:r>
            <a:endParaRPr lang="en-GB" dirty="0"/>
          </a:p>
        </p:txBody>
      </p:sp>
      <p:sp>
        <p:nvSpPr>
          <p:cNvPr id="4" name="Slide Number Placeholder 3"/>
          <p:cNvSpPr>
            <a:spLocks noGrp="1"/>
          </p:cNvSpPr>
          <p:nvPr>
            <p:ph type="sldNum" sz="quarter" idx="5"/>
          </p:nvPr>
        </p:nvSpPr>
        <p:spPr/>
        <p:txBody>
          <a:bodyPr/>
          <a:lstStyle/>
          <a:p>
            <a:fld id="{4C83FBEA-6E2D-C24E-A674-4FBB4F9212DF}" type="slidenum">
              <a:rPr lang="en-GB" smtClean="0"/>
              <a:t>37</a:t>
            </a:fld>
            <a:endParaRPr lang="en-GB"/>
          </a:p>
        </p:txBody>
      </p:sp>
    </p:spTree>
    <p:extLst>
      <p:ext uri="{BB962C8B-B14F-4D97-AF65-F5344CB8AC3E}">
        <p14:creationId xmlns:p14="http://schemas.microsoft.com/office/powerpoint/2010/main" val="74683380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model has been criticised for being too linear as it has a beginning, and an end and transitions are rarely that straight forward. </a:t>
            </a:r>
          </a:p>
          <a:p>
            <a:pPr marL="285750" indent="-285750">
              <a:buFont typeface="Arial" panose="020B0604020202020204" pitchFamily="34" charset="0"/>
              <a:buChar cha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However, I like that it has an end because my transition needs a happy ending. </a:t>
            </a:r>
            <a:endParaRPr lang="en-GB" dirty="0"/>
          </a:p>
        </p:txBody>
      </p:sp>
      <p:sp>
        <p:nvSpPr>
          <p:cNvPr id="4" name="Slide Number Placeholder 3"/>
          <p:cNvSpPr>
            <a:spLocks noGrp="1"/>
          </p:cNvSpPr>
          <p:nvPr>
            <p:ph type="sldNum" sz="quarter" idx="5"/>
          </p:nvPr>
        </p:nvSpPr>
        <p:spPr/>
        <p:txBody>
          <a:bodyPr/>
          <a:lstStyle/>
          <a:p>
            <a:fld id="{4C83FBEA-6E2D-C24E-A674-4FBB4F9212DF}" type="slidenum">
              <a:rPr lang="en-GB" smtClean="0"/>
              <a:t>38</a:t>
            </a:fld>
            <a:endParaRPr lang="en-GB"/>
          </a:p>
        </p:txBody>
      </p:sp>
    </p:spTree>
    <p:extLst>
      <p:ext uri="{BB962C8B-B14F-4D97-AF65-F5344CB8AC3E}">
        <p14:creationId xmlns:p14="http://schemas.microsoft.com/office/powerpoint/2010/main" val="66061339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It is seen as encompassing rather than focusing on a singular aspect of transition, meaning it can be applied to a broad range of contexts.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Whereas some other models are designed for specific events to improve professional practice</a:t>
            </a:r>
            <a:endParaRPr lang="en-GB" dirty="0"/>
          </a:p>
        </p:txBody>
      </p:sp>
      <p:sp>
        <p:nvSpPr>
          <p:cNvPr id="4" name="Slide Number Placeholder 3"/>
          <p:cNvSpPr>
            <a:spLocks noGrp="1"/>
          </p:cNvSpPr>
          <p:nvPr>
            <p:ph type="sldNum" sz="quarter" idx="5"/>
          </p:nvPr>
        </p:nvSpPr>
        <p:spPr/>
        <p:txBody>
          <a:bodyPr/>
          <a:lstStyle/>
          <a:p>
            <a:fld id="{4C83FBEA-6E2D-C24E-A674-4FBB4F9212DF}" type="slidenum">
              <a:rPr lang="en-GB" smtClean="0"/>
              <a:t>39</a:t>
            </a:fld>
            <a:endParaRPr lang="en-GB"/>
          </a:p>
        </p:txBody>
      </p:sp>
    </p:spTree>
    <p:extLst>
      <p:ext uri="{BB962C8B-B14F-4D97-AF65-F5344CB8AC3E}">
        <p14:creationId xmlns:p14="http://schemas.microsoft.com/office/powerpoint/2010/main" val="240677157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It is not a revolutionary idea. </a:t>
            </a:r>
          </a:p>
          <a:p>
            <a:pPr marL="285750" indent="-285750">
              <a:buFont typeface="Arial" panose="020B060402020202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It draws from other models </a:t>
            </a:r>
          </a:p>
          <a:p>
            <a:pPr marL="285750" indent="-285750">
              <a:buFont typeface="Arial" panose="020B060402020202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It has also influenced other models, arguably improving it</a:t>
            </a:r>
            <a:endParaRPr lang="en-GB" dirty="0"/>
          </a:p>
        </p:txBody>
      </p:sp>
      <p:sp>
        <p:nvSpPr>
          <p:cNvPr id="4" name="Slide Number Placeholder 3"/>
          <p:cNvSpPr>
            <a:spLocks noGrp="1"/>
          </p:cNvSpPr>
          <p:nvPr>
            <p:ph type="sldNum" sz="quarter" idx="5"/>
          </p:nvPr>
        </p:nvSpPr>
        <p:spPr/>
        <p:txBody>
          <a:bodyPr/>
          <a:lstStyle/>
          <a:p>
            <a:fld id="{4C83FBEA-6E2D-C24E-A674-4FBB4F9212DF}" type="slidenum">
              <a:rPr lang="en-GB" smtClean="0"/>
              <a:t>40</a:t>
            </a:fld>
            <a:endParaRPr lang="en-GB"/>
          </a:p>
        </p:txBody>
      </p:sp>
    </p:spTree>
    <p:extLst>
      <p:ext uri="{BB962C8B-B14F-4D97-AF65-F5344CB8AC3E}">
        <p14:creationId xmlns:p14="http://schemas.microsoft.com/office/powerpoint/2010/main" val="346295144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the models that it is similar to</a:t>
            </a:r>
          </a:p>
        </p:txBody>
      </p:sp>
      <p:sp>
        <p:nvSpPr>
          <p:cNvPr id="4" name="Slide Number Placeholder 3"/>
          <p:cNvSpPr>
            <a:spLocks noGrp="1"/>
          </p:cNvSpPr>
          <p:nvPr>
            <p:ph type="sldNum" sz="quarter" idx="5"/>
          </p:nvPr>
        </p:nvSpPr>
        <p:spPr/>
        <p:txBody>
          <a:bodyPr/>
          <a:lstStyle/>
          <a:p>
            <a:fld id="{4C83FBEA-6E2D-C24E-A674-4FBB4F9212DF}" type="slidenum">
              <a:rPr lang="en-GB" smtClean="0"/>
              <a:t>41</a:t>
            </a:fld>
            <a:endParaRPr lang="en-GB"/>
          </a:p>
        </p:txBody>
      </p:sp>
    </p:spTree>
    <p:extLst>
      <p:ext uri="{BB962C8B-B14F-4D97-AF65-F5344CB8AC3E}">
        <p14:creationId xmlns:p14="http://schemas.microsoft.com/office/powerpoint/2010/main" val="3691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Bridges draws his ideas from Van </a:t>
            </a:r>
            <a:r>
              <a:rPr lang="en-GB" sz="1200" kern="100" dirty="0" err="1">
                <a:effectLst/>
                <a:latin typeface="Calibri" panose="020F0502020204030204" pitchFamily="34" charset="0"/>
                <a:ea typeface="Calibri" panose="020F0502020204030204" pitchFamily="34" charset="0"/>
                <a:cs typeface="Times New Roman" panose="02020603050405020304" pitchFamily="18" charset="0"/>
              </a:rPr>
              <a:t>Gennep’s</a:t>
            </a: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 Rites of Passage from 1909/1960 </a:t>
            </a:r>
          </a:p>
          <a:p>
            <a:pPr marL="285750" indent="-285750">
              <a:buFont typeface="Arial" panose="020B0604020202020204" pitchFamily="34" charset="0"/>
              <a:buChar char="•"/>
            </a:pP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He also proposed a 3-stage model:</a:t>
            </a:r>
          </a:p>
          <a:p>
            <a:pPr marL="0" indent="0">
              <a:buFont typeface="Arial" panose="020B0604020202020204" pitchFamily="34" charset="0"/>
              <a:buNone/>
            </a:pP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Separation: being removed from the prior state</a:t>
            </a:r>
          </a:p>
          <a:p>
            <a:pPr marL="0" indent="0">
              <a:buFont typeface="Arial" panose="020B0604020202020204" pitchFamily="34" charset="0"/>
              <a:buNone/>
            </a:pP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transition phase: being in social limbo</a:t>
            </a:r>
          </a:p>
          <a:p>
            <a:pPr marL="0" indent="0">
              <a:buFont typeface="Arial" panose="020B0604020202020204" pitchFamily="34" charset="0"/>
              <a:buNone/>
            </a:pP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and the incorporation phase: go back into society. </a:t>
            </a:r>
          </a:p>
          <a:p>
            <a:endParaRPr lang="en-GB" dirty="0"/>
          </a:p>
        </p:txBody>
      </p:sp>
      <p:sp>
        <p:nvSpPr>
          <p:cNvPr id="4" name="Slide Number Placeholder 3"/>
          <p:cNvSpPr>
            <a:spLocks noGrp="1"/>
          </p:cNvSpPr>
          <p:nvPr>
            <p:ph type="sldNum" sz="quarter" idx="5"/>
          </p:nvPr>
        </p:nvSpPr>
        <p:spPr/>
        <p:txBody>
          <a:bodyPr/>
          <a:lstStyle/>
          <a:p>
            <a:fld id="{4C83FBEA-6E2D-C24E-A674-4FBB4F9212DF}" type="slidenum">
              <a:rPr lang="en-GB" smtClean="0"/>
              <a:t>42</a:t>
            </a:fld>
            <a:endParaRPr lang="en-GB"/>
          </a:p>
        </p:txBody>
      </p:sp>
    </p:spTree>
    <p:extLst>
      <p:ext uri="{BB962C8B-B14F-4D97-AF65-F5344CB8AC3E}">
        <p14:creationId xmlns:p14="http://schemas.microsoft.com/office/powerpoint/2010/main" val="313293023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Schlossberg defined transition as a 3-stage cyclical process:</a:t>
            </a:r>
          </a:p>
          <a:p>
            <a:pPr marL="285750" indent="-285750">
              <a:buFont typeface="Arial" panose="020B0604020202020204" pitchFamily="34" charset="0"/>
              <a:buChar cha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moving into a new situation,  </a:t>
            </a: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moving through it: navigating through the new situation</a:t>
            </a: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and moving out: ending the transition and moving on to the next one </a:t>
            </a:r>
          </a:p>
          <a:p>
            <a:pPr marL="285750" indent="-285750">
              <a:buFont typeface="Arial" panose="020B0604020202020204" pitchFamily="34" charset="0"/>
              <a:buChar cha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This is relevant to my situation as I have moved on to a new transition of cohabiting with a new partner. </a:t>
            </a:r>
          </a:p>
          <a:p>
            <a:pPr marL="285750" indent="-285750">
              <a:buFont typeface="Arial" panose="020B0604020202020204" pitchFamily="34" charset="0"/>
              <a:buChar cha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This model has been relevant to counselling contexts and there is research applying it to divorce, whereas Bridges was lacking in that area. </a:t>
            </a:r>
          </a:p>
          <a:p>
            <a:pPr marL="285750" indent="-285750">
              <a:buFont typeface="Arial" panose="020B0604020202020204" pitchFamily="34" charset="0"/>
              <a:buChar cha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They also go further than the other models by giving strategies on how to navigate through the transition. </a:t>
            </a:r>
          </a:p>
          <a:p>
            <a:endParaRPr lang="en-GB" dirty="0"/>
          </a:p>
        </p:txBody>
      </p:sp>
      <p:sp>
        <p:nvSpPr>
          <p:cNvPr id="4" name="Slide Number Placeholder 3"/>
          <p:cNvSpPr>
            <a:spLocks noGrp="1"/>
          </p:cNvSpPr>
          <p:nvPr>
            <p:ph type="sldNum" sz="quarter" idx="5"/>
          </p:nvPr>
        </p:nvSpPr>
        <p:spPr/>
        <p:txBody>
          <a:bodyPr/>
          <a:lstStyle/>
          <a:p>
            <a:fld id="{4C83FBEA-6E2D-C24E-A674-4FBB4F9212DF}" type="slidenum">
              <a:rPr lang="en-GB" smtClean="0"/>
              <a:t>43</a:t>
            </a:fld>
            <a:endParaRPr lang="en-GB"/>
          </a:p>
        </p:txBody>
      </p:sp>
    </p:spTree>
    <p:extLst>
      <p:ext uri="{BB962C8B-B14F-4D97-AF65-F5344CB8AC3E}">
        <p14:creationId xmlns:p14="http://schemas.microsoft.com/office/powerpoint/2010/main" val="167783265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Feiler argues that his model is an improvement on the Bridges Model.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His triad of phases are called: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The Long Goodbye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The Messy Middle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And The New Beginning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They are pretty much exactly the same but Feiler suggests that they are cyclical, you can start anywhere and can move back and forth between phases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 think Messy middle seems like a more appropriate name for the neutral zone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 found his book to be more in depth as he categorised transitions into a comprehensive list,, discussed how we are stronger in some phases than others and presented data from his Life Story project to back up his points. </a:t>
            </a:r>
          </a:p>
          <a:p>
            <a:endParaRPr lang="en-GB" dirty="0"/>
          </a:p>
        </p:txBody>
      </p:sp>
      <p:sp>
        <p:nvSpPr>
          <p:cNvPr id="4" name="Slide Number Placeholder 3"/>
          <p:cNvSpPr>
            <a:spLocks noGrp="1"/>
          </p:cNvSpPr>
          <p:nvPr>
            <p:ph type="sldNum" sz="quarter" idx="5"/>
          </p:nvPr>
        </p:nvSpPr>
        <p:spPr/>
        <p:txBody>
          <a:bodyPr/>
          <a:lstStyle/>
          <a:p>
            <a:fld id="{4C83FBEA-6E2D-C24E-A674-4FBB4F9212DF}" type="slidenum">
              <a:rPr lang="en-GB" smtClean="0"/>
              <a:t>44</a:t>
            </a:fld>
            <a:endParaRPr lang="en-GB"/>
          </a:p>
        </p:txBody>
      </p:sp>
    </p:spTree>
    <p:extLst>
      <p:ext uri="{BB962C8B-B14F-4D97-AF65-F5344CB8AC3E}">
        <p14:creationId xmlns:p14="http://schemas.microsoft.com/office/powerpoint/2010/main" val="336825421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The Bridges’ Model tells you that you should reflect on the past, but it doesn’t really tell you how to do it, so it might be useful to use a reflective model within the Neutral Zone. </a:t>
            </a:r>
          </a:p>
          <a:p>
            <a:pPr marL="285750" indent="-285750">
              <a:buFont typeface="Arial" panose="020B0604020202020204" pitchFamily="34" charset="0"/>
              <a:buChar cha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 have chosen to use Gibbs’ Reflective Cycle. </a:t>
            </a: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This reflective cycle is useful for processing feelings. </a:t>
            </a:r>
          </a:p>
          <a:p>
            <a:pPr marL="285750" indent="-285750">
              <a:buFont typeface="Arial" panose="020B0604020202020204" pitchFamily="34" charset="0"/>
              <a:buChar cha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However, if I used this model on its own, it would not have fitted to my situation. This is because it focuses on a specific event, whereas the Bridges’ model was more widespread. </a:t>
            </a:r>
          </a:p>
          <a:p>
            <a:pPr marL="0" indent="0">
              <a:buFont typeface="Arial" panose="020B0604020202020204" pitchFamily="34" charset="0"/>
              <a:buNone/>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t>
            </a: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If I were to turn my divorce into one key event, it would be the night I fell out of love with my husband. </a:t>
            </a:r>
          </a:p>
          <a:p>
            <a:pPr marL="0" indent="0">
              <a:buFont typeface="Arial" panose="020B0604020202020204" pitchFamily="34" charset="0"/>
              <a:buNone/>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t>
            </a: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 feel that it is too structured, and it is a tick box exercise trying to make the situation fit. </a:t>
            </a: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 found it difficult to pinpoint my divorce to one specific event. </a:t>
            </a: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 would have to do this for every key moment in the marriage and divorce. </a:t>
            </a: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If I don’t do something differently, have I learnt anything?</a:t>
            </a: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 also don’t know how I would loop it back to the description. </a:t>
            </a:r>
          </a:p>
          <a:p>
            <a:endParaRPr lang="en-GB" dirty="0"/>
          </a:p>
        </p:txBody>
      </p:sp>
      <p:sp>
        <p:nvSpPr>
          <p:cNvPr id="4" name="Slide Number Placeholder 3"/>
          <p:cNvSpPr>
            <a:spLocks noGrp="1"/>
          </p:cNvSpPr>
          <p:nvPr>
            <p:ph type="sldNum" sz="quarter" idx="5"/>
          </p:nvPr>
        </p:nvSpPr>
        <p:spPr/>
        <p:txBody>
          <a:bodyPr/>
          <a:lstStyle/>
          <a:p>
            <a:fld id="{4C83FBEA-6E2D-C24E-A674-4FBB4F9212DF}" type="slidenum">
              <a:rPr lang="en-GB" smtClean="0"/>
              <a:t>45</a:t>
            </a:fld>
            <a:endParaRPr lang="en-GB"/>
          </a:p>
        </p:txBody>
      </p:sp>
    </p:spTree>
    <p:extLst>
      <p:ext uri="{BB962C8B-B14F-4D97-AF65-F5344CB8AC3E}">
        <p14:creationId xmlns:p14="http://schemas.microsoft.com/office/powerpoint/2010/main" val="118234088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Reflective practice is important for learning from experience to not repeat the same mistakes</a:t>
            </a:r>
          </a:p>
          <a:p>
            <a:pPr marL="0" indent="0">
              <a:buFont typeface="Arial" panose="020B0604020202020204" pitchFamily="34" charset="0"/>
              <a:buNone/>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t>
            </a: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Transitions are inevitable and it is important to reflect on them</a:t>
            </a:r>
          </a:p>
          <a:p>
            <a:pPr marL="285750" indent="-285750">
              <a:buFont typeface="Arial" panose="020B0604020202020204" pitchFamily="34" charset="0"/>
              <a:buChar cha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Bridges model suggests that transition is a 3-phrase process of letting go, the neutral zone and new beginnings </a:t>
            </a:r>
          </a:p>
          <a:p>
            <a:pPr marL="285750" indent="-285750">
              <a:buFont typeface="Arial" panose="020B0604020202020204" pitchFamily="34" charset="0"/>
              <a:buChar cha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 went through a series of transitions during my marriage</a:t>
            </a: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it broke down mostly due to abusive behaviours and I had my lightbulb moment to leave when mama bear mode was activated. </a:t>
            </a: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 learnt from the experience, I was pro-active in getting what I wanted, and I have moved on to a new relationship. </a:t>
            </a:r>
          </a:p>
          <a:p>
            <a:endParaRPr lang="en-GB" dirty="0"/>
          </a:p>
        </p:txBody>
      </p:sp>
      <p:sp>
        <p:nvSpPr>
          <p:cNvPr id="4" name="Slide Number Placeholder 3"/>
          <p:cNvSpPr>
            <a:spLocks noGrp="1"/>
          </p:cNvSpPr>
          <p:nvPr>
            <p:ph type="sldNum" sz="quarter" idx="5"/>
          </p:nvPr>
        </p:nvSpPr>
        <p:spPr/>
        <p:txBody>
          <a:bodyPr/>
          <a:lstStyle/>
          <a:p>
            <a:fld id="{4C83FBEA-6E2D-C24E-A674-4FBB4F9212DF}" type="slidenum">
              <a:rPr lang="en-GB" smtClean="0"/>
              <a:t>49</a:t>
            </a:fld>
            <a:endParaRPr lang="en-GB"/>
          </a:p>
        </p:txBody>
      </p:sp>
    </p:spTree>
    <p:extLst>
      <p:ext uri="{BB962C8B-B14F-4D97-AF65-F5344CB8AC3E}">
        <p14:creationId xmlns:p14="http://schemas.microsoft.com/office/powerpoint/2010/main" val="101850781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I resonated with Bridges because it was holistic, had an ending, and I liked the river metaphor.</a:t>
            </a:r>
          </a:p>
          <a:p>
            <a:pPr marL="285750" indent="-285750">
              <a:buFont typeface="Arial" panose="020B0604020202020204" pitchFamily="34" charset="0"/>
              <a:buChar cha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There are no studies using this model on the divorce transition, but I found it useful for mine</a:t>
            </a:r>
          </a:p>
          <a:p>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The model draws from the work of Van Gennep and other models have drawn ideas from Bridges. </a:t>
            </a:r>
          </a:p>
          <a:p>
            <a:pPr marL="285750" indent="-285750">
              <a:buFont typeface="Arial" panose="020B0604020202020204" pitchFamily="34" charset="0"/>
              <a:buChar cha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The Gibbs reflective cycle is useful for looking at specific events and focusing on how you feel but it was too clinical for a divorce transition as a stand-alone model. </a:t>
            </a:r>
          </a:p>
          <a:p>
            <a:pPr marL="285750" indent="-285750">
              <a:buFont typeface="Arial" panose="020B0604020202020204" pitchFamily="34" charset="0"/>
              <a:buChar cha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Therefore, making Bridges’ the better choice. </a:t>
            </a:r>
          </a:p>
          <a:p>
            <a:endParaRPr lang="en-GB" dirty="0"/>
          </a:p>
        </p:txBody>
      </p:sp>
      <p:sp>
        <p:nvSpPr>
          <p:cNvPr id="4" name="Slide Number Placeholder 3"/>
          <p:cNvSpPr>
            <a:spLocks noGrp="1"/>
          </p:cNvSpPr>
          <p:nvPr>
            <p:ph type="sldNum" sz="quarter" idx="5"/>
          </p:nvPr>
        </p:nvSpPr>
        <p:spPr/>
        <p:txBody>
          <a:bodyPr/>
          <a:lstStyle/>
          <a:p>
            <a:fld id="{4C83FBEA-6E2D-C24E-A674-4FBB4F9212DF}" type="slidenum">
              <a:rPr lang="en-GB" smtClean="0"/>
              <a:t>51</a:t>
            </a:fld>
            <a:endParaRPr lang="en-GB"/>
          </a:p>
        </p:txBody>
      </p:sp>
    </p:spTree>
    <p:extLst>
      <p:ext uri="{BB962C8B-B14F-4D97-AF65-F5344CB8AC3E}">
        <p14:creationId xmlns:p14="http://schemas.microsoft.com/office/powerpoint/2010/main" val="78840316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Thank you for listening! </a:t>
            </a:r>
          </a:p>
        </p:txBody>
      </p:sp>
      <p:sp>
        <p:nvSpPr>
          <p:cNvPr id="4" name="Slide Number Placeholder 3"/>
          <p:cNvSpPr>
            <a:spLocks noGrp="1"/>
          </p:cNvSpPr>
          <p:nvPr>
            <p:ph type="sldNum" sz="quarter" idx="5"/>
          </p:nvPr>
        </p:nvSpPr>
        <p:spPr/>
        <p:txBody>
          <a:bodyPr/>
          <a:lstStyle/>
          <a:p>
            <a:fld id="{4C83FBEA-6E2D-C24E-A674-4FBB4F9212DF}" type="slidenum">
              <a:rPr lang="en-GB" smtClean="0"/>
              <a:t>52</a:t>
            </a:fld>
            <a:endParaRPr lang="en-GB"/>
          </a:p>
        </p:txBody>
      </p:sp>
    </p:spTree>
    <p:extLst>
      <p:ext uri="{BB962C8B-B14F-4D97-AF65-F5344CB8AC3E}">
        <p14:creationId xmlns:p14="http://schemas.microsoft.com/office/powerpoint/2010/main" val="116400677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C83FBEA-6E2D-C24E-A674-4FBB4F9212DF}" type="slidenum">
              <a:rPr lang="en-GB" smtClean="0"/>
              <a:t>55</a:t>
            </a:fld>
            <a:endParaRPr lang="en-GB"/>
          </a:p>
        </p:txBody>
      </p:sp>
    </p:spTree>
    <p:extLst>
      <p:ext uri="{BB962C8B-B14F-4D97-AF65-F5344CB8AC3E}">
        <p14:creationId xmlns:p14="http://schemas.microsoft.com/office/powerpoint/2010/main" val="178040957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FD6871-6C1C-D293-788A-3599FAC046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FB2162-2B03-0A89-BD18-11B481FE75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EDEAD3-C04F-5E8B-C7FF-E4FF93215996}"/>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8EB75EE-107C-7E11-3EF2-CE1CC40352D8}"/>
              </a:ext>
            </a:extLst>
          </p:cNvPr>
          <p:cNvSpPr>
            <a:spLocks noGrp="1"/>
          </p:cNvSpPr>
          <p:nvPr>
            <p:ph type="sldNum" sz="quarter" idx="5"/>
          </p:nvPr>
        </p:nvSpPr>
        <p:spPr/>
        <p:txBody>
          <a:bodyPr/>
          <a:lstStyle/>
          <a:p>
            <a:fld id="{4C83FBEA-6E2D-C24E-A674-4FBB4F9212DF}" type="slidenum">
              <a:rPr lang="en-GB" smtClean="0"/>
              <a:t>56</a:t>
            </a:fld>
            <a:endParaRPr lang="en-GB"/>
          </a:p>
        </p:txBody>
      </p:sp>
    </p:spTree>
    <p:extLst>
      <p:ext uri="{BB962C8B-B14F-4D97-AF65-F5344CB8AC3E}">
        <p14:creationId xmlns:p14="http://schemas.microsoft.com/office/powerpoint/2010/main" val="39079079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0A81E3-7917-6711-9484-AD408D02BDA1}"/>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4C9C77-A4AA-5C5C-3BB6-5FE7B0EC7F0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783B9544-B70B-C038-B56E-12489A836810}"/>
              </a:ext>
            </a:extLst>
          </p:cNvPr>
          <p:cNvSpPr>
            <a:spLocks noGrp="1"/>
          </p:cNvSpPr>
          <p:nvPr>
            <p:ph type="dt" sz="half" idx="10"/>
          </p:nvPr>
        </p:nvSpPr>
        <p:spPr/>
        <p:txBody>
          <a:bodyPr/>
          <a:lstStyle/>
          <a:p>
            <a:fld id="{2372E365-3CA8-DC48-986D-761D006A25F1}" type="datetimeFigureOut">
              <a:rPr lang="en-GB" smtClean="0"/>
              <a:t>10/11/2024</a:t>
            </a:fld>
            <a:endParaRPr lang="en-GB"/>
          </a:p>
        </p:txBody>
      </p:sp>
      <p:sp>
        <p:nvSpPr>
          <p:cNvPr id="5" name="Footer Placeholder 4">
            <a:extLst>
              <a:ext uri="{FF2B5EF4-FFF2-40B4-BE49-F238E27FC236}">
                <a16:creationId xmlns:a16="http://schemas.microsoft.com/office/drawing/2014/main" id="{4F040CC7-8F9F-DFCC-9883-D5CF5DB129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BDE758-53CB-2909-D6D6-73305ECE5E8B}"/>
              </a:ext>
            </a:extLst>
          </p:cNvPr>
          <p:cNvSpPr>
            <a:spLocks noGrp="1"/>
          </p:cNvSpPr>
          <p:nvPr>
            <p:ph type="sldNum" sz="quarter" idx="12"/>
          </p:nvPr>
        </p:nvSpPr>
        <p:spPr/>
        <p:txBody>
          <a:bodyPr/>
          <a:lstStyle/>
          <a:p>
            <a:fld id="{4A280DB1-08DD-E14E-90D1-59CC38D2B8CE}" type="slidenum">
              <a:rPr lang="en-GB" smtClean="0"/>
              <a:t>‹#›</a:t>
            </a:fld>
            <a:endParaRPr lang="en-GB"/>
          </a:p>
        </p:txBody>
      </p:sp>
    </p:spTree>
    <p:extLst>
      <p:ext uri="{BB962C8B-B14F-4D97-AF65-F5344CB8AC3E}">
        <p14:creationId xmlns:p14="http://schemas.microsoft.com/office/powerpoint/2010/main" val="26136665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882DC-C0E9-56EB-E54E-92D5A72824D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E905782-7159-293E-AFE9-423B33DFC3F3}"/>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49F24F3-1F80-A17D-A69B-F714B8F1F890}"/>
              </a:ext>
            </a:extLst>
          </p:cNvPr>
          <p:cNvSpPr>
            <a:spLocks noGrp="1"/>
          </p:cNvSpPr>
          <p:nvPr>
            <p:ph type="dt" sz="half" idx="10"/>
          </p:nvPr>
        </p:nvSpPr>
        <p:spPr/>
        <p:txBody>
          <a:bodyPr/>
          <a:lstStyle/>
          <a:p>
            <a:fld id="{2372E365-3CA8-DC48-986D-761D006A25F1}" type="datetimeFigureOut">
              <a:rPr lang="en-GB" smtClean="0"/>
              <a:t>10/11/2024</a:t>
            </a:fld>
            <a:endParaRPr lang="en-GB"/>
          </a:p>
        </p:txBody>
      </p:sp>
      <p:sp>
        <p:nvSpPr>
          <p:cNvPr id="5" name="Footer Placeholder 4">
            <a:extLst>
              <a:ext uri="{FF2B5EF4-FFF2-40B4-BE49-F238E27FC236}">
                <a16:creationId xmlns:a16="http://schemas.microsoft.com/office/drawing/2014/main" id="{989B857C-8BF8-4B53-4949-20112454E9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A2AB8F-B458-5160-A412-D5D33307551A}"/>
              </a:ext>
            </a:extLst>
          </p:cNvPr>
          <p:cNvSpPr>
            <a:spLocks noGrp="1"/>
          </p:cNvSpPr>
          <p:nvPr>
            <p:ph type="sldNum" sz="quarter" idx="12"/>
          </p:nvPr>
        </p:nvSpPr>
        <p:spPr/>
        <p:txBody>
          <a:bodyPr/>
          <a:lstStyle/>
          <a:p>
            <a:fld id="{4A280DB1-08DD-E14E-90D1-59CC38D2B8CE}" type="slidenum">
              <a:rPr lang="en-GB" smtClean="0"/>
              <a:t>‹#›</a:t>
            </a:fld>
            <a:endParaRPr lang="en-GB"/>
          </a:p>
        </p:txBody>
      </p:sp>
    </p:spTree>
    <p:extLst>
      <p:ext uri="{BB962C8B-B14F-4D97-AF65-F5344CB8AC3E}">
        <p14:creationId xmlns:p14="http://schemas.microsoft.com/office/powerpoint/2010/main" val="271907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5B3FD-6CFB-9697-9AF0-8A52F89A50D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E7908F48-3EC0-BA9B-D1D0-0060379054D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49097B0D-0100-5E93-7E27-596B68086C62}"/>
              </a:ext>
            </a:extLst>
          </p:cNvPr>
          <p:cNvSpPr>
            <a:spLocks noGrp="1"/>
          </p:cNvSpPr>
          <p:nvPr>
            <p:ph type="dt" sz="half" idx="10"/>
          </p:nvPr>
        </p:nvSpPr>
        <p:spPr/>
        <p:txBody>
          <a:bodyPr/>
          <a:lstStyle/>
          <a:p>
            <a:fld id="{2372E365-3CA8-DC48-986D-761D006A25F1}" type="datetimeFigureOut">
              <a:rPr lang="en-GB" smtClean="0"/>
              <a:t>10/11/2024</a:t>
            </a:fld>
            <a:endParaRPr lang="en-GB"/>
          </a:p>
        </p:txBody>
      </p:sp>
      <p:sp>
        <p:nvSpPr>
          <p:cNvPr id="5" name="Footer Placeholder 4">
            <a:extLst>
              <a:ext uri="{FF2B5EF4-FFF2-40B4-BE49-F238E27FC236}">
                <a16:creationId xmlns:a16="http://schemas.microsoft.com/office/drawing/2014/main" id="{562D2971-E973-5D8C-DC91-EDAE3594C55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2A85F4-7C16-53E3-25EA-3D60BDE3ECBC}"/>
              </a:ext>
            </a:extLst>
          </p:cNvPr>
          <p:cNvSpPr>
            <a:spLocks noGrp="1"/>
          </p:cNvSpPr>
          <p:nvPr>
            <p:ph type="sldNum" sz="quarter" idx="12"/>
          </p:nvPr>
        </p:nvSpPr>
        <p:spPr/>
        <p:txBody>
          <a:bodyPr/>
          <a:lstStyle/>
          <a:p>
            <a:fld id="{4A280DB1-08DD-E14E-90D1-59CC38D2B8CE}" type="slidenum">
              <a:rPr lang="en-GB" smtClean="0"/>
              <a:t>‹#›</a:t>
            </a:fld>
            <a:endParaRPr lang="en-GB"/>
          </a:p>
        </p:txBody>
      </p:sp>
    </p:spTree>
    <p:extLst>
      <p:ext uri="{BB962C8B-B14F-4D97-AF65-F5344CB8AC3E}">
        <p14:creationId xmlns:p14="http://schemas.microsoft.com/office/powerpoint/2010/main" val="21884425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C7C3B9-FD20-63DB-68AA-57A559AA41BA}"/>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AF1C14A1-D21D-68DC-848E-164C7A477C11}"/>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465E212A-68B1-E0B9-A9E0-F0FDA498DB8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A86904DB-D4FF-954B-3466-2AC10B4C368C}"/>
              </a:ext>
            </a:extLst>
          </p:cNvPr>
          <p:cNvSpPr>
            <a:spLocks noGrp="1"/>
          </p:cNvSpPr>
          <p:nvPr>
            <p:ph type="dt" sz="half" idx="10"/>
          </p:nvPr>
        </p:nvSpPr>
        <p:spPr/>
        <p:txBody>
          <a:bodyPr/>
          <a:lstStyle/>
          <a:p>
            <a:fld id="{2372E365-3CA8-DC48-986D-761D006A25F1}" type="datetimeFigureOut">
              <a:rPr lang="en-GB" smtClean="0"/>
              <a:t>10/11/2024</a:t>
            </a:fld>
            <a:endParaRPr lang="en-GB"/>
          </a:p>
        </p:txBody>
      </p:sp>
      <p:sp>
        <p:nvSpPr>
          <p:cNvPr id="6" name="Footer Placeholder 5">
            <a:extLst>
              <a:ext uri="{FF2B5EF4-FFF2-40B4-BE49-F238E27FC236}">
                <a16:creationId xmlns:a16="http://schemas.microsoft.com/office/drawing/2014/main" id="{87B31FDE-C627-CE12-0CFE-331BDBE582F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1CC1331-F13C-F97F-AEDB-C90AFEBDBFC4}"/>
              </a:ext>
            </a:extLst>
          </p:cNvPr>
          <p:cNvSpPr>
            <a:spLocks noGrp="1"/>
          </p:cNvSpPr>
          <p:nvPr>
            <p:ph type="sldNum" sz="quarter" idx="12"/>
          </p:nvPr>
        </p:nvSpPr>
        <p:spPr/>
        <p:txBody>
          <a:bodyPr/>
          <a:lstStyle/>
          <a:p>
            <a:fld id="{4A280DB1-08DD-E14E-90D1-59CC38D2B8CE}" type="slidenum">
              <a:rPr lang="en-GB" smtClean="0"/>
              <a:t>‹#›</a:t>
            </a:fld>
            <a:endParaRPr lang="en-GB"/>
          </a:p>
        </p:txBody>
      </p:sp>
    </p:spTree>
    <p:extLst>
      <p:ext uri="{BB962C8B-B14F-4D97-AF65-F5344CB8AC3E}">
        <p14:creationId xmlns:p14="http://schemas.microsoft.com/office/powerpoint/2010/main" val="41066085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E5989-3291-0812-10C0-2DD1500D8C84}"/>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5125C6AD-FA85-04B8-970D-B7AC651ECFD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C52170A-1A1D-4639-C7EA-A766A4A153B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E7363678-F74C-3B0B-B6B9-AFFCFD244B2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B189C90-0C05-B880-C700-680C0C1321C9}"/>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6161913B-45B5-6D78-3184-82296393362B}"/>
              </a:ext>
            </a:extLst>
          </p:cNvPr>
          <p:cNvSpPr>
            <a:spLocks noGrp="1"/>
          </p:cNvSpPr>
          <p:nvPr>
            <p:ph type="dt" sz="half" idx="10"/>
          </p:nvPr>
        </p:nvSpPr>
        <p:spPr/>
        <p:txBody>
          <a:bodyPr/>
          <a:lstStyle/>
          <a:p>
            <a:fld id="{2372E365-3CA8-DC48-986D-761D006A25F1}" type="datetimeFigureOut">
              <a:rPr lang="en-GB" smtClean="0"/>
              <a:t>10/11/2024</a:t>
            </a:fld>
            <a:endParaRPr lang="en-GB"/>
          </a:p>
        </p:txBody>
      </p:sp>
      <p:sp>
        <p:nvSpPr>
          <p:cNvPr id="8" name="Footer Placeholder 7">
            <a:extLst>
              <a:ext uri="{FF2B5EF4-FFF2-40B4-BE49-F238E27FC236}">
                <a16:creationId xmlns:a16="http://schemas.microsoft.com/office/drawing/2014/main" id="{3A5A72BB-299D-7998-3AD1-BA9FECCFBEB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5AFFE96-5255-83B5-715C-8807D2A5D969}"/>
              </a:ext>
            </a:extLst>
          </p:cNvPr>
          <p:cNvSpPr>
            <a:spLocks noGrp="1"/>
          </p:cNvSpPr>
          <p:nvPr>
            <p:ph type="sldNum" sz="quarter" idx="12"/>
          </p:nvPr>
        </p:nvSpPr>
        <p:spPr/>
        <p:txBody>
          <a:bodyPr/>
          <a:lstStyle/>
          <a:p>
            <a:fld id="{4A280DB1-08DD-E14E-90D1-59CC38D2B8CE}" type="slidenum">
              <a:rPr lang="en-GB" smtClean="0"/>
              <a:t>‹#›</a:t>
            </a:fld>
            <a:endParaRPr lang="en-GB"/>
          </a:p>
        </p:txBody>
      </p:sp>
    </p:spTree>
    <p:extLst>
      <p:ext uri="{BB962C8B-B14F-4D97-AF65-F5344CB8AC3E}">
        <p14:creationId xmlns:p14="http://schemas.microsoft.com/office/powerpoint/2010/main" val="10049648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F6A0E-A315-9DBB-C528-F50164C6CEA1}"/>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E8550E59-375B-4272-16DF-2229E21AB0E5}"/>
              </a:ext>
            </a:extLst>
          </p:cNvPr>
          <p:cNvSpPr>
            <a:spLocks noGrp="1"/>
          </p:cNvSpPr>
          <p:nvPr>
            <p:ph type="dt" sz="half" idx="10"/>
          </p:nvPr>
        </p:nvSpPr>
        <p:spPr/>
        <p:txBody>
          <a:bodyPr/>
          <a:lstStyle/>
          <a:p>
            <a:fld id="{2372E365-3CA8-DC48-986D-761D006A25F1}" type="datetimeFigureOut">
              <a:rPr lang="en-GB" smtClean="0"/>
              <a:t>10/11/2024</a:t>
            </a:fld>
            <a:endParaRPr lang="en-GB"/>
          </a:p>
        </p:txBody>
      </p:sp>
      <p:sp>
        <p:nvSpPr>
          <p:cNvPr id="4" name="Footer Placeholder 3">
            <a:extLst>
              <a:ext uri="{FF2B5EF4-FFF2-40B4-BE49-F238E27FC236}">
                <a16:creationId xmlns:a16="http://schemas.microsoft.com/office/drawing/2014/main" id="{CAB7B922-8D3F-B46B-F57A-5EF811E9DF1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4CDE564-43AD-8F85-2261-EBAD9EA2EC35}"/>
              </a:ext>
            </a:extLst>
          </p:cNvPr>
          <p:cNvSpPr>
            <a:spLocks noGrp="1"/>
          </p:cNvSpPr>
          <p:nvPr>
            <p:ph type="sldNum" sz="quarter" idx="12"/>
          </p:nvPr>
        </p:nvSpPr>
        <p:spPr/>
        <p:txBody>
          <a:bodyPr/>
          <a:lstStyle/>
          <a:p>
            <a:fld id="{4A280DB1-08DD-E14E-90D1-59CC38D2B8CE}" type="slidenum">
              <a:rPr lang="en-GB" smtClean="0"/>
              <a:t>‹#›</a:t>
            </a:fld>
            <a:endParaRPr lang="en-GB"/>
          </a:p>
        </p:txBody>
      </p:sp>
    </p:spTree>
    <p:extLst>
      <p:ext uri="{BB962C8B-B14F-4D97-AF65-F5344CB8AC3E}">
        <p14:creationId xmlns:p14="http://schemas.microsoft.com/office/powerpoint/2010/main" val="19825378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78A6D34-D65A-376C-D874-048B88CD95FC}"/>
              </a:ext>
            </a:extLst>
          </p:cNvPr>
          <p:cNvSpPr>
            <a:spLocks noGrp="1"/>
          </p:cNvSpPr>
          <p:nvPr>
            <p:ph type="dt" sz="half" idx="10"/>
          </p:nvPr>
        </p:nvSpPr>
        <p:spPr/>
        <p:txBody>
          <a:bodyPr/>
          <a:lstStyle/>
          <a:p>
            <a:fld id="{2372E365-3CA8-DC48-986D-761D006A25F1}" type="datetimeFigureOut">
              <a:rPr lang="en-GB" smtClean="0"/>
              <a:t>10/11/2024</a:t>
            </a:fld>
            <a:endParaRPr lang="en-GB"/>
          </a:p>
        </p:txBody>
      </p:sp>
      <p:sp>
        <p:nvSpPr>
          <p:cNvPr id="3" name="Footer Placeholder 2">
            <a:extLst>
              <a:ext uri="{FF2B5EF4-FFF2-40B4-BE49-F238E27FC236}">
                <a16:creationId xmlns:a16="http://schemas.microsoft.com/office/drawing/2014/main" id="{BF77BC20-3155-326C-4BB1-2AF0FE7D989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AD47FB9-4B4B-3685-A8E6-EAAFE3E15B9D}"/>
              </a:ext>
            </a:extLst>
          </p:cNvPr>
          <p:cNvSpPr>
            <a:spLocks noGrp="1"/>
          </p:cNvSpPr>
          <p:nvPr>
            <p:ph type="sldNum" sz="quarter" idx="12"/>
          </p:nvPr>
        </p:nvSpPr>
        <p:spPr/>
        <p:txBody>
          <a:bodyPr/>
          <a:lstStyle/>
          <a:p>
            <a:fld id="{4A280DB1-08DD-E14E-90D1-59CC38D2B8CE}" type="slidenum">
              <a:rPr lang="en-GB" smtClean="0"/>
              <a:t>‹#›</a:t>
            </a:fld>
            <a:endParaRPr lang="en-GB"/>
          </a:p>
        </p:txBody>
      </p:sp>
    </p:spTree>
    <p:extLst>
      <p:ext uri="{BB962C8B-B14F-4D97-AF65-F5344CB8AC3E}">
        <p14:creationId xmlns:p14="http://schemas.microsoft.com/office/powerpoint/2010/main" val="22413627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156A76-D4DC-CEA6-9644-4077CCE5C33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FF291D98-DB71-7DBD-8F21-5C5DF282BED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9A9D9348-9B53-ED4E-59AF-B7043CE24D2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1D1AC9B-C084-4F55-8409-01C7651F3E1F}"/>
              </a:ext>
            </a:extLst>
          </p:cNvPr>
          <p:cNvSpPr>
            <a:spLocks noGrp="1"/>
          </p:cNvSpPr>
          <p:nvPr>
            <p:ph type="dt" sz="half" idx="10"/>
          </p:nvPr>
        </p:nvSpPr>
        <p:spPr/>
        <p:txBody>
          <a:bodyPr/>
          <a:lstStyle/>
          <a:p>
            <a:fld id="{2372E365-3CA8-DC48-986D-761D006A25F1}" type="datetimeFigureOut">
              <a:rPr lang="en-GB" smtClean="0"/>
              <a:t>10/11/2024</a:t>
            </a:fld>
            <a:endParaRPr lang="en-GB"/>
          </a:p>
        </p:txBody>
      </p:sp>
      <p:sp>
        <p:nvSpPr>
          <p:cNvPr id="6" name="Footer Placeholder 5">
            <a:extLst>
              <a:ext uri="{FF2B5EF4-FFF2-40B4-BE49-F238E27FC236}">
                <a16:creationId xmlns:a16="http://schemas.microsoft.com/office/drawing/2014/main" id="{9A8A849C-97F9-2AC5-FDCA-4D9D7935574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E8FEB05-EA75-A883-7B7F-66967ABB8AE7}"/>
              </a:ext>
            </a:extLst>
          </p:cNvPr>
          <p:cNvSpPr>
            <a:spLocks noGrp="1"/>
          </p:cNvSpPr>
          <p:nvPr>
            <p:ph type="sldNum" sz="quarter" idx="12"/>
          </p:nvPr>
        </p:nvSpPr>
        <p:spPr/>
        <p:txBody>
          <a:bodyPr/>
          <a:lstStyle/>
          <a:p>
            <a:fld id="{4A280DB1-08DD-E14E-90D1-59CC38D2B8CE}" type="slidenum">
              <a:rPr lang="en-GB" smtClean="0"/>
              <a:t>‹#›</a:t>
            </a:fld>
            <a:endParaRPr lang="en-GB"/>
          </a:p>
        </p:txBody>
      </p:sp>
    </p:spTree>
    <p:extLst>
      <p:ext uri="{BB962C8B-B14F-4D97-AF65-F5344CB8AC3E}">
        <p14:creationId xmlns:p14="http://schemas.microsoft.com/office/powerpoint/2010/main" val="28135926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F45D1-98A9-EAA2-5387-A2816536F92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16B741D8-67D2-3D30-674E-F3B599103DC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D915C41-1B63-42B1-0B81-82B7FDB74D5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D6795DD-9B54-1FF2-77B0-ED1E2EF7EDF1}"/>
              </a:ext>
            </a:extLst>
          </p:cNvPr>
          <p:cNvSpPr>
            <a:spLocks noGrp="1"/>
          </p:cNvSpPr>
          <p:nvPr>
            <p:ph type="dt" sz="half" idx="10"/>
          </p:nvPr>
        </p:nvSpPr>
        <p:spPr/>
        <p:txBody>
          <a:bodyPr/>
          <a:lstStyle/>
          <a:p>
            <a:fld id="{2372E365-3CA8-DC48-986D-761D006A25F1}" type="datetimeFigureOut">
              <a:rPr lang="en-GB" smtClean="0"/>
              <a:t>10/11/2024</a:t>
            </a:fld>
            <a:endParaRPr lang="en-GB"/>
          </a:p>
        </p:txBody>
      </p:sp>
      <p:sp>
        <p:nvSpPr>
          <p:cNvPr id="6" name="Footer Placeholder 5">
            <a:extLst>
              <a:ext uri="{FF2B5EF4-FFF2-40B4-BE49-F238E27FC236}">
                <a16:creationId xmlns:a16="http://schemas.microsoft.com/office/drawing/2014/main" id="{8726AB71-AF33-812E-30B2-3596E10A0B0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E522BF-7086-DADE-5B40-C92A739D77F5}"/>
              </a:ext>
            </a:extLst>
          </p:cNvPr>
          <p:cNvSpPr>
            <a:spLocks noGrp="1"/>
          </p:cNvSpPr>
          <p:nvPr>
            <p:ph type="sldNum" sz="quarter" idx="12"/>
          </p:nvPr>
        </p:nvSpPr>
        <p:spPr/>
        <p:txBody>
          <a:bodyPr/>
          <a:lstStyle/>
          <a:p>
            <a:fld id="{4A280DB1-08DD-E14E-90D1-59CC38D2B8CE}" type="slidenum">
              <a:rPr lang="en-GB" smtClean="0"/>
              <a:t>‹#›</a:t>
            </a:fld>
            <a:endParaRPr lang="en-GB"/>
          </a:p>
        </p:txBody>
      </p:sp>
    </p:spTree>
    <p:extLst>
      <p:ext uri="{BB962C8B-B14F-4D97-AF65-F5344CB8AC3E}">
        <p14:creationId xmlns:p14="http://schemas.microsoft.com/office/powerpoint/2010/main" val="40912615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D8DC46-EF84-2485-84B8-52F6C7AF47D7}"/>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7A68FE8D-03EA-ED81-B077-B21FCAD24A9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A8172F0-42F6-E1E8-52DE-CDB1609FDD39}"/>
              </a:ext>
            </a:extLst>
          </p:cNvPr>
          <p:cNvSpPr>
            <a:spLocks noGrp="1"/>
          </p:cNvSpPr>
          <p:nvPr>
            <p:ph type="dt" sz="half" idx="10"/>
          </p:nvPr>
        </p:nvSpPr>
        <p:spPr/>
        <p:txBody>
          <a:bodyPr/>
          <a:lstStyle/>
          <a:p>
            <a:fld id="{2372E365-3CA8-DC48-986D-761D006A25F1}" type="datetimeFigureOut">
              <a:rPr lang="en-GB" smtClean="0"/>
              <a:t>10/11/2024</a:t>
            </a:fld>
            <a:endParaRPr lang="en-GB"/>
          </a:p>
        </p:txBody>
      </p:sp>
      <p:sp>
        <p:nvSpPr>
          <p:cNvPr id="5" name="Footer Placeholder 4">
            <a:extLst>
              <a:ext uri="{FF2B5EF4-FFF2-40B4-BE49-F238E27FC236}">
                <a16:creationId xmlns:a16="http://schemas.microsoft.com/office/drawing/2014/main" id="{383778E3-8608-82C4-BBB2-0436B4AE1F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B8C2C2-15EF-916C-408A-C2DD2E45CDED}"/>
              </a:ext>
            </a:extLst>
          </p:cNvPr>
          <p:cNvSpPr>
            <a:spLocks noGrp="1"/>
          </p:cNvSpPr>
          <p:nvPr>
            <p:ph type="sldNum" sz="quarter" idx="12"/>
          </p:nvPr>
        </p:nvSpPr>
        <p:spPr/>
        <p:txBody>
          <a:bodyPr/>
          <a:lstStyle/>
          <a:p>
            <a:fld id="{4A280DB1-08DD-E14E-90D1-59CC38D2B8CE}" type="slidenum">
              <a:rPr lang="en-GB" smtClean="0"/>
              <a:t>‹#›</a:t>
            </a:fld>
            <a:endParaRPr lang="en-GB"/>
          </a:p>
        </p:txBody>
      </p:sp>
    </p:spTree>
    <p:extLst>
      <p:ext uri="{BB962C8B-B14F-4D97-AF65-F5344CB8AC3E}">
        <p14:creationId xmlns:p14="http://schemas.microsoft.com/office/powerpoint/2010/main" val="30796097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615E015-0C2C-CE78-9C49-B18F911A7E6E}"/>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FADDAEAC-00A6-1524-936C-69DD42661452}"/>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BBE0506-E57C-F2E4-56C8-9CCF586E785F}"/>
              </a:ext>
            </a:extLst>
          </p:cNvPr>
          <p:cNvSpPr>
            <a:spLocks noGrp="1"/>
          </p:cNvSpPr>
          <p:nvPr>
            <p:ph type="dt" sz="half" idx="10"/>
          </p:nvPr>
        </p:nvSpPr>
        <p:spPr/>
        <p:txBody>
          <a:bodyPr/>
          <a:lstStyle/>
          <a:p>
            <a:fld id="{2372E365-3CA8-DC48-986D-761D006A25F1}" type="datetimeFigureOut">
              <a:rPr lang="en-GB" smtClean="0"/>
              <a:t>10/11/2024</a:t>
            </a:fld>
            <a:endParaRPr lang="en-GB"/>
          </a:p>
        </p:txBody>
      </p:sp>
      <p:sp>
        <p:nvSpPr>
          <p:cNvPr id="5" name="Footer Placeholder 4">
            <a:extLst>
              <a:ext uri="{FF2B5EF4-FFF2-40B4-BE49-F238E27FC236}">
                <a16:creationId xmlns:a16="http://schemas.microsoft.com/office/drawing/2014/main" id="{BB9D77CA-9C41-55A9-5D63-E15E7E28116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E806C9-09D0-0998-57A4-417FEA92CB53}"/>
              </a:ext>
            </a:extLst>
          </p:cNvPr>
          <p:cNvSpPr>
            <a:spLocks noGrp="1"/>
          </p:cNvSpPr>
          <p:nvPr>
            <p:ph type="sldNum" sz="quarter" idx="12"/>
          </p:nvPr>
        </p:nvSpPr>
        <p:spPr/>
        <p:txBody>
          <a:bodyPr/>
          <a:lstStyle/>
          <a:p>
            <a:fld id="{4A280DB1-08DD-E14E-90D1-59CC38D2B8CE}" type="slidenum">
              <a:rPr lang="en-GB" smtClean="0"/>
              <a:t>‹#›</a:t>
            </a:fld>
            <a:endParaRPr lang="en-GB"/>
          </a:p>
        </p:txBody>
      </p:sp>
    </p:spTree>
    <p:extLst>
      <p:ext uri="{BB962C8B-B14F-4D97-AF65-F5344CB8AC3E}">
        <p14:creationId xmlns:p14="http://schemas.microsoft.com/office/powerpoint/2010/main" val="9808585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11FEAD4-9EC3-1B36-880F-F8D26067ABF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25C4E7ED-43B1-E584-7BD3-05A7A6B070C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31B2ED0-E21C-7DBD-387C-55C094954D1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372E365-3CA8-DC48-986D-761D006A25F1}" type="datetimeFigureOut">
              <a:rPr lang="en-GB" smtClean="0"/>
              <a:t>10/11/2024</a:t>
            </a:fld>
            <a:endParaRPr lang="en-GB"/>
          </a:p>
        </p:txBody>
      </p:sp>
      <p:sp>
        <p:nvSpPr>
          <p:cNvPr id="5" name="Footer Placeholder 4">
            <a:extLst>
              <a:ext uri="{FF2B5EF4-FFF2-40B4-BE49-F238E27FC236}">
                <a16:creationId xmlns:a16="http://schemas.microsoft.com/office/drawing/2014/main" id="{6ACAD94D-AEDA-15B6-D2A8-7D94F4DA112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318D7974-6B4D-8CE5-0843-EA63FEA2F9E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A280DB1-08DD-E14E-90D1-59CC38D2B8CE}" type="slidenum">
              <a:rPr lang="en-GB" smtClean="0"/>
              <a:t>‹#›</a:t>
            </a:fld>
            <a:endParaRPr lang="en-GB"/>
          </a:p>
        </p:txBody>
      </p:sp>
    </p:spTree>
    <p:extLst>
      <p:ext uri="{BB962C8B-B14F-4D97-AF65-F5344CB8AC3E}">
        <p14:creationId xmlns:p14="http://schemas.microsoft.com/office/powerpoint/2010/main" val="6584135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5.sv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svg"/><Relationship Id="rId18" Type="http://schemas.openxmlformats.org/officeDocument/2006/relationships/image" Target="../media/image18.png"/><Relationship Id="rId3" Type="http://schemas.openxmlformats.org/officeDocument/2006/relationships/diagramData" Target="../diagrams/data1.xml"/><Relationship Id="rId7" Type="http://schemas.microsoft.com/office/2007/relationships/diagramDrawing" Target="../diagrams/drawing1.xml"/><Relationship Id="rId12" Type="http://schemas.openxmlformats.org/officeDocument/2006/relationships/image" Target="../media/image12.png"/><Relationship Id="rId17" Type="http://schemas.openxmlformats.org/officeDocument/2006/relationships/image" Target="../media/image17.svg"/><Relationship Id="rId2" Type="http://schemas.openxmlformats.org/officeDocument/2006/relationships/notesSlide" Target="../notesSlides/notesSlide12.xml"/><Relationship Id="rId16"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image" Target="../media/image11.svg"/><Relationship Id="rId5" Type="http://schemas.openxmlformats.org/officeDocument/2006/relationships/diagramQuickStyle" Target="../diagrams/quickStyle1.xml"/><Relationship Id="rId15" Type="http://schemas.openxmlformats.org/officeDocument/2006/relationships/image" Target="../media/image15.svg"/><Relationship Id="rId10" Type="http://schemas.openxmlformats.org/officeDocument/2006/relationships/image" Target="../media/image10.png"/><Relationship Id="rId19" Type="http://schemas.openxmlformats.org/officeDocument/2006/relationships/image" Target="../media/image19.svg"/><Relationship Id="rId4" Type="http://schemas.openxmlformats.org/officeDocument/2006/relationships/diagramLayout" Target="../diagrams/layout1.xml"/><Relationship Id="rId9" Type="http://schemas.openxmlformats.org/officeDocument/2006/relationships/image" Target="../media/image9.svg"/><Relationship Id="rId14" Type="http://schemas.openxmlformats.org/officeDocument/2006/relationships/image" Target="../media/image14.png"/></Relationships>
</file>

<file path=ppt/slides/_rels/slide14.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20.png"/><Relationship Id="rId7" Type="http://schemas.openxmlformats.org/officeDocument/2006/relationships/diagramQuickStyle" Target="../diagrams/quickStyle2.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21.svg"/><Relationship Id="rId9" Type="http://schemas.microsoft.com/office/2007/relationships/diagramDrawing" Target="../diagrams/drawing2.xml"/></Relationships>
</file>

<file path=ppt/slides/_rels/slide15.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27.svg"/><Relationship Id="rId13" Type="http://schemas.openxmlformats.org/officeDocument/2006/relationships/image" Target="../media/image32.png"/><Relationship Id="rId3" Type="http://schemas.openxmlformats.org/officeDocument/2006/relationships/image" Target="../media/image22.png"/><Relationship Id="rId7" Type="http://schemas.openxmlformats.org/officeDocument/2006/relationships/image" Target="../media/image26.png"/><Relationship Id="rId12" Type="http://schemas.openxmlformats.org/officeDocument/2006/relationships/image" Target="../media/image31.sv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5.svg"/><Relationship Id="rId11" Type="http://schemas.openxmlformats.org/officeDocument/2006/relationships/image" Target="../media/image30.png"/><Relationship Id="rId5" Type="http://schemas.openxmlformats.org/officeDocument/2006/relationships/image" Target="../media/image24.png"/><Relationship Id="rId10" Type="http://schemas.openxmlformats.org/officeDocument/2006/relationships/image" Target="../media/image29.svg"/><Relationship Id="rId4" Type="http://schemas.openxmlformats.org/officeDocument/2006/relationships/image" Target="../media/image23.svg"/><Relationship Id="rId9" Type="http://schemas.openxmlformats.org/officeDocument/2006/relationships/image" Target="../media/image28.png"/><Relationship Id="rId14" Type="http://schemas.openxmlformats.org/officeDocument/2006/relationships/image" Target="../media/image33.svg"/></Relationships>
</file>

<file path=ppt/slides/_rels/slide17.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22.png"/><Relationship Id="rId7" Type="http://schemas.openxmlformats.org/officeDocument/2006/relationships/image" Target="../media/image36.jpeg"/><Relationship Id="rId12" Type="http://schemas.openxmlformats.org/officeDocument/2006/relationships/image" Target="../media/image41.JP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35.jpeg"/><Relationship Id="rId11" Type="http://schemas.openxmlformats.org/officeDocument/2006/relationships/image" Target="../media/image40.jpeg"/><Relationship Id="rId5" Type="http://schemas.openxmlformats.org/officeDocument/2006/relationships/image" Target="../media/image34.jpeg"/><Relationship Id="rId10" Type="http://schemas.openxmlformats.org/officeDocument/2006/relationships/image" Target="../media/image39.jpeg"/><Relationship Id="rId4" Type="http://schemas.openxmlformats.org/officeDocument/2006/relationships/image" Target="../media/image23.svg"/><Relationship Id="rId9" Type="http://schemas.openxmlformats.org/officeDocument/2006/relationships/image" Target="../media/image38.jpeg"/></Relationships>
</file>

<file path=ppt/slides/_rels/slide18.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22.png"/><Relationship Id="rId7" Type="http://schemas.openxmlformats.org/officeDocument/2006/relationships/image" Target="../media/image36.jpeg"/><Relationship Id="rId12" Type="http://schemas.openxmlformats.org/officeDocument/2006/relationships/image" Target="../media/image41.JP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35.jpeg"/><Relationship Id="rId11" Type="http://schemas.openxmlformats.org/officeDocument/2006/relationships/image" Target="../media/image40.jpeg"/><Relationship Id="rId5" Type="http://schemas.openxmlformats.org/officeDocument/2006/relationships/image" Target="../media/image34.jpeg"/><Relationship Id="rId10" Type="http://schemas.openxmlformats.org/officeDocument/2006/relationships/image" Target="../media/image39.jpeg"/><Relationship Id="rId4" Type="http://schemas.openxmlformats.org/officeDocument/2006/relationships/image" Target="../media/image23.svg"/><Relationship Id="rId9" Type="http://schemas.openxmlformats.org/officeDocument/2006/relationships/image" Target="../media/image38.jpeg"/></Relationships>
</file>

<file path=ppt/slides/_rels/slide19.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22.png"/><Relationship Id="rId7" Type="http://schemas.openxmlformats.org/officeDocument/2006/relationships/image" Target="../media/image36.jpeg"/><Relationship Id="rId12" Type="http://schemas.openxmlformats.org/officeDocument/2006/relationships/image" Target="../media/image41.JP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35.jpeg"/><Relationship Id="rId11" Type="http://schemas.openxmlformats.org/officeDocument/2006/relationships/image" Target="../media/image40.jpeg"/><Relationship Id="rId5" Type="http://schemas.openxmlformats.org/officeDocument/2006/relationships/image" Target="../media/image34.jpeg"/><Relationship Id="rId10" Type="http://schemas.openxmlformats.org/officeDocument/2006/relationships/image" Target="../media/image39.jpeg"/><Relationship Id="rId4" Type="http://schemas.openxmlformats.org/officeDocument/2006/relationships/image" Target="../media/image23.svg"/><Relationship Id="rId9" Type="http://schemas.openxmlformats.org/officeDocument/2006/relationships/image" Target="../media/image38.jpeg"/></Relationships>
</file>

<file path=ppt/slides/_rels/slide20.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22.png"/><Relationship Id="rId7" Type="http://schemas.openxmlformats.org/officeDocument/2006/relationships/image" Target="../media/image36.jpeg"/><Relationship Id="rId12" Type="http://schemas.openxmlformats.org/officeDocument/2006/relationships/image" Target="../media/image41.JP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35.jpeg"/><Relationship Id="rId11" Type="http://schemas.openxmlformats.org/officeDocument/2006/relationships/image" Target="../media/image40.jpeg"/><Relationship Id="rId5" Type="http://schemas.openxmlformats.org/officeDocument/2006/relationships/image" Target="../media/image34.jpeg"/><Relationship Id="rId10" Type="http://schemas.openxmlformats.org/officeDocument/2006/relationships/image" Target="../media/image39.jpeg"/><Relationship Id="rId4" Type="http://schemas.openxmlformats.org/officeDocument/2006/relationships/image" Target="../media/image23.svg"/><Relationship Id="rId9" Type="http://schemas.openxmlformats.org/officeDocument/2006/relationships/image" Target="../media/image38.jpeg"/></Relationships>
</file>

<file path=ppt/slides/_rels/slide21.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22.png"/><Relationship Id="rId7" Type="http://schemas.openxmlformats.org/officeDocument/2006/relationships/image" Target="../media/image36.jpeg"/><Relationship Id="rId12" Type="http://schemas.openxmlformats.org/officeDocument/2006/relationships/image" Target="../media/image41.JP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35.jpeg"/><Relationship Id="rId11" Type="http://schemas.openxmlformats.org/officeDocument/2006/relationships/image" Target="../media/image40.jpeg"/><Relationship Id="rId5" Type="http://schemas.openxmlformats.org/officeDocument/2006/relationships/image" Target="../media/image34.jpeg"/><Relationship Id="rId10" Type="http://schemas.openxmlformats.org/officeDocument/2006/relationships/image" Target="../media/image39.jpeg"/><Relationship Id="rId4" Type="http://schemas.openxmlformats.org/officeDocument/2006/relationships/image" Target="../media/image23.svg"/><Relationship Id="rId9" Type="http://schemas.openxmlformats.org/officeDocument/2006/relationships/image" Target="../media/image38.jpeg"/></Relationships>
</file>

<file path=ppt/slides/_rels/slide22.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22.png"/><Relationship Id="rId7" Type="http://schemas.openxmlformats.org/officeDocument/2006/relationships/image" Target="../media/image36.jpeg"/><Relationship Id="rId12" Type="http://schemas.openxmlformats.org/officeDocument/2006/relationships/image" Target="../media/image41.JP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35.jpeg"/><Relationship Id="rId11" Type="http://schemas.openxmlformats.org/officeDocument/2006/relationships/image" Target="../media/image40.jpeg"/><Relationship Id="rId5" Type="http://schemas.openxmlformats.org/officeDocument/2006/relationships/image" Target="../media/image34.jpeg"/><Relationship Id="rId10" Type="http://schemas.openxmlformats.org/officeDocument/2006/relationships/image" Target="../media/image39.jpeg"/><Relationship Id="rId4" Type="http://schemas.openxmlformats.org/officeDocument/2006/relationships/image" Target="../media/image23.svg"/><Relationship Id="rId9" Type="http://schemas.openxmlformats.org/officeDocument/2006/relationships/image" Target="../media/image38.jpeg"/></Relationships>
</file>

<file path=ppt/slides/_rels/slide23.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22.png"/><Relationship Id="rId7" Type="http://schemas.openxmlformats.org/officeDocument/2006/relationships/image" Target="../media/image36.jpeg"/><Relationship Id="rId12" Type="http://schemas.openxmlformats.org/officeDocument/2006/relationships/image" Target="../media/image41.JP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35.jpeg"/><Relationship Id="rId11" Type="http://schemas.openxmlformats.org/officeDocument/2006/relationships/image" Target="../media/image40.jpeg"/><Relationship Id="rId5" Type="http://schemas.openxmlformats.org/officeDocument/2006/relationships/image" Target="../media/image34.jpeg"/><Relationship Id="rId10" Type="http://schemas.openxmlformats.org/officeDocument/2006/relationships/image" Target="../media/image39.jpeg"/><Relationship Id="rId4" Type="http://schemas.openxmlformats.org/officeDocument/2006/relationships/image" Target="../media/image23.svg"/><Relationship Id="rId9" Type="http://schemas.openxmlformats.org/officeDocument/2006/relationships/image" Target="../media/image38.jpeg"/></Relationships>
</file>

<file path=ppt/slides/_rels/slide24.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22.png"/><Relationship Id="rId7" Type="http://schemas.openxmlformats.org/officeDocument/2006/relationships/image" Target="../media/image36.jpeg"/><Relationship Id="rId12" Type="http://schemas.openxmlformats.org/officeDocument/2006/relationships/image" Target="../media/image41.JP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35.jpeg"/><Relationship Id="rId11" Type="http://schemas.openxmlformats.org/officeDocument/2006/relationships/image" Target="../media/image40.jpeg"/><Relationship Id="rId5" Type="http://schemas.openxmlformats.org/officeDocument/2006/relationships/image" Target="../media/image34.jpeg"/><Relationship Id="rId10" Type="http://schemas.openxmlformats.org/officeDocument/2006/relationships/image" Target="../media/image39.jpeg"/><Relationship Id="rId4" Type="http://schemas.openxmlformats.org/officeDocument/2006/relationships/image" Target="../media/image23.svg"/><Relationship Id="rId9" Type="http://schemas.openxmlformats.org/officeDocument/2006/relationships/image" Target="../media/image38.jpeg"/></Relationships>
</file>

<file path=ppt/slides/_rels/slide2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43.svg"/></Relationships>
</file>

<file path=ppt/slides/_rels/slide2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44.jpg"/><Relationship Id="rId4" Type="http://schemas.openxmlformats.org/officeDocument/2006/relationships/image" Target="../media/image43.svg"/></Relationships>
</file>

<file path=ppt/slides/_rels/slide27.xml.rels><?xml version="1.0" encoding="UTF-8" standalone="yes"?>
<Relationships xmlns="http://schemas.openxmlformats.org/package/2006/relationships"><Relationship Id="rId3" Type="http://schemas.openxmlformats.org/officeDocument/2006/relationships/image" Target="../media/image46.svg"/><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image" Target="../media/image55.svg"/><Relationship Id="rId3" Type="http://schemas.openxmlformats.org/officeDocument/2006/relationships/image" Target="../media/image47.jpg"/><Relationship Id="rId7" Type="http://schemas.openxmlformats.org/officeDocument/2006/relationships/image" Target="../media/image51.svg"/><Relationship Id="rId12" Type="http://schemas.openxmlformats.org/officeDocument/2006/relationships/image" Target="../media/image54.png"/><Relationship Id="rId17" Type="http://schemas.openxmlformats.org/officeDocument/2006/relationships/image" Target="../media/image21.svg"/><Relationship Id="rId2" Type="http://schemas.openxmlformats.org/officeDocument/2006/relationships/notesSlide" Target="../notesSlides/notesSlide27.xml"/><Relationship Id="rId16"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50.png"/><Relationship Id="rId11" Type="http://schemas.openxmlformats.org/officeDocument/2006/relationships/image" Target="../media/image25.svg"/><Relationship Id="rId5" Type="http://schemas.openxmlformats.org/officeDocument/2006/relationships/image" Target="../media/image49.svg"/><Relationship Id="rId15" Type="http://schemas.openxmlformats.org/officeDocument/2006/relationships/image" Target="../media/image57.svg"/><Relationship Id="rId10" Type="http://schemas.openxmlformats.org/officeDocument/2006/relationships/image" Target="../media/image24.png"/><Relationship Id="rId4" Type="http://schemas.openxmlformats.org/officeDocument/2006/relationships/image" Target="../media/image48.png"/><Relationship Id="rId9" Type="http://schemas.openxmlformats.org/officeDocument/2006/relationships/image" Target="../media/image53.svg"/><Relationship Id="rId14" Type="http://schemas.openxmlformats.org/officeDocument/2006/relationships/image" Target="../media/image56.png"/></Relationships>
</file>

<file path=ppt/slides/_rels/slide31.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47.jpg"/><Relationship Id="rId7" Type="http://schemas.openxmlformats.org/officeDocument/2006/relationships/image" Target="../media/image61.sv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60.png"/><Relationship Id="rId11" Type="http://schemas.openxmlformats.org/officeDocument/2006/relationships/image" Target="../media/image21.svg"/><Relationship Id="rId5" Type="http://schemas.openxmlformats.org/officeDocument/2006/relationships/image" Target="../media/image59.svg"/><Relationship Id="rId10" Type="http://schemas.openxmlformats.org/officeDocument/2006/relationships/image" Target="../media/image20.png"/><Relationship Id="rId4" Type="http://schemas.openxmlformats.org/officeDocument/2006/relationships/image" Target="../media/image58.png"/><Relationship Id="rId9" Type="http://schemas.openxmlformats.org/officeDocument/2006/relationships/image" Target="../media/image63.svg"/></Relationships>
</file>

<file path=ppt/slides/_rels/slide32.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7.jpg"/><Relationship Id="rId7" Type="http://schemas.openxmlformats.org/officeDocument/2006/relationships/image" Target="../media/image65.sv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64.png"/><Relationship Id="rId5" Type="http://schemas.openxmlformats.org/officeDocument/2006/relationships/image" Target="../media/image55.svg"/><Relationship Id="rId4" Type="http://schemas.openxmlformats.org/officeDocument/2006/relationships/image" Target="../media/image54.png"/><Relationship Id="rId9" Type="http://schemas.openxmlformats.org/officeDocument/2006/relationships/image" Target="../media/image21.svg"/></Relationships>
</file>

<file path=ppt/slides/_rels/slide33.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68.svg"/><Relationship Id="rId4" Type="http://schemas.openxmlformats.org/officeDocument/2006/relationships/image" Target="../media/image67.png"/></Relationships>
</file>

<file path=ppt/slides/_rels/slide34.xml.rels><?xml version="1.0" encoding="UTF-8" standalone="yes"?>
<Relationships xmlns="http://schemas.openxmlformats.org/package/2006/relationships"><Relationship Id="rId3" Type="http://schemas.openxmlformats.org/officeDocument/2006/relationships/image" Target="../media/image46.svg"/><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71.svg"/><Relationship Id="rId2" Type="http://schemas.openxmlformats.org/officeDocument/2006/relationships/image" Target="../media/image70.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71.svg"/><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lose-up of mirrored windows with clouds">
            <a:extLst>
              <a:ext uri="{FF2B5EF4-FFF2-40B4-BE49-F238E27FC236}">
                <a16:creationId xmlns:a16="http://schemas.microsoft.com/office/drawing/2014/main" id="{BE7E8840-81D0-791E-40D3-0DF43DFDF6DB}"/>
              </a:ext>
            </a:extLst>
          </p:cNvPr>
          <p:cNvPicPr>
            <a:picLocks noChangeAspect="1"/>
          </p:cNvPicPr>
          <p:nvPr/>
        </p:nvPicPr>
        <p:blipFill>
          <a:blip r:embed="rId3"/>
          <a:stretch>
            <a:fillRect/>
          </a:stretch>
        </p:blipFill>
        <p:spPr>
          <a:xfrm>
            <a:off x="0" y="0"/>
            <a:ext cx="12192000" cy="6858000"/>
          </a:xfrm>
          <a:prstGeom prst="rect">
            <a:avLst/>
          </a:prstGeom>
        </p:spPr>
      </p:pic>
      <p:sp>
        <p:nvSpPr>
          <p:cNvPr id="9" name="Freeform 8">
            <a:extLst>
              <a:ext uri="{FF2B5EF4-FFF2-40B4-BE49-F238E27FC236}">
                <a16:creationId xmlns:a16="http://schemas.microsoft.com/office/drawing/2014/main" id="{5D2FBE88-96E0-9B59-EE20-153FA2600666}"/>
              </a:ext>
            </a:extLst>
          </p:cNvPr>
          <p:cNvSpPr/>
          <p:nvPr/>
        </p:nvSpPr>
        <p:spPr>
          <a:xfrm>
            <a:off x="0" y="0"/>
            <a:ext cx="12192000" cy="6858000"/>
          </a:xfrm>
          <a:custGeom>
            <a:avLst/>
            <a:gdLst/>
            <a:ahLst/>
            <a:cxnLst/>
            <a:rect l="l" t="t" r="r" b="b"/>
            <a:pathLst>
              <a:path w="12192000" h="6858000">
                <a:moveTo>
                  <a:pt x="7850336" y="4394478"/>
                </a:moveTo>
                <a:lnTo>
                  <a:pt x="7850336" y="4423500"/>
                </a:lnTo>
                <a:cubicBezTo>
                  <a:pt x="7850336" y="4493945"/>
                  <a:pt x="7841159" y="4544547"/>
                  <a:pt x="7822803" y="4575304"/>
                </a:cubicBezTo>
                <a:cubicBezTo>
                  <a:pt x="7806928" y="4603086"/>
                  <a:pt x="7782000" y="4625782"/>
                  <a:pt x="7748017" y="4643393"/>
                </a:cubicBezTo>
                <a:cubicBezTo>
                  <a:pt x="7714034" y="4661005"/>
                  <a:pt x="7676951" y="4669810"/>
                  <a:pt x="7636768" y="4669810"/>
                </a:cubicBezTo>
                <a:cubicBezTo>
                  <a:pt x="7599064" y="4669810"/>
                  <a:pt x="7568555" y="4659020"/>
                  <a:pt x="7545239" y="4637440"/>
                </a:cubicBezTo>
                <a:cubicBezTo>
                  <a:pt x="7521922" y="4615860"/>
                  <a:pt x="7510264" y="4589691"/>
                  <a:pt x="7510264" y="4558933"/>
                </a:cubicBezTo>
                <a:cubicBezTo>
                  <a:pt x="7510264" y="4529168"/>
                  <a:pt x="7520185" y="4505976"/>
                  <a:pt x="7540030" y="4489356"/>
                </a:cubicBezTo>
                <a:cubicBezTo>
                  <a:pt x="7559873" y="4472737"/>
                  <a:pt x="7580709" y="4461575"/>
                  <a:pt x="7602537" y="4455870"/>
                </a:cubicBezTo>
                <a:cubicBezTo>
                  <a:pt x="7624365" y="4450165"/>
                  <a:pt x="7663681" y="4441235"/>
                  <a:pt x="7720484" y="4429081"/>
                </a:cubicBezTo>
                <a:cubicBezTo>
                  <a:pt x="7777286" y="4416927"/>
                  <a:pt x="7820571" y="4405392"/>
                  <a:pt x="7850336" y="4394478"/>
                </a:cubicBezTo>
                <a:close/>
                <a:moveTo>
                  <a:pt x="9524504" y="4127332"/>
                </a:moveTo>
                <a:cubicBezTo>
                  <a:pt x="9586018" y="4127332"/>
                  <a:pt x="9635008" y="4150400"/>
                  <a:pt x="9671471" y="4196537"/>
                </a:cubicBezTo>
                <a:cubicBezTo>
                  <a:pt x="9707934" y="4242674"/>
                  <a:pt x="9726166" y="4307166"/>
                  <a:pt x="9726166" y="4390013"/>
                </a:cubicBezTo>
                <a:cubicBezTo>
                  <a:pt x="9726166" y="4471869"/>
                  <a:pt x="9707934" y="4535989"/>
                  <a:pt x="9671471" y="4582374"/>
                </a:cubicBezTo>
                <a:cubicBezTo>
                  <a:pt x="9635008" y="4628759"/>
                  <a:pt x="9586018" y="4651951"/>
                  <a:pt x="9524504" y="4651951"/>
                </a:cubicBezTo>
                <a:cubicBezTo>
                  <a:pt x="9483823" y="4651951"/>
                  <a:pt x="9448477" y="4641409"/>
                  <a:pt x="9418463" y="4620325"/>
                </a:cubicBezTo>
                <a:cubicBezTo>
                  <a:pt x="9388449" y="4599241"/>
                  <a:pt x="9365381" y="4568855"/>
                  <a:pt x="9349258" y="4529168"/>
                </a:cubicBezTo>
                <a:cubicBezTo>
                  <a:pt x="9333135" y="4489480"/>
                  <a:pt x="9325074" y="4443096"/>
                  <a:pt x="9325074" y="4390013"/>
                </a:cubicBezTo>
                <a:cubicBezTo>
                  <a:pt x="9325074" y="4336435"/>
                  <a:pt x="9333259" y="4289554"/>
                  <a:pt x="9349630" y="4249371"/>
                </a:cubicBezTo>
                <a:cubicBezTo>
                  <a:pt x="9366002" y="4209188"/>
                  <a:pt x="9389318" y="4178802"/>
                  <a:pt x="9419580" y="4158214"/>
                </a:cubicBezTo>
                <a:cubicBezTo>
                  <a:pt x="9449841" y="4137626"/>
                  <a:pt x="9484815" y="4127332"/>
                  <a:pt x="9524504" y="4127332"/>
                </a:cubicBezTo>
                <a:close/>
                <a:moveTo>
                  <a:pt x="5332015" y="4116914"/>
                </a:moveTo>
                <a:cubicBezTo>
                  <a:pt x="5385097" y="4116914"/>
                  <a:pt x="5427886" y="4134153"/>
                  <a:pt x="5460380" y="4168632"/>
                </a:cubicBezTo>
                <a:cubicBezTo>
                  <a:pt x="5492874" y="4203110"/>
                  <a:pt x="5511602" y="4255076"/>
                  <a:pt x="5516563" y="4324529"/>
                </a:cubicBezTo>
                <a:lnTo>
                  <a:pt x="5148213" y="4324529"/>
                </a:lnTo>
                <a:cubicBezTo>
                  <a:pt x="5155158" y="4256068"/>
                  <a:pt x="5174878" y="4204350"/>
                  <a:pt x="5207372" y="4169376"/>
                </a:cubicBezTo>
                <a:cubicBezTo>
                  <a:pt x="5239866" y="4134401"/>
                  <a:pt x="5281414" y="4116914"/>
                  <a:pt x="5332015" y="4116914"/>
                </a:cubicBezTo>
                <a:close/>
                <a:moveTo>
                  <a:pt x="3598466" y="4116914"/>
                </a:moveTo>
                <a:cubicBezTo>
                  <a:pt x="3651548" y="4116914"/>
                  <a:pt x="3694336" y="4134153"/>
                  <a:pt x="3726830" y="4168632"/>
                </a:cubicBezTo>
                <a:cubicBezTo>
                  <a:pt x="3759324" y="4203110"/>
                  <a:pt x="3778051" y="4255076"/>
                  <a:pt x="3783012" y="4324529"/>
                </a:cubicBezTo>
                <a:lnTo>
                  <a:pt x="3414663" y="4324529"/>
                </a:lnTo>
                <a:cubicBezTo>
                  <a:pt x="3421608" y="4256068"/>
                  <a:pt x="3441328" y="4204350"/>
                  <a:pt x="3473822" y="4169376"/>
                </a:cubicBezTo>
                <a:cubicBezTo>
                  <a:pt x="3506316" y="4134401"/>
                  <a:pt x="3547864" y="4116914"/>
                  <a:pt x="3598466" y="4116914"/>
                </a:cubicBezTo>
                <a:close/>
                <a:moveTo>
                  <a:pt x="10182026" y="3977015"/>
                </a:moveTo>
                <a:cubicBezTo>
                  <a:pt x="10152756" y="3977015"/>
                  <a:pt x="10129688" y="3986565"/>
                  <a:pt x="10112821" y="4005665"/>
                </a:cubicBezTo>
                <a:cubicBezTo>
                  <a:pt x="10095954" y="4024765"/>
                  <a:pt x="10087520" y="4053662"/>
                  <a:pt x="10087520" y="4092357"/>
                </a:cubicBezTo>
                <a:lnTo>
                  <a:pt x="10087520" y="4679484"/>
                </a:lnTo>
                <a:cubicBezTo>
                  <a:pt x="10087520" y="4719172"/>
                  <a:pt x="10096945" y="4749682"/>
                  <a:pt x="10115798" y="4771013"/>
                </a:cubicBezTo>
                <a:cubicBezTo>
                  <a:pt x="10134649" y="4792346"/>
                  <a:pt x="10158709" y="4803012"/>
                  <a:pt x="10187979" y="4803012"/>
                </a:cubicBezTo>
                <a:cubicBezTo>
                  <a:pt x="10218240" y="4803012"/>
                  <a:pt x="10242921" y="4792718"/>
                  <a:pt x="10262021" y="4772130"/>
                </a:cubicBezTo>
                <a:cubicBezTo>
                  <a:pt x="10281120" y="4751542"/>
                  <a:pt x="10290671" y="4720660"/>
                  <a:pt x="10290671" y="4679484"/>
                </a:cubicBezTo>
                <a:lnTo>
                  <a:pt x="10290671" y="4424988"/>
                </a:lnTo>
                <a:cubicBezTo>
                  <a:pt x="10290671" y="4342141"/>
                  <a:pt x="10295631" y="4285586"/>
                  <a:pt x="10305554" y="4255324"/>
                </a:cubicBezTo>
                <a:cubicBezTo>
                  <a:pt x="10319443" y="4217621"/>
                  <a:pt x="10341272" y="4187979"/>
                  <a:pt x="10371038" y="4166399"/>
                </a:cubicBezTo>
                <a:cubicBezTo>
                  <a:pt x="10400804" y="4144819"/>
                  <a:pt x="10433793" y="4134029"/>
                  <a:pt x="10470009" y="4134029"/>
                </a:cubicBezTo>
                <a:cubicBezTo>
                  <a:pt x="10525570" y="4134029"/>
                  <a:pt x="10562654" y="4151765"/>
                  <a:pt x="10581258" y="4187235"/>
                </a:cubicBezTo>
                <a:cubicBezTo>
                  <a:pt x="10599861" y="4222706"/>
                  <a:pt x="10609163" y="4273928"/>
                  <a:pt x="10609163" y="4340900"/>
                </a:cubicBezTo>
                <a:lnTo>
                  <a:pt x="10609163" y="4679484"/>
                </a:lnTo>
                <a:cubicBezTo>
                  <a:pt x="10609163" y="4719172"/>
                  <a:pt x="10618588" y="4749682"/>
                  <a:pt x="10637440" y="4771013"/>
                </a:cubicBezTo>
                <a:cubicBezTo>
                  <a:pt x="10656291" y="4792346"/>
                  <a:pt x="10680848" y="4803012"/>
                  <a:pt x="10711110" y="4803012"/>
                </a:cubicBezTo>
                <a:cubicBezTo>
                  <a:pt x="10740875" y="4803012"/>
                  <a:pt x="10765059" y="4792594"/>
                  <a:pt x="10783664" y="4771758"/>
                </a:cubicBezTo>
                <a:cubicBezTo>
                  <a:pt x="10802266" y="4750922"/>
                  <a:pt x="10811568" y="4720164"/>
                  <a:pt x="10811569" y="4679484"/>
                </a:cubicBezTo>
                <a:lnTo>
                  <a:pt x="10811569" y="4301461"/>
                </a:lnTo>
                <a:cubicBezTo>
                  <a:pt x="10811568" y="4256812"/>
                  <a:pt x="10809583" y="4220101"/>
                  <a:pt x="10805616" y="4191328"/>
                </a:cubicBezTo>
                <a:cubicBezTo>
                  <a:pt x="10801646" y="4162555"/>
                  <a:pt x="10792966" y="4135766"/>
                  <a:pt x="10779571" y="4110961"/>
                </a:cubicBezTo>
                <a:cubicBezTo>
                  <a:pt x="10758735" y="4068297"/>
                  <a:pt x="10727232" y="4035307"/>
                  <a:pt x="10685065" y="4011990"/>
                </a:cubicBezTo>
                <a:cubicBezTo>
                  <a:pt x="10642897" y="3988674"/>
                  <a:pt x="10595024" y="3977015"/>
                  <a:pt x="10541446" y="3977015"/>
                </a:cubicBezTo>
                <a:cubicBezTo>
                  <a:pt x="10486380" y="3977015"/>
                  <a:pt x="10437638" y="3988054"/>
                  <a:pt x="10395222" y="4010130"/>
                </a:cubicBezTo>
                <a:cubicBezTo>
                  <a:pt x="10352806" y="4032206"/>
                  <a:pt x="10313739" y="4066808"/>
                  <a:pt x="10278020" y="4113937"/>
                </a:cubicBezTo>
                <a:lnTo>
                  <a:pt x="10278020" y="4089381"/>
                </a:lnTo>
                <a:cubicBezTo>
                  <a:pt x="10278020" y="4065072"/>
                  <a:pt x="10273679" y="4044484"/>
                  <a:pt x="10264998" y="4027617"/>
                </a:cubicBezTo>
                <a:cubicBezTo>
                  <a:pt x="10256316" y="4010750"/>
                  <a:pt x="10244782" y="3998100"/>
                  <a:pt x="10230395" y="3989666"/>
                </a:cubicBezTo>
                <a:cubicBezTo>
                  <a:pt x="10216008" y="3981232"/>
                  <a:pt x="10199886" y="3977015"/>
                  <a:pt x="10182026" y="3977015"/>
                </a:cubicBezTo>
                <a:close/>
                <a:moveTo>
                  <a:pt x="9524504" y="3977015"/>
                </a:moveTo>
                <a:cubicBezTo>
                  <a:pt x="9463979" y="3977015"/>
                  <a:pt x="9408665" y="3986813"/>
                  <a:pt x="9358560" y="4006409"/>
                </a:cubicBezTo>
                <a:cubicBezTo>
                  <a:pt x="9308454" y="4026005"/>
                  <a:pt x="9265790" y="4053910"/>
                  <a:pt x="9230568" y="4090125"/>
                </a:cubicBezTo>
                <a:cubicBezTo>
                  <a:pt x="9195345" y="4126340"/>
                  <a:pt x="9168308" y="4169996"/>
                  <a:pt x="9149457" y="4221094"/>
                </a:cubicBezTo>
                <a:cubicBezTo>
                  <a:pt x="9130604" y="4272191"/>
                  <a:pt x="9121179" y="4328498"/>
                  <a:pt x="9121179" y="4390013"/>
                </a:cubicBezTo>
                <a:cubicBezTo>
                  <a:pt x="9121179" y="4451033"/>
                  <a:pt x="9130481" y="4506720"/>
                  <a:pt x="9149085" y="4557073"/>
                </a:cubicBezTo>
                <a:cubicBezTo>
                  <a:pt x="9167688" y="4607427"/>
                  <a:pt x="9194972" y="4651083"/>
                  <a:pt x="9230940" y="4688042"/>
                </a:cubicBezTo>
                <a:cubicBezTo>
                  <a:pt x="9266906" y="4725001"/>
                  <a:pt x="9309447" y="4753402"/>
                  <a:pt x="9358560" y="4773246"/>
                </a:cubicBezTo>
                <a:cubicBezTo>
                  <a:pt x="9407673" y="4793090"/>
                  <a:pt x="9462988" y="4803012"/>
                  <a:pt x="9524504" y="4803012"/>
                </a:cubicBezTo>
                <a:cubicBezTo>
                  <a:pt x="9586515" y="4803012"/>
                  <a:pt x="9642325" y="4793214"/>
                  <a:pt x="9691935" y="4773618"/>
                </a:cubicBezTo>
                <a:cubicBezTo>
                  <a:pt x="9741544" y="4754022"/>
                  <a:pt x="9784209" y="4725869"/>
                  <a:pt x="9819927" y="4689158"/>
                </a:cubicBezTo>
                <a:cubicBezTo>
                  <a:pt x="9855646" y="4652447"/>
                  <a:pt x="9882930" y="4608543"/>
                  <a:pt x="9901783" y="4557445"/>
                </a:cubicBezTo>
                <a:cubicBezTo>
                  <a:pt x="9920634" y="4506348"/>
                  <a:pt x="9930060" y="4450537"/>
                  <a:pt x="9930060" y="4390013"/>
                </a:cubicBezTo>
                <a:cubicBezTo>
                  <a:pt x="9930060" y="4328994"/>
                  <a:pt x="9920758" y="4273183"/>
                  <a:pt x="9902155" y="4222582"/>
                </a:cubicBezTo>
                <a:cubicBezTo>
                  <a:pt x="9883551" y="4171980"/>
                  <a:pt x="9856390" y="4128324"/>
                  <a:pt x="9820671" y="4091613"/>
                </a:cubicBezTo>
                <a:cubicBezTo>
                  <a:pt x="9784953" y="4054902"/>
                  <a:pt x="9742040" y="4026625"/>
                  <a:pt x="9691935" y="4006781"/>
                </a:cubicBezTo>
                <a:cubicBezTo>
                  <a:pt x="9641829" y="3986937"/>
                  <a:pt x="9586018" y="3977015"/>
                  <a:pt x="9524504" y="3977015"/>
                </a:cubicBezTo>
                <a:close/>
                <a:moveTo>
                  <a:pt x="8860432" y="3977015"/>
                </a:moveTo>
                <a:cubicBezTo>
                  <a:pt x="8830667" y="3977015"/>
                  <a:pt x="8806482" y="3987185"/>
                  <a:pt x="8787878" y="4007525"/>
                </a:cubicBezTo>
                <a:cubicBezTo>
                  <a:pt x="8769275" y="4027865"/>
                  <a:pt x="8759974" y="4058127"/>
                  <a:pt x="8759974" y="4098310"/>
                </a:cubicBezTo>
                <a:lnTo>
                  <a:pt x="8759974" y="4679484"/>
                </a:lnTo>
                <a:cubicBezTo>
                  <a:pt x="8759974" y="4719172"/>
                  <a:pt x="8769275" y="4749682"/>
                  <a:pt x="8787878" y="4771013"/>
                </a:cubicBezTo>
                <a:cubicBezTo>
                  <a:pt x="8806482" y="4792346"/>
                  <a:pt x="8830667" y="4803012"/>
                  <a:pt x="8860432" y="4803012"/>
                </a:cubicBezTo>
                <a:cubicBezTo>
                  <a:pt x="8890198" y="4803012"/>
                  <a:pt x="8914754" y="4792594"/>
                  <a:pt x="8934102" y="4771758"/>
                </a:cubicBezTo>
                <a:cubicBezTo>
                  <a:pt x="8953450" y="4750922"/>
                  <a:pt x="8963124" y="4720164"/>
                  <a:pt x="8963124" y="4679484"/>
                </a:cubicBezTo>
                <a:lnTo>
                  <a:pt x="8963124" y="4092357"/>
                </a:lnTo>
                <a:cubicBezTo>
                  <a:pt x="8963124" y="4056143"/>
                  <a:pt x="8953450" y="4027865"/>
                  <a:pt x="8934102" y="4007525"/>
                </a:cubicBezTo>
                <a:cubicBezTo>
                  <a:pt x="8914754" y="3987185"/>
                  <a:pt x="8890198" y="3977015"/>
                  <a:pt x="8860432" y="3977015"/>
                </a:cubicBezTo>
                <a:close/>
                <a:moveTo>
                  <a:pt x="5971976" y="3977015"/>
                </a:moveTo>
                <a:cubicBezTo>
                  <a:pt x="5942707" y="3977015"/>
                  <a:pt x="5919638" y="3986565"/>
                  <a:pt x="5902771" y="4005665"/>
                </a:cubicBezTo>
                <a:cubicBezTo>
                  <a:pt x="5885904" y="4024765"/>
                  <a:pt x="5877471" y="4053662"/>
                  <a:pt x="5877471" y="4092357"/>
                </a:cubicBezTo>
                <a:lnTo>
                  <a:pt x="5877471" y="4679484"/>
                </a:lnTo>
                <a:cubicBezTo>
                  <a:pt x="5877471" y="4719172"/>
                  <a:pt x="5886896" y="4749682"/>
                  <a:pt x="5905748" y="4771013"/>
                </a:cubicBezTo>
                <a:cubicBezTo>
                  <a:pt x="5924599" y="4792346"/>
                  <a:pt x="5948660" y="4803012"/>
                  <a:pt x="5977930" y="4803012"/>
                </a:cubicBezTo>
                <a:cubicBezTo>
                  <a:pt x="6008191" y="4803012"/>
                  <a:pt x="6032872" y="4792718"/>
                  <a:pt x="6051972" y="4772130"/>
                </a:cubicBezTo>
                <a:cubicBezTo>
                  <a:pt x="6071071" y="4751542"/>
                  <a:pt x="6080621" y="4720660"/>
                  <a:pt x="6080621" y="4679484"/>
                </a:cubicBezTo>
                <a:lnTo>
                  <a:pt x="6080621" y="4424988"/>
                </a:lnTo>
                <a:cubicBezTo>
                  <a:pt x="6080621" y="4342141"/>
                  <a:pt x="6085582" y="4285586"/>
                  <a:pt x="6095504" y="4255324"/>
                </a:cubicBezTo>
                <a:cubicBezTo>
                  <a:pt x="6109394" y="4217621"/>
                  <a:pt x="6131223" y="4187979"/>
                  <a:pt x="6160988" y="4166399"/>
                </a:cubicBezTo>
                <a:cubicBezTo>
                  <a:pt x="6190754" y="4144819"/>
                  <a:pt x="6223744" y="4134029"/>
                  <a:pt x="6259959" y="4134029"/>
                </a:cubicBezTo>
                <a:cubicBezTo>
                  <a:pt x="6315521" y="4134029"/>
                  <a:pt x="6352604" y="4151765"/>
                  <a:pt x="6371208" y="4187235"/>
                </a:cubicBezTo>
                <a:cubicBezTo>
                  <a:pt x="6389811" y="4222706"/>
                  <a:pt x="6399113" y="4273928"/>
                  <a:pt x="6399113" y="4340900"/>
                </a:cubicBezTo>
                <a:lnTo>
                  <a:pt x="6399113" y="4679484"/>
                </a:lnTo>
                <a:cubicBezTo>
                  <a:pt x="6399113" y="4719172"/>
                  <a:pt x="6408538" y="4749682"/>
                  <a:pt x="6427390" y="4771013"/>
                </a:cubicBezTo>
                <a:cubicBezTo>
                  <a:pt x="6446242" y="4792346"/>
                  <a:pt x="6470798" y="4803012"/>
                  <a:pt x="6501060" y="4803012"/>
                </a:cubicBezTo>
                <a:cubicBezTo>
                  <a:pt x="6530826" y="4803012"/>
                  <a:pt x="6555011" y="4792594"/>
                  <a:pt x="6573614" y="4771758"/>
                </a:cubicBezTo>
                <a:cubicBezTo>
                  <a:pt x="6592218" y="4750922"/>
                  <a:pt x="6601519" y="4720164"/>
                  <a:pt x="6601519" y="4679484"/>
                </a:cubicBezTo>
                <a:lnTo>
                  <a:pt x="6601519" y="4301461"/>
                </a:lnTo>
                <a:cubicBezTo>
                  <a:pt x="6601519" y="4256812"/>
                  <a:pt x="6599535" y="4220101"/>
                  <a:pt x="6595566" y="4191328"/>
                </a:cubicBezTo>
                <a:cubicBezTo>
                  <a:pt x="6591597" y="4162555"/>
                  <a:pt x="6582916" y="4135766"/>
                  <a:pt x="6569521" y="4110961"/>
                </a:cubicBezTo>
                <a:cubicBezTo>
                  <a:pt x="6548685" y="4068297"/>
                  <a:pt x="6517183" y="4035307"/>
                  <a:pt x="6475015" y="4011990"/>
                </a:cubicBezTo>
                <a:cubicBezTo>
                  <a:pt x="6432847" y="3988674"/>
                  <a:pt x="6384974" y="3977015"/>
                  <a:pt x="6331396" y="3977015"/>
                </a:cubicBezTo>
                <a:cubicBezTo>
                  <a:pt x="6276330" y="3977015"/>
                  <a:pt x="6227589" y="3988054"/>
                  <a:pt x="6185173" y="4010130"/>
                </a:cubicBezTo>
                <a:cubicBezTo>
                  <a:pt x="6142757" y="4032206"/>
                  <a:pt x="6103689" y="4066808"/>
                  <a:pt x="6067971" y="4113937"/>
                </a:cubicBezTo>
                <a:lnTo>
                  <a:pt x="6067971" y="4089381"/>
                </a:lnTo>
                <a:cubicBezTo>
                  <a:pt x="6067971" y="4065072"/>
                  <a:pt x="6063630" y="4044484"/>
                  <a:pt x="6054948" y="4027617"/>
                </a:cubicBezTo>
                <a:cubicBezTo>
                  <a:pt x="6046266" y="4010750"/>
                  <a:pt x="6034732" y="3998100"/>
                  <a:pt x="6020346" y="3989666"/>
                </a:cubicBezTo>
                <a:cubicBezTo>
                  <a:pt x="6005959" y="3981232"/>
                  <a:pt x="5989836" y="3977015"/>
                  <a:pt x="5971976" y="3977015"/>
                </a:cubicBezTo>
                <a:close/>
                <a:moveTo>
                  <a:pt x="4431903" y="3977015"/>
                </a:moveTo>
                <a:cubicBezTo>
                  <a:pt x="4364930" y="3977015"/>
                  <a:pt x="4307755" y="3987805"/>
                  <a:pt x="4260378" y="4009386"/>
                </a:cubicBezTo>
                <a:cubicBezTo>
                  <a:pt x="4213001" y="4030966"/>
                  <a:pt x="4177159" y="4059863"/>
                  <a:pt x="4152851" y="4096078"/>
                </a:cubicBezTo>
                <a:cubicBezTo>
                  <a:pt x="4128542" y="4132293"/>
                  <a:pt x="4116387" y="4170740"/>
                  <a:pt x="4116387" y="4211420"/>
                </a:cubicBezTo>
                <a:cubicBezTo>
                  <a:pt x="4116387" y="4257061"/>
                  <a:pt x="4129534" y="4295508"/>
                  <a:pt x="4155827" y="4326762"/>
                </a:cubicBezTo>
                <a:cubicBezTo>
                  <a:pt x="4182120" y="4358015"/>
                  <a:pt x="4217218" y="4383192"/>
                  <a:pt x="4261123" y="4402292"/>
                </a:cubicBezTo>
                <a:cubicBezTo>
                  <a:pt x="4305027" y="4421392"/>
                  <a:pt x="4361954" y="4439623"/>
                  <a:pt x="4431903" y="4456986"/>
                </a:cubicBezTo>
                <a:cubicBezTo>
                  <a:pt x="4493915" y="4471869"/>
                  <a:pt x="4538439" y="4487496"/>
                  <a:pt x="4565476" y="4503867"/>
                </a:cubicBezTo>
                <a:cubicBezTo>
                  <a:pt x="4592514" y="4520238"/>
                  <a:pt x="4606033" y="4546283"/>
                  <a:pt x="4606033" y="4582002"/>
                </a:cubicBezTo>
                <a:cubicBezTo>
                  <a:pt x="4606033" y="4605318"/>
                  <a:pt x="4593010" y="4626030"/>
                  <a:pt x="4566964" y="4644138"/>
                </a:cubicBezTo>
                <a:cubicBezTo>
                  <a:pt x="4540919" y="4662245"/>
                  <a:pt x="4507557" y="4671299"/>
                  <a:pt x="4466878" y="4671299"/>
                </a:cubicBezTo>
                <a:cubicBezTo>
                  <a:pt x="4416772" y="4671299"/>
                  <a:pt x="4377209" y="4662369"/>
                  <a:pt x="4348187" y="4644510"/>
                </a:cubicBezTo>
                <a:cubicBezTo>
                  <a:pt x="4319166" y="4626650"/>
                  <a:pt x="4294237" y="4599613"/>
                  <a:pt x="4273401" y="4563398"/>
                </a:cubicBezTo>
                <a:cubicBezTo>
                  <a:pt x="4262984" y="4544547"/>
                  <a:pt x="4252069" y="4529912"/>
                  <a:pt x="4240659" y="4519494"/>
                </a:cubicBezTo>
                <a:cubicBezTo>
                  <a:pt x="4229248" y="4509076"/>
                  <a:pt x="4212878" y="4503867"/>
                  <a:pt x="4191546" y="4503867"/>
                </a:cubicBezTo>
                <a:cubicBezTo>
                  <a:pt x="4167238" y="4503867"/>
                  <a:pt x="4147145" y="4511805"/>
                  <a:pt x="4131270" y="4527679"/>
                </a:cubicBezTo>
                <a:cubicBezTo>
                  <a:pt x="4115396" y="4543555"/>
                  <a:pt x="4107458" y="4562654"/>
                  <a:pt x="4107458" y="4584978"/>
                </a:cubicBezTo>
                <a:cubicBezTo>
                  <a:pt x="4107458" y="4618713"/>
                  <a:pt x="4119860" y="4652323"/>
                  <a:pt x="4144665" y="4685809"/>
                </a:cubicBezTo>
                <a:cubicBezTo>
                  <a:pt x="4169470" y="4719296"/>
                  <a:pt x="4207917" y="4747201"/>
                  <a:pt x="4260007" y="4769525"/>
                </a:cubicBezTo>
                <a:cubicBezTo>
                  <a:pt x="4312096" y="4791849"/>
                  <a:pt x="4374604" y="4803012"/>
                  <a:pt x="4447530" y="4803012"/>
                </a:cubicBezTo>
                <a:cubicBezTo>
                  <a:pt x="4523929" y="4803012"/>
                  <a:pt x="4588792" y="4792718"/>
                  <a:pt x="4642123" y="4772130"/>
                </a:cubicBezTo>
                <a:cubicBezTo>
                  <a:pt x="4695452" y="4751542"/>
                  <a:pt x="4735760" y="4721280"/>
                  <a:pt x="4763045" y="4681345"/>
                </a:cubicBezTo>
                <a:cubicBezTo>
                  <a:pt x="4790331" y="4641409"/>
                  <a:pt x="4803974" y="4593412"/>
                  <a:pt x="4803974" y="4537353"/>
                </a:cubicBezTo>
                <a:cubicBezTo>
                  <a:pt x="4803974" y="4500146"/>
                  <a:pt x="4793679" y="4467032"/>
                  <a:pt x="4773091" y="4438011"/>
                </a:cubicBezTo>
                <a:cubicBezTo>
                  <a:pt x="4752504" y="4408989"/>
                  <a:pt x="4722242" y="4383812"/>
                  <a:pt x="4682306" y="4362480"/>
                </a:cubicBezTo>
                <a:cubicBezTo>
                  <a:pt x="4642371" y="4341148"/>
                  <a:pt x="4590901" y="4322793"/>
                  <a:pt x="4527897" y="4307414"/>
                </a:cubicBezTo>
                <a:cubicBezTo>
                  <a:pt x="4474815" y="4294516"/>
                  <a:pt x="4433143" y="4283601"/>
                  <a:pt x="4402882" y="4274672"/>
                </a:cubicBezTo>
                <a:cubicBezTo>
                  <a:pt x="4372620" y="4265742"/>
                  <a:pt x="4348559" y="4254456"/>
                  <a:pt x="4330700" y="4240813"/>
                </a:cubicBezTo>
                <a:cubicBezTo>
                  <a:pt x="4312840" y="4227171"/>
                  <a:pt x="4303911" y="4209683"/>
                  <a:pt x="4303911" y="4188351"/>
                </a:cubicBezTo>
                <a:cubicBezTo>
                  <a:pt x="4303911" y="4165035"/>
                  <a:pt x="4316065" y="4145563"/>
                  <a:pt x="4340374" y="4129936"/>
                </a:cubicBezTo>
                <a:cubicBezTo>
                  <a:pt x="4364682" y="4114309"/>
                  <a:pt x="4395192" y="4106496"/>
                  <a:pt x="4431903" y="4106496"/>
                </a:cubicBezTo>
                <a:cubicBezTo>
                  <a:pt x="4467622" y="4106496"/>
                  <a:pt x="4495900" y="4112449"/>
                  <a:pt x="4516735" y="4124355"/>
                </a:cubicBezTo>
                <a:cubicBezTo>
                  <a:pt x="4537571" y="4136262"/>
                  <a:pt x="4555678" y="4152137"/>
                  <a:pt x="4571057" y="4171980"/>
                </a:cubicBezTo>
                <a:cubicBezTo>
                  <a:pt x="4589909" y="4195793"/>
                  <a:pt x="4606652" y="4213652"/>
                  <a:pt x="4621287" y="4225558"/>
                </a:cubicBezTo>
                <a:cubicBezTo>
                  <a:pt x="4635922" y="4237465"/>
                  <a:pt x="4653658" y="4243418"/>
                  <a:pt x="4674493" y="4243418"/>
                </a:cubicBezTo>
                <a:cubicBezTo>
                  <a:pt x="4703266" y="4243418"/>
                  <a:pt x="4725466" y="4235977"/>
                  <a:pt x="4741093" y="4221094"/>
                </a:cubicBezTo>
                <a:cubicBezTo>
                  <a:pt x="4756721" y="4206211"/>
                  <a:pt x="4764534" y="4187111"/>
                  <a:pt x="4764534" y="4163795"/>
                </a:cubicBezTo>
                <a:cubicBezTo>
                  <a:pt x="4764534" y="4142463"/>
                  <a:pt x="4757216" y="4120635"/>
                  <a:pt x="4742582" y="4098310"/>
                </a:cubicBezTo>
                <a:cubicBezTo>
                  <a:pt x="4727947" y="4075986"/>
                  <a:pt x="4706615" y="4055646"/>
                  <a:pt x="4678585" y="4037291"/>
                </a:cubicBezTo>
                <a:cubicBezTo>
                  <a:pt x="4650557" y="4018936"/>
                  <a:pt x="4615582" y="4004301"/>
                  <a:pt x="4573662" y="3993387"/>
                </a:cubicBezTo>
                <a:cubicBezTo>
                  <a:pt x="4531742" y="3982473"/>
                  <a:pt x="4484489" y="3977015"/>
                  <a:pt x="4431903" y="3977015"/>
                </a:cubicBezTo>
                <a:close/>
                <a:moveTo>
                  <a:pt x="2713831" y="3977015"/>
                </a:moveTo>
                <a:cubicBezTo>
                  <a:pt x="2647851" y="3977015"/>
                  <a:pt x="2614860" y="4022656"/>
                  <a:pt x="2614860" y="4113937"/>
                </a:cubicBezTo>
                <a:lnTo>
                  <a:pt x="2614860" y="4679484"/>
                </a:lnTo>
                <a:cubicBezTo>
                  <a:pt x="2614860" y="4720164"/>
                  <a:pt x="2624287" y="4750922"/>
                  <a:pt x="2643138" y="4771758"/>
                </a:cubicBezTo>
                <a:cubicBezTo>
                  <a:pt x="2661990" y="4792594"/>
                  <a:pt x="2686050" y="4803012"/>
                  <a:pt x="2715320" y="4803012"/>
                </a:cubicBezTo>
                <a:cubicBezTo>
                  <a:pt x="2745085" y="4803012"/>
                  <a:pt x="2769642" y="4792718"/>
                  <a:pt x="2788990" y="4772130"/>
                </a:cubicBezTo>
                <a:cubicBezTo>
                  <a:pt x="2808337" y="4751542"/>
                  <a:pt x="2818011" y="4720660"/>
                  <a:pt x="2818011" y="4679484"/>
                </a:cubicBezTo>
                <a:lnTo>
                  <a:pt x="2818011" y="4509820"/>
                </a:lnTo>
                <a:cubicBezTo>
                  <a:pt x="2818011" y="4448801"/>
                  <a:pt x="2819996" y="4397083"/>
                  <a:pt x="2823964" y="4354667"/>
                </a:cubicBezTo>
                <a:cubicBezTo>
                  <a:pt x="2827933" y="4312251"/>
                  <a:pt x="2835126" y="4275664"/>
                  <a:pt x="2845544" y="4244906"/>
                </a:cubicBezTo>
                <a:cubicBezTo>
                  <a:pt x="2855962" y="4214148"/>
                  <a:pt x="2870597" y="4190956"/>
                  <a:pt x="2889449" y="4175329"/>
                </a:cubicBezTo>
                <a:cubicBezTo>
                  <a:pt x="2908300" y="4159702"/>
                  <a:pt x="2932609" y="4151888"/>
                  <a:pt x="2962374" y="4151888"/>
                </a:cubicBezTo>
                <a:cubicBezTo>
                  <a:pt x="2984202" y="4151888"/>
                  <a:pt x="3009379" y="4156477"/>
                  <a:pt x="3037905" y="4165655"/>
                </a:cubicBezTo>
                <a:cubicBezTo>
                  <a:pt x="3066430" y="4174833"/>
                  <a:pt x="3084414" y="4179422"/>
                  <a:pt x="3091855" y="4179422"/>
                </a:cubicBezTo>
                <a:cubicBezTo>
                  <a:pt x="3111699" y="4179422"/>
                  <a:pt x="3130178" y="4171360"/>
                  <a:pt x="3147293" y="4155237"/>
                </a:cubicBezTo>
                <a:cubicBezTo>
                  <a:pt x="3164408" y="4139114"/>
                  <a:pt x="3172966" y="4118650"/>
                  <a:pt x="3172966" y="4093846"/>
                </a:cubicBezTo>
                <a:cubicBezTo>
                  <a:pt x="3172966" y="4058623"/>
                  <a:pt x="3152874" y="4030346"/>
                  <a:pt x="3112691" y="4009013"/>
                </a:cubicBezTo>
                <a:cubicBezTo>
                  <a:pt x="3072507" y="3987682"/>
                  <a:pt x="3031084" y="3977015"/>
                  <a:pt x="2988419" y="3977015"/>
                </a:cubicBezTo>
                <a:cubicBezTo>
                  <a:pt x="2945755" y="3977015"/>
                  <a:pt x="2911649" y="3987682"/>
                  <a:pt x="2886100" y="4009013"/>
                </a:cubicBezTo>
                <a:cubicBezTo>
                  <a:pt x="2860551" y="4030346"/>
                  <a:pt x="2835622" y="4061848"/>
                  <a:pt x="2811314" y="4103519"/>
                </a:cubicBezTo>
                <a:cubicBezTo>
                  <a:pt x="2809825" y="4061848"/>
                  <a:pt x="2801640" y="4030346"/>
                  <a:pt x="2786757" y="4009013"/>
                </a:cubicBezTo>
                <a:cubicBezTo>
                  <a:pt x="2771874" y="3987682"/>
                  <a:pt x="2747566" y="3977015"/>
                  <a:pt x="2713831" y="3977015"/>
                </a:cubicBezTo>
                <a:close/>
                <a:moveTo>
                  <a:pt x="7699276" y="3975527"/>
                </a:moveTo>
                <a:cubicBezTo>
                  <a:pt x="7619404" y="3975527"/>
                  <a:pt x="7552680" y="3986441"/>
                  <a:pt x="7499102" y="4008269"/>
                </a:cubicBezTo>
                <a:cubicBezTo>
                  <a:pt x="7445524" y="4030098"/>
                  <a:pt x="7406084" y="4057879"/>
                  <a:pt x="7380783" y="4091613"/>
                </a:cubicBezTo>
                <a:cubicBezTo>
                  <a:pt x="7355483" y="4125348"/>
                  <a:pt x="7342832" y="4160074"/>
                  <a:pt x="7342832" y="4195793"/>
                </a:cubicBezTo>
                <a:cubicBezTo>
                  <a:pt x="7342832" y="4218613"/>
                  <a:pt x="7351142" y="4237341"/>
                  <a:pt x="7367761" y="4251975"/>
                </a:cubicBezTo>
                <a:cubicBezTo>
                  <a:pt x="7384380" y="4266610"/>
                  <a:pt x="7404099" y="4273928"/>
                  <a:pt x="7426920" y="4273928"/>
                </a:cubicBezTo>
                <a:cubicBezTo>
                  <a:pt x="7452221" y="4273928"/>
                  <a:pt x="7468716" y="4269339"/>
                  <a:pt x="7476406" y="4260161"/>
                </a:cubicBezTo>
                <a:cubicBezTo>
                  <a:pt x="7484095" y="4250983"/>
                  <a:pt x="7497241" y="4232008"/>
                  <a:pt x="7515845" y="4203234"/>
                </a:cubicBezTo>
                <a:cubicBezTo>
                  <a:pt x="7534448" y="4174461"/>
                  <a:pt x="7556773" y="4152881"/>
                  <a:pt x="7582818" y="4138494"/>
                </a:cubicBezTo>
                <a:cubicBezTo>
                  <a:pt x="7608862" y="4124107"/>
                  <a:pt x="7647682" y="4116914"/>
                  <a:pt x="7699276" y="4116914"/>
                </a:cubicBezTo>
                <a:cubicBezTo>
                  <a:pt x="7759303" y="4116914"/>
                  <a:pt x="7798866" y="4129440"/>
                  <a:pt x="7817966" y="4154493"/>
                </a:cubicBezTo>
                <a:cubicBezTo>
                  <a:pt x="7837066" y="4179546"/>
                  <a:pt x="7847856" y="4218861"/>
                  <a:pt x="7850336" y="4272439"/>
                </a:cubicBezTo>
                <a:cubicBezTo>
                  <a:pt x="7807673" y="4284842"/>
                  <a:pt x="7768109" y="4295384"/>
                  <a:pt x="7731646" y="4304065"/>
                </a:cubicBezTo>
                <a:cubicBezTo>
                  <a:pt x="7695183" y="4312747"/>
                  <a:pt x="7651403" y="4322297"/>
                  <a:pt x="7600305" y="4332715"/>
                </a:cubicBezTo>
                <a:cubicBezTo>
                  <a:pt x="7549207" y="4343133"/>
                  <a:pt x="7517209" y="4349830"/>
                  <a:pt x="7504311" y="4352806"/>
                </a:cubicBezTo>
                <a:cubicBezTo>
                  <a:pt x="7442795" y="4366201"/>
                  <a:pt x="7394426" y="4392494"/>
                  <a:pt x="7359203" y="4431685"/>
                </a:cubicBezTo>
                <a:cubicBezTo>
                  <a:pt x="7323981" y="4470877"/>
                  <a:pt x="7306369" y="4518254"/>
                  <a:pt x="7306369" y="4573816"/>
                </a:cubicBezTo>
                <a:cubicBezTo>
                  <a:pt x="7306369" y="4614992"/>
                  <a:pt x="7317035" y="4653191"/>
                  <a:pt x="7338367" y="4688414"/>
                </a:cubicBezTo>
                <a:cubicBezTo>
                  <a:pt x="7359699" y="4723637"/>
                  <a:pt x="7390085" y="4751542"/>
                  <a:pt x="7429525" y="4772130"/>
                </a:cubicBezTo>
                <a:cubicBezTo>
                  <a:pt x="7468964" y="4792718"/>
                  <a:pt x="7514729" y="4803012"/>
                  <a:pt x="7566819" y="4803012"/>
                </a:cubicBezTo>
                <a:cubicBezTo>
                  <a:pt x="7623870" y="4803012"/>
                  <a:pt x="7675339" y="4793462"/>
                  <a:pt x="7721228" y="4774362"/>
                </a:cubicBezTo>
                <a:cubicBezTo>
                  <a:pt x="7767117" y="4755263"/>
                  <a:pt x="7814617" y="4726613"/>
                  <a:pt x="7863731" y="4688414"/>
                </a:cubicBezTo>
                <a:cubicBezTo>
                  <a:pt x="7886551" y="4725621"/>
                  <a:pt x="7908131" y="4754022"/>
                  <a:pt x="7928471" y="4773618"/>
                </a:cubicBezTo>
                <a:cubicBezTo>
                  <a:pt x="7948810" y="4793214"/>
                  <a:pt x="7969398" y="4803012"/>
                  <a:pt x="7990235" y="4803012"/>
                </a:cubicBezTo>
                <a:cubicBezTo>
                  <a:pt x="8015039" y="4803012"/>
                  <a:pt x="8037240" y="4794454"/>
                  <a:pt x="8056835" y="4777339"/>
                </a:cubicBezTo>
                <a:cubicBezTo>
                  <a:pt x="8076431" y="4760223"/>
                  <a:pt x="8086228" y="4741248"/>
                  <a:pt x="8086229" y="4720412"/>
                </a:cubicBezTo>
                <a:cubicBezTo>
                  <a:pt x="8086228" y="4708506"/>
                  <a:pt x="8079903" y="4681841"/>
                  <a:pt x="8067253" y="4640417"/>
                </a:cubicBezTo>
                <a:cubicBezTo>
                  <a:pt x="8054602" y="4598993"/>
                  <a:pt x="8048277" y="4559182"/>
                  <a:pt x="8048278" y="4520982"/>
                </a:cubicBezTo>
                <a:cubicBezTo>
                  <a:pt x="8048774" y="4480303"/>
                  <a:pt x="8049146" y="4443344"/>
                  <a:pt x="8049394" y="4410105"/>
                </a:cubicBezTo>
                <a:cubicBezTo>
                  <a:pt x="8049641" y="4376867"/>
                  <a:pt x="8049766" y="4336435"/>
                  <a:pt x="8049766" y="4288810"/>
                </a:cubicBezTo>
                <a:cubicBezTo>
                  <a:pt x="8049766" y="4213404"/>
                  <a:pt x="8039223" y="4152881"/>
                  <a:pt x="8018140" y="4107240"/>
                </a:cubicBezTo>
                <a:cubicBezTo>
                  <a:pt x="7997056" y="4061600"/>
                  <a:pt x="7960965" y="4028237"/>
                  <a:pt x="7909867" y="4007153"/>
                </a:cubicBezTo>
                <a:cubicBezTo>
                  <a:pt x="7858769" y="3986069"/>
                  <a:pt x="7788573" y="3975527"/>
                  <a:pt x="7699276" y="3975527"/>
                </a:cubicBezTo>
                <a:close/>
                <a:moveTo>
                  <a:pt x="5338713" y="3975527"/>
                </a:moveTo>
                <a:cubicBezTo>
                  <a:pt x="5277694" y="3975527"/>
                  <a:pt x="5222131" y="3985325"/>
                  <a:pt x="5172025" y="4004921"/>
                </a:cubicBezTo>
                <a:cubicBezTo>
                  <a:pt x="5121920" y="4024517"/>
                  <a:pt x="5079753" y="4052670"/>
                  <a:pt x="5045522" y="4089381"/>
                </a:cubicBezTo>
                <a:cubicBezTo>
                  <a:pt x="5011291" y="4126092"/>
                  <a:pt x="4985246" y="4170120"/>
                  <a:pt x="4967387" y="4221466"/>
                </a:cubicBezTo>
                <a:cubicBezTo>
                  <a:pt x="4949527" y="4272811"/>
                  <a:pt x="4940598" y="4328498"/>
                  <a:pt x="4940598" y="4388525"/>
                </a:cubicBezTo>
                <a:cubicBezTo>
                  <a:pt x="4940598" y="4516021"/>
                  <a:pt x="4976812" y="4616976"/>
                  <a:pt x="5049242" y="4691390"/>
                </a:cubicBezTo>
                <a:cubicBezTo>
                  <a:pt x="5121671" y="4765804"/>
                  <a:pt x="5223123" y="4803012"/>
                  <a:pt x="5353596" y="4803012"/>
                </a:cubicBezTo>
                <a:cubicBezTo>
                  <a:pt x="5410646" y="4803012"/>
                  <a:pt x="5461124" y="4795570"/>
                  <a:pt x="5505029" y="4780687"/>
                </a:cubicBezTo>
                <a:cubicBezTo>
                  <a:pt x="5548932" y="4765804"/>
                  <a:pt x="5585396" y="4747077"/>
                  <a:pt x="5614417" y="4724505"/>
                </a:cubicBezTo>
                <a:cubicBezTo>
                  <a:pt x="5643438" y="4701933"/>
                  <a:pt x="5665142" y="4678368"/>
                  <a:pt x="5679529" y="4653811"/>
                </a:cubicBezTo>
                <a:cubicBezTo>
                  <a:pt x="5693915" y="4629255"/>
                  <a:pt x="5701109" y="4607799"/>
                  <a:pt x="5701109" y="4589443"/>
                </a:cubicBezTo>
                <a:cubicBezTo>
                  <a:pt x="5701109" y="4568607"/>
                  <a:pt x="5694660" y="4552484"/>
                  <a:pt x="5681762" y="4541074"/>
                </a:cubicBezTo>
                <a:cubicBezTo>
                  <a:pt x="5668863" y="4529664"/>
                  <a:pt x="5651996" y="4523959"/>
                  <a:pt x="5631160" y="4523959"/>
                </a:cubicBezTo>
                <a:cubicBezTo>
                  <a:pt x="5611813" y="4523959"/>
                  <a:pt x="5596930" y="4528424"/>
                  <a:pt x="5586512" y="4537353"/>
                </a:cubicBezTo>
                <a:cubicBezTo>
                  <a:pt x="5561211" y="4561166"/>
                  <a:pt x="5540623" y="4580018"/>
                  <a:pt x="5524748" y="4593908"/>
                </a:cubicBezTo>
                <a:cubicBezTo>
                  <a:pt x="5508873" y="4607799"/>
                  <a:pt x="5491509" y="4620821"/>
                  <a:pt x="5472658" y="4632975"/>
                </a:cubicBezTo>
                <a:cubicBezTo>
                  <a:pt x="5453806" y="4645130"/>
                  <a:pt x="5434336" y="4654060"/>
                  <a:pt x="5414243" y="4659764"/>
                </a:cubicBezTo>
                <a:cubicBezTo>
                  <a:pt x="5394151" y="4665470"/>
                  <a:pt x="5371951" y="4668322"/>
                  <a:pt x="5347643" y="4668322"/>
                </a:cubicBezTo>
                <a:cubicBezTo>
                  <a:pt x="5311427" y="4668322"/>
                  <a:pt x="5278313" y="4659392"/>
                  <a:pt x="5248300" y="4641533"/>
                </a:cubicBezTo>
                <a:cubicBezTo>
                  <a:pt x="5218286" y="4623674"/>
                  <a:pt x="5194225" y="4597133"/>
                  <a:pt x="5176118" y="4561910"/>
                </a:cubicBezTo>
                <a:cubicBezTo>
                  <a:pt x="5158011" y="4526687"/>
                  <a:pt x="5148709" y="4486008"/>
                  <a:pt x="5148213" y="4439871"/>
                </a:cubicBezTo>
                <a:lnTo>
                  <a:pt x="5545584" y="4439871"/>
                </a:lnTo>
                <a:cubicBezTo>
                  <a:pt x="5598665" y="4439871"/>
                  <a:pt x="5639842" y="4432306"/>
                  <a:pt x="5669112" y="4417175"/>
                </a:cubicBezTo>
                <a:cubicBezTo>
                  <a:pt x="5698380" y="4402044"/>
                  <a:pt x="5713015" y="4368930"/>
                  <a:pt x="5713015" y="4317832"/>
                </a:cubicBezTo>
                <a:cubicBezTo>
                  <a:pt x="5713015" y="4262765"/>
                  <a:pt x="5698877" y="4208691"/>
                  <a:pt x="5670599" y="4155609"/>
                </a:cubicBezTo>
                <a:cubicBezTo>
                  <a:pt x="5642322" y="4102527"/>
                  <a:pt x="5599782" y="4059243"/>
                  <a:pt x="5542979" y="4025757"/>
                </a:cubicBezTo>
                <a:cubicBezTo>
                  <a:pt x="5486176" y="3992270"/>
                  <a:pt x="5418088" y="3975527"/>
                  <a:pt x="5338713" y="3975527"/>
                </a:cubicBezTo>
                <a:close/>
                <a:moveTo>
                  <a:pt x="3605163" y="3975527"/>
                </a:moveTo>
                <a:cubicBezTo>
                  <a:pt x="3544144" y="3975527"/>
                  <a:pt x="3488581" y="3985325"/>
                  <a:pt x="3438475" y="4004921"/>
                </a:cubicBezTo>
                <a:cubicBezTo>
                  <a:pt x="3388370" y="4024517"/>
                  <a:pt x="3346202" y="4052670"/>
                  <a:pt x="3311971" y="4089381"/>
                </a:cubicBezTo>
                <a:cubicBezTo>
                  <a:pt x="3277741" y="4126092"/>
                  <a:pt x="3251696" y="4170120"/>
                  <a:pt x="3233837" y="4221466"/>
                </a:cubicBezTo>
                <a:cubicBezTo>
                  <a:pt x="3215978" y="4272811"/>
                  <a:pt x="3207047" y="4328498"/>
                  <a:pt x="3207047" y="4388525"/>
                </a:cubicBezTo>
                <a:cubicBezTo>
                  <a:pt x="3207047" y="4516021"/>
                  <a:pt x="3243262" y="4616976"/>
                  <a:pt x="3315692" y="4691390"/>
                </a:cubicBezTo>
                <a:cubicBezTo>
                  <a:pt x="3388122" y="4765804"/>
                  <a:pt x="3489573" y="4803012"/>
                  <a:pt x="3620046" y="4803012"/>
                </a:cubicBezTo>
                <a:cubicBezTo>
                  <a:pt x="3677097" y="4803012"/>
                  <a:pt x="3727574" y="4795570"/>
                  <a:pt x="3771478" y="4780687"/>
                </a:cubicBezTo>
                <a:cubicBezTo>
                  <a:pt x="3815383" y="4765804"/>
                  <a:pt x="3851845" y="4747077"/>
                  <a:pt x="3880867" y="4724505"/>
                </a:cubicBezTo>
                <a:cubicBezTo>
                  <a:pt x="3909888" y="4701933"/>
                  <a:pt x="3931593" y="4678368"/>
                  <a:pt x="3945979" y="4653811"/>
                </a:cubicBezTo>
                <a:cubicBezTo>
                  <a:pt x="3960366" y="4629255"/>
                  <a:pt x="3967560" y="4607799"/>
                  <a:pt x="3967560" y="4589443"/>
                </a:cubicBezTo>
                <a:cubicBezTo>
                  <a:pt x="3967560" y="4568607"/>
                  <a:pt x="3961110" y="4552484"/>
                  <a:pt x="3948212" y="4541074"/>
                </a:cubicBezTo>
                <a:cubicBezTo>
                  <a:pt x="3935313" y="4529664"/>
                  <a:pt x="3918446" y="4523959"/>
                  <a:pt x="3897610" y="4523959"/>
                </a:cubicBezTo>
                <a:cubicBezTo>
                  <a:pt x="3878262" y="4523959"/>
                  <a:pt x="3863380" y="4528424"/>
                  <a:pt x="3852962" y="4537353"/>
                </a:cubicBezTo>
                <a:cubicBezTo>
                  <a:pt x="3827661" y="4561166"/>
                  <a:pt x="3807073" y="4580018"/>
                  <a:pt x="3791198" y="4593908"/>
                </a:cubicBezTo>
                <a:cubicBezTo>
                  <a:pt x="3775323" y="4607799"/>
                  <a:pt x="3757960" y="4620821"/>
                  <a:pt x="3739108" y="4632975"/>
                </a:cubicBezTo>
                <a:cubicBezTo>
                  <a:pt x="3720257" y="4645130"/>
                  <a:pt x="3700785" y="4654060"/>
                  <a:pt x="3680693" y="4659764"/>
                </a:cubicBezTo>
                <a:cubicBezTo>
                  <a:pt x="3660601" y="4665470"/>
                  <a:pt x="3638401" y="4668322"/>
                  <a:pt x="3614093" y="4668322"/>
                </a:cubicBezTo>
                <a:cubicBezTo>
                  <a:pt x="3577877" y="4668322"/>
                  <a:pt x="3544763" y="4659392"/>
                  <a:pt x="3514750" y="4641533"/>
                </a:cubicBezTo>
                <a:cubicBezTo>
                  <a:pt x="3484736" y="4623674"/>
                  <a:pt x="3460675" y="4597133"/>
                  <a:pt x="3442568" y="4561910"/>
                </a:cubicBezTo>
                <a:cubicBezTo>
                  <a:pt x="3424461" y="4526687"/>
                  <a:pt x="3415159" y="4486008"/>
                  <a:pt x="3414663" y="4439871"/>
                </a:cubicBezTo>
                <a:lnTo>
                  <a:pt x="3812034" y="4439871"/>
                </a:lnTo>
                <a:cubicBezTo>
                  <a:pt x="3865116" y="4439871"/>
                  <a:pt x="3906291" y="4432306"/>
                  <a:pt x="3935562" y="4417175"/>
                </a:cubicBezTo>
                <a:cubicBezTo>
                  <a:pt x="3964831" y="4402044"/>
                  <a:pt x="3979465" y="4368930"/>
                  <a:pt x="3979466" y="4317832"/>
                </a:cubicBezTo>
                <a:cubicBezTo>
                  <a:pt x="3979465" y="4262765"/>
                  <a:pt x="3965327" y="4208691"/>
                  <a:pt x="3937050" y="4155609"/>
                </a:cubicBezTo>
                <a:cubicBezTo>
                  <a:pt x="3908772" y="4102527"/>
                  <a:pt x="3866232" y="4059243"/>
                  <a:pt x="3809429" y="4025757"/>
                </a:cubicBezTo>
                <a:cubicBezTo>
                  <a:pt x="3752627" y="3992270"/>
                  <a:pt x="3684538" y="3975527"/>
                  <a:pt x="3605163" y="3975527"/>
                </a:cubicBezTo>
                <a:close/>
                <a:moveTo>
                  <a:pt x="1832322" y="3859441"/>
                </a:moveTo>
                <a:lnTo>
                  <a:pt x="1981150" y="3859441"/>
                </a:lnTo>
                <a:cubicBezTo>
                  <a:pt x="2079873" y="3859441"/>
                  <a:pt x="2145110" y="3875564"/>
                  <a:pt x="2176860" y="3907810"/>
                </a:cubicBezTo>
                <a:cubicBezTo>
                  <a:pt x="2205137" y="3938072"/>
                  <a:pt x="2219275" y="3977264"/>
                  <a:pt x="2219275" y="4025385"/>
                </a:cubicBezTo>
                <a:cubicBezTo>
                  <a:pt x="2219275" y="4065568"/>
                  <a:pt x="2210098" y="4098062"/>
                  <a:pt x="2191742" y="4122867"/>
                </a:cubicBezTo>
                <a:cubicBezTo>
                  <a:pt x="2173387" y="4147672"/>
                  <a:pt x="2146722" y="4165531"/>
                  <a:pt x="2111747" y="4176445"/>
                </a:cubicBezTo>
                <a:cubicBezTo>
                  <a:pt x="2076772" y="4187359"/>
                  <a:pt x="2033240" y="4192817"/>
                  <a:pt x="1981150" y="4192816"/>
                </a:cubicBezTo>
                <a:lnTo>
                  <a:pt x="1832322" y="4192816"/>
                </a:lnTo>
                <a:close/>
                <a:moveTo>
                  <a:pt x="8351738" y="3700939"/>
                </a:moveTo>
                <a:cubicBezTo>
                  <a:pt x="8333382" y="3700939"/>
                  <a:pt x="8316764" y="3705280"/>
                  <a:pt x="8301881" y="3713962"/>
                </a:cubicBezTo>
                <a:cubicBezTo>
                  <a:pt x="8286998" y="3722644"/>
                  <a:pt x="8275587" y="3733930"/>
                  <a:pt x="8267650" y="3747820"/>
                </a:cubicBezTo>
                <a:cubicBezTo>
                  <a:pt x="8259712" y="3761215"/>
                  <a:pt x="8254875" y="3777214"/>
                  <a:pt x="8253140" y="3795817"/>
                </a:cubicBezTo>
                <a:cubicBezTo>
                  <a:pt x="8251402" y="3814421"/>
                  <a:pt x="8250535" y="3840094"/>
                  <a:pt x="8250535" y="3872836"/>
                </a:cubicBezTo>
                <a:lnTo>
                  <a:pt x="8250535" y="3994875"/>
                </a:lnTo>
                <a:lnTo>
                  <a:pt x="8228211" y="3994875"/>
                </a:lnTo>
                <a:cubicBezTo>
                  <a:pt x="8197452" y="3994875"/>
                  <a:pt x="8174012" y="4001696"/>
                  <a:pt x="8157890" y="4015339"/>
                </a:cubicBezTo>
                <a:cubicBezTo>
                  <a:pt x="8141766" y="4028981"/>
                  <a:pt x="8133705" y="4046469"/>
                  <a:pt x="8133705" y="4067801"/>
                </a:cubicBezTo>
                <a:cubicBezTo>
                  <a:pt x="8133705" y="4089133"/>
                  <a:pt x="8141394" y="4106744"/>
                  <a:pt x="8156773" y="4120635"/>
                </a:cubicBezTo>
                <a:cubicBezTo>
                  <a:pt x="8172151" y="4134525"/>
                  <a:pt x="8194476" y="4141471"/>
                  <a:pt x="8223746" y="4141471"/>
                </a:cubicBezTo>
                <a:lnTo>
                  <a:pt x="8250535" y="4141471"/>
                </a:lnTo>
                <a:lnTo>
                  <a:pt x="8250535" y="4531400"/>
                </a:lnTo>
                <a:cubicBezTo>
                  <a:pt x="8250535" y="4594404"/>
                  <a:pt x="8255620" y="4644758"/>
                  <a:pt x="8265790" y="4682461"/>
                </a:cubicBezTo>
                <a:cubicBezTo>
                  <a:pt x="8275959" y="4720164"/>
                  <a:pt x="8297416" y="4749682"/>
                  <a:pt x="8330158" y="4771013"/>
                </a:cubicBezTo>
                <a:cubicBezTo>
                  <a:pt x="8362900" y="4792346"/>
                  <a:pt x="8411020" y="4803012"/>
                  <a:pt x="8474521" y="4803012"/>
                </a:cubicBezTo>
                <a:cubicBezTo>
                  <a:pt x="8541494" y="4803012"/>
                  <a:pt x="8592840" y="4794330"/>
                  <a:pt x="8628558" y="4776967"/>
                </a:cubicBezTo>
                <a:cubicBezTo>
                  <a:pt x="8664277" y="4759603"/>
                  <a:pt x="8682136" y="4734551"/>
                  <a:pt x="8682136" y="4701808"/>
                </a:cubicBezTo>
                <a:cubicBezTo>
                  <a:pt x="8682136" y="4682461"/>
                  <a:pt x="8675562" y="4666214"/>
                  <a:pt x="8662416" y="4653067"/>
                </a:cubicBezTo>
                <a:cubicBezTo>
                  <a:pt x="8649270" y="4639921"/>
                  <a:pt x="8634512" y="4633347"/>
                  <a:pt x="8618140" y="4633347"/>
                </a:cubicBezTo>
                <a:cubicBezTo>
                  <a:pt x="8606730" y="4633347"/>
                  <a:pt x="8590854" y="4635456"/>
                  <a:pt x="8570515" y="4639673"/>
                </a:cubicBezTo>
                <a:cubicBezTo>
                  <a:pt x="8550174" y="4643890"/>
                  <a:pt x="8534052" y="4645998"/>
                  <a:pt x="8522146" y="4645998"/>
                </a:cubicBezTo>
                <a:cubicBezTo>
                  <a:pt x="8500317" y="4645998"/>
                  <a:pt x="8484567" y="4640665"/>
                  <a:pt x="8474893" y="4629999"/>
                </a:cubicBezTo>
                <a:cubicBezTo>
                  <a:pt x="8465220" y="4619333"/>
                  <a:pt x="8459266" y="4605442"/>
                  <a:pt x="8457034" y="4588327"/>
                </a:cubicBezTo>
                <a:cubicBezTo>
                  <a:pt x="8454802" y="4571212"/>
                  <a:pt x="8453685" y="4546779"/>
                  <a:pt x="8453685" y="4515029"/>
                </a:cubicBezTo>
                <a:lnTo>
                  <a:pt x="8453685" y="4141471"/>
                </a:lnTo>
                <a:lnTo>
                  <a:pt x="8491636" y="4141471"/>
                </a:lnTo>
                <a:cubicBezTo>
                  <a:pt x="8531820" y="4141471"/>
                  <a:pt x="8562702" y="4136014"/>
                  <a:pt x="8584282" y="4125099"/>
                </a:cubicBezTo>
                <a:cubicBezTo>
                  <a:pt x="8605862" y="4114186"/>
                  <a:pt x="8616652" y="4095086"/>
                  <a:pt x="8616652" y="4067801"/>
                </a:cubicBezTo>
                <a:cubicBezTo>
                  <a:pt x="8616652" y="4046469"/>
                  <a:pt x="8609086" y="4028981"/>
                  <a:pt x="8593956" y="4015339"/>
                </a:cubicBezTo>
                <a:cubicBezTo>
                  <a:pt x="8578824" y="4001696"/>
                  <a:pt x="8556872" y="3994875"/>
                  <a:pt x="8528099" y="3994875"/>
                </a:cubicBezTo>
                <a:lnTo>
                  <a:pt x="8453685" y="3994875"/>
                </a:lnTo>
                <a:lnTo>
                  <a:pt x="8453685" y="3856465"/>
                </a:lnTo>
                <a:cubicBezTo>
                  <a:pt x="8453685" y="3822234"/>
                  <a:pt x="8451825" y="3795817"/>
                  <a:pt x="8448104" y="3777214"/>
                </a:cubicBezTo>
                <a:cubicBezTo>
                  <a:pt x="8444384" y="3758610"/>
                  <a:pt x="8435577" y="3742859"/>
                  <a:pt x="8421687" y="3729961"/>
                </a:cubicBezTo>
                <a:cubicBezTo>
                  <a:pt x="8400851" y="3710613"/>
                  <a:pt x="8377534" y="3700939"/>
                  <a:pt x="8351738" y="3700939"/>
                </a:cubicBezTo>
                <a:close/>
                <a:moveTo>
                  <a:pt x="6942038" y="3700939"/>
                </a:moveTo>
                <a:cubicBezTo>
                  <a:pt x="6923682" y="3700939"/>
                  <a:pt x="6907064" y="3705280"/>
                  <a:pt x="6892181" y="3713962"/>
                </a:cubicBezTo>
                <a:cubicBezTo>
                  <a:pt x="6877298" y="3722644"/>
                  <a:pt x="6865888" y="3733930"/>
                  <a:pt x="6857950" y="3747820"/>
                </a:cubicBezTo>
                <a:cubicBezTo>
                  <a:pt x="6850013" y="3761215"/>
                  <a:pt x="6845176" y="3777214"/>
                  <a:pt x="6843440" y="3795817"/>
                </a:cubicBezTo>
                <a:cubicBezTo>
                  <a:pt x="6841703" y="3814421"/>
                  <a:pt x="6840835" y="3840094"/>
                  <a:pt x="6840835" y="3872836"/>
                </a:cubicBezTo>
                <a:lnTo>
                  <a:pt x="6840835" y="3994875"/>
                </a:lnTo>
                <a:lnTo>
                  <a:pt x="6818511" y="3994875"/>
                </a:lnTo>
                <a:cubicBezTo>
                  <a:pt x="6787753" y="3994875"/>
                  <a:pt x="6764312" y="4001696"/>
                  <a:pt x="6748190" y="4015339"/>
                </a:cubicBezTo>
                <a:cubicBezTo>
                  <a:pt x="6732066" y="4028981"/>
                  <a:pt x="6724005" y="4046469"/>
                  <a:pt x="6724005" y="4067801"/>
                </a:cubicBezTo>
                <a:cubicBezTo>
                  <a:pt x="6724005" y="4089133"/>
                  <a:pt x="6731694" y="4106744"/>
                  <a:pt x="6747073" y="4120635"/>
                </a:cubicBezTo>
                <a:cubicBezTo>
                  <a:pt x="6762452" y="4134525"/>
                  <a:pt x="6784776" y="4141471"/>
                  <a:pt x="6814046" y="4141471"/>
                </a:cubicBezTo>
                <a:lnTo>
                  <a:pt x="6840835" y="4141471"/>
                </a:lnTo>
                <a:lnTo>
                  <a:pt x="6840835" y="4531400"/>
                </a:lnTo>
                <a:cubicBezTo>
                  <a:pt x="6840835" y="4594404"/>
                  <a:pt x="6845920" y="4644758"/>
                  <a:pt x="6856090" y="4682461"/>
                </a:cubicBezTo>
                <a:cubicBezTo>
                  <a:pt x="6866260" y="4720164"/>
                  <a:pt x="6887716" y="4749682"/>
                  <a:pt x="6920458" y="4771013"/>
                </a:cubicBezTo>
                <a:cubicBezTo>
                  <a:pt x="6953200" y="4792346"/>
                  <a:pt x="7001321" y="4803012"/>
                  <a:pt x="7064821" y="4803012"/>
                </a:cubicBezTo>
                <a:cubicBezTo>
                  <a:pt x="7131794" y="4803012"/>
                  <a:pt x="7183140" y="4794330"/>
                  <a:pt x="7218858" y="4776967"/>
                </a:cubicBezTo>
                <a:cubicBezTo>
                  <a:pt x="7254577" y="4759603"/>
                  <a:pt x="7272437" y="4734551"/>
                  <a:pt x="7272437" y="4701808"/>
                </a:cubicBezTo>
                <a:cubicBezTo>
                  <a:pt x="7272437" y="4682461"/>
                  <a:pt x="7265863" y="4666214"/>
                  <a:pt x="7252717" y="4653067"/>
                </a:cubicBezTo>
                <a:cubicBezTo>
                  <a:pt x="7239570" y="4639921"/>
                  <a:pt x="7224812" y="4633347"/>
                  <a:pt x="7208440" y="4633347"/>
                </a:cubicBezTo>
                <a:cubicBezTo>
                  <a:pt x="7197030" y="4633347"/>
                  <a:pt x="7181155" y="4635456"/>
                  <a:pt x="7160815" y="4639673"/>
                </a:cubicBezTo>
                <a:cubicBezTo>
                  <a:pt x="7140475" y="4643890"/>
                  <a:pt x="7124353" y="4645998"/>
                  <a:pt x="7112446" y="4645998"/>
                </a:cubicBezTo>
                <a:cubicBezTo>
                  <a:pt x="7090618" y="4645998"/>
                  <a:pt x="7074867" y="4640665"/>
                  <a:pt x="7065193" y="4629999"/>
                </a:cubicBezTo>
                <a:cubicBezTo>
                  <a:pt x="7055520" y="4619333"/>
                  <a:pt x="7049566" y="4605442"/>
                  <a:pt x="7047334" y="4588327"/>
                </a:cubicBezTo>
                <a:cubicBezTo>
                  <a:pt x="7045102" y="4571212"/>
                  <a:pt x="7043985" y="4546779"/>
                  <a:pt x="7043985" y="4515029"/>
                </a:cubicBezTo>
                <a:lnTo>
                  <a:pt x="7043985" y="4141471"/>
                </a:lnTo>
                <a:lnTo>
                  <a:pt x="7081937" y="4141471"/>
                </a:lnTo>
                <a:cubicBezTo>
                  <a:pt x="7122120" y="4141471"/>
                  <a:pt x="7153002" y="4136014"/>
                  <a:pt x="7174582" y="4125099"/>
                </a:cubicBezTo>
                <a:cubicBezTo>
                  <a:pt x="7196162" y="4114186"/>
                  <a:pt x="7206952" y="4095086"/>
                  <a:pt x="7206952" y="4067801"/>
                </a:cubicBezTo>
                <a:cubicBezTo>
                  <a:pt x="7206952" y="4046469"/>
                  <a:pt x="7199386" y="4028981"/>
                  <a:pt x="7184256" y="4015339"/>
                </a:cubicBezTo>
                <a:cubicBezTo>
                  <a:pt x="7169125" y="4001696"/>
                  <a:pt x="7147173" y="3994875"/>
                  <a:pt x="7118399" y="3994875"/>
                </a:cubicBezTo>
                <a:lnTo>
                  <a:pt x="7043985" y="3994875"/>
                </a:lnTo>
                <a:lnTo>
                  <a:pt x="7043985" y="3856465"/>
                </a:lnTo>
                <a:cubicBezTo>
                  <a:pt x="7043985" y="3822234"/>
                  <a:pt x="7042125" y="3795817"/>
                  <a:pt x="7038404" y="3777214"/>
                </a:cubicBezTo>
                <a:cubicBezTo>
                  <a:pt x="7034684" y="3758610"/>
                  <a:pt x="7025878" y="3742859"/>
                  <a:pt x="7011987" y="3729961"/>
                </a:cubicBezTo>
                <a:cubicBezTo>
                  <a:pt x="6991151" y="3710613"/>
                  <a:pt x="6967835" y="3700939"/>
                  <a:pt x="6942038" y="3700939"/>
                </a:cubicBezTo>
                <a:close/>
                <a:moveTo>
                  <a:pt x="1751211" y="3693498"/>
                </a:moveTo>
                <a:cubicBezTo>
                  <a:pt x="1702594" y="3693498"/>
                  <a:pt x="1667123" y="3703916"/>
                  <a:pt x="1644799" y="3724752"/>
                </a:cubicBezTo>
                <a:cubicBezTo>
                  <a:pt x="1622475" y="3745588"/>
                  <a:pt x="1611313" y="3780315"/>
                  <a:pt x="1611313" y="3828932"/>
                </a:cubicBezTo>
                <a:lnTo>
                  <a:pt x="1611313" y="4669810"/>
                </a:lnTo>
                <a:cubicBezTo>
                  <a:pt x="1611313" y="4713467"/>
                  <a:pt x="1621482" y="4746581"/>
                  <a:pt x="1641822" y="4769153"/>
                </a:cubicBezTo>
                <a:cubicBezTo>
                  <a:pt x="1662162" y="4791726"/>
                  <a:pt x="1688951" y="4803012"/>
                  <a:pt x="1722189" y="4803012"/>
                </a:cubicBezTo>
                <a:cubicBezTo>
                  <a:pt x="1753940" y="4803012"/>
                  <a:pt x="1780232" y="4791601"/>
                  <a:pt x="1801068" y="4768781"/>
                </a:cubicBezTo>
                <a:cubicBezTo>
                  <a:pt x="1821904" y="4745961"/>
                  <a:pt x="1832322" y="4712475"/>
                  <a:pt x="1832322" y="4668322"/>
                </a:cubicBezTo>
                <a:lnTo>
                  <a:pt x="1832322" y="4359504"/>
                </a:lnTo>
                <a:lnTo>
                  <a:pt x="2034729" y="4359504"/>
                </a:lnTo>
                <a:cubicBezTo>
                  <a:pt x="2170162" y="4359504"/>
                  <a:pt x="2272110" y="4330854"/>
                  <a:pt x="2340571" y="4273555"/>
                </a:cubicBezTo>
                <a:cubicBezTo>
                  <a:pt x="2409031" y="4216257"/>
                  <a:pt x="2443262" y="4132045"/>
                  <a:pt x="2443262" y="4020920"/>
                </a:cubicBezTo>
                <a:cubicBezTo>
                  <a:pt x="2443262" y="3968830"/>
                  <a:pt x="2434828" y="3921949"/>
                  <a:pt x="2417961" y="3880277"/>
                </a:cubicBezTo>
                <a:cubicBezTo>
                  <a:pt x="2401094" y="3838605"/>
                  <a:pt x="2376413" y="3803383"/>
                  <a:pt x="2343919" y="3774609"/>
                </a:cubicBezTo>
                <a:cubicBezTo>
                  <a:pt x="2311425" y="3745836"/>
                  <a:pt x="2272854" y="3725248"/>
                  <a:pt x="2228205" y="3712846"/>
                </a:cubicBezTo>
                <a:cubicBezTo>
                  <a:pt x="2183060" y="3699947"/>
                  <a:pt x="2118568" y="3693498"/>
                  <a:pt x="2034729" y="3693498"/>
                </a:cubicBezTo>
                <a:close/>
                <a:moveTo>
                  <a:pt x="8862665" y="3683824"/>
                </a:moveTo>
                <a:cubicBezTo>
                  <a:pt x="8835380" y="3683824"/>
                  <a:pt x="8811442" y="3693126"/>
                  <a:pt x="8790856" y="3711729"/>
                </a:cubicBezTo>
                <a:cubicBezTo>
                  <a:pt x="8770267" y="3730333"/>
                  <a:pt x="8759974" y="3754021"/>
                  <a:pt x="8759974" y="3782795"/>
                </a:cubicBezTo>
                <a:cubicBezTo>
                  <a:pt x="8759974" y="3814545"/>
                  <a:pt x="8770020" y="3839102"/>
                  <a:pt x="8790111" y="3856465"/>
                </a:cubicBezTo>
                <a:cubicBezTo>
                  <a:pt x="8810203" y="3873828"/>
                  <a:pt x="8834388" y="3882510"/>
                  <a:pt x="8862665" y="3882510"/>
                </a:cubicBezTo>
                <a:cubicBezTo>
                  <a:pt x="8889949" y="3882510"/>
                  <a:pt x="8913514" y="3873704"/>
                  <a:pt x="8933358" y="3856093"/>
                </a:cubicBezTo>
                <a:cubicBezTo>
                  <a:pt x="8953201" y="3838481"/>
                  <a:pt x="8963124" y="3814049"/>
                  <a:pt x="8963124" y="3782795"/>
                </a:cubicBezTo>
                <a:cubicBezTo>
                  <a:pt x="8963124" y="3750549"/>
                  <a:pt x="8952954" y="3725992"/>
                  <a:pt x="8932614" y="3709125"/>
                </a:cubicBezTo>
                <a:cubicBezTo>
                  <a:pt x="8912274" y="3692258"/>
                  <a:pt x="8888958" y="3683824"/>
                  <a:pt x="8862665" y="3683824"/>
                </a:cubicBezTo>
                <a:close/>
                <a:moveTo>
                  <a:pt x="9437290" y="2288114"/>
                </a:moveTo>
                <a:cubicBezTo>
                  <a:pt x="9490372" y="2288114"/>
                  <a:pt x="9533160" y="2305353"/>
                  <a:pt x="9565654" y="2339832"/>
                </a:cubicBezTo>
                <a:cubicBezTo>
                  <a:pt x="9598148" y="2374310"/>
                  <a:pt x="9616876" y="2426276"/>
                  <a:pt x="9621837" y="2495729"/>
                </a:cubicBezTo>
                <a:lnTo>
                  <a:pt x="9253488" y="2495729"/>
                </a:lnTo>
                <a:cubicBezTo>
                  <a:pt x="9260432" y="2427268"/>
                  <a:pt x="9280152" y="2375551"/>
                  <a:pt x="9312647" y="2340576"/>
                </a:cubicBezTo>
                <a:cubicBezTo>
                  <a:pt x="9345141" y="2305601"/>
                  <a:pt x="9386689" y="2288114"/>
                  <a:pt x="9437290" y="2288114"/>
                </a:cubicBezTo>
                <a:close/>
                <a:moveTo>
                  <a:pt x="5865415" y="2288114"/>
                </a:moveTo>
                <a:cubicBezTo>
                  <a:pt x="5918497" y="2288114"/>
                  <a:pt x="5961285" y="2305353"/>
                  <a:pt x="5993780" y="2339832"/>
                </a:cubicBezTo>
                <a:cubicBezTo>
                  <a:pt x="6026274" y="2374310"/>
                  <a:pt x="6045002" y="2426276"/>
                  <a:pt x="6049962" y="2495729"/>
                </a:cubicBezTo>
                <a:lnTo>
                  <a:pt x="5681613" y="2495729"/>
                </a:lnTo>
                <a:cubicBezTo>
                  <a:pt x="5688558" y="2427268"/>
                  <a:pt x="5708277" y="2375551"/>
                  <a:pt x="5740772" y="2340576"/>
                </a:cubicBezTo>
                <a:cubicBezTo>
                  <a:pt x="5773266" y="2305601"/>
                  <a:pt x="5814814" y="2288114"/>
                  <a:pt x="5865415" y="2288114"/>
                </a:cubicBezTo>
                <a:close/>
                <a:moveTo>
                  <a:pt x="4027091" y="2288114"/>
                </a:moveTo>
                <a:cubicBezTo>
                  <a:pt x="4080173" y="2288114"/>
                  <a:pt x="4122961" y="2305353"/>
                  <a:pt x="4155455" y="2339832"/>
                </a:cubicBezTo>
                <a:cubicBezTo>
                  <a:pt x="4187949" y="2374310"/>
                  <a:pt x="4206676" y="2426276"/>
                  <a:pt x="4211637" y="2495729"/>
                </a:cubicBezTo>
                <a:lnTo>
                  <a:pt x="3843288" y="2495729"/>
                </a:lnTo>
                <a:cubicBezTo>
                  <a:pt x="3850233" y="2427268"/>
                  <a:pt x="3869953" y="2375551"/>
                  <a:pt x="3902447" y="2340576"/>
                </a:cubicBezTo>
                <a:cubicBezTo>
                  <a:pt x="3934941" y="2305601"/>
                  <a:pt x="3976489" y="2288114"/>
                  <a:pt x="4027091" y="2288114"/>
                </a:cubicBezTo>
                <a:close/>
                <a:moveTo>
                  <a:pt x="8306197" y="2148216"/>
                </a:moveTo>
                <a:cubicBezTo>
                  <a:pt x="8288833" y="2148216"/>
                  <a:pt x="8272710" y="2152556"/>
                  <a:pt x="8257828" y="2161238"/>
                </a:cubicBezTo>
                <a:cubicBezTo>
                  <a:pt x="8242945" y="2169920"/>
                  <a:pt x="8231286" y="2181082"/>
                  <a:pt x="8222853" y="2194725"/>
                </a:cubicBezTo>
                <a:cubicBezTo>
                  <a:pt x="8214419" y="2208367"/>
                  <a:pt x="8210203" y="2222134"/>
                  <a:pt x="8210203" y="2236024"/>
                </a:cubicBezTo>
                <a:cubicBezTo>
                  <a:pt x="8210203" y="2244954"/>
                  <a:pt x="8211815" y="2255620"/>
                  <a:pt x="8215040" y="2268022"/>
                </a:cubicBezTo>
                <a:cubicBezTo>
                  <a:pt x="8218264" y="2280425"/>
                  <a:pt x="8222233" y="2292579"/>
                  <a:pt x="8226946" y="2304485"/>
                </a:cubicBezTo>
                <a:cubicBezTo>
                  <a:pt x="8231658" y="2316391"/>
                  <a:pt x="8236248" y="2328298"/>
                  <a:pt x="8240712" y="2340204"/>
                </a:cubicBezTo>
                <a:lnTo>
                  <a:pt x="8434188" y="2818686"/>
                </a:lnTo>
                <a:cubicBezTo>
                  <a:pt x="8453536" y="2864823"/>
                  <a:pt x="8467303" y="2895705"/>
                  <a:pt x="8475488" y="2911332"/>
                </a:cubicBezTo>
                <a:cubicBezTo>
                  <a:pt x="8483674" y="2926959"/>
                  <a:pt x="8496324" y="2941345"/>
                  <a:pt x="8513440" y="2954492"/>
                </a:cubicBezTo>
                <a:cubicBezTo>
                  <a:pt x="8530555" y="2967638"/>
                  <a:pt x="8553499" y="2974212"/>
                  <a:pt x="8582272" y="2974212"/>
                </a:cubicBezTo>
                <a:cubicBezTo>
                  <a:pt x="8604597" y="2974212"/>
                  <a:pt x="8623572" y="2969995"/>
                  <a:pt x="8639200" y="2961561"/>
                </a:cubicBezTo>
                <a:cubicBezTo>
                  <a:pt x="8654826" y="2953128"/>
                  <a:pt x="8667973" y="2941345"/>
                  <a:pt x="8678639" y="2926215"/>
                </a:cubicBezTo>
                <a:cubicBezTo>
                  <a:pt x="8689304" y="2911084"/>
                  <a:pt x="8698978" y="2892852"/>
                  <a:pt x="8707660" y="2871520"/>
                </a:cubicBezTo>
                <a:cubicBezTo>
                  <a:pt x="8716342" y="2850188"/>
                  <a:pt x="8723412" y="2832577"/>
                  <a:pt x="8728868" y="2818686"/>
                </a:cubicBezTo>
                <a:lnTo>
                  <a:pt x="8923833" y="2334995"/>
                </a:lnTo>
                <a:cubicBezTo>
                  <a:pt x="8929290" y="2321600"/>
                  <a:pt x="8934127" y="2309694"/>
                  <a:pt x="8938344" y="2299276"/>
                </a:cubicBezTo>
                <a:cubicBezTo>
                  <a:pt x="8942560" y="2288858"/>
                  <a:pt x="8946282" y="2277696"/>
                  <a:pt x="8949506" y="2265790"/>
                </a:cubicBezTo>
                <a:cubicBezTo>
                  <a:pt x="8952730" y="2253884"/>
                  <a:pt x="8954343" y="2243466"/>
                  <a:pt x="8954343" y="2234536"/>
                </a:cubicBezTo>
                <a:cubicBezTo>
                  <a:pt x="8954343" y="2211716"/>
                  <a:pt x="8945289" y="2191624"/>
                  <a:pt x="8927182" y="2174261"/>
                </a:cubicBezTo>
                <a:cubicBezTo>
                  <a:pt x="8909074" y="2156897"/>
                  <a:pt x="8887122" y="2148216"/>
                  <a:pt x="8861326" y="2148216"/>
                </a:cubicBezTo>
                <a:cubicBezTo>
                  <a:pt x="8834040" y="2148216"/>
                  <a:pt x="8813700" y="2156277"/>
                  <a:pt x="8800306" y="2172400"/>
                </a:cubicBezTo>
                <a:cubicBezTo>
                  <a:pt x="8786912" y="2188523"/>
                  <a:pt x="8773269" y="2215932"/>
                  <a:pt x="8759378" y="2254628"/>
                </a:cubicBezTo>
                <a:lnTo>
                  <a:pt x="8582272" y="2736087"/>
                </a:lnTo>
                <a:lnTo>
                  <a:pt x="8417818" y="2274720"/>
                </a:lnTo>
                <a:cubicBezTo>
                  <a:pt x="8402438" y="2229079"/>
                  <a:pt x="8388424" y="2196585"/>
                  <a:pt x="8375774" y="2177237"/>
                </a:cubicBezTo>
                <a:cubicBezTo>
                  <a:pt x="8363123" y="2157889"/>
                  <a:pt x="8339931" y="2148216"/>
                  <a:pt x="8306197" y="2148216"/>
                </a:cubicBezTo>
                <a:close/>
                <a:moveTo>
                  <a:pt x="7965083" y="2148216"/>
                </a:moveTo>
                <a:cubicBezTo>
                  <a:pt x="7935317" y="2148216"/>
                  <a:pt x="7911132" y="2158386"/>
                  <a:pt x="7892529" y="2178726"/>
                </a:cubicBezTo>
                <a:cubicBezTo>
                  <a:pt x="7873925" y="2199065"/>
                  <a:pt x="7864624" y="2229327"/>
                  <a:pt x="7864624" y="2269511"/>
                </a:cubicBezTo>
                <a:lnTo>
                  <a:pt x="7864624" y="2850684"/>
                </a:lnTo>
                <a:cubicBezTo>
                  <a:pt x="7864624" y="2890372"/>
                  <a:pt x="7873925" y="2920882"/>
                  <a:pt x="7892529" y="2942214"/>
                </a:cubicBezTo>
                <a:cubicBezTo>
                  <a:pt x="7911132" y="2963546"/>
                  <a:pt x="7935317" y="2974212"/>
                  <a:pt x="7965083" y="2974212"/>
                </a:cubicBezTo>
                <a:cubicBezTo>
                  <a:pt x="7994848" y="2974212"/>
                  <a:pt x="8019405" y="2963794"/>
                  <a:pt x="8038753" y="2942958"/>
                </a:cubicBezTo>
                <a:cubicBezTo>
                  <a:pt x="8058100" y="2922122"/>
                  <a:pt x="8067774" y="2891364"/>
                  <a:pt x="8067774" y="2850684"/>
                </a:cubicBezTo>
                <a:lnTo>
                  <a:pt x="8067774" y="2263557"/>
                </a:lnTo>
                <a:cubicBezTo>
                  <a:pt x="8067774" y="2227343"/>
                  <a:pt x="8058100" y="2199065"/>
                  <a:pt x="8038753" y="2178726"/>
                </a:cubicBezTo>
                <a:cubicBezTo>
                  <a:pt x="8019405" y="2158386"/>
                  <a:pt x="7994848" y="2148216"/>
                  <a:pt x="7965083" y="2148216"/>
                </a:cubicBezTo>
                <a:close/>
                <a:moveTo>
                  <a:pt x="9443988" y="2146728"/>
                </a:moveTo>
                <a:cubicBezTo>
                  <a:pt x="9382968" y="2146728"/>
                  <a:pt x="9327405" y="2156525"/>
                  <a:pt x="9277300" y="2176121"/>
                </a:cubicBezTo>
                <a:cubicBezTo>
                  <a:pt x="9227195" y="2195717"/>
                  <a:pt x="9185027" y="2223870"/>
                  <a:pt x="9150796" y="2260581"/>
                </a:cubicBezTo>
                <a:cubicBezTo>
                  <a:pt x="9116566" y="2297292"/>
                  <a:pt x="9090521" y="2341320"/>
                  <a:pt x="9072661" y="2392666"/>
                </a:cubicBezTo>
                <a:cubicBezTo>
                  <a:pt x="9054802" y="2444012"/>
                  <a:pt x="9045872" y="2499698"/>
                  <a:pt x="9045872" y="2559725"/>
                </a:cubicBezTo>
                <a:cubicBezTo>
                  <a:pt x="9045872" y="2687221"/>
                  <a:pt x="9082088" y="2788177"/>
                  <a:pt x="9154517" y="2862591"/>
                </a:cubicBezTo>
                <a:cubicBezTo>
                  <a:pt x="9226946" y="2937005"/>
                  <a:pt x="9328398" y="2974212"/>
                  <a:pt x="9458870" y="2974212"/>
                </a:cubicBezTo>
                <a:cubicBezTo>
                  <a:pt x="9515921" y="2974212"/>
                  <a:pt x="9566399" y="2966770"/>
                  <a:pt x="9610303" y="2951888"/>
                </a:cubicBezTo>
                <a:cubicBezTo>
                  <a:pt x="9654207" y="2937005"/>
                  <a:pt x="9690670" y="2918277"/>
                  <a:pt x="9719692" y="2895705"/>
                </a:cubicBezTo>
                <a:cubicBezTo>
                  <a:pt x="9748713" y="2873133"/>
                  <a:pt x="9770418" y="2849568"/>
                  <a:pt x="9784804" y="2825012"/>
                </a:cubicBezTo>
                <a:cubicBezTo>
                  <a:pt x="9799190" y="2800455"/>
                  <a:pt x="9806383" y="2778999"/>
                  <a:pt x="9806384" y="2760643"/>
                </a:cubicBezTo>
                <a:cubicBezTo>
                  <a:pt x="9806383" y="2739807"/>
                  <a:pt x="9799934" y="2723684"/>
                  <a:pt x="9787036" y="2712274"/>
                </a:cubicBezTo>
                <a:cubicBezTo>
                  <a:pt x="9774138" y="2700864"/>
                  <a:pt x="9757271" y="2695159"/>
                  <a:pt x="9736435" y="2695159"/>
                </a:cubicBezTo>
                <a:cubicBezTo>
                  <a:pt x="9717087" y="2695159"/>
                  <a:pt x="9702204" y="2699624"/>
                  <a:pt x="9691786" y="2708554"/>
                </a:cubicBezTo>
                <a:cubicBezTo>
                  <a:pt x="9666486" y="2732366"/>
                  <a:pt x="9645897" y="2751218"/>
                  <a:pt x="9630023" y="2765108"/>
                </a:cubicBezTo>
                <a:cubicBezTo>
                  <a:pt x="9614148" y="2778999"/>
                  <a:pt x="9596784" y="2792021"/>
                  <a:pt x="9577933" y="2804176"/>
                </a:cubicBezTo>
                <a:cubicBezTo>
                  <a:pt x="9559081" y="2816330"/>
                  <a:pt x="9539609" y="2825260"/>
                  <a:pt x="9519518" y="2830965"/>
                </a:cubicBezTo>
                <a:cubicBezTo>
                  <a:pt x="9499425" y="2836670"/>
                  <a:pt x="9477226" y="2839522"/>
                  <a:pt x="9452917" y="2839522"/>
                </a:cubicBezTo>
                <a:cubicBezTo>
                  <a:pt x="9416702" y="2839522"/>
                  <a:pt x="9383588" y="2830593"/>
                  <a:pt x="9353574" y="2812733"/>
                </a:cubicBezTo>
                <a:cubicBezTo>
                  <a:pt x="9323561" y="2794874"/>
                  <a:pt x="9299500" y="2768333"/>
                  <a:pt x="9281393" y="2733110"/>
                </a:cubicBezTo>
                <a:cubicBezTo>
                  <a:pt x="9263286" y="2697887"/>
                  <a:pt x="9253984" y="2657208"/>
                  <a:pt x="9253488" y="2611071"/>
                </a:cubicBezTo>
                <a:lnTo>
                  <a:pt x="9650859" y="2611071"/>
                </a:lnTo>
                <a:cubicBezTo>
                  <a:pt x="9703940" y="2611071"/>
                  <a:pt x="9745116" y="2603506"/>
                  <a:pt x="9774386" y="2588375"/>
                </a:cubicBezTo>
                <a:cubicBezTo>
                  <a:pt x="9803655" y="2573244"/>
                  <a:pt x="9818290" y="2540130"/>
                  <a:pt x="9818290" y="2489032"/>
                </a:cubicBezTo>
                <a:cubicBezTo>
                  <a:pt x="9818290" y="2433966"/>
                  <a:pt x="9804152" y="2379891"/>
                  <a:pt x="9775874" y="2326810"/>
                </a:cubicBezTo>
                <a:cubicBezTo>
                  <a:pt x="9747597" y="2273728"/>
                  <a:pt x="9705056" y="2230443"/>
                  <a:pt x="9648254" y="2196957"/>
                </a:cubicBezTo>
                <a:cubicBezTo>
                  <a:pt x="9591451" y="2163470"/>
                  <a:pt x="9523362" y="2146728"/>
                  <a:pt x="9443988" y="2146728"/>
                </a:cubicBezTo>
                <a:close/>
                <a:moveTo>
                  <a:pt x="6784429" y="2146728"/>
                </a:moveTo>
                <a:cubicBezTo>
                  <a:pt x="6699597" y="2146728"/>
                  <a:pt x="6626671" y="2164215"/>
                  <a:pt x="6565652" y="2199189"/>
                </a:cubicBezTo>
                <a:cubicBezTo>
                  <a:pt x="6504632" y="2234164"/>
                  <a:pt x="6457999" y="2283649"/>
                  <a:pt x="6425753" y="2347645"/>
                </a:cubicBezTo>
                <a:cubicBezTo>
                  <a:pt x="6393507" y="2411641"/>
                  <a:pt x="6377384" y="2485311"/>
                  <a:pt x="6377384" y="2568655"/>
                </a:cubicBezTo>
                <a:cubicBezTo>
                  <a:pt x="6377384" y="2691686"/>
                  <a:pt x="6412607" y="2789789"/>
                  <a:pt x="6483052" y="2862963"/>
                </a:cubicBezTo>
                <a:cubicBezTo>
                  <a:pt x="6553497" y="2936137"/>
                  <a:pt x="6651476" y="2972723"/>
                  <a:pt x="6776988" y="2972723"/>
                </a:cubicBezTo>
                <a:cubicBezTo>
                  <a:pt x="6836023" y="2972723"/>
                  <a:pt x="6889105" y="2964786"/>
                  <a:pt x="6936234" y="2948911"/>
                </a:cubicBezTo>
                <a:cubicBezTo>
                  <a:pt x="6983362" y="2933036"/>
                  <a:pt x="7022430" y="2912076"/>
                  <a:pt x="7053436" y="2886031"/>
                </a:cubicBezTo>
                <a:cubicBezTo>
                  <a:pt x="7084442" y="2859986"/>
                  <a:pt x="7107510" y="2832577"/>
                  <a:pt x="7122641" y="2803804"/>
                </a:cubicBezTo>
                <a:cubicBezTo>
                  <a:pt x="7137772" y="2775030"/>
                  <a:pt x="7145337" y="2747993"/>
                  <a:pt x="7145337" y="2722692"/>
                </a:cubicBezTo>
                <a:cubicBezTo>
                  <a:pt x="7145337" y="2701360"/>
                  <a:pt x="7137151" y="2681268"/>
                  <a:pt x="7120781" y="2662417"/>
                </a:cubicBezTo>
                <a:cubicBezTo>
                  <a:pt x="7104409" y="2643565"/>
                  <a:pt x="7083821" y="2634139"/>
                  <a:pt x="7059017" y="2634139"/>
                </a:cubicBezTo>
                <a:cubicBezTo>
                  <a:pt x="7038181" y="2634139"/>
                  <a:pt x="7020569" y="2640589"/>
                  <a:pt x="7006183" y="2653487"/>
                </a:cubicBezTo>
                <a:cubicBezTo>
                  <a:pt x="6991796" y="2666386"/>
                  <a:pt x="6978402" y="2684245"/>
                  <a:pt x="6965999" y="2707065"/>
                </a:cubicBezTo>
                <a:cubicBezTo>
                  <a:pt x="6943675" y="2745761"/>
                  <a:pt x="6918002" y="2774534"/>
                  <a:pt x="6888981" y="2793386"/>
                </a:cubicBezTo>
                <a:cubicBezTo>
                  <a:pt x="6859959" y="2812237"/>
                  <a:pt x="6825109" y="2821663"/>
                  <a:pt x="6784429" y="2821663"/>
                </a:cubicBezTo>
                <a:cubicBezTo>
                  <a:pt x="6754167" y="2821663"/>
                  <a:pt x="6726386" y="2815834"/>
                  <a:pt x="6701085" y="2804176"/>
                </a:cubicBezTo>
                <a:cubicBezTo>
                  <a:pt x="6675785" y="2792517"/>
                  <a:pt x="6654205" y="2775402"/>
                  <a:pt x="6636345" y="2752830"/>
                </a:cubicBezTo>
                <a:cubicBezTo>
                  <a:pt x="6618486" y="2730258"/>
                  <a:pt x="6604843" y="2702973"/>
                  <a:pt x="6595417" y="2670975"/>
                </a:cubicBezTo>
                <a:cubicBezTo>
                  <a:pt x="6585991" y="2638977"/>
                  <a:pt x="6581279" y="2603878"/>
                  <a:pt x="6581279" y="2565679"/>
                </a:cubicBezTo>
                <a:cubicBezTo>
                  <a:pt x="6581279" y="2484319"/>
                  <a:pt x="6599634" y="2420199"/>
                  <a:pt x="6636345" y="2373318"/>
                </a:cubicBezTo>
                <a:cubicBezTo>
                  <a:pt x="6673056" y="2326437"/>
                  <a:pt x="6721425" y="2302997"/>
                  <a:pt x="6781453" y="2302997"/>
                </a:cubicBezTo>
                <a:cubicBezTo>
                  <a:pt x="6823124" y="2302997"/>
                  <a:pt x="6857479" y="2312423"/>
                  <a:pt x="6884516" y="2331274"/>
                </a:cubicBezTo>
                <a:cubicBezTo>
                  <a:pt x="6911553" y="2350126"/>
                  <a:pt x="6937474" y="2378403"/>
                  <a:pt x="6962279" y="2416106"/>
                </a:cubicBezTo>
                <a:cubicBezTo>
                  <a:pt x="6976169" y="2435454"/>
                  <a:pt x="6988696" y="2449469"/>
                  <a:pt x="6999858" y="2458150"/>
                </a:cubicBezTo>
                <a:cubicBezTo>
                  <a:pt x="7011020" y="2466832"/>
                  <a:pt x="7025034" y="2471173"/>
                  <a:pt x="7041902" y="2471173"/>
                </a:cubicBezTo>
                <a:cubicBezTo>
                  <a:pt x="7067698" y="2471173"/>
                  <a:pt x="7089651" y="2462739"/>
                  <a:pt x="7107758" y="2445872"/>
                </a:cubicBezTo>
                <a:cubicBezTo>
                  <a:pt x="7125865" y="2429005"/>
                  <a:pt x="7134919" y="2408417"/>
                  <a:pt x="7134919" y="2384108"/>
                </a:cubicBezTo>
                <a:cubicBezTo>
                  <a:pt x="7134919" y="2360296"/>
                  <a:pt x="7126858" y="2334623"/>
                  <a:pt x="7110735" y="2307090"/>
                </a:cubicBezTo>
                <a:cubicBezTo>
                  <a:pt x="7094611" y="2279557"/>
                  <a:pt x="7071295" y="2253636"/>
                  <a:pt x="7040786" y="2229327"/>
                </a:cubicBezTo>
                <a:cubicBezTo>
                  <a:pt x="7010276" y="2205019"/>
                  <a:pt x="6973069" y="2185175"/>
                  <a:pt x="6929165" y="2169796"/>
                </a:cubicBezTo>
                <a:cubicBezTo>
                  <a:pt x="6885260" y="2154417"/>
                  <a:pt x="6837015" y="2146728"/>
                  <a:pt x="6784429" y="2146728"/>
                </a:cubicBezTo>
                <a:close/>
                <a:moveTo>
                  <a:pt x="5872113" y="2146728"/>
                </a:moveTo>
                <a:cubicBezTo>
                  <a:pt x="5811093" y="2146728"/>
                  <a:pt x="5755530" y="2156525"/>
                  <a:pt x="5705425" y="2176121"/>
                </a:cubicBezTo>
                <a:cubicBezTo>
                  <a:pt x="5655320" y="2195717"/>
                  <a:pt x="5613152" y="2223870"/>
                  <a:pt x="5578921" y="2260581"/>
                </a:cubicBezTo>
                <a:cubicBezTo>
                  <a:pt x="5544691" y="2297292"/>
                  <a:pt x="5518646" y="2341320"/>
                  <a:pt x="5500787" y="2392666"/>
                </a:cubicBezTo>
                <a:cubicBezTo>
                  <a:pt x="5482927" y="2444012"/>
                  <a:pt x="5473998" y="2499698"/>
                  <a:pt x="5473998" y="2559725"/>
                </a:cubicBezTo>
                <a:cubicBezTo>
                  <a:pt x="5473998" y="2687221"/>
                  <a:pt x="5510212" y="2788177"/>
                  <a:pt x="5582642" y="2862591"/>
                </a:cubicBezTo>
                <a:cubicBezTo>
                  <a:pt x="5655071" y="2937005"/>
                  <a:pt x="5756523" y="2974212"/>
                  <a:pt x="5886996" y="2974212"/>
                </a:cubicBezTo>
                <a:cubicBezTo>
                  <a:pt x="5944046" y="2974212"/>
                  <a:pt x="5994524" y="2966770"/>
                  <a:pt x="6038428" y="2951888"/>
                </a:cubicBezTo>
                <a:cubicBezTo>
                  <a:pt x="6082332" y="2937005"/>
                  <a:pt x="6118795" y="2918277"/>
                  <a:pt x="6147817" y="2895705"/>
                </a:cubicBezTo>
                <a:cubicBezTo>
                  <a:pt x="6176838" y="2873133"/>
                  <a:pt x="6198542" y="2849568"/>
                  <a:pt x="6212929" y="2825012"/>
                </a:cubicBezTo>
                <a:cubicBezTo>
                  <a:pt x="6227315" y="2800455"/>
                  <a:pt x="6234509" y="2778999"/>
                  <a:pt x="6234509" y="2760643"/>
                </a:cubicBezTo>
                <a:cubicBezTo>
                  <a:pt x="6234509" y="2739807"/>
                  <a:pt x="6228060" y="2723684"/>
                  <a:pt x="6215162" y="2712274"/>
                </a:cubicBezTo>
                <a:cubicBezTo>
                  <a:pt x="6202263" y="2700864"/>
                  <a:pt x="6185396" y="2695159"/>
                  <a:pt x="6164560" y="2695159"/>
                </a:cubicBezTo>
                <a:cubicBezTo>
                  <a:pt x="6145212" y="2695159"/>
                  <a:pt x="6130330" y="2699624"/>
                  <a:pt x="6119912" y="2708554"/>
                </a:cubicBezTo>
                <a:cubicBezTo>
                  <a:pt x="6094611" y="2732366"/>
                  <a:pt x="6074023" y="2751218"/>
                  <a:pt x="6058148" y="2765108"/>
                </a:cubicBezTo>
                <a:cubicBezTo>
                  <a:pt x="6042273" y="2778999"/>
                  <a:pt x="6024910" y="2792021"/>
                  <a:pt x="6006058" y="2804176"/>
                </a:cubicBezTo>
                <a:cubicBezTo>
                  <a:pt x="5987206" y="2816330"/>
                  <a:pt x="5967735" y="2825260"/>
                  <a:pt x="5947643" y="2830965"/>
                </a:cubicBezTo>
                <a:cubicBezTo>
                  <a:pt x="5927551" y="2836670"/>
                  <a:pt x="5905351" y="2839522"/>
                  <a:pt x="5881042" y="2839522"/>
                </a:cubicBezTo>
                <a:cubicBezTo>
                  <a:pt x="5844827" y="2839522"/>
                  <a:pt x="5811713" y="2830593"/>
                  <a:pt x="5781700" y="2812733"/>
                </a:cubicBezTo>
                <a:cubicBezTo>
                  <a:pt x="5751686" y="2794874"/>
                  <a:pt x="5727625" y="2768333"/>
                  <a:pt x="5709518" y="2733110"/>
                </a:cubicBezTo>
                <a:cubicBezTo>
                  <a:pt x="5691410" y="2697887"/>
                  <a:pt x="5682109" y="2657208"/>
                  <a:pt x="5681613" y="2611071"/>
                </a:cubicBezTo>
                <a:lnTo>
                  <a:pt x="6078984" y="2611071"/>
                </a:lnTo>
                <a:cubicBezTo>
                  <a:pt x="6132065" y="2611071"/>
                  <a:pt x="6173241" y="2603506"/>
                  <a:pt x="6202511" y="2588375"/>
                </a:cubicBezTo>
                <a:cubicBezTo>
                  <a:pt x="6231780" y="2573244"/>
                  <a:pt x="6246415" y="2540130"/>
                  <a:pt x="6246415" y="2489032"/>
                </a:cubicBezTo>
                <a:cubicBezTo>
                  <a:pt x="6246415" y="2433966"/>
                  <a:pt x="6232277" y="2379891"/>
                  <a:pt x="6203999" y="2326810"/>
                </a:cubicBezTo>
                <a:cubicBezTo>
                  <a:pt x="6175722" y="2273728"/>
                  <a:pt x="6133182" y="2230443"/>
                  <a:pt x="6076379" y="2196957"/>
                </a:cubicBezTo>
                <a:cubicBezTo>
                  <a:pt x="6019576" y="2163470"/>
                  <a:pt x="5951488" y="2146728"/>
                  <a:pt x="5872113" y="2146728"/>
                </a:cubicBezTo>
                <a:close/>
                <a:moveTo>
                  <a:pt x="4033788" y="2146728"/>
                </a:moveTo>
                <a:cubicBezTo>
                  <a:pt x="3972769" y="2146728"/>
                  <a:pt x="3917206" y="2156525"/>
                  <a:pt x="3867101" y="2176121"/>
                </a:cubicBezTo>
                <a:cubicBezTo>
                  <a:pt x="3816995" y="2195717"/>
                  <a:pt x="3774827" y="2223870"/>
                  <a:pt x="3740596" y="2260581"/>
                </a:cubicBezTo>
                <a:cubicBezTo>
                  <a:pt x="3706366" y="2297292"/>
                  <a:pt x="3680321" y="2341320"/>
                  <a:pt x="3662462" y="2392666"/>
                </a:cubicBezTo>
                <a:cubicBezTo>
                  <a:pt x="3644603" y="2444012"/>
                  <a:pt x="3635673" y="2499698"/>
                  <a:pt x="3635673" y="2559725"/>
                </a:cubicBezTo>
                <a:cubicBezTo>
                  <a:pt x="3635673" y="2687221"/>
                  <a:pt x="3671888" y="2788177"/>
                  <a:pt x="3744317" y="2862591"/>
                </a:cubicBezTo>
                <a:cubicBezTo>
                  <a:pt x="3816747" y="2937005"/>
                  <a:pt x="3918198" y="2974212"/>
                  <a:pt x="4048671" y="2974212"/>
                </a:cubicBezTo>
                <a:cubicBezTo>
                  <a:pt x="4105722" y="2974212"/>
                  <a:pt x="4156199" y="2966770"/>
                  <a:pt x="4200103" y="2951888"/>
                </a:cubicBezTo>
                <a:cubicBezTo>
                  <a:pt x="4244007" y="2937005"/>
                  <a:pt x="4280470" y="2918277"/>
                  <a:pt x="4309492" y="2895705"/>
                </a:cubicBezTo>
                <a:cubicBezTo>
                  <a:pt x="4338513" y="2873133"/>
                  <a:pt x="4360217" y="2849568"/>
                  <a:pt x="4374604" y="2825012"/>
                </a:cubicBezTo>
                <a:cubicBezTo>
                  <a:pt x="4388991" y="2800455"/>
                  <a:pt x="4396184" y="2778999"/>
                  <a:pt x="4396184" y="2760643"/>
                </a:cubicBezTo>
                <a:cubicBezTo>
                  <a:pt x="4396184" y="2739807"/>
                  <a:pt x="4389735" y="2723684"/>
                  <a:pt x="4376836" y="2712274"/>
                </a:cubicBezTo>
                <a:cubicBezTo>
                  <a:pt x="4363938" y="2700864"/>
                  <a:pt x="4347071" y="2695159"/>
                  <a:pt x="4326235" y="2695159"/>
                </a:cubicBezTo>
                <a:cubicBezTo>
                  <a:pt x="4306887" y="2695159"/>
                  <a:pt x="4292004" y="2699624"/>
                  <a:pt x="4281586" y="2708554"/>
                </a:cubicBezTo>
                <a:cubicBezTo>
                  <a:pt x="4256286" y="2732366"/>
                  <a:pt x="4235698" y="2751218"/>
                  <a:pt x="4219823" y="2765108"/>
                </a:cubicBezTo>
                <a:cubicBezTo>
                  <a:pt x="4203948" y="2778999"/>
                  <a:pt x="4186585" y="2792021"/>
                  <a:pt x="4167733" y="2804176"/>
                </a:cubicBezTo>
                <a:cubicBezTo>
                  <a:pt x="4148882" y="2816330"/>
                  <a:pt x="4129410" y="2825260"/>
                  <a:pt x="4109318" y="2830965"/>
                </a:cubicBezTo>
                <a:cubicBezTo>
                  <a:pt x="4089227" y="2836670"/>
                  <a:pt x="4067027" y="2839522"/>
                  <a:pt x="4042718" y="2839522"/>
                </a:cubicBezTo>
                <a:cubicBezTo>
                  <a:pt x="4006502" y="2839522"/>
                  <a:pt x="3973389" y="2830593"/>
                  <a:pt x="3943375" y="2812733"/>
                </a:cubicBezTo>
                <a:cubicBezTo>
                  <a:pt x="3913361" y="2794874"/>
                  <a:pt x="3889300" y="2768333"/>
                  <a:pt x="3871193" y="2733110"/>
                </a:cubicBezTo>
                <a:cubicBezTo>
                  <a:pt x="3853086" y="2697887"/>
                  <a:pt x="3843784" y="2657208"/>
                  <a:pt x="3843288" y="2611071"/>
                </a:cubicBezTo>
                <a:lnTo>
                  <a:pt x="4240659" y="2611071"/>
                </a:lnTo>
                <a:cubicBezTo>
                  <a:pt x="4293741" y="2611071"/>
                  <a:pt x="4334917" y="2603506"/>
                  <a:pt x="4364186" y="2588375"/>
                </a:cubicBezTo>
                <a:cubicBezTo>
                  <a:pt x="4393455" y="2573244"/>
                  <a:pt x="4408090" y="2540130"/>
                  <a:pt x="4408090" y="2489032"/>
                </a:cubicBezTo>
                <a:cubicBezTo>
                  <a:pt x="4408090" y="2433966"/>
                  <a:pt x="4393952" y="2379891"/>
                  <a:pt x="4365674" y="2326810"/>
                </a:cubicBezTo>
                <a:cubicBezTo>
                  <a:pt x="4337397" y="2273728"/>
                  <a:pt x="4294857" y="2230443"/>
                  <a:pt x="4238054" y="2196957"/>
                </a:cubicBezTo>
                <a:cubicBezTo>
                  <a:pt x="4181252" y="2163470"/>
                  <a:pt x="4113163" y="2146728"/>
                  <a:pt x="4033788" y="2146728"/>
                </a:cubicBezTo>
                <a:close/>
                <a:moveTo>
                  <a:pt x="2850009" y="2030642"/>
                </a:moveTo>
                <a:lnTo>
                  <a:pt x="3053903" y="2030642"/>
                </a:lnTo>
                <a:cubicBezTo>
                  <a:pt x="3129806" y="2030642"/>
                  <a:pt x="3180656" y="2036098"/>
                  <a:pt x="3206452" y="2047012"/>
                </a:cubicBezTo>
                <a:cubicBezTo>
                  <a:pt x="3233738" y="2058423"/>
                  <a:pt x="3255069" y="2075662"/>
                  <a:pt x="3270448" y="2098730"/>
                </a:cubicBezTo>
                <a:cubicBezTo>
                  <a:pt x="3285827" y="2121799"/>
                  <a:pt x="3293517" y="2148464"/>
                  <a:pt x="3293517" y="2178726"/>
                </a:cubicBezTo>
                <a:cubicBezTo>
                  <a:pt x="3293517" y="2217421"/>
                  <a:pt x="3283967" y="2247806"/>
                  <a:pt x="3264867" y="2269883"/>
                </a:cubicBezTo>
                <a:cubicBezTo>
                  <a:pt x="3245768" y="2291959"/>
                  <a:pt x="3218110" y="2307586"/>
                  <a:pt x="3181895" y="2316764"/>
                </a:cubicBezTo>
                <a:cubicBezTo>
                  <a:pt x="3145681" y="2325941"/>
                  <a:pt x="3101032" y="2330530"/>
                  <a:pt x="3047951" y="2330530"/>
                </a:cubicBezTo>
                <a:lnTo>
                  <a:pt x="2850009" y="2330530"/>
                </a:lnTo>
                <a:close/>
                <a:moveTo>
                  <a:pt x="7456388" y="1872139"/>
                </a:moveTo>
                <a:cubicBezTo>
                  <a:pt x="7438032" y="1872139"/>
                  <a:pt x="7421414" y="1876480"/>
                  <a:pt x="7406531" y="1885162"/>
                </a:cubicBezTo>
                <a:cubicBezTo>
                  <a:pt x="7391648" y="1893844"/>
                  <a:pt x="7380238" y="1905130"/>
                  <a:pt x="7372300" y="1919020"/>
                </a:cubicBezTo>
                <a:cubicBezTo>
                  <a:pt x="7364362" y="1932415"/>
                  <a:pt x="7359525" y="1948414"/>
                  <a:pt x="7357790" y="1967017"/>
                </a:cubicBezTo>
                <a:cubicBezTo>
                  <a:pt x="7356053" y="1985621"/>
                  <a:pt x="7355184" y="2011294"/>
                  <a:pt x="7355185" y="2044036"/>
                </a:cubicBezTo>
                <a:lnTo>
                  <a:pt x="7355185" y="2166075"/>
                </a:lnTo>
                <a:lnTo>
                  <a:pt x="7332861" y="2166075"/>
                </a:lnTo>
                <a:cubicBezTo>
                  <a:pt x="7302103" y="2166075"/>
                  <a:pt x="7278662" y="2172896"/>
                  <a:pt x="7262540" y="2186539"/>
                </a:cubicBezTo>
                <a:cubicBezTo>
                  <a:pt x="7246416" y="2200181"/>
                  <a:pt x="7238355" y="2217669"/>
                  <a:pt x="7238355" y="2239001"/>
                </a:cubicBezTo>
                <a:cubicBezTo>
                  <a:pt x="7238355" y="2260333"/>
                  <a:pt x="7246044" y="2277944"/>
                  <a:pt x="7261423" y="2291835"/>
                </a:cubicBezTo>
                <a:cubicBezTo>
                  <a:pt x="7276802" y="2305725"/>
                  <a:pt x="7299126" y="2312671"/>
                  <a:pt x="7328396" y="2312671"/>
                </a:cubicBezTo>
                <a:lnTo>
                  <a:pt x="7355185" y="2312671"/>
                </a:lnTo>
                <a:lnTo>
                  <a:pt x="7355185" y="2702600"/>
                </a:lnTo>
                <a:cubicBezTo>
                  <a:pt x="7355184" y="2765604"/>
                  <a:pt x="7360270" y="2815958"/>
                  <a:pt x="7370440" y="2853661"/>
                </a:cubicBezTo>
                <a:cubicBezTo>
                  <a:pt x="7380610" y="2891364"/>
                  <a:pt x="7402066" y="2920882"/>
                  <a:pt x="7434808" y="2942214"/>
                </a:cubicBezTo>
                <a:cubicBezTo>
                  <a:pt x="7467550" y="2963546"/>
                  <a:pt x="7515671" y="2974212"/>
                  <a:pt x="7579171" y="2974212"/>
                </a:cubicBezTo>
                <a:cubicBezTo>
                  <a:pt x="7646144" y="2974212"/>
                  <a:pt x="7697490" y="2965530"/>
                  <a:pt x="7733208" y="2948167"/>
                </a:cubicBezTo>
                <a:cubicBezTo>
                  <a:pt x="7768927" y="2930804"/>
                  <a:pt x="7786787" y="2905751"/>
                  <a:pt x="7786787" y="2873009"/>
                </a:cubicBezTo>
                <a:cubicBezTo>
                  <a:pt x="7786787" y="2853661"/>
                  <a:pt x="7780213" y="2837414"/>
                  <a:pt x="7767067" y="2824267"/>
                </a:cubicBezTo>
                <a:cubicBezTo>
                  <a:pt x="7753920" y="2811121"/>
                  <a:pt x="7739162" y="2804548"/>
                  <a:pt x="7722790" y="2804548"/>
                </a:cubicBezTo>
                <a:cubicBezTo>
                  <a:pt x="7711380" y="2804548"/>
                  <a:pt x="7695505" y="2806656"/>
                  <a:pt x="7675165" y="2810873"/>
                </a:cubicBezTo>
                <a:cubicBezTo>
                  <a:pt x="7654825" y="2815090"/>
                  <a:pt x="7638703" y="2817198"/>
                  <a:pt x="7626796" y="2817198"/>
                </a:cubicBezTo>
                <a:cubicBezTo>
                  <a:pt x="7604968" y="2817198"/>
                  <a:pt x="7589217" y="2811865"/>
                  <a:pt x="7579543" y="2801199"/>
                </a:cubicBezTo>
                <a:cubicBezTo>
                  <a:pt x="7569870" y="2790533"/>
                  <a:pt x="7563916" y="2776642"/>
                  <a:pt x="7561684" y="2759527"/>
                </a:cubicBezTo>
                <a:cubicBezTo>
                  <a:pt x="7559452" y="2742412"/>
                  <a:pt x="7558335" y="2717979"/>
                  <a:pt x="7558335" y="2686229"/>
                </a:cubicBezTo>
                <a:lnTo>
                  <a:pt x="7558335" y="2312671"/>
                </a:lnTo>
                <a:lnTo>
                  <a:pt x="7596287" y="2312671"/>
                </a:lnTo>
                <a:cubicBezTo>
                  <a:pt x="7636470" y="2312671"/>
                  <a:pt x="7667352" y="2307214"/>
                  <a:pt x="7688932" y="2296300"/>
                </a:cubicBezTo>
                <a:cubicBezTo>
                  <a:pt x="7710512" y="2285386"/>
                  <a:pt x="7721302" y="2266286"/>
                  <a:pt x="7721302" y="2239001"/>
                </a:cubicBezTo>
                <a:cubicBezTo>
                  <a:pt x="7721302" y="2217669"/>
                  <a:pt x="7713736" y="2200181"/>
                  <a:pt x="7698606" y="2186539"/>
                </a:cubicBezTo>
                <a:cubicBezTo>
                  <a:pt x="7683475" y="2172896"/>
                  <a:pt x="7661523" y="2166075"/>
                  <a:pt x="7632749" y="2166075"/>
                </a:cubicBezTo>
                <a:lnTo>
                  <a:pt x="7558335" y="2166075"/>
                </a:lnTo>
                <a:lnTo>
                  <a:pt x="7558335" y="2027665"/>
                </a:lnTo>
                <a:cubicBezTo>
                  <a:pt x="7558335" y="1993434"/>
                  <a:pt x="7556475" y="1967017"/>
                  <a:pt x="7552754" y="1948414"/>
                </a:cubicBezTo>
                <a:cubicBezTo>
                  <a:pt x="7549034" y="1929810"/>
                  <a:pt x="7540228" y="1914059"/>
                  <a:pt x="7526337" y="1901161"/>
                </a:cubicBezTo>
                <a:cubicBezTo>
                  <a:pt x="7505501" y="1881813"/>
                  <a:pt x="7482185" y="1872139"/>
                  <a:pt x="7456388" y="1872139"/>
                </a:cubicBezTo>
                <a:close/>
                <a:moveTo>
                  <a:pt x="2764433" y="1864698"/>
                </a:moveTo>
                <a:cubicBezTo>
                  <a:pt x="2716808" y="1864698"/>
                  <a:pt x="2682329" y="1875364"/>
                  <a:pt x="2660998" y="1896696"/>
                </a:cubicBezTo>
                <a:cubicBezTo>
                  <a:pt x="2639665" y="1918028"/>
                  <a:pt x="2629000" y="1952507"/>
                  <a:pt x="2629000" y="2000132"/>
                </a:cubicBezTo>
                <a:lnTo>
                  <a:pt x="2629000" y="2839522"/>
                </a:lnTo>
                <a:cubicBezTo>
                  <a:pt x="2629000" y="2883675"/>
                  <a:pt x="2638673" y="2917161"/>
                  <a:pt x="2658021" y="2939981"/>
                </a:cubicBezTo>
                <a:cubicBezTo>
                  <a:pt x="2677368" y="2962802"/>
                  <a:pt x="2704654" y="2974212"/>
                  <a:pt x="2739876" y="2974212"/>
                </a:cubicBezTo>
                <a:cubicBezTo>
                  <a:pt x="2772618" y="2974212"/>
                  <a:pt x="2799159" y="2963298"/>
                  <a:pt x="2819499" y="2941470"/>
                </a:cubicBezTo>
                <a:cubicBezTo>
                  <a:pt x="2839839" y="2919641"/>
                  <a:pt x="2850009" y="2885659"/>
                  <a:pt x="2850009" y="2839522"/>
                </a:cubicBezTo>
                <a:lnTo>
                  <a:pt x="2850009" y="2489032"/>
                </a:lnTo>
                <a:lnTo>
                  <a:pt x="2927400" y="2489032"/>
                </a:lnTo>
                <a:cubicBezTo>
                  <a:pt x="2966591" y="2489032"/>
                  <a:pt x="2999085" y="2494241"/>
                  <a:pt x="3024882" y="2504659"/>
                </a:cubicBezTo>
                <a:cubicBezTo>
                  <a:pt x="3050679" y="2515077"/>
                  <a:pt x="3076104" y="2534425"/>
                  <a:pt x="3101156" y="2562702"/>
                </a:cubicBezTo>
                <a:cubicBezTo>
                  <a:pt x="3126210" y="2590979"/>
                  <a:pt x="3154610" y="2632155"/>
                  <a:pt x="3186361" y="2686229"/>
                </a:cubicBezTo>
                <a:lnTo>
                  <a:pt x="3274913" y="2833569"/>
                </a:lnTo>
                <a:cubicBezTo>
                  <a:pt x="3295749" y="2868296"/>
                  <a:pt x="3312244" y="2894589"/>
                  <a:pt x="3324399" y="2912448"/>
                </a:cubicBezTo>
                <a:cubicBezTo>
                  <a:pt x="3336553" y="2930307"/>
                  <a:pt x="3351064" y="2945066"/>
                  <a:pt x="3367931" y="2956724"/>
                </a:cubicBezTo>
                <a:cubicBezTo>
                  <a:pt x="3384798" y="2968383"/>
                  <a:pt x="3405634" y="2974212"/>
                  <a:pt x="3430439" y="2974212"/>
                </a:cubicBezTo>
                <a:cubicBezTo>
                  <a:pt x="3451275" y="2974212"/>
                  <a:pt x="3469630" y="2970119"/>
                  <a:pt x="3485505" y="2961933"/>
                </a:cubicBezTo>
                <a:cubicBezTo>
                  <a:pt x="3501380" y="2953748"/>
                  <a:pt x="3513907" y="2942586"/>
                  <a:pt x="3523084" y="2928447"/>
                </a:cubicBezTo>
                <a:cubicBezTo>
                  <a:pt x="3532262" y="2914308"/>
                  <a:pt x="3536851" y="2900046"/>
                  <a:pt x="3536851" y="2885659"/>
                </a:cubicBezTo>
                <a:cubicBezTo>
                  <a:pt x="3536851" y="2871768"/>
                  <a:pt x="3529038" y="2846344"/>
                  <a:pt x="3513410" y="2809385"/>
                </a:cubicBezTo>
                <a:cubicBezTo>
                  <a:pt x="3497784" y="2772426"/>
                  <a:pt x="3475955" y="2731002"/>
                  <a:pt x="3447926" y="2685113"/>
                </a:cubicBezTo>
                <a:cubicBezTo>
                  <a:pt x="3419897" y="2639224"/>
                  <a:pt x="3388023" y="2595940"/>
                  <a:pt x="3352304" y="2555261"/>
                </a:cubicBezTo>
                <a:cubicBezTo>
                  <a:pt x="3316585" y="2514581"/>
                  <a:pt x="3279130" y="2483823"/>
                  <a:pt x="3239939" y="2462987"/>
                </a:cubicBezTo>
                <a:cubicBezTo>
                  <a:pt x="3333204" y="2442647"/>
                  <a:pt x="3402782" y="2408169"/>
                  <a:pt x="3448670" y="2359552"/>
                </a:cubicBezTo>
                <a:cubicBezTo>
                  <a:pt x="3494559" y="2310934"/>
                  <a:pt x="3517503" y="2245946"/>
                  <a:pt x="3517503" y="2164587"/>
                </a:cubicBezTo>
                <a:cubicBezTo>
                  <a:pt x="3517503" y="2124899"/>
                  <a:pt x="3510682" y="2087320"/>
                  <a:pt x="3497039" y="2051849"/>
                </a:cubicBezTo>
                <a:cubicBezTo>
                  <a:pt x="3483397" y="2016379"/>
                  <a:pt x="3463429" y="1985249"/>
                  <a:pt x="3437136" y="1958460"/>
                </a:cubicBezTo>
                <a:cubicBezTo>
                  <a:pt x="3410843" y="1931671"/>
                  <a:pt x="3380581" y="1911083"/>
                  <a:pt x="3346351" y="1896696"/>
                </a:cubicBezTo>
                <a:cubicBezTo>
                  <a:pt x="3318073" y="1883798"/>
                  <a:pt x="3286323" y="1875240"/>
                  <a:pt x="3251101" y="1871023"/>
                </a:cubicBezTo>
                <a:cubicBezTo>
                  <a:pt x="3215878" y="1866806"/>
                  <a:pt x="3173462" y="1864698"/>
                  <a:pt x="3123853" y="1864698"/>
                </a:cubicBezTo>
                <a:close/>
                <a:moveTo>
                  <a:pt x="7967315" y="1855024"/>
                </a:moveTo>
                <a:cubicBezTo>
                  <a:pt x="7940030" y="1855024"/>
                  <a:pt x="7916094" y="1864326"/>
                  <a:pt x="7895506" y="1882929"/>
                </a:cubicBezTo>
                <a:cubicBezTo>
                  <a:pt x="7874918" y="1901533"/>
                  <a:pt x="7864624" y="1925221"/>
                  <a:pt x="7864624" y="1953995"/>
                </a:cubicBezTo>
                <a:cubicBezTo>
                  <a:pt x="7864624" y="1985745"/>
                  <a:pt x="7874670" y="2010302"/>
                  <a:pt x="7894761" y="2027665"/>
                </a:cubicBezTo>
                <a:cubicBezTo>
                  <a:pt x="7914853" y="2045028"/>
                  <a:pt x="7939038" y="2053710"/>
                  <a:pt x="7967315" y="2053710"/>
                </a:cubicBezTo>
                <a:cubicBezTo>
                  <a:pt x="7994601" y="2053710"/>
                  <a:pt x="8018165" y="2044904"/>
                  <a:pt x="8038008" y="2027293"/>
                </a:cubicBezTo>
                <a:cubicBezTo>
                  <a:pt x="8057853" y="2009681"/>
                  <a:pt x="8067774" y="1985249"/>
                  <a:pt x="8067774" y="1953995"/>
                </a:cubicBezTo>
                <a:cubicBezTo>
                  <a:pt x="8067774" y="1921749"/>
                  <a:pt x="8057604" y="1897192"/>
                  <a:pt x="8037264" y="1880325"/>
                </a:cubicBezTo>
                <a:cubicBezTo>
                  <a:pt x="8016925" y="1863458"/>
                  <a:pt x="7993608" y="1855024"/>
                  <a:pt x="7967315" y="1855024"/>
                </a:cubicBezTo>
                <a:close/>
                <a:moveTo>
                  <a:pt x="5202833" y="1846094"/>
                </a:moveTo>
                <a:cubicBezTo>
                  <a:pt x="5172075" y="1846094"/>
                  <a:pt x="5147642" y="1856512"/>
                  <a:pt x="5129535" y="1877349"/>
                </a:cubicBezTo>
                <a:cubicBezTo>
                  <a:pt x="5111427" y="1898184"/>
                  <a:pt x="5102374" y="1928942"/>
                  <a:pt x="5102374" y="1969622"/>
                </a:cubicBezTo>
                <a:lnTo>
                  <a:pt x="5102374" y="2850684"/>
                </a:lnTo>
                <a:cubicBezTo>
                  <a:pt x="5102374" y="2890372"/>
                  <a:pt x="5111676" y="2920882"/>
                  <a:pt x="5130279" y="2942214"/>
                </a:cubicBezTo>
                <a:cubicBezTo>
                  <a:pt x="5148882" y="2963546"/>
                  <a:pt x="5173067" y="2974212"/>
                  <a:pt x="5202833" y="2974212"/>
                </a:cubicBezTo>
                <a:cubicBezTo>
                  <a:pt x="5233094" y="2974212"/>
                  <a:pt x="5257775" y="2963918"/>
                  <a:pt x="5276875" y="2943330"/>
                </a:cubicBezTo>
                <a:cubicBezTo>
                  <a:pt x="5295974" y="2922742"/>
                  <a:pt x="5305525" y="2891860"/>
                  <a:pt x="5305525" y="2850684"/>
                </a:cubicBezTo>
                <a:lnTo>
                  <a:pt x="5305525" y="1969622"/>
                </a:lnTo>
                <a:cubicBezTo>
                  <a:pt x="5305525" y="1928446"/>
                  <a:pt x="5296098" y="1897564"/>
                  <a:pt x="5277247" y="1876976"/>
                </a:cubicBezTo>
                <a:cubicBezTo>
                  <a:pt x="5258395" y="1856388"/>
                  <a:pt x="5233590" y="1846094"/>
                  <a:pt x="5202833" y="1846094"/>
                </a:cubicBezTo>
                <a:close/>
                <a:moveTo>
                  <a:pt x="4874667" y="1846094"/>
                </a:moveTo>
                <a:cubicBezTo>
                  <a:pt x="4807694" y="1846094"/>
                  <a:pt x="4754984" y="1854652"/>
                  <a:pt x="4716537" y="1871767"/>
                </a:cubicBezTo>
                <a:cubicBezTo>
                  <a:pt x="4678089" y="1888883"/>
                  <a:pt x="4650804" y="1916168"/>
                  <a:pt x="4634681" y="1953623"/>
                </a:cubicBezTo>
                <a:cubicBezTo>
                  <a:pt x="4618558" y="1991078"/>
                  <a:pt x="4610497" y="2041556"/>
                  <a:pt x="4610497" y="2105055"/>
                </a:cubicBezTo>
                <a:lnTo>
                  <a:pt x="4610497" y="2166075"/>
                </a:lnTo>
                <a:lnTo>
                  <a:pt x="4562127" y="2166075"/>
                </a:lnTo>
                <a:cubicBezTo>
                  <a:pt x="4494163" y="2166075"/>
                  <a:pt x="4460180" y="2190384"/>
                  <a:pt x="4460180" y="2239001"/>
                </a:cubicBezTo>
                <a:cubicBezTo>
                  <a:pt x="4460180" y="2260829"/>
                  <a:pt x="4468366" y="2278564"/>
                  <a:pt x="4484737" y="2292207"/>
                </a:cubicBezTo>
                <a:cubicBezTo>
                  <a:pt x="4501109" y="2305849"/>
                  <a:pt x="4524424" y="2312671"/>
                  <a:pt x="4554686" y="2312671"/>
                </a:cubicBezTo>
                <a:lnTo>
                  <a:pt x="4610497" y="2312671"/>
                </a:lnTo>
                <a:lnTo>
                  <a:pt x="4610497" y="2850684"/>
                </a:lnTo>
                <a:cubicBezTo>
                  <a:pt x="4610497" y="2890868"/>
                  <a:pt x="4620046" y="2921502"/>
                  <a:pt x="4639146" y="2942586"/>
                </a:cubicBezTo>
                <a:cubicBezTo>
                  <a:pt x="4658246" y="2963670"/>
                  <a:pt x="4682182" y="2974212"/>
                  <a:pt x="4710956" y="2974212"/>
                </a:cubicBezTo>
                <a:cubicBezTo>
                  <a:pt x="4741217" y="2974212"/>
                  <a:pt x="4765898" y="2963670"/>
                  <a:pt x="4784998" y="2942586"/>
                </a:cubicBezTo>
                <a:cubicBezTo>
                  <a:pt x="4804097" y="2921502"/>
                  <a:pt x="4813647" y="2890868"/>
                  <a:pt x="4813647" y="2850684"/>
                </a:cubicBezTo>
                <a:lnTo>
                  <a:pt x="4813647" y="2312671"/>
                </a:lnTo>
                <a:lnTo>
                  <a:pt x="4863505" y="2312671"/>
                </a:lnTo>
                <a:cubicBezTo>
                  <a:pt x="4899719" y="2312671"/>
                  <a:pt x="4928121" y="2308206"/>
                  <a:pt x="4948709" y="2299276"/>
                </a:cubicBezTo>
                <a:cubicBezTo>
                  <a:pt x="4969297" y="2290347"/>
                  <a:pt x="4979590" y="2269263"/>
                  <a:pt x="4979590" y="2236024"/>
                </a:cubicBezTo>
                <a:cubicBezTo>
                  <a:pt x="4979590" y="2189392"/>
                  <a:pt x="4940895" y="2166075"/>
                  <a:pt x="4863505" y="2166075"/>
                </a:cubicBezTo>
                <a:lnTo>
                  <a:pt x="4813647" y="2166075"/>
                </a:lnTo>
                <a:lnTo>
                  <a:pt x="4813647" y="2117706"/>
                </a:lnTo>
                <a:cubicBezTo>
                  <a:pt x="4813647" y="2077522"/>
                  <a:pt x="4818856" y="2046640"/>
                  <a:pt x="4829275" y="2025060"/>
                </a:cubicBezTo>
                <a:cubicBezTo>
                  <a:pt x="4839692" y="2003480"/>
                  <a:pt x="4863256" y="1992690"/>
                  <a:pt x="4899968" y="1992690"/>
                </a:cubicBezTo>
                <a:cubicBezTo>
                  <a:pt x="4913362" y="1992690"/>
                  <a:pt x="4929734" y="1994178"/>
                  <a:pt x="4949081" y="1997155"/>
                </a:cubicBezTo>
                <a:cubicBezTo>
                  <a:pt x="4968428" y="2000132"/>
                  <a:pt x="4982072" y="2001620"/>
                  <a:pt x="4990009" y="2001620"/>
                </a:cubicBezTo>
                <a:cubicBezTo>
                  <a:pt x="5006876" y="2001620"/>
                  <a:pt x="5021510" y="1994923"/>
                  <a:pt x="5033913" y="1981528"/>
                </a:cubicBezTo>
                <a:cubicBezTo>
                  <a:pt x="5046315" y="1968134"/>
                  <a:pt x="5052516" y="1952011"/>
                  <a:pt x="5052516" y="1933159"/>
                </a:cubicBezTo>
                <a:cubicBezTo>
                  <a:pt x="5052516" y="1875116"/>
                  <a:pt x="4993233" y="1846094"/>
                  <a:pt x="4874667" y="1846094"/>
                </a:cubicBezTo>
                <a:close/>
                <a:moveTo>
                  <a:pt x="0" y="0"/>
                </a:moveTo>
                <a:lnTo>
                  <a:pt x="12192000" y="0"/>
                </a:lnTo>
                <a:lnTo>
                  <a:pt x="12192000" y="6858000"/>
                </a:lnTo>
                <a:lnTo>
                  <a:pt x="0" y="6858000"/>
                </a:lnTo>
                <a:close/>
              </a:path>
            </a:pathLst>
          </a:custGeom>
          <a:solidFill>
            <a:srgbClr val="15608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2" name="TextBox 1">
            <a:extLst>
              <a:ext uri="{FF2B5EF4-FFF2-40B4-BE49-F238E27FC236}">
                <a16:creationId xmlns:a16="http://schemas.microsoft.com/office/drawing/2014/main" id="{9E0742CB-3E1B-EBAA-950D-FED97B28DF0A}"/>
              </a:ext>
            </a:extLst>
          </p:cNvPr>
          <p:cNvSpPr txBox="1"/>
          <p:nvPr/>
        </p:nvSpPr>
        <p:spPr>
          <a:xfrm>
            <a:off x="368300" y="5715000"/>
            <a:ext cx="5486400" cy="646331"/>
          </a:xfrm>
          <a:prstGeom prst="rect">
            <a:avLst/>
          </a:prstGeom>
          <a:noFill/>
        </p:spPr>
        <p:txBody>
          <a:bodyPr wrap="square" rtlCol="0">
            <a:spAutoFit/>
          </a:bodyPr>
          <a:lstStyle/>
          <a:p>
            <a:r>
              <a:rPr lang="en-GB" dirty="0">
                <a:solidFill>
                  <a:schemeClr val="bg1"/>
                </a:solidFill>
              </a:rPr>
              <a:t>Laura West (0900092)</a:t>
            </a:r>
          </a:p>
          <a:p>
            <a:r>
              <a:rPr lang="en-GB" dirty="0">
                <a:solidFill>
                  <a:schemeClr val="bg1"/>
                </a:solidFill>
              </a:rPr>
              <a:t>Reflective Practice in Counselling (ECCS6005)</a:t>
            </a:r>
          </a:p>
        </p:txBody>
      </p:sp>
    </p:spTree>
    <p:extLst>
      <p:ext uri="{BB962C8B-B14F-4D97-AF65-F5344CB8AC3E}">
        <p14:creationId xmlns:p14="http://schemas.microsoft.com/office/powerpoint/2010/main" val="39053441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8AC0B245-EAFC-6FF7-88E2-9918B98CB05D}"/>
              </a:ext>
            </a:extLst>
          </p:cNvPr>
          <p:cNvSpPr/>
          <p:nvPr/>
        </p:nvSpPr>
        <p:spPr>
          <a:xfrm>
            <a:off x="2596662" y="0"/>
            <a:ext cx="6998675" cy="6858000"/>
          </a:xfrm>
          <a:prstGeom prst="ellipse">
            <a:avLst/>
          </a:prstGeom>
          <a:solidFill>
            <a:srgbClr val="156082"/>
          </a:solidFill>
          <a:ln w="317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Graphic 4" descr="Information with solid fill">
            <a:extLst>
              <a:ext uri="{FF2B5EF4-FFF2-40B4-BE49-F238E27FC236}">
                <a16:creationId xmlns:a16="http://schemas.microsoft.com/office/drawing/2014/main" id="{1D223DAE-8AEB-437E-BC8B-C4565A9792D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405000" y="738000"/>
            <a:ext cx="5382000" cy="5382000"/>
          </a:xfrm>
          <a:prstGeom prst="rect">
            <a:avLst/>
          </a:prstGeom>
        </p:spPr>
      </p:pic>
    </p:spTree>
    <p:extLst>
      <p:ext uri="{BB962C8B-B14F-4D97-AF65-F5344CB8AC3E}">
        <p14:creationId xmlns:p14="http://schemas.microsoft.com/office/powerpoint/2010/main" val="31682340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0">
        <p15:prstTrans prst="fracture"/>
      </p:transition>
    </mc:Choice>
    <mc:Fallback>
      <p:transition spd="slow" advTm="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F26A9B-1038-2D4E-644C-2CF51BCB809F}"/>
            </a:ext>
          </a:extLst>
        </p:cNvPr>
        <p:cNvGrpSpPr/>
        <p:nvPr/>
      </p:nvGrpSpPr>
      <p:grpSpPr>
        <a:xfrm>
          <a:off x="0" y="0"/>
          <a:ext cx="0" cy="0"/>
          <a:chOff x="0" y="0"/>
          <a:chExt cx="0" cy="0"/>
        </a:xfrm>
      </p:grpSpPr>
      <p:sp>
        <p:nvSpPr>
          <p:cNvPr id="4" name="Oval 3">
            <a:extLst>
              <a:ext uri="{FF2B5EF4-FFF2-40B4-BE49-F238E27FC236}">
                <a16:creationId xmlns:a16="http://schemas.microsoft.com/office/drawing/2014/main" id="{AD2C011A-3C45-DBFC-D3FC-1F97B2BF5A30}"/>
              </a:ext>
            </a:extLst>
          </p:cNvPr>
          <p:cNvSpPr/>
          <p:nvPr/>
        </p:nvSpPr>
        <p:spPr>
          <a:xfrm>
            <a:off x="-1453019" y="-3194137"/>
            <a:ext cx="15131441" cy="12901808"/>
          </a:xfrm>
          <a:prstGeom prst="ellipse">
            <a:avLst/>
          </a:prstGeom>
          <a:solidFill>
            <a:srgbClr val="156082"/>
          </a:solidFill>
          <a:ln w="317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8000" dirty="0">
              <a:latin typeface="Arial Rounded MT Bold" panose="020F0704030504030204" pitchFamily="34" charset="77"/>
            </a:endParaRPr>
          </a:p>
        </p:txBody>
      </p:sp>
      <p:grpSp>
        <p:nvGrpSpPr>
          <p:cNvPr id="3" name="Group 2">
            <a:extLst>
              <a:ext uri="{FF2B5EF4-FFF2-40B4-BE49-F238E27FC236}">
                <a16:creationId xmlns:a16="http://schemas.microsoft.com/office/drawing/2014/main" id="{F229D97C-EB2E-2331-5D1D-4C55CBFCEB55}"/>
              </a:ext>
            </a:extLst>
          </p:cNvPr>
          <p:cNvGrpSpPr/>
          <p:nvPr/>
        </p:nvGrpSpPr>
        <p:grpSpPr>
          <a:xfrm>
            <a:off x="2813142" y="280937"/>
            <a:ext cx="7019791" cy="1323439"/>
            <a:chOff x="4090796" y="318515"/>
            <a:chExt cx="7019791" cy="1323439"/>
          </a:xfrm>
        </p:grpSpPr>
        <p:pic>
          <p:nvPicPr>
            <p:cNvPr id="5" name="Graphic 4" descr="Information with solid fill">
              <a:extLst>
                <a:ext uri="{FF2B5EF4-FFF2-40B4-BE49-F238E27FC236}">
                  <a16:creationId xmlns:a16="http://schemas.microsoft.com/office/drawing/2014/main" id="{4C065DF3-C3E4-240E-BB81-CBA062831DA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090796" y="412324"/>
              <a:ext cx="1229630" cy="1229630"/>
            </a:xfrm>
            <a:prstGeom prst="rect">
              <a:avLst/>
            </a:prstGeom>
          </p:spPr>
        </p:pic>
        <p:sp>
          <p:nvSpPr>
            <p:cNvPr id="2" name="TextBox 1">
              <a:extLst>
                <a:ext uri="{FF2B5EF4-FFF2-40B4-BE49-F238E27FC236}">
                  <a16:creationId xmlns:a16="http://schemas.microsoft.com/office/drawing/2014/main" id="{62276078-E54B-DCF3-6C46-5530BC2BC92C}"/>
                </a:ext>
              </a:extLst>
            </p:cNvPr>
            <p:cNvSpPr txBox="1"/>
            <p:nvPr/>
          </p:nvSpPr>
          <p:spPr>
            <a:xfrm>
              <a:off x="5085568" y="318515"/>
              <a:ext cx="6025019" cy="1323439"/>
            </a:xfrm>
            <a:prstGeom prst="rect">
              <a:avLst/>
            </a:prstGeom>
            <a:noFill/>
          </p:spPr>
          <p:txBody>
            <a:bodyPr wrap="square" rtlCol="0">
              <a:spAutoFit/>
            </a:bodyPr>
            <a:lstStyle/>
            <a:p>
              <a:r>
                <a:rPr lang="en-GB" sz="8000" dirty="0">
                  <a:latin typeface="Arial Rounded MT Bold" panose="020F0704030504030204" pitchFamily="34" charset="77"/>
                </a:rPr>
                <a:t>ntroduction</a:t>
              </a:r>
            </a:p>
          </p:txBody>
        </p:sp>
      </p:grpSp>
      <p:sp>
        <p:nvSpPr>
          <p:cNvPr id="10" name="TextBox 9">
            <a:extLst>
              <a:ext uri="{FF2B5EF4-FFF2-40B4-BE49-F238E27FC236}">
                <a16:creationId xmlns:a16="http://schemas.microsoft.com/office/drawing/2014/main" id="{B1F6062A-5C1E-8D48-6A41-C19967832C33}"/>
              </a:ext>
            </a:extLst>
          </p:cNvPr>
          <p:cNvSpPr txBox="1"/>
          <p:nvPr/>
        </p:nvSpPr>
        <p:spPr>
          <a:xfrm>
            <a:off x="3244538" y="2768184"/>
            <a:ext cx="5429562" cy="2554545"/>
          </a:xfrm>
          <a:prstGeom prst="rect">
            <a:avLst/>
          </a:prstGeom>
          <a:noFill/>
        </p:spPr>
        <p:txBody>
          <a:bodyPr wrap="square" rtlCol="0">
            <a:spAutoFit/>
          </a:bodyPr>
          <a:lstStyle/>
          <a:p>
            <a:pPr algn="ctr"/>
            <a:r>
              <a:rPr lang="en-GB" sz="8000" dirty="0">
                <a:latin typeface="Arial Rounded MT Bold" panose="020F0704030504030204" pitchFamily="34" charset="77"/>
              </a:rPr>
              <a:t>Divorce Transition</a:t>
            </a:r>
          </a:p>
        </p:txBody>
      </p:sp>
    </p:spTree>
    <p:extLst>
      <p:ext uri="{BB962C8B-B14F-4D97-AF65-F5344CB8AC3E}">
        <p14:creationId xmlns:p14="http://schemas.microsoft.com/office/powerpoint/2010/main" val="276560276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156082"/>
        </a:solidFill>
        <a:effectLst/>
      </p:bgPr>
    </p:bg>
    <p:spTree>
      <p:nvGrpSpPr>
        <p:cNvPr id="1" name="">
          <a:extLst>
            <a:ext uri="{FF2B5EF4-FFF2-40B4-BE49-F238E27FC236}">
              <a16:creationId xmlns:a16="http://schemas.microsoft.com/office/drawing/2014/main" id="{15881CF4-80C9-3D53-58AC-AAB169DDC29D}"/>
            </a:ext>
          </a:extLst>
        </p:cNvPr>
        <p:cNvGrpSpPr/>
        <p:nvPr/>
      </p:nvGrpSpPr>
      <p:grpSpPr>
        <a:xfrm>
          <a:off x="0" y="0"/>
          <a:ext cx="0" cy="0"/>
          <a:chOff x="0" y="0"/>
          <a:chExt cx="0" cy="0"/>
        </a:xfrm>
      </p:grpSpPr>
      <p:sp>
        <p:nvSpPr>
          <p:cNvPr id="11" name="Rounded Rectangle 10">
            <a:extLst>
              <a:ext uri="{FF2B5EF4-FFF2-40B4-BE49-F238E27FC236}">
                <a16:creationId xmlns:a16="http://schemas.microsoft.com/office/drawing/2014/main" id="{849C4D5A-6DF1-108A-C354-098E9E726F29}"/>
              </a:ext>
            </a:extLst>
          </p:cNvPr>
          <p:cNvSpPr/>
          <p:nvPr/>
        </p:nvSpPr>
        <p:spPr>
          <a:xfrm>
            <a:off x="50582" y="2743419"/>
            <a:ext cx="2308485" cy="2600792"/>
          </a:xfrm>
          <a:prstGeom prst="roundRect">
            <a:avLst/>
          </a:prstGeom>
          <a:solidFill>
            <a:schemeClr val="bg1">
              <a:lumMod val="5000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 name="Group 2">
            <a:extLst>
              <a:ext uri="{FF2B5EF4-FFF2-40B4-BE49-F238E27FC236}">
                <a16:creationId xmlns:a16="http://schemas.microsoft.com/office/drawing/2014/main" id="{0A750124-4E81-EEC4-C735-985E3B26976E}"/>
              </a:ext>
            </a:extLst>
          </p:cNvPr>
          <p:cNvGrpSpPr/>
          <p:nvPr/>
        </p:nvGrpSpPr>
        <p:grpSpPr>
          <a:xfrm>
            <a:off x="2813142" y="280937"/>
            <a:ext cx="7019791" cy="1323439"/>
            <a:chOff x="4090796" y="318515"/>
            <a:chExt cx="7019791" cy="1323439"/>
          </a:xfrm>
        </p:grpSpPr>
        <p:pic>
          <p:nvPicPr>
            <p:cNvPr id="5" name="Graphic 4" descr="Information with solid fill">
              <a:extLst>
                <a:ext uri="{FF2B5EF4-FFF2-40B4-BE49-F238E27FC236}">
                  <a16:creationId xmlns:a16="http://schemas.microsoft.com/office/drawing/2014/main" id="{2D47E942-B499-3806-FE2B-1D98257A8DE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090796" y="412324"/>
              <a:ext cx="1229630" cy="1229630"/>
            </a:xfrm>
            <a:prstGeom prst="rect">
              <a:avLst/>
            </a:prstGeom>
          </p:spPr>
        </p:pic>
        <p:sp>
          <p:nvSpPr>
            <p:cNvPr id="2" name="TextBox 1">
              <a:extLst>
                <a:ext uri="{FF2B5EF4-FFF2-40B4-BE49-F238E27FC236}">
                  <a16:creationId xmlns:a16="http://schemas.microsoft.com/office/drawing/2014/main" id="{2D28E3C3-D146-4DAE-89D8-28555E35C4C2}"/>
                </a:ext>
              </a:extLst>
            </p:cNvPr>
            <p:cNvSpPr txBox="1"/>
            <p:nvPr/>
          </p:nvSpPr>
          <p:spPr>
            <a:xfrm>
              <a:off x="5085568" y="318515"/>
              <a:ext cx="6025019" cy="1323439"/>
            </a:xfrm>
            <a:prstGeom prst="rect">
              <a:avLst/>
            </a:prstGeom>
            <a:noFill/>
          </p:spPr>
          <p:txBody>
            <a:bodyPr wrap="square" rtlCol="0">
              <a:spAutoFit/>
            </a:bodyPr>
            <a:lstStyle/>
            <a:p>
              <a:r>
                <a:rPr lang="en-GB" sz="8000" dirty="0">
                  <a:latin typeface="Arial Rounded MT Bold" panose="020F0704030504030204" pitchFamily="34" charset="77"/>
                </a:rPr>
                <a:t>ntroduction</a:t>
              </a:r>
            </a:p>
          </p:txBody>
        </p:sp>
      </p:grpSp>
      <p:sp>
        <p:nvSpPr>
          <p:cNvPr id="6" name="TextBox 5">
            <a:extLst>
              <a:ext uri="{FF2B5EF4-FFF2-40B4-BE49-F238E27FC236}">
                <a16:creationId xmlns:a16="http://schemas.microsoft.com/office/drawing/2014/main" id="{61BB3E0F-2B18-4E6F-30F2-0AE7D2868065}"/>
              </a:ext>
            </a:extLst>
          </p:cNvPr>
          <p:cNvSpPr txBox="1"/>
          <p:nvPr/>
        </p:nvSpPr>
        <p:spPr>
          <a:xfrm>
            <a:off x="-81095" y="2747166"/>
            <a:ext cx="2308485" cy="2369880"/>
          </a:xfrm>
          <a:prstGeom prst="rect">
            <a:avLst/>
          </a:prstGeom>
          <a:noFill/>
          <a:ln>
            <a:noFill/>
          </a:ln>
        </p:spPr>
        <p:txBody>
          <a:bodyPr wrap="square" rtlCol="0">
            <a:spAutoFit/>
          </a:bodyPr>
          <a:lstStyle/>
          <a:p>
            <a:pPr algn="ctr"/>
            <a:r>
              <a:rPr lang="en-GB" sz="4800" dirty="0">
                <a:solidFill>
                  <a:schemeClr val="bg1"/>
                </a:solidFill>
                <a:latin typeface="Arial Rounded MT Bold" panose="020F0704030504030204" pitchFamily="34" charset="77"/>
              </a:rPr>
              <a:t>01</a:t>
            </a:r>
            <a:br>
              <a:rPr lang="en-GB" sz="4800" dirty="0">
                <a:solidFill>
                  <a:schemeClr val="bg1"/>
                </a:solidFill>
                <a:latin typeface="Arial Rounded MT Bold" panose="020F0704030504030204" pitchFamily="34" charset="77"/>
              </a:rPr>
            </a:br>
            <a:r>
              <a:rPr lang="en-GB" sz="2000" dirty="0">
                <a:solidFill>
                  <a:schemeClr val="bg1"/>
                </a:solidFill>
                <a:latin typeface="Arial Rounded MT Bold" panose="020F0704030504030204" pitchFamily="34" charset="77"/>
              </a:rPr>
              <a:t>Reflective practice and Bridges Transition Theory </a:t>
            </a:r>
            <a:endParaRPr lang="en-GB" sz="4800" dirty="0">
              <a:solidFill>
                <a:schemeClr val="bg1"/>
              </a:solidFill>
              <a:latin typeface="Arial Rounded MT Bold" panose="020F0704030504030204" pitchFamily="34" charset="77"/>
            </a:endParaRPr>
          </a:p>
        </p:txBody>
      </p:sp>
      <p:sp>
        <p:nvSpPr>
          <p:cNvPr id="7" name="TextBox 6">
            <a:extLst>
              <a:ext uri="{FF2B5EF4-FFF2-40B4-BE49-F238E27FC236}">
                <a16:creationId xmlns:a16="http://schemas.microsoft.com/office/drawing/2014/main" id="{EA080158-6BF1-C3EF-5CA6-3086C4AB013B}"/>
              </a:ext>
            </a:extLst>
          </p:cNvPr>
          <p:cNvSpPr txBox="1"/>
          <p:nvPr/>
        </p:nvSpPr>
        <p:spPr>
          <a:xfrm>
            <a:off x="2397412" y="2747166"/>
            <a:ext cx="2308485" cy="2369880"/>
          </a:xfrm>
          <a:prstGeom prst="rect">
            <a:avLst/>
          </a:prstGeom>
          <a:noFill/>
          <a:ln>
            <a:noFill/>
          </a:ln>
        </p:spPr>
        <p:txBody>
          <a:bodyPr wrap="square" rtlCol="0">
            <a:spAutoFit/>
          </a:bodyPr>
          <a:lstStyle/>
          <a:p>
            <a:pPr algn="ctr"/>
            <a:r>
              <a:rPr lang="en-GB" sz="4800" dirty="0">
                <a:solidFill>
                  <a:srgbClr val="156082"/>
                </a:solidFill>
                <a:latin typeface="Arial Rounded MT Bold" panose="020F0704030504030204" pitchFamily="34" charset="77"/>
              </a:rPr>
              <a:t>02</a:t>
            </a:r>
            <a:br>
              <a:rPr lang="en-GB" sz="4800" dirty="0">
                <a:solidFill>
                  <a:srgbClr val="156082"/>
                </a:solidFill>
                <a:latin typeface="Arial Rounded MT Bold" panose="020F0704030504030204" pitchFamily="34" charset="77"/>
              </a:rPr>
            </a:br>
            <a:r>
              <a:rPr lang="en-GB" sz="2000" dirty="0">
                <a:solidFill>
                  <a:srgbClr val="156082"/>
                </a:solidFill>
                <a:latin typeface="Arial Rounded MT Bold" panose="020F0704030504030204" pitchFamily="34" charset="77"/>
              </a:rPr>
              <a:t>Reflecting on my personal journey through my marriage breakdown</a:t>
            </a:r>
            <a:endParaRPr lang="en-GB" sz="4800" dirty="0">
              <a:solidFill>
                <a:srgbClr val="156082"/>
              </a:solidFill>
              <a:latin typeface="Arial Rounded MT Bold" panose="020F0704030504030204" pitchFamily="34" charset="77"/>
            </a:endParaRPr>
          </a:p>
        </p:txBody>
      </p:sp>
      <p:sp>
        <p:nvSpPr>
          <p:cNvPr id="8" name="TextBox 7">
            <a:extLst>
              <a:ext uri="{FF2B5EF4-FFF2-40B4-BE49-F238E27FC236}">
                <a16:creationId xmlns:a16="http://schemas.microsoft.com/office/drawing/2014/main" id="{5F6D312F-9120-D87B-7D99-9AF9A7951D5E}"/>
              </a:ext>
            </a:extLst>
          </p:cNvPr>
          <p:cNvSpPr txBox="1"/>
          <p:nvPr/>
        </p:nvSpPr>
        <p:spPr>
          <a:xfrm>
            <a:off x="4875919" y="2743419"/>
            <a:ext cx="2308485" cy="2369880"/>
          </a:xfrm>
          <a:prstGeom prst="rect">
            <a:avLst/>
          </a:prstGeom>
          <a:noFill/>
          <a:ln>
            <a:noFill/>
          </a:ln>
        </p:spPr>
        <p:txBody>
          <a:bodyPr wrap="square" rtlCol="0">
            <a:spAutoFit/>
          </a:bodyPr>
          <a:lstStyle/>
          <a:p>
            <a:pPr algn="ctr"/>
            <a:r>
              <a:rPr lang="en-GB" sz="4800" dirty="0">
                <a:solidFill>
                  <a:srgbClr val="156082"/>
                </a:solidFill>
                <a:latin typeface="Arial Rounded MT Bold" panose="020F0704030504030204" pitchFamily="34" charset="77"/>
              </a:rPr>
              <a:t>03</a:t>
            </a:r>
            <a:br>
              <a:rPr lang="en-GB" sz="4800" dirty="0">
                <a:solidFill>
                  <a:srgbClr val="156082"/>
                </a:solidFill>
                <a:latin typeface="Arial Rounded MT Bold" panose="020F0704030504030204" pitchFamily="34" charset="77"/>
              </a:rPr>
            </a:br>
            <a:r>
              <a:rPr lang="en-GB" sz="2000" dirty="0">
                <a:solidFill>
                  <a:srgbClr val="156082"/>
                </a:solidFill>
                <a:latin typeface="Arial Rounded MT Bold" panose="020F0704030504030204" pitchFamily="34" charset="77"/>
              </a:rPr>
              <a:t>My chosen image of a bear and why it resonates with me </a:t>
            </a:r>
          </a:p>
          <a:p>
            <a:endParaRPr lang="en-GB" sz="2000" dirty="0">
              <a:solidFill>
                <a:schemeClr val="bg1"/>
              </a:solidFill>
              <a:latin typeface="Arial Rounded MT Bold" panose="020F0704030504030204" pitchFamily="34" charset="77"/>
            </a:endParaRPr>
          </a:p>
        </p:txBody>
      </p:sp>
      <p:sp>
        <p:nvSpPr>
          <p:cNvPr id="9" name="TextBox 8">
            <a:extLst>
              <a:ext uri="{FF2B5EF4-FFF2-40B4-BE49-F238E27FC236}">
                <a16:creationId xmlns:a16="http://schemas.microsoft.com/office/drawing/2014/main" id="{369B8733-0867-0B70-D650-66E2CEAC3F1E}"/>
              </a:ext>
            </a:extLst>
          </p:cNvPr>
          <p:cNvSpPr txBox="1"/>
          <p:nvPr/>
        </p:nvSpPr>
        <p:spPr>
          <a:xfrm>
            <a:off x="7354426" y="2743419"/>
            <a:ext cx="2308485" cy="2369880"/>
          </a:xfrm>
          <a:prstGeom prst="rect">
            <a:avLst/>
          </a:prstGeom>
          <a:noFill/>
          <a:ln>
            <a:noFill/>
          </a:ln>
        </p:spPr>
        <p:txBody>
          <a:bodyPr wrap="square" rtlCol="0">
            <a:spAutoFit/>
          </a:bodyPr>
          <a:lstStyle/>
          <a:p>
            <a:pPr algn="ctr"/>
            <a:r>
              <a:rPr lang="en-GB" sz="4800" dirty="0">
                <a:solidFill>
                  <a:srgbClr val="156082"/>
                </a:solidFill>
                <a:latin typeface="Arial Rounded MT Bold" panose="020F0704030504030204" pitchFamily="34" charset="77"/>
              </a:rPr>
              <a:t>04</a:t>
            </a:r>
            <a:br>
              <a:rPr lang="en-GB" sz="4800" dirty="0">
                <a:solidFill>
                  <a:srgbClr val="156082"/>
                </a:solidFill>
                <a:latin typeface="Arial Rounded MT Bold" panose="020F0704030504030204" pitchFamily="34" charset="77"/>
              </a:rPr>
            </a:br>
            <a:r>
              <a:rPr lang="en-GB" sz="2000" dirty="0">
                <a:solidFill>
                  <a:srgbClr val="156082"/>
                </a:solidFill>
                <a:latin typeface="Arial Rounded MT Bold" panose="020F0704030504030204" pitchFamily="34" charset="77"/>
              </a:rPr>
              <a:t>How I apply Bridges to my journey and comparisons to other theories</a:t>
            </a:r>
            <a:endParaRPr lang="en-GB" sz="4800" dirty="0">
              <a:solidFill>
                <a:srgbClr val="156082"/>
              </a:solidFill>
              <a:latin typeface="Arial Rounded MT Bold" panose="020F0704030504030204" pitchFamily="34" charset="77"/>
            </a:endParaRPr>
          </a:p>
        </p:txBody>
      </p:sp>
      <p:sp>
        <p:nvSpPr>
          <p:cNvPr id="10" name="TextBox 9">
            <a:extLst>
              <a:ext uri="{FF2B5EF4-FFF2-40B4-BE49-F238E27FC236}">
                <a16:creationId xmlns:a16="http://schemas.microsoft.com/office/drawing/2014/main" id="{CC95942D-E0CE-D5B0-BF93-32BD28BCDAA9}"/>
              </a:ext>
            </a:extLst>
          </p:cNvPr>
          <p:cNvSpPr txBox="1"/>
          <p:nvPr/>
        </p:nvSpPr>
        <p:spPr>
          <a:xfrm>
            <a:off x="9832933" y="2743419"/>
            <a:ext cx="2308485" cy="2369880"/>
          </a:xfrm>
          <a:prstGeom prst="rect">
            <a:avLst/>
          </a:prstGeom>
          <a:noFill/>
          <a:ln>
            <a:noFill/>
          </a:ln>
        </p:spPr>
        <p:txBody>
          <a:bodyPr wrap="square" rtlCol="0">
            <a:spAutoFit/>
          </a:bodyPr>
          <a:lstStyle/>
          <a:p>
            <a:pPr algn="ctr"/>
            <a:r>
              <a:rPr lang="en-GB" sz="4800" dirty="0">
                <a:solidFill>
                  <a:srgbClr val="156082"/>
                </a:solidFill>
                <a:latin typeface="Arial Rounded MT Bold" panose="020F0704030504030204" pitchFamily="34" charset="77"/>
              </a:rPr>
              <a:t>05</a:t>
            </a:r>
            <a:br>
              <a:rPr lang="en-GB" sz="4800" dirty="0">
                <a:solidFill>
                  <a:srgbClr val="156082"/>
                </a:solidFill>
                <a:latin typeface="Arial Rounded MT Bold" panose="020F0704030504030204" pitchFamily="34" charset="77"/>
              </a:rPr>
            </a:br>
            <a:r>
              <a:rPr lang="en-GB" sz="2000" dirty="0">
                <a:solidFill>
                  <a:srgbClr val="156082"/>
                </a:solidFill>
                <a:latin typeface="Arial Rounded MT Bold" panose="020F0704030504030204" pitchFamily="34" charset="77"/>
              </a:rPr>
              <a:t>The conclusion: a brief overview, putting everything together</a:t>
            </a:r>
          </a:p>
        </p:txBody>
      </p:sp>
    </p:spTree>
    <p:extLst>
      <p:ext uri="{BB962C8B-B14F-4D97-AF65-F5344CB8AC3E}">
        <p14:creationId xmlns:p14="http://schemas.microsoft.com/office/powerpoint/2010/main" val="38408016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156082"/>
        </a:solidFill>
        <a:effectLst/>
      </p:bgPr>
    </p:bg>
    <p:spTree>
      <p:nvGrpSpPr>
        <p:cNvPr id="1" name="">
          <a:extLst>
            <a:ext uri="{FF2B5EF4-FFF2-40B4-BE49-F238E27FC236}">
              <a16:creationId xmlns:a16="http://schemas.microsoft.com/office/drawing/2014/main" id="{02105582-B835-49DD-60BE-6003447A2F3A}"/>
            </a:ext>
          </a:extLst>
        </p:cNvPr>
        <p:cNvGrpSpPr/>
        <p:nvPr/>
      </p:nvGrpSpPr>
      <p:grpSpPr>
        <a:xfrm>
          <a:off x="0" y="0"/>
          <a:ext cx="0" cy="0"/>
          <a:chOff x="0" y="0"/>
          <a:chExt cx="0" cy="0"/>
        </a:xfrm>
      </p:grpSpPr>
      <p:sp>
        <p:nvSpPr>
          <p:cNvPr id="11" name="Rounded Rectangle 10">
            <a:extLst>
              <a:ext uri="{FF2B5EF4-FFF2-40B4-BE49-F238E27FC236}">
                <a16:creationId xmlns:a16="http://schemas.microsoft.com/office/drawing/2014/main" id="{584FA58D-EC78-8447-9157-41330D5DADAD}"/>
              </a:ext>
            </a:extLst>
          </p:cNvPr>
          <p:cNvSpPr/>
          <p:nvPr/>
        </p:nvSpPr>
        <p:spPr>
          <a:xfrm>
            <a:off x="2397411" y="2743419"/>
            <a:ext cx="2308485" cy="2600792"/>
          </a:xfrm>
          <a:prstGeom prst="roundRect">
            <a:avLst/>
          </a:prstGeom>
          <a:solidFill>
            <a:schemeClr val="tx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 name="Group 2">
            <a:extLst>
              <a:ext uri="{FF2B5EF4-FFF2-40B4-BE49-F238E27FC236}">
                <a16:creationId xmlns:a16="http://schemas.microsoft.com/office/drawing/2014/main" id="{3D9F099B-3E8E-B107-85BE-740AAE2B5743}"/>
              </a:ext>
            </a:extLst>
          </p:cNvPr>
          <p:cNvGrpSpPr/>
          <p:nvPr/>
        </p:nvGrpSpPr>
        <p:grpSpPr>
          <a:xfrm>
            <a:off x="2813142" y="280937"/>
            <a:ext cx="7019791" cy="1323439"/>
            <a:chOff x="4090796" y="318515"/>
            <a:chExt cx="7019791" cy="1323439"/>
          </a:xfrm>
        </p:grpSpPr>
        <p:pic>
          <p:nvPicPr>
            <p:cNvPr id="5" name="Graphic 4" descr="Information with solid fill">
              <a:extLst>
                <a:ext uri="{FF2B5EF4-FFF2-40B4-BE49-F238E27FC236}">
                  <a16:creationId xmlns:a16="http://schemas.microsoft.com/office/drawing/2014/main" id="{D39D03C8-C910-B39C-D9E1-C048ECC0ECE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090796" y="412324"/>
              <a:ext cx="1229630" cy="1229630"/>
            </a:xfrm>
            <a:prstGeom prst="rect">
              <a:avLst/>
            </a:prstGeom>
          </p:spPr>
        </p:pic>
        <p:sp>
          <p:nvSpPr>
            <p:cNvPr id="2" name="TextBox 1">
              <a:extLst>
                <a:ext uri="{FF2B5EF4-FFF2-40B4-BE49-F238E27FC236}">
                  <a16:creationId xmlns:a16="http://schemas.microsoft.com/office/drawing/2014/main" id="{3983922A-E58C-B060-BF14-48C668ED49FC}"/>
                </a:ext>
              </a:extLst>
            </p:cNvPr>
            <p:cNvSpPr txBox="1"/>
            <p:nvPr/>
          </p:nvSpPr>
          <p:spPr>
            <a:xfrm>
              <a:off x="5085568" y="318515"/>
              <a:ext cx="6025019" cy="1323439"/>
            </a:xfrm>
            <a:prstGeom prst="rect">
              <a:avLst/>
            </a:prstGeom>
            <a:noFill/>
          </p:spPr>
          <p:txBody>
            <a:bodyPr wrap="square" rtlCol="0">
              <a:spAutoFit/>
            </a:bodyPr>
            <a:lstStyle/>
            <a:p>
              <a:r>
                <a:rPr lang="en-GB" sz="8000" dirty="0">
                  <a:latin typeface="Arial Rounded MT Bold" panose="020F0704030504030204" pitchFamily="34" charset="77"/>
                </a:rPr>
                <a:t>ntroduction</a:t>
              </a:r>
            </a:p>
          </p:txBody>
        </p:sp>
      </p:grpSp>
      <p:sp>
        <p:nvSpPr>
          <p:cNvPr id="6" name="TextBox 5">
            <a:extLst>
              <a:ext uri="{FF2B5EF4-FFF2-40B4-BE49-F238E27FC236}">
                <a16:creationId xmlns:a16="http://schemas.microsoft.com/office/drawing/2014/main" id="{948B8938-7A25-0D64-77F1-ED796FF3F1BC}"/>
              </a:ext>
            </a:extLst>
          </p:cNvPr>
          <p:cNvSpPr txBox="1"/>
          <p:nvPr/>
        </p:nvSpPr>
        <p:spPr>
          <a:xfrm>
            <a:off x="-81095" y="2747166"/>
            <a:ext cx="2308485" cy="2369880"/>
          </a:xfrm>
          <a:prstGeom prst="rect">
            <a:avLst/>
          </a:prstGeom>
          <a:noFill/>
          <a:ln>
            <a:noFill/>
          </a:ln>
        </p:spPr>
        <p:txBody>
          <a:bodyPr wrap="square" rtlCol="0">
            <a:spAutoFit/>
          </a:bodyPr>
          <a:lstStyle/>
          <a:p>
            <a:pPr algn="ctr"/>
            <a:r>
              <a:rPr lang="en-GB" sz="4800" dirty="0">
                <a:solidFill>
                  <a:srgbClr val="156082"/>
                </a:solidFill>
                <a:latin typeface="Arial Rounded MT Bold" panose="020F0704030504030204" pitchFamily="34" charset="77"/>
              </a:rPr>
              <a:t>01</a:t>
            </a:r>
            <a:br>
              <a:rPr lang="en-GB" sz="4800" dirty="0">
                <a:solidFill>
                  <a:srgbClr val="156082"/>
                </a:solidFill>
                <a:latin typeface="Arial Rounded MT Bold" panose="020F0704030504030204" pitchFamily="34" charset="77"/>
              </a:rPr>
            </a:br>
            <a:r>
              <a:rPr lang="en-GB" sz="2000" dirty="0">
                <a:solidFill>
                  <a:srgbClr val="156082"/>
                </a:solidFill>
                <a:latin typeface="Arial Rounded MT Bold" panose="020F0704030504030204" pitchFamily="34" charset="77"/>
              </a:rPr>
              <a:t>Reflective practice and Bridges Transition Theory </a:t>
            </a:r>
            <a:endParaRPr lang="en-GB" sz="4800" dirty="0">
              <a:solidFill>
                <a:srgbClr val="156082"/>
              </a:solidFill>
              <a:latin typeface="Arial Rounded MT Bold" panose="020F0704030504030204" pitchFamily="34" charset="77"/>
            </a:endParaRPr>
          </a:p>
        </p:txBody>
      </p:sp>
      <p:sp>
        <p:nvSpPr>
          <p:cNvPr id="7" name="TextBox 6">
            <a:extLst>
              <a:ext uri="{FF2B5EF4-FFF2-40B4-BE49-F238E27FC236}">
                <a16:creationId xmlns:a16="http://schemas.microsoft.com/office/drawing/2014/main" id="{F38E4C6F-44EF-1893-C801-F706F3A080DB}"/>
              </a:ext>
            </a:extLst>
          </p:cNvPr>
          <p:cNvSpPr txBox="1"/>
          <p:nvPr/>
        </p:nvSpPr>
        <p:spPr>
          <a:xfrm>
            <a:off x="2397412" y="2747166"/>
            <a:ext cx="2308485" cy="2369880"/>
          </a:xfrm>
          <a:prstGeom prst="rect">
            <a:avLst/>
          </a:prstGeom>
          <a:noFill/>
          <a:ln>
            <a:noFill/>
          </a:ln>
        </p:spPr>
        <p:txBody>
          <a:bodyPr wrap="square" rtlCol="0">
            <a:spAutoFit/>
          </a:bodyPr>
          <a:lstStyle/>
          <a:p>
            <a:pPr algn="ctr"/>
            <a:r>
              <a:rPr lang="en-GB" sz="4800" dirty="0">
                <a:solidFill>
                  <a:schemeClr val="bg1"/>
                </a:solidFill>
                <a:latin typeface="Arial Rounded MT Bold" panose="020F0704030504030204" pitchFamily="34" charset="77"/>
              </a:rPr>
              <a:t>02</a:t>
            </a:r>
            <a:br>
              <a:rPr lang="en-GB" sz="4800" dirty="0">
                <a:solidFill>
                  <a:schemeClr val="bg1"/>
                </a:solidFill>
                <a:latin typeface="Arial Rounded MT Bold" panose="020F0704030504030204" pitchFamily="34" charset="77"/>
              </a:rPr>
            </a:br>
            <a:r>
              <a:rPr lang="en-GB" sz="2000" dirty="0">
                <a:solidFill>
                  <a:schemeClr val="bg1"/>
                </a:solidFill>
                <a:latin typeface="Arial Rounded MT Bold" panose="020F0704030504030204" pitchFamily="34" charset="77"/>
              </a:rPr>
              <a:t>Reflecting on my personal journey through my marriage breakdown</a:t>
            </a:r>
            <a:endParaRPr lang="en-GB" sz="4800" dirty="0">
              <a:solidFill>
                <a:schemeClr val="bg1"/>
              </a:solidFill>
              <a:latin typeface="Arial Rounded MT Bold" panose="020F0704030504030204" pitchFamily="34" charset="77"/>
            </a:endParaRPr>
          </a:p>
        </p:txBody>
      </p:sp>
      <p:sp>
        <p:nvSpPr>
          <p:cNvPr id="8" name="TextBox 7">
            <a:extLst>
              <a:ext uri="{FF2B5EF4-FFF2-40B4-BE49-F238E27FC236}">
                <a16:creationId xmlns:a16="http://schemas.microsoft.com/office/drawing/2014/main" id="{2316FBAF-D9F0-2D9F-7789-8989DE65AB89}"/>
              </a:ext>
            </a:extLst>
          </p:cNvPr>
          <p:cNvSpPr txBox="1"/>
          <p:nvPr/>
        </p:nvSpPr>
        <p:spPr>
          <a:xfrm>
            <a:off x="4875919" y="2743419"/>
            <a:ext cx="2308485" cy="2369880"/>
          </a:xfrm>
          <a:prstGeom prst="rect">
            <a:avLst/>
          </a:prstGeom>
          <a:noFill/>
          <a:ln>
            <a:noFill/>
          </a:ln>
        </p:spPr>
        <p:txBody>
          <a:bodyPr wrap="square" rtlCol="0">
            <a:spAutoFit/>
          </a:bodyPr>
          <a:lstStyle/>
          <a:p>
            <a:pPr algn="ctr"/>
            <a:r>
              <a:rPr lang="en-GB" sz="4800" dirty="0">
                <a:solidFill>
                  <a:srgbClr val="156082"/>
                </a:solidFill>
                <a:latin typeface="Arial Rounded MT Bold" panose="020F0704030504030204" pitchFamily="34" charset="77"/>
              </a:rPr>
              <a:t>03</a:t>
            </a:r>
            <a:br>
              <a:rPr lang="en-GB" sz="4800" dirty="0">
                <a:solidFill>
                  <a:srgbClr val="156082"/>
                </a:solidFill>
                <a:latin typeface="Arial Rounded MT Bold" panose="020F0704030504030204" pitchFamily="34" charset="77"/>
              </a:rPr>
            </a:br>
            <a:r>
              <a:rPr lang="en-GB" sz="2000" dirty="0">
                <a:solidFill>
                  <a:srgbClr val="156082"/>
                </a:solidFill>
                <a:latin typeface="Arial Rounded MT Bold" panose="020F0704030504030204" pitchFamily="34" charset="77"/>
              </a:rPr>
              <a:t>My chosen image of a bear and why it resonates with me </a:t>
            </a:r>
          </a:p>
          <a:p>
            <a:endParaRPr lang="en-GB" sz="2000" dirty="0">
              <a:solidFill>
                <a:schemeClr val="bg1"/>
              </a:solidFill>
              <a:latin typeface="Arial Rounded MT Bold" panose="020F0704030504030204" pitchFamily="34" charset="77"/>
            </a:endParaRPr>
          </a:p>
        </p:txBody>
      </p:sp>
      <p:sp>
        <p:nvSpPr>
          <p:cNvPr id="9" name="TextBox 8">
            <a:extLst>
              <a:ext uri="{FF2B5EF4-FFF2-40B4-BE49-F238E27FC236}">
                <a16:creationId xmlns:a16="http://schemas.microsoft.com/office/drawing/2014/main" id="{522D92EE-C68B-CD24-AF66-0493B0D05939}"/>
              </a:ext>
            </a:extLst>
          </p:cNvPr>
          <p:cNvSpPr txBox="1"/>
          <p:nvPr/>
        </p:nvSpPr>
        <p:spPr>
          <a:xfrm>
            <a:off x="7354426" y="2743419"/>
            <a:ext cx="2308485" cy="2369880"/>
          </a:xfrm>
          <a:prstGeom prst="rect">
            <a:avLst/>
          </a:prstGeom>
          <a:noFill/>
          <a:ln>
            <a:noFill/>
          </a:ln>
        </p:spPr>
        <p:txBody>
          <a:bodyPr wrap="square" rtlCol="0">
            <a:spAutoFit/>
          </a:bodyPr>
          <a:lstStyle/>
          <a:p>
            <a:pPr algn="ctr"/>
            <a:r>
              <a:rPr lang="en-GB" sz="4800" dirty="0">
                <a:solidFill>
                  <a:srgbClr val="156082"/>
                </a:solidFill>
                <a:latin typeface="Arial Rounded MT Bold" panose="020F0704030504030204" pitchFamily="34" charset="77"/>
              </a:rPr>
              <a:t>04</a:t>
            </a:r>
            <a:br>
              <a:rPr lang="en-GB" sz="4800" dirty="0">
                <a:solidFill>
                  <a:srgbClr val="156082"/>
                </a:solidFill>
                <a:latin typeface="Arial Rounded MT Bold" panose="020F0704030504030204" pitchFamily="34" charset="77"/>
              </a:rPr>
            </a:br>
            <a:r>
              <a:rPr lang="en-GB" sz="2000" dirty="0">
                <a:solidFill>
                  <a:srgbClr val="156082"/>
                </a:solidFill>
                <a:latin typeface="Arial Rounded MT Bold" panose="020F0704030504030204" pitchFamily="34" charset="77"/>
              </a:rPr>
              <a:t>How I apply Bridges to my journey and comparisons to other theories</a:t>
            </a:r>
            <a:endParaRPr lang="en-GB" sz="4800" dirty="0">
              <a:solidFill>
                <a:srgbClr val="156082"/>
              </a:solidFill>
              <a:latin typeface="Arial Rounded MT Bold" panose="020F0704030504030204" pitchFamily="34" charset="77"/>
            </a:endParaRPr>
          </a:p>
        </p:txBody>
      </p:sp>
      <p:sp>
        <p:nvSpPr>
          <p:cNvPr id="10" name="TextBox 9">
            <a:extLst>
              <a:ext uri="{FF2B5EF4-FFF2-40B4-BE49-F238E27FC236}">
                <a16:creationId xmlns:a16="http://schemas.microsoft.com/office/drawing/2014/main" id="{84C9A1CD-EB28-F5A8-E66D-EBF548E47F56}"/>
              </a:ext>
            </a:extLst>
          </p:cNvPr>
          <p:cNvSpPr txBox="1"/>
          <p:nvPr/>
        </p:nvSpPr>
        <p:spPr>
          <a:xfrm>
            <a:off x="9832933" y="2743419"/>
            <a:ext cx="2308485" cy="2369880"/>
          </a:xfrm>
          <a:prstGeom prst="rect">
            <a:avLst/>
          </a:prstGeom>
          <a:noFill/>
          <a:ln>
            <a:noFill/>
          </a:ln>
        </p:spPr>
        <p:txBody>
          <a:bodyPr wrap="square" rtlCol="0">
            <a:spAutoFit/>
          </a:bodyPr>
          <a:lstStyle/>
          <a:p>
            <a:pPr algn="ctr"/>
            <a:r>
              <a:rPr lang="en-GB" sz="4800" dirty="0">
                <a:solidFill>
                  <a:srgbClr val="156082"/>
                </a:solidFill>
                <a:latin typeface="Arial Rounded MT Bold" panose="020F0704030504030204" pitchFamily="34" charset="77"/>
              </a:rPr>
              <a:t>05</a:t>
            </a:r>
            <a:br>
              <a:rPr lang="en-GB" sz="4800" dirty="0">
                <a:solidFill>
                  <a:srgbClr val="156082"/>
                </a:solidFill>
                <a:latin typeface="Arial Rounded MT Bold" panose="020F0704030504030204" pitchFamily="34" charset="77"/>
              </a:rPr>
            </a:br>
            <a:r>
              <a:rPr lang="en-GB" sz="2000" dirty="0">
                <a:solidFill>
                  <a:srgbClr val="156082"/>
                </a:solidFill>
                <a:latin typeface="Arial Rounded MT Bold" panose="020F0704030504030204" pitchFamily="34" charset="77"/>
              </a:rPr>
              <a:t>The conclusion: a brief overview, putting everything together</a:t>
            </a:r>
          </a:p>
        </p:txBody>
      </p:sp>
    </p:spTree>
    <p:extLst>
      <p:ext uri="{BB962C8B-B14F-4D97-AF65-F5344CB8AC3E}">
        <p14:creationId xmlns:p14="http://schemas.microsoft.com/office/powerpoint/2010/main" val="87610550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156082"/>
        </a:solidFill>
        <a:effectLst/>
      </p:bgPr>
    </p:bg>
    <p:spTree>
      <p:nvGrpSpPr>
        <p:cNvPr id="1" name="">
          <a:extLst>
            <a:ext uri="{FF2B5EF4-FFF2-40B4-BE49-F238E27FC236}">
              <a16:creationId xmlns:a16="http://schemas.microsoft.com/office/drawing/2014/main" id="{F81FC32F-5051-B800-9690-B1AE16323855}"/>
            </a:ext>
          </a:extLst>
        </p:cNvPr>
        <p:cNvGrpSpPr/>
        <p:nvPr/>
      </p:nvGrpSpPr>
      <p:grpSpPr>
        <a:xfrm>
          <a:off x="0" y="0"/>
          <a:ext cx="0" cy="0"/>
          <a:chOff x="0" y="0"/>
          <a:chExt cx="0" cy="0"/>
        </a:xfrm>
      </p:grpSpPr>
      <p:sp>
        <p:nvSpPr>
          <p:cNvPr id="11" name="Rounded Rectangle 10">
            <a:extLst>
              <a:ext uri="{FF2B5EF4-FFF2-40B4-BE49-F238E27FC236}">
                <a16:creationId xmlns:a16="http://schemas.microsoft.com/office/drawing/2014/main" id="{97D7CDE9-D975-AECC-C873-9E5F19304B04}"/>
              </a:ext>
            </a:extLst>
          </p:cNvPr>
          <p:cNvSpPr/>
          <p:nvPr/>
        </p:nvSpPr>
        <p:spPr>
          <a:xfrm>
            <a:off x="4875918" y="2743419"/>
            <a:ext cx="2308485" cy="2600792"/>
          </a:xfrm>
          <a:prstGeom prst="roundRect">
            <a:avLst/>
          </a:prstGeom>
          <a:solidFill>
            <a:srgbClr val="618224"/>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 name="Group 2">
            <a:extLst>
              <a:ext uri="{FF2B5EF4-FFF2-40B4-BE49-F238E27FC236}">
                <a16:creationId xmlns:a16="http://schemas.microsoft.com/office/drawing/2014/main" id="{610458E3-0F26-915D-D8E3-7E5B66CB61D3}"/>
              </a:ext>
            </a:extLst>
          </p:cNvPr>
          <p:cNvGrpSpPr/>
          <p:nvPr/>
        </p:nvGrpSpPr>
        <p:grpSpPr>
          <a:xfrm>
            <a:off x="2813142" y="280937"/>
            <a:ext cx="7019791" cy="1323439"/>
            <a:chOff x="4090796" y="318515"/>
            <a:chExt cx="7019791" cy="1323439"/>
          </a:xfrm>
        </p:grpSpPr>
        <p:pic>
          <p:nvPicPr>
            <p:cNvPr id="5" name="Graphic 4" descr="Information with solid fill">
              <a:extLst>
                <a:ext uri="{FF2B5EF4-FFF2-40B4-BE49-F238E27FC236}">
                  <a16:creationId xmlns:a16="http://schemas.microsoft.com/office/drawing/2014/main" id="{87262EC9-F8E9-07AE-E0C9-D0131F474D5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090796" y="412324"/>
              <a:ext cx="1229630" cy="1229630"/>
            </a:xfrm>
            <a:prstGeom prst="rect">
              <a:avLst/>
            </a:prstGeom>
          </p:spPr>
        </p:pic>
        <p:sp>
          <p:nvSpPr>
            <p:cNvPr id="2" name="TextBox 1">
              <a:extLst>
                <a:ext uri="{FF2B5EF4-FFF2-40B4-BE49-F238E27FC236}">
                  <a16:creationId xmlns:a16="http://schemas.microsoft.com/office/drawing/2014/main" id="{D2CA4078-B2D9-FE31-6F74-02E6B92FDD74}"/>
                </a:ext>
              </a:extLst>
            </p:cNvPr>
            <p:cNvSpPr txBox="1"/>
            <p:nvPr/>
          </p:nvSpPr>
          <p:spPr>
            <a:xfrm>
              <a:off x="5085568" y="318515"/>
              <a:ext cx="6025019" cy="1323439"/>
            </a:xfrm>
            <a:prstGeom prst="rect">
              <a:avLst/>
            </a:prstGeom>
            <a:noFill/>
          </p:spPr>
          <p:txBody>
            <a:bodyPr wrap="square" rtlCol="0">
              <a:spAutoFit/>
            </a:bodyPr>
            <a:lstStyle/>
            <a:p>
              <a:r>
                <a:rPr lang="en-GB" sz="8000" dirty="0">
                  <a:latin typeface="Arial Rounded MT Bold" panose="020F0704030504030204" pitchFamily="34" charset="77"/>
                </a:rPr>
                <a:t>ntroduction</a:t>
              </a:r>
            </a:p>
          </p:txBody>
        </p:sp>
      </p:grpSp>
      <p:sp>
        <p:nvSpPr>
          <p:cNvPr id="6" name="TextBox 5">
            <a:extLst>
              <a:ext uri="{FF2B5EF4-FFF2-40B4-BE49-F238E27FC236}">
                <a16:creationId xmlns:a16="http://schemas.microsoft.com/office/drawing/2014/main" id="{7EDDDC4E-08C0-78E2-9586-3E0958CFB52A}"/>
              </a:ext>
            </a:extLst>
          </p:cNvPr>
          <p:cNvSpPr txBox="1"/>
          <p:nvPr/>
        </p:nvSpPr>
        <p:spPr>
          <a:xfrm>
            <a:off x="-81095" y="2747166"/>
            <a:ext cx="2308485" cy="2369880"/>
          </a:xfrm>
          <a:prstGeom prst="rect">
            <a:avLst/>
          </a:prstGeom>
          <a:noFill/>
          <a:ln>
            <a:noFill/>
          </a:ln>
        </p:spPr>
        <p:txBody>
          <a:bodyPr wrap="square" rtlCol="0">
            <a:spAutoFit/>
          </a:bodyPr>
          <a:lstStyle/>
          <a:p>
            <a:pPr algn="ctr"/>
            <a:r>
              <a:rPr lang="en-GB" sz="4800" dirty="0">
                <a:solidFill>
                  <a:srgbClr val="156082"/>
                </a:solidFill>
                <a:latin typeface="Arial Rounded MT Bold" panose="020F0704030504030204" pitchFamily="34" charset="77"/>
              </a:rPr>
              <a:t>01</a:t>
            </a:r>
            <a:br>
              <a:rPr lang="en-GB" sz="4800" dirty="0">
                <a:solidFill>
                  <a:srgbClr val="156082"/>
                </a:solidFill>
                <a:latin typeface="Arial Rounded MT Bold" panose="020F0704030504030204" pitchFamily="34" charset="77"/>
              </a:rPr>
            </a:br>
            <a:r>
              <a:rPr lang="en-GB" sz="2000" dirty="0">
                <a:solidFill>
                  <a:srgbClr val="156082"/>
                </a:solidFill>
                <a:latin typeface="Arial Rounded MT Bold" panose="020F0704030504030204" pitchFamily="34" charset="77"/>
              </a:rPr>
              <a:t>Reflective practice and Bridges Transition Theory </a:t>
            </a:r>
            <a:endParaRPr lang="en-GB" sz="4800" dirty="0">
              <a:solidFill>
                <a:srgbClr val="156082"/>
              </a:solidFill>
              <a:latin typeface="Arial Rounded MT Bold" panose="020F0704030504030204" pitchFamily="34" charset="77"/>
            </a:endParaRPr>
          </a:p>
        </p:txBody>
      </p:sp>
      <p:sp>
        <p:nvSpPr>
          <p:cNvPr id="7" name="TextBox 6">
            <a:extLst>
              <a:ext uri="{FF2B5EF4-FFF2-40B4-BE49-F238E27FC236}">
                <a16:creationId xmlns:a16="http://schemas.microsoft.com/office/drawing/2014/main" id="{A6CA320B-C8B6-C150-23E7-861DC60010F1}"/>
              </a:ext>
            </a:extLst>
          </p:cNvPr>
          <p:cNvSpPr txBox="1"/>
          <p:nvPr/>
        </p:nvSpPr>
        <p:spPr>
          <a:xfrm>
            <a:off x="2397412" y="2747166"/>
            <a:ext cx="2308485" cy="2369880"/>
          </a:xfrm>
          <a:prstGeom prst="rect">
            <a:avLst/>
          </a:prstGeom>
          <a:noFill/>
          <a:ln>
            <a:noFill/>
          </a:ln>
        </p:spPr>
        <p:txBody>
          <a:bodyPr wrap="square" rtlCol="0">
            <a:spAutoFit/>
          </a:bodyPr>
          <a:lstStyle/>
          <a:p>
            <a:pPr algn="ctr"/>
            <a:r>
              <a:rPr lang="en-GB" sz="4800" dirty="0">
                <a:solidFill>
                  <a:srgbClr val="156082"/>
                </a:solidFill>
                <a:latin typeface="Arial Rounded MT Bold" panose="020F0704030504030204" pitchFamily="34" charset="77"/>
              </a:rPr>
              <a:t>02</a:t>
            </a:r>
            <a:br>
              <a:rPr lang="en-GB" sz="4800" dirty="0">
                <a:solidFill>
                  <a:srgbClr val="156082"/>
                </a:solidFill>
                <a:latin typeface="Arial Rounded MT Bold" panose="020F0704030504030204" pitchFamily="34" charset="77"/>
              </a:rPr>
            </a:br>
            <a:r>
              <a:rPr lang="en-GB" sz="2000" dirty="0">
                <a:solidFill>
                  <a:srgbClr val="156082"/>
                </a:solidFill>
                <a:latin typeface="Arial Rounded MT Bold" panose="020F0704030504030204" pitchFamily="34" charset="77"/>
              </a:rPr>
              <a:t>Reflecting on my personal journey through my marriage breakdown</a:t>
            </a:r>
            <a:endParaRPr lang="en-GB" sz="4800" dirty="0">
              <a:solidFill>
                <a:srgbClr val="156082"/>
              </a:solidFill>
              <a:latin typeface="Arial Rounded MT Bold" panose="020F0704030504030204" pitchFamily="34" charset="77"/>
            </a:endParaRPr>
          </a:p>
        </p:txBody>
      </p:sp>
      <p:sp>
        <p:nvSpPr>
          <p:cNvPr id="8" name="TextBox 7">
            <a:extLst>
              <a:ext uri="{FF2B5EF4-FFF2-40B4-BE49-F238E27FC236}">
                <a16:creationId xmlns:a16="http://schemas.microsoft.com/office/drawing/2014/main" id="{74F6CD5F-F3BF-8CE7-8366-85D390913922}"/>
              </a:ext>
            </a:extLst>
          </p:cNvPr>
          <p:cNvSpPr txBox="1"/>
          <p:nvPr/>
        </p:nvSpPr>
        <p:spPr>
          <a:xfrm>
            <a:off x="4875919" y="2743419"/>
            <a:ext cx="2308485" cy="2369880"/>
          </a:xfrm>
          <a:prstGeom prst="rect">
            <a:avLst/>
          </a:prstGeom>
          <a:noFill/>
          <a:ln>
            <a:noFill/>
          </a:ln>
        </p:spPr>
        <p:txBody>
          <a:bodyPr wrap="square" rtlCol="0">
            <a:spAutoFit/>
          </a:bodyPr>
          <a:lstStyle/>
          <a:p>
            <a:pPr algn="ctr"/>
            <a:r>
              <a:rPr lang="en-GB" sz="4800" dirty="0">
                <a:solidFill>
                  <a:schemeClr val="bg1"/>
                </a:solidFill>
                <a:latin typeface="Arial Rounded MT Bold" panose="020F0704030504030204" pitchFamily="34" charset="77"/>
              </a:rPr>
              <a:t>03</a:t>
            </a:r>
            <a:br>
              <a:rPr lang="en-GB" sz="4800" dirty="0">
                <a:solidFill>
                  <a:schemeClr val="bg1"/>
                </a:solidFill>
                <a:latin typeface="Arial Rounded MT Bold" panose="020F0704030504030204" pitchFamily="34" charset="77"/>
              </a:rPr>
            </a:br>
            <a:r>
              <a:rPr lang="en-GB" sz="2000" dirty="0">
                <a:solidFill>
                  <a:schemeClr val="bg1"/>
                </a:solidFill>
                <a:latin typeface="Arial Rounded MT Bold" panose="020F0704030504030204" pitchFamily="34" charset="77"/>
              </a:rPr>
              <a:t>My chosen image of a bear and why it resonates with me </a:t>
            </a:r>
          </a:p>
          <a:p>
            <a:endParaRPr lang="en-GB" sz="2000" dirty="0">
              <a:solidFill>
                <a:schemeClr val="bg1"/>
              </a:solidFill>
              <a:latin typeface="Arial Rounded MT Bold" panose="020F0704030504030204" pitchFamily="34" charset="77"/>
            </a:endParaRPr>
          </a:p>
        </p:txBody>
      </p:sp>
      <p:sp>
        <p:nvSpPr>
          <p:cNvPr id="9" name="TextBox 8">
            <a:extLst>
              <a:ext uri="{FF2B5EF4-FFF2-40B4-BE49-F238E27FC236}">
                <a16:creationId xmlns:a16="http://schemas.microsoft.com/office/drawing/2014/main" id="{1E91AE76-A750-B272-7AEB-8877B9FB3F29}"/>
              </a:ext>
            </a:extLst>
          </p:cNvPr>
          <p:cNvSpPr txBox="1"/>
          <p:nvPr/>
        </p:nvSpPr>
        <p:spPr>
          <a:xfrm>
            <a:off x="7354426" y="2743419"/>
            <a:ext cx="2308485" cy="2369880"/>
          </a:xfrm>
          <a:prstGeom prst="rect">
            <a:avLst/>
          </a:prstGeom>
          <a:noFill/>
          <a:ln>
            <a:noFill/>
          </a:ln>
        </p:spPr>
        <p:txBody>
          <a:bodyPr wrap="square" rtlCol="0">
            <a:spAutoFit/>
          </a:bodyPr>
          <a:lstStyle/>
          <a:p>
            <a:pPr algn="ctr"/>
            <a:r>
              <a:rPr lang="en-GB" sz="4800" dirty="0">
                <a:solidFill>
                  <a:srgbClr val="156082"/>
                </a:solidFill>
                <a:latin typeface="Arial Rounded MT Bold" panose="020F0704030504030204" pitchFamily="34" charset="77"/>
              </a:rPr>
              <a:t>04</a:t>
            </a:r>
            <a:br>
              <a:rPr lang="en-GB" sz="4800" dirty="0">
                <a:solidFill>
                  <a:srgbClr val="156082"/>
                </a:solidFill>
                <a:latin typeface="Arial Rounded MT Bold" panose="020F0704030504030204" pitchFamily="34" charset="77"/>
              </a:rPr>
            </a:br>
            <a:r>
              <a:rPr lang="en-GB" sz="2000" dirty="0">
                <a:solidFill>
                  <a:srgbClr val="156082"/>
                </a:solidFill>
                <a:latin typeface="Arial Rounded MT Bold" panose="020F0704030504030204" pitchFamily="34" charset="77"/>
              </a:rPr>
              <a:t>How I apply Bridges to my journey and comparisons to other theories</a:t>
            </a:r>
            <a:endParaRPr lang="en-GB" sz="4800" dirty="0">
              <a:solidFill>
                <a:srgbClr val="156082"/>
              </a:solidFill>
              <a:latin typeface="Arial Rounded MT Bold" panose="020F0704030504030204" pitchFamily="34" charset="77"/>
            </a:endParaRPr>
          </a:p>
        </p:txBody>
      </p:sp>
      <p:sp>
        <p:nvSpPr>
          <p:cNvPr id="10" name="TextBox 9">
            <a:extLst>
              <a:ext uri="{FF2B5EF4-FFF2-40B4-BE49-F238E27FC236}">
                <a16:creationId xmlns:a16="http://schemas.microsoft.com/office/drawing/2014/main" id="{F9F62424-3E69-94BE-7DB7-BC4A0F2DDD23}"/>
              </a:ext>
            </a:extLst>
          </p:cNvPr>
          <p:cNvSpPr txBox="1"/>
          <p:nvPr/>
        </p:nvSpPr>
        <p:spPr>
          <a:xfrm>
            <a:off x="9832933" y="2743419"/>
            <a:ext cx="2308485" cy="2369880"/>
          </a:xfrm>
          <a:prstGeom prst="rect">
            <a:avLst/>
          </a:prstGeom>
          <a:noFill/>
          <a:ln>
            <a:noFill/>
          </a:ln>
        </p:spPr>
        <p:txBody>
          <a:bodyPr wrap="square" rtlCol="0">
            <a:spAutoFit/>
          </a:bodyPr>
          <a:lstStyle/>
          <a:p>
            <a:pPr algn="ctr"/>
            <a:r>
              <a:rPr lang="en-GB" sz="4800" dirty="0">
                <a:solidFill>
                  <a:srgbClr val="156082"/>
                </a:solidFill>
                <a:latin typeface="Arial Rounded MT Bold" panose="020F0704030504030204" pitchFamily="34" charset="77"/>
              </a:rPr>
              <a:t>05</a:t>
            </a:r>
            <a:br>
              <a:rPr lang="en-GB" sz="4800" dirty="0">
                <a:solidFill>
                  <a:srgbClr val="156082"/>
                </a:solidFill>
                <a:latin typeface="Arial Rounded MT Bold" panose="020F0704030504030204" pitchFamily="34" charset="77"/>
              </a:rPr>
            </a:br>
            <a:r>
              <a:rPr lang="en-GB" sz="2000" dirty="0">
                <a:solidFill>
                  <a:srgbClr val="156082"/>
                </a:solidFill>
                <a:latin typeface="Arial Rounded MT Bold" panose="020F0704030504030204" pitchFamily="34" charset="77"/>
              </a:rPr>
              <a:t>The conclusion: a brief overview, putting everything together</a:t>
            </a:r>
          </a:p>
        </p:txBody>
      </p:sp>
    </p:spTree>
    <p:extLst>
      <p:ext uri="{BB962C8B-B14F-4D97-AF65-F5344CB8AC3E}">
        <p14:creationId xmlns:p14="http://schemas.microsoft.com/office/powerpoint/2010/main" val="17104199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156082"/>
        </a:solidFill>
        <a:effectLst/>
      </p:bgPr>
    </p:bg>
    <p:spTree>
      <p:nvGrpSpPr>
        <p:cNvPr id="1" name="">
          <a:extLst>
            <a:ext uri="{FF2B5EF4-FFF2-40B4-BE49-F238E27FC236}">
              <a16:creationId xmlns:a16="http://schemas.microsoft.com/office/drawing/2014/main" id="{9B0B99D7-46BC-4CF9-97E8-84FD21BD0C25}"/>
            </a:ext>
          </a:extLst>
        </p:cNvPr>
        <p:cNvGrpSpPr/>
        <p:nvPr/>
      </p:nvGrpSpPr>
      <p:grpSpPr>
        <a:xfrm>
          <a:off x="0" y="0"/>
          <a:ext cx="0" cy="0"/>
          <a:chOff x="0" y="0"/>
          <a:chExt cx="0" cy="0"/>
        </a:xfrm>
      </p:grpSpPr>
      <p:sp>
        <p:nvSpPr>
          <p:cNvPr id="11" name="Rounded Rectangle 10">
            <a:extLst>
              <a:ext uri="{FF2B5EF4-FFF2-40B4-BE49-F238E27FC236}">
                <a16:creationId xmlns:a16="http://schemas.microsoft.com/office/drawing/2014/main" id="{D2DB5DAA-ED2D-4F1C-D2D1-5DE3F2EDFEDB}"/>
              </a:ext>
            </a:extLst>
          </p:cNvPr>
          <p:cNvSpPr/>
          <p:nvPr/>
        </p:nvSpPr>
        <p:spPr>
          <a:xfrm>
            <a:off x="7354426" y="2743419"/>
            <a:ext cx="2308485" cy="2600792"/>
          </a:xfrm>
          <a:prstGeom prst="roundRect">
            <a:avLst/>
          </a:prstGeom>
          <a:solidFill>
            <a:srgbClr val="824524"/>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 name="Group 2">
            <a:extLst>
              <a:ext uri="{FF2B5EF4-FFF2-40B4-BE49-F238E27FC236}">
                <a16:creationId xmlns:a16="http://schemas.microsoft.com/office/drawing/2014/main" id="{9876014C-1C0B-8253-6B5B-A03C9FDA390E}"/>
              </a:ext>
            </a:extLst>
          </p:cNvPr>
          <p:cNvGrpSpPr/>
          <p:nvPr/>
        </p:nvGrpSpPr>
        <p:grpSpPr>
          <a:xfrm>
            <a:off x="2813142" y="280937"/>
            <a:ext cx="7019791" cy="1323439"/>
            <a:chOff x="4090796" y="318515"/>
            <a:chExt cx="7019791" cy="1323439"/>
          </a:xfrm>
        </p:grpSpPr>
        <p:pic>
          <p:nvPicPr>
            <p:cNvPr id="5" name="Graphic 4" descr="Information with solid fill">
              <a:extLst>
                <a:ext uri="{FF2B5EF4-FFF2-40B4-BE49-F238E27FC236}">
                  <a16:creationId xmlns:a16="http://schemas.microsoft.com/office/drawing/2014/main" id="{C2083A5C-60DA-A117-3F49-E0DF388185B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090796" y="412324"/>
              <a:ext cx="1229630" cy="1229630"/>
            </a:xfrm>
            <a:prstGeom prst="rect">
              <a:avLst/>
            </a:prstGeom>
          </p:spPr>
        </p:pic>
        <p:sp>
          <p:nvSpPr>
            <p:cNvPr id="2" name="TextBox 1">
              <a:extLst>
                <a:ext uri="{FF2B5EF4-FFF2-40B4-BE49-F238E27FC236}">
                  <a16:creationId xmlns:a16="http://schemas.microsoft.com/office/drawing/2014/main" id="{9EAAE493-06F4-2C8A-8928-96F3C4432779}"/>
                </a:ext>
              </a:extLst>
            </p:cNvPr>
            <p:cNvSpPr txBox="1"/>
            <p:nvPr/>
          </p:nvSpPr>
          <p:spPr>
            <a:xfrm>
              <a:off x="5085568" y="318515"/>
              <a:ext cx="6025019" cy="1323439"/>
            </a:xfrm>
            <a:prstGeom prst="rect">
              <a:avLst/>
            </a:prstGeom>
            <a:noFill/>
          </p:spPr>
          <p:txBody>
            <a:bodyPr wrap="square" rtlCol="0">
              <a:spAutoFit/>
            </a:bodyPr>
            <a:lstStyle/>
            <a:p>
              <a:r>
                <a:rPr lang="en-GB" sz="8000" dirty="0">
                  <a:latin typeface="Arial Rounded MT Bold" panose="020F0704030504030204" pitchFamily="34" charset="77"/>
                </a:rPr>
                <a:t>ntroduction</a:t>
              </a:r>
            </a:p>
          </p:txBody>
        </p:sp>
      </p:grpSp>
      <p:sp>
        <p:nvSpPr>
          <p:cNvPr id="6" name="TextBox 5">
            <a:extLst>
              <a:ext uri="{FF2B5EF4-FFF2-40B4-BE49-F238E27FC236}">
                <a16:creationId xmlns:a16="http://schemas.microsoft.com/office/drawing/2014/main" id="{44E616C0-38AF-A117-BA9A-4C9C34086A84}"/>
              </a:ext>
            </a:extLst>
          </p:cNvPr>
          <p:cNvSpPr txBox="1"/>
          <p:nvPr/>
        </p:nvSpPr>
        <p:spPr>
          <a:xfrm>
            <a:off x="-81095" y="2747166"/>
            <a:ext cx="2308485" cy="2369880"/>
          </a:xfrm>
          <a:prstGeom prst="rect">
            <a:avLst/>
          </a:prstGeom>
          <a:noFill/>
          <a:ln>
            <a:noFill/>
          </a:ln>
        </p:spPr>
        <p:txBody>
          <a:bodyPr wrap="square" rtlCol="0">
            <a:spAutoFit/>
          </a:bodyPr>
          <a:lstStyle/>
          <a:p>
            <a:pPr algn="ctr"/>
            <a:r>
              <a:rPr lang="en-GB" sz="4800" dirty="0">
                <a:solidFill>
                  <a:srgbClr val="156082"/>
                </a:solidFill>
                <a:latin typeface="Arial Rounded MT Bold" panose="020F0704030504030204" pitchFamily="34" charset="77"/>
              </a:rPr>
              <a:t>01</a:t>
            </a:r>
            <a:br>
              <a:rPr lang="en-GB" sz="4800" dirty="0">
                <a:solidFill>
                  <a:srgbClr val="156082"/>
                </a:solidFill>
                <a:latin typeface="Arial Rounded MT Bold" panose="020F0704030504030204" pitchFamily="34" charset="77"/>
              </a:rPr>
            </a:br>
            <a:r>
              <a:rPr lang="en-GB" sz="2000" dirty="0">
                <a:solidFill>
                  <a:srgbClr val="156082"/>
                </a:solidFill>
                <a:latin typeface="Arial Rounded MT Bold" panose="020F0704030504030204" pitchFamily="34" charset="77"/>
              </a:rPr>
              <a:t>Reflective practice and Bridges Transition Theory </a:t>
            </a:r>
            <a:endParaRPr lang="en-GB" sz="4800" dirty="0">
              <a:solidFill>
                <a:srgbClr val="156082"/>
              </a:solidFill>
              <a:latin typeface="Arial Rounded MT Bold" panose="020F0704030504030204" pitchFamily="34" charset="77"/>
            </a:endParaRPr>
          </a:p>
        </p:txBody>
      </p:sp>
      <p:sp>
        <p:nvSpPr>
          <p:cNvPr id="7" name="TextBox 6">
            <a:extLst>
              <a:ext uri="{FF2B5EF4-FFF2-40B4-BE49-F238E27FC236}">
                <a16:creationId xmlns:a16="http://schemas.microsoft.com/office/drawing/2014/main" id="{8DCCA484-F6BE-E849-F766-A2E7E2E46F7C}"/>
              </a:ext>
            </a:extLst>
          </p:cNvPr>
          <p:cNvSpPr txBox="1"/>
          <p:nvPr/>
        </p:nvSpPr>
        <p:spPr>
          <a:xfrm>
            <a:off x="2397412" y="2747166"/>
            <a:ext cx="2308485" cy="2369880"/>
          </a:xfrm>
          <a:prstGeom prst="rect">
            <a:avLst/>
          </a:prstGeom>
          <a:noFill/>
          <a:ln>
            <a:noFill/>
          </a:ln>
        </p:spPr>
        <p:txBody>
          <a:bodyPr wrap="square" rtlCol="0">
            <a:spAutoFit/>
          </a:bodyPr>
          <a:lstStyle/>
          <a:p>
            <a:pPr algn="ctr"/>
            <a:r>
              <a:rPr lang="en-GB" sz="4800" dirty="0">
                <a:solidFill>
                  <a:srgbClr val="156082"/>
                </a:solidFill>
                <a:latin typeface="Arial Rounded MT Bold" panose="020F0704030504030204" pitchFamily="34" charset="77"/>
              </a:rPr>
              <a:t>02</a:t>
            </a:r>
            <a:br>
              <a:rPr lang="en-GB" sz="4800" dirty="0">
                <a:solidFill>
                  <a:srgbClr val="156082"/>
                </a:solidFill>
                <a:latin typeface="Arial Rounded MT Bold" panose="020F0704030504030204" pitchFamily="34" charset="77"/>
              </a:rPr>
            </a:br>
            <a:r>
              <a:rPr lang="en-GB" sz="2000" dirty="0">
                <a:solidFill>
                  <a:srgbClr val="156082"/>
                </a:solidFill>
                <a:latin typeface="Arial Rounded MT Bold" panose="020F0704030504030204" pitchFamily="34" charset="77"/>
              </a:rPr>
              <a:t>Reflecting on my personal journey through my marriage breakdown</a:t>
            </a:r>
            <a:endParaRPr lang="en-GB" sz="4800" dirty="0">
              <a:solidFill>
                <a:srgbClr val="156082"/>
              </a:solidFill>
              <a:latin typeface="Arial Rounded MT Bold" panose="020F0704030504030204" pitchFamily="34" charset="77"/>
            </a:endParaRPr>
          </a:p>
        </p:txBody>
      </p:sp>
      <p:sp>
        <p:nvSpPr>
          <p:cNvPr id="8" name="TextBox 7">
            <a:extLst>
              <a:ext uri="{FF2B5EF4-FFF2-40B4-BE49-F238E27FC236}">
                <a16:creationId xmlns:a16="http://schemas.microsoft.com/office/drawing/2014/main" id="{41CB8DFF-82FE-5D1F-178E-79247A48813A}"/>
              </a:ext>
            </a:extLst>
          </p:cNvPr>
          <p:cNvSpPr txBox="1"/>
          <p:nvPr/>
        </p:nvSpPr>
        <p:spPr>
          <a:xfrm>
            <a:off x="4875919" y="2743419"/>
            <a:ext cx="2308485" cy="2369880"/>
          </a:xfrm>
          <a:prstGeom prst="rect">
            <a:avLst/>
          </a:prstGeom>
          <a:noFill/>
          <a:ln>
            <a:noFill/>
          </a:ln>
        </p:spPr>
        <p:txBody>
          <a:bodyPr wrap="square" rtlCol="0">
            <a:spAutoFit/>
          </a:bodyPr>
          <a:lstStyle/>
          <a:p>
            <a:pPr algn="ctr"/>
            <a:r>
              <a:rPr lang="en-GB" sz="4800" dirty="0">
                <a:solidFill>
                  <a:srgbClr val="156082"/>
                </a:solidFill>
                <a:latin typeface="Arial Rounded MT Bold" panose="020F0704030504030204" pitchFamily="34" charset="77"/>
              </a:rPr>
              <a:t>03</a:t>
            </a:r>
            <a:br>
              <a:rPr lang="en-GB" sz="4800" dirty="0">
                <a:solidFill>
                  <a:srgbClr val="156082"/>
                </a:solidFill>
                <a:latin typeface="Arial Rounded MT Bold" panose="020F0704030504030204" pitchFamily="34" charset="77"/>
              </a:rPr>
            </a:br>
            <a:r>
              <a:rPr lang="en-GB" sz="2000" dirty="0">
                <a:solidFill>
                  <a:srgbClr val="156082"/>
                </a:solidFill>
                <a:latin typeface="Arial Rounded MT Bold" panose="020F0704030504030204" pitchFamily="34" charset="77"/>
              </a:rPr>
              <a:t>My chosen image of a bear and why it resonates with me </a:t>
            </a:r>
          </a:p>
          <a:p>
            <a:endParaRPr lang="en-GB" sz="2000" dirty="0">
              <a:solidFill>
                <a:schemeClr val="bg1"/>
              </a:solidFill>
              <a:latin typeface="Arial Rounded MT Bold" panose="020F0704030504030204" pitchFamily="34" charset="77"/>
            </a:endParaRPr>
          </a:p>
        </p:txBody>
      </p:sp>
      <p:sp>
        <p:nvSpPr>
          <p:cNvPr id="9" name="TextBox 8">
            <a:extLst>
              <a:ext uri="{FF2B5EF4-FFF2-40B4-BE49-F238E27FC236}">
                <a16:creationId xmlns:a16="http://schemas.microsoft.com/office/drawing/2014/main" id="{6E4B4077-AF29-1E60-BDDC-62316D6CCB9E}"/>
              </a:ext>
            </a:extLst>
          </p:cNvPr>
          <p:cNvSpPr txBox="1"/>
          <p:nvPr/>
        </p:nvSpPr>
        <p:spPr>
          <a:xfrm>
            <a:off x="7354426" y="2743419"/>
            <a:ext cx="2308485" cy="2369880"/>
          </a:xfrm>
          <a:prstGeom prst="rect">
            <a:avLst/>
          </a:prstGeom>
          <a:noFill/>
          <a:ln>
            <a:noFill/>
          </a:ln>
        </p:spPr>
        <p:txBody>
          <a:bodyPr wrap="square" rtlCol="0">
            <a:spAutoFit/>
          </a:bodyPr>
          <a:lstStyle/>
          <a:p>
            <a:pPr algn="ctr"/>
            <a:r>
              <a:rPr lang="en-GB" sz="4800" dirty="0">
                <a:solidFill>
                  <a:schemeClr val="bg1"/>
                </a:solidFill>
                <a:latin typeface="Arial Rounded MT Bold" panose="020F0704030504030204" pitchFamily="34" charset="77"/>
              </a:rPr>
              <a:t>04</a:t>
            </a:r>
            <a:br>
              <a:rPr lang="en-GB" sz="4800" dirty="0">
                <a:solidFill>
                  <a:schemeClr val="bg1"/>
                </a:solidFill>
                <a:latin typeface="Arial Rounded MT Bold" panose="020F0704030504030204" pitchFamily="34" charset="77"/>
              </a:rPr>
            </a:br>
            <a:r>
              <a:rPr lang="en-GB" sz="2000" dirty="0">
                <a:solidFill>
                  <a:schemeClr val="bg1"/>
                </a:solidFill>
                <a:latin typeface="Arial Rounded MT Bold" panose="020F0704030504030204" pitchFamily="34" charset="77"/>
              </a:rPr>
              <a:t>How I apply Bridges to my journey and comparisons to other theories</a:t>
            </a:r>
            <a:endParaRPr lang="en-GB" sz="4800" dirty="0">
              <a:solidFill>
                <a:schemeClr val="bg1"/>
              </a:solidFill>
              <a:latin typeface="Arial Rounded MT Bold" panose="020F0704030504030204" pitchFamily="34" charset="77"/>
            </a:endParaRPr>
          </a:p>
        </p:txBody>
      </p:sp>
      <p:sp>
        <p:nvSpPr>
          <p:cNvPr id="10" name="TextBox 9">
            <a:extLst>
              <a:ext uri="{FF2B5EF4-FFF2-40B4-BE49-F238E27FC236}">
                <a16:creationId xmlns:a16="http://schemas.microsoft.com/office/drawing/2014/main" id="{B5364470-8845-5CE2-76D8-0981EC21DEE6}"/>
              </a:ext>
            </a:extLst>
          </p:cNvPr>
          <p:cNvSpPr txBox="1"/>
          <p:nvPr/>
        </p:nvSpPr>
        <p:spPr>
          <a:xfrm>
            <a:off x="9832933" y="2743419"/>
            <a:ext cx="2308485" cy="2369880"/>
          </a:xfrm>
          <a:prstGeom prst="rect">
            <a:avLst/>
          </a:prstGeom>
          <a:noFill/>
          <a:ln>
            <a:noFill/>
          </a:ln>
        </p:spPr>
        <p:txBody>
          <a:bodyPr wrap="square" rtlCol="0">
            <a:spAutoFit/>
          </a:bodyPr>
          <a:lstStyle/>
          <a:p>
            <a:pPr algn="ctr"/>
            <a:r>
              <a:rPr lang="en-GB" sz="4800" dirty="0">
                <a:solidFill>
                  <a:srgbClr val="156082"/>
                </a:solidFill>
                <a:latin typeface="Arial Rounded MT Bold" panose="020F0704030504030204" pitchFamily="34" charset="77"/>
              </a:rPr>
              <a:t>05</a:t>
            </a:r>
            <a:br>
              <a:rPr lang="en-GB" sz="4800" dirty="0">
                <a:solidFill>
                  <a:srgbClr val="156082"/>
                </a:solidFill>
                <a:latin typeface="Arial Rounded MT Bold" panose="020F0704030504030204" pitchFamily="34" charset="77"/>
              </a:rPr>
            </a:br>
            <a:r>
              <a:rPr lang="en-GB" sz="2000" dirty="0">
                <a:solidFill>
                  <a:srgbClr val="156082"/>
                </a:solidFill>
                <a:latin typeface="Arial Rounded MT Bold" panose="020F0704030504030204" pitchFamily="34" charset="77"/>
              </a:rPr>
              <a:t>The conclusion: a brief overview, putting everything together</a:t>
            </a:r>
          </a:p>
        </p:txBody>
      </p:sp>
    </p:spTree>
    <p:extLst>
      <p:ext uri="{BB962C8B-B14F-4D97-AF65-F5344CB8AC3E}">
        <p14:creationId xmlns:p14="http://schemas.microsoft.com/office/powerpoint/2010/main" val="276479096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156082"/>
        </a:solidFill>
        <a:effectLst/>
      </p:bgPr>
    </p:bg>
    <p:spTree>
      <p:nvGrpSpPr>
        <p:cNvPr id="1" name="">
          <a:extLst>
            <a:ext uri="{FF2B5EF4-FFF2-40B4-BE49-F238E27FC236}">
              <a16:creationId xmlns:a16="http://schemas.microsoft.com/office/drawing/2014/main" id="{DC67E802-6970-5EF4-C0F7-F35CD61A9EFB}"/>
            </a:ext>
          </a:extLst>
        </p:cNvPr>
        <p:cNvGrpSpPr/>
        <p:nvPr/>
      </p:nvGrpSpPr>
      <p:grpSpPr>
        <a:xfrm>
          <a:off x="0" y="0"/>
          <a:ext cx="0" cy="0"/>
          <a:chOff x="0" y="0"/>
          <a:chExt cx="0" cy="0"/>
        </a:xfrm>
      </p:grpSpPr>
      <p:sp>
        <p:nvSpPr>
          <p:cNvPr id="11" name="Rounded Rectangle 10">
            <a:extLst>
              <a:ext uri="{FF2B5EF4-FFF2-40B4-BE49-F238E27FC236}">
                <a16:creationId xmlns:a16="http://schemas.microsoft.com/office/drawing/2014/main" id="{7D529603-96D1-F96E-E355-E91DA419F145}"/>
              </a:ext>
            </a:extLst>
          </p:cNvPr>
          <p:cNvSpPr/>
          <p:nvPr/>
        </p:nvSpPr>
        <p:spPr>
          <a:xfrm>
            <a:off x="9794588" y="2774335"/>
            <a:ext cx="2308485" cy="2600792"/>
          </a:xfrm>
          <a:prstGeom prst="roundRect">
            <a:avLst/>
          </a:prstGeom>
          <a:solidFill>
            <a:srgbClr val="82246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 name="Group 2">
            <a:extLst>
              <a:ext uri="{FF2B5EF4-FFF2-40B4-BE49-F238E27FC236}">
                <a16:creationId xmlns:a16="http://schemas.microsoft.com/office/drawing/2014/main" id="{9668BB90-8A4B-3493-A3B8-5B67799D6E82}"/>
              </a:ext>
            </a:extLst>
          </p:cNvPr>
          <p:cNvGrpSpPr/>
          <p:nvPr/>
        </p:nvGrpSpPr>
        <p:grpSpPr>
          <a:xfrm>
            <a:off x="2813142" y="280937"/>
            <a:ext cx="7019791" cy="1323439"/>
            <a:chOff x="4090796" y="318515"/>
            <a:chExt cx="7019791" cy="1323439"/>
          </a:xfrm>
        </p:grpSpPr>
        <p:pic>
          <p:nvPicPr>
            <p:cNvPr id="5" name="Graphic 4" descr="Information with solid fill">
              <a:extLst>
                <a:ext uri="{FF2B5EF4-FFF2-40B4-BE49-F238E27FC236}">
                  <a16:creationId xmlns:a16="http://schemas.microsoft.com/office/drawing/2014/main" id="{F3FEC86D-FE70-0928-7063-C15635A42B9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090796" y="412324"/>
              <a:ext cx="1229630" cy="1229630"/>
            </a:xfrm>
            <a:prstGeom prst="rect">
              <a:avLst/>
            </a:prstGeom>
          </p:spPr>
        </p:pic>
        <p:sp>
          <p:nvSpPr>
            <p:cNvPr id="2" name="TextBox 1">
              <a:extLst>
                <a:ext uri="{FF2B5EF4-FFF2-40B4-BE49-F238E27FC236}">
                  <a16:creationId xmlns:a16="http://schemas.microsoft.com/office/drawing/2014/main" id="{5F1032CE-3C00-EEF1-6E71-44F768EA9515}"/>
                </a:ext>
              </a:extLst>
            </p:cNvPr>
            <p:cNvSpPr txBox="1"/>
            <p:nvPr/>
          </p:nvSpPr>
          <p:spPr>
            <a:xfrm>
              <a:off x="5085568" y="318515"/>
              <a:ext cx="6025019" cy="1323439"/>
            </a:xfrm>
            <a:prstGeom prst="rect">
              <a:avLst/>
            </a:prstGeom>
            <a:noFill/>
          </p:spPr>
          <p:txBody>
            <a:bodyPr wrap="square" rtlCol="0">
              <a:spAutoFit/>
            </a:bodyPr>
            <a:lstStyle/>
            <a:p>
              <a:r>
                <a:rPr lang="en-GB" sz="8000" dirty="0">
                  <a:latin typeface="Arial Rounded MT Bold" panose="020F0704030504030204" pitchFamily="34" charset="77"/>
                </a:rPr>
                <a:t>ntroduction</a:t>
              </a:r>
            </a:p>
          </p:txBody>
        </p:sp>
      </p:grpSp>
      <p:sp>
        <p:nvSpPr>
          <p:cNvPr id="6" name="TextBox 5">
            <a:extLst>
              <a:ext uri="{FF2B5EF4-FFF2-40B4-BE49-F238E27FC236}">
                <a16:creationId xmlns:a16="http://schemas.microsoft.com/office/drawing/2014/main" id="{A3BB3946-A036-65F6-7E70-07B73C36014B}"/>
              </a:ext>
            </a:extLst>
          </p:cNvPr>
          <p:cNvSpPr txBox="1"/>
          <p:nvPr/>
        </p:nvSpPr>
        <p:spPr>
          <a:xfrm>
            <a:off x="-81095" y="2747166"/>
            <a:ext cx="2308485" cy="2369880"/>
          </a:xfrm>
          <a:prstGeom prst="rect">
            <a:avLst/>
          </a:prstGeom>
          <a:noFill/>
          <a:ln>
            <a:noFill/>
          </a:ln>
        </p:spPr>
        <p:txBody>
          <a:bodyPr wrap="square" rtlCol="0">
            <a:spAutoFit/>
          </a:bodyPr>
          <a:lstStyle/>
          <a:p>
            <a:pPr algn="ctr"/>
            <a:r>
              <a:rPr lang="en-GB" sz="4800" dirty="0">
                <a:solidFill>
                  <a:srgbClr val="156082"/>
                </a:solidFill>
                <a:latin typeface="Arial Rounded MT Bold" panose="020F0704030504030204" pitchFamily="34" charset="77"/>
              </a:rPr>
              <a:t>01</a:t>
            </a:r>
            <a:br>
              <a:rPr lang="en-GB" sz="4800" dirty="0">
                <a:solidFill>
                  <a:srgbClr val="156082"/>
                </a:solidFill>
                <a:latin typeface="Arial Rounded MT Bold" panose="020F0704030504030204" pitchFamily="34" charset="77"/>
              </a:rPr>
            </a:br>
            <a:r>
              <a:rPr lang="en-GB" sz="2000" dirty="0">
                <a:solidFill>
                  <a:srgbClr val="156082"/>
                </a:solidFill>
                <a:latin typeface="Arial Rounded MT Bold" panose="020F0704030504030204" pitchFamily="34" charset="77"/>
              </a:rPr>
              <a:t>Reflective practice and Bridges Transition Theory </a:t>
            </a:r>
            <a:endParaRPr lang="en-GB" sz="4800" dirty="0">
              <a:solidFill>
                <a:srgbClr val="156082"/>
              </a:solidFill>
              <a:latin typeface="Arial Rounded MT Bold" panose="020F0704030504030204" pitchFamily="34" charset="77"/>
            </a:endParaRPr>
          </a:p>
        </p:txBody>
      </p:sp>
      <p:sp>
        <p:nvSpPr>
          <p:cNvPr id="7" name="TextBox 6">
            <a:extLst>
              <a:ext uri="{FF2B5EF4-FFF2-40B4-BE49-F238E27FC236}">
                <a16:creationId xmlns:a16="http://schemas.microsoft.com/office/drawing/2014/main" id="{ECE02350-5496-5500-E4CC-B04D7EB0CE4F}"/>
              </a:ext>
            </a:extLst>
          </p:cNvPr>
          <p:cNvSpPr txBox="1"/>
          <p:nvPr/>
        </p:nvSpPr>
        <p:spPr>
          <a:xfrm>
            <a:off x="2397412" y="2747166"/>
            <a:ext cx="2308485" cy="2369880"/>
          </a:xfrm>
          <a:prstGeom prst="rect">
            <a:avLst/>
          </a:prstGeom>
          <a:noFill/>
          <a:ln>
            <a:noFill/>
          </a:ln>
        </p:spPr>
        <p:txBody>
          <a:bodyPr wrap="square" rtlCol="0">
            <a:spAutoFit/>
          </a:bodyPr>
          <a:lstStyle/>
          <a:p>
            <a:pPr algn="ctr"/>
            <a:r>
              <a:rPr lang="en-GB" sz="4800" dirty="0">
                <a:solidFill>
                  <a:srgbClr val="156082"/>
                </a:solidFill>
                <a:latin typeface="Arial Rounded MT Bold" panose="020F0704030504030204" pitchFamily="34" charset="77"/>
              </a:rPr>
              <a:t>02</a:t>
            </a:r>
            <a:br>
              <a:rPr lang="en-GB" sz="4800" dirty="0">
                <a:solidFill>
                  <a:srgbClr val="156082"/>
                </a:solidFill>
                <a:latin typeface="Arial Rounded MT Bold" panose="020F0704030504030204" pitchFamily="34" charset="77"/>
              </a:rPr>
            </a:br>
            <a:r>
              <a:rPr lang="en-GB" sz="2000" dirty="0">
                <a:solidFill>
                  <a:srgbClr val="156082"/>
                </a:solidFill>
                <a:latin typeface="Arial Rounded MT Bold" panose="020F0704030504030204" pitchFamily="34" charset="77"/>
              </a:rPr>
              <a:t>Reflecting on my personal journey through my marriage breakdown</a:t>
            </a:r>
            <a:endParaRPr lang="en-GB" sz="4800" dirty="0">
              <a:solidFill>
                <a:srgbClr val="156082"/>
              </a:solidFill>
              <a:latin typeface="Arial Rounded MT Bold" panose="020F0704030504030204" pitchFamily="34" charset="77"/>
            </a:endParaRPr>
          </a:p>
        </p:txBody>
      </p:sp>
      <p:sp>
        <p:nvSpPr>
          <p:cNvPr id="8" name="TextBox 7">
            <a:extLst>
              <a:ext uri="{FF2B5EF4-FFF2-40B4-BE49-F238E27FC236}">
                <a16:creationId xmlns:a16="http://schemas.microsoft.com/office/drawing/2014/main" id="{37948A4F-54EE-A30C-7575-B48AA7018171}"/>
              </a:ext>
            </a:extLst>
          </p:cNvPr>
          <p:cNvSpPr txBox="1"/>
          <p:nvPr/>
        </p:nvSpPr>
        <p:spPr>
          <a:xfrm>
            <a:off x="4875919" y="2743419"/>
            <a:ext cx="2308485" cy="2369880"/>
          </a:xfrm>
          <a:prstGeom prst="rect">
            <a:avLst/>
          </a:prstGeom>
          <a:noFill/>
          <a:ln>
            <a:noFill/>
          </a:ln>
        </p:spPr>
        <p:txBody>
          <a:bodyPr wrap="square" rtlCol="0">
            <a:spAutoFit/>
          </a:bodyPr>
          <a:lstStyle/>
          <a:p>
            <a:pPr algn="ctr"/>
            <a:r>
              <a:rPr lang="en-GB" sz="4800" dirty="0">
                <a:solidFill>
                  <a:srgbClr val="156082"/>
                </a:solidFill>
                <a:latin typeface="Arial Rounded MT Bold" panose="020F0704030504030204" pitchFamily="34" charset="77"/>
              </a:rPr>
              <a:t>03</a:t>
            </a:r>
            <a:br>
              <a:rPr lang="en-GB" sz="4800" dirty="0">
                <a:solidFill>
                  <a:srgbClr val="156082"/>
                </a:solidFill>
                <a:latin typeface="Arial Rounded MT Bold" panose="020F0704030504030204" pitchFamily="34" charset="77"/>
              </a:rPr>
            </a:br>
            <a:r>
              <a:rPr lang="en-GB" sz="2000" dirty="0">
                <a:solidFill>
                  <a:srgbClr val="156082"/>
                </a:solidFill>
                <a:latin typeface="Arial Rounded MT Bold" panose="020F0704030504030204" pitchFamily="34" charset="77"/>
              </a:rPr>
              <a:t>My chosen image of a bear and why it resonates with me </a:t>
            </a:r>
          </a:p>
          <a:p>
            <a:endParaRPr lang="en-GB" sz="2000" dirty="0">
              <a:solidFill>
                <a:schemeClr val="bg1"/>
              </a:solidFill>
              <a:latin typeface="Arial Rounded MT Bold" panose="020F0704030504030204" pitchFamily="34" charset="77"/>
            </a:endParaRPr>
          </a:p>
        </p:txBody>
      </p:sp>
      <p:sp>
        <p:nvSpPr>
          <p:cNvPr id="9" name="TextBox 8">
            <a:extLst>
              <a:ext uri="{FF2B5EF4-FFF2-40B4-BE49-F238E27FC236}">
                <a16:creationId xmlns:a16="http://schemas.microsoft.com/office/drawing/2014/main" id="{92EFC3CF-6240-D31E-E113-0E0193ED703C}"/>
              </a:ext>
            </a:extLst>
          </p:cNvPr>
          <p:cNvSpPr txBox="1"/>
          <p:nvPr/>
        </p:nvSpPr>
        <p:spPr>
          <a:xfrm>
            <a:off x="7354426" y="2743419"/>
            <a:ext cx="2308485" cy="2369880"/>
          </a:xfrm>
          <a:prstGeom prst="rect">
            <a:avLst/>
          </a:prstGeom>
          <a:noFill/>
          <a:ln>
            <a:noFill/>
          </a:ln>
        </p:spPr>
        <p:txBody>
          <a:bodyPr wrap="square" rtlCol="0">
            <a:spAutoFit/>
          </a:bodyPr>
          <a:lstStyle/>
          <a:p>
            <a:pPr algn="ctr"/>
            <a:r>
              <a:rPr lang="en-GB" sz="4800" dirty="0">
                <a:solidFill>
                  <a:srgbClr val="156082"/>
                </a:solidFill>
                <a:latin typeface="Arial Rounded MT Bold" panose="020F0704030504030204" pitchFamily="34" charset="77"/>
              </a:rPr>
              <a:t>04</a:t>
            </a:r>
            <a:br>
              <a:rPr lang="en-GB" sz="4800" dirty="0">
                <a:solidFill>
                  <a:srgbClr val="156082"/>
                </a:solidFill>
                <a:latin typeface="Arial Rounded MT Bold" panose="020F0704030504030204" pitchFamily="34" charset="77"/>
              </a:rPr>
            </a:br>
            <a:r>
              <a:rPr lang="en-GB" sz="2000" dirty="0">
                <a:solidFill>
                  <a:srgbClr val="156082"/>
                </a:solidFill>
                <a:latin typeface="Arial Rounded MT Bold" panose="020F0704030504030204" pitchFamily="34" charset="77"/>
              </a:rPr>
              <a:t>How I apply Bridges to my journey and comparisons to other theories</a:t>
            </a:r>
            <a:endParaRPr lang="en-GB" sz="4800" dirty="0">
              <a:solidFill>
                <a:srgbClr val="156082"/>
              </a:solidFill>
              <a:latin typeface="Arial Rounded MT Bold" panose="020F0704030504030204" pitchFamily="34" charset="77"/>
            </a:endParaRPr>
          </a:p>
        </p:txBody>
      </p:sp>
      <p:sp>
        <p:nvSpPr>
          <p:cNvPr id="10" name="TextBox 9">
            <a:extLst>
              <a:ext uri="{FF2B5EF4-FFF2-40B4-BE49-F238E27FC236}">
                <a16:creationId xmlns:a16="http://schemas.microsoft.com/office/drawing/2014/main" id="{98FFF10A-430F-DDD4-8CBF-DCAD9E4D77EE}"/>
              </a:ext>
            </a:extLst>
          </p:cNvPr>
          <p:cNvSpPr txBox="1"/>
          <p:nvPr/>
        </p:nvSpPr>
        <p:spPr>
          <a:xfrm>
            <a:off x="9832933" y="2743419"/>
            <a:ext cx="2308485" cy="2369880"/>
          </a:xfrm>
          <a:prstGeom prst="rect">
            <a:avLst/>
          </a:prstGeom>
          <a:noFill/>
          <a:ln>
            <a:noFill/>
          </a:ln>
        </p:spPr>
        <p:txBody>
          <a:bodyPr wrap="square" rtlCol="0">
            <a:spAutoFit/>
          </a:bodyPr>
          <a:lstStyle/>
          <a:p>
            <a:pPr algn="ctr"/>
            <a:r>
              <a:rPr lang="en-GB" sz="4800" dirty="0">
                <a:solidFill>
                  <a:schemeClr val="bg1"/>
                </a:solidFill>
                <a:latin typeface="Arial Rounded MT Bold" panose="020F0704030504030204" pitchFamily="34" charset="77"/>
              </a:rPr>
              <a:t>05</a:t>
            </a:r>
            <a:br>
              <a:rPr lang="en-GB" sz="4800" dirty="0">
                <a:solidFill>
                  <a:schemeClr val="bg1"/>
                </a:solidFill>
                <a:latin typeface="Arial Rounded MT Bold" panose="020F0704030504030204" pitchFamily="34" charset="77"/>
              </a:rPr>
            </a:br>
            <a:r>
              <a:rPr lang="en-GB" sz="2000" dirty="0">
                <a:solidFill>
                  <a:schemeClr val="bg1"/>
                </a:solidFill>
                <a:latin typeface="Arial Rounded MT Bold" panose="020F0704030504030204" pitchFamily="34" charset="77"/>
              </a:rPr>
              <a:t>The conclusion: a brief overview, putting everything together</a:t>
            </a:r>
          </a:p>
        </p:txBody>
      </p:sp>
    </p:spTree>
    <p:extLst>
      <p:ext uri="{BB962C8B-B14F-4D97-AF65-F5344CB8AC3E}">
        <p14:creationId xmlns:p14="http://schemas.microsoft.com/office/powerpoint/2010/main" val="190988048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44A121C7-6B51-BE72-1436-E9C81425CB94}"/>
              </a:ext>
            </a:extLst>
          </p:cNvPr>
          <p:cNvSpPr/>
          <p:nvPr/>
        </p:nvSpPr>
        <p:spPr>
          <a:xfrm>
            <a:off x="2693232" y="52465"/>
            <a:ext cx="6805535" cy="6753069"/>
          </a:xfrm>
          <a:prstGeom prst="ellipse">
            <a:avLst/>
          </a:prstGeom>
          <a:solidFill>
            <a:srgbClr val="618224"/>
          </a:solidFill>
          <a:ln w="317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Graphic 4" descr="Magnifying glass with solid fill">
            <a:extLst>
              <a:ext uri="{FF2B5EF4-FFF2-40B4-BE49-F238E27FC236}">
                <a16:creationId xmlns:a16="http://schemas.microsoft.com/office/drawing/2014/main" id="{01DC2058-2E82-F8C6-3BBB-ED6E3063103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039677" y="1310537"/>
            <a:ext cx="4686947" cy="4686947"/>
          </a:xfrm>
          <a:prstGeom prst="rect">
            <a:avLst/>
          </a:prstGeom>
        </p:spPr>
      </p:pic>
    </p:spTree>
    <p:extLst>
      <p:ext uri="{BB962C8B-B14F-4D97-AF65-F5344CB8AC3E}">
        <p14:creationId xmlns:p14="http://schemas.microsoft.com/office/powerpoint/2010/main" val="2406131848"/>
      </p:ext>
    </p:extLst>
  </p:cSld>
  <p:clrMapOvr>
    <a:masterClrMapping/>
  </p:clrMapOvr>
  <mc:AlternateContent xmlns:mc="http://schemas.openxmlformats.org/markup-compatibility/2006">
    <mc:Choice xmlns:p14="http://schemas.microsoft.com/office/powerpoint/2010/main" Requires="p14">
      <p:transition spd="slow" p14:dur="1250" advTm="0">
        <p14:switch dir="r"/>
      </p:transition>
    </mc:Choice>
    <mc:Fallback>
      <p:transition spd="slow" advTm="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7180DF-8A6A-F4D4-B3FA-1E055F26FEA7}"/>
            </a:ext>
          </a:extLst>
        </p:cNvPr>
        <p:cNvGrpSpPr/>
        <p:nvPr/>
      </p:nvGrpSpPr>
      <p:grpSpPr>
        <a:xfrm>
          <a:off x="0" y="0"/>
          <a:ext cx="0" cy="0"/>
          <a:chOff x="0" y="0"/>
          <a:chExt cx="0" cy="0"/>
        </a:xfrm>
      </p:grpSpPr>
      <p:sp>
        <p:nvSpPr>
          <p:cNvPr id="4" name="Oval 3">
            <a:extLst>
              <a:ext uri="{FF2B5EF4-FFF2-40B4-BE49-F238E27FC236}">
                <a16:creationId xmlns:a16="http://schemas.microsoft.com/office/drawing/2014/main" id="{05CAED24-856F-56B8-0315-D7C49D565113}"/>
              </a:ext>
            </a:extLst>
          </p:cNvPr>
          <p:cNvSpPr/>
          <p:nvPr/>
        </p:nvSpPr>
        <p:spPr>
          <a:xfrm>
            <a:off x="-1453019" y="-3194137"/>
            <a:ext cx="15131441" cy="12901808"/>
          </a:xfrm>
          <a:prstGeom prst="ellipse">
            <a:avLst/>
          </a:prstGeom>
          <a:solidFill>
            <a:srgbClr val="618224"/>
          </a:solidFill>
          <a:ln w="317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2800" dirty="0">
              <a:latin typeface="Arial Rounded MT Bold" panose="020F0704030504030204" pitchFamily="34" charset="77"/>
            </a:endParaRPr>
          </a:p>
        </p:txBody>
      </p:sp>
      <p:pic>
        <p:nvPicPr>
          <p:cNvPr id="9" name="Picture 8" descr="Person holding mirror">
            <a:extLst>
              <a:ext uri="{FF2B5EF4-FFF2-40B4-BE49-F238E27FC236}">
                <a16:creationId xmlns:a16="http://schemas.microsoft.com/office/drawing/2014/main" id="{BD08E9D6-C508-4CAD-F15F-AC69A8A241FF}"/>
              </a:ext>
            </a:extLst>
          </p:cNvPr>
          <p:cNvPicPr>
            <a:picLocks noChangeAspect="1"/>
          </p:cNvPicPr>
          <p:nvPr/>
        </p:nvPicPr>
        <p:blipFill>
          <a:blip r:embed="rId3"/>
          <a:stretch>
            <a:fillRect/>
          </a:stretch>
        </p:blipFill>
        <p:spPr>
          <a:xfrm>
            <a:off x="3138176" y="0"/>
            <a:ext cx="5915647" cy="7201587"/>
          </a:xfrm>
          <a:prstGeom prst="rect">
            <a:avLst/>
          </a:prstGeom>
        </p:spPr>
      </p:pic>
      <p:pic>
        <p:nvPicPr>
          <p:cNvPr id="6" name="Graphic 5" descr="Magnifying glass with solid fill">
            <a:extLst>
              <a:ext uri="{FF2B5EF4-FFF2-40B4-BE49-F238E27FC236}">
                <a16:creationId xmlns:a16="http://schemas.microsoft.com/office/drawing/2014/main" id="{3D525073-FC91-2D31-E675-BB569214313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201826" y="242466"/>
            <a:ext cx="1821750" cy="1821750"/>
          </a:xfrm>
          <a:prstGeom prst="rect">
            <a:avLst/>
          </a:prstGeom>
        </p:spPr>
      </p:pic>
      <p:sp>
        <p:nvSpPr>
          <p:cNvPr id="11" name="TextBox 10">
            <a:extLst>
              <a:ext uri="{FF2B5EF4-FFF2-40B4-BE49-F238E27FC236}">
                <a16:creationId xmlns:a16="http://schemas.microsoft.com/office/drawing/2014/main" id="{3164CE3A-B05F-633E-3209-2A28FF327CA9}"/>
              </a:ext>
            </a:extLst>
          </p:cNvPr>
          <p:cNvSpPr txBox="1"/>
          <p:nvPr/>
        </p:nvSpPr>
        <p:spPr>
          <a:xfrm>
            <a:off x="1529862" y="488650"/>
            <a:ext cx="3671964" cy="923330"/>
          </a:xfrm>
          <a:prstGeom prst="rect">
            <a:avLst/>
          </a:prstGeom>
          <a:noFill/>
        </p:spPr>
        <p:txBody>
          <a:bodyPr wrap="square" rtlCol="0">
            <a:spAutoFit/>
          </a:bodyPr>
          <a:lstStyle/>
          <a:p>
            <a:r>
              <a:rPr lang="en-GB" sz="5400" dirty="0">
                <a:latin typeface="Arial Rounded MT Bold" panose="020F0704030504030204" pitchFamily="34" charset="77"/>
              </a:rPr>
              <a:t>Reflective</a:t>
            </a:r>
            <a:r>
              <a:rPr lang="en-GB" sz="2800" dirty="0">
                <a:latin typeface="Arial Rounded MT Bold" panose="020F0704030504030204" pitchFamily="34" charset="77"/>
              </a:rPr>
              <a:t> </a:t>
            </a:r>
          </a:p>
        </p:txBody>
      </p:sp>
      <p:sp>
        <p:nvSpPr>
          <p:cNvPr id="12" name="TextBox 11">
            <a:extLst>
              <a:ext uri="{FF2B5EF4-FFF2-40B4-BE49-F238E27FC236}">
                <a16:creationId xmlns:a16="http://schemas.microsoft.com/office/drawing/2014/main" id="{C37EDF2F-D6D1-ACC7-D5B7-D89CFF2EFF2E}"/>
              </a:ext>
            </a:extLst>
          </p:cNvPr>
          <p:cNvSpPr txBox="1"/>
          <p:nvPr/>
        </p:nvSpPr>
        <p:spPr>
          <a:xfrm>
            <a:off x="6990174" y="488650"/>
            <a:ext cx="3671964" cy="923330"/>
          </a:xfrm>
          <a:prstGeom prst="rect">
            <a:avLst/>
          </a:prstGeom>
          <a:noFill/>
        </p:spPr>
        <p:txBody>
          <a:bodyPr wrap="square" rtlCol="0">
            <a:spAutoFit/>
          </a:bodyPr>
          <a:lstStyle/>
          <a:p>
            <a:r>
              <a:rPr lang="en-GB" sz="5400" dirty="0">
                <a:latin typeface="Arial Rounded MT Bold" panose="020F0704030504030204" pitchFamily="34" charset="77"/>
              </a:rPr>
              <a:t>Practice</a:t>
            </a:r>
            <a:r>
              <a:rPr lang="en-GB" sz="2800" dirty="0">
                <a:latin typeface="Arial Rounded MT Bold" panose="020F0704030504030204" pitchFamily="34" charset="77"/>
              </a:rPr>
              <a:t> </a:t>
            </a:r>
          </a:p>
        </p:txBody>
      </p:sp>
    </p:spTree>
    <p:extLst>
      <p:ext uri="{BB962C8B-B14F-4D97-AF65-F5344CB8AC3E}">
        <p14:creationId xmlns:p14="http://schemas.microsoft.com/office/powerpoint/2010/main" val="352869040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5145EE-D2DB-252D-1E1F-ED4E6FDC5B41}"/>
            </a:ext>
          </a:extLst>
        </p:cNvPr>
        <p:cNvGrpSpPr/>
        <p:nvPr/>
      </p:nvGrpSpPr>
      <p:grpSpPr>
        <a:xfrm>
          <a:off x="0" y="0"/>
          <a:ext cx="0" cy="0"/>
          <a:chOff x="0" y="0"/>
          <a:chExt cx="0" cy="0"/>
        </a:xfrm>
      </p:grpSpPr>
      <p:sp>
        <p:nvSpPr>
          <p:cNvPr id="4" name="Oval 3">
            <a:extLst>
              <a:ext uri="{FF2B5EF4-FFF2-40B4-BE49-F238E27FC236}">
                <a16:creationId xmlns:a16="http://schemas.microsoft.com/office/drawing/2014/main" id="{8F0E19B2-DC90-22A2-66A9-BD2712F48B22}"/>
              </a:ext>
            </a:extLst>
          </p:cNvPr>
          <p:cNvSpPr/>
          <p:nvPr/>
        </p:nvSpPr>
        <p:spPr>
          <a:xfrm>
            <a:off x="2535115" y="0"/>
            <a:ext cx="7121769" cy="6857999"/>
          </a:xfrm>
          <a:prstGeom prst="ellipse">
            <a:avLst/>
          </a:prstGeom>
          <a:solidFill>
            <a:srgbClr val="618224"/>
          </a:solidFill>
          <a:ln w="317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2800" dirty="0">
              <a:latin typeface="Arial Rounded MT Bold" panose="020F0704030504030204" pitchFamily="34" charset="77"/>
            </a:endParaRPr>
          </a:p>
        </p:txBody>
      </p:sp>
      <p:sp>
        <p:nvSpPr>
          <p:cNvPr id="11" name="TextBox 10">
            <a:extLst>
              <a:ext uri="{FF2B5EF4-FFF2-40B4-BE49-F238E27FC236}">
                <a16:creationId xmlns:a16="http://schemas.microsoft.com/office/drawing/2014/main" id="{FEA073F3-E85B-11D5-3664-F98817E91519}"/>
              </a:ext>
            </a:extLst>
          </p:cNvPr>
          <p:cNvSpPr txBox="1"/>
          <p:nvPr/>
        </p:nvSpPr>
        <p:spPr>
          <a:xfrm>
            <a:off x="1529862" y="488650"/>
            <a:ext cx="3671964" cy="523220"/>
          </a:xfrm>
          <a:prstGeom prst="rect">
            <a:avLst/>
          </a:prstGeom>
          <a:noFill/>
        </p:spPr>
        <p:txBody>
          <a:bodyPr wrap="square" rtlCol="0">
            <a:spAutoFit/>
          </a:bodyPr>
          <a:lstStyle/>
          <a:p>
            <a:r>
              <a:rPr lang="en-GB" sz="2800" dirty="0">
                <a:latin typeface="Arial Rounded MT Bold" panose="020F0704030504030204" pitchFamily="34" charset="77"/>
              </a:rPr>
              <a:t> </a:t>
            </a:r>
          </a:p>
        </p:txBody>
      </p:sp>
      <p:sp>
        <p:nvSpPr>
          <p:cNvPr id="12" name="TextBox 11">
            <a:extLst>
              <a:ext uri="{FF2B5EF4-FFF2-40B4-BE49-F238E27FC236}">
                <a16:creationId xmlns:a16="http://schemas.microsoft.com/office/drawing/2014/main" id="{551002E4-D3A7-26CC-5DF0-88DF61DF7584}"/>
              </a:ext>
            </a:extLst>
          </p:cNvPr>
          <p:cNvSpPr txBox="1"/>
          <p:nvPr/>
        </p:nvSpPr>
        <p:spPr>
          <a:xfrm>
            <a:off x="6990174" y="488650"/>
            <a:ext cx="3671964" cy="523220"/>
          </a:xfrm>
          <a:prstGeom prst="rect">
            <a:avLst/>
          </a:prstGeom>
          <a:noFill/>
        </p:spPr>
        <p:txBody>
          <a:bodyPr wrap="square" rtlCol="0">
            <a:spAutoFit/>
          </a:bodyPr>
          <a:lstStyle/>
          <a:p>
            <a:r>
              <a:rPr lang="en-GB" sz="2800" dirty="0">
                <a:latin typeface="Arial Rounded MT Bold" panose="020F0704030504030204" pitchFamily="34" charset="77"/>
              </a:rPr>
              <a:t> </a:t>
            </a:r>
          </a:p>
        </p:txBody>
      </p:sp>
      <p:sp>
        <p:nvSpPr>
          <p:cNvPr id="2" name="TextBox 1">
            <a:extLst>
              <a:ext uri="{FF2B5EF4-FFF2-40B4-BE49-F238E27FC236}">
                <a16:creationId xmlns:a16="http://schemas.microsoft.com/office/drawing/2014/main" id="{CE1872CE-C6B1-422E-F435-4CFC383DDBE9}"/>
              </a:ext>
            </a:extLst>
          </p:cNvPr>
          <p:cNvSpPr txBox="1"/>
          <p:nvPr/>
        </p:nvSpPr>
        <p:spPr>
          <a:xfrm>
            <a:off x="3894083" y="2674165"/>
            <a:ext cx="4666593" cy="1107996"/>
          </a:xfrm>
          <a:prstGeom prst="rect">
            <a:avLst/>
          </a:prstGeom>
          <a:noFill/>
        </p:spPr>
        <p:txBody>
          <a:bodyPr wrap="square" rtlCol="0">
            <a:spAutoFit/>
          </a:bodyPr>
          <a:lstStyle/>
          <a:p>
            <a:pPr algn="ctr"/>
            <a:r>
              <a:rPr lang="en-GB" sz="6600" dirty="0">
                <a:latin typeface="Arial Rounded MT Bold" panose="020F0704030504030204" pitchFamily="34" charset="77"/>
              </a:rPr>
              <a:t>Transition</a:t>
            </a:r>
          </a:p>
        </p:txBody>
      </p:sp>
    </p:spTree>
    <p:extLst>
      <p:ext uri="{BB962C8B-B14F-4D97-AF65-F5344CB8AC3E}">
        <p14:creationId xmlns:p14="http://schemas.microsoft.com/office/powerpoint/2010/main" val="24361967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diagram of a neutral zone&#10;&#10;Description automatically generated">
            <a:extLst>
              <a:ext uri="{FF2B5EF4-FFF2-40B4-BE49-F238E27FC236}">
                <a16:creationId xmlns:a16="http://schemas.microsoft.com/office/drawing/2014/main" id="{33F90034-236A-149B-E166-A482731A0BD6}"/>
              </a:ext>
            </a:extLst>
          </p:cNvPr>
          <p:cNvPicPr>
            <a:picLocks noChangeAspect="1"/>
          </p:cNvPicPr>
          <p:nvPr/>
        </p:nvPicPr>
        <p:blipFill>
          <a:blip r:embed="rId3"/>
          <a:stretch>
            <a:fillRect/>
          </a:stretch>
        </p:blipFill>
        <p:spPr>
          <a:xfrm>
            <a:off x="570136" y="88801"/>
            <a:ext cx="11503044" cy="6680397"/>
          </a:xfrm>
          <a:prstGeom prst="rect">
            <a:avLst/>
          </a:prstGeom>
        </p:spPr>
      </p:pic>
      <p:sp>
        <p:nvSpPr>
          <p:cNvPr id="6" name="TextBox 5">
            <a:extLst>
              <a:ext uri="{FF2B5EF4-FFF2-40B4-BE49-F238E27FC236}">
                <a16:creationId xmlns:a16="http://schemas.microsoft.com/office/drawing/2014/main" id="{D54E5105-BB9F-901E-A54D-356B8C222DFD}"/>
              </a:ext>
            </a:extLst>
          </p:cNvPr>
          <p:cNvSpPr txBox="1"/>
          <p:nvPr/>
        </p:nvSpPr>
        <p:spPr>
          <a:xfrm>
            <a:off x="852406" y="6488668"/>
            <a:ext cx="6168325" cy="369332"/>
          </a:xfrm>
          <a:prstGeom prst="rect">
            <a:avLst/>
          </a:prstGeom>
          <a:noFill/>
        </p:spPr>
        <p:txBody>
          <a:bodyPr wrap="square" rtlCol="0">
            <a:spAutoFit/>
          </a:bodyPr>
          <a:lstStyle/>
          <a:p>
            <a:r>
              <a:rPr lang="en-GB" dirty="0"/>
              <a:t>Figure 1. The Three Phases of Transition (Bridges, 2009, p.5) </a:t>
            </a:r>
          </a:p>
        </p:txBody>
      </p:sp>
      <p:grpSp>
        <p:nvGrpSpPr>
          <p:cNvPr id="10" name="Group 9">
            <a:extLst>
              <a:ext uri="{FF2B5EF4-FFF2-40B4-BE49-F238E27FC236}">
                <a16:creationId xmlns:a16="http://schemas.microsoft.com/office/drawing/2014/main" id="{005A266B-64F1-A35C-853F-DA0D8EC06D1F}"/>
              </a:ext>
            </a:extLst>
          </p:cNvPr>
          <p:cNvGrpSpPr/>
          <p:nvPr/>
        </p:nvGrpSpPr>
        <p:grpSpPr>
          <a:xfrm>
            <a:off x="852406" y="2337816"/>
            <a:ext cx="3815255" cy="4102522"/>
            <a:chOff x="852406" y="2337816"/>
            <a:chExt cx="3815255" cy="4102522"/>
          </a:xfrm>
        </p:grpSpPr>
        <p:grpSp>
          <p:nvGrpSpPr>
            <p:cNvPr id="8" name="Group 7">
              <a:extLst>
                <a:ext uri="{FF2B5EF4-FFF2-40B4-BE49-F238E27FC236}">
                  <a16:creationId xmlns:a16="http://schemas.microsoft.com/office/drawing/2014/main" id="{7CCB6889-D99A-DF7A-794E-47AAF5DAE169}"/>
                </a:ext>
              </a:extLst>
            </p:cNvPr>
            <p:cNvGrpSpPr/>
            <p:nvPr/>
          </p:nvGrpSpPr>
          <p:grpSpPr>
            <a:xfrm>
              <a:off x="852406" y="4308506"/>
              <a:ext cx="3815255" cy="2131832"/>
              <a:chOff x="852406" y="4308506"/>
              <a:chExt cx="3815255" cy="2131832"/>
            </a:xfrm>
          </p:grpSpPr>
          <p:grpSp>
            <p:nvGrpSpPr>
              <p:cNvPr id="4" name="Group 3">
                <a:extLst>
                  <a:ext uri="{FF2B5EF4-FFF2-40B4-BE49-F238E27FC236}">
                    <a16:creationId xmlns:a16="http://schemas.microsoft.com/office/drawing/2014/main" id="{EC5AD046-5D30-70FA-ECA2-1077C490BC64}"/>
                  </a:ext>
                </a:extLst>
              </p:cNvPr>
              <p:cNvGrpSpPr/>
              <p:nvPr/>
            </p:nvGrpSpPr>
            <p:grpSpPr>
              <a:xfrm>
                <a:off x="1058426" y="4308506"/>
                <a:ext cx="3609235" cy="2091360"/>
                <a:chOff x="1245476" y="4319752"/>
                <a:chExt cx="3216165" cy="2033751"/>
              </a:xfrm>
            </p:grpSpPr>
            <p:sp>
              <p:nvSpPr>
                <p:cNvPr id="2" name="Rounded Rectangle 1">
                  <a:extLst>
                    <a:ext uri="{FF2B5EF4-FFF2-40B4-BE49-F238E27FC236}">
                      <a16:creationId xmlns:a16="http://schemas.microsoft.com/office/drawing/2014/main" id="{32F8D560-5685-AE09-A6CF-D8129A80F1F6}"/>
                    </a:ext>
                  </a:extLst>
                </p:cNvPr>
                <p:cNvSpPr/>
                <p:nvPr/>
              </p:nvSpPr>
              <p:spPr>
                <a:xfrm>
                  <a:off x="1245476" y="4319752"/>
                  <a:ext cx="2159876" cy="2033751"/>
                </a:xfrm>
                <a:prstGeom prst="roundRect">
                  <a:avLst/>
                </a:prstGeom>
                <a:solidFill>
                  <a:srgbClr val="34353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ounded Rectangle 2">
                  <a:extLst>
                    <a:ext uri="{FF2B5EF4-FFF2-40B4-BE49-F238E27FC236}">
                      <a16:creationId xmlns:a16="http://schemas.microsoft.com/office/drawing/2014/main" id="{A65BD869-A494-E94F-9B76-D16F15D834FA}"/>
                    </a:ext>
                  </a:extLst>
                </p:cNvPr>
                <p:cNvSpPr/>
                <p:nvPr/>
              </p:nvSpPr>
              <p:spPr>
                <a:xfrm>
                  <a:off x="3389586" y="5502166"/>
                  <a:ext cx="1072055" cy="804041"/>
                </a:xfrm>
                <a:prstGeom prst="roundRect">
                  <a:avLst/>
                </a:prstGeom>
                <a:solidFill>
                  <a:srgbClr val="34353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7" name="TextBox 6">
                <a:extLst>
                  <a:ext uri="{FF2B5EF4-FFF2-40B4-BE49-F238E27FC236}">
                    <a16:creationId xmlns:a16="http://schemas.microsoft.com/office/drawing/2014/main" id="{015D47F8-421F-C512-F1F7-0B8926156BD5}"/>
                  </a:ext>
                </a:extLst>
              </p:cNvPr>
              <p:cNvSpPr txBox="1"/>
              <p:nvPr/>
            </p:nvSpPr>
            <p:spPr>
              <a:xfrm>
                <a:off x="852406" y="4809122"/>
                <a:ext cx="3815255" cy="1631216"/>
              </a:xfrm>
              <a:prstGeom prst="rect">
                <a:avLst/>
              </a:prstGeom>
              <a:noFill/>
            </p:spPr>
            <p:txBody>
              <a:bodyPr wrap="square" rtlCol="0">
                <a:spAutoFit/>
              </a:bodyPr>
              <a:lstStyle/>
              <a:p>
                <a:pPr algn="ctr"/>
                <a:r>
                  <a:rPr lang="en-GB" sz="2000" dirty="0">
                    <a:solidFill>
                      <a:schemeClr val="bg1"/>
                    </a:solidFill>
                    <a:latin typeface="Arial Rounded MT Bold" panose="020F0704030504030204" pitchFamily="34" charset="77"/>
                  </a:rPr>
                  <a:t>Identify dissatisfaction,</a:t>
                </a:r>
                <a:br>
                  <a:rPr lang="en-GB" sz="2000" dirty="0">
                    <a:solidFill>
                      <a:schemeClr val="bg1"/>
                    </a:solidFill>
                    <a:latin typeface="Arial Rounded MT Bold" panose="020F0704030504030204" pitchFamily="34" charset="77"/>
                  </a:rPr>
                </a:br>
                <a:r>
                  <a:rPr lang="en-GB" sz="2000" dirty="0">
                    <a:solidFill>
                      <a:schemeClr val="bg1"/>
                    </a:solidFill>
                    <a:latin typeface="Arial Rounded MT Bold" panose="020F0704030504030204" pitchFamily="34" charset="77"/>
                  </a:rPr>
                  <a:t>Consider barriers</a:t>
                </a:r>
                <a:br>
                  <a:rPr lang="en-GB" sz="2000" dirty="0">
                    <a:solidFill>
                      <a:schemeClr val="bg1"/>
                    </a:solidFill>
                    <a:latin typeface="Arial Rounded MT Bold" panose="020F0704030504030204" pitchFamily="34" charset="77"/>
                  </a:rPr>
                </a:br>
                <a:r>
                  <a:rPr lang="en-GB" sz="2000" dirty="0">
                    <a:solidFill>
                      <a:schemeClr val="bg1"/>
                    </a:solidFill>
                    <a:latin typeface="Arial Rounded MT Bold" panose="020F0704030504030204" pitchFamily="34" charset="77"/>
                  </a:rPr>
                  <a:t>Compare alternatives</a:t>
                </a:r>
                <a:br>
                  <a:rPr lang="en-GB" sz="2000" dirty="0">
                    <a:solidFill>
                      <a:schemeClr val="bg1"/>
                    </a:solidFill>
                    <a:latin typeface="Arial Rounded MT Bold" panose="020F0704030504030204" pitchFamily="34" charset="77"/>
                  </a:rPr>
                </a:br>
                <a:r>
                  <a:rPr lang="en-GB" sz="2000" dirty="0">
                    <a:solidFill>
                      <a:schemeClr val="bg1"/>
                    </a:solidFill>
                    <a:latin typeface="Arial Rounded MT Bold" panose="020F0704030504030204" pitchFamily="34" charset="77"/>
                  </a:rPr>
                  <a:t>Make Decision  </a:t>
                </a:r>
                <a:br>
                  <a:rPr lang="en-GB" sz="2000" dirty="0">
                    <a:solidFill>
                      <a:schemeClr val="bg1"/>
                    </a:solidFill>
                    <a:latin typeface="Arial Rounded MT Bold" panose="020F0704030504030204" pitchFamily="34" charset="77"/>
                  </a:rPr>
                </a:br>
                <a:endParaRPr lang="en-GB" sz="2000" dirty="0">
                  <a:solidFill>
                    <a:schemeClr val="bg1"/>
                  </a:solidFill>
                  <a:latin typeface="Arial Rounded MT Bold" panose="020F0704030504030204" pitchFamily="34" charset="77"/>
                </a:endParaRPr>
              </a:p>
            </p:txBody>
          </p:sp>
        </p:grpSp>
        <p:sp>
          <p:nvSpPr>
            <p:cNvPr id="9" name="TextBox 8">
              <a:extLst>
                <a:ext uri="{FF2B5EF4-FFF2-40B4-BE49-F238E27FC236}">
                  <a16:creationId xmlns:a16="http://schemas.microsoft.com/office/drawing/2014/main" id="{7871CBC6-E9AD-0D9A-6FAD-D16E62A35CBB}"/>
                </a:ext>
              </a:extLst>
            </p:cNvPr>
            <p:cNvSpPr txBox="1"/>
            <p:nvPr/>
          </p:nvSpPr>
          <p:spPr>
            <a:xfrm>
              <a:off x="852406" y="2337816"/>
              <a:ext cx="2300697" cy="584775"/>
            </a:xfrm>
            <a:prstGeom prst="rect">
              <a:avLst/>
            </a:prstGeom>
            <a:solidFill>
              <a:schemeClr val="tx1"/>
            </a:solidFill>
          </p:spPr>
          <p:txBody>
            <a:bodyPr wrap="square" rtlCol="0">
              <a:spAutoFit/>
            </a:bodyPr>
            <a:lstStyle/>
            <a:p>
              <a:r>
                <a:rPr lang="en-GB" sz="1600" dirty="0">
                  <a:solidFill>
                    <a:schemeClr val="bg1"/>
                  </a:solidFill>
                </a:rPr>
                <a:t>(Clark-Stewart &amp; Brentano 2006, p.21-58)</a:t>
              </a:r>
            </a:p>
          </p:txBody>
        </p:sp>
      </p:grpSp>
      <p:grpSp>
        <p:nvGrpSpPr>
          <p:cNvPr id="13" name="Group 12">
            <a:extLst>
              <a:ext uri="{FF2B5EF4-FFF2-40B4-BE49-F238E27FC236}">
                <a16:creationId xmlns:a16="http://schemas.microsoft.com/office/drawing/2014/main" id="{D61F1D01-5610-4EB8-01A6-292730540F56}"/>
              </a:ext>
            </a:extLst>
          </p:cNvPr>
          <p:cNvGrpSpPr/>
          <p:nvPr/>
        </p:nvGrpSpPr>
        <p:grpSpPr>
          <a:xfrm>
            <a:off x="4398579" y="2254469"/>
            <a:ext cx="3421118" cy="2624162"/>
            <a:chOff x="4398579" y="2254469"/>
            <a:chExt cx="3421118" cy="2624162"/>
          </a:xfrm>
        </p:grpSpPr>
        <p:sp>
          <p:nvSpPr>
            <p:cNvPr id="11" name="Rounded Rectangle 10">
              <a:extLst>
                <a:ext uri="{FF2B5EF4-FFF2-40B4-BE49-F238E27FC236}">
                  <a16:creationId xmlns:a16="http://schemas.microsoft.com/office/drawing/2014/main" id="{EA0531ED-0979-E28F-33C2-AEA5041AD1F0}"/>
                </a:ext>
              </a:extLst>
            </p:cNvPr>
            <p:cNvSpPr/>
            <p:nvPr/>
          </p:nvSpPr>
          <p:spPr>
            <a:xfrm>
              <a:off x="4398579" y="2254469"/>
              <a:ext cx="2916621" cy="2554653"/>
            </a:xfrm>
            <a:prstGeom prst="roundRect">
              <a:avLst/>
            </a:prstGeom>
            <a:solidFill>
              <a:srgbClr val="E4E4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EFBF4564-29F7-27CD-C1F5-04BACF662426}"/>
                </a:ext>
              </a:extLst>
            </p:cNvPr>
            <p:cNvSpPr txBox="1"/>
            <p:nvPr/>
          </p:nvSpPr>
          <p:spPr>
            <a:xfrm>
              <a:off x="4667661" y="3124305"/>
              <a:ext cx="3152036" cy="1754326"/>
            </a:xfrm>
            <a:prstGeom prst="rect">
              <a:avLst/>
            </a:prstGeom>
            <a:noFill/>
          </p:spPr>
          <p:txBody>
            <a:bodyPr wrap="square" rtlCol="0">
              <a:spAutoFit/>
            </a:bodyPr>
            <a:lstStyle/>
            <a:p>
              <a:pPr algn="ctr"/>
              <a:r>
                <a:rPr lang="en-GB" dirty="0">
                  <a:latin typeface="Arial Rounded MT Bold" panose="020F0704030504030204" pitchFamily="34" charset="77"/>
                </a:rPr>
                <a:t>Adapt to living alone</a:t>
              </a:r>
            </a:p>
            <a:p>
              <a:pPr algn="ctr"/>
              <a:r>
                <a:rPr lang="en-GB" dirty="0">
                  <a:latin typeface="Arial Rounded MT Bold" panose="020F0704030504030204" pitchFamily="34" charset="77"/>
                </a:rPr>
                <a:t>Reflect</a:t>
              </a:r>
            </a:p>
            <a:p>
              <a:pPr algn="ctr"/>
              <a:r>
                <a:rPr lang="en-GB" dirty="0">
                  <a:latin typeface="Arial Rounded MT Bold" panose="020F0704030504030204" pitchFamily="34" charset="77"/>
                </a:rPr>
                <a:t>Find Identity</a:t>
              </a:r>
              <a:br>
                <a:rPr lang="en-GB" dirty="0">
                  <a:latin typeface="Arial Rounded MT Bold" panose="020F0704030504030204" pitchFamily="34" charset="77"/>
                </a:rPr>
              </a:br>
              <a:r>
                <a:rPr lang="en-GB" dirty="0">
                  <a:latin typeface="Arial Rounded MT Bold" panose="020F0704030504030204" pitchFamily="34" charset="77"/>
                </a:rPr>
                <a:t>Discover wants</a:t>
              </a:r>
            </a:p>
            <a:p>
              <a:pPr algn="ctr"/>
              <a:r>
                <a:rPr lang="en-GB" dirty="0">
                  <a:latin typeface="Arial Rounded MT Bold" panose="020F0704030504030204" pitchFamily="34" charset="77"/>
                </a:rPr>
                <a:t>Learn from mistakes</a:t>
              </a:r>
              <a:br>
                <a:rPr lang="en-GB" dirty="0">
                  <a:latin typeface="Arial Rounded MT Bold" panose="020F0704030504030204" pitchFamily="34" charset="77"/>
                </a:rPr>
              </a:br>
              <a:endParaRPr lang="en-GB" dirty="0">
                <a:latin typeface="Arial Rounded MT Bold" panose="020F0704030504030204" pitchFamily="34" charset="77"/>
              </a:endParaRPr>
            </a:p>
          </p:txBody>
        </p:sp>
      </p:grpSp>
      <p:grpSp>
        <p:nvGrpSpPr>
          <p:cNvPr id="16" name="Group 15">
            <a:extLst>
              <a:ext uri="{FF2B5EF4-FFF2-40B4-BE49-F238E27FC236}">
                <a16:creationId xmlns:a16="http://schemas.microsoft.com/office/drawing/2014/main" id="{55E2518A-9034-DF01-5E98-19704EB95FC6}"/>
              </a:ext>
            </a:extLst>
          </p:cNvPr>
          <p:cNvGrpSpPr/>
          <p:nvPr/>
        </p:nvGrpSpPr>
        <p:grpSpPr>
          <a:xfrm>
            <a:off x="8450317" y="945931"/>
            <a:ext cx="3425305" cy="1560786"/>
            <a:chOff x="8450317" y="945931"/>
            <a:chExt cx="3425305" cy="1560786"/>
          </a:xfrm>
        </p:grpSpPr>
        <p:sp>
          <p:nvSpPr>
            <p:cNvPr id="14" name="Rounded Rectangle 13">
              <a:extLst>
                <a:ext uri="{FF2B5EF4-FFF2-40B4-BE49-F238E27FC236}">
                  <a16:creationId xmlns:a16="http://schemas.microsoft.com/office/drawing/2014/main" id="{356D519A-0A83-38D5-A2DB-175A54FBE232}"/>
                </a:ext>
              </a:extLst>
            </p:cNvPr>
            <p:cNvSpPr/>
            <p:nvPr/>
          </p:nvSpPr>
          <p:spPr>
            <a:xfrm>
              <a:off x="8450317" y="945931"/>
              <a:ext cx="3090042" cy="1560786"/>
            </a:xfrm>
            <a:prstGeom prst="roundRect">
              <a:avLst/>
            </a:prstGeom>
            <a:solidFill>
              <a:srgbClr val="9E9F9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latin typeface="Arial Rounded MT Bold" panose="020F0704030504030204" pitchFamily="34" charset="77"/>
                </a:rPr>
                <a:t>Moving on</a:t>
              </a:r>
              <a:br>
                <a:rPr lang="en-GB" dirty="0">
                  <a:latin typeface="Arial Rounded MT Bold" panose="020F0704030504030204" pitchFamily="34" charset="77"/>
                </a:rPr>
              </a:br>
              <a:r>
                <a:rPr lang="en-GB" dirty="0">
                  <a:latin typeface="Arial Rounded MT Bold" panose="020F0704030504030204" pitchFamily="34" charset="77"/>
                </a:rPr>
                <a:t>Decisions</a:t>
              </a:r>
              <a:br>
                <a:rPr lang="en-GB" dirty="0">
                  <a:latin typeface="Arial Rounded MT Bold" panose="020F0704030504030204" pitchFamily="34" charset="77"/>
                </a:rPr>
              </a:br>
              <a:r>
                <a:rPr lang="en-GB" dirty="0">
                  <a:latin typeface="Arial Rounded MT Bold" panose="020F0704030504030204" pitchFamily="34" charset="77"/>
                </a:rPr>
                <a:t>Personal Growth</a:t>
              </a:r>
            </a:p>
          </p:txBody>
        </p:sp>
        <p:sp>
          <p:nvSpPr>
            <p:cNvPr id="15" name="TextBox 14">
              <a:extLst>
                <a:ext uri="{FF2B5EF4-FFF2-40B4-BE49-F238E27FC236}">
                  <a16:creationId xmlns:a16="http://schemas.microsoft.com/office/drawing/2014/main" id="{9FAC4D0C-DF56-B7F0-300D-E574160927BE}"/>
                </a:ext>
              </a:extLst>
            </p:cNvPr>
            <p:cNvSpPr txBox="1"/>
            <p:nvPr/>
          </p:nvSpPr>
          <p:spPr>
            <a:xfrm>
              <a:off x="8533332" y="2128085"/>
              <a:ext cx="3342290" cy="338554"/>
            </a:xfrm>
            <a:prstGeom prst="rect">
              <a:avLst/>
            </a:prstGeom>
            <a:noFill/>
          </p:spPr>
          <p:txBody>
            <a:bodyPr wrap="square" rtlCol="0">
              <a:spAutoFit/>
            </a:bodyPr>
            <a:lstStyle/>
            <a:p>
              <a:r>
                <a:rPr lang="en-GB" sz="1600" dirty="0">
                  <a:latin typeface="Arial Rounded MT Bold" panose="020F0704030504030204" pitchFamily="34" charset="77"/>
                </a:rPr>
                <a:t>(Thomas &amp; Ryan, 2008, p.221) </a:t>
              </a:r>
            </a:p>
          </p:txBody>
        </p:sp>
      </p:grpSp>
    </p:spTree>
    <p:extLst>
      <p:ext uri="{BB962C8B-B14F-4D97-AF65-F5344CB8AC3E}">
        <p14:creationId xmlns:p14="http://schemas.microsoft.com/office/powerpoint/2010/main" val="46029894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65759-6A0D-6C9A-8E3F-39AD9DB4C25D}"/>
              </a:ext>
            </a:extLst>
          </p:cNvPr>
          <p:cNvSpPr>
            <a:spLocks noGrp="1"/>
          </p:cNvSpPr>
          <p:nvPr>
            <p:ph type="title"/>
          </p:nvPr>
        </p:nvSpPr>
        <p:spPr/>
        <p:txBody>
          <a:bodyPr/>
          <a:lstStyle/>
          <a:p>
            <a:pPr algn="ctr"/>
            <a:r>
              <a:rPr lang="en-GB" dirty="0">
                <a:solidFill>
                  <a:schemeClr val="bg1"/>
                </a:solidFill>
                <a:latin typeface="Arial Rounded MT Bold" panose="020F0704030504030204" pitchFamily="34" charset="77"/>
              </a:rPr>
              <a:t>Letting Go</a:t>
            </a:r>
          </a:p>
        </p:txBody>
      </p:sp>
      <p:graphicFrame>
        <p:nvGraphicFramePr>
          <p:cNvPr id="15" name="Content Placeholder 10">
            <a:extLst>
              <a:ext uri="{FF2B5EF4-FFF2-40B4-BE49-F238E27FC236}">
                <a16:creationId xmlns:a16="http://schemas.microsoft.com/office/drawing/2014/main" id="{DDA918F1-7093-02C8-31E2-00BC2E37CCD9}"/>
              </a:ext>
            </a:extLst>
          </p:cNvPr>
          <p:cNvGraphicFramePr>
            <a:graphicFrameLocks noGrp="1"/>
          </p:cNvGraphicFramePr>
          <p:nvPr>
            <p:ph idx="1"/>
            <p:extLst>
              <p:ext uri="{D42A27DB-BD31-4B8C-83A1-F6EECF244321}">
                <p14:modId xmlns:p14="http://schemas.microsoft.com/office/powerpoint/2010/main" val="315012757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3" name="Graphic 12" descr="Open hand outline">
            <a:extLst>
              <a:ext uri="{FF2B5EF4-FFF2-40B4-BE49-F238E27FC236}">
                <a16:creationId xmlns:a16="http://schemas.microsoft.com/office/drawing/2014/main" id="{C5EB8B7D-4506-92E9-8AE8-1036150C464B}"/>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532126" y="-233375"/>
            <a:ext cx="2713630" cy="2713630"/>
          </a:xfrm>
          <a:prstGeom prst="rect">
            <a:avLst/>
          </a:prstGeom>
        </p:spPr>
      </p:pic>
      <p:sp>
        <p:nvSpPr>
          <p:cNvPr id="14" name="TextBox 13">
            <a:extLst>
              <a:ext uri="{FF2B5EF4-FFF2-40B4-BE49-F238E27FC236}">
                <a16:creationId xmlns:a16="http://schemas.microsoft.com/office/drawing/2014/main" id="{1E2570E8-9387-B10E-413B-B4BC975AFE11}"/>
              </a:ext>
            </a:extLst>
          </p:cNvPr>
          <p:cNvSpPr txBox="1"/>
          <p:nvPr/>
        </p:nvSpPr>
        <p:spPr>
          <a:xfrm>
            <a:off x="8925636" y="6488668"/>
            <a:ext cx="2784144" cy="369332"/>
          </a:xfrm>
          <a:prstGeom prst="rect">
            <a:avLst/>
          </a:prstGeom>
          <a:noFill/>
        </p:spPr>
        <p:txBody>
          <a:bodyPr wrap="square" rtlCol="0">
            <a:spAutoFit/>
          </a:bodyPr>
          <a:lstStyle/>
          <a:p>
            <a:r>
              <a:rPr lang="en-GB" dirty="0"/>
              <a:t>(Bridges 2019, p.157-170) </a:t>
            </a:r>
          </a:p>
        </p:txBody>
      </p:sp>
      <p:pic>
        <p:nvPicPr>
          <p:cNvPr id="19" name="Graphic 18" descr="Glasses with solid fill">
            <a:extLst>
              <a:ext uri="{FF2B5EF4-FFF2-40B4-BE49-F238E27FC236}">
                <a16:creationId xmlns:a16="http://schemas.microsoft.com/office/drawing/2014/main" id="{EB346CC8-F7C4-72E1-63D8-8D868F7440BE}"/>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317708" y="4501055"/>
            <a:ext cx="914400" cy="914400"/>
          </a:xfrm>
          <a:prstGeom prst="rect">
            <a:avLst/>
          </a:prstGeom>
        </p:spPr>
      </p:pic>
      <p:pic>
        <p:nvPicPr>
          <p:cNvPr id="21" name="Graphic 20" descr="User with solid fill">
            <a:extLst>
              <a:ext uri="{FF2B5EF4-FFF2-40B4-BE49-F238E27FC236}">
                <a16:creationId xmlns:a16="http://schemas.microsoft.com/office/drawing/2014/main" id="{18C5C41A-26A7-4979-16E8-E631F7F68629}"/>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0439400" y="3627231"/>
            <a:ext cx="806356" cy="806356"/>
          </a:xfrm>
          <a:prstGeom prst="rect">
            <a:avLst/>
          </a:prstGeom>
        </p:spPr>
      </p:pic>
      <p:pic>
        <p:nvPicPr>
          <p:cNvPr id="23" name="Graphic 22" descr="Packing Box Open with solid fill">
            <a:extLst>
              <a:ext uri="{FF2B5EF4-FFF2-40B4-BE49-F238E27FC236}">
                <a16:creationId xmlns:a16="http://schemas.microsoft.com/office/drawing/2014/main" id="{835E7670-914E-01B7-4974-06E10A775B2C}"/>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10449910" y="2787141"/>
            <a:ext cx="806356" cy="806356"/>
          </a:xfrm>
          <a:prstGeom prst="rect">
            <a:avLst/>
          </a:prstGeom>
        </p:spPr>
      </p:pic>
      <p:pic>
        <p:nvPicPr>
          <p:cNvPr id="25" name="Graphic 24" descr="Cut with solid fill">
            <a:extLst>
              <a:ext uri="{FF2B5EF4-FFF2-40B4-BE49-F238E27FC236}">
                <a16:creationId xmlns:a16="http://schemas.microsoft.com/office/drawing/2014/main" id="{7508C4C9-B13D-62FC-882B-EE07BA317A19}"/>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10317708" y="1805273"/>
            <a:ext cx="914400" cy="914400"/>
          </a:xfrm>
          <a:prstGeom prst="rect">
            <a:avLst/>
          </a:prstGeom>
        </p:spPr>
      </p:pic>
      <p:pic>
        <p:nvPicPr>
          <p:cNvPr id="27" name="Graphic 26" descr="Lost with solid fill">
            <a:extLst>
              <a:ext uri="{FF2B5EF4-FFF2-40B4-BE49-F238E27FC236}">
                <a16:creationId xmlns:a16="http://schemas.microsoft.com/office/drawing/2014/main" id="{7357E49C-DD94-101C-FDC9-47941ADF10CE}"/>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10459852" y="5376953"/>
            <a:ext cx="765451" cy="765451"/>
          </a:xfrm>
          <a:prstGeom prst="rect">
            <a:avLst/>
          </a:prstGeom>
        </p:spPr>
      </p:pic>
    </p:spTree>
    <p:extLst>
      <p:ext uri="{BB962C8B-B14F-4D97-AF65-F5344CB8AC3E}">
        <p14:creationId xmlns:p14="http://schemas.microsoft.com/office/powerpoint/2010/main" val="596185005"/>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a:extLst>
            <a:ext uri="{FF2B5EF4-FFF2-40B4-BE49-F238E27FC236}">
              <a16:creationId xmlns:a16="http://schemas.microsoft.com/office/drawing/2014/main" id="{C4974653-6834-7224-32CC-5D032AF9B5A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73CB91B-BB64-A747-76F5-DEEAFE941926}"/>
              </a:ext>
            </a:extLst>
          </p:cNvPr>
          <p:cNvSpPr>
            <a:spLocks noGrp="1"/>
          </p:cNvSpPr>
          <p:nvPr>
            <p:ph type="title"/>
          </p:nvPr>
        </p:nvSpPr>
        <p:spPr/>
        <p:txBody>
          <a:bodyPr/>
          <a:lstStyle/>
          <a:p>
            <a:pPr algn="ctr"/>
            <a:r>
              <a:rPr lang="en-GB" dirty="0">
                <a:solidFill>
                  <a:schemeClr val="bg1"/>
                </a:solidFill>
                <a:latin typeface="Arial Rounded MT Bold" panose="020F0704030504030204" pitchFamily="34" charset="77"/>
              </a:rPr>
              <a:t>Neutral Zone</a:t>
            </a:r>
          </a:p>
        </p:txBody>
      </p:sp>
      <p:pic>
        <p:nvPicPr>
          <p:cNvPr id="6" name="Content Placeholder 5" descr="Packing Box Open outline">
            <a:extLst>
              <a:ext uri="{FF2B5EF4-FFF2-40B4-BE49-F238E27FC236}">
                <a16:creationId xmlns:a16="http://schemas.microsoft.com/office/drawing/2014/main" id="{6D8D8A1E-98B5-0ECB-9FC0-92A81CA6F8EE}"/>
              </a:ext>
            </a:extLst>
          </p:cNvPr>
          <p:cNvPicPr>
            <a:picLocks noGrp="1" noChangeAspect="1"/>
          </p:cNvPicPr>
          <p:nvPr>
            <p:ph idx="1"/>
          </p:nvPr>
        </p:nvPicPr>
        <p:blipFill>
          <a:blip r:embed="rId3">
            <a:extLst>
              <a:ext uri="{96DAC541-7B7A-43D3-8B79-37D633B846F1}">
                <asvg:svgBlip xmlns:asvg="http://schemas.microsoft.com/office/drawing/2016/SVG/main" r:embed="rId4"/>
              </a:ext>
            </a:extLst>
          </a:blip>
          <a:stretch>
            <a:fillRect/>
          </a:stretch>
        </p:blipFill>
        <p:spPr>
          <a:xfrm>
            <a:off x="8559420" y="230649"/>
            <a:ext cx="1594513" cy="1594513"/>
          </a:xfrm>
        </p:spPr>
      </p:pic>
      <p:graphicFrame>
        <p:nvGraphicFramePr>
          <p:cNvPr id="8" name="Content Placeholder 10">
            <a:extLst>
              <a:ext uri="{FF2B5EF4-FFF2-40B4-BE49-F238E27FC236}">
                <a16:creationId xmlns:a16="http://schemas.microsoft.com/office/drawing/2014/main" id="{C23F940A-03D1-C50C-C4B4-FEF7974B83A3}"/>
              </a:ext>
            </a:extLst>
          </p:cNvPr>
          <p:cNvGraphicFramePr>
            <a:graphicFrameLocks/>
          </p:cNvGraphicFramePr>
          <p:nvPr>
            <p:extLst>
              <p:ext uri="{D42A27DB-BD31-4B8C-83A1-F6EECF244321}">
                <p14:modId xmlns:p14="http://schemas.microsoft.com/office/powerpoint/2010/main" val="406150953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9" name="TextBox 8">
            <a:extLst>
              <a:ext uri="{FF2B5EF4-FFF2-40B4-BE49-F238E27FC236}">
                <a16:creationId xmlns:a16="http://schemas.microsoft.com/office/drawing/2014/main" id="{4FCD094D-0A4D-1FC1-6ED9-EC22B42256A4}"/>
              </a:ext>
            </a:extLst>
          </p:cNvPr>
          <p:cNvSpPr txBox="1"/>
          <p:nvPr/>
        </p:nvSpPr>
        <p:spPr>
          <a:xfrm>
            <a:off x="8559420" y="6492875"/>
            <a:ext cx="3107063" cy="369332"/>
          </a:xfrm>
          <a:prstGeom prst="rect">
            <a:avLst/>
          </a:prstGeom>
          <a:noFill/>
        </p:spPr>
        <p:txBody>
          <a:bodyPr wrap="square" rtlCol="0">
            <a:spAutoFit/>
          </a:bodyPr>
          <a:lstStyle/>
          <a:p>
            <a:r>
              <a:rPr lang="en-GB" dirty="0"/>
              <a:t>(Bridges, 2019, p.193-202)</a:t>
            </a:r>
          </a:p>
        </p:txBody>
      </p:sp>
      <p:sp>
        <p:nvSpPr>
          <p:cNvPr id="10" name="TextBox 9">
            <a:extLst>
              <a:ext uri="{FF2B5EF4-FFF2-40B4-BE49-F238E27FC236}">
                <a16:creationId xmlns:a16="http://schemas.microsoft.com/office/drawing/2014/main" id="{4B6A6E39-D6EB-8102-04FC-E16902FFB28E}"/>
              </a:ext>
            </a:extLst>
          </p:cNvPr>
          <p:cNvSpPr txBox="1"/>
          <p:nvPr/>
        </p:nvSpPr>
        <p:spPr>
          <a:xfrm>
            <a:off x="897378" y="1801680"/>
            <a:ext cx="7662042" cy="584775"/>
          </a:xfrm>
          <a:prstGeom prst="rect">
            <a:avLst/>
          </a:prstGeom>
          <a:noFill/>
        </p:spPr>
        <p:txBody>
          <a:bodyPr wrap="square" rtlCol="0">
            <a:spAutoFit/>
          </a:bodyPr>
          <a:lstStyle/>
          <a:p>
            <a:r>
              <a:rPr lang="en-GB" sz="3200" dirty="0">
                <a:solidFill>
                  <a:schemeClr val="bg1"/>
                </a:solidFill>
              </a:rPr>
              <a:t>Accept the time in the Neutral Zone</a:t>
            </a:r>
          </a:p>
        </p:txBody>
      </p:sp>
      <p:sp>
        <p:nvSpPr>
          <p:cNvPr id="11" name="TextBox 10">
            <a:extLst>
              <a:ext uri="{FF2B5EF4-FFF2-40B4-BE49-F238E27FC236}">
                <a16:creationId xmlns:a16="http://schemas.microsoft.com/office/drawing/2014/main" id="{A9A667EC-3FE1-14EA-5764-5B91B565DA6F}"/>
              </a:ext>
            </a:extLst>
          </p:cNvPr>
          <p:cNvSpPr txBox="1"/>
          <p:nvPr/>
        </p:nvSpPr>
        <p:spPr>
          <a:xfrm>
            <a:off x="897378" y="2544411"/>
            <a:ext cx="7662042" cy="584775"/>
          </a:xfrm>
          <a:prstGeom prst="rect">
            <a:avLst/>
          </a:prstGeom>
          <a:noFill/>
        </p:spPr>
        <p:txBody>
          <a:bodyPr wrap="square" rtlCol="0">
            <a:spAutoFit/>
          </a:bodyPr>
          <a:lstStyle/>
          <a:p>
            <a:r>
              <a:rPr lang="en-GB" sz="3200" dirty="0">
                <a:solidFill>
                  <a:schemeClr val="bg1"/>
                </a:solidFill>
              </a:rPr>
              <a:t>Find the time to be alone</a:t>
            </a:r>
          </a:p>
        </p:txBody>
      </p:sp>
      <p:sp>
        <p:nvSpPr>
          <p:cNvPr id="12" name="TextBox 11">
            <a:extLst>
              <a:ext uri="{FF2B5EF4-FFF2-40B4-BE49-F238E27FC236}">
                <a16:creationId xmlns:a16="http://schemas.microsoft.com/office/drawing/2014/main" id="{95BE2D7B-DB6C-5D91-4A9E-CCD674C55059}"/>
              </a:ext>
            </a:extLst>
          </p:cNvPr>
          <p:cNvSpPr txBox="1"/>
          <p:nvPr/>
        </p:nvSpPr>
        <p:spPr>
          <a:xfrm>
            <a:off x="897378" y="3287142"/>
            <a:ext cx="7662042" cy="584775"/>
          </a:xfrm>
          <a:prstGeom prst="rect">
            <a:avLst/>
          </a:prstGeom>
          <a:noFill/>
        </p:spPr>
        <p:txBody>
          <a:bodyPr wrap="square" rtlCol="0">
            <a:spAutoFit/>
          </a:bodyPr>
          <a:lstStyle/>
          <a:p>
            <a:r>
              <a:rPr lang="en-GB" sz="3200" dirty="0">
                <a:solidFill>
                  <a:schemeClr val="bg1"/>
                </a:solidFill>
              </a:rPr>
              <a:t>Log experiences</a:t>
            </a:r>
          </a:p>
        </p:txBody>
      </p:sp>
      <p:sp>
        <p:nvSpPr>
          <p:cNvPr id="14" name="TextBox 13">
            <a:extLst>
              <a:ext uri="{FF2B5EF4-FFF2-40B4-BE49-F238E27FC236}">
                <a16:creationId xmlns:a16="http://schemas.microsoft.com/office/drawing/2014/main" id="{5A0C6110-6DC4-6DE2-14BF-2C508977DDC6}"/>
              </a:ext>
            </a:extLst>
          </p:cNvPr>
          <p:cNvSpPr txBox="1"/>
          <p:nvPr/>
        </p:nvSpPr>
        <p:spPr>
          <a:xfrm>
            <a:off x="897378" y="4035434"/>
            <a:ext cx="7662042" cy="584775"/>
          </a:xfrm>
          <a:prstGeom prst="rect">
            <a:avLst/>
          </a:prstGeom>
          <a:noFill/>
        </p:spPr>
        <p:txBody>
          <a:bodyPr wrap="square" rtlCol="0">
            <a:spAutoFit/>
          </a:bodyPr>
          <a:lstStyle/>
          <a:p>
            <a:r>
              <a:rPr lang="en-GB" sz="3200" dirty="0">
                <a:solidFill>
                  <a:schemeClr val="bg1"/>
                </a:solidFill>
              </a:rPr>
              <a:t>Reflect on the past</a:t>
            </a:r>
          </a:p>
        </p:txBody>
      </p:sp>
      <p:sp>
        <p:nvSpPr>
          <p:cNvPr id="16" name="TextBox 15">
            <a:extLst>
              <a:ext uri="{FF2B5EF4-FFF2-40B4-BE49-F238E27FC236}">
                <a16:creationId xmlns:a16="http://schemas.microsoft.com/office/drawing/2014/main" id="{8A0A253D-2F84-F4BA-2198-CE8435DA937C}"/>
              </a:ext>
            </a:extLst>
          </p:cNvPr>
          <p:cNvSpPr txBox="1"/>
          <p:nvPr/>
        </p:nvSpPr>
        <p:spPr>
          <a:xfrm>
            <a:off x="897378" y="4767875"/>
            <a:ext cx="7662042" cy="584775"/>
          </a:xfrm>
          <a:prstGeom prst="rect">
            <a:avLst/>
          </a:prstGeom>
          <a:noFill/>
        </p:spPr>
        <p:txBody>
          <a:bodyPr wrap="square" rtlCol="0">
            <a:spAutoFit/>
          </a:bodyPr>
          <a:lstStyle/>
          <a:p>
            <a:r>
              <a:rPr lang="en-GB" sz="3200" dirty="0">
                <a:solidFill>
                  <a:schemeClr val="bg1"/>
                </a:solidFill>
              </a:rPr>
              <a:t>Take time to discover what you want</a:t>
            </a:r>
          </a:p>
        </p:txBody>
      </p:sp>
      <p:sp>
        <p:nvSpPr>
          <p:cNvPr id="17" name="TextBox 16">
            <a:extLst>
              <a:ext uri="{FF2B5EF4-FFF2-40B4-BE49-F238E27FC236}">
                <a16:creationId xmlns:a16="http://schemas.microsoft.com/office/drawing/2014/main" id="{68FBB3CB-1768-34D9-F8DA-761F41C7380A}"/>
              </a:ext>
            </a:extLst>
          </p:cNvPr>
          <p:cNvSpPr txBox="1"/>
          <p:nvPr/>
        </p:nvSpPr>
        <p:spPr>
          <a:xfrm>
            <a:off x="897377" y="5505877"/>
            <a:ext cx="9665519" cy="584775"/>
          </a:xfrm>
          <a:prstGeom prst="rect">
            <a:avLst/>
          </a:prstGeom>
          <a:noFill/>
        </p:spPr>
        <p:txBody>
          <a:bodyPr wrap="square" rtlCol="0">
            <a:spAutoFit/>
          </a:bodyPr>
          <a:lstStyle/>
          <a:p>
            <a:r>
              <a:rPr lang="en-GB" sz="3200" dirty="0">
                <a:solidFill>
                  <a:schemeClr val="bg1"/>
                </a:solidFill>
              </a:rPr>
              <a:t>What would you miss out on if your life ended today?</a:t>
            </a:r>
          </a:p>
        </p:txBody>
      </p:sp>
    </p:spTree>
    <p:extLst>
      <p:ext uri="{BB962C8B-B14F-4D97-AF65-F5344CB8AC3E}">
        <p14:creationId xmlns:p14="http://schemas.microsoft.com/office/powerpoint/2010/main" val="3706478976"/>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7B81B0FF-E2AE-6B48-9421-D72F9EDDC7CE}"/>
              </a:ext>
            </a:extLst>
          </p:cNvPr>
          <p:cNvSpPr/>
          <p:nvPr/>
        </p:nvSpPr>
        <p:spPr>
          <a:xfrm>
            <a:off x="2730708" y="0"/>
            <a:ext cx="6730584" cy="6858000"/>
          </a:xfrm>
          <a:prstGeom prst="ellipse">
            <a:avLst/>
          </a:prstGeom>
          <a:solidFill>
            <a:srgbClr val="822461"/>
          </a:solidFill>
          <a:ln w="317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 name="Graphic 2" descr="Storytelling with solid fill">
            <a:extLst>
              <a:ext uri="{FF2B5EF4-FFF2-40B4-BE49-F238E27FC236}">
                <a16:creationId xmlns:a16="http://schemas.microsoft.com/office/drawing/2014/main" id="{BD32EBDD-6D05-07CA-A9DD-D09CF777D67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824651" y="1029908"/>
            <a:ext cx="4542695" cy="4542695"/>
          </a:xfrm>
          <a:prstGeom prst="rect">
            <a:avLst/>
          </a:prstGeom>
        </p:spPr>
      </p:pic>
    </p:spTree>
    <p:extLst>
      <p:ext uri="{BB962C8B-B14F-4D97-AF65-F5344CB8AC3E}">
        <p14:creationId xmlns:p14="http://schemas.microsoft.com/office/powerpoint/2010/main" val="672599942"/>
      </p:ext>
    </p:extLst>
  </p:cSld>
  <p:clrMapOvr>
    <a:masterClrMapping/>
  </p:clrMapOvr>
  <mc:AlternateContent xmlns:mc="http://schemas.openxmlformats.org/markup-compatibility/2006">
    <mc:Choice xmlns:p14="http://schemas.microsoft.com/office/powerpoint/2010/main" Requires="p14">
      <p:transition spd="slow" p14:dur="1250" advTm="0">
        <p14:switch dir="r"/>
      </p:transition>
    </mc:Choice>
    <mc:Fallback>
      <p:transition spd="slow" advTm="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814475-74C5-E540-0620-CF1CD8881062}"/>
            </a:ext>
          </a:extLst>
        </p:cNvPr>
        <p:cNvGrpSpPr/>
        <p:nvPr/>
      </p:nvGrpSpPr>
      <p:grpSpPr>
        <a:xfrm>
          <a:off x="0" y="0"/>
          <a:ext cx="0" cy="0"/>
          <a:chOff x="0" y="0"/>
          <a:chExt cx="0" cy="0"/>
        </a:xfrm>
      </p:grpSpPr>
      <p:sp>
        <p:nvSpPr>
          <p:cNvPr id="4" name="Oval 3">
            <a:extLst>
              <a:ext uri="{FF2B5EF4-FFF2-40B4-BE49-F238E27FC236}">
                <a16:creationId xmlns:a16="http://schemas.microsoft.com/office/drawing/2014/main" id="{E95195BB-9611-9DE8-DCE7-313FBBB90FD9}"/>
              </a:ext>
            </a:extLst>
          </p:cNvPr>
          <p:cNvSpPr/>
          <p:nvPr/>
        </p:nvSpPr>
        <p:spPr>
          <a:xfrm>
            <a:off x="-1453020" y="-3211980"/>
            <a:ext cx="15131441" cy="12901808"/>
          </a:xfrm>
          <a:prstGeom prst="ellipse">
            <a:avLst/>
          </a:prstGeom>
          <a:solidFill>
            <a:srgbClr val="822461"/>
          </a:solidFill>
          <a:ln w="317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8000" dirty="0">
              <a:latin typeface="Arial Rounded MT Bold" panose="020F0704030504030204" pitchFamily="34" charset="77"/>
            </a:endParaRPr>
          </a:p>
        </p:txBody>
      </p:sp>
      <p:sp>
        <p:nvSpPr>
          <p:cNvPr id="8" name="TextBox 7">
            <a:extLst>
              <a:ext uri="{FF2B5EF4-FFF2-40B4-BE49-F238E27FC236}">
                <a16:creationId xmlns:a16="http://schemas.microsoft.com/office/drawing/2014/main" id="{C5AD5BF9-6D48-BB34-B4EA-1EBF5A4E473F}"/>
              </a:ext>
            </a:extLst>
          </p:cNvPr>
          <p:cNvSpPr txBox="1"/>
          <p:nvPr/>
        </p:nvSpPr>
        <p:spPr>
          <a:xfrm>
            <a:off x="2105186" y="5919061"/>
            <a:ext cx="1257946" cy="369332"/>
          </a:xfrm>
          <a:prstGeom prst="rect">
            <a:avLst/>
          </a:prstGeom>
          <a:noFill/>
        </p:spPr>
        <p:txBody>
          <a:bodyPr wrap="square" rtlCol="0">
            <a:spAutoFit/>
          </a:bodyPr>
          <a:lstStyle/>
          <a:p>
            <a:endParaRPr lang="en-GB" dirty="0"/>
          </a:p>
        </p:txBody>
      </p:sp>
      <p:pic>
        <p:nvPicPr>
          <p:cNvPr id="2" name="Graphic 1" descr="Storytelling with solid fill">
            <a:extLst>
              <a:ext uri="{FF2B5EF4-FFF2-40B4-BE49-F238E27FC236}">
                <a16:creationId xmlns:a16="http://schemas.microsoft.com/office/drawing/2014/main" id="{9CA04B32-C83A-1E2B-C40A-4C168DCFCE3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125232" y="209862"/>
            <a:ext cx="1941535" cy="1941535"/>
          </a:xfrm>
          <a:prstGeom prst="rect">
            <a:avLst/>
          </a:prstGeom>
        </p:spPr>
      </p:pic>
      <p:sp>
        <p:nvSpPr>
          <p:cNvPr id="3" name="TextBox 2">
            <a:extLst>
              <a:ext uri="{FF2B5EF4-FFF2-40B4-BE49-F238E27FC236}">
                <a16:creationId xmlns:a16="http://schemas.microsoft.com/office/drawing/2014/main" id="{F206419B-B52D-D597-820A-13B4A09614F0}"/>
              </a:ext>
            </a:extLst>
          </p:cNvPr>
          <p:cNvSpPr txBox="1"/>
          <p:nvPr/>
        </p:nvSpPr>
        <p:spPr>
          <a:xfrm>
            <a:off x="3725962" y="2838490"/>
            <a:ext cx="4773478" cy="1107996"/>
          </a:xfrm>
          <a:prstGeom prst="rect">
            <a:avLst/>
          </a:prstGeom>
          <a:noFill/>
        </p:spPr>
        <p:txBody>
          <a:bodyPr wrap="square" rtlCol="0">
            <a:spAutoFit/>
          </a:bodyPr>
          <a:lstStyle/>
          <a:p>
            <a:pPr algn="ctr"/>
            <a:r>
              <a:rPr lang="en-GB" sz="6600" dirty="0">
                <a:latin typeface="Arial Rounded MT Bold" panose="020F0704030504030204" pitchFamily="34" charset="77"/>
              </a:rPr>
              <a:t>My Story</a:t>
            </a:r>
          </a:p>
        </p:txBody>
      </p:sp>
      <p:grpSp>
        <p:nvGrpSpPr>
          <p:cNvPr id="20" name="Group 19">
            <a:extLst>
              <a:ext uri="{FF2B5EF4-FFF2-40B4-BE49-F238E27FC236}">
                <a16:creationId xmlns:a16="http://schemas.microsoft.com/office/drawing/2014/main" id="{9C1C695B-6F1B-1CD4-A89A-264A4EF675D9}"/>
              </a:ext>
            </a:extLst>
          </p:cNvPr>
          <p:cNvGrpSpPr/>
          <p:nvPr/>
        </p:nvGrpSpPr>
        <p:grpSpPr>
          <a:xfrm>
            <a:off x="8862267" y="4661115"/>
            <a:ext cx="1257945" cy="1424506"/>
            <a:chOff x="8862267" y="4661115"/>
            <a:chExt cx="1257945" cy="1424506"/>
          </a:xfrm>
        </p:grpSpPr>
        <p:pic>
          <p:nvPicPr>
            <p:cNvPr id="17" name="Graphic 16" descr="House with solid fill">
              <a:extLst>
                <a:ext uri="{FF2B5EF4-FFF2-40B4-BE49-F238E27FC236}">
                  <a16:creationId xmlns:a16="http://schemas.microsoft.com/office/drawing/2014/main" id="{97111E30-212C-63FD-265E-F212A43C8A3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862267" y="4661115"/>
              <a:ext cx="1257945" cy="1257945"/>
            </a:xfrm>
            <a:prstGeom prst="rect">
              <a:avLst/>
            </a:prstGeom>
          </p:spPr>
        </p:pic>
        <p:sp>
          <p:nvSpPr>
            <p:cNvPr id="19" name="TextBox 18">
              <a:extLst>
                <a:ext uri="{FF2B5EF4-FFF2-40B4-BE49-F238E27FC236}">
                  <a16:creationId xmlns:a16="http://schemas.microsoft.com/office/drawing/2014/main" id="{A25AF8BD-7A55-F989-28CC-5DC08543D1A1}"/>
                </a:ext>
              </a:extLst>
            </p:cNvPr>
            <p:cNvSpPr txBox="1"/>
            <p:nvPr/>
          </p:nvSpPr>
          <p:spPr>
            <a:xfrm>
              <a:off x="9133486" y="5716289"/>
              <a:ext cx="715506" cy="369332"/>
            </a:xfrm>
            <a:prstGeom prst="rect">
              <a:avLst/>
            </a:prstGeom>
            <a:noFill/>
          </p:spPr>
          <p:txBody>
            <a:bodyPr wrap="square" rtlCol="0">
              <a:spAutoFit/>
            </a:bodyPr>
            <a:lstStyle/>
            <a:p>
              <a:r>
                <a:rPr lang="en-GB" dirty="0"/>
                <a:t>2018</a:t>
              </a:r>
            </a:p>
          </p:txBody>
        </p:sp>
      </p:grpSp>
      <p:grpSp>
        <p:nvGrpSpPr>
          <p:cNvPr id="14" name="Group 13">
            <a:extLst>
              <a:ext uri="{FF2B5EF4-FFF2-40B4-BE49-F238E27FC236}">
                <a16:creationId xmlns:a16="http://schemas.microsoft.com/office/drawing/2014/main" id="{272CF742-EA24-E450-F68D-6CEFB937F7AE}"/>
              </a:ext>
            </a:extLst>
          </p:cNvPr>
          <p:cNvGrpSpPr/>
          <p:nvPr/>
        </p:nvGrpSpPr>
        <p:grpSpPr>
          <a:xfrm>
            <a:off x="2105186" y="4661115"/>
            <a:ext cx="1257946" cy="2172345"/>
            <a:chOff x="2105186" y="4661115"/>
            <a:chExt cx="1257946" cy="2172345"/>
          </a:xfrm>
        </p:grpSpPr>
        <p:grpSp>
          <p:nvGrpSpPr>
            <p:cNvPr id="11" name="Group 10">
              <a:extLst>
                <a:ext uri="{FF2B5EF4-FFF2-40B4-BE49-F238E27FC236}">
                  <a16:creationId xmlns:a16="http://schemas.microsoft.com/office/drawing/2014/main" id="{CD359E74-F406-BFAF-EBD3-8474210274B0}"/>
                </a:ext>
              </a:extLst>
            </p:cNvPr>
            <p:cNvGrpSpPr/>
            <p:nvPr/>
          </p:nvGrpSpPr>
          <p:grpSpPr>
            <a:xfrm>
              <a:off x="2105186" y="4661115"/>
              <a:ext cx="1257946" cy="1442612"/>
              <a:chOff x="2105186" y="4661115"/>
              <a:chExt cx="1257946" cy="1442612"/>
            </a:xfrm>
          </p:grpSpPr>
          <p:pic>
            <p:nvPicPr>
              <p:cNvPr id="7" name="Graphic 6" descr="Wedding rings with solid fill">
                <a:extLst>
                  <a:ext uri="{FF2B5EF4-FFF2-40B4-BE49-F238E27FC236}">
                    <a16:creationId xmlns:a16="http://schemas.microsoft.com/office/drawing/2014/main" id="{582F418C-C6D5-2264-7139-7554BB0AA0A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105186" y="4661115"/>
                <a:ext cx="1257946" cy="1257946"/>
              </a:xfrm>
              <a:prstGeom prst="rect">
                <a:avLst/>
              </a:prstGeom>
            </p:spPr>
          </p:pic>
          <p:sp>
            <p:nvSpPr>
              <p:cNvPr id="10" name="TextBox 9">
                <a:extLst>
                  <a:ext uri="{FF2B5EF4-FFF2-40B4-BE49-F238E27FC236}">
                    <a16:creationId xmlns:a16="http://schemas.microsoft.com/office/drawing/2014/main" id="{151A7081-6EB8-A0FE-9BB2-50627CB42491}"/>
                  </a:ext>
                </a:extLst>
              </p:cNvPr>
              <p:cNvSpPr txBox="1"/>
              <p:nvPr/>
            </p:nvSpPr>
            <p:spPr>
              <a:xfrm>
                <a:off x="2376406" y="5734395"/>
                <a:ext cx="715506" cy="369332"/>
              </a:xfrm>
              <a:prstGeom prst="rect">
                <a:avLst/>
              </a:prstGeom>
              <a:noFill/>
            </p:spPr>
            <p:txBody>
              <a:bodyPr wrap="square" rtlCol="0">
                <a:spAutoFit/>
              </a:bodyPr>
              <a:lstStyle/>
              <a:p>
                <a:r>
                  <a:rPr lang="en-GB" dirty="0"/>
                  <a:t>2017</a:t>
                </a:r>
              </a:p>
            </p:txBody>
          </p:sp>
        </p:grpSp>
        <p:pic>
          <p:nvPicPr>
            <p:cNvPr id="12" name="Graphic 11" descr="Dim (Medium Sun) outline">
              <a:extLst>
                <a:ext uri="{FF2B5EF4-FFF2-40B4-BE49-F238E27FC236}">
                  <a16:creationId xmlns:a16="http://schemas.microsoft.com/office/drawing/2014/main" id="{A41F90E3-B172-32A5-2861-C8DDB87E765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276959" y="5919060"/>
              <a:ext cx="914400" cy="914400"/>
            </a:xfrm>
            <a:prstGeom prst="rect">
              <a:avLst/>
            </a:prstGeom>
          </p:spPr>
        </p:pic>
      </p:grpSp>
      <p:grpSp>
        <p:nvGrpSpPr>
          <p:cNvPr id="22" name="Group 21">
            <a:extLst>
              <a:ext uri="{FF2B5EF4-FFF2-40B4-BE49-F238E27FC236}">
                <a16:creationId xmlns:a16="http://schemas.microsoft.com/office/drawing/2014/main" id="{FB33ABC0-3A14-84E9-66B3-EAAC657FDEBC}"/>
              </a:ext>
            </a:extLst>
          </p:cNvPr>
          <p:cNvGrpSpPr/>
          <p:nvPr/>
        </p:nvGrpSpPr>
        <p:grpSpPr>
          <a:xfrm>
            <a:off x="5483727" y="4661116"/>
            <a:ext cx="1257945" cy="2152171"/>
            <a:chOff x="5483727" y="4661116"/>
            <a:chExt cx="1257945" cy="2152171"/>
          </a:xfrm>
        </p:grpSpPr>
        <p:grpSp>
          <p:nvGrpSpPr>
            <p:cNvPr id="21" name="Group 20">
              <a:extLst>
                <a:ext uri="{FF2B5EF4-FFF2-40B4-BE49-F238E27FC236}">
                  <a16:creationId xmlns:a16="http://schemas.microsoft.com/office/drawing/2014/main" id="{E66FE966-57F9-9D10-886F-1A2A1240C9A8}"/>
                </a:ext>
              </a:extLst>
            </p:cNvPr>
            <p:cNvGrpSpPr/>
            <p:nvPr/>
          </p:nvGrpSpPr>
          <p:grpSpPr>
            <a:xfrm>
              <a:off x="5483727" y="4661116"/>
              <a:ext cx="1257945" cy="1442610"/>
              <a:chOff x="5483727" y="4661116"/>
              <a:chExt cx="1257945" cy="1442610"/>
            </a:xfrm>
          </p:grpSpPr>
          <p:pic>
            <p:nvPicPr>
              <p:cNvPr id="13" name="Graphic 12" descr="Camel with solid fill">
                <a:extLst>
                  <a:ext uri="{FF2B5EF4-FFF2-40B4-BE49-F238E27FC236}">
                    <a16:creationId xmlns:a16="http://schemas.microsoft.com/office/drawing/2014/main" id="{456E5B95-83D8-3E0B-4493-60295E09D399}"/>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5483727" y="4661116"/>
                <a:ext cx="1257945" cy="1257945"/>
              </a:xfrm>
              <a:prstGeom prst="rect">
                <a:avLst/>
              </a:prstGeom>
            </p:spPr>
          </p:pic>
          <p:sp>
            <p:nvSpPr>
              <p:cNvPr id="18" name="TextBox 17">
                <a:extLst>
                  <a:ext uri="{FF2B5EF4-FFF2-40B4-BE49-F238E27FC236}">
                    <a16:creationId xmlns:a16="http://schemas.microsoft.com/office/drawing/2014/main" id="{E39FBF79-4F48-3A85-96C2-CC6068F4C26C}"/>
                  </a:ext>
                </a:extLst>
              </p:cNvPr>
              <p:cNvSpPr txBox="1"/>
              <p:nvPr/>
            </p:nvSpPr>
            <p:spPr>
              <a:xfrm>
                <a:off x="5738246" y="5734394"/>
                <a:ext cx="715506" cy="369332"/>
              </a:xfrm>
              <a:prstGeom prst="rect">
                <a:avLst/>
              </a:prstGeom>
              <a:noFill/>
            </p:spPr>
            <p:txBody>
              <a:bodyPr wrap="square" rtlCol="0">
                <a:spAutoFit/>
              </a:bodyPr>
              <a:lstStyle/>
              <a:p>
                <a:r>
                  <a:rPr lang="en-GB" dirty="0"/>
                  <a:t>2017</a:t>
                </a:r>
              </a:p>
            </p:txBody>
          </p:sp>
        </p:grpSp>
        <p:pic>
          <p:nvPicPr>
            <p:cNvPr id="16" name="Graphic 15" descr="Snowflake outline">
              <a:extLst>
                <a:ext uri="{FF2B5EF4-FFF2-40B4-BE49-F238E27FC236}">
                  <a16:creationId xmlns:a16="http://schemas.microsoft.com/office/drawing/2014/main" id="{604E07D5-B1A3-C0BA-CD83-678F27EF9C3C}"/>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655499" y="5898887"/>
              <a:ext cx="914400" cy="914400"/>
            </a:xfrm>
            <a:prstGeom prst="rect">
              <a:avLst/>
            </a:prstGeom>
          </p:spPr>
        </p:pic>
      </p:grpSp>
    </p:spTree>
    <p:extLst>
      <p:ext uri="{BB962C8B-B14F-4D97-AF65-F5344CB8AC3E}">
        <p14:creationId xmlns:p14="http://schemas.microsoft.com/office/powerpoint/2010/main" val="21190333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additive="base">
                                        <p:cTn id="13" dur="500" fill="hold"/>
                                        <p:tgtEl>
                                          <p:spTgt spid="22"/>
                                        </p:tgtEl>
                                        <p:attrNameLst>
                                          <p:attrName>ppt_x</p:attrName>
                                        </p:attrNameLst>
                                      </p:cBhvr>
                                      <p:tavLst>
                                        <p:tav tm="0">
                                          <p:val>
                                            <p:strVal val="#ppt_x"/>
                                          </p:val>
                                        </p:tav>
                                        <p:tav tm="100000">
                                          <p:val>
                                            <p:strVal val="#ppt_x"/>
                                          </p:val>
                                        </p:tav>
                                      </p:tavLst>
                                    </p:anim>
                                    <p:anim calcmode="lin" valueType="num">
                                      <p:cBhvr additive="base">
                                        <p:cTn id="14"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ppt_x"/>
                                          </p:val>
                                        </p:tav>
                                        <p:tav tm="100000">
                                          <p:val>
                                            <p:strVal val="#ppt_x"/>
                                          </p:val>
                                        </p:tav>
                                      </p:tavLst>
                                    </p:anim>
                                    <p:anim calcmode="lin" valueType="num">
                                      <p:cBhvr additive="base">
                                        <p:cTn id="2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822461"/>
        </a:solidFill>
        <a:effectLst/>
      </p:bgPr>
    </p:bg>
    <p:spTree>
      <p:nvGrpSpPr>
        <p:cNvPr id="1" name="">
          <a:extLst>
            <a:ext uri="{FF2B5EF4-FFF2-40B4-BE49-F238E27FC236}">
              <a16:creationId xmlns:a16="http://schemas.microsoft.com/office/drawing/2014/main" id="{EF0E0659-3D9F-1C88-9744-03D45C6CCB76}"/>
            </a:ext>
          </a:extLst>
        </p:cNvPr>
        <p:cNvGrpSpPr/>
        <p:nvPr/>
      </p:nvGrpSpPr>
      <p:grpSpPr>
        <a:xfrm>
          <a:off x="0" y="0"/>
          <a:ext cx="0" cy="0"/>
          <a:chOff x="0" y="0"/>
          <a:chExt cx="0" cy="0"/>
        </a:xfrm>
      </p:grpSpPr>
      <p:pic>
        <p:nvPicPr>
          <p:cNvPr id="2" name="Graphic 1" descr="Storytelling with solid fill">
            <a:extLst>
              <a:ext uri="{FF2B5EF4-FFF2-40B4-BE49-F238E27FC236}">
                <a16:creationId xmlns:a16="http://schemas.microsoft.com/office/drawing/2014/main" id="{483338B9-B120-DB9B-EC27-0D8677A1FA4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683067" y="395205"/>
            <a:ext cx="825863" cy="825863"/>
          </a:xfrm>
          <a:prstGeom prst="rect">
            <a:avLst/>
          </a:prstGeom>
        </p:spPr>
      </p:pic>
      <p:grpSp>
        <p:nvGrpSpPr>
          <p:cNvPr id="9" name="Group 8">
            <a:extLst>
              <a:ext uri="{FF2B5EF4-FFF2-40B4-BE49-F238E27FC236}">
                <a16:creationId xmlns:a16="http://schemas.microsoft.com/office/drawing/2014/main" id="{A915ECEF-0F61-E5B1-D734-0CAC179F628C}"/>
              </a:ext>
            </a:extLst>
          </p:cNvPr>
          <p:cNvGrpSpPr/>
          <p:nvPr/>
        </p:nvGrpSpPr>
        <p:grpSpPr>
          <a:xfrm>
            <a:off x="4146547" y="434893"/>
            <a:ext cx="79421682" cy="6631816"/>
            <a:chOff x="-49131404" y="158750"/>
            <a:chExt cx="79421682" cy="6631816"/>
          </a:xfrm>
        </p:grpSpPr>
        <p:pic>
          <p:nvPicPr>
            <p:cNvPr id="6" name="Picture 5" descr="A person wearing sunglasses and a scarf&#10;&#10;Description automatically generated">
              <a:extLst>
                <a:ext uri="{FF2B5EF4-FFF2-40B4-BE49-F238E27FC236}">
                  <a16:creationId xmlns:a16="http://schemas.microsoft.com/office/drawing/2014/main" id="{3B3EE0B8-3081-0A1D-A888-26453478FF25}"/>
                </a:ext>
              </a:extLst>
            </p:cNvPr>
            <p:cNvPicPr>
              <a:picLocks noChangeAspect="1"/>
            </p:cNvPicPr>
            <p:nvPr/>
          </p:nvPicPr>
          <p:blipFill>
            <a:blip r:embed="rId5"/>
            <a:stretch>
              <a:fillRect/>
            </a:stretch>
          </p:blipFill>
          <p:spPr>
            <a:xfrm>
              <a:off x="-39194074" y="451188"/>
              <a:ext cx="4245786" cy="5661048"/>
            </a:xfrm>
            <a:prstGeom prst="rect">
              <a:avLst/>
            </a:prstGeom>
          </p:spPr>
        </p:pic>
        <p:pic>
          <p:nvPicPr>
            <p:cNvPr id="8" name="Picture 7" descr="A camel eating grass in a desert&#10;&#10;Description automatically generated">
              <a:extLst>
                <a:ext uri="{FF2B5EF4-FFF2-40B4-BE49-F238E27FC236}">
                  <a16:creationId xmlns:a16="http://schemas.microsoft.com/office/drawing/2014/main" id="{C89433A5-7BE5-763B-7617-1FE44128A7F9}"/>
                </a:ext>
              </a:extLst>
            </p:cNvPr>
            <p:cNvPicPr>
              <a:picLocks noChangeAspect="1"/>
            </p:cNvPicPr>
            <p:nvPr/>
          </p:nvPicPr>
          <p:blipFill>
            <a:blip r:embed="rId6"/>
            <a:stretch>
              <a:fillRect/>
            </a:stretch>
          </p:blipFill>
          <p:spPr>
            <a:xfrm>
              <a:off x="-49131404" y="158750"/>
              <a:ext cx="4245786" cy="5661048"/>
            </a:xfrm>
            <a:prstGeom prst="rect">
              <a:avLst/>
            </a:prstGeom>
          </p:spPr>
        </p:pic>
        <p:pic>
          <p:nvPicPr>
            <p:cNvPr id="10" name="Picture 9" descr="Two cats lying on a blanket&#10;&#10;Description automatically generated">
              <a:extLst>
                <a:ext uri="{FF2B5EF4-FFF2-40B4-BE49-F238E27FC236}">
                  <a16:creationId xmlns:a16="http://schemas.microsoft.com/office/drawing/2014/main" id="{3D0B30A2-C504-85BB-BE7F-EB3EC4D087C9}"/>
                </a:ext>
              </a:extLst>
            </p:cNvPr>
            <p:cNvPicPr>
              <a:picLocks noChangeAspect="1"/>
            </p:cNvPicPr>
            <p:nvPr/>
          </p:nvPicPr>
          <p:blipFill>
            <a:blip r:embed="rId7"/>
            <a:stretch>
              <a:fillRect/>
            </a:stretch>
          </p:blipFill>
          <p:spPr>
            <a:xfrm>
              <a:off x="-16672141" y="1008502"/>
              <a:ext cx="4245786" cy="5661048"/>
            </a:xfrm>
            <a:prstGeom prst="rect">
              <a:avLst/>
            </a:prstGeom>
          </p:spPr>
        </p:pic>
        <p:pic>
          <p:nvPicPr>
            <p:cNvPr id="14" name="Picture 13" descr="A building with trees and a red slide&#10;&#10;Description automatically generated">
              <a:extLst>
                <a:ext uri="{FF2B5EF4-FFF2-40B4-BE49-F238E27FC236}">
                  <a16:creationId xmlns:a16="http://schemas.microsoft.com/office/drawing/2014/main" id="{2F868F22-D4C2-0F1C-529A-FCB296A26865}"/>
                </a:ext>
              </a:extLst>
            </p:cNvPr>
            <p:cNvPicPr>
              <a:picLocks noChangeAspect="1"/>
            </p:cNvPicPr>
            <p:nvPr/>
          </p:nvPicPr>
          <p:blipFill>
            <a:blip r:embed="rId8"/>
            <a:stretch>
              <a:fillRect/>
            </a:stretch>
          </p:blipFill>
          <p:spPr>
            <a:xfrm>
              <a:off x="-28779540" y="1300345"/>
              <a:ext cx="6415855" cy="4811891"/>
            </a:xfrm>
            <a:prstGeom prst="rect">
              <a:avLst/>
            </a:prstGeom>
          </p:spPr>
        </p:pic>
        <p:pic>
          <p:nvPicPr>
            <p:cNvPr id="16" name="Picture 15" descr="A person holding a baby&#10;&#10;Description automatically generated">
              <a:extLst>
                <a:ext uri="{FF2B5EF4-FFF2-40B4-BE49-F238E27FC236}">
                  <a16:creationId xmlns:a16="http://schemas.microsoft.com/office/drawing/2014/main" id="{D67CAF7A-BFFE-AD08-F935-7E917A5FF81D}"/>
                </a:ext>
              </a:extLst>
            </p:cNvPr>
            <p:cNvPicPr>
              <a:picLocks noChangeAspect="1"/>
            </p:cNvPicPr>
            <p:nvPr/>
          </p:nvPicPr>
          <p:blipFill>
            <a:blip r:embed="rId9"/>
            <a:stretch>
              <a:fillRect/>
            </a:stretch>
          </p:blipFill>
          <p:spPr>
            <a:xfrm>
              <a:off x="3202519" y="1129518"/>
              <a:ext cx="5661048" cy="5661048"/>
            </a:xfrm>
            <a:prstGeom prst="rect">
              <a:avLst/>
            </a:prstGeom>
          </p:spPr>
        </p:pic>
        <p:pic>
          <p:nvPicPr>
            <p:cNvPr id="18" name="Picture 17" descr="A person wearing a mask&#10;&#10;Description automatically generated">
              <a:extLst>
                <a:ext uri="{FF2B5EF4-FFF2-40B4-BE49-F238E27FC236}">
                  <a16:creationId xmlns:a16="http://schemas.microsoft.com/office/drawing/2014/main" id="{47905323-8091-352D-E75F-9AE476507021}"/>
                </a:ext>
              </a:extLst>
            </p:cNvPr>
            <p:cNvPicPr>
              <a:picLocks noChangeAspect="1"/>
            </p:cNvPicPr>
            <p:nvPr/>
          </p:nvPicPr>
          <p:blipFill>
            <a:blip r:embed="rId10"/>
            <a:stretch>
              <a:fillRect/>
            </a:stretch>
          </p:blipFill>
          <p:spPr>
            <a:xfrm>
              <a:off x="-6734811" y="875767"/>
              <a:ext cx="4245786" cy="5661048"/>
            </a:xfrm>
            <a:prstGeom prst="rect">
              <a:avLst/>
            </a:prstGeom>
          </p:spPr>
        </p:pic>
        <p:pic>
          <p:nvPicPr>
            <p:cNvPr id="20" name="Picture 19" descr="A person holding a child's hand&#10;&#10;Description automatically generated">
              <a:extLst>
                <a:ext uri="{FF2B5EF4-FFF2-40B4-BE49-F238E27FC236}">
                  <a16:creationId xmlns:a16="http://schemas.microsoft.com/office/drawing/2014/main" id="{1F95D36E-F012-DA72-4899-2F9BA5EBAF26}"/>
                </a:ext>
              </a:extLst>
            </p:cNvPr>
            <p:cNvPicPr>
              <a:picLocks noChangeAspect="1"/>
            </p:cNvPicPr>
            <p:nvPr/>
          </p:nvPicPr>
          <p:blipFill>
            <a:blip r:embed="rId11"/>
            <a:stretch>
              <a:fillRect/>
            </a:stretch>
          </p:blipFill>
          <p:spPr>
            <a:xfrm>
              <a:off x="26044492" y="623838"/>
              <a:ext cx="4245786" cy="5661048"/>
            </a:xfrm>
            <a:prstGeom prst="rect">
              <a:avLst/>
            </a:prstGeom>
          </p:spPr>
        </p:pic>
        <p:pic>
          <p:nvPicPr>
            <p:cNvPr id="7" name="Picture 6" descr="A baby sitting in a chair with a stuffed animal&#10;&#10;Description automatically generated">
              <a:extLst>
                <a:ext uri="{FF2B5EF4-FFF2-40B4-BE49-F238E27FC236}">
                  <a16:creationId xmlns:a16="http://schemas.microsoft.com/office/drawing/2014/main" id="{E281A495-400E-7670-18B7-122F80D4552A}"/>
                </a:ext>
              </a:extLst>
            </p:cNvPr>
            <p:cNvPicPr>
              <a:picLocks noChangeAspect="1"/>
            </p:cNvPicPr>
            <p:nvPr/>
          </p:nvPicPr>
          <p:blipFill>
            <a:blip r:embed="rId12"/>
            <a:stretch>
              <a:fillRect/>
            </a:stretch>
          </p:blipFill>
          <p:spPr>
            <a:xfrm>
              <a:off x="14555111" y="623838"/>
              <a:ext cx="7091125" cy="5315747"/>
            </a:xfrm>
            <a:prstGeom prst="rect">
              <a:avLst/>
            </a:prstGeom>
          </p:spPr>
        </p:pic>
      </p:grpSp>
      <p:sp>
        <p:nvSpPr>
          <p:cNvPr id="4" name="Oval 3">
            <a:extLst>
              <a:ext uri="{FF2B5EF4-FFF2-40B4-BE49-F238E27FC236}">
                <a16:creationId xmlns:a16="http://schemas.microsoft.com/office/drawing/2014/main" id="{1498F6B2-DCB2-9C6A-F5C5-52E1262536B0}"/>
              </a:ext>
            </a:extLst>
          </p:cNvPr>
          <p:cNvSpPr/>
          <p:nvPr/>
        </p:nvSpPr>
        <p:spPr>
          <a:xfrm>
            <a:off x="-1501744" y="-1215444"/>
            <a:ext cx="15131441" cy="2748389"/>
          </a:xfrm>
          <a:prstGeom prst="ellipse">
            <a:avLst/>
          </a:prstGeom>
          <a:solidFill>
            <a:srgbClr val="822461"/>
          </a:solidFill>
          <a:ln w="317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8000" dirty="0">
              <a:latin typeface="Arial Rounded MT Bold" panose="020F0704030504030204" pitchFamily="34" charset="77"/>
            </a:endParaRPr>
          </a:p>
        </p:txBody>
      </p:sp>
      <p:sp>
        <p:nvSpPr>
          <p:cNvPr id="3" name="Oval 2">
            <a:extLst>
              <a:ext uri="{FF2B5EF4-FFF2-40B4-BE49-F238E27FC236}">
                <a16:creationId xmlns:a16="http://schemas.microsoft.com/office/drawing/2014/main" id="{EFF09CE4-B473-39B8-D325-58CF41775EF4}"/>
              </a:ext>
            </a:extLst>
          </p:cNvPr>
          <p:cNvSpPr/>
          <p:nvPr/>
        </p:nvSpPr>
        <p:spPr>
          <a:xfrm>
            <a:off x="-1193379" y="5292574"/>
            <a:ext cx="15131441" cy="2748389"/>
          </a:xfrm>
          <a:prstGeom prst="ellipse">
            <a:avLst/>
          </a:prstGeom>
          <a:solidFill>
            <a:srgbClr val="822461"/>
          </a:solidFill>
          <a:ln w="317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8000" dirty="0">
              <a:latin typeface="Arial Rounded MT Bold" panose="020F0704030504030204" pitchFamily="34" charset="77"/>
            </a:endParaRPr>
          </a:p>
        </p:txBody>
      </p:sp>
      <p:sp>
        <p:nvSpPr>
          <p:cNvPr id="5" name="TextBox 4">
            <a:extLst>
              <a:ext uri="{FF2B5EF4-FFF2-40B4-BE49-F238E27FC236}">
                <a16:creationId xmlns:a16="http://schemas.microsoft.com/office/drawing/2014/main" id="{C3F76E7A-562B-5B08-CBAB-FEE7003E4462}"/>
              </a:ext>
            </a:extLst>
          </p:cNvPr>
          <p:cNvSpPr txBox="1"/>
          <p:nvPr/>
        </p:nvSpPr>
        <p:spPr>
          <a:xfrm>
            <a:off x="1913081" y="312004"/>
            <a:ext cx="8301789" cy="830997"/>
          </a:xfrm>
          <a:prstGeom prst="rect">
            <a:avLst/>
          </a:prstGeom>
          <a:noFill/>
        </p:spPr>
        <p:txBody>
          <a:bodyPr wrap="square" rtlCol="0">
            <a:spAutoFit/>
          </a:bodyPr>
          <a:lstStyle/>
          <a:p>
            <a:pPr algn="ctr"/>
            <a:r>
              <a:rPr lang="en-GB" sz="4800" dirty="0">
                <a:latin typeface="Arial Rounded MT Bold" panose="020F0704030504030204" pitchFamily="34" charset="77"/>
              </a:rPr>
              <a:t>Saudi Arabia</a:t>
            </a:r>
          </a:p>
        </p:txBody>
      </p:sp>
      <p:sp>
        <p:nvSpPr>
          <p:cNvPr id="11" name="TextBox 10">
            <a:extLst>
              <a:ext uri="{FF2B5EF4-FFF2-40B4-BE49-F238E27FC236}">
                <a16:creationId xmlns:a16="http://schemas.microsoft.com/office/drawing/2014/main" id="{B0B07F72-CDF4-4FD6-A951-B06A00F6A7E9}"/>
              </a:ext>
            </a:extLst>
          </p:cNvPr>
          <p:cNvSpPr txBox="1"/>
          <p:nvPr/>
        </p:nvSpPr>
        <p:spPr>
          <a:xfrm>
            <a:off x="3950511" y="5388055"/>
            <a:ext cx="4637857" cy="338554"/>
          </a:xfrm>
          <a:prstGeom prst="rect">
            <a:avLst/>
          </a:prstGeom>
          <a:noFill/>
        </p:spPr>
        <p:txBody>
          <a:bodyPr wrap="square" rtlCol="0">
            <a:spAutoFit/>
          </a:bodyPr>
          <a:lstStyle/>
          <a:p>
            <a:pPr algn="ctr"/>
            <a:r>
              <a:rPr lang="en-GB" sz="1600" dirty="0">
                <a:solidFill>
                  <a:schemeClr val="bg1"/>
                </a:solidFill>
              </a:rPr>
              <a:t>Fig. 2. Camel in the Desert, (own image, 2020)</a:t>
            </a:r>
          </a:p>
        </p:txBody>
      </p:sp>
      <p:sp>
        <p:nvSpPr>
          <p:cNvPr id="12" name="TextBox 11">
            <a:extLst>
              <a:ext uri="{FF2B5EF4-FFF2-40B4-BE49-F238E27FC236}">
                <a16:creationId xmlns:a16="http://schemas.microsoft.com/office/drawing/2014/main" id="{0CC3F041-9232-B7C1-1C5F-E7D77C20F533}"/>
              </a:ext>
            </a:extLst>
          </p:cNvPr>
          <p:cNvSpPr txBox="1"/>
          <p:nvPr/>
        </p:nvSpPr>
        <p:spPr>
          <a:xfrm>
            <a:off x="4053412" y="6087032"/>
            <a:ext cx="4245786" cy="523220"/>
          </a:xfrm>
          <a:prstGeom prst="rect">
            <a:avLst/>
          </a:prstGeom>
          <a:noFill/>
        </p:spPr>
        <p:txBody>
          <a:bodyPr wrap="square" rtlCol="0">
            <a:spAutoFit/>
          </a:bodyPr>
          <a:lstStyle/>
          <a:p>
            <a:r>
              <a:rPr lang="en-GB" sz="2800" dirty="0">
                <a:latin typeface="Arial Rounded MT Bold" panose="020F0704030504030204" pitchFamily="34" charset="77"/>
              </a:rPr>
              <a:t>Moved to Saudi in 2018</a:t>
            </a:r>
          </a:p>
        </p:txBody>
      </p:sp>
    </p:spTree>
    <p:extLst>
      <p:ext uri="{BB962C8B-B14F-4D97-AF65-F5344CB8AC3E}">
        <p14:creationId xmlns:p14="http://schemas.microsoft.com/office/powerpoint/2010/main" val="24647892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822461"/>
        </a:solidFill>
        <a:effectLst/>
      </p:bgPr>
    </p:bg>
    <p:spTree>
      <p:nvGrpSpPr>
        <p:cNvPr id="1" name="">
          <a:extLst>
            <a:ext uri="{FF2B5EF4-FFF2-40B4-BE49-F238E27FC236}">
              <a16:creationId xmlns:a16="http://schemas.microsoft.com/office/drawing/2014/main" id="{8FEE0BB2-5B85-21AC-4229-9F2CC6912965}"/>
            </a:ext>
          </a:extLst>
        </p:cNvPr>
        <p:cNvGrpSpPr/>
        <p:nvPr/>
      </p:nvGrpSpPr>
      <p:grpSpPr>
        <a:xfrm>
          <a:off x="0" y="0"/>
          <a:ext cx="0" cy="0"/>
          <a:chOff x="0" y="0"/>
          <a:chExt cx="0" cy="0"/>
        </a:xfrm>
      </p:grpSpPr>
      <p:pic>
        <p:nvPicPr>
          <p:cNvPr id="2" name="Graphic 1" descr="Storytelling with solid fill">
            <a:extLst>
              <a:ext uri="{FF2B5EF4-FFF2-40B4-BE49-F238E27FC236}">
                <a16:creationId xmlns:a16="http://schemas.microsoft.com/office/drawing/2014/main" id="{4E10724E-CBA2-9653-C964-DB68394D059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683067" y="395205"/>
            <a:ext cx="825863" cy="825863"/>
          </a:xfrm>
          <a:prstGeom prst="rect">
            <a:avLst/>
          </a:prstGeom>
        </p:spPr>
      </p:pic>
      <p:grpSp>
        <p:nvGrpSpPr>
          <p:cNvPr id="9" name="Group 8">
            <a:extLst>
              <a:ext uri="{FF2B5EF4-FFF2-40B4-BE49-F238E27FC236}">
                <a16:creationId xmlns:a16="http://schemas.microsoft.com/office/drawing/2014/main" id="{30ACB52D-8F8A-BD91-CD98-A95773275E45}"/>
              </a:ext>
            </a:extLst>
          </p:cNvPr>
          <p:cNvGrpSpPr/>
          <p:nvPr/>
        </p:nvGrpSpPr>
        <p:grpSpPr>
          <a:xfrm>
            <a:off x="-5873753" y="727502"/>
            <a:ext cx="79421682" cy="6631816"/>
            <a:chOff x="-49131404" y="158750"/>
            <a:chExt cx="79421682" cy="6631816"/>
          </a:xfrm>
        </p:grpSpPr>
        <p:pic>
          <p:nvPicPr>
            <p:cNvPr id="6" name="Picture 5" descr="A person wearing sunglasses and a scarf&#10;&#10;Description automatically generated">
              <a:extLst>
                <a:ext uri="{FF2B5EF4-FFF2-40B4-BE49-F238E27FC236}">
                  <a16:creationId xmlns:a16="http://schemas.microsoft.com/office/drawing/2014/main" id="{76E39B77-E442-01CF-DDCA-BFE65226CE3C}"/>
                </a:ext>
              </a:extLst>
            </p:cNvPr>
            <p:cNvPicPr>
              <a:picLocks noChangeAspect="1"/>
            </p:cNvPicPr>
            <p:nvPr/>
          </p:nvPicPr>
          <p:blipFill>
            <a:blip r:embed="rId5"/>
            <a:stretch>
              <a:fillRect/>
            </a:stretch>
          </p:blipFill>
          <p:spPr>
            <a:xfrm>
              <a:off x="-39194074" y="451188"/>
              <a:ext cx="4245786" cy="5661048"/>
            </a:xfrm>
            <a:prstGeom prst="rect">
              <a:avLst/>
            </a:prstGeom>
          </p:spPr>
        </p:pic>
        <p:pic>
          <p:nvPicPr>
            <p:cNvPr id="8" name="Picture 7" descr="A camel eating grass in a desert&#10;&#10;Description automatically generated">
              <a:extLst>
                <a:ext uri="{FF2B5EF4-FFF2-40B4-BE49-F238E27FC236}">
                  <a16:creationId xmlns:a16="http://schemas.microsoft.com/office/drawing/2014/main" id="{E16F8084-7C96-562A-6139-C8772710B739}"/>
                </a:ext>
              </a:extLst>
            </p:cNvPr>
            <p:cNvPicPr>
              <a:picLocks noChangeAspect="1"/>
            </p:cNvPicPr>
            <p:nvPr/>
          </p:nvPicPr>
          <p:blipFill>
            <a:blip r:embed="rId6"/>
            <a:stretch>
              <a:fillRect/>
            </a:stretch>
          </p:blipFill>
          <p:spPr>
            <a:xfrm>
              <a:off x="-49131404" y="158750"/>
              <a:ext cx="4245786" cy="5661048"/>
            </a:xfrm>
            <a:prstGeom prst="rect">
              <a:avLst/>
            </a:prstGeom>
          </p:spPr>
        </p:pic>
        <p:pic>
          <p:nvPicPr>
            <p:cNvPr id="10" name="Picture 9" descr="Two cats lying on a blanket&#10;&#10;Description automatically generated">
              <a:extLst>
                <a:ext uri="{FF2B5EF4-FFF2-40B4-BE49-F238E27FC236}">
                  <a16:creationId xmlns:a16="http://schemas.microsoft.com/office/drawing/2014/main" id="{32FDDD03-662A-0C5E-D185-81513C1BB3B0}"/>
                </a:ext>
              </a:extLst>
            </p:cNvPr>
            <p:cNvPicPr>
              <a:picLocks noChangeAspect="1"/>
            </p:cNvPicPr>
            <p:nvPr/>
          </p:nvPicPr>
          <p:blipFill>
            <a:blip r:embed="rId7"/>
            <a:stretch>
              <a:fillRect/>
            </a:stretch>
          </p:blipFill>
          <p:spPr>
            <a:xfrm>
              <a:off x="-16672141" y="1008502"/>
              <a:ext cx="4245786" cy="5661048"/>
            </a:xfrm>
            <a:prstGeom prst="rect">
              <a:avLst/>
            </a:prstGeom>
          </p:spPr>
        </p:pic>
        <p:pic>
          <p:nvPicPr>
            <p:cNvPr id="14" name="Picture 13" descr="A building with trees and a red slide&#10;&#10;Description automatically generated">
              <a:extLst>
                <a:ext uri="{FF2B5EF4-FFF2-40B4-BE49-F238E27FC236}">
                  <a16:creationId xmlns:a16="http://schemas.microsoft.com/office/drawing/2014/main" id="{A19C6E41-3955-24DF-9B09-6C06AFB14125}"/>
                </a:ext>
              </a:extLst>
            </p:cNvPr>
            <p:cNvPicPr>
              <a:picLocks noChangeAspect="1"/>
            </p:cNvPicPr>
            <p:nvPr/>
          </p:nvPicPr>
          <p:blipFill>
            <a:blip r:embed="rId8"/>
            <a:stretch>
              <a:fillRect/>
            </a:stretch>
          </p:blipFill>
          <p:spPr>
            <a:xfrm>
              <a:off x="-28779540" y="1300345"/>
              <a:ext cx="6415855" cy="4811891"/>
            </a:xfrm>
            <a:prstGeom prst="rect">
              <a:avLst/>
            </a:prstGeom>
          </p:spPr>
        </p:pic>
        <p:pic>
          <p:nvPicPr>
            <p:cNvPr id="16" name="Picture 15" descr="A person holding a baby&#10;&#10;Description automatically generated">
              <a:extLst>
                <a:ext uri="{FF2B5EF4-FFF2-40B4-BE49-F238E27FC236}">
                  <a16:creationId xmlns:a16="http://schemas.microsoft.com/office/drawing/2014/main" id="{9A94A145-3AF5-D843-3FEF-8FD9469AC923}"/>
                </a:ext>
              </a:extLst>
            </p:cNvPr>
            <p:cNvPicPr>
              <a:picLocks noChangeAspect="1"/>
            </p:cNvPicPr>
            <p:nvPr/>
          </p:nvPicPr>
          <p:blipFill>
            <a:blip r:embed="rId9"/>
            <a:stretch>
              <a:fillRect/>
            </a:stretch>
          </p:blipFill>
          <p:spPr>
            <a:xfrm>
              <a:off x="3202519" y="1129518"/>
              <a:ext cx="5661048" cy="5661048"/>
            </a:xfrm>
            <a:prstGeom prst="rect">
              <a:avLst/>
            </a:prstGeom>
          </p:spPr>
        </p:pic>
        <p:pic>
          <p:nvPicPr>
            <p:cNvPr id="18" name="Picture 17" descr="A person wearing a mask&#10;&#10;Description automatically generated">
              <a:extLst>
                <a:ext uri="{FF2B5EF4-FFF2-40B4-BE49-F238E27FC236}">
                  <a16:creationId xmlns:a16="http://schemas.microsoft.com/office/drawing/2014/main" id="{81E2E5AE-5A83-B628-9C11-8848D99EE688}"/>
                </a:ext>
              </a:extLst>
            </p:cNvPr>
            <p:cNvPicPr>
              <a:picLocks noChangeAspect="1"/>
            </p:cNvPicPr>
            <p:nvPr/>
          </p:nvPicPr>
          <p:blipFill>
            <a:blip r:embed="rId10"/>
            <a:stretch>
              <a:fillRect/>
            </a:stretch>
          </p:blipFill>
          <p:spPr>
            <a:xfrm>
              <a:off x="-6734811" y="875767"/>
              <a:ext cx="4245786" cy="5661048"/>
            </a:xfrm>
            <a:prstGeom prst="rect">
              <a:avLst/>
            </a:prstGeom>
          </p:spPr>
        </p:pic>
        <p:pic>
          <p:nvPicPr>
            <p:cNvPr id="20" name="Picture 19" descr="A person holding a child's hand&#10;&#10;Description automatically generated">
              <a:extLst>
                <a:ext uri="{FF2B5EF4-FFF2-40B4-BE49-F238E27FC236}">
                  <a16:creationId xmlns:a16="http://schemas.microsoft.com/office/drawing/2014/main" id="{54AFDF9D-6FBF-B0C6-833D-97AC75C8DEA7}"/>
                </a:ext>
              </a:extLst>
            </p:cNvPr>
            <p:cNvPicPr>
              <a:picLocks noChangeAspect="1"/>
            </p:cNvPicPr>
            <p:nvPr/>
          </p:nvPicPr>
          <p:blipFill>
            <a:blip r:embed="rId11"/>
            <a:stretch>
              <a:fillRect/>
            </a:stretch>
          </p:blipFill>
          <p:spPr>
            <a:xfrm>
              <a:off x="26044492" y="623838"/>
              <a:ext cx="4245786" cy="5661048"/>
            </a:xfrm>
            <a:prstGeom prst="rect">
              <a:avLst/>
            </a:prstGeom>
          </p:spPr>
        </p:pic>
        <p:pic>
          <p:nvPicPr>
            <p:cNvPr id="7" name="Picture 6" descr="A baby sitting in a chair with a stuffed animal&#10;&#10;Description automatically generated">
              <a:extLst>
                <a:ext uri="{FF2B5EF4-FFF2-40B4-BE49-F238E27FC236}">
                  <a16:creationId xmlns:a16="http://schemas.microsoft.com/office/drawing/2014/main" id="{D1EFB8EA-EF62-8904-A268-8C348D7C9096}"/>
                </a:ext>
              </a:extLst>
            </p:cNvPr>
            <p:cNvPicPr>
              <a:picLocks noChangeAspect="1"/>
            </p:cNvPicPr>
            <p:nvPr/>
          </p:nvPicPr>
          <p:blipFill>
            <a:blip r:embed="rId12"/>
            <a:stretch>
              <a:fillRect/>
            </a:stretch>
          </p:blipFill>
          <p:spPr>
            <a:xfrm>
              <a:off x="14555111" y="623838"/>
              <a:ext cx="7091125" cy="5315747"/>
            </a:xfrm>
            <a:prstGeom prst="rect">
              <a:avLst/>
            </a:prstGeom>
          </p:spPr>
        </p:pic>
      </p:grpSp>
      <p:sp>
        <p:nvSpPr>
          <p:cNvPr id="4" name="Oval 3">
            <a:extLst>
              <a:ext uri="{FF2B5EF4-FFF2-40B4-BE49-F238E27FC236}">
                <a16:creationId xmlns:a16="http://schemas.microsoft.com/office/drawing/2014/main" id="{708712DD-2272-B452-D9BA-7852E3E6DDAC}"/>
              </a:ext>
            </a:extLst>
          </p:cNvPr>
          <p:cNvSpPr/>
          <p:nvPr/>
        </p:nvSpPr>
        <p:spPr>
          <a:xfrm>
            <a:off x="-1501744" y="-1215444"/>
            <a:ext cx="15131441" cy="2748389"/>
          </a:xfrm>
          <a:prstGeom prst="ellipse">
            <a:avLst/>
          </a:prstGeom>
          <a:solidFill>
            <a:srgbClr val="822461"/>
          </a:solidFill>
          <a:ln w="317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8000" dirty="0">
              <a:latin typeface="Arial Rounded MT Bold" panose="020F0704030504030204" pitchFamily="34" charset="77"/>
            </a:endParaRPr>
          </a:p>
        </p:txBody>
      </p:sp>
      <p:sp>
        <p:nvSpPr>
          <p:cNvPr id="3" name="Oval 2">
            <a:extLst>
              <a:ext uri="{FF2B5EF4-FFF2-40B4-BE49-F238E27FC236}">
                <a16:creationId xmlns:a16="http://schemas.microsoft.com/office/drawing/2014/main" id="{018AACAF-0551-F314-8827-C1F7D1875C43}"/>
              </a:ext>
            </a:extLst>
          </p:cNvPr>
          <p:cNvSpPr/>
          <p:nvPr/>
        </p:nvSpPr>
        <p:spPr>
          <a:xfrm>
            <a:off x="-1193379" y="5292574"/>
            <a:ext cx="15131441" cy="2748389"/>
          </a:xfrm>
          <a:prstGeom prst="ellipse">
            <a:avLst/>
          </a:prstGeom>
          <a:solidFill>
            <a:srgbClr val="822461"/>
          </a:solidFill>
          <a:ln w="317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8000" dirty="0">
              <a:latin typeface="Arial Rounded MT Bold" panose="020F0704030504030204" pitchFamily="34" charset="77"/>
            </a:endParaRPr>
          </a:p>
        </p:txBody>
      </p:sp>
      <p:sp>
        <p:nvSpPr>
          <p:cNvPr id="13" name="TextBox 12">
            <a:extLst>
              <a:ext uri="{FF2B5EF4-FFF2-40B4-BE49-F238E27FC236}">
                <a16:creationId xmlns:a16="http://schemas.microsoft.com/office/drawing/2014/main" id="{702B1417-F1D3-7608-BE7E-D97BD63F0ABD}"/>
              </a:ext>
            </a:extLst>
          </p:cNvPr>
          <p:cNvSpPr txBox="1"/>
          <p:nvPr/>
        </p:nvSpPr>
        <p:spPr>
          <a:xfrm>
            <a:off x="4261179" y="5434346"/>
            <a:ext cx="4038869" cy="338554"/>
          </a:xfrm>
          <a:prstGeom prst="rect">
            <a:avLst/>
          </a:prstGeom>
          <a:noFill/>
        </p:spPr>
        <p:txBody>
          <a:bodyPr wrap="square">
            <a:spAutoFit/>
          </a:bodyPr>
          <a:lstStyle/>
          <a:p>
            <a:r>
              <a:rPr lang="en-GB" sz="1600" dirty="0">
                <a:solidFill>
                  <a:schemeClr val="bg1"/>
                </a:solidFill>
              </a:rPr>
              <a:t>Fig.3. Wearing an Abaya, (own image, 2019)</a:t>
            </a:r>
          </a:p>
        </p:txBody>
      </p:sp>
      <p:sp>
        <p:nvSpPr>
          <p:cNvPr id="15" name="TextBox 14">
            <a:extLst>
              <a:ext uri="{FF2B5EF4-FFF2-40B4-BE49-F238E27FC236}">
                <a16:creationId xmlns:a16="http://schemas.microsoft.com/office/drawing/2014/main" id="{4A7A2928-5FB5-FC21-0DF5-6ECE978287E4}"/>
              </a:ext>
            </a:extLst>
          </p:cNvPr>
          <p:cNvSpPr txBox="1"/>
          <p:nvPr/>
        </p:nvSpPr>
        <p:spPr>
          <a:xfrm>
            <a:off x="5229225" y="5945449"/>
            <a:ext cx="1685925" cy="954107"/>
          </a:xfrm>
          <a:prstGeom prst="rect">
            <a:avLst/>
          </a:prstGeom>
          <a:noFill/>
        </p:spPr>
        <p:txBody>
          <a:bodyPr wrap="square" rtlCol="0">
            <a:spAutoFit/>
          </a:bodyPr>
          <a:lstStyle/>
          <a:p>
            <a:pPr algn="ctr"/>
            <a:r>
              <a:rPr lang="en-GB" sz="2800" dirty="0">
                <a:latin typeface="Arial Rounded MT Bold" panose="020F0704030504030204" pitchFamily="34" charset="77"/>
              </a:rPr>
              <a:t>Arabian Culture</a:t>
            </a:r>
          </a:p>
        </p:txBody>
      </p:sp>
      <p:sp>
        <p:nvSpPr>
          <p:cNvPr id="17" name="TextBox 16">
            <a:extLst>
              <a:ext uri="{FF2B5EF4-FFF2-40B4-BE49-F238E27FC236}">
                <a16:creationId xmlns:a16="http://schemas.microsoft.com/office/drawing/2014/main" id="{A7C46FA9-60AB-DE16-35FA-443FBB4FC717}"/>
              </a:ext>
            </a:extLst>
          </p:cNvPr>
          <p:cNvSpPr txBox="1"/>
          <p:nvPr/>
        </p:nvSpPr>
        <p:spPr>
          <a:xfrm>
            <a:off x="1913081" y="312004"/>
            <a:ext cx="8301789" cy="830997"/>
          </a:xfrm>
          <a:prstGeom prst="rect">
            <a:avLst/>
          </a:prstGeom>
          <a:noFill/>
        </p:spPr>
        <p:txBody>
          <a:bodyPr wrap="square" rtlCol="0">
            <a:spAutoFit/>
          </a:bodyPr>
          <a:lstStyle/>
          <a:p>
            <a:pPr algn="ctr"/>
            <a:r>
              <a:rPr lang="en-GB" sz="4800" dirty="0">
                <a:latin typeface="Arial Rounded MT Bold" panose="020F0704030504030204" pitchFamily="34" charset="77"/>
              </a:rPr>
              <a:t>Embracing a new life</a:t>
            </a:r>
          </a:p>
        </p:txBody>
      </p:sp>
    </p:spTree>
    <p:extLst>
      <p:ext uri="{BB962C8B-B14F-4D97-AF65-F5344CB8AC3E}">
        <p14:creationId xmlns:p14="http://schemas.microsoft.com/office/powerpoint/2010/main" val="7829358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822461"/>
        </a:solidFill>
        <a:effectLst/>
      </p:bgPr>
    </p:bg>
    <p:spTree>
      <p:nvGrpSpPr>
        <p:cNvPr id="1" name="">
          <a:extLst>
            <a:ext uri="{FF2B5EF4-FFF2-40B4-BE49-F238E27FC236}">
              <a16:creationId xmlns:a16="http://schemas.microsoft.com/office/drawing/2014/main" id="{2320E895-612E-D48B-6D21-757BD03FDCC6}"/>
            </a:ext>
          </a:extLst>
        </p:cNvPr>
        <p:cNvGrpSpPr/>
        <p:nvPr/>
      </p:nvGrpSpPr>
      <p:grpSpPr>
        <a:xfrm>
          <a:off x="0" y="0"/>
          <a:ext cx="0" cy="0"/>
          <a:chOff x="0" y="0"/>
          <a:chExt cx="0" cy="0"/>
        </a:xfrm>
      </p:grpSpPr>
      <p:pic>
        <p:nvPicPr>
          <p:cNvPr id="2" name="Graphic 1" descr="Storytelling with solid fill">
            <a:extLst>
              <a:ext uri="{FF2B5EF4-FFF2-40B4-BE49-F238E27FC236}">
                <a16:creationId xmlns:a16="http://schemas.microsoft.com/office/drawing/2014/main" id="{51E61B45-DEB9-0FA9-3A30-040E6A25C1C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683067" y="395205"/>
            <a:ext cx="825863" cy="825863"/>
          </a:xfrm>
          <a:prstGeom prst="rect">
            <a:avLst/>
          </a:prstGeom>
        </p:spPr>
      </p:pic>
      <p:grpSp>
        <p:nvGrpSpPr>
          <p:cNvPr id="9" name="Group 8">
            <a:extLst>
              <a:ext uri="{FF2B5EF4-FFF2-40B4-BE49-F238E27FC236}">
                <a16:creationId xmlns:a16="http://schemas.microsoft.com/office/drawing/2014/main" id="{F8EFF8ED-A5D3-AE8C-1AF1-F87EBC9D31DB}"/>
              </a:ext>
            </a:extLst>
          </p:cNvPr>
          <p:cNvGrpSpPr/>
          <p:nvPr/>
        </p:nvGrpSpPr>
        <p:grpSpPr>
          <a:xfrm>
            <a:off x="-17227553" y="158750"/>
            <a:ext cx="79421682" cy="6631816"/>
            <a:chOff x="-49131404" y="158750"/>
            <a:chExt cx="79421682" cy="6631816"/>
          </a:xfrm>
        </p:grpSpPr>
        <p:pic>
          <p:nvPicPr>
            <p:cNvPr id="6" name="Picture 5" descr="A person wearing sunglasses and a scarf&#10;&#10;Description automatically generated">
              <a:extLst>
                <a:ext uri="{FF2B5EF4-FFF2-40B4-BE49-F238E27FC236}">
                  <a16:creationId xmlns:a16="http://schemas.microsoft.com/office/drawing/2014/main" id="{6B91CE26-4447-31B0-0D7A-9E8919124164}"/>
                </a:ext>
              </a:extLst>
            </p:cNvPr>
            <p:cNvPicPr>
              <a:picLocks noChangeAspect="1"/>
            </p:cNvPicPr>
            <p:nvPr/>
          </p:nvPicPr>
          <p:blipFill>
            <a:blip r:embed="rId5"/>
            <a:stretch>
              <a:fillRect/>
            </a:stretch>
          </p:blipFill>
          <p:spPr>
            <a:xfrm>
              <a:off x="-39194074" y="451188"/>
              <a:ext cx="4245786" cy="5661048"/>
            </a:xfrm>
            <a:prstGeom prst="rect">
              <a:avLst/>
            </a:prstGeom>
          </p:spPr>
        </p:pic>
        <p:pic>
          <p:nvPicPr>
            <p:cNvPr id="8" name="Picture 7" descr="A camel eating grass in a desert&#10;&#10;Description automatically generated">
              <a:extLst>
                <a:ext uri="{FF2B5EF4-FFF2-40B4-BE49-F238E27FC236}">
                  <a16:creationId xmlns:a16="http://schemas.microsoft.com/office/drawing/2014/main" id="{9A8BE246-2441-05D1-D35A-0C3B1ABD0867}"/>
                </a:ext>
              </a:extLst>
            </p:cNvPr>
            <p:cNvPicPr>
              <a:picLocks noChangeAspect="1"/>
            </p:cNvPicPr>
            <p:nvPr/>
          </p:nvPicPr>
          <p:blipFill>
            <a:blip r:embed="rId6"/>
            <a:stretch>
              <a:fillRect/>
            </a:stretch>
          </p:blipFill>
          <p:spPr>
            <a:xfrm>
              <a:off x="-49131404" y="158750"/>
              <a:ext cx="4245786" cy="5661048"/>
            </a:xfrm>
            <a:prstGeom prst="rect">
              <a:avLst/>
            </a:prstGeom>
          </p:spPr>
        </p:pic>
        <p:pic>
          <p:nvPicPr>
            <p:cNvPr id="10" name="Picture 9" descr="Two cats lying on a blanket&#10;&#10;Description automatically generated">
              <a:extLst>
                <a:ext uri="{FF2B5EF4-FFF2-40B4-BE49-F238E27FC236}">
                  <a16:creationId xmlns:a16="http://schemas.microsoft.com/office/drawing/2014/main" id="{16EAD961-709C-9077-919A-D0FB4732787C}"/>
                </a:ext>
              </a:extLst>
            </p:cNvPr>
            <p:cNvPicPr>
              <a:picLocks noChangeAspect="1"/>
            </p:cNvPicPr>
            <p:nvPr/>
          </p:nvPicPr>
          <p:blipFill>
            <a:blip r:embed="rId7"/>
            <a:stretch>
              <a:fillRect/>
            </a:stretch>
          </p:blipFill>
          <p:spPr>
            <a:xfrm>
              <a:off x="-16672141" y="1008502"/>
              <a:ext cx="4245786" cy="5661048"/>
            </a:xfrm>
            <a:prstGeom prst="rect">
              <a:avLst/>
            </a:prstGeom>
          </p:spPr>
        </p:pic>
        <p:pic>
          <p:nvPicPr>
            <p:cNvPr id="14" name="Picture 13" descr="A building with trees and a red slide&#10;&#10;Description automatically generated">
              <a:extLst>
                <a:ext uri="{FF2B5EF4-FFF2-40B4-BE49-F238E27FC236}">
                  <a16:creationId xmlns:a16="http://schemas.microsoft.com/office/drawing/2014/main" id="{AEB8AD4E-C4B5-9194-707A-894E627FB1FB}"/>
                </a:ext>
              </a:extLst>
            </p:cNvPr>
            <p:cNvPicPr>
              <a:picLocks noChangeAspect="1"/>
            </p:cNvPicPr>
            <p:nvPr/>
          </p:nvPicPr>
          <p:blipFill>
            <a:blip r:embed="rId8"/>
            <a:stretch>
              <a:fillRect/>
            </a:stretch>
          </p:blipFill>
          <p:spPr>
            <a:xfrm>
              <a:off x="-28779540" y="1300345"/>
              <a:ext cx="6415855" cy="4811891"/>
            </a:xfrm>
            <a:prstGeom prst="rect">
              <a:avLst/>
            </a:prstGeom>
          </p:spPr>
        </p:pic>
        <p:pic>
          <p:nvPicPr>
            <p:cNvPr id="16" name="Picture 15" descr="A person holding a baby&#10;&#10;Description automatically generated">
              <a:extLst>
                <a:ext uri="{FF2B5EF4-FFF2-40B4-BE49-F238E27FC236}">
                  <a16:creationId xmlns:a16="http://schemas.microsoft.com/office/drawing/2014/main" id="{8E192EEC-3B80-FFAD-B030-D7E7771F7F7E}"/>
                </a:ext>
              </a:extLst>
            </p:cNvPr>
            <p:cNvPicPr>
              <a:picLocks noChangeAspect="1"/>
            </p:cNvPicPr>
            <p:nvPr/>
          </p:nvPicPr>
          <p:blipFill>
            <a:blip r:embed="rId9"/>
            <a:stretch>
              <a:fillRect/>
            </a:stretch>
          </p:blipFill>
          <p:spPr>
            <a:xfrm>
              <a:off x="3202519" y="1129518"/>
              <a:ext cx="5661048" cy="5661048"/>
            </a:xfrm>
            <a:prstGeom prst="rect">
              <a:avLst/>
            </a:prstGeom>
          </p:spPr>
        </p:pic>
        <p:pic>
          <p:nvPicPr>
            <p:cNvPr id="18" name="Picture 17" descr="A person wearing a mask&#10;&#10;Description automatically generated">
              <a:extLst>
                <a:ext uri="{FF2B5EF4-FFF2-40B4-BE49-F238E27FC236}">
                  <a16:creationId xmlns:a16="http://schemas.microsoft.com/office/drawing/2014/main" id="{4A5E3FFC-0BBE-1235-2E62-1D8BA00F58AF}"/>
                </a:ext>
              </a:extLst>
            </p:cNvPr>
            <p:cNvPicPr>
              <a:picLocks noChangeAspect="1"/>
            </p:cNvPicPr>
            <p:nvPr/>
          </p:nvPicPr>
          <p:blipFill>
            <a:blip r:embed="rId10"/>
            <a:stretch>
              <a:fillRect/>
            </a:stretch>
          </p:blipFill>
          <p:spPr>
            <a:xfrm>
              <a:off x="-6734811" y="875767"/>
              <a:ext cx="4245786" cy="5661048"/>
            </a:xfrm>
            <a:prstGeom prst="rect">
              <a:avLst/>
            </a:prstGeom>
          </p:spPr>
        </p:pic>
        <p:pic>
          <p:nvPicPr>
            <p:cNvPr id="20" name="Picture 19" descr="A person holding a child's hand&#10;&#10;Description automatically generated">
              <a:extLst>
                <a:ext uri="{FF2B5EF4-FFF2-40B4-BE49-F238E27FC236}">
                  <a16:creationId xmlns:a16="http://schemas.microsoft.com/office/drawing/2014/main" id="{DE931C8A-6508-6B74-FF99-0645988ED2E2}"/>
                </a:ext>
              </a:extLst>
            </p:cNvPr>
            <p:cNvPicPr>
              <a:picLocks noChangeAspect="1"/>
            </p:cNvPicPr>
            <p:nvPr/>
          </p:nvPicPr>
          <p:blipFill>
            <a:blip r:embed="rId11"/>
            <a:stretch>
              <a:fillRect/>
            </a:stretch>
          </p:blipFill>
          <p:spPr>
            <a:xfrm>
              <a:off x="26044492" y="623838"/>
              <a:ext cx="4245786" cy="5661048"/>
            </a:xfrm>
            <a:prstGeom prst="rect">
              <a:avLst/>
            </a:prstGeom>
          </p:spPr>
        </p:pic>
        <p:pic>
          <p:nvPicPr>
            <p:cNvPr id="7" name="Picture 6" descr="A baby sitting in a chair with a stuffed animal&#10;&#10;Description automatically generated">
              <a:extLst>
                <a:ext uri="{FF2B5EF4-FFF2-40B4-BE49-F238E27FC236}">
                  <a16:creationId xmlns:a16="http://schemas.microsoft.com/office/drawing/2014/main" id="{378774E7-9942-D5B2-DA39-889543AA415E}"/>
                </a:ext>
              </a:extLst>
            </p:cNvPr>
            <p:cNvPicPr>
              <a:picLocks noChangeAspect="1"/>
            </p:cNvPicPr>
            <p:nvPr/>
          </p:nvPicPr>
          <p:blipFill>
            <a:blip r:embed="rId12"/>
            <a:stretch>
              <a:fillRect/>
            </a:stretch>
          </p:blipFill>
          <p:spPr>
            <a:xfrm>
              <a:off x="14555111" y="623838"/>
              <a:ext cx="7091125" cy="5315747"/>
            </a:xfrm>
            <a:prstGeom prst="rect">
              <a:avLst/>
            </a:prstGeom>
          </p:spPr>
        </p:pic>
      </p:grpSp>
      <p:sp>
        <p:nvSpPr>
          <p:cNvPr id="4" name="Oval 3">
            <a:extLst>
              <a:ext uri="{FF2B5EF4-FFF2-40B4-BE49-F238E27FC236}">
                <a16:creationId xmlns:a16="http://schemas.microsoft.com/office/drawing/2014/main" id="{C3064EF5-2AB2-B036-8167-C728FDF04EB3}"/>
              </a:ext>
            </a:extLst>
          </p:cNvPr>
          <p:cNvSpPr/>
          <p:nvPr/>
        </p:nvSpPr>
        <p:spPr>
          <a:xfrm>
            <a:off x="-1501744" y="-1215444"/>
            <a:ext cx="15131441" cy="2748389"/>
          </a:xfrm>
          <a:prstGeom prst="ellipse">
            <a:avLst/>
          </a:prstGeom>
          <a:solidFill>
            <a:srgbClr val="822461"/>
          </a:solidFill>
          <a:ln w="317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8000" dirty="0">
              <a:latin typeface="Arial Rounded MT Bold" panose="020F0704030504030204" pitchFamily="34" charset="77"/>
            </a:endParaRPr>
          </a:p>
        </p:txBody>
      </p:sp>
      <p:sp>
        <p:nvSpPr>
          <p:cNvPr id="3" name="Oval 2">
            <a:extLst>
              <a:ext uri="{FF2B5EF4-FFF2-40B4-BE49-F238E27FC236}">
                <a16:creationId xmlns:a16="http://schemas.microsoft.com/office/drawing/2014/main" id="{758264EC-6673-ED7C-F60F-586C8239222F}"/>
              </a:ext>
            </a:extLst>
          </p:cNvPr>
          <p:cNvSpPr/>
          <p:nvPr/>
        </p:nvSpPr>
        <p:spPr>
          <a:xfrm>
            <a:off x="-1193379" y="5292574"/>
            <a:ext cx="15131441" cy="2748389"/>
          </a:xfrm>
          <a:prstGeom prst="ellipse">
            <a:avLst/>
          </a:prstGeom>
          <a:solidFill>
            <a:srgbClr val="822461"/>
          </a:solidFill>
          <a:ln w="317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8000" dirty="0">
              <a:latin typeface="Arial Rounded MT Bold" panose="020F0704030504030204" pitchFamily="34" charset="77"/>
            </a:endParaRPr>
          </a:p>
        </p:txBody>
      </p:sp>
      <p:sp>
        <p:nvSpPr>
          <p:cNvPr id="5" name="TextBox 4">
            <a:extLst>
              <a:ext uri="{FF2B5EF4-FFF2-40B4-BE49-F238E27FC236}">
                <a16:creationId xmlns:a16="http://schemas.microsoft.com/office/drawing/2014/main" id="{048DADEE-B919-2E97-7455-E5B92C9A3685}"/>
              </a:ext>
            </a:extLst>
          </p:cNvPr>
          <p:cNvSpPr txBox="1"/>
          <p:nvPr/>
        </p:nvSpPr>
        <p:spPr>
          <a:xfrm>
            <a:off x="4312803" y="5388378"/>
            <a:ext cx="4038869" cy="338554"/>
          </a:xfrm>
          <a:prstGeom prst="rect">
            <a:avLst/>
          </a:prstGeom>
          <a:noFill/>
        </p:spPr>
        <p:txBody>
          <a:bodyPr wrap="square">
            <a:spAutoFit/>
          </a:bodyPr>
          <a:lstStyle/>
          <a:p>
            <a:r>
              <a:rPr lang="en-GB" sz="1600" dirty="0">
                <a:solidFill>
                  <a:schemeClr val="bg1"/>
                </a:solidFill>
              </a:rPr>
              <a:t>Fig.4. Saudi House, (own image, 2020)</a:t>
            </a:r>
          </a:p>
        </p:txBody>
      </p:sp>
      <p:sp>
        <p:nvSpPr>
          <p:cNvPr id="11" name="TextBox 10">
            <a:extLst>
              <a:ext uri="{FF2B5EF4-FFF2-40B4-BE49-F238E27FC236}">
                <a16:creationId xmlns:a16="http://schemas.microsoft.com/office/drawing/2014/main" id="{53A82257-7D5A-A99D-D2FD-DDE78DE68458}"/>
              </a:ext>
            </a:extLst>
          </p:cNvPr>
          <p:cNvSpPr txBox="1"/>
          <p:nvPr/>
        </p:nvSpPr>
        <p:spPr>
          <a:xfrm>
            <a:off x="1913081" y="312004"/>
            <a:ext cx="8301789" cy="830997"/>
          </a:xfrm>
          <a:prstGeom prst="rect">
            <a:avLst/>
          </a:prstGeom>
          <a:noFill/>
        </p:spPr>
        <p:txBody>
          <a:bodyPr wrap="square" rtlCol="0">
            <a:spAutoFit/>
          </a:bodyPr>
          <a:lstStyle/>
          <a:p>
            <a:pPr algn="ctr"/>
            <a:r>
              <a:rPr lang="en-GB" sz="4800" dirty="0">
                <a:latin typeface="Arial Rounded MT Bold" panose="020F0704030504030204" pitchFamily="34" charset="77"/>
              </a:rPr>
              <a:t>My House</a:t>
            </a:r>
          </a:p>
        </p:txBody>
      </p:sp>
      <p:sp>
        <p:nvSpPr>
          <p:cNvPr id="12" name="TextBox 11">
            <a:extLst>
              <a:ext uri="{FF2B5EF4-FFF2-40B4-BE49-F238E27FC236}">
                <a16:creationId xmlns:a16="http://schemas.microsoft.com/office/drawing/2014/main" id="{BC38CD2A-DB23-971C-90E5-6FE36399D7DA}"/>
              </a:ext>
            </a:extLst>
          </p:cNvPr>
          <p:cNvSpPr txBox="1"/>
          <p:nvPr/>
        </p:nvSpPr>
        <p:spPr>
          <a:xfrm>
            <a:off x="2945723" y="5712661"/>
            <a:ext cx="6161458" cy="954107"/>
          </a:xfrm>
          <a:prstGeom prst="rect">
            <a:avLst/>
          </a:prstGeom>
          <a:noFill/>
        </p:spPr>
        <p:txBody>
          <a:bodyPr wrap="square" rtlCol="0">
            <a:spAutoFit/>
          </a:bodyPr>
          <a:lstStyle/>
          <a:p>
            <a:pPr algn="ctr"/>
            <a:r>
              <a:rPr lang="en-GB" sz="2800" dirty="0">
                <a:latin typeface="Arial Rounded MT Bold" panose="020F0704030504030204" pitchFamily="34" charset="77"/>
              </a:rPr>
              <a:t>King Abdulla University of Science and Technology (KAUST)</a:t>
            </a:r>
          </a:p>
        </p:txBody>
      </p:sp>
    </p:spTree>
    <p:extLst>
      <p:ext uri="{BB962C8B-B14F-4D97-AF65-F5344CB8AC3E}">
        <p14:creationId xmlns:p14="http://schemas.microsoft.com/office/powerpoint/2010/main" val="25950787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822461"/>
        </a:solidFill>
        <a:effectLst/>
      </p:bgPr>
    </p:bg>
    <p:spTree>
      <p:nvGrpSpPr>
        <p:cNvPr id="1" name="">
          <a:extLst>
            <a:ext uri="{FF2B5EF4-FFF2-40B4-BE49-F238E27FC236}">
              <a16:creationId xmlns:a16="http://schemas.microsoft.com/office/drawing/2014/main" id="{5C4472BF-5973-EB5D-A38B-C4B821CEDBF5}"/>
            </a:ext>
          </a:extLst>
        </p:cNvPr>
        <p:cNvGrpSpPr/>
        <p:nvPr/>
      </p:nvGrpSpPr>
      <p:grpSpPr>
        <a:xfrm>
          <a:off x="0" y="0"/>
          <a:ext cx="0" cy="0"/>
          <a:chOff x="0" y="0"/>
          <a:chExt cx="0" cy="0"/>
        </a:xfrm>
      </p:grpSpPr>
      <p:pic>
        <p:nvPicPr>
          <p:cNvPr id="2" name="Graphic 1" descr="Storytelling with solid fill">
            <a:extLst>
              <a:ext uri="{FF2B5EF4-FFF2-40B4-BE49-F238E27FC236}">
                <a16:creationId xmlns:a16="http://schemas.microsoft.com/office/drawing/2014/main" id="{FD0851C3-BCC8-D968-7AD8-014C291FEB5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683067" y="395205"/>
            <a:ext cx="825863" cy="825863"/>
          </a:xfrm>
          <a:prstGeom prst="rect">
            <a:avLst/>
          </a:prstGeom>
        </p:spPr>
      </p:pic>
      <p:grpSp>
        <p:nvGrpSpPr>
          <p:cNvPr id="9" name="Group 8">
            <a:extLst>
              <a:ext uri="{FF2B5EF4-FFF2-40B4-BE49-F238E27FC236}">
                <a16:creationId xmlns:a16="http://schemas.microsoft.com/office/drawing/2014/main" id="{9D8EF75B-868F-7040-7EEE-DEF0551CA098}"/>
              </a:ext>
            </a:extLst>
          </p:cNvPr>
          <p:cNvGrpSpPr/>
          <p:nvPr/>
        </p:nvGrpSpPr>
        <p:grpSpPr>
          <a:xfrm>
            <a:off x="-28581353" y="-283174"/>
            <a:ext cx="79421682" cy="6631816"/>
            <a:chOff x="-49131404" y="158750"/>
            <a:chExt cx="79421682" cy="6631816"/>
          </a:xfrm>
        </p:grpSpPr>
        <p:pic>
          <p:nvPicPr>
            <p:cNvPr id="6" name="Picture 5" descr="A person wearing sunglasses and a scarf&#10;&#10;Description automatically generated">
              <a:extLst>
                <a:ext uri="{FF2B5EF4-FFF2-40B4-BE49-F238E27FC236}">
                  <a16:creationId xmlns:a16="http://schemas.microsoft.com/office/drawing/2014/main" id="{36F6C9F5-B2FE-9523-F64A-B99956884B30}"/>
                </a:ext>
              </a:extLst>
            </p:cNvPr>
            <p:cNvPicPr>
              <a:picLocks noChangeAspect="1"/>
            </p:cNvPicPr>
            <p:nvPr/>
          </p:nvPicPr>
          <p:blipFill>
            <a:blip r:embed="rId5"/>
            <a:stretch>
              <a:fillRect/>
            </a:stretch>
          </p:blipFill>
          <p:spPr>
            <a:xfrm>
              <a:off x="-39194074" y="451188"/>
              <a:ext cx="4245786" cy="5661048"/>
            </a:xfrm>
            <a:prstGeom prst="rect">
              <a:avLst/>
            </a:prstGeom>
          </p:spPr>
        </p:pic>
        <p:pic>
          <p:nvPicPr>
            <p:cNvPr id="8" name="Picture 7" descr="A camel eating grass in a desert&#10;&#10;Description automatically generated">
              <a:extLst>
                <a:ext uri="{FF2B5EF4-FFF2-40B4-BE49-F238E27FC236}">
                  <a16:creationId xmlns:a16="http://schemas.microsoft.com/office/drawing/2014/main" id="{0BCC2205-71F7-35B3-C4B5-3B2ECF643764}"/>
                </a:ext>
              </a:extLst>
            </p:cNvPr>
            <p:cNvPicPr>
              <a:picLocks noChangeAspect="1"/>
            </p:cNvPicPr>
            <p:nvPr/>
          </p:nvPicPr>
          <p:blipFill>
            <a:blip r:embed="rId6"/>
            <a:stretch>
              <a:fillRect/>
            </a:stretch>
          </p:blipFill>
          <p:spPr>
            <a:xfrm>
              <a:off x="-49131404" y="158750"/>
              <a:ext cx="4245786" cy="5661048"/>
            </a:xfrm>
            <a:prstGeom prst="rect">
              <a:avLst/>
            </a:prstGeom>
          </p:spPr>
        </p:pic>
        <p:pic>
          <p:nvPicPr>
            <p:cNvPr id="10" name="Picture 9" descr="Two cats lying on a blanket&#10;&#10;Description automatically generated">
              <a:extLst>
                <a:ext uri="{FF2B5EF4-FFF2-40B4-BE49-F238E27FC236}">
                  <a16:creationId xmlns:a16="http://schemas.microsoft.com/office/drawing/2014/main" id="{5459698F-4D80-C655-5EFF-3911730348D5}"/>
                </a:ext>
              </a:extLst>
            </p:cNvPr>
            <p:cNvPicPr>
              <a:picLocks noChangeAspect="1"/>
            </p:cNvPicPr>
            <p:nvPr/>
          </p:nvPicPr>
          <p:blipFill>
            <a:blip r:embed="rId7"/>
            <a:stretch>
              <a:fillRect/>
            </a:stretch>
          </p:blipFill>
          <p:spPr>
            <a:xfrm>
              <a:off x="-16672141" y="1008502"/>
              <a:ext cx="4245786" cy="5661048"/>
            </a:xfrm>
            <a:prstGeom prst="rect">
              <a:avLst/>
            </a:prstGeom>
          </p:spPr>
        </p:pic>
        <p:pic>
          <p:nvPicPr>
            <p:cNvPr id="14" name="Picture 13" descr="A building with trees and a red slide&#10;&#10;Description automatically generated">
              <a:extLst>
                <a:ext uri="{FF2B5EF4-FFF2-40B4-BE49-F238E27FC236}">
                  <a16:creationId xmlns:a16="http://schemas.microsoft.com/office/drawing/2014/main" id="{E8321D24-5475-A13C-2921-A3CE2C3EA9EA}"/>
                </a:ext>
              </a:extLst>
            </p:cNvPr>
            <p:cNvPicPr>
              <a:picLocks noChangeAspect="1"/>
            </p:cNvPicPr>
            <p:nvPr/>
          </p:nvPicPr>
          <p:blipFill>
            <a:blip r:embed="rId8"/>
            <a:stretch>
              <a:fillRect/>
            </a:stretch>
          </p:blipFill>
          <p:spPr>
            <a:xfrm>
              <a:off x="-28779540" y="1300345"/>
              <a:ext cx="6415855" cy="4811891"/>
            </a:xfrm>
            <a:prstGeom prst="rect">
              <a:avLst/>
            </a:prstGeom>
          </p:spPr>
        </p:pic>
        <p:pic>
          <p:nvPicPr>
            <p:cNvPr id="16" name="Picture 15" descr="A person holding a baby&#10;&#10;Description automatically generated">
              <a:extLst>
                <a:ext uri="{FF2B5EF4-FFF2-40B4-BE49-F238E27FC236}">
                  <a16:creationId xmlns:a16="http://schemas.microsoft.com/office/drawing/2014/main" id="{147D3F03-E61E-5F5E-717C-32F59F569B1B}"/>
                </a:ext>
              </a:extLst>
            </p:cNvPr>
            <p:cNvPicPr>
              <a:picLocks noChangeAspect="1"/>
            </p:cNvPicPr>
            <p:nvPr/>
          </p:nvPicPr>
          <p:blipFill>
            <a:blip r:embed="rId9"/>
            <a:stretch>
              <a:fillRect/>
            </a:stretch>
          </p:blipFill>
          <p:spPr>
            <a:xfrm>
              <a:off x="3202519" y="1129518"/>
              <a:ext cx="5661048" cy="5661048"/>
            </a:xfrm>
            <a:prstGeom prst="rect">
              <a:avLst/>
            </a:prstGeom>
          </p:spPr>
        </p:pic>
        <p:pic>
          <p:nvPicPr>
            <p:cNvPr id="18" name="Picture 17" descr="A person wearing a mask&#10;&#10;Description automatically generated">
              <a:extLst>
                <a:ext uri="{FF2B5EF4-FFF2-40B4-BE49-F238E27FC236}">
                  <a16:creationId xmlns:a16="http://schemas.microsoft.com/office/drawing/2014/main" id="{9E23E4D1-BD2D-43CB-4AC7-A40851A3B323}"/>
                </a:ext>
              </a:extLst>
            </p:cNvPr>
            <p:cNvPicPr>
              <a:picLocks noChangeAspect="1"/>
            </p:cNvPicPr>
            <p:nvPr/>
          </p:nvPicPr>
          <p:blipFill>
            <a:blip r:embed="rId10"/>
            <a:stretch>
              <a:fillRect/>
            </a:stretch>
          </p:blipFill>
          <p:spPr>
            <a:xfrm>
              <a:off x="-6734811" y="875767"/>
              <a:ext cx="4245786" cy="5661048"/>
            </a:xfrm>
            <a:prstGeom prst="rect">
              <a:avLst/>
            </a:prstGeom>
          </p:spPr>
        </p:pic>
        <p:pic>
          <p:nvPicPr>
            <p:cNvPr id="20" name="Picture 19" descr="A person holding a child's hand&#10;&#10;Description automatically generated">
              <a:extLst>
                <a:ext uri="{FF2B5EF4-FFF2-40B4-BE49-F238E27FC236}">
                  <a16:creationId xmlns:a16="http://schemas.microsoft.com/office/drawing/2014/main" id="{BDF0CE9D-49E4-FF22-0C56-1CC777554F11}"/>
                </a:ext>
              </a:extLst>
            </p:cNvPr>
            <p:cNvPicPr>
              <a:picLocks noChangeAspect="1"/>
            </p:cNvPicPr>
            <p:nvPr/>
          </p:nvPicPr>
          <p:blipFill>
            <a:blip r:embed="rId11"/>
            <a:stretch>
              <a:fillRect/>
            </a:stretch>
          </p:blipFill>
          <p:spPr>
            <a:xfrm>
              <a:off x="26044492" y="623838"/>
              <a:ext cx="4245786" cy="5661048"/>
            </a:xfrm>
            <a:prstGeom prst="rect">
              <a:avLst/>
            </a:prstGeom>
          </p:spPr>
        </p:pic>
        <p:pic>
          <p:nvPicPr>
            <p:cNvPr id="7" name="Picture 6" descr="A baby sitting in a chair with a stuffed animal&#10;&#10;Description automatically generated">
              <a:extLst>
                <a:ext uri="{FF2B5EF4-FFF2-40B4-BE49-F238E27FC236}">
                  <a16:creationId xmlns:a16="http://schemas.microsoft.com/office/drawing/2014/main" id="{9BD61CC5-3878-A172-0945-E6D73E896FCC}"/>
                </a:ext>
              </a:extLst>
            </p:cNvPr>
            <p:cNvPicPr>
              <a:picLocks noChangeAspect="1"/>
            </p:cNvPicPr>
            <p:nvPr/>
          </p:nvPicPr>
          <p:blipFill>
            <a:blip r:embed="rId12"/>
            <a:stretch>
              <a:fillRect/>
            </a:stretch>
          </p:blipFill>
          <p:spPr>
            <a:xfrm>
              <a:off x="14555111" y="623838"/>
              <a:ext cx="7091125" cy="5315747"/>
            </a:xfrm>
            <a:prstGeom prst="rect">
              <a:avLst/>
            </a:prstGeom>
          </p:spPr>
        </p:pic>
      </p:grpSp>
      <p:sp>
        <p:nvSpPr>
          <p:cNvPr id="4" name="Oval 3">
            <a:extLst>
              <a:ext uri="{FF2B5EF4-FFF2-40B4-BE49-F238E27FC236}">
                <a16:creationId xmlns:a16="http://schemas.microsoft.com/office/drawing/2014/main" id="{07D3D553-F325-4396-BC89-4491EA6FB33D}"/>
              </a:ext>
            </a:extLst>
          </p:cNvPr>
          <p:cNvSpPr/>
          <p:nvPr/>
        </p:nvSpPr>
        <p:spPr>
          <a:xfrm>
            <a:off x="-1501744" y="-1215444"/>
            <a:ext cx="15131441" cy="2748389"/>
          </a:xfrm>
          <a:prstGeom prst="ellipse">
            <a:avLst/>
          </a:prstGeom>
          <a:solidFill>
            <a:srgbClr val="822461"/>
          </a:solidFill>
          <a:ln w="317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8000" dirty="0">
              <a:latin typeface="Arial Rounded MT Bold" panose="020F0704030504030204" pitchFamily="34" charset="77"/>
            </a:endParaRPr>
          </a:p>
        </p:txBody>
      </p:sp>
      <p:sp>
        <p:nvSpPr>
          <p:cNvPr id="3" name="Oval 2">
            <a:extLst>
              <a:ext uri="{FF2B5EF4-FFF2-40B4-BE49-F238E27FC236}">
                <a16:creationId xmlns:a16="http://schemas.microsoft.com/office/drawing/2014/main" id="{CFD3D6C5-5580-4BC5-B6C3-43AAB474ED91}"/>
              </a:ext>
            </a:extLst>
          </p:cNvPr>
          <p:cNvSpPr/>
          <p:nvPr/>
        </p:nvSpPr>
        <p:spPr>
          <a:xfrm>
            <a:off x="-1193379" y="5292574"/>
            <a:ext cx="15131441" cy="2748389"/>
          </a:xfrm>
          <a:prstGeom prst="ellipse">
            <a:avLst/>
          </a:prstGeom>
          <a:solidFill>
            <a:srgbClr val="822461"/>
          </a:solidFill>
          <a:ln w="317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8000" dirty="0">
              <a:latin typeface="Arial Rounded MT Bold" panose="020F0704030504030204" pitchFamily="34" charset="77"/>
            </a:endParaRPr>
          </a:p>
        </p:txBody>
      </p:sp>
      <p:sp>
        <p:nvSpPr>
          <p:cNvPr id="13" name="TextBox 12">
            <a:extLst>
              <a:ext uri="{FF2B5EF4-FFF2-40B4-BE49-F238E27FC236}">
                <a16:creationId xmlns:a16="http://schemas.microsoft.com/office/drawing/2014/main" id="{639BDFF4-F067-22E7-4B05-3C1CCB411DB4}"/>
              </a:ext>
            </a:extLst>
          </p:cNvPr>
          <p:cNvSpPr txBox="1"/>
          <p:nvPr/>
        </p:nvSpPr>
        <p:spPr>
          <a:xfrm>
            <a:off x="4126874" y="5392938"/>
            <a:ext cx="4038869" cy="338554"/>
          </a:xfrm>
          <a:prstGeom prst="rect">
            <a:avLst/>
          </a:prstGeom>
          <a:noFill/>
        </p:spPr>
        <p:txBody>
          <a:bodyPr wrap="square">
            <a:spAutoFit/>
          </a:bodyPr>
          <a:lstStyle/>
          <a:p>
            <a:pPr algn="ctr"/>
            <a:r>
              <a:rPr lang="en-GB" sz="1600" dirty="0">
                <a:solidFill>
                  <a:schemeClr val="bg1"/>
                </a:solidFill>
              </a:rPr>
              <a:t>Fig.5. Ciri and Iolo, (own image, 2019)</a:t>
            </a:r>
          </a:p>
        </p:txBody>
      </p:sp>
      <p:sp>
        <p:nvSpPr>
          <p:cNvPr id="15" name="TextBox 14">
            <a:extLst>
              <a:ext uri="{FF2B5EF4-FFF2-40B4-BE49-F238E27FC236}">
                <a16:creationId xmlns:a16="http://schemas.microsoft.com/office/drawing/2014/main" id="{DD524565-231B-FFA9-8893-213BC3D185D3}"/>
              </a:ext>
            </a:extLst>
          </p:cNvPr>
          <p:cNvSpPr txBox="1"/>
          <p:nvPr/>
        </p:nvSpPr>
        <p:spPr>
          <a:xfrm>
            <a:off x="1913081" y="312004"/>
            <a:ext cx="8301789" cy="830997"/>
          </a:xfrm>
          <a:prstGeom prst="rect">
            <a:avLst/>
          </a:prstGeom>
          <a:noFill/>
        </p:spPr>
        <p:txBody>
          <a:bodyPr wrap="square" rtlCol="0">
            <a:spAutoFit/>
          </a:bodyPr>
          <a:lstStyle/>
          <a:p>
            <a:pPr algn="ctr"/>
            <a:r>
              <a:rPr lang="en-GB" sz="4800" dirty="0">
                <a:latin typeface="Arial Rounded MT Bold" panose="020F0704030504030204" pitchFamily="34" charset="77"/>
              </a:rPr>
              <a:t>My Cats</a:t>
            </a:r>
          </a:p>
        </p:txBody>
      </p:sp>
      <p:sp>
        <p:nvSpPr>
          <p:cNvPr id="17" name="TextBox 16">
            <a:extLst>
              <a:ext uri="{FF2B5EF4-FFF2-40B4-BE49-F238E27FC236}">
                <a16:creationId xmlns:a16="http://schemas.microsoft.com/office/drawing/2014/main" id="{55CF4D93-8207-314A-5EF9-DE44D3AD1AD6}"/>
              </a:ext>
            </a:extLst>
          </p:cNvPr>
          <p:cNvSpPr txBox="1"/>
          <p:nvPr/>
        </p:nvSpPr>
        <p:spPr>
          <a:xfrm>
            <a:off x="4053412" y="6087032"/>
            <a:ext cx="4245786" cy="523220"/>
          </a:xfrm>
          <a:prstGeom prst="rect">
            <a:avLst/>
          </a:prstGeom>
          <a:noFill/>
        </p:spPr>
        <p:txBody>
          <a:bodyPr wrap="square" rtlCol="0">
            <a:spAutoFit/>
          </a:bodyPr>
          <a:lstStyle/>
          <a:p>
            <a:pPr algn="ctr"/>
            <a:r>
              <a:rPr lang="en-GB" sz="2800" dirty="0">
                <a:latin typeface="Arial Rounded MT Bold" panose="020F0704030504030204" pitchFamily="34" charset="77"/>
              </a:rPr>
              <a:t>Adopted late 2018</a:t>
            </a:r>
          </a:p>
        </p:txBody>
      </p:sp>
    </p:spTree>
    <p:extLst>
      <p:ext uri="{BB962C8B-B14F-4D97-AF65-F5344CB8AC3E}">
        <p14:creationId xmlns:p14="http://schemas.microsoft.com/office/powerpoint/2010/main" val="6449415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822461"/>
        </a:solidFill>
        <a:effectLst/>
      </p:bgPr>
    </p:bg>
    <p:spTree>
      <p:nvGrpSpPr>
        <p:cNvPr id="1" name="">
          <a:extLst>
            <a:ext uri="{FF2B5EF4-FFF2-40B4-BE49-F238E27FC236}">
              <a16:creationId xmlns:a16="http://schemas.microsoft.com/office/drawing/2014/main" id="{487AEB96-6EAC-1EA3-4A59-402067664525}"/>
            </a:ext>
          </a:extLst>
        </p:cNvPr>
        <p:cNvGrpSpPr/>
        <p:nvPr/>
      </p:nvGrpSpPr>
      <p:grpSpPr>
        <a:xfrm>
          <a:off x="0" y="0"/>
          <a:ext cx="0" cy="0"/>
          <a:chOff x="0" y="0"/>
          <a:chExt cx="0" cy="0"/>
        </a:xfrm>
      </p:grpSpPr>
      <p:pic>
        <p:nvPicPr>
          <p:cNvPr id="2" name="Graphic 1" descr="Storytelling with solid fill">
            <a:extLst>
              <a:ext uri="{FF2B5EF4-FFF2-40B4-BE49-F238E27FC236}">
                <a16:creationId xmlns:a16="http://schemas.microsoft.com/office/drawing/2014/main" id="{2B85098F-5B38-DDE3-2E55-2156249499B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683067" y="395205"/>
            <a:ext cx="825863" cy="825863"/>
          </a:xfrm>
          <a:prstGeom prst="rect">
            <a:avLst/>
          </a:prstGeom>
        </p:spPr>
      </p:pic>
      <p:grpSp>
        <p:nvGrpSpPr>
          <p:cNvPr id="9" name="Group 8">
            <a:extLst>
              <a:ext uri="{FF2B5EF4-FFF2-40B4-BE49-F238E27FC236}">
                <a16:creationId xmlns:a16="http://schemas.microsoft.com/office/drawing/2014/main" id="{2F04548B-AD98-1E88-52D2-5DF361BE9A51}"/>
              </a:ext>
            </a:extLst>
          </p:cNvPr>
          <p:cNvGrpSpPr/>
          <p:nvPr/>
        </p:nvGrpSpPr>
        <p:grpSpPr>
          <a:xfrm>
            <a:off x="-38182553" y="76580"/>
            <a:ext cx="79421682" cy="6631816"/>
            <a:chOff x="-49131404" y="158750"/>
            <a:chExt cx="79421682" cy="6631816"/>
          </a:xfrm>
        </p:grpSpPr>
        <p:pic>
          <p:nvPicPr>
            <p:cNvPr id="6" name="Picture 5" descr="A person wearing sunglasses and a scarf&#10;&#10;Description automatically generated">
              <a:extLst>
                <a:ext uri="{FF2B5EF4-FFF2-40B4-BE49-F238E27FC236}">
                  <a16:creationId xmlns:a16="http://schemas.microsoft.com/office/drawing/2014/main" id="{982C6782-E0E8-BF69-93BE-8B4B2A78AFEF}"/>
                </a:ext>
              </a:extLst>
            </p:cNvPr>
            <p:cNvPicPr>
              <a:picLocks noChangeAspect="1"/>
            </p:cNvPicPr>
            <p:nvPr/>
          </p:nvPicPr>
          <p:blipFill>
            <a:blip r:embed="rId5"/>
            <a:stretch>
              <a:fillRect/>
            </a:stretch>
          </p:blipFill>
          <p:spPr>
            <a:xfrm>
              <a:off x="-39194074" y="451188"/>
              <a:ext cx="4245786" cy="5661048"/>
            </a:xfrm>
            <a:prstGeom prst="rect">
              <a:avLst/>
            </a:prstGeom>
          </p:spPr>
        </p:pic>
        <p:pic>
          <p:nvPicPr>
            <p:cNvPr id="8" name="Picture 7" descr="A camel eating grass in a desert&#10;&#10;Description automatically generated">
              <a:extLst>
                <a:ext uri="{FF2B5EF4-FFF2-40B4-BE49-F238E27FC236}">
                  <a16:creationId xmlns:a16="http://schemas.microsoft.com/office/drawing/2014/main" id="{C3292EC1-1256-890F-373C-54E42276E1AD}"/>
                </a:ext>
              </a:extLst>
            </p:cNvPr>
            <p:cNvPicPr>
              <a:picLocks noChangeAspect="1"/>
            </p:cNvPicPr>
            <p:nvPr/>
          </p:nvPicPr>
          <p:blipFill>
            <a:blip r:embed="rId6"/>
            <a:stretch>
              <a:fillRect/>
            </a:stretch>
          </p:blipFill>
          <p:spPr>
            <a:xfrm>
              <a:off x="-49131404" y="158750"/>
              <a:ext cx="4245786" cy="5661048"/>
            </a:xfrm>
            <a:prstGeom prst="rect">
              <a:avLst/>
            </a:prstGeom>
          </p:spPr>
        </p:pic>
        <p:pic>
          <p:nvPicPr>
            <p:cNvPr id="10" name="Picture 9" descr="Two cats lying on a blanket&#10;&#10;Description automatically generated">
              <a:extLst>
                <a:ext uri="{FF2B5EF4-FFF2-40B4-BE49-F238E27FC236}">
                  <a16:creationId xmlns:a16="http://schemas.microsoft.com/office/drawing/2014/main" id="{FF78017E-2083-AE4D-B0C0-B62E01837D53}"/>
                </a:ext>
              </a:extLst>
            </p:cNvPr>
            <p:cNvPicPr>
              <a:picLocks noChangeAspect="1"/>
            </p:cNvPicPr>
            <p:nvPr/>
          </p:nvPicPr>
          <p:blipFill>
            <a:blip r:embed="rId7"/>
            <a:stretch>
              <a:fillRect/>
            </a:stretch>
          </p:blipFill>
          <p:spPr>
            <a:xfrm>
              <a:off x="-16672141" y="1008502"/>
              <a:ext cx="4245786" cy="5661048"/>
            </a:xfrm>
            <a:prstGeom prst="rect">
              <a:avLst/>
            </a:prstGeom>
          </p:spPr>
        </p:pic>
        <p:pic>
          <p:nvPicPr>
            <p:cNvPr id="14" name="Picture 13" descr="A building with trees and a red slide&#10;&#10;Description automatically generated">
              <a:extLst>
                <a:ext uri="{FF2B5EF4-FFF2-40B4-BE49-F238E27FC236}">
                  <a16:creationId xmlns:a16="http://schemas.microsoft.com/office/drawing/2014/main" id="{87350AFD-5BF5-3E24-6111-156BEEB5B0E4}"/>
                </a:ext>
              </a:extLst>
            </p:cNvPr>
            <p:cNvPicPr>
              <a:picLocks noChangeAspect="1"/>
            </p:cNvPicPr>
            <p:nvPr/>
          </p:nvPicPr>
          <p:blipFill>
            <a:blip r:embed="rId8"/>
            <a:stretch>
              <a:fillRect/>
            </a:stretch>
          </p:blipFill>
          <p:spPr>
            <a:xfrm>
              <a:off x="-28779540" y="1300345"/>
              <a:ext cx="6415855" cy="4811891"/>
            </a:xfrm>
            <a:prstGeom prst="rect">
              <a:avLst/>
            </a:prstGeom>
          </p:spPr>
        </p:pic>
        <p:pic>
          <p:nvPicPr>
            <p:cNvPr id="16" name="Picture 15" descr="A person holding a baby&#10;&#10;Description automatically generated">
              <a:extLst>
                <a:ext uri="{FF2B5EF4-FFF2-40B4-BE49-F238E27FC236}">
                  <a16:creationId xmlns:a16="http://schemas.microsoft.com/office/drawing/2014/main" id="{C1724893-C3F6-7CEC-314F-6B8BD5ACFCFF}"/>
                </a:ext>
              </a:extLst>
            </p:cNvPr>
            <p:cNvPicPr>
              <a:picLocks noChangeAspect="1"/>
            </p:cNvPicPr>
            <p:nvPr/>
          </p:nvPicPr>
          <p:blipFill>
            <a:blip r:embed="rId9"/>
            <a:stretch>
              <a:fillRect/>
            </a:stretch>
          </p:blipFill>
          <p:spPr>
            <a:xfrm>
              <a:off x="3202519" y="1129518"/>
              <a:ext cx="5661048" cy="5661048"/>
            </a:xfrm>
            <a:prstGeom prst="rect">
              <a:avLst/>
            </a:prstGeom>
          </p:spPr>
        </p:pic>
        <p:pic>
          <p:nvPicPr>
            <p:cNvPr id="18" name="Picture 17" descr="A person wearing a mask&#10;&#10;Description automatically generated">
              <a:extLst>
                <a:ext uri="{FF2B5EF4-FFF2-40B4-BE49-F238E27FC236}">
                  <a16:creationId xmlns:a16="http://schemas.microsoft.com/office/drawing/2014/main" id="{A976ED8A-13C7-F7CF-D86B-671C58F98A8A}"/>
                </a:ext>
              </a:extLst>
            </p:cNvPr>
            <p:cNvPicPr>
              <a:picLocks noChangeAspect="1"/>
            </p:cNvPicPr>
            <p:nvPr/>
          </p:nvPicPr>
          <p:blipFill>
            <a:blip r:embed="rId10"/>
            <a:stretch>
              <a:fillRect/>
            </a:stretch>
          </p:blipFill>
          <p:spPr>
            <a:xfrm>
              <a:off x="-6734811" y="875767"/>
              <a:ext cx="4245786" cy="5661048"/>
            </a:xfrm>
            <a:prstGeom prst="rect">
              <a:avLst/>
            </a:prstGeom>
          </p:spPr>
        </p:pic>
        <p:pic>
          <p:nvPicPr>
            <p:cNvPr id="20" name="Picture 19" descr="A person holding a child's hand&#10;&#10;Description automatically generated">
              <a:extLst>
                <a:ext uri="{FF2B5EF4-FFF2-40B4-BE49-F238E27FC236}">
                  <a16:creationId xmlns:a16="http://schemas.microsoft.com/office/drawing/2014/main" id="{ECEC8F88-582D-F1F7-1F71-C09EE531C798}"/>
                </a:ext>
              </a:extLst>
            </p:cNvPr>
            <p:cNvPicPr>
              <a:picLocks noChangeAspect="1"/>
            </p:cNvPicPr>
            <p:nvPr/>
          </p:nvPicPr>
          <p:blipFill>
            <a:blip r:embed="rId11"/>
            <a:stretch>
              <a:fillRect/>
            </a:stretch>
          </p:blipFill>
          <p:spPr>
            <a:xfrm>
              <a:off x="26044492" y="623838"/>
              <a:ext cx="4245786" cy="5661048"/>
            </a:xfrm>
            <a:prstGeom prst="rect">
              <a:avLst/>
            </a:prstGeom>
          </p:spPr>
        </p:pic>
        <p:pic>
          <p:nvPicPr>
            <p:cNvPr id="7" name="Picture 6" descr="A baby sitting in a chair with a stuffed animal&#10;&#10;Description automatically generated">
              <a:extLst>
                <a:ext uri="{FF2B5EF4-FFF2-40B4-BE49-F238E27FC236}">
                  <a16:creationId xmlns:a16="http://schemas.microsoft.com/office/drawing/2014/main" id="{FF974681-4525-B21E-9417-40C340797007}"/>
                </a:ext>
              </a:extLst>
            </p:cNvPr>
            <p:cNvPicPr>
              <a:picLocks noChangeAspect="1"/>
            </p:cNvPicPr>
            <p:nvPr/>
          </p:nvPicPr>
          <p:blipFill>
            <a:blip r:embed="rId12"/>
            <a:stretch>
              <a:fillRect/>
            </a:stretch>
          </p:blipFill>
          <p:spPr>
            <a:xfrm>
              <a:off x="14555111" y="623838"/>
              <a:ext cx="7091125" cy="5315747"/>
            </a:xfrm>
            <a:prstGeom prst="rect">
              <a:avLst/>
            </a:prstGeom>
          </p:spPr>
        </p:pic>
      </p:grpSp>
      <p:sp>
        <p:nvSpPr>
          <p:cNvPr id="4" name="Oval 3">
            <a:extLst>
              <a:ext uri="{FF2B5EF4-FFF2-40B4-BE49-F238E27FC236}">
                <a16:creationId xmlns:a16="http://schemas.microsoft.com/office/drawing/2014/main" id="{E03C4DDD-CA4E-65A1-692A-AFC94432950E}"/>
              </a:ext>
            </a:extLst>
          </p:cNvPr>
          <p:cNvSpPr/>
          <p:nvPr/>
        </p:nvSpPr>
        <p:spPr>
          <a:xfrm>
            <a:off x="-1501744" y="-1215444"/>
            <a:ext cx="15131441" cy="2748389"/>
          </a:xfrm>
          <a:prstGeom prst="ellipse">
            <a:avLst/>
          </a:prstGeom>
          <a:solidFill>
            <a:srgbClr val="822461"/>
          </a:solidFill>
          <a:ln w="317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8000" dirty="0">
              <a:latin typeface="Arial Rounded MT Bold" panose="020F0704030504030204" pitchFamily="34" charset="77"/>
            </a:endParaRPr>
          </a:p>
        </p:txBody>
      </p:sp>
      <p:sp>
        <p:nvSpPr>
          <p:cNvPr id="3" name="Oval 2">
            <a:extLst>
              <a:ext uri="{FF2B5EF4-FFF2-40B4-BE49-F238E27FC236}">
                <a16:creationId xmlns:a16="http://schemas.microsoft.com/office/drawing/2014/main" id="{15E3FE04-CC87-8BB5-183A-52EB1E3401B9}"/>
              </a:ext>
            </a:extLst>
          </p:cNvPr>
          <p:cNvSpPr/>
          <p:nvPr/>
        </p:nvSpPr>
        <p:spPr>
          <a:xfrm>
            <a:off x="-1193379" y="5292574"/>
            <a:ext cx="15131441" cy="2748389"/>
          </a:xfrm>
          <a:prstGeom prst="ellipse">
            <a:avLst/>
          </a:prstGeom>
          <a:solidFill>
            <a:srgbClr val="822461"/>
          </a:solidFill>
          <a:ln w="317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8000" dirty="0">
              <a:latin typeface="Arial Rounded MT Bold" panose="020F0704030504030204" pitchFamily="34" charset="77"/>
            </a:endParaRPr>
          </a:p>
        </p:txBody>
      </p:sp>
      <p:sp>
        <p:nvSpPr>
          <p:cNvPr id="5" name="TextBox 4">
            <a:extLst>
              <a:ext uri="{FF2B5EF4-FFF2-40B4-BE49-F238E27FC236}">
                <a16:creationId xmlns:a16="http://schemas.microsoft.com/office/drawing/2014/main" id="{5FC5904D-2CDA-EA1E-0641-154975964596}"/>
              </a:ext>
            </a:extLst>
          </p:cNvPr>
          <p:cNvSpPr txBox="1"/>
          <p:nvPr/>
        </p:nvSpPr>
        <p:spPr>
          <a:xfrm>
            <a:off x="4489495" y="5338405"/>
            <a:ext cx="4038869" cy="338554"/>
          </a:xfrm>
          <a:prstGeom prst="rect">
            <a:avLst/>
          </a:prstGeom>
          <a:noFill/>
        </p:spPr>
        <p:txBody>
          <a:bodyPr wrap="square">
            <a:spAutoFit/>
          </a:bodyPr>
          <a:lstStyle/>
          <a:p>
            <a:r>
              <a:rPr lang="en-GB" sz="1600" dirty="0">
                <a:solidFill>
                  <a:schemeClr val="bg1"/>
                </a:solidFill>
              </a:rPr>
              <a:t>Fig. 6. Pretty Mask, (own image, 2021)</a:t>
            </a:r>
          </a:p>
        </p:txBody>
      </p:sp>
      <p:sp>
        <p:nvSpPr>
          <p:cNvPr id="11" name="TextBox 10">
            <a:extLst>
              <a:ext uri="{FF2B5EF4-FFF2-40B4-BE49-F238E27FC236}">
                <a16:creationId xmlns:a16="http://schemas.microsoft.com/office/drawing/2014/main" id="{0C9CF406-79C1-F8E4-BB77-E01816A9339E}"/>
              </a:ext>
            </a:extLst>
          </p:cNvPr>
          <p:cNvSpPr txBox="1"/>
          <p:nvPr/>
        </p:nvSpPr>
        <p:spPr>
          <a:xfrm>
            <a:off x="1913081" y="312004"/>
            <a:ext cx="8301789" cy="830997"/>
          </a:xfrm>
          <a:prstGeom prst="rect">
            <a:avLst/>
          </a:prstGeom>
          <a:noFill/>
        </p:spPr>
        <p:txBody>
          <a:bodyPr wrap="square" rtlCol="0">
            <a:spAutoFit/>
          </a:bodyPr>
          <a:lstStyle/>
          <a:p>
            <a:pPr algn="ctr"/>
            <a:r>
              <a:rPr lang="en-GB" sz="4800" dirty="0">
                <a:latin typeface="Arial Rounded MT Bold" panose="020F0704030504030204" pitchFamily="34" charset="77"/>
              </a:rPr>
              <a:t>Covid-19</a:t>
            </a:r>
          </a:p>
        </p:txBody>
      </p:sp>
      <p:sp>
        <p:nvSpPr>
          <p:cNvPr id="12" name="TextBox 11">
            <a:extLst>
              <a:ext uri="{FF2B5EF4-FFF2-40B4-BE49-F238E27FC236}">
                <a16:creationId xmlns:a16="http://schemas.microsoft.com/office/drawing/2014/main" id="{6070D844-F84F-86A5-77C3-B2B2662F20FA}"/>
              </a:ext>
            </a:extLst>
          </p:cNvPr>
          <p:cNvSpPr txBox="1"/>
          <p:nvPr/>
        </p:nvSpPr>
        <p:spPr>
          <a:xfrm>
            <a:off x="4053412" y="6087032"/>
            <a:ext cx="4245786" cy="523220"/>
          </a:xfrm>
          <a:prstGeom prst="rect">
            <a:avLst/>
          </a:prstGeom>
          <a:noFill/>
        </p:spPr>
        <p:txBody>
          <a:bodyPr wrap="square" rtlCol="0">
            <a:spAutoFit/>
          </a:bodyPr>
          <a:lstStyle/>
          <a:p>
            <a:pPr algn="ctr"/>
            <a:r>
              <a:rPr lang="en-GB" sz="2800" dirty="0">
                <a:latin typeface="Arial Rounded MT Bold" panose="020F0704030504030204" pitchFamily="34" charset="77"/>
              </a:rPr>
              <a:t>Lockdown 2020</a:t>
            </a:r>
          </a:p>
        </p:txBody>
      </p:sp>
    </p:spTree>
    <p:extLst>
      <p:ext uri="{BB962C8B-B14F-4D97-AF65-F5344CB8AC3E}">
        <p14:creationId xmlns:p14="http://schemas.microsoft.com/office/powerpoint/2010/main" val="34473985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822461"/>
        </a:solidFill>
        <a:effectLst/>
      </p:bgPr>
    </p:bg>
    <p:spTree>
      <p:nvGrpSpPr>
        <p:cNvPr id="1" name="">
          <a:extLst>
            <a:ext uri="{FF2B5EF4-FFF2-40B4-BE49-F238E27FC236}">
              <a16:creationId xmlns:a16="http://schemas.microsoft.com/office/drawing/2014/main" id="{4336E7C3-7CE8-4E6A-256E-CD3BE6FDBDA2}"/>
            </a:ext>
          </a:extLst>
        </p:cNvPr>
        <p:cNvGrpSpPr/>
        <p:nvPr/>
      </p:nvGrpSpPr>
      <p:grpSpPr>
        <a:xfrm>
          <a:off x="0" y="0"/>
          <a:ext cx="0" cy="0"/>
          <a:chOff x="0" y="0"/>
          <a:chExt cx="0" cy="0"/>
        </a:xfrm>
      </p:grpSpPr>
      <p:pic>
        <p:nvPicPr>
          <p:cNvPr id="2" name="Graphic 1" descr="Storytelling with solid fill">
            <a:extLst>
              <a:ext uri="{FF2B5EF4-FFF2-40B4-BE49-F238E27FC236}">
                <a16:creationId xmlns:a16="http://schemas.microsoft.com/office/drawing/2014/main" id="{7BDCBC52-EF7B-C122-1C28-8FCB5213AD4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683067" y="395205"/>
            <a:ext cx="825863" cy="825863"/>
          </a:xfrm>
          <a:prstGeom prst="rect">
            <a:avLst/>
          </a:prstGeom>
        </p:spPr>
      </p:pic>
      <p:grpSp>
        <p:nvGrpSpPr>
          <p:cNvPr id="9" name="Group 8">
            <a:extLst>
              <a:ext uri="{FF2B5EF4-FFF2-40B4-BE49-F238E27FC236}">
                <a16:creationId xmlns:a16="http://schemas.microsoft.com/office/drawing/2014/main" id="{D2B875F8-D659-7005-DD23-8D70A95A0FB7}"/>
              </a:ext>
            </a:extLst>
          </p:cNvPr>
          <p:cNvGrpSpPr/>
          <p:nvPr/>
        </p:nvGrpSpPr>
        <p:grpSpPr>
          <a:xfrm>
            <a:off x="-49253324" y="395205"/>
            <a:ext cx="79421682" cy="6631816"/>
            <a:chOff x="-49131404" y="158750"/>
            <a:chExt cx="79421682" cy="6631816"/>
          </a:xfrm>
        </p:grpSpPr>
        <p:pic>
          <p:nvPicPr>
            <p:cNvPr id="6" name="Picture 5" descr="A person wearing sunglasses and a scarf&#10;&#10;Description automatically generated">
              <a:extLst>
                <a:ext uri="{FF2B5EF4-FFF2-40B4-BE49-F238E27FC236}">
                  <a16:creationId xmlns:a16="http://schemas.microsoft.com/office/drawing/2014/main" id="{C5A2F5B2-4712-DC8F-AC8B-5354CADAE85F}"/>
                </a:ext>
              </a:extLst>
            </p:cNvPr>
            <p:cNvPicPr>
              <a:picLocks noChangeAspect="1"/>
            </p:cNvPicPr>
            <p:nvPr/>
          </p:nvPicPr>
          <p:blipFill>
            <a:blip r:embed="rId5"/>
            <a:stretch>
              <a:fillRect/>
            </a:stretch>
          </p:blipFill>
          <p:spPr>
            <a:xfrm>
              <a:off x="-39194074" y="451188"/>
              <a:ext cx="4245786" cy="5661048"/>
            </a:xfrm>
            <a:prstGeom prst="rect">
              <a:avLst/>
            </a:prstGeom>
          </p:spPr>
        </p:pic>
        <p:pic>
          <p:nvPicPr>
            <p:cNvPr id="8" name="Picture 7" descr="A camel eating grass in a desert&#10;&#10;Description automatically generated">
              <a:extLst>
                <a:ext uri="{FF2B5EF4-FFF2-40B4-BE49-F238E27FC236}">
                  <a16:creationId xmlns:a16="http://schemas.microsoft.com/office/drawing/2014/main" id="{FC460C0A-0C27-1E72-6344-D5B4BD1E7B45}"/>
                </a:ext>
              </a:extLst>
            </p:cNvPr>
            <p:cNvPicPr>
              <a:picLocks noChangeAspect="1"/>
            </p:cNvPicPr>
            <p:nvPr/>
          </p:nvPicPr>
          <p:blipFill>
            <a:blip r:embed="rId6"/>
            <a:stretch>
              <a:fillRect/>
            </a:stretch>
          </p:blipFill>
          <p:spPr>
            <a:xfrm>
              <a:off x="-49131404" y="158750"/>
              <a:ext cx="4245786" cy="5661048"/>
            </a:xfrm>
            <a:prstGeom prst="rect">
              <a:avLst/>
            </a:prstGeom>
          </p:spPr>
        </p:pic>
        <p:pic>
          <p:nvPicPr>
            <p:cNvPr id="10" name="Picture 9" descr="Two cats lying on a blanket&#10;&#10;Description automatically generated">
              <a:extLst>
                <a:ext uri="{FF2B5EF4-FFF2-40B4-BE49-F238E27FC236}">
                  <a16:creationId xmlns:a16="http://schemas.microsoft.com/office/drawing/2014/main" id="{F8570496-BDA9-4AF2-44C6-F032DBADC29C}"/>
                </a:ext>
              </a:extLst>
            </p:cNvPr>
            <p:cNvPicPr>
              <a:picLocks noChangeAspect="1"/>
            </p:cNvPicPr>
            <p:nvPr/>
          </p:nvPicPr>
          <p:blipFill>
            <a:blip r:embed="rId7"/>
            <a:stretch>
              <a:fillRect/>
            </a:stretch>
          </p:blipFill>
          <p:spPr>
            <a:xfrm>
              <a:off x="-16672141" y="1008502"/>
              <a:ext cx="4245786" cy="5661048"/>
            </a:xfrm>
            <a:prstGeom prst="rect">
              <a:avLst/>
            </a:prstGeom>
          </p:spPr>
        </p:pic>
        <p:pic>
          <p:nvPicPr>
            <p:cNvPr id="14" name="Picture 13" descr="A building with trees and a red slide&#10;&#10;Description automatically generated">
              <a:extLst>
                <a:ext uri="{FF2B5EF4-FFF2-40B4-BE49-F238E27FC236}">
                  <a16:creationId xmlns:a16="http://schemas.microsoft.com/office/drawing/2014/main" id="{C4381CA5-8098-A0D9-4E32-7D8CD3280529}"/>
                </a:ext>
              </a:extLst>
            </p:cNvPr>
            <p:cNvPicPr>
              <a:picLocks noChangeAspect="1"/>
            </p:cNvPicPr>
            <p:nvPr/>
          </p:nvPicPr>
          <p:blipFill>
            <a:blip r:embed="rId8"/>
            <a:stretch>
              <a:fillRect/>
            </a:stretch>
          </p:blipFill>
          <p:spPr>
            <a:xfrm>
              <a:off x="-28779540" y="1300345"/>
              <a:ext cx="6415855" cy="4811891"/>
            </a:xfrm>
            <a:prstGeom prst="rect">
              <a:avLst/>
            </a:prstGeom>
          </p:spPr>
        </p:pic>
        <p:pic>
          <p:nvPicPr>
            <p:cNvPr id="16" name="Picture 15" descr="A person holding a baby&#10;&#10;Description automatically generated">
              <a:extLst>
                <a:ext uri="{FF2B5EF4-FFF2-40B4-BE49-F238E27FC236}">
                  <a16:creationId xmlns:a16="http://schemas.microsoft.com/office/drawing/2014/main" id="{D18D3061-DE94-3BDF-CAFA-EFDE755BC52B}"/>
                </a:ext>
              </a:extLst>
            </p:cNvPr>
            <p:cNvPicPr>
              <a:picLocks noChangeAspect="1"/>
            </p:cNvPicPr>
            <p:nvPr/>
          </p:nvPicPr>
          <p:blipFill>
            <a:blip r:embed="rId9"/>
            <a:stretch>
              <a:fillRect/>
            </a:stretch>
          </p:blipFill>
          <p:spPr>
            <a:xfrm>
              <a:off x="3202519" y="1129518"/>
              <a:ext cx="5661048" cy="5661048"/>
            </a:xfrm>
            <a:prstGeom prst="rect">
              <a:avLst/>
            </a:prstGeom>
          </p:spPr>
        </p:pic>
        <p:pic>
          <p:nvPicPr>
            <p:cNvPr id="18" name="Picture 17" descr="A person wearing a mask&#10;&#10;Description automatically generated">
              <a:extLst>
                <a:ext uri="{FF2B5EF4-FFF2-40B4-BE49-F238E27FC236}">
                  <a16:creationId xmlns:a16="http://schemas.microsoft.com/office/drawing/2014/main" id="{A23FFD2D-70AE-5FE2-BC6F-8BD9F531EDC6}"/>
                </a:ext>
              </a:extLst>
            </p:cNvPr>
            <p:cNvPicPr>
              <a:picLocks noChangeAspect="1"/>
            </p:cNvPicPr>
            <p:nvPr/>
          </p:nvPicPr>
          <p:blipFill>
            <a:blip r:embed="rId10"/>
            <a:stretch>
              <a:fillRect/>
            </a:stretch>
          </p:blipFill>
          <p:spPr>
            <a:xfrm>
              <a:off x="-6734811" y="875767"/>
              <a:ext cx="4245786" cy="5661048"/>
            </a:xfrm>
            <a:prstGeom prst="rect">
              <a:avLst/>
            </a:prstGeom>
          </p:spPr>
        </p:pic>
        <p:pic>
          <p:nvPicPr>
            <p:cNvPr id="20" name="Picture 19" descr="A person holding a child's hand&#10;&#10;Description automatically generated">
              <a:extLst>
                <a:ext uri="{FF2B5EF4-FFF2-40B4-BE49-F238E27FC236}">
                  <a16:creationId xmlns:a16="http://schemas.microsoft.com/office/drawing/2014/main" id="{768C4B4C-1553-C965-BC8D-94B49A5FCCCA}"/>
                </a:ext>
              </a:extLst>
            </p:cNvPr>
            <p:cNvPicPr>
              <a:picLocks noChangeAspect="1"/>
            </p:cNvPicPr>
            <p:nvPr/>
          </p:nvPicPr>
          <p:blipFill>
            <a:blip r:embed="rId11"/>
            <a:stretch>
              <a:fillRect/>
            </a:stretch>
          </p:blipFill>
          <p:spPr>
            <a:xfrm>
              <a:off x="26044492" y="623838"/>
              <a:ext cx="4245786" cy="5661048"/>
            </a:xfrm>
            <a:prstGeom prst="rect">
              <a:avLst/>
            </a:prstGeom>
          </p:spPr>
        </p:pic>
        <p:pic>
          <p:nvPicPr>
            <p:cNvPr id="7" name="Picture 6" descr="A baby sitting in a chair with a stuffed animal&#10;&#10;Description automatically generated">
              <a:extLst>
                <a:ext uri="{FF2B5EF4-FFF2-40B4-BE49-F238E27FC236}">
                  <a16:creationId xmlns:a16="http://schemas.microsoft.com/office/drawing/2014/main" id="{4292980C-7FC7-2735-EAD1-B00E6DBBD534}"/>
                </a:ext>
              </a:extLst>
            </p:cNvPr>
            <p:cNvPicPr>
              <a:picLocks noChangeAspect="1"/>
            </p:cNvPicPr>
            <p:nvPr/>
          </p:nvPicPr>
          <p:blipFill>
            <a:blip r:embed="rId12"/>
            <a:stretch>
              <a:fillRect/>
            </a:stretch>
          </p:blipFill>
          <p:spPr>
            <a:xfrm>
              <a:off x="14555111" y="623838"/>
              <a:ext cx="7091125" cy="5315747"/>
            </a:xfrm>
            <a:prstGeom prst="rect">
              <a:avLst/>
            </a:prstGeom>
          </p:spPr>
        </p:pic>
      </p:grpSp>
      <p:sp>
        <p:nvSpPr>
          <p:cNvPr id="4" name="Oval 3">
            <a:extLst>
              <a:ext uri="{FF2B5EF4-FFF2-40B4-BE49-F238E27FC236}">
                <a16:creationId xmlns:a16="http://schemas.microsoft.com/office/drawing/2014/main" id="{6178CD49-F69E-A09B-0970-33B38ADC8F46}"/>
              </a:ext>
            </a:extLst>
          </p:cNvPr>
          <p:cNvSpPr/>
          <p:nvPr/>
        </p:nvSpPr>
        <p:spPr>
          <a:xfrm>
            <a:off x="-1501744" y="-1215444"/>
            <a:ext cx="15131441" cy="2748389"/>
          </a:xfrm>
          <a:prstGeom prst="ellipse">
            <a:avLst/>
          </a:prstGeom>
          <a:solidFill>
            <a:srgbClr val="822461"/>
          </a:solidFill>
          <a:ln w="317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8000" dirty="0">
              <a:latin typeface="Arial Rounded MT Bold" panose="020F0704030504030204" pitchFamily="34" charset="77"/>
            </a:endParaRPr>
          </a:p>
        </p:txBody>
      </p:sp>
      <p:sp>
        <p:nvSpPr>
          <p:cNvPr id="3" name="Oval 2">
            <a:extLst>
              <a:ext uri="{FF2B5EF4-FFF2-40B4-BE49-F238E27FC236}">
                <a16:creationId xmlns:a16="http://schemas.microsoft.com/office/drawing/2014/main" id="{46547C5B-64E8-FC63-1D8A-5292774B7948}"/>
              </a:ext>
            </a:extLst>
          </p:cNvPr>
          <p:cNvSpPr/>
          <p:nvPr/>
        </p:nvSpPr>
        <p:spPr>
          <a:xfrm>
            <a:off x="-1193379" y="5292574"/>
            <a:ext cx="15131441" cy="2748389"/>
          </a:xfrm>
          <a:prstGeom prst="ellipse">
            <a:avLst/>
          </a:prstGeom>
          <a:solidFill>
            <a:srgbClr val="822461"/>
          </a:solidFill>
          <a:ln w="317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8000" dirty="0">
              <a:latin typeface="Arial Rounded MT Bold" panose="020F0704030504030204" pitchFamily="34" charset="77"/>
            </a:endParaRPr>
          </a:p>
        </p:txBody>
      </p:sp>
      <p:sp>
        <p:nvSpPr>
          <p:cNvPr id="15" name="TextBox 14">
            <a:extLst>
              <a:ext uri="{FF2B5EF4-FFF2-40B4-BE49-F238E27FC236}">
                <a16:creationId xmlns:a16="http://schemas.microsoft.com/office/drawing/2014/main" id="{CFB68A8F-416B-A2A1-E1DF-6ADFF8AF55CD}"/>
              </a:ext>
            </a:extLst>
          </p:cNvPr>
          <p:cNvSpPr txBox="1"/>
          <p:nvPr/>
        </p:nvSpPr>
        <p:spPr>
          <a:xfrm>
            <a:off x="4044540" y="5351249"/>
            <a:ext cx="4038869" cy="338554"/>
          </a:xfrm>
          <a:prstGeom prst="rect">
            <a:avLst/>
          </a:prstGeom>
          <a:noFill/>
        </p:spPr>
        <p:txBody>
          <a:bodyPr wrap="square">
            <a:spAutoFit/>
          </a:bodyPr>
          <a:lstStyle/>
          <a:p>
            <a:r>
              <a:rPr lang="en-GB" sz="1600" dirty="0">
                <a:solidFill>
                  <a:schemeClr val="bg1"/>
                </a:solidFill>
              </a:rPr>
              <a:t>Fig.7. Mother Daughter, (own image, 2021)</a:t>
            </a:r>
          </a:p>
        </p:txBody>
      </p:sp>
      <p:sp>
        <p:nvSpPr>
          <p:cNvPr id="17" name="TextBox 16">
            <a:extLst>
              <a:ext uri="{FF2B5EF4-FFF2-40B4-BE49-F238E27FC236}">
                <a16:creationId xmlns:a16="http://schemas.microsoft.com/office/drawing/2014/main" id="{DB5FC61B-5584-BD22-D013-4F1E073DBFD9}"/>
              </a:ext>
            </a:extLst>
          </p:cNvPr>
          <p:cNvSpPr txBox="1"/>
          <p:nvPr/>
        </p:nvSpPr>
        <p:spPr>
          <a:xfrm>
            <a:off x="1913081" y="312004"/>
            <a:ext cx="8301789" cy="830997"/>
          </a:xfrm>
          <a:prstGeom prst="rect">
            <a:avLst/>
          </a:prstGeom>
          <a:noFill/>
        </p:spPr>
        <p:txBody>
          <a:bodyPr wrap="square" rtlCol="0">
            <a:spAutoFit/>
          </a:bodyPr>
          <a:lstStyle/>
          <a:p>
            <a:pPr algn="ctr"/>
            <a:r>
              <a:rPr lang="en-GB" sz="4800" dirty="0">
                <a:latin typeface="Arial Rounded MT Bold" panose="020F0704030504030204" pitchFamily="34" charset="77"/>
              </a:rPr>
              <a:t>My Baby</a:t>
            </a:r>
          </a:p>
        </p:txBody>
      </p:sp>
      <p:sp>
        <p:nvSpPr>
          <p:cNvPr id="19" name="TextBox 18">
            <a:extLst>
              <a:ext uri="{FF2B5EF4-FFF2-40B4-BE49-F238E27FC236}">
                <a16:creationId xmlns:a16="http://schemas.microsoft.com/office/drawing/2014/main" id="{B6F07E21-3EF8-6BFA-BF69-A54DF66FDF82}"/>
              </a:ext>
            </a:extLst>
          </p:cNvPr>
          <p:cNvSpPr txBox="1"/>
          <p:nvPr/>
        </p:nvSpPr>
        <p:spPr>
          <a:xfrm>
            <a:off x="4053412" y="6087032"/>
            <a:ext cx="4245786" cy="523220"/>
          </a:xfrm>
          <a:prstGeom prst="rect">
            <a:avLst/>
          </a:prstGeom>
          <a:noFill/>
        </p:spPr>
        <p:txBody>
          <a:bodyPr wrap="square" rtlCol="0">
            <a:spAutoFit/>
          </a:bodyPr>
          <a:lstStyle/>
          <a:p>
            <a:pPr algn="ctr"/>
            <a:r>
              <a:rPr lang="en-GB" sz="2800" dirty="0">
                <a:latin typeface="Arial Rounded MT Bold" panose="020F0704030504030204" pitchFamily="34" charset="77"/>
              </a:rPr>
              <a:t>Born 2020</a:t>
            </a:r>
          </a:p>
        </p:txBody>
      </p:sp>
    </p:spTree>
    <p:extLst>
      <p:ext uri="{BB962C8B-B14F-4D97-AF65-F5344CB8AC3E}">
        <p14:creationId xmlns:p14="http://schemas.microsoft.com/office/powerpoint/2010/main" val="37941249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822461"/>
        </a:solidFill>
        <a:effectLst/>
      </p:bgPr>
    </p:bg>
    <p:spTree>
      <p:nvGrpSpPr>
        <p:cNvPr id="1" name="">
          <a:extLst>
            <a:ext uri="{FF2B5EF4-FFF2-40B4-BE49-F238E27FC236}">
              <a16:creationId xmlns:a16="http://schemas.microsoft.com/office/drawing/2014/main" id="{6C3796C8-3CB0-B146-09CA-43EACF337F80}"/>
            </a:ext>
          </a:extLst>
        </p:cNvPr>
        <p:cNvGrpSpPr/>
        <p:nvPr/>
      </p:nvGrpSpPr>
      <p:grpSpPr>
        <a:xfrm>
          <a:off x="0" y="0"/>
          <a:ext cx="0" cy="0"/>
          <a:chOff x="0" y="0"/>
          <a:chExt cx="0" cy="0"/>
        </a:xfrm>
      </p:grpSpPr>
      <p:pic>
        <p:nvPicPr>
          <p:cNvPr id="2" name="Graphic 1" descr="Storytelling with solid fill">
            <a:extLst>
              <a:ext uri="{FF2B5EF4-FFF2-40B4-BE49-F238E27FC236}">
                <a16:creationId xmlns:a16="http://schemas.microsoft.com/office/drawing/2014/main" id="{3F0A0F23-66F6-AF82-7CF6-7A4BC3F474C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683067" y="395205"/>
            <a:ext cx="825863" cy="825863"/>
          </a:xfrm>
          <a:prstGeom prst="rect">
            <a:avLst/>
          </a:prstGeom>
        </p:spPr>
      </p:pic>
      <p:grpSp>
        <p:nvGrpSpPr>
          <p:cNvPr id="9" name="Group 8">
            <a:extLst>
              <a:ext uri="{FF2B5EF4-FFF2-40B4-BE49-F238E27FC236}">
                <a16:creationId xmlns:a16="http://schemas.microsoft.com/office/drawing/2014/main" id="{4A3D8AD3-799A-7D3A-F5F8-9F7EA033666B}"/>
              </a:ext>
            </a:extLst>
          </p:cNvPr>
          <p:cNvGrpSpPr/>
          <p:nvPr/>
        </p:nvGrpSpPr>
        <p:grpSpPr>
          <a:xfrm>
            <a:off x="-60972884" y="808136"/>
            <a:ext cx="79421682" cy="6631816"/>
            <a:chOff x="-49131404" y="158750"/>
            <a:chExt cx="79421682" cy="6631816"/>
          </a:xfrm>
        </p:grpSpPr>
        <p:pic>
          <p:nvPicPr>
            <p:cNvPr id="6" name="Picture 5" descr="A person wearing sunglasses and a scarf&#10;&#10;Description automatically generated">
              <a:extLst>
                <a:ext uri="{FF2B5EF4-FFF2-40B4-BE49-F238E27FC236}">
                  <a16:creationId xmlns:a16="http://schemas.microsoft.com/office/drawing/2014/main" id="{B8409677-963F-1D9F-B176-01BC1C7B435B}"/>
                </a:ext>
              </a:extLst>
            </p:cNvPr>
            <p:cNvPicPr>
              <a:picLocks noChangeAspect="1"/>
            </p:cNvPicPr>
            <p:nvPr/>
          </p:nvPicPr>
          <p:blipFill>
            <a:blip r:embed="rId5"/>
            <a:stretch>
              <a:fillRect/>
            </a:stretch>
          </p:blipFill>
          <p:spPr>
            <a:xfrm>
              <a:off x="-39194074" y="451188"/>
              <a:ext cx="4245786" cy="5661048"/>
            </a:xfrm>
            <a:prstGeom prst="rect">
              <a:avLst/>
            </a:prstGeom>
          </p:spPr>
        </p:pic>
        <p:pic>
          <p:nvPicPr>
            <p:cNvPr id="8" name="Picture 7" descr="A camel eating grass in a desert&#10;&#10;Description automatically generated">
              <a:extLst>
                <a:ext uri="{FF2B5EF4-FFF2-40B4-BE49-F238E27FC236}">
                  <a16:creationId xmlns:a16="http://schemas.microsoft.com/office/drawing/2014/main" id="{A3F370EF-002B-5E0E-CF0B-5CD2D62E28B4}"/>
                </a:ext>
              </a:extLst>
            </p:cNvPr>
            <p:cNvPicPr>
              <a:picLocks noChangeAspect="1"/>
            </p:cNvPicPr>
            <p:nvPr/>
          </p:nvPicPr>
          <p:blipFill>
            <a:blip r:embed="rId6"/>
            <a:stretch>
              <a:fillRect/>
            </a:stretch>
          </p:blipFill>
          <p:spPr>
            <a:xfrm>
              <a:off x="-49131404" y="158750"/>
              <a:ext cx="4245786" cy="5661048"/>
            </a:xfrm>
            <a:prstGeom prst="rect">
              <a:avLst/>
            </a:prstGeom>
          </p:spPr>
        </p:pic>
        <p:pic>
          <p:nvPicPr>
            <p:cNvPr id="10" name="Picture 9" descr="Two cats lying on a blanket&#10;&#10;Description automatically generated">
              <a:extLst>
                <a:ext uri="{FF2B5EF4-FFF2-40B4-BE49-F238E27FC236}">
                  <a16:creationId xmlns:a16="http://schemas.microsoft.com/office/drawing/2014/main" id="{5ADA17B6-E74C-2D7C-AC86-FA2ECFC1CC1A}"/>
                </a:ext>
              </a:extLst>
            </p:cNvPr>
            <p:cNvPicPr>
              <a:picLocks noChangeAspect="1"/>
            </p:cNvPicPr>
            <p:nvPr/>
          </p:nvPicPr>
          <p:blipFill>
            <a:blip r:embed="rId7"/>
            <a:stretch>
              <a:fillRect/>
            </a:stretch>
          </p:blipFill>
          <p:spPr>
            <a:xfrm>
              <a:off x="-16672141" y="1008502"/>
              <a:ext cx="4245786" cy="5661048"/>
            </a:xfrm>
            <a:prstGeom prst="rect">
              <a:avLst/>
            </a:prstGeom>
          </p:spPr>
        </p:pic>
        <p:pic>
          <p:nvPicPr>
            <p:cNvPr id="14" name="Picture 13" descr="A building with trees and a red slide&#10;&#10;Description automatically generated">
              <a:extLst>
                <a:ext uri="{FF2B5EF4-FFF2-40B4-BE49-F238E27FC236}">
                  <a16:creationId xmlns:a16="http://schemas.microsoft.com/office/drawing/2014/main" id="{9E14010E-EC4F-C0CC-7AE3-DA6FA0B302A2}"/>
                </a:ext>
              </a:extLst>
            </p:cNvPr>
            <p:cNvPicPr>
              <a:picLocks noChangeAspect="1"/>
            </p:cNvPicPr>
            <p:nvPr/>
          </p:nvPicPr>
          <p:blipFill>
            <a:blip r:embed="rId8"/>
            <a:stretch>
              <a:fillRect/>
            </a:stretch>
          </p:blipFill>
          <p:spPr>
            <a:xfrm>
              <a:off x="-28779540" y="1300345"/>
              <a:ext cx="6415855" cy="4811891"/>
            </a:xfrm>
            <a:prstGeom prst="rect">
              <a:avLst/>
            </a:prstGeom>
          </p:spPr>
        </p:pic>
        <p:pic>
          <p:nvPicPr>
            <p:cNvPr id="16" name="Picture 15" descr="A person holding a baby&#10;&#10;Description automatically generated">
              <a:extLst>
                <a:ext uri="{FF2B5EF4-FFF2-40B4-BE49-F238E27FC236}">
                  <a16:creationId xmlns:a16="http://schemas.microsoft.com/office/drawing/2014/main" id="{4D3436D6-53CA-519A-BD5B-9CEE6833AF6B}"/>
                </a:ext>
              </a:extLst>
            </p:cNvPr>
            <p:cNvPicPr>
              <a:picLocks noChangeAspect="1"/>
            </p:cNvPicPr>
            <p:nvPr/>
          </p:nvPicPr>
          <p:blipFill>
            <a:blip r:embed="rId9"/>
            <a:stretch>
              <a:fillRect/>
            </a:stretch>
          </p:blipFill>
          <p:spPr>
            <a:xfrm>
              <a:off x="3202519" y="1129518"/>
              <a:ext cx="5661048" cy="5661048"/>
            </a:xfrm>
            <a:prstGeom prst="rect">
              <a:avLst/>
            </a:prstGeom>
          </p:spPr>
        </p:pic>
        <p:pic>
          <p:nvPicPr>
            <p:cNvPr id="18" name="Picture 17" descr="A person wearing a mask&#10;&#10;Description automatically generated">
              <a:extLst>
                <a:ext uri="{FF2B5EF4-FFF2-40B4-BE49-F238E27FC236}">
                  <a16:creationId xmlns:a16="http://schemas.microsoft.com/office/drawing/2014/main" id="{278297EC-9D97-1A96-0CFF-1DAF7F2C5ED4}"/>
                </a:ext>
              </a:extLst>
            </p:cNvPr>
            <p:cNvPicPr>
              <a:picLocks noChangeAspect="1"/>
            </p:cNvPicPr>
            <p:nvPr/>
          </p:nvPicPr>
          <p:blipFill>
            <a:blip r:embed="rId10"/>
            <a:stretch>
              <a:fillRect/>
            </a:stretch>
          </p:blipFill>
          <p:spPr>
            <a:xfrm>
              <a:off x="-6734811" y="875767"/>
              <a:ext cx="4245786" cy="5661048"/>
            </a:xfrm>
            <a:prstGeom prst="rect">
              <a:avLst/>
            </a:prstGeom>
          </p:spPr>
        </p:pic>
        <p:pic>
          <p:nvPicPr>
            <p:cNvPr id="20" name="Picture 19" descr="A person holding a child's hand&#10;&#10;Description automatically generated">
              <a:extLst>
                <a:ext uri="{FF2B5EF4-FFF2-40B4-BE49-F238E27FC236}">
                  <a16:creationId xmlns:a16="http://schemas.microsoft.com/office/drawing/2014/main" id="{16CD4699-ABDB-F994-C5B1-1D68692805E8}"/>
                </a:ext>
              </a:extLst>
            </p:cNvPr>
            <p:cNvPicPr>
              <a:picLocks noChangeAspect="1"/>
            </p:cNvPicPr>
            <p:nvPr/>
          </p:nvPicPr>
          <p:blipFill>
            <a:blip r:embed="rId11"/>
            <a:stretch>
              <a:fillRect/>
            </a:stretch>
          </p:blipFill>
          <p:spPr>
            <a:xfrm>
              <a:off x="26044492" y="623838"/>
              <a:ext cx="4245786" cy="5661048"/>
            </a:xfrm>
            <a:prstGeom prst="rect">
              <a:avLst/>
            </a:prstGeom>
          </p:spPr>
        </p:pic>
        <p:pic>
          <p:nvPicPr>
            <p:cNvPr id="7" name="Picture 6" descr="A baby sitting in a chair with a stuffed animal&#10;&#10;Description automatically generated">
              <a:extLst>
                <a:ext uri="{FF2B5EF4-FFF2-40B4-BE49-F238E27FC236}">
                  <a16:creationId xmlns:a16="http://schemas.microsoft.com/office/drawing/2014/main" id="{834B25E1-A819-1016-61B2-2174E8BBAA7E}"/>
                </a:ext>
              </a:extLst>
            </p:cNvPr>
            <p:cNvPicPr>
              <a:picLocks noChangeAspect="1"/>
            </p:cNvPicPr>
            <p:nvPr/>
          </p:nvPicPr>
          <p:blipFill>
            <a:blip r:embed="rId12"/>
            <a:stretch>
              <a:fillRect/>
            </a:stretch>
          </p:blipFill>
          <p:spPr>
            <a:xfrm>
              <a:off x="14555111" y="623838"/>
              <a:ext cx="7091125" cy="5315747"/>
            </a:xfrm>
            <a:prstGeom prst="rect">
              <a:avLst/>
            </a:prstGeom>
          </p:spPr>
        </p:pic>
      </p:grpSp>
      <p:sp>
        <p:nvSpPr>
          <p:cNvPr id="4" name="Oval 3">
            <a:extLst>
              <a:ext uri="{FF2B5EF4-FFF2-40B4-BE49-F238E27FC236}">
                <a16:creationId xmlns:a16="http://schemas.microsoft.com/office/drawing/2014/main" id="{C1630A48-1270-05AF-6360-F02895D9E3B7}"/>
              </a:ext>
            </a:extLst>
          </p:cNvPr>
          <p:cNvSpPr/>
          <p:nvPr/>
        </p:nvSpPr>
        <p:spPr>
          <a:xfrm>
            <a:off x="-1501744" y="-1215444"/>
            <a:ext cx="15131441" cy="2748389"/>
          </a:xfrm>
          <a:prstGeom prst="ellipse">
            <a:avLst/>
          </a:prstGeom>
          <a:solidFill>
            <a:srgbClr val="822461"/>
          </a:solidFill>
          <a:ln w="317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8000" dirty="0">
              <a:latin typeface="Arial Rounded MT Bold" panose="020F0704030504030204" pitchFamily="34" charset="77"/>
            </a:endParaRPr>
          </a:p>
        </p:txBody>
      </p:sp>
      <p:sp>
        <p:nvSpPr>
          <p:cNvPr id="3" name="Oval 2">
            <a:extLst>
              <a:ext uri="{FF2B5EF4-FFF2-40B4-BE49-F238E27FC236}">
                <a16:creationId xmlns:a16="http://schemas.microsoft.com/office/drawing/2014/main" id="{94C68CE2-163C-5936-D861-297DF5B90586}"/>
              </a:ext>
            </a:extLst>
          </p:cNvPr>
          <p:cNvSpPr/>
          <p:nvPr/>
        </p:nvSpPr>
        <p:spPr>
          <a:xfrm>
            <a:off x="-1193379" y="5292574"/>
            <a:ext cx="15131441" cy="2748389"/>
          </a:xfrm>
          <a:prstGeom prst="ellipse">
            <a:avLst/>
          </a:prstGeom>
          <a:solidFill>
            <a:srgbClr val="822461"/>
          </a:solidFill>
          <a:ln w="317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8000" dirty="0">
              <a:latin typeface="Arial Rounded MT Bold" panose="020F0704030504030204" pitchFamily="34" charset="77"/>
            </a:endParaRPr>
          </a:p>
        </p:txBody>
      </p:sp>
      <p:sp>
        <p:nvSpPr>
          <p:cNvPr id="5" name="TextBox 4">
            <a:extLst>
              <a:ext uri="{FF2B5EF4-FFF2-40B4-BE49-F238E27FC236}">
                <a16:creationId xmlns:a16="http://schemas.microsoft.com/office/drawing/2014/main" id="{15DF6DE9-17CA-6DED-3F3A-D1E07D2A0FFD}"/>
              </a:ext>
            </a:extLst>
          </p:cNvPr>
          <p:cNvSpPr txBox="1"/>
          <p:nvPr/>
        </p:nvSpPr>
        <p:spPr>
          <a:xfrm>
            <a:off x="4352906" y="5415499"/>
            <a:ext cx="4038869" cy="338554"/>
          </a:xfrm>
          <a:prstGeom prst="rect">
            <a:avLst/>
          </a:prstGeom>
          <a:noFill/>
        </p:spPr>
        <p:txBody>
          <a:bodyPr wrap="square">
            <a:spAutoFit/>
          </a:bodyPr>
          <a:lstStyle/>
          <a:p>
            <a:r>
              <a:rPr lang="en-GB" sz="1600" dirty="0">
                <a:solidFill>
                  <a:schemeClr val="bg1"/>
                </a:solidFill>
              </a:rPr>
              <a:t>Fig. 8. First Birthday, (own image, 2021)</a:t>
            </a:r>
          </a:p>
        </p:txBody>
      </p:sp>
      <p:sp>
        <p:nvSpPr>
          <p:cNvPr id="11" name="TextBox 10">
            <a:extLst>
              <a:ext uri="{FF2B5EF4-FFF2-40B4-BE49-F238E27FC236}">
                <a16:creationId xmlns:a16="http://schemas.microsoft.com/office/drawing/2014/main" id="{FF2B7CC0-6025-9D06-DB41-FB2536F469B4}"/>
              </a:ext>
            </a:extLst>
          </p:cNvPr>
          <p:cNvSpPr txBox="1"/>
          <p:nvPr/>
        </p:nvSpPr>
        <p:spPr>
          <a:xfrm>
            <a:off x="1913081" y="312004"/>
            <a:ext cx="8301789" cy="830997"/>
          </a:xfrm>
          <a:prstGeom prst="rect">
            <a:avLst/>
          </a:prstGeom>
          <a:noFill/>
        </p:spPr>
        <p:txBody>
          <a:bodyPr wrap="square" rtlCol="0">
            <a:spAutoFit/>
          </a:bodyPr>
          <a:lstStyle/>
          <a:p>
            <a:pPr algn="ctr"/>
            <a:r>
              <a:rPr lang="en-GB" sz="4800" dirty="0">
                <a:latin typeface="Arial Rounded MT Bold" panose="020F0704030504030204" pitchFamily="34" charset="77"/>
              </a:rPr>
              <a:t>First Birthday</a:t>
            </a:r>
          </a:p>
        </p:txBody>
      </p:sp>
      <p:sp>
        <p:nvSpPr>
          <p:cNvPr id="12" name="TextBox 11">
            <a:extLst>
              <a:ext uri="{FF2B5EF4-FFF2-40B4-BE49-F238E27FC236}">
                <a16:creationId xmlns:a16="http://schemas.microsoft.com/office/drawing/2014/main" id="{DFEFB003-97C4-AA1D-1F31-B23DE71DE4AF}"/>
              </a:ext>
            </a:extLst>
          </p:cNvPr>
          <p:cNvSpPr txBox="1"/>
          <p:nvPr/>
        </p:nvSpPr>
        <p:spPr>
          <a:xfrm>
            <a:off x="4053412" y="6087032"/>
            <a:ext cx="4245786" cy="523220"/>
          </a:xfrm>
          <a:prstGeom prst="rect">
            <a:avLst/>
          </a:prstGeom>
          <a:noFill/>
        </p:spPr>
        <p:txBody>
          <a:bodyPr wrap="square" rtlCol="0">
            <a:spAutoFit/>
          </a:bodyPr>
          <a:lstStyle/>
          <a:p>
            <a:pPr algn="ctr"/>
            <a:r>
              <a:rPr lang="en-GB" sz="2800" dirty="0">
                <a:latin typeface="Arial Rounded MT Bold" panose="020F0704030504030204" pitchFamily="34" charset="77"/>
              </a:rPr>
              <a:t>UK 2021</a:t>
            </a:r>
          </a:p>
        </p:txBody>
      </p:sp>
    </p:spTree>
    <p:extLst>
      <p:ext uri="{BB962C8B-B14F-4D97-AF65-F5344CB8AC3E}">
        <p14:creationId xmlns:p14="http://schemas.microsoft.com/office/powerpoint/2010/main" val="245195633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822461"/>
        </a:solidFill>
        <a:effectLst/>
      </p:bgPr>
    </p:bg>
    <p:spTree>
      <p:nvGrpSpPr>
        <p:cNvPr id="1" name="">
          <a:extLst>
            <a:ext uri="{FF2B5EF4-FFF2-40B4-BE49-F238E27FC236}">
              <a16:creationId xmlns:a16="http://schemas.microsoft.com/office/drawing/2014/main" id="{6ABF6DE1-B7B7-ADAE-B8A5-DE188578E478}"/>
            </a:ext>
          </a:extLst>
        </p:cNvPr>
        <p:cNvGrpSpPr/>
        <p:nvPr/>
      </p:nvGrpSpPr>
      <p:grpSpPr>
        <a:xfrm>
          <a:off x="0" y="0"/>
          <a:ext cx="0" cy="0"/>
          <a:chOff x="0" y="0"/>
          <a:chExt cx="0" cy="0"/>
        </a:xfrm>
      </p:grpSpPr>
      <p:pic>
        <p:nvPicPr>
          <p:cNvPr id="2" name="Graphic 1" descr="Storytelling with solid fill">
            <a:extLst>
              <a:ext uri="{FF2B5EF4-FFF2-40B4-BE49-F238E27FC236}">
                <a16:creationId xmlns:a16="http://schemas.microsoft.com/office/drawing/2014/main" id="{78A53391-17A0-027E-6064-88BA317A8B2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683067" y="395205"/>
            <a:ext cx="825863" cy="825863"/>
          </a:xfrm>
          <a:prstGeom prst="rect">
            <a:avLst/>
          </a:prstGeom>
        </p:spPr>
      </p:pic>
      <p:grpSp>
        <p:nvGrpSpPr>
          <p:cNvPr id="9" name="Group 8">
            <a:extLst>
              <a:ext uri="{FF2B5EF4-FFF2-40B4-BE49-F238E27FC236}">
                <a16:creationId xmlns:a16="http://schemas.microsoft.com/office/drawing/2014/main" id="{8A5C684A-BA07-61B3-077D-B0785B4FCB1A}"/>
              </a:ext>
            </a:extLst>
          </p:cNvPr>
          <p:cNvGrpSpPr/>
          <p:nvPr/>
        </p:nvGrpSpPr>
        <p:grpSpPr>
          <a:xfrm>
            <a:off x="-71442764" y="395205"/>
            <a:ext cx="79421682" cy="6631816"/>
            <a:chOff x="-49131404" y="158750"/>
            <a:chExt cx="79421682" cy="6631816"/>
          </a:xfrm>
        </p:grpSpPr>
        <p:pic>
          <p:nvPicPr>
            <p:cNvPr id="6" name="Picture 5" descr="A person wearing sunglasses and a scarf&#10;&#10;Description automatically generated">
              <a:extLst>
                <a:ext uri="{FF2B5EF4-FFF2-40B4-BE49-F238E27FC236}">
                  <a16:creationId xmlns:a16="http://schemas.microsoft.com/office/drawing/2014/main" id="{B7B2E37D-BD5B-72C3-B5A8-A54EA062A316}"/>
                </a:ext>
              </a:extLst>
            </p:cNvPr>
            <p:cNvPicPr>
              <a:picLocks noChangeAspect="1"/>
            </p:cNvPicPr>
            <p:nvPr/>
          </p:nvPicPr>
          <p:blipFill>
            <a:blip r:embed="rId5"/>
            <a:stretch>
              <a:fillRect/>
            </a:stretch>
          </p:blipFill>
          <p:spPr>
            <a:xfrm>
              <a:off x="-39194074" y="451188"/>
              <a:ext cx="4245786" cy="5661048"/>
            </a:xfrm>
            <a:prstGeom prst="rect">
              <a:avLst/>
            </a:prstGeom>
          </p:spPr>
        </p:pic>
        <p:pic>
          <p:nvPicPr>
            <p:cNvPr id="8" name="Picture 7" descr="A camel eating grass in a desert&#10;&#10;Description automatically generated">
              <a:extLst>
                <a:ext uri="{FF2B5EF4-FFF2-40B4-BE49-F238E27FC236}">
                  <a16:creationId xmlns:a16="http://schemas.microsoft.com/office/drawing/2014/main" id="{4EEE3E10-77A7-6453-66FE-06031EFAF927}"/>
                </a:ext>
              </a:extLst>
            </p:cNvPr>
            <p:cNvPicPr>
              <a:picLocks noChangeAspect="1"/>
            </p:cNvPicPr>
            <p:nvPr/>
          </p:nvPicPr>
          <p:blipFill>
            <a:blip r:embed="rId6"/>
            <a:stretch>
              <a:fillRect/>
            </a:stretch>
          </p:blipFill>
          <p:spPr>
            <a:xfrm>
              <a:off x="-49131404" y="158750"/>
              <a:ext cx="4245786" cy="5661048"/>
            </a:xfrm>
            <a:prstGeom prst="rect">
              <a:avLst/>
            </a:prstGeom>
          </p:spPr>
        </p:pic>
        <p:pic>
          <p:nvPicPr>
            <p:cNvPr id="10" name="Picture 9" descr="Two cats lying on a blanket&#10;&#10;Description automatically generated">
              <a:extLst>
                <a:ext uri="{FF2B5EF4-FFF2-40B4-BE49-F238E27FC236}">
                  <a16:creationId xmlns:a16="http://schemas.microsoft.com/office/drawing/2014/main" id="{C54F4BD7-3868-F9C2-E2C3-A68D7AC49E6B}"/>
                </a:ext>
              </a:extLst>
            </p:cNvPr>
            <p:cNvPicPr>
              <a:picLocks noChangeAspect="1"/>
            </p:cNvPicPr>
            <p:nvPr/>
          </p:nvPicPr>
          <p:blipFill>
            <a:blip r:embed="rId7"/>
            <a:stretch>
              <a:fillRect/>
            </a:stretch>
          </p:blipFill>
          <p:spPr>
            <a:xfrm>
              <a:off x="-16672141" y="1008502"/>
              <a:ext cx="4245786" cy="5661048"/>
            </a:xfrm>
            <a:prstGeom prst="rect">
              <a:avLst/>
            </a:prstGeom>
          </p:spPr>
        </p:pic>
        <p:pic>
          <p:nvPicPr>
            <p:cNvPr id="14" name="Picture 13" descr="A building with trees and a red slide&#10;&#10;Description automatically generated">
              <a:extLst>
                <a:ext uri="{FF2B5EF4-FFF2-40B4-BE49-F238E27FC236}">
                  <a16:creationId xmlns:a16="http://schemas.microsoft.com/office/drawing/2014/main" id="{E5633DDE-533E-28C6-703B-92E7D9919912}"/>
                </a:ext>
              </a:extLst>
            </p:cNvPr>
            <p:cNvPicPr>
              <a:picLocks noChangeAspect="1"/>
            </p:cNvPicPr>
            <p:nvPr/>
          </p:nvPicPr>
          <p:blipFill>
            <a:blip r:embed="rId8"/>
            <a:stretch>
              <a:fillRect/>
            </a:stretch>
          </p:blipFill>
          <p:spPr>
            <a:xfrm>
              <a:off x="-28779540" y="1300345"/>
              <a:ext cx="6415855" cy="4811891"/>
            </a:xfrm>
            <a:prstGeom prst="rect">
              <a:avLst/>
            </a:prstGeom>
          </p:spPr>
        </p:pic>
        <p:pic>
          <p:nvPicPr>
            <p:cNvPr id="16" name="Picture 15" descr="A person holding a baby&#10;&#10;Description automatically generated">
              <a:extLst>
                <a:ext uri="{FF2B5EF4-FFF2-40B4-BE49-F238E27FC236}">
                  <a16:creationId xmlns:a16="http://schemas.microsoft.com/office/drawing/2014/main" id="{2523AB10-B79A-930A-9812-49AFD07A5860}"/>
                </a:ext>
              </a:extLst>
            </p:cNvPr>
            <p:cNvPicPr>
              <a:picLocks noChangeAspect="1"/>
            </p:cNvPicPr>
            <p:nvPr/>
          </p:nvPicPr>
          <p:blipFill>
            <a:blip r:embed="rId9"/>
            <a:stretch>
              <a:fillRect/>
            </a:stretch>
          </p:blipFill>
          <p:spPr>
            <a:xfrm>
              <a:off x="3202519" y="1129518"/>
              <a:ext cx="5661048" cy="5661048"/>
            </a:xfrm>
            <a:prstGeom prst="rect">
              <a:avLst/>
            </a:prstGeom>
          </p:spPr>
        </p:pic>
        <p:pic>
          <p:nvPicPr>
            <p:cNvPr id="18" name="Picture 17" descr="A person wearing a mask&#10;&#10;Description automatically generated">
              <a:extLst>
                <a:ext uri="{FF2B5EF4-FFF2-40B4-BE49-F238E27FC236}">
                  <a16:creationId xmlns:a16="http://schemas.microsoft.com/office/drawing/2014/main" id="{4AC9AD0B-71AB-0199-D233-7E672423341D}"/>
                </a:ext>
              </a:extLst>
            </p:cNvPr>
            <p:cNvPicPr>
              <a:picLocks noChangeAspect="1"/>
            </p:cNvPicPr>
            <p:nvPr/>
          </p:nvPicPr>
          <p:blipFill>
            <a:blip r:embed="rId10"/>
            <a:stretch>
              <a:fillRect/>
            </a:stretch>
          </p:blipFill>
          <p:spPr>
            <a:xfrm>
              <a:off x="-6734811" y="875767"/>
              <a:ext cx="4245786" cy="5661048"/>
            </a:xfrm>
            <a:prstGeom prst="rect">
              <a:avLst/>
            </a:prstGeom>
          </p:spPr>
        </p:pic>
        <p:pic>
          <p:nvPicPr>
            <p:cNvPr id="20" name="Picture 19" descr="A person holding a child's hand&#10;&#10;Description automatically generated">
              <a:extLst>
                <a:ext uri="{FF2B5EF4-FFF2-40B4-BE49-F238E27FC236}">
                  <a16:creationId xmlns:a16="http://schemas.microsoft.com/office/drawing/2014/main" id="{7E425F3A-8F41-B8FC-69E3-173575AF45FA}"/>
                </a:ext>
              </a:extLst>
            </p:cNvPr>
            <p:cNvPicPr>
              <a:picLocks noChangeAspect="1"/>
            </p:cNvPicPr>
            <p:nvPr/>
          </p:nvPicPr>
          <p:blipFill>
            <a:blip r:embed="rId11"/>
            <a:stretch>
              <a:fillRect/>
            </a:stretch>
          </p:blipFill>
          <p:spPr>
            <a:xfrm>
              <a:off x="26044492" y="623838"/>
              <a:ext cx="4245786" cy="5661048"/>
            </a:xfrm>
            <a:prstGeom prst="rect">
              <a:avLst/>
            </a:prstGeom>
          </p:spPr>
        </p:pic>
        <p:pic>
          <p:nvPicPr>
            <p:cNvPr id="7" name="Picture 6" descr="A baby sitting in a chair with a stuffed animal&#10;&#10;Description automatically generated">
              <a:extLst>
                <a:ext uri="{FF2B5EF4-FFF2-40B4-BE49-F238E27FC236}">
                  <a16:creationId xmlns:a16="http://schemas.microsoft.com/office/drawing/2014/main" id="{D9109648-663E-BF33-5973-A937CAA853BC}"/>
                </a:ext>
              </a:extLst>
            </p:cNvPr>
            <p:cNvPicPr>
              <a:picLocks noChangeAspect="1"/>
            </p:cNvPicPr>
            <p:nvPr/>
          </p:nvPicPr>
          <p:blipFill>
            <a:blip r:embed="rId12"/>
            <a:stretch>
              <a:fillRect/>
            </a:stretch>
          </p:blipFill>
          <p:spPr>
            <a:xfrm>
              <a:off x="14555111" y="623838"/>
              <a:ext cx="7091125" cy="5315747"/>
            </a:xfrm>
            <a:prstGeom prst="rect">
              <a:avLst/>
            </a:prstGeom>
          </p:spPr>
        </p:pic>
      </p:grpSp>
      <p:sp>
        <p:nvSpPr>
          <p:cNvPr id="4" name="Oval 3">
            <a:extLst>
              <a:ext uri="{FF2B5EF4-FFF2-40B4-BE49-F238E27FC236}">
                <a16:creationId xmlns:a16="http://schemas.microsoft.com/office/drawing/2014/main" id="{60AF3975-4ED8-BA3A-1EC0-21AAABBB81F5}"/>
              </a:ext>
            </a:extLst>
          </p:cNvPr>
          <p:cNvSpPr/>
          <p:nvPr/>
        </p:nvSpPr>
        <p:spPr>
          <a:xfrm>
            <a:off x="-1501744" y="-1215444"/>
            <a:ext cx="15131441" cy="2748389"/>
          </a:xfrm>
          <a:prstGeom prst="ellipse">
            <a:avLst/>
          </a:prstGeom>
          <a:solidFill>
            <a:srgbClr val="822461"/>
          </a:solidFill>
          <a:ln w="317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8000" dirty="0">
              <a:latin typeface="Arial Rounded MT Bold" panose="020F0704030504030204" pitchFamily="34" charset="77"/>
            </a:endParaRPr>
          </a:p>
        </p:txBody>
      </p:sp>
      <p:sp>
        <p:nvSpPr>
          <p:cNvPr id="3" name="Oval 2">
            <a:extLst>
              <a:ext uri="{FF2B5EF4-FFF2-40B4-BE49-F238E27FC236}">
                <a16:creationId xmlns:a16="http://schemas.microsoft.com/office/drawing/2014/main" id="{7346E6B3-0C50-154C-6DFE-8349CBFDCE3C}"/>
              </a:ext>
            </a:extLst>
          </p:cNvPr>
          <p:cNvSpPr/>
          <p:nvPr/>
        </p:nvSpPr>
        <p:spPr>
          <a:xfrm>
            <a:off x="-1193379" y="5292574"/>
            <a:ext cx="15131441" cy="2748389"/>
          </a:xfrm>
          <a:prstGeom prst="ellipse">
            <a:avLst/>
          </a:prstGeom>
          <a:solidFill>
            <a:srgbClr val="822461"/>
          </a:solidFill>
          <a:ln w="317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8000" dirty="0">
              <a:latin typeface="Arial Rounded MT Bold" panose="020F0704030504030204" pitchFamily="34" charset="77"/>
            </a:endParaRPr>
          </a:p>
        </p:txBody>
      </p:sp>
      <p:sp>
        <p:nvSpPr>
          <p:cNvPr id="5" name="TextBox 4">
            <a:extLst>
              <a:ext uri="{FF2B5EF4-FFF2-40B4-BE49-F238E27FC236}">
                <a16:creationId xmlns:a16="http://schemas.microsoft.com/office/drawing/2014/main" id="{3B63CD77-D048-92ED-5308-B96598CACA46}"/>
              </a:ext>
            </a:extLst>
          </p:cNvPr>
          <p:cNvSpPr txBox="1"/>
          <p:nvPr/>
        </p:nvSpPr>
        <p:spPr>
          <a:xfrm>
            <a:off x="3733133" y="5434346"/>
            <a:ext cx="4566916" cy="338554"/>
          </a:xfrm>
          <a:prstGeom prst="rect">
            <a:avLst/>
          </a:prstGeom>
          <a:noFill/>
        </p:spPr>
        <p:txBody>
          <a:bodyPr wrap="square">
            <a:spAutoFit/>
          </a:bodyPr>
          <a:lstStyle/>
          <a:p>
            <a:r>
              <a:rPr lang="en-GB" sz="1600" dirty="0">
                <a:solidFill>
                  <a:schemeClr val="bg1"/>
                </a:solidFill>
              </a:rPr>
              <a:t>Fig.9. Day out to Folly Farm, (own image, 2022)</a:t>
            </a:r>
          </a:p>
        </p:txBody>
      </p:sp>
      <p:sp>
        <p:nvSpPr>
          <p:cNvPr id="11" name="TextBox 10">
            <a:extLst>
              <a:ext uri="{FF2B5EF4-FFF2-40B4-BE49-F238E27FC236}">
                <a16:creationId xmlns:a16="http://schemas.microsoft.com/office/drawing/2014/main" id="{80F6B018-32BC-3C0A-2B01-B36A396D8787}"/>
              </a:ext>
            </a:extLst>
          </p:cNvPr>
          <p:cNvSpPr txBox="1"/>
          <p:nvPr/>
        </p:nvSpPr>
        <p:spPr>
          <a:xfrm>
            <a:off x="1913081" y="312004"/>
            <a:ext cx="8301789" cy="830997"/>
          </a:xfrm>
          <a:prstGeom prst="rect">
            <a:avLst/>
          </a:prstGeom>
          <a:noFill/>
        </p:spPr>
        <p:txBody>
          <a:bodyPr wrap="square" rtlCol="0">
            <a:spAutoFit/>
          </a:bodyPr>
          <a:lstStyle/>
          <a:p>
            <a:pPr algn="ctr"/>
            <a:r>
              <a:rPr lang="en-GB" sz="4800" dirty="0">
                <a:latin typeface="Arial Rounded MT Bold" panose="020F0704030504030204" pitchFamily="34" charset="77"/>
              </a:rPr>
              <a:t>A new start</a:t>
            </a:r>
          </a:p>
        </p:txBody>
      </p:sp>
      <p:sp>
        <p:nvSpPr>
          <p:cNvPr id="12" name="TextBox 11">
            <a:extLst>
              <a:ext uri="{FF2B5EF4-FFF2-40B4-BE49-F238E27FC236}">
                <a16:creationId xmlns:a16="http://schemas.microsoft.com/office/drawing/2014/main" id="{FC9F97B3-99F2-ECBE-28D1-CB57B79143DC}"/>
              </a:ext>
            </a:extLst>
          </p:cNvPr>
          <p:cNvSpPr txBox="1"/>
          <p:nvPr/>
        </p:nvSpPr>
        <p:spPr>
          <a:xfrm>
            <a:off x="3774853" y="5996522"/>
            <a:ext cx="4245786" cy="523220"/>
          </a:xfrm>
          <a:prstGeom prst="rect">
            <a:avLst/>
          </a:prstGeom>
          <a:noFill/>
        </p:spPr>
        <p:txBody>
          <a:bodyPr wrap="square" rtlCol="0">
            <a:spAutoFit/>
          </a:bodyPr>
          <a:lstStyle/>
          <a:p>
            <a:pPr algn="ctr"/>
            <a:r>
              <a:rPr lang="en-GB" sz="2800" dirty="0">
                <a:latin typeface="Arial Rounded MT Bold" panose="020F0704030504030204" pitchFamily="34" charset="77"/>
              </a:rPr>
              <a:t>Single Mother 2021</a:t>
            </a:r>
          </a:p>
        </p:txBody>
      </p:sp>
    </p:spTree>
    <p:extLst>
      <p:ext uri="{BB962C8B-B14F-4D97-AF65-F5344CB8AC3E}">
        <p14:creationId xmlns:p14="http://schemas.microsoft.com/office/powerpoint/2010/main" val="38070350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8B3C53-C660-4308-A6B6-AD15FF0ADCD4}"/>
            </a:ext>
          </a:extLst>
        </p:cNvPr>
        <p:cNvGrpSpPr/>
        <p:nvPr/>
      </p:nvGrpSpPr>
      <p:grpSpPr>
        <a:xfrm>
          <a:off x="0" y="0"/>
          <a:ext cx="0" cy="0"/>
          <a:chOff x="0" y="0"/>
          <a:chExt cx="0" cy="0"/>
        </a:xfrm>
      </p:grpSpPr>
      <p:sp>
        <p:nvSpPr>
          <p:cNvPr id="4" name="Oval 3">
            <a:extLst>
              <a:ext uri="{FF2B5EF4-FFF2-40B4-BE49-F238E27FC236}">
                <a16:creationId xmlns:a16="http://schemas.microsoft.com/office/drawing/2014/main" id="{582486A8-BC4D-BC9E-5EF0-AAFA3F76A023}"/>
              </a:ext>
            </a:extLst>
          </p:cNvPr>
          <p:cNvSpPr/>
          <p:nvPr/>
        </p:nvSpPr>
        <p:spPr>
          <a:xfrm>
            <a:off x="2596662" y="0"/>
            <a:ext cx="6998675" cy="6858000"/>
          </a:xfrm>
          <a:prstGeom prst="ellipse">
            <a:avLst/>
          </a:prstGeom>
          <a:solidFill>
            <a:srgbClr val="156082"/>
          </a:solidFill>
          <a:ln w="317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 name="Graphic 1" descr="Bear with solid fill">
            <a:extLst>
              <a:ext uri="{FF2B5EF4-FFF2-40B4-BE49-F238E27FC236}">
                <a16:creationId xmlns:a16="http://schemas.microsoft.com/office/drawing/2014/main" id="{5E851658-1437-2944-61AB-82C2155AC00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612631" y="805722"/>
            <a:ext cx="5246556" cy="5246556"/>
          </a:xfrm>
          <a:prstGeom prst="rect">
            <a:avLst/>
          </a:prstGeom>
        </p:spPr>
      </p:pic>
    </p:spTree>
    <p:extLst>
      <p:ext uri="{BB962C8B-B14F-4D97-AF65-F5344CB8AC3E}">
        <p14:creationId xmlns:p14="http://schemas.microsoft.com/office/powerpoint/2010/main" val="934586836"/>
      </p:ext>
    </p:extLst>
  </p:cSld>
  <p:clrMapOvr>
    <a:masterClrMapping/>
  </p:clrMapOvr>
  <mc:AlternateContent xmlns:mc="http://schemas.openxmlformats.org/markup-compatibility/2006">
    <mc:Choice xmlns:p14="http://schemas.microsoft.com/office/powerpoint/2010/main" Requires="p14">
      <p:transition spd="slow" p14:dur="1250" advTm="0">
        <p14:switch dir="r"/>
      </p:transition>
    </mc:Choice>
    <mc:Fallback>
      <p:transition spd="slow" advTm="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D91AB2-9789-29DA-13A7-63F0891245BB}"/>
            </a:ext>
          </a:extLst>
        </p:cNvPr>
        <p:cNvGrpSpPr/>
        <p:nvPr/>
      </p:nvGrpSpPr>
      <p:grpSpPr>
        <a:xfrm>
          <a:off x="0" y="0"/>
          <a:ext cx="0" cy="0"/>
          <a:chOff x="0" y="0"/>
          <a:chExt cx="0" cy="0"/>
        </a:xfrm>
      </p:grpSpPr>
      <p:sp>
        <p:nvSpPr>
          <p:cNvPr id="4" name="Oval 3">
            <a:extLst>
              <a:ext uri="{FF2B5EF4-FFF2-40B4-BE49-F238E27FC236}">
                <a16:creationId xmlns:a16="http://schemas.microsoft.com/office/drawing/2014/main" id="{E3E2A926-6D26-8BBE-65EE-E63F445224DB}"/>
              </a:ext>
            </a:extLst>
          </p:cNvPr>
          <p:cNvSpPr/>
          <p:nvPr/>
        </p:nvSpPr>
        <p:spPr>
          <a:xfrm>
            <a:off x="-1453019" y="-3194137"/>
            <a:ext cx="15131441" cy="12901808"/>
          </a:xfrm>
          <a:prstGeom prst="ellipse">
            <a:avLst/>
          </a:prstGeom>
          <a:solidFill>
            <a:srgbClr val="156082"/>
          </a:solidFill>
          <a:ln w="317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8000" dirty="0">
              <a:latin typeface="Arial Rounded MT Bold" panose="020F0704030504030204" pitchFamily="34" charset="77"/>
            </a:endParaRPr>
          </a:p>
        </p:txBody>
      </p:sp>
      <p:sp>
        <p:nvSpPr>
          <p:cNvPr id="2" name="TextBox 1">
            <a:extLst>
              <a:ext uri="{FF2B5EF4-FFF2-40B4-BE49-F238E27FC236}">
                <a16:creationId xmlns:a16="http://schemas.microsoft.com/office/drawing/2014/main" id="{08586D53-6687-D89C-118B-A098C9F0D295}"/>
              </a:ext>
            </a:extLst>
          </p:cNvPr>
          <p:cNvSpPr txBox="1"/>
          <p:nvPr/>
        </p:nvSpPr>
        <p:spPr>
          <a:xfrm>
            <a:off x="3807914" y="280937"/>
            <a:ext cx="6025019" cy="1323439"/>
          </a:xfrm>
          <a:prstGeom prst="rect">
            <a:avLst/>
          </a:prstGeom>
          <a:noFill/>
        </p:spPr>
        <p:txBody>
          <a:bodyPr wrap="square" rtlCol="0">
            <a:spAutoFit/>
          </a:bodyPr>
          <a:lstStyle/>
          <a:p>
            <a:endParaRPr lang="en-GB" sz="8000" dirty="0">
              <a:latin typeface="Arial Rounded MT Bold" panose="020F0704030504030204" pitchFamily="34" charset="77"/>
            </a:endParaRPr>
          </a:p>
        </p:txBody>
      </p:sp>
      <p:pic>
        <p:nvPicPr>
          <p:cNvPr id="6" name="Graphic 5" descr="Bear with solid fill">
            <a:extLst>
              <a:ext uri="{FF2B5EF4-FFF2-40B4-BE49-F238E27FC236}">
                <a16:creationId xmlns:a16="http://schemas.microsoft.com/office/drawing/2014/main" id="{B23924C9-9FAF-B294-533F-8ED9D271986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066675" y="0"/>
            <a:ext cx="2548328" cy="2548328"/>
          </a:xfrm>
          <a:prstGeom prst="rect">
            <a:avLst/>
          </a:prstGeom>
        </p:spPr>
      </p:pic>
      <p:pic>
        <p:nvPicPr>
          <p:cNvPr id="8" name="Picture 7" descr="Mama and baby bear">
            <a:extLst>
              <a:ext uri="{FF2B5EF4-FFF2-40B4-BE49-F238E27FC236}">
                <a16:creationId xmlns:a16="http://schemas.microsoft.com/office/drawing/2014/main" id="{DC17C061-0353-DD70-7961-03422A245716}"/>
              </a:ext>
            </a:extLst>
          </p:cNvPr>
          <p:cNvPicPr>
            <a:picLocks noChangeAspect="1"/>
          </p:cNvPicPr>
          <p:nvPr/>
        </p:nvPicPr>
        <p:blipFill>
          <a:blip r:embed="rId5"/>
          <a:stretch>
            <a:fillRect/>
          </a:stretch>
        </p:blipFill>
        <p:spPr>
          <a:xfrm>
            <a:off x="2016369" y="2829265"/>
            <a:ext cx="4079631" cy="3059723"/>
          </a:xfrm>
          <a:prstGeom prst="rect">
            <a:avLst/>
          </a:prstGeom>
        </p:spPr>
      </p:pic>
      <p:sp>
        <p:nvSpPr>
          <p:cNvPr id="9" name="TextBox 8">
            <a:extLst>
              <a:ext uri="{FF2B5EF4-FFF2-40B4-BE49-F238E27FC236}">
                <a16:creationId xmlns:a16="http://schemas.microsoft.com/office/drawing/2014/main" id="{55F2DF5F-9D97-A5D2-D510-024E672EEAA5}"/>
              </a:ext>
            </a:extLst>
          </p:cNvPr>
          <p:cNvSpPr txBox="1"/>
          <p:nvPr/>
        </p:nvSpPr>
        <p:spPr>
          <a:xfrm>
            <a:off x="6096000" y="2548328"/>
            <a:ext cx="5124330" cy="2800767"/>
          </a:xfrm>
          <a:prstGeom prst="rect">
            <a:avLst/>
          </a:prstGeom>
          <a:noFill/>
        </p:spPr>
        <p:txBody>
          <a:bodyPr wrap="square" rtlCol="0">
            <a:spAutoFit/>
          </a:bodyPr>
          <a:lstStyle/>
          <a:p>
            <a:pPr algn="ctr"/>
            <a:r>
              <a:rPr lang="en-GB" sz="8800" dirty="0">
                <a:latin typeface="Arial Rounded MT Bold" panose="020F0704030504030204" pitchFamily="34" charset="77"/>
              </a:rPr>
              <a:t>Mama Bear</a:t>
            </a:r>
          </a:p>
        </p:txBody>
      </p:sp>
    </p:spTree>
    <p:extLst>
      <p:ext uri="{BB962C8B-B14F-4D97-AF65-F5344CB8AC3E}">
        <p14:creationId xmlns:p14="http://schemas.microsoft.com/office/powerpoint/2010/main" val="32215710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05E0ED-7BB7-882C-2495-2C2C749C9D36}"/>
            </a:ext>
          </a:extLst>
        </p:cNvPr>
        <p:cNvGrpSpPr/>
        <p:nvPr/>
      </p:nvGrpSpPr>
      <p:grpSpPr>
        <a:xfrm>
          <a:off x="0" y="0"/>
          <a:ext cx="0" cy="0"/>
          <a:chOff x="0" y="0"/>
          <a:chExt cx="0" cy="0"/>
        </a:xfrm>
      </p:grpSpPr>
      <p:sp>
        <p:nvSpPr>
          <p:cNvPr id="4" name="Oval 3">
            <a:extLst>
              <a:ext uri="{FF2B5EF4-FFF2-40B4-BE49-F238E27FC236}">
                <a16:creationId xmlns:a16="http://schemas.microsoft.com/office/drawing/2014/main" id="{633C1B1B-E993-7068-CA71-50654B285F56}"/>
              </a:ext>
            </a:extLst>
          </p:cNvPr>
          <p:cNvSpPr/>
          <p:nvPr/>
        </p:nvSpPr>
        <p:spPr>
          <a:xfrm>
            <a:off x="2693232" y="52465"/>
            <a:ext cx="6805535" cy="6753069"/>
          </a:xfrm>
          <a:prstGeom prst="ellipse">
            <a:avLst/>
          </a:prstGeom>
          <a:solidFill>
            <a:srgbClr val="618224"/>
          </a:solidFill>
          <a:ln w="317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 name="Graphic 1" descr="Scales of justice with solid fill">
            <a:extLst>
              <a:ext uri="{FF2B5EF4-FFF2-40B4-BE49-F238E27FC236}">
                <a16:creationId xmlns:a16="http://schemas.microsoft.com/office/drawing/2014/main" id="{70F2F2FD-DA5E-ACF9-D7E8-1AFA18E05FB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890009" y="1094282"/>
            <a:ext cx="4411981" cy="4411981"/>
          </a:xfrm>
          <a:prstGeom prst="rect">
            <a:avLst/>
          </a:prstGeom>
        </p:spPr>
      </p:pic>
    </p:spTree>
    <p:extLst>
      <p:ext uri="{BB962C8B-B14F-4D97-AF65-F5344CB8AC3E}">
        <p14:creationId xmlns:p14="http://schemas.microsoft.com/office/powerpoint/2010/main" val="3178581792"/>
      </p:ext>
    </p:extLst>
  </p:cSld>
  <p:clrMapOvr>
    <a:masterClrMapping/>
  </p:clrMapOvr>
  <mc:AlternateContent xmlns:mc="http://schemas.openxmlformats.org/markup-compatibility/2006">
    <mc:Choice xmlns:p14="http://schemas.microsoft.com/office/powerpoint/2010/main" Requires="p14">
      <p:transition spd="slow" p14:dur="1250" advTm="0">
        <p14:switch dir="r"/>
      </p:transition>
    </mc:Choice>
    <mc:Fallback>
      <p:transition spd="slow" advTm="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8E0BA5-3CDA-B11E-3A83-F8ABE19F5093}"/>
            </a:ext>
          </a:extLst>
        </p:cNvPr>
        <p:cNvGrpSpPr/>
        <p:nvPr/>
      </p:nvGrpSpPr>
      <p:grpSpPr>
        <a:xfrm>
          <a:off x="0" y="0"/>
          <a:ext cx="0" cy="0"/>
          <a:chOff x="0" y="0"/>
          <a:chExt cx="0" cy="0"/>
        </a:xfrm>
      </p:grpSpPr>
      <p:sp>
        <p:nvSpPr>
          <p:cNvPr id="4" name="Oval 3">
            <a:extLst>
              <a:ext uri="{FF2B5EF4-FFF2-40B4-BE49-F238E27FC236}">
                <a16:creationId xmlns:a16="http://schemas.microsoft.com/office/drawing/2014/main" id="{B9DBBF18-BF98-99C5-D2D8-71C42A19DCE3}"/>
              </a:ext>
            </a:extLst>
          </p:cNvPr>
          <p:cNvSpPr/>
          <p:nvPr/>
        </p:nvSpPr>
        <p:spPr>
          <a:xfrm>
            <a:off x="-1453019" y="-3194137"/>
            <a:ext cx="15131441" cy="12901808"/>
          </a:xfrm>
          <a:prstGeom prst="ellipse">
            <a:avLst/>
          </a:prstGeom>
          <a:solidFill>
            <a:srgbClr val="618224"/>
          </a:solidFill>
          <a:ln w="317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8000" dirty="0">
              <a:latin typeface="Arial Rounded MT Bold" panose="020F0704030504030204" pitchFamily="34" charset="77"/>
            </a:endParaRPr>
          </a:p>
        </p:txBody>
      </p:sp>
      <p:pic>
        <p:nvPicPr>
          <p:cNvPr id="3" name="Content Placeholder 8" descr="Bute Park and Arboretum Cardiff">
            <a:extLst>
              <a:ext uri="{FF2B5EF4-FFF2-40B4-BE49-F238E27FC236}">
                <a16:creationId xmlns:a16="http://schemas.microsoft.com/office/drawing/2014/main" id="{F3CB0921-3C1D-E74D-B526-FBB3719A2EC3}"/>
              </a:ext>
            </a:extLst>
          </p:cNvPr>
          <p:cNvPicPr>
            <a:picLocks noGrp="1" noChangeAspect="1"/>
          </p:cNvPicPr>
          <p:nvPr>
            <p:ph idx="1"/>
          </p:nvPr>
        </p:nvPicPr>
        <p:blipFill>
          <a:blip r:embed="rId3"/>
          <a:srcRect t="2607" b="13140"/>
          <a:stretch/>
        </p:blipFill>
        <p:spPr>
          <a:xfrm>
            <a:off x="1632666" y="1114383"/>
            <a:ext cx="8960069" cy="5039105"/>
          </a:xfrm>
          <a:prstGeom prst="rect">
            <a:avLst/>
          </a:prstGeom>
        </p:spPr>
      </p:pic>
    </p:spTree>
    <p:extLst>
      <p:ext uri="{BB962C8B-B14F-4D97-AF65-F5344CB8AC3E}">
        <p14:creationId xmlns:p14="http://schemas.microsoft.com/office/powerpoint/2010/main" val="54893890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lumMod val="50000"/>
            <a:alpha val="40000"/>
          </a:schemeClr>
        </a:solidFill>
        <a:effectLst/>
      </p:bgPr>
    </p:bg>
    <p:spTree>
      <p:nvGrpSpPr>
        <p:cNvPr id="1" name="">
          <a:extLst>
            <a:ext uri="{FF2B5EF4-FFF2-40B4-BE49-F238E27FC236}">
              <a16:creationId xmlns:a16="http://schemas.microsoft.com/office/drawing/2014/main" id="{EEE1FB6B-138F-DF17-F613-CD737AD5905D}"/>
            </a:ext>
          </a:extLst>
        </p:cNvPr>
        <p:cNvGrpSpPr/>
        <p:nvPr/>
      </p:nvGrpSpPr>
      <p:grpSpPr>
        <a:xfrm>
          <a:off x="0" y="0"/>
          <a:ext cx="0" cy="0"/>
          <a:chOff x="0" y="0"/>
          <a:chExt cx="0" cy="0"/>
        </a:xfrm>
      </p:grpSpPr>
      <p:pic>
        <p:nvPicPr>
          <p:cNvPr id="4" name="Content Placeholder 8" descr="Bute Park and Arboretum Cardiff">
            <a:extLst>
              <a:ext uri="{FF2B5EF4-FFF2-40B4-BE49-F238E27FC236}">
                <a16:creationId xmlns:a16="http://schemas.microsoft.com/office/drawing/2014/main" id="{295CC067-BB1E-0CB8-85D7-59EF1B393EF6}"/>
              </a:ext>
            </a:extLst>
          </p:cNvPr>
          <p:cNvPicPr>
            <a:picLocks noGrp="1" noChangeAspect="1"/>
          </p:cNvPicPr>
          <p:nvPr>
            <p:ph idx="1"/>
          </p:nvPr>
        </p:nvPicPr>
        <p:blipFill>
          <a:blip r:embed="rId3"/>
          <a:srcRect t="2607" b="13140"/>
          <a:stretch/>
        </p:blipFill>
        <p:spPr>
          <a:xfrm>
            <a:off x="0" y="0"/>
            <a:ext cx="12406390" cy="6977301"/>
          </a:xfrm>
          <a:prstGeom prst="rect">
            <a:avLst/>
          </a:prstGeom>
        </p:spPr>
      </p:pic>
      <p:pic>
        <p:nvPicPr>
          <p:cNvPr id="8" name="Graphic 7" descr="Open hand outline">
            <a:extLst>
              <a:ext uri="{FF2B5EF4-FFF2-40B4-BE49-F238E27FC236}">
                <a16:creationId xmlns:a16="http://schemas.microsoft.com/office/drawing/2014/main" id="{987111D8-8588-D7B7-EB30-1A757F57AF0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2927402"/>
            <a:ext cx="5355023" cy="5355023"/>
          </a:xfrm>
          <a:prstGeom prst="rect">
            <a:avLst/>
          </a:prstGeom>
        </p:spPr>
      </p:pic>
      <p:sp>
        <p:nvSpPr>
          <p:cNvPr id="10" name="Rectangle 9">
            <a:extLst>
              <a:ext uri="{FF2B5EF4-FFF2-40B4-BE49-F238E27FC236}">
                <a16:creationId xmlns:a16="http://schemas.microsoft.com/office/drawing/2014/main" id="{358ED2CB-FEE3-86E2-6A2D-6D7E83F23A6C}"/>
              </a:ext>
            </a:extLst>
          </p:cNvPr>
          <p:cNvSpPr/>
          <p:nvPr/>
        </p:nvSpPr>
        <p:spPr>
          <a:xfrm>
            <a:off x="1419629" y="2505670"/>
            <a:ext cx="3299301" cy="923330"/>
          </a:xfrm>
          <a:prstGeom prst="rect">
            <a:avLst/>
          </a:prstGeom>
          <a:noFill/>
        </p:spPr>
        <p:txBody>
          <a:bodyPr wrap="none" lIns="91440" tIns="45720" rIns="91440" bIns="45720">
            <a:spAutoFit/>
          </a:bodyPr>
          <a:lstStyle/>
          <a:p>
            <a:pPr algn="ctr"/>
            <a:r>
              <a:rPr lang="en-GB" sz="5400" b="1" dirty="0">
                <a:ln w="9525">
                  <a:solidFill>
                    <a:schemeClr val="bg1"/>
                  </a:solidFill>
                  <a:prstDash val="solid"/>
                </a:ln>
                <a:effectLst>
                  <a:outerShdw blurRad="12700" dist="38100" dir="2700000" algn="tl" rotWithShape="0">
                    <a:schemeClr val="bg1">
                      <a:lumMod val="50000"/>
                    </a:schemeClr>
                  </a:outerShdw>
                </a:effectLst>
                <a:latin typeface="Arial Rounded MT Bold" panose="020F0704030504030204" pitchFamily="34" charset="77"/>
              </a:rPr>
              <a:t>Husband</a:t>
            </a:r>
            <a:endParaRPr lang="en-GB" sz="5400" b="1" cap="none" spc="0" dirty="0">
              <a:ln w="9525">
                <a:solidFill>
                  <a:schemeClr val="bg1"/>
                </a:solidFill>
                <a:prstDash val="solid"/>
              </a:ln>
              <a:effectLst>
                <a:outerShdw blurRad="12700" dist="38100" dir="2700000" algn="tl" rotWithShape="0">
                  <a:schemeClr val="bg1">
                    <a:lumMod val="50000"/>
                  </a:schemeClr>
                </a:outerShdw>
              </a:effectLst>
              <a:latin typeface="Arial Rounded MT Bold" panose="020F0704030504030204" pitchFamily="34" charset="77"/>
            </a:endParaRPr>
          </a:p>
        </p:txBody>
      </p:sp>
      <p:sp>
        <p:nvSpPr>
          <p:cNvPr id="11" name="Rectangle 10">
            <a:extLst>
              <a:ext uri="{FF2B5EF4-FFF2-40B4-BE49-F238E27FC236}">
                <a16:creationId xmlns:a16="http://schemas.microsoft.com/office/drawing/2014/main" id="{10B4FC9F-A7B4-FABD-452C-A0567513B648}"/>
              </a:ext>
            </a:extLst>
          </p:cNvPr>
          <p:cNvSpPr/>
          <p:nvPr/>
        </p:nvSpPr>
        <p:spPr>
          <a:xfrm>
            <a:off x="0" y="3728151"/>
            <a:ext cx="4511941" cy="923330"/>
          </a:xfrm>
          <a:prstGeom prst="rect">
            <a:avLst/>
          </a:prstGeom>
          <a:noFill/>
        </p:spPr>
        <p:txBody>
          <a:bodyPr wrap="none" lIns="91440" tIns="45720" rIns="91440" bIns="45720">
            <a:spAutoFit/>
          </a:bodyPr>
          <a:lstStyle/>
          <a:p>
            <a:pPr algn="ctr"/>
            <a:r>
              <a:rPr lang="en-GB" sz="5400" b="1" cap="none" spc="0" dirty="0">
                <a:ln w="9525">
                  <a:solidFill>
                    <a:schemeClr val="bg1"/>
                  </a:solidFill>
                  <a:prstDash val="solid"/>
                </a:ln>
                <a:effectLst>
                  <a:outerShdw blurRad="12700" dist="38100" dir="2700000" algn="tl" rotWithShape="0">
                    <a:schemeClr val="bg1">
                      <a:lumMod val="50000"/>
                    </a:schemeClr>
                  </a:outerShdw>
                </a:effectLst>
                <a:latin typeface="Arial Rounded MT Bold" panose="020F0704030504030204" pitchFamily="34" charset="77"/>
              </a:rPr>
              <a:t>Relationship</a:t>
            </a:r>
          </a:p>
        </p:txBody>
      </p:sp>
      <p:sp>
        <p:nvSpPr>
          <p:cNvPr id="12" name="Rectangle 11">
            <a:extLst>
              <a:ext uri="{FF2B5EF4-FFF2-40B4-BE49-F238E27FC236}">
                <a16:creationId xmlns:a16="http://schemas.microsoft.com/office/drawing/2014/main" id="{BBE6D8C6-24A9-DA35-00BC-01AF7CF42C6D}"/>
              </a:ext>
            </a:extLst>
          </p:cNvPr>
          <p:cNvSpPr/>
          <p:nvPr/>
        </p:nvSpPr>
        <p:spPr>
          <a:xfrm>
            <a:off x="2379845" y="1167296"/>
            <a:ext cx="3111750" cy="923330"/>
          </a:xfrm>
          <a:prstGeom prst="rect">
            <a:avLst/>
          </a:prstGeom>
          <a:noFill/>
        </p:spPr>
        <p:txBody>
          <a:bodyPr wrap="none" lIns="91440" tIns="45720" rIns="91440" bIns="45720">
            <a:spAutoFit/>
          </a:bodyPr>
          <a:lstStyle/>
          <a:p>
            <a:pPr algn="ctr"/>
            <a:r>
              <a:rPr lang="en-GB" sz="5400" b="1" cap="none" spc="0" dirty="0">
                <a:ln w="9525">
                  <a:solidFill>
                    <a:schemeClr val="bg1"/>
                  </a:solidFill>
                  <a:prstDash val="solid"/>
                </a:ln>
                <a:effectLst>
                  <a:outerShdw blurRad="12700" dist="38100" dir="2700000" algn="tl" rotWithShape="0">
                    <a:schemeClr val="bg1">
                      <a:lumMod val="50000"/>
                    </a:schemeClr>
                  </a:outerShdw>
                </a:effectLst>
                <a:latin typeface="Arial Rounded MT Bold" panose="020F0704030504030204" pitchFamily="34" charset="77"/>
              </a:rPr>
              <a:t>Security</a:t>
            </a:r>
          </a:p>
        </p:txBody>
      </p:sp>
      <p:sp>
        <p:nvSpPr>
          <p:cNvPr id="13" name="Rectangle 12">
            <a:extLst>
              <a:ext uri="{FF2B5EF4-FFF2-40B4-BE49-F238E27FC236}">
                <a16:creationId xmlns:a16="http://schemas.microsoft.com/office/drawing/2014/main" id="{37C2DD52-CFE4-87DD-7EF1-7B3F1C33A4C9}"/>
              </a:ext>
            </a:extLst>
          </p:cNvPr>
          <p:cNvSpPr/>
          <p:nvPr/>
        </p:nvSpPr>
        <p:spPr>
          <a:xfrm>
            <a:off x="3730767" y="94391"/>
            <a:ext cx="2586734" cy="923330"/>
          </a:xfrm>
          <a:prstGeom prst="rect">
            <a:avLst/>
          </a:prstGeom>
          <a:noFill/>
        </p:spPr>
        <p:txBody>
          <a:bodyPr wrap="none" lIns="91440" tIns="45720" rIns="91440" bIns="45720">
            <a:spAutoFit/>
          </a:bodyPr>
          <a:lstStyle/>
          <a:p>
            <a:pPr algn="ctr"/>
            <a:r>
              <a:rPr lang="en-GB" sz="5400" b="1" cap="none" spc="0" dirty="0">
                <a:ln w="9525">
                  <a:solidFill>
                    <a:schemeClr val="bg1"/>
                  </a:solidFill>
                  <a:prstDash val="solid"/>
                </a:ln>
                <a:effectLst>
                  <a:outerShdw blurRad="12700" dist="38100" dir="2700000" algn="tl" rotWithShape="0">
                    <a:schemeClr val="bg1">
                      <a:lumMod val="50000"/>
                    </a:schemeClr>
                  </a:outerShdw>
                </a:effectLst>
                <a:latin typeface="Arial Rounded MT Bold" panose="020F0704030504030204" pitchFamily="34" charset="77"/>
              </a:rPr>
              <a:t>Failure</a:t>
            </a:r>
          </a:p>
        </p:txBody>
      </p:sp>
      <p:sp>
        <p:nvSpPr>
          <p:cNvPr id="14" name="Rectangle 13">
            <a:extLst>
              <a:ext uri="{FF2B5EF4-FFF2-40B4-BE49-F238E27FC236}">
                <a16:creationId xmlns:a16="http://schemas.microsoft.com/office/drawing/2014/main" id="{0573EC6C-E5A1-6D3A-85D7-6B234FF8DFE7}"/>
              </a:ext>
            </a:extLst>
          </p:cNvPr>
          <p:cNvSpPr/>
          <p:nvPr/>
        </p:nvSpPr>
        <p:spPr>
          <a:xfrm>
            <a:off x="7853908" y="565584"/>
            <a:ext cx="3735703" cy="923330"/>
          </a:xfrm>
          <a:prstGeom prst="rect">
            <a:avLst/>
          </a:prstGeom>
          <a:noFill/>
        </p:spPr>
        <p:txBody>
          <a:bodyPr wrap="none" lIns="91440" tIns="45720" rIns="91440" bIns="45720">
            <a:spAutoFit/>
          </a:bodyPr>
          <a:lstStyle/>
          <a:p>
            <a:pPr algn="ctr"/>
            <a:r>
              <a:rPr lang="en-GB" sz="5400" b="1" cap="none" spc="0" dirty="0">
                <a:ln w="9525">
                  <a:solidFill>
                    <a:schemeClr val="bg1"/>
                  </a:solidFill>
                  <a:prstDash val="solid"/>
                </a:ln>
                <a:solidFill>
                  <a:srgbClr val="156082"/>
                </a:solidFill>
                <a:effectLst>
                  <a:outerShdw blurRad="12700" dist="38100" dir="2700000" algn="tl" rotWithShape="0">
                    <a:schemeClr val="bg1">
                      <a:lumMod val="50000"/>
                    </a:schemeClr>
                  </a:outerShdw>
                </a:effectLst>
                <a:latin typeface="Arial Rounded MT Bold" panose="020F0704030504030204" pitchFamily="34" charset="77"/>
              </a:rPr>
              <a:t>Behaviour</a:t>
            </a:r>
          </a:p>
        </p:txBody>
      </p:sp>
      <p:sp>
        <p:nvSpPr>
          <p:cNvPr id="15" name="Rectangle 14">
            <a:extLst>
              <a:ext uri="{FF2B5EF4-FFF2-40B4-BE49-F238E27FC236}">
                <a16:creationId xmlns:a16="http://schemas.microsoft.com/office/drawing/2014/main" id="{B659AF8C-2A3B-9A7C-7CB6-8902D0540E66}"/>
              </a:ext>
            </a:extLst>
          </p:cNvPr>
          <p:cNvSpPr/>
          <p:nvPr/>
        </p:nvSpPr>
        <p:spPr>
          <a:xfrm>
            <a:off x="6980930" y="2100154"/>
            <a:ext cx="2831224" cy="923330"/>
          </a:xfrm>
          <a:prstGeom prst="rect">
            <a:avLst/>
          </a:prstGeom>
          <a:noFill/>
        </p:spPr>
        <p:txBody>
          <a:bodyPr wrap="none" lIns="91440" tIns="45720" rIns="91440" bIns="45720">
            <a:spAutoFit/>
          </a:bodyPr>
          <a:lstStyle/>
          <a:p>
            <a:pPr algn="ctr"/>
            <a:r>
              <a:rPr lang="en-GB" sz="5400" b="1" dirty="0">
                <a:ln w="9525">
                  <a:solidFill>
                    <a:schemeClr val="bg1"/>
                  </a:solidFill>
                  <a:prstDash val="solid"/>
                </a:ln>
                <a:solidFill>
                  <a:srgbClr val="822461"/>
                </a:solidFill>
                <a:effectLst>
                  <a:outerShdw blurRad="12700" dist="38100" dir="2700000" algn="tl" rotWithShape="0">
                    <a:schemeClr val="bg1">
                      <a:lumMod val="50000"/>
                    </a:schemeClr>
                  </a:outerShdw>
                </a:effectLst>
                <a:latin typeface="Arial Rounded MT Bold" panose="020F0704030504030204" pitchFamily="34" charset="77"/>
              </a:rPr>
              <a:t>Identity</a:t>
            </a:r>
            <a:endParaRPr lang="en-GB" sz="5400" b="1" cap="none" spc="0" dirty="0">
              <a:ln w="9525">
                <a:solidFill>
                  <a:schemeClr val="bg1"/>
                </a:solidFill>
                <a:prstDash val="solid"/>
              </a:ln>
              <a:solidFill>
                <a:srgbClr val="822461"/>
              </a:solidFill>
              <a:effectLst>
                <a:outerShdw blurRad="12700" dist="38100" dir="2700000" algn="tl" rotWithShape="0">
                  <a:schemeClr val="bg1">
                    <a:lumMod val="50000"/>
                  </a:schemeClr>
                </a:outerShdw>
              </a:effectLst>
              <a:latin typeface="Arial Rounded MT Bold" panose="020F0704030504030204" pitchFamily="34" charset="77"/>
            </a:endParaRPr>
          </a:p>
        </p:txBody>
      </p:sp>
      <p:sp>
        <p:nvSpPr>
          <p:cNvPr id="2" name="Rectangle 1">
            <a:extLst>
              <a:ext uri="{FF2B5EF4-FFF2-40B4-BE49-F238E27FC236}">
                <a16:creationId xmlns:a16="http://schemas.microsoft.com/office/drawing/2014/main" id="{2DBA5475-D260-9370-BC42-3BDC3B070D07}"/>
              </a:ext>
            </a:extLst>
          </p:cNvPr>
          <p:cNvSpPr/>
          <p:nvPr/>
        </p:nvSpPr>
        <p:spPr>
          <a:xfrm>
            <a:off x="6409684" y="4055231"/>
            <a:ext cx="3973717" cy="923330"/>
          </a:xfrm>
          <a:prstGeom prst="rect">
            <a:avLst/>
          </a:prstGeom>
          <a:noFill/>
        </p:spPr>
        <p:txBody>
          <a:bodyPr wrap="none" lIns="91440" tIns="45720" rIns="91440" bIns="45720">
            <a:spAutoFit/>
          </a:bodyPr>
          <a:lstStyle/>
          <a:p>
            <a:pPr algn="ctr"/>
            <a:r>
              <a:rPr lang="en-GB" sz="5400" b="1" dirty="0">
                <a:ln w="9525">
                  <a:solidFill>
                    <a:schemeClr val="bg1"/>
                  </a:solidFill>
                  <a:prstDash val="solid"/>
                </a:ln>
                <a:solidFill>
                  <a:srgbClr val="618224"/>
                </a:solidFill>
                <a:effectLst>
                  <a:outerShdw blurRad="12700" dist="38100" dir="2700000" algn="tl" rotWithShape="0">
                    <a:schemeClr val="bg1">
                      <a:lumMod val="50000"/>
                    </a:schemeClr>
                  </a:outerShdw>
                </a:effectLst>
                <a:latin typeface="Arial Rounded MT Bold" panose="020F0704030504030204" pitchFamily="34" charset="77"/>
              </a:rPr>
              <a:t>Perception</a:t>
            </a:r>
            <a:endParaRPr lang="en-GB" sz="5400" b="1" cap="none" spc="0" dirty="0">
              <a:ln w="9525">
                <a:solidFill>
                  <a:schemeClr val="bg1"/>
                </a:solidFill>
                <a:prstDash val="solid"/>
              </a:ln>
              <a:solidFill>
                <a:srgbClr val="618224"/>
              </a:solidFill>
              <a:effectLst>
                <a:outerShdw blurRad="12700" dist="38100" dir="2700000" algn="tl" rotWithShape="0">
                  <a:schemeClr val="bg1">
                    <a:lumMod val="50000"/>
                  </a:schemeClr>
                </a:outerShdw>
              </a:effectLst>
              <a:latin typeface="Arial Rounded MT Bold" panose="020F0704030504030204" pitchFamily="34" charset="77"/>
            </a:endParaRPr>
          </a:p>
        </p:txBody>
      </p:sp>
      <p:sp>
        <p:nvSpPr>
          <p:cNvPr id="3" name="Rectangle 2">
            <a:extLst>
              <a:ext uri="{FF2B5EF4-FFF2-40B4-BE49-F238E27FC236}">
                <a16:creationId xmlns:a16="http://schemas.microsoft.com/office/drawing/2014/main" id="{B3562FB0-354E-0AF4-2288-F5A8B17300E9}"/>
              </a:ext>
            </a:extLst>
          </p:cNvPr>
          <p:cNvSpPr/>
          <p:nvPr/>
        </p:nvSpPr>
        <p:spPr>
          <a:xfrm>
            <a:off x="8038960" y="5589801"/>
            <a:ext cx="3671711" cy="923330"/>
          </a:xfrm>
          <a:prstGeom prst="rect">
            <a:avLst/>
          </a:prstGeom>
          <a:noFill/>
        </p:spPr>
        <p:txBody>
          <a:bodyPr wrap="none" lIns="91440" tIns="45720" rIns="91440" bIns="45720">
            <a:spAutoFit/>
          </a:bodyPr>
          <a:lstStyle/>
          <a:p>
            <a:pPr algn="ctr"/>
            <a:r>
              <a:rPr lang="en-GB" sz="5400" b="1" dirty="0">
                <a:ln w="9525">
                  <a:solidFill>
                    <a:schemeClr val="bg1"/>
                  </a:solidFill>
                  <a:prstDash val="solid"/>
                </a:ln>
                <a:solidFill>
                  <a:srgbClr val="824524"/>
                </a:solidFill>
                <a:effectLst>
                  <a:outerShdw blurRad="12700" dist="38100" dir="2700000" algn="tl" rotWithShape="0">
                    <a:schemeClr val="bg1">
                      <a:lumMod val="50000"/>
                    </a:schemeClr>
                  </a:outerShdw>
                </a:effectLst>
                <a:latin typeface="Arial Rounded MT Bold" panose="020F0704030504030204" pitchFamily="34" charset="77"/>
              </a:rPr>
              <a:t>familiarity</a:t>
            </a:r>
            <a:endParaRPr lang="en-GB" sz="5400" b="1" cap="none" spc="0" dirty="0">
              <a:ln w="9525">
                <a:solidFill>
                  <a:schemeClr val="bg1"/>
                </a:solidFill>
                <a:prstDash val="solid"/>
              </a:ln>
              <a:solidFill>
                <a:srgbClr val="824524"/>
              </a:solidFill>
              <a:effectLst>
                <a:outerShdw blurRad="12700" dist="38100" dir="2700000" algn="tl" rotWithShape="0">
                  <a:schemeClr val="bg1">
                    <a:lumMod val="50000"/>
                  </a:schemeClr>
                </a:outerShdw>
              </a:effectLst>
              <a:latin typeface="Arial Rounded MT Bold" panose="020F0704030504030204" pitchFamily="34" charset="77"/>
            </a:endParaRPr>
          </a:p>
        </p:txBody>
      </p:sp>
    </p:spTree>
    <p:extLst>
      <p:ext uri="{BB962C8B-B14F-4D97-AF65-F5344CB8AC3E}">
        <p14:creationId xmlns:p14="http://schemas.microsoft.com/office/powerpoint/2010/main" val="47650821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ppt_x"/>
                                          </p:val>
                                        </p:tav>
                                        <p:tav tm="100000">
                                          <p:val>
                                            <p:strVal val="#ppt_x"/>
                                          </p:val>
                                        </p:tav>
                                      </p:tavLst>
                                    </p:anim>
                                    <p:anim calcmode="lin" valueType="num">
                                      <p:cBhvr additive="base">
                                        <p:cTn id="3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additive="base">
                                        <p:cTn id="43" dur="500" fill="hold"/>
                                        <p:tgtEl>
                                          <p:spTgt spid="2"/>
                                        </p:tgtEl>
                                        <p:attrNameLst>
                                          <p:attrName>ppt_x</p:attrName>
                                        </p:attrNameLst>
                                      </p:cBhvr>
                                      <p:tavLst>
                                        <p:tav tm="0">
                                          <p:val>
                                            <p:strVal val="#ppt_x"/>
                                          </p:val>
                                        </p:tav>
                                        <p:tav tm="100000">
                                          <p:val>
                                            <p:strVal val="#ppt_x"/>
                                          </p:val>
                                        </p:tav>
                                      </p:tavLst>
                                    </p:anim>
                                    <p:anim calcmode="lin" valueType="num">
                                      <p:cBhvr additive="base">
                                        <p:cTn id="4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gtEl>
                                        <p:attrNameLst>
                                          <p:attrName>style.visibility</p:attrName>
                                        </p:attrNameLst>
                                      </p:cBhvr>
                                      <p:to>
                                        <p:strVal val="visible"/>
                                      </p:to>
                                    </p:set>
                                    <p:anim calcmode="lin" valueType="num">
                                      <p:cBhvr additive="base">
                                        <p:cTn id="49" dur="500" fill="hold"/>
                                        <p:tgtEl>
                                          <p:spTgt spid="3"/>
                                        </p:tgtEl>
                                        <p:attrNameLst>
                                          <p:attrName>ppt_x</p:attrName>
                                        </p:attrNameLst>
                                      </p:cBhvr>
                                      <p:tavLst>
                                        <p:tav tm="0">
                                          <p:val>
                                            <p:strVal val="#ppt_x"/>
                                          </p:val>
                                        </p:tav>
                                        <p:tav tm="100000">
                                          <p:val>
                                            <p:strVal val="#ppt_x"/>
                                          </p:val>
                                        </p:tav>
                                      </p:tavLst>
                                    </p:anim>
                                    <p:anim calcmode="lin" valueType="num">
                                      <p:cBhvr additive="base">
                                        <p:cTn id="5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P spid="15" grpId="0"/>
      <p:bldP spid="2" grpId="0"/>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lumMod val="50000"/>
            <a:alpha val="40000"/>
          </a:schemeClr>
        </a:solidFill>
        <a:effectLst/>
      </p:bgPr>
    </p:bg>
    <p:spTree>
      <p:nvGrpSpPr>
        <p:cNvPr id="1" name="">
          <a:extLst>
            <a:ext uri="{FF2B5EF4-FFF2-40B4-BE49-F238E27FC236}">
              <a16:creationId xmlns:a16="http://schemas.microsoft.com/office/drawing/2014/main" id="{396CEEA8-04C1-60A5-878B-317BD267D69F}"/>
            </a:ext>
          </a:extLst>
        </p:cNvPr>
        <p:cNvGrpSpPr/>
        <p:nvPr/>
      </p:nvGrpSpPr>
      <p:grpSpPr>
        <a:xfrm>
          <a:off x="0" y="0"/>
          <a:ext cx="0" cy="0"/>
          <a:chOff x="0" y="0"/>
          <a:chExt cx="0" cy="0"/>
        </a:xfrm>
      </p:grpSpPr>
      <p:pic>
        <p:nvPicPr>
          <p:cNvPr id="14" name="Content Placeholder 8" descr="Bute Park and Arboretum Cardiff">
            <a:extLst>
              <a:ext uri="{FF2B5EF4-FFF2-40B4-BE49-F238E27FC236}">
                <a16:creationId xmlns:a16="http://schemas.microsoft.com/office/drawing/2014/main" id="{DD80B0DB-8F2F-C12C-D871-20F18D912D19}"/>
              </a:ext>
            </a:extLst>
          </p:cNvPr>
          <p:cNvPicPr>
            <a:picLocks noChangeAspect="1"/>
          </p:cNvPicPr>
          <p:nvPr/>
        </p:nvPicPr>
        <p:blipFill>
          <a:blip r:embed="rId3"/>
          <a:srcRect t="2607" b="13140"/>
          <a:stretch/>
        </p:blipFill>
        <p:spPr>
          <a:xfrm>
            <a:off x="39552" y="22879"/>
            <a:ext cx="12152448" cy="6834486"/>
          </a:xfrm>
          <a:prstGeom prst="rect">
            <a:avLst/>
          </a:prstGeom>
        </p:spPr>
      </p:pic>
      <p:sp>
        <p:nvSpPr>
          <p:cNvPr id="2" name="Rectangle 1">
            <a:extLst>
              <a:ext uri="{FF2B5EF4-FFF2-40B4-BE49-F238E27FC236}">
                <a16:creationId xmlns:a16="http://schemas.microsoft.com/office/drawing/2014/main" id="{1BEE66B8-DEA3-D061-9307-3DB6A0CCD905}"/>
              </a:ext>
            </a:extLst>
          </p:cNvPr>
          <p:cNvSpPr/>
          <p:nvPr/>
        </p:nvSpPr>
        <p:spPr>
          <a:xfrm>
            <a:off x="461331" y="466256"/>
            <a:ext cx="3442553" cy="2801878"/>
          </a:xfrm>
          <a:prstGeom prst="rect">
            <a:avLst/>
          </a:prstGeom>
          <a:solidFill>
            <a:srgbClr val="61822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8E02FA46-3267-AF45-2D36-FB25398D152C}"/>
              </a:ext>
            </a:extLst>
          </p:cNvPr>
          <p:cNvSpPr/>
          <p:nvPr/>
        </p:nvSpPr>
        <p:spPr>
          <a:xfrm>
            <a:off x="461331" y="3589866"/>
            <a:ext cx="3442553" cy="2801878"/>
          </a:xfrm>
          <a:prstGeom prst="rect">
            <a:avLst/>
          </a:prstGeom>
          <a:solidFill>
            <a:srgbClr val="61822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9543008A-5EA3-C4A7-B19F-DF5BD5C350F7}"/>
              </a:ext>
            </a:extLst>
          </p:cNvPr>
          <p:cNvSpPr/>
          <p:nvPr/>
        </p:nvSpPr>
        <p:spPr>
          <a:xfrm>
            <a:off x="8288116" y="466256"/>
            <a:ext cx="3442553" cy="2801878"/>
          </a:xfrm>
          <a:prstGeom prst="rect">
            <a:avLst/>
          </a:prstGeom>
          <a:solidFill>
            <a:srgbClr val="61822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9E529B6-E095-B5F0-D497-79CFC599A00A}"/>
              </a:ext>
            </a:extLst>
          </p:cNvPr>
          <p:cNvSpPr/>
          <p:nvPr/>
        </p:nvSpPr>
        <p:spPr>
          <a:xfrm>
            <a:off x="8288116" y="3589866"/>
            <a:ext cx="3442553" cy="2801878"/>
          </a:xfrm>
          <a:prstGeom prst="rect">
            <a:avLst/>
          </a:prstGeom>
          <a:solidFill>
            <a:srgbClr val="61822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C21AAD83-6759-0FE9-B125-DFAC279F4E42}"/>
              </a:ext>
            </a:extLst>
          </p:cNvPr>
          <p:cNvSpPr/>
          <p:nvPr/>
        </p:nvSpPr>
        <p:spPr>
          <a:xfrm>
            <a:off x="4374723" y="466256"/>
            <a:ext cx="3442553" cy="2801878"/>
          </a:xfrm>
          <a:prstGeom prst="rect">
            <a:avLst/>
          </a:prstGeom>
          <a:solidFill>
            <a:srgbClr val="61822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5725A58-0585-3C6D-F5A4-1395AB6BA2E0}"/>
              </a:ext>
            </a:extLst>
          </p:cNvPr>
          <p:cNvSpPr/>
          <p:nvPr/>
        </p:nvSpPr>
        <p:spPr>
          <a:xfrm>
            <a:off x="4374723" y="3589866"/>
            <a:ext cx="3442553" cy="2801878"/>
          </a:xfrm>
          <a:prstGeom prst="rect">
            <a:avLst/>
          </a:prstGeom>
          <a:solidFill>
            <a:srgbClr val="61822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Graphic 7" descr="Contract with solid fill">
            <a:extLst>
              <a:ext uri="{FF2B5EF4-FFF2-40B4-BE49-F238E27FC236}">
                <a16:creationId xmlns:a16="http://schemas.microsoft.com/office/drawing/2014/main" id="{989C786A-BB71-34C9-EA48-8AE5F59DB54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779787" y="652667"/>
            <a:ext cx="2468623" cy="2468623"/>
          </a:xfrm>
          <a:prstGeom prst="rect">
            <a:avLst/>
          </a:prstGeom>
        </p:spPr>
      </p:pic>
      <p:pic>
        <p:nvPicPr>
          <p:cNvPr id="9" name="Graphic 8" descr="Polaroid Pictures with solid fill">
            <a:extLst>
              <a:ext uri="{FF2B5EF4-FFF2-40B4-BE49-F238E27FC236}">
                <a16:creationId xmlns:a16="http://schemas.microsoft.com/office/drawing/2014/main" id="{E86ED8B0-A65D-185B-DA84-C483C58C046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95256" y="665783"/>
            <a:ext cx="2471631" cy="2471631"/>
          </a:xfrm>
          <a:prstGeom prst="rect">
            <a:avLst/>
          </a:prstGeom>
        </p:spPr>
      </p:pic>
      <p:pic>
        <p:nvPicPr>
          <p:cNvPr id="10" name="Graphic 9" descr="Mental Health with solid fill">
            <a:extLst>
              <a:ext uri="{FF2B5EF4-FFF2-40B4-BE49-F238E27FC236}">
                <a16:creationId xmlns:a16="http://schemas.microsoft.com/office/drawing/2014/main" id="{3A5323BD-8C2F-7462-F562-E3C7624FEEC8}"/>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727168" y="3773098"/>
            <a:ext cx="2401112" cy="2401112"/>
          </a:xfrm>
          <a:prstGeom prst="rect">
            <a:avLst/>
          </a:prstGeom>
        </p:spPr>
      </p:pic>
      <p:pic>
        <p:nvPicPr>
          <p:cNvPr id="11" name="Graphic 10" descr="House with solid fill">
            <a:extLst>
              <a:ext uri="{FF2B5EF4-FFF2-40B4-BE49-F238E27FC236}">
                <a16:creationId xmlns:a16="http://schemas.microsoft.com/office/drawing/2014/main" id="{009649E6-9F8E-E3BF-0E1F-DC554A088B13}"/>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8815884" y="529854"/>
            <a:ext cx="2464601" cy="2464601"/>
          </a:xfrm>
          <a:prstGeom prst="rect">
            <a:avLst/>
          </a:prstGeom>
        </p:spPr>
      </p:pic>
      <p:pic>
        <p:nvPicPr>
          <p:cNvPr id="12" name="Graphic 11" descr="Woman with kid with solid fill">
            <a:extLst>
              <a:ext uri="{FF2B5EF4-FFF2-40B4-BE49-F238E27FC236}">
                <a16:creationId xmlns:a16="http://schemas.microsoft.com/office/drawing/2014/main" id="{84C72070-9B8F-AAF6-0214-4A690E589B4A}"/>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6101" y="3716564"/>
            <a:ext cx="2475653" cy="2475653"/>
          </a:xfrm>
          <a:prstGeom prst="rect">
            <a:avLst/>
          </a:prstGeom>
        </p:spPr>
      </p:pic>
      <p:pic>
        <p:nvPicPr>
          <p:cNvPr id="13" name="Graphic 12" descr="Heart with solid fill">
            <a:extLst>
              <a:ext uri="{FF2B5EF4-FFF2-40B4-BE49-F238E27FC236}">
                <a16:creationId xmlns:a16="http://schemas.microsoft.com/office/drawing/2014/main" id="{D755CB47-DF12-B08C-2843-987C84A57362}"/>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4861688" y="3773098"/>
            <a:ext cx="2468623" cy="2468623"/>
          </a:xfrm>
          <a:prstGeom prst="rect">
            <a:avLst/>
          </a:prstGeom>
        </p:spPr>
      </p:pic>
      <p:pic>
        <p:nvPicPr>
          <p:cNvPr id="15" name="Content Placeholder 5" descr="Packing Box Open outline">
            <a:extLst>
              <a:ext uri="{FF2B5EF4-FFF2-40B4-BE49-F238E27FC236}">
                <a16:creationId xmlns:a16="http://schemas.microsoft.com/office/drawing/2014/main" id="{1AD7E54C-238F-1A6C-C71B-AFD91CD144B9}"/>
              </a:ext>
            </a:extLst>
          </p:cNvPr>
          <p:cNvPicPr>
            <a:picLocks noGrp="1" noChangeAspect="1"/>
          </p:cNvPicPr>
          <p:nvPr>
            <p:ph idx="1"/>
          </p:nvPr>
        </p:nvPicPr>
        <p:blipFill>
          <a:blip r:embed="rId16">
            <a:extLst>
              <a:ext uri="{96DAC541-7B7A-43D3-8B79-37D633B846F1}">
                <asvg:svgBlip xmlns:asvg="http://schemas.microsoft.com/office/drawing/2016/SVG/main" r:embed="rId17"/>
              </a:ext>
            </a:extLst>
          </a:blip>
          <a:stretch>
            <a:fillRect/>
          </a:stretch>
        </p:blipFill>
        <p:spPr>
          <a:xfrm>
            <a:off x="11128280" y="-144589"/>
            <a:ext cx="1174554" cy="1174554"/>
          </a:xfrm>
        </p:spPr>
      </p:pic>
    </p:spTree>
    <p:extLst>
      <p:ext uri="{BB962C8B-B14F-4D97-AF65-F5344CB8AC3E}">
        <p14:creationId xmlns:p14="http://schemas.microsoft.com/office/powerpoint/2010/main" val="256219461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lumMod val="50000"/>
            <a:alpha val="40000"/>
          </a:schemeClr>
        </a:solidFill>
        <a:effectLst/>
      </p:bgPr>
    </p:bg>
    <p:spTree>
      <p:nvGrpSpPr>
        <p:cNvPr id="1" name="">
          <a:extLst>
            <a:ext uri="{FF2B5EF4-FFF2-40B4-BE49-F238E27FC236}">
              <a16:creationId xmlns:a16="http://schemas.microsoft.com/office/drawing/2014/main" id="{BDA8F771-37A7-448D-D1F8-5EF169BC4C34}"/>
            </a:ext>
          </a:extLst>
        </p:cNvPr>
        <p:cNvGrpSpPr/>
        <p:nvPr/>
      </p:nvGrpSpPr>
      <p:grpSpPr>
        <a:xfrm>
          <a:off x="0" y="0"/>
          <a:ext cx="0" cy="0"/>
          <a:chOff x="0" y="0"/>
          <a:chExt cx="0" cy="0"/>
        </a:xfrm>
      </p:grpSpPr>
      <p:pic>
        <p:nvPicPr>
          <p:cNvPr id="2" name="Content Placeholder 8" descr="Bute Park and Arboretum Cardiff">
            <a:extLst>
              <a:ext uri="{FF2B5EF4-FFF2-40B4-BE49-F238E27FC236}">
                <a16:creationId xmlns:a16="http://schemas.microsoft.com/office/drawing/2014/main" id="{C0C3C584-51CD-C689-364F-780B33C656C0}"/>
              </a:ext>
            </a:extLst>
          </p:cNvPr>
          <p:cNvPicPr>
            <a:picLocks noChangeAspect="1"/>
          </p:cNvPicPr>
          <p:nvPr/>
        </p:nvPicPr>
        <p:blipFill>
          <a:blip r:embed="rId3"/>
          <a:srcRect t="2607" b="13140"/>
          <a:stretch/>
        </p:blipFill>
        <p:spPr>
          <a:xfrm>
            <a:off x="0" y="0"/>
            <a:ext cx="12574227" cy="7071693"/>
          </a:xfrm>
          <a:prstGeom prst="rect">
            <a:avLst/>
          </a:prstGeom>
        </p:spPr>
      </p:pic>
      <p:grpSp>
        <p:nvGrpSpPr>
          <p:cNvPr id="30" name="Group 29">
            <a:extLst>
              <a:ext uri="{FF2B5EF4-FFF2-40B4-BE49-F238E27FC236}">
                <a16:creationId xmlns:a16="http://schemas.microsoft.com/office/drawing/2014/main" id="{07782B11-C0F2-5855-89E7-8D000F5A1C4F}"/>
              </a:ext>
            </a:extLst>
          </p:cNvPr>
          <p:cNvGrpSpPr/>
          <p:nvPr/>
        </p:nvGrpSpPr>
        <p:grpSpPr>
          <a:xfrm>
            <a:off x="2890344" y="238481"/>
            <a:ext cx="6411311" cy="6238164"/>
            <a:chOff x="2890345" y="0"/>
            <a:chExt cx="6411311" cy="6238164"/>
          </a:xfrm>
        </p:grpSpPr>
        <p:sp>
          <p:nvSpPr>
            <p:cNvPr id="19" name="Doughnut 18">
              <a:extLst>
                <a:ext uri="{FF2B5EF4-FFF2-40B4-BE49-F238E27FC236}">
                  <a16:creationId xmlns:a16="http://schemas.microsoft.com/office/drawing/2014/main" id="{C221D56E-E236-2B3D-E0BF-CEDB64DDFCAC}"/>
                </a:ext>
              </a:extLst>
            </p:cNvPr>
            <p:cNvSpPr/>
            <p:nvPr/>
          </p:nvSpPr>
          <p:spPr>
            <a:xfrm>
              <a:off x="3384331" y="546812"/>
              <a:ext cx="5423338" cy="5691352"/>
            </a:xfrm>
            <a:prstGeom prst="donut">
              <a:avLst>
                <a:gd name="adj" fmla="val 2906"/>
              </a:avLst>
            </a:prstGeom>
            <a:solidFill>
              <a:srgbClr val="343534"/>
            </a:solidFill>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GB">
                <a:solidFill>
                  <a:schemeClr val="tx1"/>
                </a:solidFill>
              </a:endParaRPr>
            </a:p>
          </p:txBody>
        </p:sp>
        <p:sp>
          <p:nvSpPr>
            <p:cNvPr id="20" name="Oval 19">
              <a:extLst>
                <a:ext uri="{FF2B5EF4-FFF2-40B4-BE49-F238E27FC236}">
                  <a16:creationId xmlns:a16="http://schemas.microsoft.com/office/drawing/2014/main" id="{A6DF8839-CE18-50BF-F3E3-B8A89E4CB2C2}"/>
                </a:ext>
              </a:extLst>
            </p:cNvPr>
            <p:cNvSpPr/>
            <p:nvPr/>
          </p:nvSpPr>
          <p:spPr>
            <a:xfrm>
              <a:off x="5213131" y="0"/>
              <a:ext cx="1765738" cy="1797269"/>
            </a:xfrm>
            <a:prstGeom prst="ellipse">
              <a:avLst/>
            </a:prstGeom>
            <a:solidFill>
              <a:srgbClr val="61822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EA3F487C-9477-FCD8-EDD4-AF064B112CFF}"/>
                </a:ext>
              </a:extLst>
            </p:cNvPr>
            <p:cNvSpPr/>
            <p:nvPr/>
          </p:nvSpPr>
          <p:spPr>
            <a:xfrm>
              <a:off x="2890345" y="3594046"/>
              <a:ext cx="1765738" cy="1797269"/>
            </a:xfrm>
            <a:prstGeom prst="ellipse">
              <a:avLst/>
            </a:prstGeom>
            <a:solidFill>
              <a:srgbClr val="61822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447A77BF-7FCF-66DC-B8AD-B889A7870FF3}"/>
                </a:ext>
              </a:extLst>
            </p:cNvPr>
            <p:cNvSpPr/>
            <p:nvPr/>
          </p:nvSpPr>
          <p:spPr>
            <a:xfrm>
              <a:off x="7535918" y="3562514"/>
              <a:ext cx="1765738" cy="1797269"/>
            </a:xfrm>
            <a:prstGeom prst="ellipse">
              <a:avLst/>
            </a:prstGeom>
            <a:solidFill>
              <a:srgbClr val="61822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Graphic 24" descr="Angry face with solid fill with solid fill">
              <a:extLst>
                <a:ext uri="{FF2B5EF4-FFF2-40B4-BE49-F238E27FC236}">
                  <a16:creationId xmlns:a16="http://schemas.microsoft.com/office/drawing/2014/main" id="{F8C55E69-9207-054A-B667-364E2BE8F9E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418083" y="220717"/>
              <a:ext cx="1355834" cy="1355834"/>
            </a:xfrm>
            <a:prstGeom prst="rect">
              <a:avLst/>
            </a:prstGeom>
          </p:spPr>
        </p:pic>
        <p:pic>
          <p:nvPicPr>
            <p:cNvPr id="27" name="Graphic 26" descr="Worried face outline with solid fill">
              <a:extLst>
                <a:ext uri="{FF2B5EF4-FFF2-40B4-BE49-F238E27FC236}">
                  <a16:creationId xmlns:a16="http://schemas.microsoft.com/office/drawing/2014/main" id="{367628E1-B31A-6BA1-6754-DECEF0EA464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688318" y="3730679"/>
              <a:ext cx="1460938" cy="1460938"/>
            </a:xfrm>
            <a:prstGeom prst="rect">
              <a:avLst/>
            </a:prstGeom>
          </p:spPr>
        </p:pic>
        <p:pic>
          <p:nvPicPr>
            <p:cNvPr id="29" name="Graphic 28" descr="Broken Heart with solid fill">
              <a:extLst>
                <a:ext uri="{FF2B5EF4-FFF2-40B4-BE49-F238E27FC236}">
                  <a16:creationId xmlns:a16="http://schemas.microsoft.com/office/drawing/2014/main" id="{F6B896A8-F5BF-7D13-94EE-78C308B7339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024105" y="3861565"/>
              <a:ext cx="1498218" cy="1498218"/>
            </a:xfrm>
            <a:prstGeom prst="rect">
              <a:avLst/>
            </a:prstGeom>
          </p:spPr>
        </p:pic>
      </p:grpSp>
      <p:pic>
        <p:nvPicPr>
          <p:cNvPr id="31" name="Content Placeholder 5" descr="Packing Box Open outline">
            <a:extLst>
              <a:ext uri="{FF2B5EF4-FFF2-40B4-BE49-F238E27FC236}">
                <a16:creationId xmlns:a16="http://schemas.microsoft.com/office/drawing/2014/main" id="{024E066E-61D8-3E3B-5C3A-D94412676F9C}"/>
              </a:ext>
            </a:extLst>
          </p:cNvPr>
          <p:cNvPicPr>
            <a:picLocks noGrp="1" noChangeAspect="1"/>
          </p:cNvPicPr>
          <p:nvPr>
            <p:ph idx="1"/>
          </p:nvPr>
        </p:nvPicPr>
        <p:blipFill>
          <a:blip r:embed="rId10">
            <a:extLst>
              <a:ext uri="{96DAC541-7B7A-43D3-8B79-37D633B846F1}">
                <asvg:svgBlip xmlns:asvg="http://schemas.microsoft.com/office/drawing/2016/SVG/main" r:embed="rId11"/>
              </a:ext>
            </a:extLst>
          </a:blip>
          <a:stretch>
            <a:fillRect/>
          </a:stretch>
        </p:blipFill>
        <p:spPr>
          <a:xfrm>
            <a:off x="11128280" y="-144589"/>
            <a:ext cx="1174554" cy="1174554"/>
          </a:xfrm>
        </p:spPr>
      </p:pic>
    </p:spTree>
    <p:extLst>
      <p:ext uri="{BB962C8B-B14F-4D97-AF65-F5344CB8AC3E}">
        <p14:creationId xmlns:p14="http://schemas.microsoft.com/office/powerpoint/2010/main" val="38499867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lumMod val="50000"/>
            <a:alpha val="40000"/>
          </a:schemeClr>
        </a:solidFill>
        <a:effectLst/>
      </p:bgPr>
    </p:bg>
    <p:spTree>
      <p:nvGrpSpPr>
        <p:cNvPr id="1" name="">
          <a:extLst>
            <a:ext uri="{FF2B5EF4-FFF2-40B4-BE49-F238E27FC236}">
              <a16:creationId xmlns:a16="http://schemas.microsoft.com/office/drawing/2014/main" id="{74120225-37D3-900A-3734-16904976DD90}"/>
            </a:ext>
          </a:extLst>
        </p:cNvPr>
        <p:cNvGrpSpPr/>
        <p:nvPr/>
      </p:nvGrpSpPr>
      <p:grpSpPr>
        <a:xfrm>
          <a:off x="0" y="0"/>
          <a:ext cx="0" cy="0"/>
          <a:chOff x="0" y="0"/>
          <a:chExt cx="0" cy="0"/>
        </a:xfrm>
      </p:grpSpPr>
      <p:pic>
        <p:nvPicPr>
          <p:cNvPr id="2" name="Content Placeholder 8" descr="Bute Park and Arboretum Cardiff">
            <a:extLst>
              <a:ext uri="{FF2B5EF4-FFF2-40B4-BE49-F238E27FC236}">
                <a16:creationId xmlns:a16="http://schemas.microsoft.com/office/drawing/2014/main" id="{1296BFDD-0C03-385B-0A6D-D25B973A571E}"/>
              </a:ext>
            </a:extLst>
          </p:cNvPr>
          <p:cNvPicPr>
            <a:picLocks noChangeAspect="1"/>
          </p:cNvPicPr>
          <p:nvPr/>
        </p:nvPicPr>
        <p:blipFill>
          <a:blip r:embed="rId3"/>
          <a:srcRect t="2607" b="13140"/>
          <a:stretch/>
        </p:blipFill>
        <p:spPr>
          <a:xfrm>
            <a:off x="-1" y="0"/>
            <a:ext cx="12574227" cy="7071693"/>
          </a:xfrm>
          <a:prstGeom prst="rect">
            <a:avLst/>
          </a:prstGeom>
        </p:spPr>
      </p:pic>
      <p:sp>
        <p:nvSpPr>
          <p:cNvPr id="6" name="Rectangle 5">
            <a:extLst>
              <a:ext uri="{FF2B5EF4-FFF2-40B4-BE49-F238E27FC236}">
                <a16:creationId xmlns:a16="http://schemas.microsoft.com/office/drawing/2014/main" id="{43848E8C-AF5F-65E7-84A3-4DC180733249}"/>
              </a:ext>
            </a:extLst>
          </p:cNvPr>
          <p:cNvSpPr/>
          <p:nvPr/>
        </p:nvSpPr>
        <p:spPr>
          <a:xfrm>
            <a:off x="707366" y="534838"/>
            <a:ext cx="3985404" cy="5969479"/>
          </a:xfrm>
          <a:prstGeom prst="rect">
            <a:avLst/>
          </a:prstGeom>
          <a:solidFill>
            <a:srgbClr val="61822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55E1AB7-2E2F-49B9-6F3E-35FC7B853EE7}"/>
              </a:ext>
            </a:extLst>
          </p:cNvPr>
          <p:cNvSpPr/>
          <p:nvPr/>
        </p:nvSpPr>
        <p:spPr>
          <a:xfrm>
            <a:off x="7499230" y="534838"/>
            <a:ext cx="3985404" cy="5969479"/>
          </a:xfrm>
          <a:prstGeom prst="rect">
            <a:avLst/>
          </a:prstGeom>
          <a:solidFill>
            <a:srgbClr val="61822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Graphic 2" descr="Woman with kid with solid fill">
            <a:extLst>
              <a:ext uri="{FF2B5EF4-FFF2-40B4-BE49-F238E27FC236}">
                <a16:creationId xmlns:a16="http://schemas.microsoft.com/office/drawing/2014/main" id="{47883132-EA32-D5FD-9CA3-8410D87C5A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952117" y="1753318"/>
            <a:ext cx="3532517" cy="3532517"/>
          </a:xfrm>
          <a:prstGeom prst="rect">
            <a:avLst/>
          </a:prstGeom>
        </p:spPr>
      </p:pic>
      <p:pic>
        <p:nvPicPr>
          <p:cNvPr id="5" name="Graphic 4" descr="Man with kid with solid fill">
            <a:extLst>
              <a:ext uri="{FF2B5EF4-FFF2-40B4-BE49-F238E27FC236}">
                <a16:creationId xmlns:a16="http://schemas.microsoft.com/office/drawing/2014/main" id="{63786C04-4586-B294-FF4A-C67CB35AE49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07366" y="1753317"/>
            <a:ext cx="3532517" cy="3532517"/>
          </a:xfrm>
          <a:prstGeom prst="rect">
            <a:avLst/>
          </a:prstGeom>
        </p:spPr>
      </p:pic>
      <p:pic>
        <p:nvPicPr>
          <p:cNvPr id="8" name="Content Placeholder 5" descr="Packing Box Open outline">
            <a:extLst>
              <a:ext uri="{FF2B5EF4-FFF2-40B4-BE49-F238E27FC236}">
                <a16:creationId xmlns:a16="http://schemas.microsoft.com/office/drawing/2014/main" id="{4E8D8FE7-C2FB-EC5D-71DE-8E745B5DEDC4}"/>
              </a:ext>
            </a:extLst>
          </p:cNvPr>
          <p:cNvPicPr>
            <a:picLocks noGrp="1" noChangeAspect="1"/>
          </p:cNvPicPr>
          <p:nvPr>
            <p:ph idx="1"/>
          </p:nvPr>
        </p:nvPicPr>
        <p:blipFill>
          <a:blip r:embed="rId8">
            <a:extLst>
              <a:ext uri="{96DAC541-7B7A-43D3-8B79-37D633B846F1}">
                <asvg:svgBlip xmlns:asvg="http://schemas.microsoft.com/office/drawing/2016/SVG/main" r:embed="rId9"/>
              </a:ext>
            </a:extLst>
          </a:blip>
          <a:stretch>
            <a:fillRect/>
          </a:stretch>
        </p:blipFill>
        <p:spPr>
          <a:xfrm>
            <a:off x="5510956" y="2770286"/>
            <a:ext cx="1174554" cy="1174554"/>
          </a:xfrm>
        </p:spPr>
      </p:pic>
    </p:spTree>
    <p:extLst>
      <p:ext uri="{BB962C8B-B14F-4D97-AF65-F5344CB8AC3E}">
        <p14:creationId xmlns:p14="http://schemas.microsoft.com/office/powerpoint/2010/main" val="215526751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791FA7D-6454-271B-B39D-C8BDD90CD6FB}"/>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3" descr="A group of people standing next to a statue of a dinosaur&#10;&#10;Description automatically generated">
            <a:extLst>
              <a:ext uri="{FF2B5EF4-FFF2-40B4-BE49-F238E27FC236}">
                <a16:creationId xmlns:a16="http://schemas.microsoft.com/office/drawing/2014/main" id="{78E5D6EC-2868-8295-FB60-6645CA0A14D2}"/>
              </a:ext>
            </a:extLst>
          </p:cNvPr>
          <p:cNvPicPr>
            <a:picLocks noChangeAspect="1"/>
          </p:cNvPicPr>
          <p:nvPr/>
        </p:nvPicPr>
        <p:blipFill>
          <a:blip r:embed="rId3"/>
          <a:srcRect t="22034" b="35786"/>
          <a:stretch/>
        </p:blipFill>
        <p:spPr>
          <a:xfrm>
            <a:off x="20" y="1282"/>
            <a:ext cx="12191980" cy="6856718"/>
          </a:xfrm>
          <a:prstGeom prst="rect">
            <a:avLst/>
          </a:prstGeom>
        </p:spPr>
      </p:pic>
      <p:pic>
        <p:nvPicPr>
          <p:cNvPr id="8" name="Content Placeholder 6" descr="Sprouting Seed with solid fill">
            <a:extLst>
              <a:ext uri="{FF2B5EF4-FFF2-40B4-BE49-F238E27FC236}">
                <a16:creationId xmlns:a16="http://schemas.microsoft.com/office/drawing/2014/main" id="{51877128-B19D-E7E1-8057-3DE3AC909E25}"/>
              </a:ext>
            </a:extLst>
          </p:cNvPr>
          <p:cNvPicPr>
            <a:picLocks noGrp="1" noChangeAspect="1"/>
          </p:cNvPicPr>
          <p:nvPr>
            <p:ph idx="1"/>
          </p:nvPr>
        </p:nvPicPr>
        <p:blipFill>
          <a:blip r:embed="rId4">
            <a:extLst>
              <a:ext uri="{96DAC541-7B7A-43D3-8B79-37D633B846F1}">
                <asvg:svgBlip xmlns:asvg="http://schemas.microsoft.com/office/drawing/2016/SVG/main" r:embed="rId5"/>
              </a:ext>
            </a:extLst>
          </a:blip>
          <a:stretch>
            <a:fillRect/>
          </a:stretch>
        </p:blipFill>
        <p:spPr>
          <a:xfrm>
            <a:off x="11248845" y="0"/>
            <a:ext cx="941631" cy="941631"/>
          </a:xfrm>
        </p:spPr>
      </p:pic>
    </p:spTree>
    <p:extLst>
      <p:ext uri="{BB962C8B-B14F-4D97-AF65-F5344CB8AC3E}">
        <p14:creationId xmlns:p14="http://schemas.microsoft.com/office/powerpoint/2010/main" val="28773481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9FB7D2-089C-4E99-A23B-06219AE2B49C}"/>
            </a:ext>
          </a:extLst>
        </p:cNvPr>
        <p:cNvGrpSpPr/>
        <p:nvPr/>
      </p:nvGrpSpPr>
      <p:grpSpPr>
        <a:xfrm>
          <a:off x="0" y="0"/>
          <a:ext cx="0" cy="0"/>
          <a:chOff x="0" y="0"/>
          <a:chExt cx="0" cy="0"/>
        </a:xfrm>
      </p:grpSpPr>
      <p:sp>
        <p:nvSpPr>
          <p:cNvPr id="4" name="Oval 3">
            <a:extLst>
              <a:ext uri="{FF2B5EF4-FFF2-40B4-BE49-F238E27FC236}">
                <a16:creationId xmlns:a16="http://schemas.microsoft.com/office/drawing/2014/main" id="{14CDD076-DB05-73E3-1375-4D61257D6BA9}"/>
              </a:ext>
            </a:extLst>
          </p:cNvPr>
          <p:cNvSpPr/>
          <p:nvPr/>
        </p:nvSpPr>
        <p:spPr>
          <a:xfrm>
            <a:off x="2693232" y="52465"/>
            <a:ext cx="6805535" cy="6753069"/>
          </a:xfrm>
          <a:prstGeom prst="ellipse">
            <a:avLst/>
          </a:prstGeom>
          <a:solidFill>
            <a:srgbClr val="618224"/>
          </a:solidFill>
          <a:ln w="317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 name="Graphic 1" descr="Scales of justice with solid fill">
            <a:extLst>
              <a:ext uri="{FF2B5EF4-FFF2-40B4-BE49-F238E27FC236}">
                <a16:creationId xmlns:a16="http://schemas.microsoft.com/office/drawing/2014/main" id="{095D3B62-EB66-6063-3550-17E2BACE7DF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840604" y="1094282"/>
            <a:ext cx="2510791" cy="2510791"/>
          </a:xfrm>
          <a:prstGeom prst="rect">
            <a:avLst/>
          </a:prstGeom>
        </p:spPr>
      </p:pic>
      <p:sp>
        <p:nvSpPr>
          <p:cNvPr id="3" name="TextBox 2">
            <a:extLst>
              <a:ext uri="{FF2B5EF4-FFF2-40B4-BE49-F238E27FC236}">
                <a16:creationId xmlns:a16="http://schemas.microsoft.com/office/drawing/2014/main" id="{A3D25028-9307-476B-00B9-69D2FC42CE4E}"/>
              </a:ext>
            </a:extLst>
          </p:cNvPr>
          <p:cNvSpPr txBox="1"/>
          <p:nvPr/>
        </p:nvSpPr>
        <p:spPr>
          <a:xfrm>
            <a:off x="3450566" y="3605073"/>
            <a:ext cx="5020574" cy="1323439"/>
          </a:xfrm>
          <a:prstGeom prst="rect">
            <a:avLst/>
          </a:prstGeom>
          <a:noFill/>
        </p:spPr>
        <p:txBody>
          <a:bodyPr wrap="square" rtlCol="0">
            <a:spAutoFit/>
          </a:bodyPr>
          <a:lstStyle/>
          <a:p>
            <a:pPr algn="ctr"/>
            <a:r>
              <a:rPr lang="en-GB" sz="4000" dirty="0">
                <a:latin typeface="Arial Rounded MT Bold" panose="020F0704030504030204" pitchFamily="34" charset="77"/>
              </a:rPr>
              <a:t>Strengths and Limitations</a:t>
            </a:r>
          </a:p>
        </p:txBody>
      </p:sp>
    </p:spTree>
    <p:extLst>
      <p:ext uri="{BB962C8B-B14F-4D97-AF65-F5344CB8AC3E}">
        <p14:creationId xmlns:p14="http://schemas.microsoft.com/office/powerpoint/2010/main" val="2344332610"/>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09F158CC-0CE6-5EB8-8E46-A5D8A5C9B60C}"/>
            </a:ext>
          </a:extLst>
        </p:cNvPr>
        <p:cNvGrpSpPr/>
        <p:nvPr/>
      </p:nvGrpSpPr>
      <p:grpSpPr>
        <a:xfrm>
          <a:off x="0" y="0"/>
          <a:ext cx="0" cy="0"/>
          <a:chOff x="0" y="0"/>
          <a:chExt cx="0" cy="0"/>
        </a:xfrm>
      </p:grpSpPr>
      <p:sp>
        <p:nvSpPr>
          <p:cNvPr id="2" name="Rounded Rectangle 1">
            <a:extLst>
              <a:ext uri="{FF2B5EF4-FFF2-40B4-BE49-F238E27FC236}">
                <a16:creationId xmlns:a16="http://schemas.microsoft.com/office/drawing/2014/main" id="{DD4781FF-1897-AE05-9333-0D7C285C8BF4}"/>
              </a:ext>
            </a:extLst>
          </p:cNvPr>
          <p:cNvSpPr/>
          <p:nvPr/>
        </p:nvSpPr>
        <p:spPr>
          <a:xfrm>
            <a:off x="644767" y="869095"/>
            <a:ext cx="4683372" cy="5046783"/>
          </a:xfrm>
          <a:prstGeom prst="roundRect">
            <a:avLst/>
          </a:prstGeom>
          <a:solidFill>
            <a:srgbClr val="61822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ounded Rectangle 2">
            <a:extLst>
              <a:ext uri="{FF2B5EF4-FFF2-40B4-BE49-F238E27FC236}">
                <a16:creationId xmlns:a16="http://schemas.microsoft.com/office/drawing/2014/main" id="{73596818-DE57-80B5-6998-6BC1D0F972F1}"/>
              </a:ext>
            </a:extLst>
          </p:cNvPr>
          <p:cNvSpPr/>
          <p:nvPr/>
        </p:nvSpPr>
        <p:spPr>
          <a:xfrm>
            <a:off x="6863861" y="869096"/>
            <a:ext cx="4683372" cy="5046783"/>
          </a:xfrm>
          <a:prstGeom prst="roundRect">
            <a:avLst/>
          </a:prstGeom>
          <a:solidFill>
            <a:srgbClr val="34353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ounded Rectangle 4">
            <a:extLst>
              <a:ext uri="{FF2B5EF4-FFF2-40B4-BE49-F238E27FC236}">
                <a16:creationId xmlns:a16="http://schemas.microsoft.com/office/drawing/2014/main" id="{AE761A3D-E01A-5433-E7C7-B18BE1368646}"/>
              </a:ext>
            </a:extLst>
          </p:cNvPr>
          <p:cNvSpPr/>
          <p:nvPr/>
        </p:nvSpPr>
        <p:spPr>
          <a:xfrm>
            <a:off x="1408816" y="6274533"/>
            <a:ext cx="9407769" cy="369277"/>
          </a:xfrm>
          <a:prstGeom prst="roundRect">
            <a:avLst/>
          </a:prstGeom>
          <a:solidFill>
            <a:srgbClr val="9E9F9E">
              <a:alpha val="4137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6C012CDF-D1B3-663C-8F42-D07431CFC87F}"/>
              </a:ext>
            </a:extLst>
          </p:cNvPr>
          <p:cNvSpPr/>
          <p:nvPr/>
        </p:nvSpPr>
        <p:spPr>
          <a:xfrm>
            <a:off x="2406161" y="6220191"/>
            <a:ext cx="580292" cy="477959"/>
          </a:xfrm>
          <a:prstGeom prst="ellipse">
            <a:avLst/>
          </a:prstGeom>
          <a:solidFill>
            <a:srgbClr val="61822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09676A9C-1AAE-19AC-398C-6E657F54B7B8}"/>
              </a:ext>
            </a:extLst>
          </p:cNvPr>
          <p:cNvSpPr txBox="1"/>
          <p:nvPr/>
        </p:nvSpPr>
        <p:spPr>
          <a:xfrm>
            <a:off x="1408816" y="942122"/>
            <a:ext cx="3243532" cy="646331"/>
          </a:xfrm>
          <a:prstGeom prst="rect">
            <a:avLst/>
          </a:prstGeom>
          <a:noFill/>
        </p:spPr>
        <p:txBody>
          <a:bodyPr wrap="square" rtlCol="0">
            <a:spAutoFit/>
          </a:bodyPr>
          <a:lstStyle/>
          <a:p>
            <a:pPr algn="ctr"/>
            <a:r>
              <a:rPr lang="en-GB" sz="3600" dirty="0">
                <a:solidFill>
                  <a:schemeClr val="bg1"/>
                </a:solidFill>
                <a:latin typeface="Arial Rounded MT Bold" panose="020F0704030504030204" pitchFamily="34" charset="77"/>
              </a:rPr>
              <a:t>Strengths</a:t>
            </a:r>
          </a:p>
        </p:txBody>
      </p:sp>
      <p:sp>
        <p:nvSpPr>
          <p:cNvPr id="8" name="TextBox 7">
            <a:extLst>
              <a:ext uri="{FF2B5EF4-FFF2-40B4-BE49-F238E27FC236}">
                <a16:creationId xmlns:a16="http://schemas.microsoft.com/office/drawing/2014/main" id="{49F8D6E2-BFEB-06A5-8FCC-F97FB5226C74}"/>
              </a:ext>
            </a:extLst>
          </p:cNvPr>
          <p:cNvSpPr txBox="1"/>
          <p:nvPr/>
        </p:nvSpPr>
        <p:spPr>
          <a:xfrm>
            <a:off x="7583781" y="942122"/>
            <a:ext cx="3243532" cy="646331"/>
          </a:xfrm>
          <a:prstGeom prst="rect">
            <a:avLst/>
          </a:prstGeom>
          <a:noFill/>
        </p:spPr>
        <p:txBody>
          <a:bodyPr wrap="square" rtlCol="0">
            <a:spAutoFit/>
          </a:bodyPr>
          <a:lstStyle/>
          <a:p>
            <a:pPr algn="ctr"/>
            <a:r>
              <a:rPr lang="en-GB" sz="3600" dirty="0">
                <a:latin typeface="Arial Rounded MT Bold" panose="020F0704030504030204" pitchFamily="34" charset="77"/>
              </a:rPr>
              <a:t>Limitations</a:t>
            </a:r>
          </a:p>
        </p:txBody>
      </p:sp>
      <p:sp>
        <p:nvSpPr>
          <p:cNvPr id="9" name="TextBox 8">
            <a:extLst>
              <a:ext uri="{FF2B5EF4-FFF2-40B4-BE49-F238E27FC236}">
                <a16:creationId xmlns:a16="http://schemas.microsoft.com/office/drawing/2014/main" id="{CDA33382-203D-7060-8609-8E8CAC1626BF}"/>
              </a:ext>
            </a:extLst>
          </p:cNvPr>
          <p:cNvSpPr txBox="1"/>
          <p:nvPr/>
        </p:nvSpPr>
        <p:spPr>
          <a:xfrm>
            <a:off x="767998" y="2474893"/>
            <a:ext cx="4436909" cy="2554545"/>
          </a:xfrm>
          <a:prstGeom prst="rect">
            <a:avLst/>
          </a:prstGeom>
          <a:noFill/>
        </p:spPr>
        <p:txBody>
          <a:bodyPr wrap="square" rtlCol="0">
            <a:spAutoFit/>
          </a:bodyPr>
          <a:lstStyle/>
          <a:p>
            <a:pPr algn="ctr"/>
            <a:r>
              <a:rPr lang="en-GB" sz="4000" dirty="0">
                <a:solidFill>
                  <a:schemeClr val="bg1"/>
                </a:solidFill>
              </a:rPr>
              <a:t>Useful for actively participating in the process of change</a:t>
            </a:r>
          </a:p>
          <a:p>
            <a:pPr algn="ctr"/>
            <a:endParaRPr lang="en-GB" sz="4000" dirty="0"/>
          </a:p>
        </p:txBody>
      </p:sp>
      <p:sp>
        <p:nvSpPr>
          <p:cNvPr id="10" name="TextBox 9">
            <a:extLst>
              <a:ext uri="{FF2B5EF4-FFF2-40B4-BE49-F238E27FC236}">
                <a16:creationId xmlns:a16="http://schemas.microsoft.com/office/drawing/2014/main" id="{5F4E519E-17CA-DEC1-EAAA-55619482593B}"/>
              </a:ext>
            </a:extLst>
          </p:cNvPr>
          <p:cNvSpPr txBox="1"/>
          <p:nvPr/>
        </p:nvSpPr>
        <p:spPr>
          <a:xfrm>
            <a:off x="7110322" y="3003620"/>
            <a:ext cx="4436909" cy="707886"/>
          </a:xfrm>
          <a:prstGeom prst="rect">
            <a:avLst/>
          </a:prstGeom>
          <a:noFill/>
        </p:spPr>
        <p:txBody>
          <a:bodyPr wrap="square" rtlCol="0">
            <a:spAutoFit/>
          </a:bodyPr>
          <a:lstStyle/>
          <a:p>
            <a:pPr algn="ctr"/>
            <a:r>
              <a:rPr lang="en-GB" sz="4000" dirty="0"/>
              <a:t>Lack of evidence</a:t>
            </a:r>
          </a:p>
        </p:txBody>
      </p:sp>
      <p:sp>
        <p:nvSpPr>
          <p:cNvPr id="11" name="TextBox 10">
            <a:extLst>
              <a:ext uri="{FF2B5EF4-FFF2-40B4-BE49-F238E27FC236}">
                <a16:creationId xmlns:a16="http://schemas.microsoft.com/office/drawing/2014/main" id="{524C20DA-B3DD-FC76-A74B-BE5D98752361}"/>
              </a:ext>
            </a:extLst>
          </p:cNvPr>
          <p:cNvSpPr txBox="1"/>
          <p:nvPr/>
        </p:nvSpPr>
        <p:spPr>
          <a:xfrm>
            <a:off x="1341227" y="5518407"/>
            <a:ext cx="3043991" cy="338554"/>
          </a:xfrm>
          <a:prstGeom prst="rect">
            <a:avLst/>
          </a:prstGeom>
          <a:noFill/>
        </p:spPr>
        <p:txBody>
          <a:bodyPr wrap="square" rtlCol="0">
            <a:spAutoFit/>
          </a:bodyPr>
          <a:lstStyle/>
          <a:p>
            <a:pPr algn="ctr"/>
            <a:r>
              <a:rPr lang="en-GB" sz="1600" dirty="0">
                <a:solidFill>
                  <a:schemeClr val="bg1"/>
                </a:solidFill>
              </a:rPr>
              <a:t>(Shy and Mills, 2010, p.425)</a:t>
            </a:r>
          </a:p>
        </p:txBody>
      </p:sp>
      <p:sp>
        <p:nvSpPr>
          <p:cNvPr id="12" name="TextBox 11">
            <a:extLst>
              <a:ext uri="{FF2B5EF4-FFF2-40B4-BE49-F238E27FC236}">
                <a16:creationId xmlns:a16="http://schemas.microsoft.com/office/drawing/2014/main" id="{15FA16DB-7380-66C3-4017-965BCFD27181}"/>
              </a:ext>
            </a:extLst>
          </p:cNvPr>
          <p:cNvSpPr txBox="1"/>
          <p:nvPr/>
        </p:nvSpPr>
        <p:spPr>
          <a:xfrm>
            <a:off x="7806782" y="5435218"/>
            <a:ext cx="3043991" cy="338554"/>
          </a:xfrm>
          <a:prstGeom prst="rect">
            <a:avLst/>
          </a:prstGeom>
          <a:noFill/>
        </p:spPr>
        <p:txBody>
          <a:bodyPr wrap="square" rtlCol="0">
            <a:spAutoFit/>
          </a:bodyPr>
          <a:lstStyle/>
          <a:p>
            <a:pPr algn="ctr"/>
            <a:r>
              <a:rPr lang="en-GB" sz="1600" dirty="0"/>
              <a:t>(Feiler, 2020, p.199)</a:t>
            </a:r>
          </a:p>
        </p:txBody>
      </p:sp>
    </p:spTree>
    <p:extLst>
      <p:ext uri="{BB962C8B-B14F-4D97-AF65-F5344CB8AC3E}">
        <p14:creationId xmlns:p14="http://schemas.microsoft.com/office/powerpoint/2010/main" val="22944950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BD0ABA18-9DDD-1E5A-61DC-87AD9FAEC972}"/>
            </a:ext>
          </a:extLst>
        </p:cNvPr>
        <p:cNvGrpSpPr/>
        <p:nvPr/>
      </p:nvGrpSpPr>
      <p:grpSpPr>
        <a:xfrm>
          <a:off x="0" y="0"/>
          <a:ext cx="0" cy="0"/>
          <a:chOff x="0" y="0"/>
          <a:chExt cx="0" cy="0"/>
        </a:xfrm>
      </p:grpSpPr>
      <p:sp>
        <p:nvSpPr>
          <p:cNvPr id="2" name="Rounded Rectangle 1">
            <a:extLst>
              <a:ext uri="{FF2B5EF4-FFF2-40B4-BE49-F238E27FC236}">
                <a16:creationId xmlns:a16="http://schemas.microsoft.com/office/drawing/2014/main" id="{AC3B3581-4973-CF13-8DF5-8A06295EEF5F}"/>
              </a:ext>
            </a:extLst>
          </p:cNvPr>
          <p:cNvSpPr/>
          <p:nvPr/>
        </p:nvSpPr>
        <p:spPr>
          <a:xfrm>
            <a:off x="644767" y="869095"/>
            <a:ext cx="4683372" cy="5046783"/>
          </a:xfrm>
          <a:prstGeom prst="roundRect">
            <a:avLst/>
          </a:prstGeom>
          <a:solidFill>
            <a:srgbClr val="34353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ounded Rectangle 2">
            <a:extLst>
              <a:ext uri="{FF2B5EF4-FFF2-40B4-BE49-F238E27FC236}">
                <a16:creationId xmlns:a16="http://schemas.microsoft.com/office/drawing/2014/main" id="{47666FDB-67F2-22A1-B113-D4D8513F9212}"/>
              </a:ext>
            </a:extLst>
          </p:cNvPr>
          <p:cNvSpPr/>
          <p:nvPr/>
        </p:nvSpPr>
        <p:spPr>
          <a:xfrm>
            <a:off x="6863861" y="869096"/>
            <a:ext cx="4683372" cy="5046783"/>
          </a:xfrm>
          <a:prstGeom prst="roundRect">
            <a:avLst/>
          </a:prstGeom>
          <a:solidFill>
            <a:srgbClr val="8224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ounded Rectangle 4">
            <a:extLst>
              <a:ext uri="{FF2B5EF4-FFF2-40B4-BE49-F238E27FC236}">
                <a16:creationId xmlns:a16="http://schemas.microsoft.com/office/drawing/2014/main" id="{48EDB1C2-8F6E-82DB-2CE9-4D19CC4A83F6}"/>
              </a:ext>
            </a:extLst>
          </p:cNvPr>
          <p:cNvSpPr/>
          <p:nvPr/>
        </p:nvSpPr>
        <p:spPr>
          <a:xfrm>
            <a:off x="1408816" y="6274533"/>
            <a:ext cx="9407769" cy="369277"/>
          </a:xfrm>
          <a:prstGeom prst="roundRect">
            <a:avLst/>
          </a:prstGeom>
          <a:solidFill>
            <a:srgbClr val="9E9F9E">
              <a:alpha val="4137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5C2FAD17-9479-2E7D-8BF0-34323EB0DC8E}"/>
              </a:ext>
            </a:extLst>
          </p:cNvPr>
          <p:cNvSpPr/>
          <p:nvPr/>
        </p:nvSpPr>
        <p:spPr>
          <a:xfrm>
            <a:off x="8915401" y="6220191"/>
            <a:ext cx="580292" cy="477959"/>
          </a:xfrm>
          <a:prstGeom prst="ellipse">
            <a:avLst/>
          </a:prstGeom>
          <a:solidFill>
            <a:srgbClr val="61822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D05E9629-8E49-EE93-6A0D-216FB123F9C1}"/>
              </a:ext>
            </a:extLst>
          </p:cNvPr>
          <p:cNvSpPr txBox="1"/>
          <p:nvPr/>
        </p:nvSpPr>
        <p:spPr>
          <a:xfrm>
            <a:off x="1408816" y="942122"/>
            <a:ext cx="3243532" cy="646331"/>
          </a:xfrm>
          <a:prstGeom prst="rect">
            <a:avLst/>
          </a:prstGeom>
          <a:noFill/>
        </p:spPr>
        <p:txBody>
          <a:bodyPr wrap="square" rtlCol="0">
            <a:spAutoFit/>
          </a:bodyPr>
          <a:lstStyle/>
          <a:p>
            <a:pPr algn="ctr"/>
            <a:r>
              <a:rPr lang="en-GB" sz="3600" dirty="0">
                <a:latin typeface="Arial Rounded MT Bold" panose="020F0704030504030204" pitchFamily="34" charset="77"/>
              </a:rPr>
              <a:t>Strengths</a:t>
            </a:r>
          </a:p>
        </p:txBody>
      </p:sp>
      <p:sp>
        <p:nvSpPr>
          <p:cNvPr id="8" name="TextBox 7">
            <a:extLst>
              <a:ext uri="{FF2B5EF4-FFF2-40B4-BE49-F238E27FC236}">
                <a16:creationId xmlns:a16="http://schemas.microsoft.com/office/drawing/2014/main" id="{62F870F9-FBA3-78BF-474A-4993A2E25153}"/>
              </a:ext>
            </a:extLst>
          </p:cNvPr>
          <p:cNvSpPr txBox="1"/>
          <p:nvPr/>
        </p:nvSpPr>
        <p:spPr>
          <a:xfrm>
            <a:off x="7583781" y="942122"/>
            <a:ext cx="3243532" cy="646331"/>
          </a:xfrm>
          <a:prstGeom prst="rect">
            <a:avLst/>
          </a:prstGeom>
          <a:noFill/>
        </p:spPr>
        <p:txBody>
          <a:bodyPr wrap="square" rtlCol="0">
            <a:spAutoFit/>
          </a:bodyPr>
          <a:lstStyle/>
          <a:p>
            <a:pPr algn="ctr"/>
            <a:r>
              <a:rPr lang="en-GB" sz="3600" dirty="0">
                <a:solidFill>
                  <a:schemeClr val="bg1"/>
                </a:solidFill>
                <a:latin typeface="Arial Rounded MT Bold" panose="020F0704030504030204" pitchFamily="34" charset="77"/>
              </a:rPr>
              <a:t>Limitations</a:t>
            </a:r>
          </a:p>
        </p:txBody>
      </p:sp>
      <p:sp>
        <p:nvSpPr>
          <p:cNvPr id="9" name="TextBox 8">
            <a:extLst>
              <a:ext uri="{FF2B5EF4-FFF2-40B4-BE49-F238E27FC236}">
                <a16:creationId xmlns:a16="http://schemas.microsoft.com/office/drawing/2014/main" id="{122D0906-21F8-4C6E-767E-A9863838621B}"/>
              </a:ext>
            </a:extLst>
          </p:cNvPr>
          <p:cNvSpPr txBox="1"/>
          <p:nvPr/>
        </p:nvSpPr>
        <p:spPr>
          <a:xfrm>
            <a:off x="767998" y="2474893"/>
            <a:ext cx="4436909" cy="2554545"/>
          </a:xfrm>
          <a:prstGeom prst="rect">
            <a:avLst/>
          </a:prstGeom>
          <a:noFill/>
        </p:spPr>
        <p:txBody>
          <a:bodyPr wrap="square" rtlCol="0">
            <a:spAutoFit/>
          </a:bodyPr>
          <a:lstStyle/>
          <a:p>
            <a:pPr algn="ctr"/>
            <a:r>
              <a:rPr lang="en-GB" sz="4000" dirty="0"/>
              <a:t>Useful for actively participating in the process of change</a:t>
            </a:r>
          </a:p>
          <a:p>
            <a:pPr algn="ctr"/>
            <a:endParaRPr lang="en-GB" sz="4000" dirty="0"/>
          </a:p>
        </p:txBody>
      </p:sp>
      <p:sp>
        <p:nvSpPr>
          <p:cNvPr id="10" name="TextBox 9">
            <a:extLst>
              <a:ext uri="{FF2B5EF4-FFF2-40B4-BE49-F238E27FC236}">
                <a16:creationId xmlns:a16="http://schemas.microsoft.com/office/drawing/2014/main" id="{E90623B0-CAE8-5975-5680-770AC106050A}"/>
              </a:ext>
            </a:extLst>
          </p:cNvPr>
          <p:cNvSpPr txBox="1"/>
          <p:nvPr/>
        </p:nvSpPr>
        <p:spPr>
          <a:xfrm>
            <a:off x="6987093" y="3003620"/>
            <a:ext cx="4436909" cy="707886"/>
          </a:xfrm>
          <a:prstGeom prst="rect">
            <a:avLst/>
          </a:prstGeom>
          <a:noFill/>
        </p:spPr>
        <p:txBody>
          <a:bodyPr wrap="square" rtlCol="0">
            <a:spAutoFit/>
          </a:bodyPr>
          <a:lstStyle/>
          <a:p>
            <a:pPr algn="ctr"/>
            <a:r>
              <a:rPr lang="en-GB" sz="4000" dirty="0">
                <a:solidFill>
                  <a:schemeClr val="bg1"/>
                </a:solidFill>
              </a:rPr>
              <a:t>Lack of evidence</a:t>
            </a:r>
          </a:p>
        </p:txBody>
      </p:sp>
      <p:sp>
        <p:nvSpPr>
          <p:cNvPr id="11" name="TextBox 10">
            <a:extLst>
              <a:ext uri="{FF2B5EF4-FFF2-40B4-BE49-F238E27FC236}">
                <a16:creationId xmlns:a16="http://schemas.microsoft.com/office/drawing/2014/main" id="{AF8DB196-A9DF-5AD7-1379-F99A1EDFEB02}"/>
              </a:ext>
            </a:extLst>
          </p:cNvPr>
          <p:cNvSpPr txBox="1"/>
          <p:nvPr/>
        </p:nvSpPr>
        <p:spPr>
          <a:xfrm>
            <a:off x="1341227" y="5518407"/>
            <a:ext cx="3043991" cy="338554"/>
          </a:xfrm>
          <a:prstGeom prst="rect">
            <a:avLst/>
          </a:prstGeom>
          <a:noFill/>
        </p:spPr>
        <p:txBody>
          <a:bodyPr wrap="square" rtlCol="0">
            <a:spAutoFit/>
          </a:bodyPr>
          <a:lstStyle/>
          <a:p>
            <a:pPr algn="ctr"/>
            <a:r>
              <a:rPr lang="en-GB" sz="1600" dirty="0"/>
              <a:t>(Shy and Mills, 2010, p.425)</a:t>
            </a:r>
          </a:p>
        </p:txBody>
      </p:sp>
      <p:sp>
        <p:nvSpPr>
          <p:cNvPr id="12" name="TextBox 11">
            <a:extLst>
              <a:ext uri="{FF2B5EF4-FFF2-40B4-BE49-F238E27FC236}">
                <a16:creationId xmlns:a16="http://schemas.microsoft.com/office/drawing/2014/main" id="{C1938069-BB05-1F34-9112-0B66823A2EB2}"/>
              </a:ext>
            </a:extLst>
          </p:cNvPr>
          <p:cNvSpPr txBox="1"/>
          <p:nvPr/>
        </p:nvSpPr>
        <p:spPr>
          <a:xfrm>
            <a:off x="7806782" y="5435218"/>
            <a:ext cx="3043991" cy="338554"/>
          </a:xfrm>
          <a:prstGeom prst="rect">
            <a:avLst/>
          </a:prstGeom>
          <a:noFill/>
        </p:spPr>
        <p:txBody>
          <a:bodyPr wrap="square" rtlCol="0">
            <a:spAutoFit/>
          </a:bodyPr>
          <a:lstStyle/>
          <a:p>
            <a:pPr algn="ctr"/>
            <a:r>
              <a:rPr lang="en-GB" sz="1600" dirty="0">
                <a:solidFill>
                  <a:schemeClr val="bg1"/>
                </a:solidFill>
              </a:rPr>
              <a:t>(Feiler, 2020, p.200)</a:t>
            </a:r>
          </a:p>
        </p:txBody>
      </p:sp>
    </p:spTree>
    <p:extLst>
      <p:ext uri="{BB962C8B-B14F-4D97-AF65-F5344CB8AC3E}">
        <p14:creationId xmlns:p14="http://schemas.microsoft.com/office/powerpoint/2010/main" val="153047043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4B94F568-C811-5DF2-37CB-255C4D70FBCA}"/>
            </a:ext>
          </a:extLst>
        </p:cNvPr>
        <p:cNvGrpSpPr/>
        <p:nvPr/>
      </p:nvGrpSpPr>
      <p:grpSpPr>
        <a:xfrm>
          <a:off x="0" y="0"/>
          <a:ext cx="0" cy="0"/>
          <a:chOff x="0" y="0"/>
          <a:chExt cx="0" cy="0"/>
        </a:xfrm>
      </p:grpSpPr>
      <p:sp>
        <p:nvSpPr>
          <p:cNvPr id="2" name="Rounded Rectangle 1">
            <a:extLst>
              <a:ext uri="{FF2B5EF4-FFF2-40B4-BE49-F238E27FC236}">
                <a16:creationId xmlns:a16="http://schemas.microsoft.com/office/drawing/2014/main" id="{82450718-5293-1711-8142-AD7763EE4B51}"/>
              </a:ext>
            </a:extLst>
          </p:cNvPr>
          <p:cNvSpPr/>
          <p:nvPr/>
        </p:nvSpPr>
        <p:spPr>
          <a:xfrm>
            <a:off x="644767" y="869095"/>
            <a:ext cx="4683372" cy="5046783"/>
          </a:xfrm>
          <a:prstGeom prst="roundRect">
            <a:avLst/>
          </a:prstGeom>
          <a:solidFill>
            <a:srgbClr val="61822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ounded Rectangle 2">
            <a:extLst>
              <a:ext uri="{FF2B5EF4-FFF2-40B4-BE49-F238E27FC236}">
                <a16:creationId xmlns:a16="http://schemas.microsoft.com/office/drawing/2014/main" id="{4542F65B-0C75-34F8-0BC4-2FD2450DAC4D}"/>
              </a:ext>
            </a:extLst>
          </p:cNvPr>
          <p:cNvSpPr/>
          <p:nvPr/>
        </p:nvSpPr>
        <p:spPr>
          <a:xfrm>
            <a:off x="6863861" y="869096"/>
            <a:ext cx="4683372" cy="5046783"/>
          </a:xfrm>
          <a:prstGeom prst="roundRect">
            <a:avLst/>
          </a:prstGeom>
          <a:solidFill>
            <a:srgbClr val="34353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ounded Rectangle 4">
            <a:extLst>
              <a:ext uri="{FF2B5EF4-FFF2-40B4-BE49-F238E27FC236}">
                <a16:creationId xmlns:a16="http://schemas.microsoft.com/office/drawing/2014/main" id="{56FF6C13-4915-A969-98B9-A5880FB6C2E7}"/>
              </a:ext>
            </a:extLst>
          </p:cNvPr>
          <p:cNvSpPr/>
          <p:nvPr/>
        </p:nvSpPr>
        <p:spPr>
          <a:xfrm>
            <a:off x="1408816" y="6274533"/>
            <a:ext cx="9407769" cy="369277"/>
          </a:xfrm>
          <a:prstGeom prst="roundRect">
            <a:avLst/>
          </a:prstGeom>
          <a:solidFill>
            <a:srgbClr val="9E9F9E">
              <a:alpha val="4137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7BE89ACD-E8A8-D34C-4414-8C9E9C0F2F2B}"/>
              </a:ext>
            </a:extLst>
          </p:cNvPr>
          <p:cNvSpPr/>
          <p:nvPr/>
        </p:nvSpPr>
        <p:spPr>
          <a:xfrm>
            <a:off x="2406161" y="6220191"/>
            <a:ext cx="580292" cy="477959"/>
          </a:xfrm>
          <a:prstGeom prst="ellipse">
            <a:avLst/>
          </a:prstGeom>
          <a:solidFill>
            <a:srgbClr val="61822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B92C59B9-AD6A-C508-29B1-B735A2A831ED}"/>
              </a:ext>
            </a:extLst>
          </p:cNvPr>
          <p:cNvSpPr txBox="1"/>
          <p:nvPr/>
        </p:nvSpPr>
        <p:spPr>
          <a:xfrm>
            <a:off x="1408816" y="942122"/>
            <a:ext cx="3243532" cy="646331"/>
          </a:xfrm>
          <a:prstGeom prst="rect">
            <a:avLst/>
          </a:prstGeom>
          <a:noFill/>
        </p:spPr>
        <p:txBody>
          <a:bodyPr wrap="square" rtlCol="0">
            <a:spAutoFit/>
          </a:bodyPr>
          <a:lstStyle/>
          <a:p>
            <a:pPr algn="ctr"/>
            <a:r>
              <a:rPr lang="en-GB" sz="3600" dirty="0">
                <a:solidFill>
                  <a:schemeClr val="bg1"/>
                </a:solidFill>
                <a:latin typeface="Arial Rounded MT Bold" panose="020F0704030504030204" pitchFamily="34" charset="77"/>
              </a:rPr>
              <a:t>Strengths</a:t>
            </a:r>
          </a:p>
        </p:txBody>
      </p:sp>
      <p:sp>
        <p:nvSpPr>
          <p:cNvPr id="8" name="TextBox 7">
            <a:extLst>
              <a:ext uri="{FF2B5EF4-FFF2-40B4-BE49-F238E27FC236}">
                <a16:creationId xmlns:a16="http://schemas.microsoft.com/office/drawing/2014/main" id="{E3E36006-34E5-26BD-3B8B-3C5D7635A185}"/>
              </a:ext>
            </a:extLst>
          </p:cNvPr>
          <p:cNvSpPr txBox="1"/>
          <p:nvPr/>
        </p:nvSpPr>
        <p:spPr>
          <a:xfrm>
            <a:off x="7583781" y="942122"/>
            <a:ext cx="3243532" cy="646331"/>
          </a:xfrm>
          <a:prstGeom prst="rect">
            <a:avLst/>
          </a:prstGeom>
          <a:noFill/>
        </p:spPr>
        <p:txBody>
          <a:bodyPr wrap="square" rtlCol="0">
            <a:spAutoFit/>
          </a:bodyPr>
          <a:lstStyle/>
          <a:p>
            <a:pPr algn="ctr"/>
            <a:r>
              <a:rPr lang="en-GB" sz="3600" dirty="0">
                <a:latin typeface="Arial Rounded MT Bold" panose="020F0704030504030204" pitchFamily="34" charset="77"/>
              </a:rPr>
              <a:t>Limitations</a:t>
            </a:r>
          </a:p>
        </p:txBody>
      </p:sp>
      <p:sp>
        <p:nvSpPr>
          <p:cNvPr id="9" name="TextBox 8">
            <a:extLst>
              <a:ext uri="{FF2B5EF4-FFF2-40B4-BE49-F238E27FC236}">
                <a16:creationId xmlns:a16="http://schemas.microsoft.com/office/drawing/2014/main" id="{37124802-995E-FCA0-84A7-30CF4A7E8E29}"/>
              </a:ext>
            </a:extLst>
          </p:cNvPr>
          <p:cNvSpPr txBox="1"/>
          <p:nvPr/>
        </p:nvSpPr>
        <p:spPr>
          <a:xfrm>
            <a:off x="767998" y="2767280"/>
            <a:ext cx="4436909" cy="1323439"/>
          </a:xfrm>
          <a:prstGeom prst="rect">
            <a:avLst/>
          </a:prstGeom>
          <a:noFill/>
        </p:spPr>
        <p:txBody>
          <a:bodyPr wrap="square" rtlCol="0">
            <a:spAutoFit/>
          </a:bodyPr>
          <a:lstStyle/>
          <a:p>
            <a:pPr algn="ctr"/>
            <a:r>
              <a:rPr lang="en-GB" sz="4000" dirty="0">
                <a:solidFill>
                  <a:schemeClr val="bg1"/>
                </a:solidFill>
              </a:rPr>
              <a:t>It is a good starting point</a:t>
            </a:r>
            <a:endParaRPr lang="en-GB" sz="4000" dirty="0"/>
          </a:p>
        </p:txBody>
      </p:sp>
      <p:sp>
        <p:nvSpPr>
          <p:cNvPr id="10" name="TextBox 9">
            <a:extLst>
              <a:ext uri="{FF2B5EF4-FFF2-40B4-BE49-F238E27FC236}">
                <a16:creationId xmlns:a16="http://schemas.microsoft.com/office/drawing/2014/main" id="{46696884-74B2-6E5B-984B-8A976DEA5ABC}"/>
              </a:ext>
            </a:extLst>
          </p:cNvPr>
          <p:cNvSpPr txBox="1"/>
          <p:nvPr/>
        </p:nvSpPr>
        <p:spPr>
          <a:xfrm>
            <a:off x="7110324" y="3003620"/>
            <a:ext cx="4436909" cy="707886"/>
          </a:xfrm>
          <a:prstGeom prst="rect">
            <a:avLst/>
          </a:prstGeom>
          <a:noFill/>
        </p:spPr>
        <p:txBody>
          <a:bodyPr wrap="square" rtlCol="0">
            <a:spAutoFit/>
          </a:bodyPr>
          <a:lstStyle/>
          <a:p>
            <a:pPr algn="ctr"/>
            <a:r>
              <a:rPr lang="en-GB" sz="4000" dirty="0"/>
              <a:t>Too linear</a:t>
            </a:r>
          </a:p>
        </p:txBody>
      </p:sp>
      <p:sp>
        <p:nvSpPr>
          <p:cNvPr id="11" name="TextBox 10">
            <a:extLst>
              <a:ext uri="{FF2B5EF4-FFF2-40B4-BE49-F238E27FC236}">
                <a16:creationId xmlns:a16="http://schemas.microsoft.com/office/drawing/2014/main" id="{E1FEB956-399A-BFAD-1B71-63A593382B6B}"/>
              </a:ext>
            </a:extLst>
          </p:cNvPr>
          <p:cNvSpPr txBox="1"/>
          <p:nvPr/>
        </p:nvSpPr>
        <p:spPr>
          <a:xfrm>
            <a:off x="1341227" y="5518407"/>
            <a:ext cx="3043991" cy="338554"/>
          </a:xfrm>
          <a:prstGeom prst="rect">
            <a:avLst/>
          </a:prstGeom>
          <a:noFill/>
        </p:spPr>
        <p:txBody>
          <a:bodyPr wrap="square" rtlCol="0">
            <a:spAutoFit/>
          </a:bodyPr>
          <a:lstStyle/>
          <a:p>
            <a:pPr algn="ctr"/>
            <a:r>
              <a:rPr lang="en-GB" sz="1600" dirty="0">
                <a:solidFill>
                  <a:schemeClr val="bg1"/>
                </a:solidFill>
              </a:rPr>
              <a:t>(Dima and </a:t>
            </a:r>
            <a:r>
              <a:rPr lang="en-GB" sz="1600" dirty="0" err="1">
                <a:solidFill>
                  <a:schemeClr val="bg1"/>
                </a:solidFill>
              </a:rPr>
              <a:t>Skehill</a:t>
            </a:r>
            <a:r>
              <a:rPr lang="en-GB" sz="1600" dirty="0">
                <a:solidFill>
                  <a:schemeClr val="bg1"/>
                </a:solidFill>
              </a:rPr>
              <a:t>, 2011, p.2532)</a:t>
            </a:r>
          </a:p>
        </p:txBody>
      </p:sp>
      <p:sp>
        <p:nvSpPr>
          <p:cNvPr id="12" name="TextBox 11">
            <a:extLst>
              <a:ext uri="{FF2B5EF4-FFF2-40B4-BE49-F238E27FC236}">
                <a16:creationId xmlns:a16="http://schemas.microsoft.com/office/drawing/2014/main" id="{012F26D3-965A-A516-BBF1-0179BBC83866}"/>
              </a:ext>
            </a:extLst>
          </p:cNvPr>
          <p:cNvSpPr txBox="1"/>
          <p:nvPr/>
        </p:nvSpPr>
        <p:spPr>
          <a:xfrm>
            <a:off x="7260228" y="5467401"/>
            <a:ext cx="3890637" cy="338554"/>
          </a:xfrm>
          <a:prstGeom prst="rect">
            <a:avLst/>
          </a:prstGeom>
          <a:noFill/>
        </p:spPr>
        <p:txBody>
          <a:bodyPr wrap="square" rtlCol="0">
            <a:spAutoFit/>
          </a:bodyPr>
          <a:lstStyle/>
          <a:p>
            <a:pPr algn="ctr"/>
            <a:r>
              <a:rPr lang="en-GB" sz="1600" dirty="0"/>
              <a:t>(</a:t>
            </a:r>
            <a:r>
              <a:rPr lang="en-GB" sz="1600" dirty="0" err="1"/>
              <a:t>Kralik</a:t>
            </a:r>
            <a:r>
              <a:rPr lang="en-GB" sz="1600" dirty="0"/>
              <a:t>, </a:t>
            </a:r>
            <a:r>
              <a:rPr lang="en-GB" sz="1600" dirty="0" err="1"/>
              <a:t>Vesentin</a:t>
            </a:r>
            <a:r>
              <a:rPr lang="en-GB" sz="1600" dirty="0"/>
              <a:t> &amp; Loon, 2006, p.325)</a:t>
            </a:r>
          </a:p>
        </p:txBody>
      </p:sp>
    </p:spTree>
    <p:extLst>
      <p:ext uri="{BB962C8B-B14F-4D97-AF65-F5344CB8AC3E}">
        <p14:creationId xmlns:p14="http://schemas.microsoft.com/office/powerpoint/2010/main" val="13694165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9FC79BEA-CA99-6ED3-5CD7-B977B989E6A4}"/>
            </a:ext>
          </a:extLst>
        </p:cNvPr>
        <p:cNvGrpSpPr/>
        <p:nvPr/>
      </p:nvGrpSpPr>
      <p:grpSpPr>
        <a:xfrm>
          <a:off x="0" y="0"/>
          <a:ext cx="0" cy="0"/>
          <a:chOff x="0" y="0"/>
          <a:chExt cx="0" cy="0"/>
        </a:xfrm>
      </p:grpSpPr>
      <p:sp>
        <p:nvSpPr>
          <p:cNvPr id="2" name="Rounded Rectangle 1">
            <a:extLst>
              <a:ext uri="{FF2B5EF4-FFF2-40B4-BE49-F238E27FC236}">
                <a16:creationId xmlns:a16="http://schemas.microsoft.com/office/drawing/2014/main" id="{CCA228F2-B494-414F-470A-FA74B3DA4BE8}"/>
              </a:ext>
            </a:extLst>
          </p:cNvPr>
          <p:cNvSpPr/>
          <p:nvPr/>
        </p:nvSpPr>
        <p:spPr>
          <a:xfrm>
            <a:off x="644767" y="869095"/>
            <a:ext cx="4683372" cy="5046783"/>
          </a:xfrm>
          <a:prstGeom prst="roundRect">
            <a:avLst/>
          </a:prstGeom>
          <a:solidFill>
            <a:srgbClr val="34353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ounded Rectangle 2">
            <a:extLst>
              <a:ext uri="{FF2B5EF4-FFF2-40B4-BE49-F238E27FC236}">
                <a16:creationId xmlns:a16="http://schemas.microsoft.com/office/drawing/2014/main" id="{025AFF39-C806-5377-6DB5-7BA1792E8C00}"/>
              </a:ext>
            </a:extLst>
          </p:cNvPr>
          <p:cNvSpPr/>
          <p:nvPr/>
        </p:nvSpPr>
        <p:spPr>
          <a:xfrm>
            <a:off x="6863861" y="869096"/>
            <a:ext cx="4683372" cy="5046783"/>
          </a:xfrm>
          <a:prstGeom prst="roundRect">
            <a:avLst/>
          </a:prstGeom>
          <a:solidFill>
            <a:srgbClr val="8224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ounded Rectangle 4">
            <a:extLst>
              <a:ext uri="{FF2B5EF4-FFF2-40B4-BE49-F238E27FC236}">
                <a16:creationId xmlns:a16="http://schemas.microsoft.com/office/drawing/2014/main" id="{BBD056A7-F6CD-56B2-52CE-F2028F0D18DC}"/>
              </a:ext>
            </a:extLst>
          </p:cNvPr>
          <p:cNvSpPr/>
          <p:nvPr/>
        </p:nvSpPr>
        <p:spPr>
          <a:xfrm>
            <a:off x="1408816" y="6274533"/>
            <a:ext cx="9407769" cy="369277"/>
          </a:xfrm>
          <a:prstGeom prst="roundRect">
            <a:avLst/>
          </a:prstGeom>
          <a:solidFill>
            <a:srgbClr val="9E9F9E">
              <a:alpha val="4137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35C6379E-29C8-8ED9-CB75-5E1D8BB7FD5D}"/>
              </a:ext>
            </a:extLst>
          </p:cNvPr>
          <p:cNvSpPr/>
          <p:nvPr/>
        </p:nvSpPr>
        <p:spPr>
          <a:xfrm>
            <a:off x="9038632" y="6220191"/>
            <a:ext cx="580292" cy="477959"/>
          </a:xfrm>
          <a:prstGeom prst="ellipse">
            <a:avLst/>
          </a:prstGeom>
          <a:solidFill>
            <a:srgbClr val="61822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46A8FEF2-B88E-717D-9210-F76C958D2F1F}"/>
              </a:ext>
            </a:extLst>
          </p:cNvPr>
          <p:cNvSpPr txBox="1"/>
          <p:nvPr/>
        </p:nvSpPr>
        <p:spPr>
          <a:xfrm>
            <a:off x="1408816" y="942122"/>
            <a:ext cx="3243532" cy="646331"/>
          </a:xfrm>
          <a:prstGeom prst="rect">
            <a:avLst/>
          </a:prstGeom>
          <a:noFill/>
        </p:spPr>
        <p:txBody>
          <a:bodyPr wrap="square" rtlCol="0">
            <a:spAutoFit/>
          </a:bodyPr>
          <a:lstStyle/>
          <a:p>
            <a:pPr algn="ctr"/>
            <a:r>
              <a:rPr lang="en-GB" sz="3600" dirty="0">
                <a:latin typeface="Arial Rounded MT Bold" panose="020F0704030504030204" pitchFamily="34" charset="77"/>
              </a:rPr>
              <a:t>Strengths</a:t>
            </a:r>
          </a:p>
        </p:txBody>
      </p:sp>
      <p:sp>
        <p:nvSpPr>
          <p:cNvPr id="8" name="TextBox 7">
            <a:extLst>
              <a:ext uri="{FF2B5EF4-FFF2-40B4-BE49-F238E27FC236}">
                <a16:creationId xmlns:a16="http://schemas.microsoft.com/office/drawing/2014/main" id="{6E9618A2-4AD4-B8BD-FB64-CA25CEF265B3}"/>
              </a:ext>
            </a:extLst>
          </p:cNvPr>
          <p:cNvSpPr txBox="1"/>
          <p:nvPr/>
        </p:nvSpPr>
        <p:spPr>
          <a:xfrm>
            <a:off x="7583781" y="942122"/>
            <a:ext cx="3243532" cy="646331"/>
          </a:xfrm>
          <a:prstGeom prst="rect">
            <a:avLst/>
          </a:prstGeom>
          <a:noFill/>
        </p:spPr>
        <p:txBody>
          <a:bodyPr wrap="square" rtlCol="0">
            <a:spAutoFit/>
          </a:bodyPr>
          <a:lstStyle/>
          <a:p>
            <a:pPr algn="ctr"/>
            <a:r>
              <a:rPr lang="en-GB" sz="3600" dirty="0">
                <a:solidFill>
                  <a:schemeClr val="bg1"/>
                </a:solidFill>
                <a:latin typeface="Arial Rounded MT Bold" panose="020F0704030504030204" pitchFamily="34" charset="77"/>
              </a:rPr>
              <a:t>Limitations</a:t>
            </a:r>
          </a:p>
        </p:txBody>
      </p:sp>
      <p:sp>
        <p:nvSpPr>
          <p:cNvPr id="9" name="TextBox 8">
            <a:extLst>
              <a:ext uri="{FF2B5EF4-FFF2-40B4-BE49-F238E27FC236}">
                <a16:creationId xmlns:a16="http://schemas.microsoft.com/office/drawing/2014/main" id="{C9584593-631A-630F-C225-93606153DB00}"/>
              </a:ext>
            </a:extLst>
          </p:cNvPr>
          <p:cNvSpPr txBox="1"/>
          <p:nvPr/>
        </p:nvSpPr>
        <p:spPr>
          <a:xfrm>
            <a:off x="767998" y="2767280"/>
            <a:ext cx="4436909" cy="1323439"/>
          </a:xfrm>
          <a:prstGeom prst="rect">
            <a:avLst/>
          </a:prstGeom>
          <a:noFill/>
        </p:spPr>
        <p:txBody>
          <a:bodyPr wrap="square" rtlCol="0">
            <a:spAutoFit/>
          </a:bodyPr>
          <a:lstStyle/>
          <a:p>
            <a:pPr algn="ctr"/>
            <a:r>
              <a:rPr lang="en-GB" sz="4000" dirty="0"/>
              <a:t>It is a good starting point</a:t>
            </a:r>
          </a:p>
        </p:txBody>
      </p:sp>
      <p:sp>
        <p:nvSpPr>
          <p:cNvPr id="10" name="TextBox 9">
            <a:extLst>
              <a:ext uri="{FF2B5EF4-FFF2-40B4-BE49-F238E27FC236}">
                <a16:creationId xmlns:a16="http://schemas.microsoft.com/office/drawing/2014/main" id="{B07B129A-C289-85AE-4038-0275BD1D6BB6}"/>
              </a:ext>
            </a:extLst>
          </p:cNvPr>
          <p:cNvSpPr txBox="1"/>
          <p:nvPr/>
        </p:nvSpPr>
        <p:spPr>
          <a:xfrm>
            <a:off x="7110323" y="3003620"/>
            <a:ext cx="4436909" cy="707886"/>
          </a:xfrm>
          <a:prstGeom prst="rect">
            <a:avLst/>
          </a:prstGeom>
          <a:noFill/>
        </p:spPr>
        <p:txBody>
          <a:bodyPr wrap="square" rtlCol="0">
            <a:spAutoFit/>
          </a:bodyPr>
          <a:lstStyle/>
          <a:p>
            <a:pPr algn="ctr"/>
            <a:r>
              <a:rPr lang="en-GB" sz="4000" dirty="0">
                <a:solidFill>
                  <a:schemeClr val="bg1"/>
                </a:solidFill>
              </a:rPr>
              <a:t>Too linear</a:t>
            </a:r>
          </a:p>
        </p:txBody>
      </p:sp>
      <p:sp>
        <p:nvSpPr>
          <p:cNvPr id="11" name="TextBox 10">
            <a:extLst>
              <a:ext uri="{FF2B5EF4-FFF2-40B4-BE49-F238E27FC236}">
                <a16:creationId xmlns:a16="http://schemas.microsoft.com/office/drawing/2014/main" id="{FB2997E4-DDA2-D333-9ED9-CECC75BD8BC9}"/>
              </a:ext>
            </a:extLst>
          </p:cNvPr>
          <p:cNvSpPr txBox="1"/>
          <p:nvPr/>
        </p:nvSpPr>
        <p:spPr>
          <a:xfrm>
            <a:off x="1341227" y="5518407"/>
            <a:ext cx="3043991" cy="338554"/>
          </a:xfrm>
          <a:prstGeom prst="rect">
            <a:avLst/>
          </a:prstGeom>
          <a:noFill/>
        </p:spPr>
        <p:txBody>
          <a:bodyPr wrap="square" rtlCol="0">
            <a:spAutoFit/>
          </a:bodyPr>
          <a:lstStyle/>
          <a:p>
            <a:pPr algn="ctr"/>
            <a:r>
              <a:rPr lang="en-GB" sz="1600" dirty="0"/>
              <a:t>(Dima and </a:t>
            </a:r>
            <a:r>
              <a:rPr lang="en-GB" sz="1600" dirty="0" err="1"/>
              <a:t>Skehill</a:t>
            </a:r>
            <a:r>
              <a:rPr lang="en-GB" sz="1600" dirty="0"/>
              <a:t>, 2011, p.2532)</a:t>
            </a:r>
          </a:p>
        </p:txBody>
      </p:sp>
      <p:sp>
        <p:nvSpPr>
          <p:cNvPr id="12" name="TextBox 11">
            <a:extLst>
              <a:ext uri="{FF2B5EF4-FFF2-40B4-BE49-F238E27FC236}">
                <a16:creationId xmlns:a16="http://schemas.microsoft.com/office/drawing/2014/main" id="{D60683B1-2E40-6F84-CAC1-81D0818C2F49}"/>
              </a:ext>
            </a:extLst>
          </p:cNvPr>
          <p:cNvSpPr txBox="1"/>
          <p:nvPr/>
        </p:nvSpPr>
        <p:spPr>
          <a:xfrm>
            <a:off x="7260228" y="5467401"/>
            <a:ext cx="3890637" cy="338554"/>
          </a:xfrm>
          <a:prstGeom prst="rect">
            <a:avLst/>
          </a:prstGeom>
          <a:noFill/>
        </p:spPr>
        <p:txBody>
          <a:bodyPr wrap="square" rtlCol="0">
            <a:spAutoFit/>
          </a:bodyPr>
          <a:lstStyle/>
          <a:p>
            <a:pPr algn="ctr"/>
            <a:r>
              <a:rPr lang="en-GB" sz="1600" dirty="0">
                <a:solidFill>
                  <a:schemeClr val="bg1"/>
                </a:solidFill>
              </a:rPr>
              <a:t>(</a:t>
            </a:r>
            <a:r>
              <a:rPr lang="en-GB" sz="1600" dirty="0" err="1">
                <a:solidFill>
                  <a:schemeClr val="bg1"/>
                </a:solidFill>
              </a:rPr>
              <a:t>Kralik</a:t>
            </a:r>
            <a:r>
              <a:rPr lang="en-GB" sz="1600" dirty="0">
                <a:solidFill>
                  <a:schemeClr val="bg1"/>
                </a:solidFill>
              </a:rPr>
              <a:t>, </a:t>
            </a:r>
            <a:r>
              <a:rPr lang="en-GB" sz="1600" dirty="0" err="1">
                <a:solidFill>
                  <a:schemeClr val="bg1"/>
                </a:solidFill>
              </a:rPr>
              <a:t>Vesentin</a:t>
            </a:r>
            <a:r>
              <a:rPr lang="en-GB" sz="1600" dirty="0">
                <a:solidFill>
                  <a:schemeClr val="bg1"/>
                </a:solidFill>
              </a:rPr>
              <a:t> &amp; Loon, 2006, p.325)</a:t>
            </a:r>
          </a:p>
        </p:txBody>
      </p:sp>
    </p:spTree>
    <p:extLst>
      <p:ext uri="{BB962C8B-B14F-4D97-AF65-F5344CB8AC3E}">
        <p14:creationId xmlns:p14="http://schemas.microsoft.com/office/powerpoint/2010/main" val="415951886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9C5F149C-FA12-AC8F-66CE-A9A6458AE754}"/>
            </a:ext>
          </a:extLst>
        </p:cNvPr>
        <p:cNvGrpSpPr/>
        <p:nvPr/>
      </p:nvGrpSpPr>
      <p:grpSpPr>
        <a:xfrm>
          <a:off x="0" y="0"/>
          <a:ext cx="0" cy="0"/>
          <a:chOff x="0" y="0"/>
          <a:chExt cx="0" cy="0"/>
        </a:xfrm>
      </p:grpSpPr>
      <p:sp>
        <p:nvSpPr>
          <p:cNvPr id="2" name="Rounded Rectangle 1">
            <a:extLst>
              <a:ext uri="{FF2B5EF4-FFF2-40B4-BE49-F238E27FC236}">
                <a16:creationId xmlns:a16="http://schemas.microsoft.com/office/drawing/2014/main" id="{A0DF1D76-DCE5-94F8-C8EE-9E8B8D5DA12E}"/>
              </a:ext>
            </a:extLst>
          </p:cNvPr>
          <p:cNvSpPr/>
          <p:nvPr/>
        </p:nvSpPr>
        <p:spPr>
          <a:xfrm>
            <a:off x="644767" y="869095"/>
            <a:ext cx="4683372" cy="5046783"/>
          </a:xfrm>
          <a:prstGeom prst="roundRect">
            <a:avLst/>
          </a:prstGeom>
          <a:solidFill>
            <a:srgbClr val="61822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ounded Rectangle 2">
            <a:extLst>
              <a:ext uri="{FF2B5EF4-FFF2-40B4-BE49-F238E27FC236}">
                <a16:creationId xmlns:a16="http://schemas.microsoft.com/office/drawing/2014/main" id="{748E6EDF-B79D-3EF1-8E2F-95E6DB1E5913}"/>
              </a:ext>
            </a:extLst>
          </p:cNvPr>
          <p:cNvSpPr/>
          <p:nvPr/>
        </p:nvSpPr>
        <p:spPr>
          <a:xfrm>
            <a:off x="6863861" y="869096"/>
            <a:ext cx="4683372" cy="5046783"/>
          </a:xfrm>
          <a:prstGeom prst="roundRect">
            <a:avLst/>
          </a:prstGeom>
          <a:solidFill>
            <a:srgbClr val="34353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ounded Rectangle 4">
            <a:extLst>
              <a:ext uri="{FF2B5EF4-FFF2-40B4-BE49-F238E27FC236}">
                <a16:creationId xmlns:a16="http://schemas.microsoft.com/office/drawing/2014/main" id="{1874C396-48EE-1144-45ED-94E1F1296C71}"/>
              </a:ext>
            </a:extLst>
          </p:cNvPr>
          <p:cNvSpPr/>
          <p:nvPr/>
        </p:nvSpPr>
        <p:spPr>
          <a:xfrm>
            <a:off x="1408816" y="6274533"/>
            <a:ext cx="9407769" cy="369277"/>
          </a:xfrm>
          <a:prstGeom prst="roundRect">
            <a:avLst/>
          </a:prstGeom>
          <a:solidFill>
            <a:srgbClr val="9E9F9E">
              <a:alpha val="4137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FB8A04D2-3735-FBE8-7AF2-46242E1F030A}"/>
              </a:ext>
            </a:extLst>
          </p:cNvPr>
          <p:cNvSpPr/>
          <p:nvPr/>
        </p:nvSpPr>
        <p:spPr>
          <a:xfrm>
            <a:off x="2406161" y="6220191"/>
            <a:ext cx="580292" cy="477959"/>
          </a:xfrm>
          <a:prstGeom prst="ellipse">
            <a:avLst/>
          </a:prstGeom>
          <a:solidFill>
            <a:srgbClr val="61822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E331E272-7D3F-0535-DBE0-7A77C2594971}"/>
              </a:ext>
            </a:extLst>
          </p:cNvPr>
          <p:cNvSpPr txBox="1"/>
          <p:nvPr/>
        </p:nvSpPr>
        <p:spPr>
          <a:xfrm>
            <a:off x="1408816" y="942122"/>
            <a:ext cx="3243532" cy="646331"/>
          </a:xfrm>
          <a:prstGeom prst="rect">
            <a:avLst/>
          </a:prstGeom>
          <a:noFill/>
        </p:spPr>
        <p:txBody>
          <a:bodyPr wrap="square" rtlCol="0">
            <a:spAutoFit/>
          </a:bodyPr>
          <a:lstStyle/>
          <a:p>
            <a:pPr algn="ctr"/>
            <a:r>
              <a:rPr lang="en-GB" sz="3600" dirty="0">
                <a:solidFill>
                  <a:schemeClr val="bg1"/>
                </a:solidFill>
                <a:latin typeface="Arial Rounded MT Bold" panose="020F0704030504030204" pitchFamily="34" charset="77"/>
              </a:rPr>
              <a:t>Strengths</a:t>
            </a:r>
          </a:p>
        </p:txBody>
      </p:sp>
      <p:sp>
        <p:nvSpPr>
          <p:cNvPr id="8" name="TextBox 7">
            <a:extLst>
              <a:ext uri="{FF2B5EF4-FFF2-40B4-BE49-F238E27FC236}">
                <a16:creationId xmlns:a16="http://schemas.microsoft.com/office/drawing/2014/main" id="{00DA9203-16B1-9021-4894-CD4821D60368}"/>
              </a:ext>
            </a:extLst>
          </p:cNvPr>
          <p:cNvSpPr txBox="1"/>
          <p:nvPr/>
        </p:nvSpPr>
        <p:spPr>
          <a:xfrm>
            <a:off x="7583781" y="942122"/>
            <a:ext cx="3243532" cy="646331"/>
          </a:xfrm>
          <a:prstGeom prst="rect">
            <a:avLst/>
          </a:prstGeom>
          <a:noFill/>
        </p:spPr>
        <p:txBody>
          <a:bodyPr wrap="square" rtlCol="0">
            <a:spAutoFit/>
          </a:bodyPr>
          <a:lstStyle/>
          <a:p>
            <a:pPr algn="ctr"/>
            <a:r>
              <a:rPr lang="en-GB" sz="3600" dirty="0">
                <a:latin typeface="Arial Rounded MT Bold" panose="020F0704030504030204" pitchFamily="34" charset="77"/>
              </a:rPr>
              <a:t>Limitations</a:t>
            </a:r>
          </a:p>
        </p:txBody>
      </p:sp>
      <p:sp>
        <p:nvSpPr>
          <p:cNvPr id="9" name="TextBox 8">
            <a:extLst>
              <a:ext uri="{FF2B5EF4-FFF2-40B4-BE49-F238E27FC236}">
                <a16:creationId xmlns:a16="http://schemas.microsoft.com/office/drawing/2014/main" id="{76063758-8CF4-AA64-1A84-1C0E15A681B8}"/>
              </a:ext>
            </a:extLst>
          </p:cNvPr>
          <p:cNvSpPr txBox="1"/>
          <p:nvPr/>
        </p:nvSpPr>
        <p:spPr>
          <a:xfrm>
            <a:off x="767998" y="2767280"/>
            <a:ext cx="4436909" cy="1323439"/>
          </a:xfrm>
          <a:prstGeom prst="rect">
            <a:avLst/>
          </a:prstGeom>
          <a:noFill/>
        </p:spPr>
        <p:txBody>
          <a:bodyPr wrap="square" rtlCol="0">
            <a:spAutoFit/>
          </a:bodyPr>
          <a:lstStyle/>
          <a:p>
            <a:pPr algn="ctr"/>
            <a:r>
              <a:rPr lang="en-GB" sz="4000" dirty="0">
                <a:solidFill>
                  <a:schemeClr val="bg1"/>
                </a:solidFill>
              </a:rPr>
              <a:t>It is a holistic framework</a:t>
            </a:r>
            <a:endParaRPr lang="en-GB" sz="4000" dirty="0"/>
          </a:p>
        </p:txBody>
      </p:sp>
      <p:sp>
        <p:nvSpPr>
          <p:cNvPr id="10" name="TextBox 9">
            <a:extLst>
              <a:ext uri="{FF2B5EF4-FFF2-40B4-BE49-F238E27FC236}">
                <a16:creationId xmlns:a16="http://schemas.microsoft.com/office/drawing/2014/main" id="{A09A0AD9-15A5-3068-6E0F-DBDE5F1AFB5C}"/>
              </a:ext>
            </a:extLst>
          </p:cNvPr>
          <p:cNvSpPr txBox="1"/>
          <p:nvPr/>
        </p:nvSpPr>
        <p:spPr>
          <a:xfrm>
            <a:off x="7110324" y="2767280"/>
            <a:ext cx="4436909" cy="1323439"/>
          </a:xfrm>
          <a:prstGeom prst="rect">
            <a:avLst/>
          </a:prstGeom>
          <a:noFill/>
        </p:spPr>
        <p:txBody>
          <a:bodyPr wrap="square" rtlCol="0">
            <a:spAutoFit/>
          </a:bodyPr>
          <a:lstStyle/>
          <a:p>
            <a:pPr algn="ctr"/>
            <a:r>
              <a:rPr lang="en-GB" sz="4000" dirty="0"/>
              <a:t>Similar to other models</a:t>
            </a:r>
          </a:p>
        </p:txBody>
      </p:sp>
      <p:sp>
        <p:nvSpPr>
          <p:cNvPr id="11" name="TextBox 10">
            <a:extLst>
              <a:ext uri="{FF2B5EF4-FFF2-40B4-BE49-F238E27FC236}">
                <a16:creationId xmlns:a16="http://schemas.microsoft.com/office/drawing/2014/main" id="{B2E74E26-900C-28A8-E060-058E0058AE6D}"/>
              </a:ext>
            </a:extLst>
          </p:cNvPr>
          <p:cNvSpPr txBox="1"/>
          <p:nvPr/>
        </p:nvSpPr>
        <p:spPr>
          <a:xfrm>
            <a:off x="1341227" y="5518407"/>
            <a:ext cx="3043991" cy="338554"/>
          </a:xfrm>
          <a:prstGeom prst="rect">
            <a:avLst/>
          </a:prstGeom>
          <a:noFill/>
        </p:spPr>
        <p:txBody>
          <a:bodyPr wrap="square" rtlCol="0">
            <a:spAutoFit/>
          </a:bodyPr>
          <a:lstStyle/>
          <a:p>
            <a:pPr algn="ctr"/>
            <a:r>
              <a:rPr lang="en-GB" sz="1600" dirty="0">
                <a:solidFill>
                  <a:schemeClr val="bg1"/>
                </a:solidFill>
              </a:rPr>
              <a:t>(</a:t>
            </a:r>
            <a:r>
              <a:rPr lang="en-GB" sz="1600" dirty="0" err="1">
                <a:solidFill>
                  <a:schemeClr val="bg1"/>
                </a:solidFill>
              </a:rPr>
              <a:t>Anghel</a:t>
            </a:r>
            <a:r>
              <a:rPr lang="en-GB" sz="1600" dirty="0">
                <a:solidFill>
                  <a:schemeClr val="bg1"/>
                </a:solidFill>
              </a:rPr>
              <a:t>, 2011, p2528)</a:t>
            </a:r>
          </a:p>
        </p:txBody>
      </p:sp>
      <p:sp>
        <p:nvSpPr>
          <p:cNvPr id="12" name="TextBox 11">
            <a:extLst>
              <a:ext uri="{FF2B5EF4-FFF2-40B4-BE49-F238E27FC236}">
                <a16:creationId xmlns:a16="http://schemas.microsoft.com/office/drawing/2014/main" id="{4D0747B9-6A43-FB04-87F8-CEF1B5DCCC02}"/>
              </a:ext>
            </a:extLst>
          </p:cNvPr>
          <p:cNvSpPr txBox="1"/>
          <p:nvPr/>
        </p:nvSpPr>
        <p:spPr>
          <a:xfrm>
            <a:off x="7260228" y="5467401"/>
            <a:ext cx="3890637" cy="338554"/>
          </a:xfrm>
          <a:prstGeom prst="rect">
            <a:avLst/>
          </a:prstGeom>
          <a:noFill/>
        </p:spPr>
        <p:txBody>
          <a:bodyPr wrap="square" rtlCol="0">
            <a:spAutoFit/>
          </a:bodyPr>
          <a:lstStyle/>
          <a:p>
            <a:pPr algn="ctr"/>
            <a:r>
              <a:rPr lang="en-GB" sz="1600" dirty="0"/>
              <a:t>(Feiler, 2020, p.200)</a:t>
            </a:r>
          </a:p>
        </p:txBody>
      </p:sp>
    </p:spTree>
    <p:extLst>
      <p:ext uri="{BB962C8B-B14F-4D97-AF65-F5344CB8AC3E}">
        <p14:creationId xmlns:p14="http://schemas.microsoft.com/office/powerpoint/2010/main" val="205708447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1A923F51-6703-C166-591D-F8444E4AAA82}"/>
            </a:ext>
          </a:extLst>
        </p:cNvPr>
        <p:cNvGrpSpPr/>
        <p:nvPr/>
      </p:nvGrpSpPr>
      <p:grpSpPr>
        <a:xfrm>
          <a:off x="0" y="0"/>
          <a:ext cx="0" cy="0"/>
          <a:chOff x="0" y="0"/>
          <a:chExt cx="0" cy="0"/>
        </a:xfrm>
      </p:grpSpPr>
      <p:sp>
        <p:nvSpPr>
          <p:cNvPr id="2" name="Rounded Rectangle 1">
            <a:extLst>
              <a:ext uri="{FF2B5EF4-FFF2-40B4-BE49-F238E27FC236}">
                <a16:creationId xmlns:a16="http://schemas.microsoft.com/office/drawing/2014/main" id="{41B59A90-84A3-ED21-9F38-96A787F36F7E}"/>
              </a:ext>
            </a:extLst>
          </p:cNvPr>
          <p:cNvSpPr/>
          <p:nvPr/>
        </p:nvSpPr>
        <p:spPr>
          <a:xfrm>
            <a:off x="644767" y="869095"/>
            <a:ext cx="4683372" cy="5046783"/>
          </a:xfrm>
          <a:prstGeom prst="roundRect">
            <a:avLst/>
          </a:prstGeom>
          <a:solidFill>
            <a:srgbClr val="34353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ounded Rectangle 2">
            <a:extLst>
              <a:ext uri="{FF2B5EF4-FFF2-40B4-BE49-F238E27FC236}">
                <a16:creationId xmlns:a16="http://schemas.microsoft.com/office/drawing/2014/main" id="{06B94474-3049-43ED-339B-B0D2B4D674D4}"/>
              </a:ext>
            </a:extLst>
          </p:cNvPr>
          <p:cNvSpPr/>
          <p:nvPr/>
        </p:nvSpPr>
        <p:spPr>
          <a:xfrm>
            <a:off x="6863861" y="869096"/>
            <a:ext cx="4683372" cy="5046783"/>
          </a:xfrm>
          <a:prstGeom prst="roundRect">
            <a:avLst/>
          </a:prstGeom>
          <a:solidFill>
            <a:srgbClr val="8224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5" name="Rounded Rectangle 4">
            <a:extLst>
              <a:ext uri="{FF2B5EF4-FFF2-40B4-BE49-F238E27FC236}">
                <a16:creationId xmlns:a16="http://schemas.microsoft.com/office/drawing/2014/main" id="{9FC73525-AC2A-D2D5-D2E5-AAC6276E8490}"/>
              </a:ext>
            </a:extLst>
          </p:cNvPr>
          <p:cNvSpPr/>
          <p:nvPr/>
        </p:nvSpPr>
        <p:spPr>
          <a:xfrm>
            <a:off x="1408816" y="6274533"/>
            <a:ext cx="9407769" cy="369277"/>
          </a:xfrm>
          <a:prstGeom prst="roundRect">
            <a:avLst/>
          </a:prstGeom>
          <a:solidFill>
            <a:srgbClr val="9E9F9E">
              <a:alpha val="4137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BD531259-FDE8-D3B8-17C4-4C576DFEA6A1}"/>
              </a:ext>
            </a:extLst>
          </p:cNvPr>
          <p:cNvSpPr/>
          <p:nvPr/>
        </p:nvSpPr>
        <p:spPr>
          <a:xfrm>
            <a:off x="8915400" y="6266313"/>
            <a:ext cx="580292" cy="477959"/>
          </a:xfrm>
          <a:prstGeom prst="ellipse">
            <a:avLst/>
          </a:prstGeom>
          <a:solidFill>
            <a:srgbClr val="61822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C934B0BF-D643-EA3E-82AD-67A4FBFA523D}"/>
              </a:ext>
            </a:extLst>
          </p:cNvPr>
          <p:cNvSpPr txBox="1"/>
          <p:nvPr/>
        </p:nvSpPr>
        <p:spPr>
          <a:xfrm>
            <a:off x="1408816" y="942122"/>
            <a:ext cx="3243532" cy="646331"/>
          </a:xfrm>
          <a:prstGeom prst="rect">
            <a:avLst/>
          </a:prstGeom>
          <a:noFill/>
        </p:spPr>
        <p:txBody>
          <a:bodyPr wrap="square" rtlCol="0">
            <a:spAutoFit/>
          </a:bodyPr>
          <a:lstStyle/>
          <a:p>
            <a:pPr algn="ctr"/>
            <a:r>
              <a:rPr lang="en-GB" sz="3600" dirty="0">
                <a:latin typeface="Arial Rounded MT Bold" panose="020F0704030504030204" pitchFamily="34" charset="77"/>
              </a:rPr>
              <a:t>Strengths</a:t>
            </a:r>
          </a:p>
        </p:txBody>
      </p:sp>
      <p:sp>
        <p:nvSpPr>
          <p:cNvPr id="8" name="TextBox 7">
            <a:extLst>
              <a:ext uri="{FF2B5EF4-FFF2-40B4-BE49-F238E27FC236}">
                <a16:creationId xmlns:a16="http://schemas.microsoft.com/office/drawing/2014/main" id="{781854F1-6EBF-05CC-CF16-560D216AA028}"/>
              </a:ext>
            </a:extLst>
          </p:cNvPr>
          <p:cNvSpPr txBox="1"/>
          <p:nvPr/>
        </p:nvSpPr>
        <p:spPr>
          <a:xfrm>
            <a:off x="7583781" y="942122"/>
            <a:ext cx="3243532" cy="646331"/>
          </a:xfrm>
          <a:prstGeom prst="rect">
            <a:avLst/>
          </a:prstGeom>
          <a:noFill/>
        </p:spPr>
        <p:txBody>
          <a:bodyPr wrap="square" rtlCol="0">
            <a:spAutoFit/>
          </a:bodyPr>
          <a:lstStyle/>
          <a:p>
            <a:pPr algn="ctr"/>
            <a:r>
              <a:rPr lang="en-GB" sz="3600" dirty="0">
                <a:solidFill>
                  <a:schemeClr val="bg1"/>
                </a:solidFill>
                <a:latin typeface="Arial Rounded MT Bold" panose="020F0704030504030204" pitchFamily="34" charset="77"/>
              </a:rPr>
              <a:t>Limitations</a:t>
            </a:r>
          </a:p>
        </p:txBody>
      </p:sp>
      <p:sp>
        <p:nvSpPr>
          <p:cNvPr id="9" name="TextBox 8">
            <a:extLst>
              <a:ext uri="{FF2B5EF4-FFF2-40B4-BE49-F238E27FC236}">
                <a16:creationId xmlns:a16="http://schemas.microsoft.com/office/drawing/2014/main" id="{D567D5DC-F858-57AB-617C-0DD95B5640AE}"/>
              </a:ext>
            </a:extLst>
          </p:cNvPr>
          <p:cNvSpPr txBox="1"/>
          <p:nvPr/>
        </p:nvSpPr>
        <p:spPr>
          <a:xfrm>
            <a:off x="767998" y="2767280"/>
            <a:ext cx="4436909" cy="1323439"/>
          </a:xfrm>
          <a:prstGeom prst="rect">
            <a:avLst/>
          </a:prstGeom>
          <a:noFill/>
        </p:spPr>
        <p:txBody>
          <a:bodyPr wrap="square" rtlCol="0">
            <a:spAutoFit/>
          </a:bodyPr>
          <a:lstStyle/>
          <a:p>
            <a:pPr algn="ctr"/>
            <a:r>
              <a:rPr lang="en-GB" sz="4000" dirty="0"/>
              <a:t>It is a holistic framework</a:t>
            </a:r>
          </a:p>
        </p:txBody>
      </p:sp>
      <p:sp>
        <p:nvSpPr>
          <p:cNvPr id="10" name="TextBox 9">
            <a:extLst>
              <a:ext uri="{FF2B5EF4-FFF2-40B4-BE49-F238E27FC236}">
                <a16:creationId xmlns:a16="http://schemas.microsoft.com/office/drawing/2014/main" id="{CA450E0A-8273-DCAB-E837-8F818F8AAC6D}"/>
              </a:ext>
            </a:extLst>
          </p:cNvPr>
          <p:cNvSpPr txBox="1"/>
          <p:nvPr/>
        </p:nvSpPr>
        <p:spPr>
          <a:xfrm>
            <a:off x="7110324" y="2767280"/>
            <a:ext cx="4436909" cy="1323439"/>
          </a:xfrm>
          <a:prstGeom prst="rect">
            <a:avLst/>
          </a:prstGeom>
          <a:noFill/>
        </p:spPr>
        <p:txBody>
          <a:bodyPr wrap="square" rtlCol="0">
            <a:spAutoFit/>
          </a:bodyPr>
          <a:lstStyle/>
          <a:p>
            <a:pPr algn="ctr"/>
            <a:r>
              <a:rPr lang="en-GB" sz="4000" dirty="0">
                <a:solidFill>
                  <a:schemeClr val="bg1"/>
                </a:solidFill>
              </a:rPr>
              <a:t>Similar to other models</a:t>
            </a:r>
          </a:p>
        </p:txBody>
      </p:sp>
      <p:sp>
        <p:nvSpPr>
          <p:cNvPr id="11" name="TextBox 10">
            <a:extLst>
              <a:ext uri="{FF2B5EF4-FFF2-40B4-BE49-F238E27FC236}">
                <a16:creationId xmlns:a16="http://schemas.microsoft.com/office/drawing/2014/main" id="{420589D1-64BB-12A0-8939-0E8F1CE8FC76}"/>
              </a:ext>
            </a:extLst>
          </p:cNvPr>
          <p:cNvSpPr txBox="1"/>
          <p:nvPr/>
        </p:nvSpPr>
        <p:spPr>
          <a:xfrm>
            <a:off x="1341227" y="5518407"/>
            <a:ext cx="3043991" cy="338554"/>
          </a:xfrm>
          <a:prstGeom prst="rect">
            <a:avLst/>
          </a:prstGeom>
          <a:noFill/>
        </p:spPr>
        <p:txBody>
          <a:bodyPr wrap="square" rtlCol="0">
            <a:spAutoFit/>
          </a:bodyPr>
          <a:lstStyle/>
          <a:p>
            <a:pPr algn="ctr"/>
            <a:r>
              <a:rPr lang="en-GB" sz="1600" dirty="0"/>
              <a:t>(</a:t>
            </a:r>
            <a:r>
              <a:rPr lang="en-GB" sz="1600" dirty="0" err="1"/>
              <a:t>Anghel</a:t>
            </a:r>
            <a:r>
              <a:rPr lang="en-GB" sz="1600" dirty="0"/>
              <a:t>, 2011, p2528)</a:t>
            </a:r>
          </a:p>
        </p:txBody>
      </p:sp>
      <p:sp>
        <p:nvSpPr>
          <p:cNvPr id="12" name="TextBox 11">
            <a:extLst>
              <a:ext uri="{FF2B5EF4-FFF2-40B4-BE49-F238E27FC236}">
                <a16:creationId xmlns:a16="http://schemas.microsoft.com/office/drawing/2014/main" id="{E06DB79F-99D7-73CF-A67C-BFA3DE9D8EC6}"/>
              </a:ext>
            </a:extLst>
          </p:cNvPr>
          <p:cNvSpPr txBox="1"/>
          <p:nvPr/>
        </p:nvSpPr>
        <p:spPr>
          <a:xfrm>
            <a:off x="7260228" y="5467401"/>
            <a:ext cx="3890637" cy="338554"/>
          </a:xfrm>
          <a:prstGeom prst="rect">
            <a:avLst/>
          </a:prstGeom>
          <a:noFill/>
        </p:spPr>
        <p:txBody>
          <a:bodyPr wrap="square" rtlCol="0">
            <a:spAutoFit/>
          </a:bodyPr>
          <a:lstStyle/>
          <a:p>
            <a:pPr algn="ctr"/>
            <a:r>
              <a:rPr lang="en-GB" sz="1600" dirty="0">
                <a:solidFill>
                  <a:schemeClr val="bg1"/>
                </a:solidFill>
              </a:rPr>
              <a:t>(Feiler, 2020, p.200)</a:t>
            </a:r>
          </a:p>
        </p:txBody>
      </p:sp>
    </p:spTree>
    <p:extLst>
      <p:ext uri="{BB962C8B-B14F-4D97-AF65-F5344CB8AC3E}">
        <p14:creationId xmlns:p14="http://schemas.microsoft.com/office/powerpoint/2010/main" val="330886398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Group 23">
            <a:extLst>
              <a:ext uri="{FF2B5EF4-FFF2-40B4-BE49-F238E27FC236}">
                <a16:creationId xmlns:a16="http://schemas.microsoft.com/office/drawing/2014/main" id="{209FFA64-D215-C68F-865A-1FA8B50C6D09}"/>
              </a:ext>
            </a:extLst>
          </p:cNvPr>
          <p:cNvGrpSpPr/>
          <p:nvPr/>
        </p:nvGrpSpPr>
        <p:grpSpPr>
          <a:xfrm>
            <a:off x="8281364" y="4192933"/>
            <a:ext cx="3433313" cy="4546120"/>
            <a:chOff x="8281362" y="750323"/>
            <a:chExt cx="3433313" cy="4546120"/>
          </a:xfrm>
        </p:grpSpPr>
        <p:sp>
          <p:nvSpPr>
            <p:cNvPr id="18" name="Rounded Rectangle 17">
              <a:extLst>
                <a:ext uri="{FF2B5EF4-FFF2-40B4-BE49-F238E27FC236}">
                  <a16:creationId xmlns:a16="http://schemas.microsoft.com/office/drawing/2014/main" id="{17EFA898-CCCE-CC3B-D32A-EF19215FBFFB}"/>
                </a:ext>
              </a:extLst>
            </p:cNvPr>
            <p:cNvSpPr/>
            <p:nvPr/>
          </p:nvSpPr>
          <p:spPr>
            <a:xfrm>
              <a:off x="8281362" y="750323"/>
              <a:ext cx="3433313" cy="4546120"/>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a:extLst>
                <a:ext uri="{FF2B5EF4-FFF2-40B4-BE49-F238E27FC236}">
                  <a16:creationId xmlns:a16="http://schemas.microsoft.com/office/drawing/2014/main" id="{A6B1145A-F1F4-FC5F-DC77-88073BC66A19}"/>
                </a:ext>
              </a:extLst>
            </p:cNvPr>
            <p:cNvSpPr txBox="1"/>
            <p:nvPr/>
          </p:nvSpPr>
          <p:spPr>
            <a:xfrm>
              <a:off x="8488395" y="1143802"/>
              <a:ext cx="3019246" cy="2308324"/>
            </a:xfrm>
            <a:prstGeom prst="rect">
              <a:avLst/>
            </a:prstGeom>
            <a:noFill/>
          </p:spPr>
          <p:txBody>
            <a:bodyPr wrap="square" rtlCol="0">
              <a:spAutoFit/>
            </a:bodyPr>
            <a:lstStyle/>
            <a:p>
              <a:pPr marL="457200" indent="-457200">
                <a:buAutoNum type="arabicPeriod"/>
              </a:pPr>
              <a:r>
                <a:rPr lang="en-GB" sz="2400" dirty="0"/>
                <a:t>The Long Goodbye</a:t>
              </a:r>
            </a:p>
            <a:p>
              <a:pPr marL="457200" indent="-457200">
                <a:buAutoNum type="arabicPeriod"/>
              </a:pPr>
              <a:endParaRPr lang="en-GB" sz="2400" dirty="0"/>
            </a:p>
            <a:p>
              <a:pPr marL="457200" indent="-457200">
                <a:buAutoNum type="arabicPeriod"/>
              </a:pPr>
              <a:r>
                <a:rPr lang="en-GB" sz="2400" dirty="0"/>
                <a:t>Messy Middle</a:t>
              </a:r>
            </a:p>
            <a:p>
              <a:pPr marL="457200" indent="-457200">
                <a:buAutoNum type="arabicPeriod"/>
              </a:pPr>
              <a:endParaRPr lang="en-GB" sz="2400" dirty="0"/>
            </a:p>
            <a:p>
              <a:pPr marL="457200" indent="-457200">
                <a:buAutoNum type="arabicPeriod"/>
              </a:pPr>
              <a:r>
                <a:rPr lang="en-GB" sz="2400" dirty="0"/>
                <a:t>New Beginning</a:t>
              </a:r>
            </a:p>
          </p:txBody>
        </p:sp>
      </p:grpSp>
      <p:grpSp>
        <p:nvGrpSpPr>
          <p:cNvPr id="22" name="Group 21">
            <a:extLst>
              <a:ext uri="{FF2B5EF4-FFF2-40B4-BE49-F238E27FC236}">
                <a16:creationId xmlns:a16="http://schemas.microsoft.com/office/drawing/2014/main" id="{25743847-83DE-644F-89F5-98FC9B15CA57}"/>
              </a:ext>
            </a:extLst>
          </p:cNvPr>
          <p:cNvGrpSpPr/>
          <p:nvPr/>
        </p:nvGrpSpPr>
        <p:grpSpPr>
          <a:xfrm>
            <a:off x="477323" y="4192933"/>
            <a:ext cx="3433313" cy="4546120"/>
            <a:chOff x="477321" y="750323"/>
            <a:chExt cx="3433313" cy="4546120"/>
          </a:xfrm>
        </p:grpSpPr>
        <p:sp>
          <p:nvSpPr>
            <p:cNvPr id="11" name="Rounded Rectangle 10">
              <a:extLst>
                <a:ext uri="{FF2B5EF4-FFF2-40B4-BE49-F238E27FC236}">
                  <a16:creationId xmlns:a16="http://schemas.microsoft.com/office/drawing/2014/main" id="{408E0893-73A5-E74C-B4F5-C82D6B58AA81}"/>
                </a:ext>
              </a:extLst>
            </p:cNvPr>
            <p:cNvSpPr/>
            <p:nvPr/>
          </p:nvSpPr>
          <p:spPr>
            <a:xfrm>
              <a:off x="477321" y="750323"/>
              <a:ext cx="3433313" cy="4546120"/>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32E358EF-A2B3-86D9-DE0D-4E03D6F37310}"/>
                </a:ext>
              </a:extLst>
            </p:cNvPr>
            <p:cNvSpPr txBox="1"/>
            <p:nvPr/>
          </p:nvSpPr>
          <p:spPr>
            <a:xfrm>
              <a:off x="684354" y="1143802"/>
              <a:ext cx="3019246" cy="2308324"/>
            </a:xfrm>
            <a:prstGeom prst="rect">
              <a:avLst/>
            </a:prstGeom>
            <a:noFill/>
          </p:spPr>
          <p:txBody>
            <a:bodyPr wrap="square" rtlCol="0">
              <a:spAutoFit/>
            </a:bodyPr>
            <a:lstStyle/>
            <a:p>
              <a:pPr marL="457200" indent="-457200">
                <a:buAutoNum type="arabicPeriod"/>
              </a:pPr>
              <a:r>
                <a:rPr lang="en-GB" sz="2400" dirty="0"/>
                <a:t>Separation Phase</a:t>
              </a:r>
            </a:p>
            <a:p>
              <a:pPr marL="457200" indent="-457200">
                <a:buAutoNum type="arabicPeriod"/>
              </a:pPr>
              <a:endParaRPr lang="en-GB" sz="2400" dirty="0"/>
            </a:p>
            <a:p>
              <a:pPr marL="457200" indent="-457200">
                <a:buAutoNum type="arabicPeriod"/>
              </a:pPr>
              <a:r>
                <a:rPr lang="en-GB" sz="2400" dirty="0"/>
                <a:t>Transition Phase</a:t>
              </a:r>
            </a:p>
            <a:p>
              <a:pPr marL="457200" indent="-457200">
                <a:buAutoNum type="arabicPeriod"/>
              </a:pPr>
              <a:endParaRPr lang="en-GB" sz="2400" dirty="0"/>
            </a:p>
            <a:p>
              <a:pPr marL="457200" indent="-457200">
                <a:buAutoNum type="arabicPeriod"/>
              </a:pPr>
              <a:r>
                <a:rPr lang="en-GB" sz="2400" dirty="0"/>
                <a:t>Incorporation Phase</a:t>
              </a:r>
            </a:p>
          </p:txBody>
        </p:sp>
      </p:grpSp>
      <p:grpSp>
        <p:nvGrpSpPr>
          <p:cNvPr id="23" name="Group 22">
            <a:extLst>
              <a:ext uri="{FF2B5EF4-FFF2-40B4-BE49-F238E27FC236}">
                <a16:creationId xmlns:a16="http://schemas.microsoft.com/office/drawing/2014/main" id="{2ECFE7CC-1707-4B22-2F96-A5A5B47A1160}"/>
              </a:ext>
            </a:extLst>
          </p:cNvPr>
          <p:cNvGrpSpPr/>
          <p:nvPr/>
        </p:nvGrpSpPr>
        <p:grpSpPr>
          <a:xfrm>
            <a:off x="4379341" y="4192933"/>
            <a:ext cx="3433313" cy="4546120"/>
            <a:chOff x="4379339" y="750323"/>
            <a:chExt cx="3433313" cy="4546120"/>
          </a:xfrm>
        </p:grpSpPr>
        <p:sp>
          <p:nvSpPr>
            <p:cNvPr id="14" name="Rounded Rectangle 13">
              <a:extLst>
                <a:ext uri="{FF2B5EF4-FFF2-40B4-BE49-F238E27FC236}">
                  <a16:creationId xmlns:a16="http://schemas.microsoft.com/office/drawing/2014/main" id="{D7A4BCC8-4F78-7522-8F7B-FACAE6133A1F}"/>
                </a:ext>
              </a:extLst>
            </p:cNvPr>
            <p:cNvSpPr/>
            <p:nvPr/>
          </p:nvSpPr>
          <p:spPr>
            <a:xfrm>
              <a:off x="4379339" y="750323"/>
              <a:ext cx="3433313" cy="4546120"/>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8CB5460D-6B0E-6BF0-D5F9-C237658CD526}"/>
                </a:ext>
              </a:extLst>
            </p:cNvPr>
            <p:cNvSpPr txBox="1"/>
            <p:nvPr/>
          </p:nvSpPr>
          <p:spPr>
            <a:xfrm>
              <a:off x="4586372" y="1143802"/>
              <a:ext cx="3019246" cy="1938992"/>
            </a:xfrm>
            <a:prstGeom prst="rect">
              <a:avLst/>
            </a:prstGeom>
            <a:noFill/>
          </p:spPr>
          <p:txBody>
            <a:bodyPr wrap="square" rtlCol="0">
              <a:spAutoFit/>
            </a:bodyPr>
            <a:lstStyle/>
            <a:p>
              <a:pPr marL="457200" indent="-457200">
                <a:buAutoNum type="arabicPeriod"/>
              </a:pPr>
              <a:r>
                <a:rPr lang="en-GB" sz="2400" dirty="0"/>
                <a:t>Moving in</a:t>
              </a:r>
            </a:p>
            <a:p>
              <a:pPr marL="457200" indent="-457200">
                <a:buAutoNum type="arabicPeriod"/>
              </a:pPr>
              <a:endParaRPr lang="en-GB" sz="2400" dirty="0"/>
            </a:p>
            <a:p>
              <a:pPr marL="457200" indent="-457200">
                <a:buAutoNum type="arabicPeriod"/>
              </a:pPr>
              <a:r>
                <a:rPr lang="en-GB" sz="2400" dirty="0"/>
                <a:t>Moving Through</a:t>
              </a:r>
            </a:p>
            <a:p>
              <a:pPr marL="457200" indent="-457200">
                <a:buAutoNum type="arabicPeriod"/>
              </a:pPr>
              <a:endParaRPr lang="en-GB" sz="2400" dirty="0"/>
            </a:p>
            <a:p>
              <a:pPr marL="457200" indent="-457200">
                <a:buAutoNum type="arabicPeriod"/>
              </a:pPr>
              <a:r>
                <a:rPr lang="en-GB" sz="2400" dirty="0"/>
                <a:t>Moving Out</a:t>
              </a:r>
            </a:p>
          </p:txBody>
        </p:sp>
      </p:grpSp>
      <p:sp>
        <p:nvSpPr>
          <p:cNvPr id="9" name="Freeform 8">
            <a:extLst>
              <a:ext uri="{FF2B5EF4-FFF2-40B4-BE49-F238E27FC236}">
                <a16:creationId xmlns:a16="http://schemas.microsoft.com/office/drawing/2014/main" id="{B3CB62C4-C212-11D3-A510-6D6A1A3DC92E}"/>
              </a:ext>
            </a:extLst>
          </p:cNvPr>
          <p:cNvSpPr/>
          <p:nvPr/>
        </p:nvSpPr>
        <p:spPr>
          <a:xfrm>
            <a:off x="477323" y="3838755"/>
            <a:ext cx="3433313" cy="3614467"/>
          </a:xfrm>
          <a:custGeom>
            <a:avLst/>
            <a:gdLst>
              <a:gd name="connsiteX0" fmla="*/ 529097 w 3433313"/>
              <a:gd name="connsiteY0" fmla="*/ 0 h 3174520"/>
              <a:gd name="connsiteX1" fmla="*/ 1230583 w 3433313"/>
              <a:gd name="connsiteY1" fmla="*/ 0 h 3174520"/>
              <a:gd name="connsiteX2" fmla="*/ 1201135 w 3433313"/>
              <a:gd name="connsiteY2" fmla="*/ 85536 h 3174520"/>
              <a:gd name="connsiteX3" fmla="*/ 1190444 w 3433313"/>
              <a:gd name="connsiteY3" fmla="*/ 181154 h 3174520"/>
              <a:gd name="connsiteX4" fmla="*/ 1716656 w 3433313"/>
              <a:gd name="connsiteY4" fmla="*/ 655607 h 3174520"/>
              <a:gd name="connsiteX5" fmla="*/ 2242868 w 3433313"/>
              <a:gd name="connsiteY5" fmla="*/ 181154 h 3174520"/>
              <a:gd name="connsiteX6" fmla="*/ 2232177 w 3433313"/>
              <a:gd name="connsiteY6" fmla="*/ 85536 h 3174520"/>
              <a:gd name="connsiteX7" fmla="*/ 2202729 w 3433313"/>
              <a:gd name="connsiteY7" fmla="*/ 0 h 3174520"/>
              <a:gd name="connsiteX8" fmla="*/ 2904216 w 3433313"/>
              <a:gd name="connsiteY8" fmla="*/ 0 h 3174520"/>
              <a:gd name="connsiteX9" fmla="*/ 3433313 w 3433313"/>
              <a:gd name="connsiteY9" fmla="*/ 529097 h 3174520"/>
              <a:gd name="connsiteX10" fmla="*/ 3433313 w 3433313"/>
              <a:gd name="connsiteY10" fmla="*/ 2645423 h 3174520"/>
              <a:gd name="connsiteX11" fmla="*/ 2904216 w 3433313"/>
              <a:gd name="connsiteY11" fmla="*/ 3174520 h 3174520"/>
              <a:gd name="connsiteX12" fmla="*/ 529097 w 3433313"/>
              <a:gd name="connsiteY12" fmla="*/ 3174520 h 3174520"/>
              <a:gd name="connsiteX13" fmla="*/ 0 w 3433313"/>
              <a:gd name="connsiteY13" fmla="*/ 2645423 h 3174520"/>
              <a:gd name="connsiteX14" fmla="*/ 0 w 3433313"/>
              <a:gd name="connsiteY14" fmla="*/ 529097 h 3174520"/>
              <a:gd name="connsiteX15" fmla="*/ 529097 w 3433313"/>
              <a:gd name="connsiteY15" fmla="*/ 0 h 31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433313" h="3174520">
                <a:moveTo>
                  <a:pt x="529097" y="0"/>
                </a:moveTo>
                <a:lnTo>
                  <a:pt x="1230583" y="0"/>
                </a:lnTo>
                <a:lnTo>
                  <a:pt x="1201135" y="85536"/>
                </a:lnTo>
                <a:cubicBezTo>
                  <a:pt x="1194125" y="116421"/>
                  <a:pt x="1190444" y="148400"/>
                  <a:pt x="1190444" y="181154"/>
                </a:cubicBezTo>
                <a:cubicBezTo>
                  <a:pt x="1190444" y="443187"/>
                  <a:pt x="1426037" y="655607"/>
                  <a:pt x="1716656" y="655607"/>
                </a:cubicBezTo>
                <a:cubicBezTo>
                  <a:pt x="2007275" y="655607"/>
                  <a:pt x="2242868" y="443187"/>
                  <a:pt x="2242868" y="181154"/>
                </a:cubicBezTo>
                <a:cubicBezTo>
                  <a:pt x="2242868" y="148400"/>
                  <a:pt x="2239187" y="116421"/>
                  <a:pt x="2232177" y="85536"/>
                </a:cubicBezTo>
                <a:lnTo>
                  <a:pt x="2202729" y="0"/>
                </a:lnTo>
                <a:lnTo>
                  <a:pt x="2904216" y="0"/>
                </a:lnTo>
                <a:cubicBezTo>
                  <a:pt x="3196428" y="0"/>
                  <a:pt x="3433313" y="236885"/>
                  <a:pt x="3433313" y="529097"/>
                </a:cubicBezTo>
                <a:lnTo>
                  <a:pt x="3433313" y="2645423"/>
                </a:lnTo>
                <a:cubicBezTo>
                  <a:pt x="3433313" y="2937635"/>
                  <a:pt x="3196428" y="3174520"/>
                  <a:pt x="2904216" y="3174520"/>
                </a:cubicBezTo>
                <a:lnTo>
                  <a:pt x="529097" y="3174520"/>
                </a:lnTo>
                <a:cubicBezTo>
                  <a:pt x="236885" y="3174520"/>
                  <a:pt x="0" y="2937635"/>
                  <a:pt x="0" y="2645423"/>
                </a:cubicBezTo>
                <a:lnTo>
                  <a:pt x="0" y="529097"/>
                </a:lnTo>
                <a:cubicBezTo>
                  <a:pt x="0" y="236885"/>
                  <a:pt x="236885" y="0"/>
                  <a:pt x="529097" y="0"/>
                </a:cubicBezTo>
                <a:close/>
              </a:path>
            </a:pathLst>
          </a:custGeom>
          <a:solidFill>
            <a:srgbClr val="618224"/>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12" name="TextBox 11">
            <a:extLst>
              <a:ext uri="{FF2B5EF4-FFF2-40B4-BE49-F238E27FC236}">
                <a16:creationId xmlns:a16="http://schemas.microsoft.com/office/drawing/2014/main" id="{64AAC7A3-4BCC-EAD5-4183-5C44F98ECE3E}"/>
              </a:ext>
            </a:extLst>
          </p:cNvPr>
          <p:cNvSpPr txBox="1"/>
          <p:nvPr/>
        </p:nvSpPr>
        <p:spPr>
          <a:xfrm>
            <a:off x="977654" y="5296443"/>
            <a:ext cx="2432649" cy="954107"/>
          </a:xfrm>
          <a:prstGeom prst="rect">
            <a:avLst/>
          </a:prstGeom>
          <a:noFill/>
        </p:spPr>
        <p:txBody>
          <a:bodyPr wrap="square" rtlCol="0">
            <a:spAutoFit/>
          </a:bodyPr>
          <a:lstStyle/>
          <a:p>
            <a:pPr algn="ctr"/>
            <a:r>
              <a:rPr lang="en-GB" sz="2800" dirty="0">
                <a:solidFill>
                  <a:schemeClr val="bg1"/>
                </a:solidFill>
                <a:latin typeface="Arial Rounded MT Bold" panose="020F0704030504030204" pitchFamily="34" charset="77"/>
              </a:rPr>
              <a:t>Van Gennep</a:t>
            </a:r>
          </a:p>
          <a:p>
            <a:pPr algn="ctr"/>
            <a:r>
              <a:rPr lang="en-GB" sz="2800" dirty="0">
                <a:solidFill>
                  <a:schemeClr val="bg1"/>
                </a:solidFill>
                <a:latin typeface="Arial Rounded MT Bold" panose="020F0704030504030204" pitchFamily="34" charset="77"/>
              </a:rPr>
              <a:t>(1909/1960)</a:t>
            </a:r>
          </a:p>
        </p:txBody>
      </p:sp>
      <p:sp>
        <p:nvSpPr>
          <p:cNvPr id="15" name="Freeform 14">
            <a:extLst>
              <a:ext uri="{FF2B5EF4-FFF2-40B4-BE49-F238E27FC236}">
                <a16:creationId xmlns:a16="http://schemas.microsoft.com/office/drawing/2014/main" id="{13168774-866C-0174-4430-6E39B1120B8E}"/>
              </a:ext>
            </a:extLst>
          </p:cNvPr>
          <p:cNvSpPr/>
          <p:nvPr/>
        </p:nvSpPr>
        <p:spPr>
          <a:xfrm>
            <a:off x="4379341" y="3838755"/>
            <a:ext cx="3433313" cy="3614467"/>
          </a:xfrm>
          <a:custGeom>
            <a:avLst/>
            <a:gdLst>
              <a:gd name="connsiteX0" fmla="*/ 529097 w 3433313"/>
              <a:gd name="connsiteY0" fmla="*/ 0 h 3174520"/>
              <a:gd name="connsiteX1" fmla="*/ 1230583 w 3433313"/>
              <a:gd name="connsiteY1" fmla="*/ 0 h 3174520"/>
              <a:gd name="connsiteX2" fmla="*/ 1201135 w 3433313"/>
              <a:gd name="connsiteY2" fmla="*/ 85536 h 3174520"/>
              <a:gd name="connsiteX3" fmla="*/ 1190444 w 3433313"/>
              <a:gd name="connsiteY3" fmla="*/ 181154 h 3174520"/>
              <a:gd name="connsiteX4" fmla="*/ 1716656 w 3433313"/>
              <a:gd name="connsiteY4" fmla="*/ 655607 h 3174520"/>
              <a:gd name="connsiteX5" fmla="*/ 2242868 w 3433313"/>
              <a:gd name="connsiteY5" fmla="*/ 181154 h 3174520"/>
              <a:gd name="connsiteX6" fmla="*/ 2232177 w 3433313"/>
              <a:gd name="connsiteY6" fmla="*/ 85536 h 3174520"/>
              <a:gd name="connsiteX7" fmla="*/ 2202729 w 3433313"/>
              <a:gd name="connsiteY7" fmla="*/ 0 h 3174520"/>
              <a:gd name="connsiteX8" fmla="*/ 2904216 w 3433313"/>
              <a:gd name="connsiteY8" fmla="*/ 0 h 3174520"/>
              <a:gd name="connsiteX9" fmla="*/ 3433313 w 3433313"/>
              <a:gd name="connsiteY9" fmla="*/ 529097 h 3174520"/>
              <a:gd name="connsiteX10" fmla="*/ 3433313 w 3433313"/>
              <a:gd name="connsiteY10" fmla="*/ 2645423 h 3174520"/>
              <a:gd name="connsiteX11" fmla="*/ 2904216 w 3433313"/>
              <a:gd name="connsiteY11" fmla="*/ 3174520 h 3174520"/>
              <a:gd name="connsiteX12" fmla="*/ 529097 w 3433313"/>
              <a:gd name="connsiteY12" fmla="*/ 3174520 h 3174520"/>
              <a:gd name="connsiteX13" fmla="*/ 0 w 3433313"/>
              <a:gd name="connsiteY13" fmla="*/ 2645423 h 3174520"/>
              <a:gd name="connsiteX14" fmla="*/ 0 w 3433313"/>
              <a:gd name="connsiteY14" fmla="*/ 529097 h 3174520"/>
              <a:gd name="connsiteX15" fmla="*/ 529097 w 3433313"/>
              <a:gd name="connsiteY15" fmla="*/ 0 h 31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433313" h="3174520">
                <a:moveTo>
                  <a:pt x="529097" y="0"/>
                </a:moveTo>
                <a:lnTo>
                  <a:pt x="1230583" y="0"/>
                </a:lnTo>
                <a:lnTo>
                  <a:pt x="1201135" y="85536"/>
                </a:lnTo>
                <a:cubicBezTo>
                  <a:pt x="1194125" y="116421"/>
                  <a:pt x="1190444" y="148400"/>
                  <a:pt x="1190444" y="181154"/>
                </a:cubicBezTo>
                <a:cubicBezTo>
                  <a:pt x="1190444" y="443187"/>
                  <a:pt x="1426037" y="655607"/>
                  <a:pt x="1716656" y="655607"/>
                </a:cubicBezTo>
                <a:cubicBezTo>
                  <a:pt x="2007275" y="655607"/>
                  <a:pt x="2242868" y="443187"/>
                  <a:pt x="2242868" y="181154"/>
                </a:cubicBezTo>
                <a:cubicBezTo>
                  <a:pt x="2242868" y="148400"/>
                  <a:pt x="2239187" y="116421"/>
                  <a:pt x="2232177" y="85536"/>
                </a:cubicBezTo>
                <a:lnTo>
                  <a:pt x="2202729" y="0"/>
                </a:lnTo>
                <a:lnTo>
                  <a:pt x="2904216" y="0"/>
                </a:lnTo>
                <a:cubicBezTo>
                  <a:pt x="3196428" y="0"/>
                  <a:pt x="3433313" y="236885"/>
                  <a:pt x="3433313" y="529097"/>
                </a:cubicBezTo>
                <a:lnTo>
                  <a:pt x="3433313" y="2645423"/>
                </a:lnTo>
                <a:cubicBezTo>
                  <a:pt x="3433313" y="2937635"/>
                  <a:pt x="3196428" y="3174520"/>
                  <a:pt x="2904216" y="3174520"/>
                </a:cubicBezTo>
                <a:lnTo>
                  <a:pt x="529097" y="3174520"/>
                </a:lnTo>
                <a:cubicBezTo>
                  <a:pt x="236885" y="3174520"/>
                  <a:pt x="0" y="2937635"/>
                  <a:pt x="0" y="2645423"/>
                </a:cubicBezTo>
                <a:lnTo>
                  <a:pt x="0" y="529097"/>
                </a:lnTo>
                <a:cubicBezTo>
                  <a:pt x="0" y="236885"/>
                  <a:pt x="236885" y="0"/>
                  <a:pt x="529097" y="0"/>
                </a:cubicBezTo>
                <a:close/>
              </a:path>
            </a:pathLst>
          </a:custGeom>
          <a:solidFill>
            <a:srgbClr val="82246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16" name="TextBox 15">
            <a:extLst>
              <a:ext uri="{FF2B5EF4-FFF2-40B4-BE49-F238E27FC236}">
                <a16:creationId xmlns:a16="http://schemas.microsoft.com/office/drawing/2014/main" id="{03A54927-3F55-81E2-C573-69BEB5321EE8}"/>
              </a:ext>
            </a:extLst>
          </p:cNvPr>
          <p:cNvSpPr txBox="1"/>
          <p:nvPr/>
        </p:nvSpPr>
        <p:spPr>
          <a:xfrm>
            <a:off x="4879670" y="5080998"/>
            <a:ext cx="2432649" cy="1384995"/>
          </a:xfrm>
          <a:prstGeom prst="rect">
            <a:avLst/>
          </a:prstGeom>
          <a:noFill/>
        </p:spPr>
        <p:txBody>
          <a:bodyPr wrap="square" rtlCol="0">
            <a:spAutoFit/>
          </a:bodyPr>
          <a:lstStyle/>
          <a:p>
            <a:pPr algn="ctr"/>
            <a:r>
              <a:rPr lang="en-GB" sz="2800" dirty="0">
                <a:solidFill>
                  <a:schemeClr val="bg1"/>
                </a:solidFill>
                <a:latin typeface="Arial Rounded MT Bold" panose="020F0704030504030204" pitchFamily="34" charset="77"/>
              </a:rPr>
              <a:t>Schlossberg et al</a:t>
            </a:r>
          </a:p>
          <a:p>
            <a:pPr algn="ctr"/>
            <a:r>
              <a:rPr lang="en-GB" sz="2800" dirty="0">
                <a:solidFill>
                  <a:schemeClr val="bg1"/>
                </a:solidFill>
                <a:latin typeface="Arial Rounded MT Bold" panose="020F0704030504030204" pitchFamily="34" charset="77"/>
              </a:rPr>
              <a:t>(1995)</a:t>
            </a:r>
          </a:p>
        </p:txBody>
      </p:sp>
      <p:sp>
        <p:nvSpPr>
          <p:cNvPr id="19" name="Freeform 18">
            <a:extLst>
              <a:ext uri="{FF2B5EF4-FFF2-40B4-BE49-F238E27FC236}">
                <a16:creationId xmlns:a16="http://schemas.microsoft.com/office/drawing/2014/main" id="{7703295E-5221-3955-C6F9-DAE4FF6B9038}"/>
              </a:ext>
            </a:extLst>
          </p:cNvPr>
          <p:cNvSpPr/>
          <p:nvPr/>
        </p:nvSpPr>
        <p:spPr>
          <a:xfrm>
            <a:off x="8281364" y="3838755"/>
            <a:ext cx="3433313" cy="3614467"/>
          </a:xfrm>
          <a:custGeom>
            <a:avLst/>
            <a:gdLst>
              <a:gd name="connsiteX0" fmla="*/ 529097 w 3433313"/>
              <a:gd name="connsiteY0" fmla="*/ 0 h 3174520"/>
              <a:gd name="connsiteX1" fmla="*/ 1230583 w 3433313"/>
              <a:gd name="connsiteY1" fmla="*/ 0 h 3174520"/>
              <a:gd name="connsiteX2" fmla="*/ 1201135 w 3433313"/>
              <a:gd name="connsiteY2" fmla="*/ 85536 h 3174520"/>
              <a:gd name="connsiteX3" fmla="*/ 1190444 w 3433313"/>
              <a:gd name="connsiteY3" fmla="*/ 181154 h 3174520"/>
              <a:gd name="connsiteX4" fmla="*/ 1716656 w 3433313"/>
              <a:gd name="connsiteY4" fmla="*/ 655607 h 3174520"/>
              <a:gd name="connsiteX5" fmla="*/ 2242868 w 3433313"/>
              <a:gd name="connsiteY5" fmla="*/ 181154 h 3174520"/>
              <a:gd name="connsiteX6" fmla="*/ 2232177 w 3433313"/>
              <a:gd name="connsiteY6" fmla="*/ 85536 h 3174520"/>
              <a:gd name="connsiteX7" fmla="*/ 2202729 w 3433313"/>
              <a:gd name="connsiteY7" fmla="*/ 0 h 3174520"/>
              <a:gd name="connsiteX8" fmla="*/ 2904216 w 3433313"/>
              <a:gd name="connsiteY8" fmla="*/ 0 h 3174520"/>
              <a:gd name="connsiteX9" fmla="*/ 3433313 w 3433313"/>
              <a:gd name="connsiteY9" fmla="*/ 529097 h 3174520"/>
              <a:gd name="connsiteX10" fmla="*/ 3433313 w 3433313"/>
              <a:gd name="connsiteY10" fmla="*/ 2645423 h 3174520"/>
              <a:gd name="connsiteX11" fmla="*/ 2904216 w 3433313"/>
              <a:gd name="connsiteY11" fmla="*/ 3174520 h 3174520"/>
              <a:gd name="connsiteX12" fmla="*/ 529097 w 3433313"/>
              <a:gd name="connsiteY12" fmla="*/ 3174520 h 3174520"/>
              <a:gd name="connsiteX13" fmla="*/ 0 w 3433313"/>
              <a:gd name="connsiteY13" fmla="*/ 2645423 h 3174520"/>
              <a:gd name="connsiteX14" fmla="*/ 0 w 3433313"/>
              <a:gd name="connsiteY14" fmla="*/ 529097 h 3174520"/>
              <a:gd name="connsiteX15" fmla="*/ 529097 w 3433313"/>
              <a:gd name="connsiteY15" fmla="*/ 0 h 31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433313" h="3174520">
                <a:moveTo>
                  <a:pt x="529097" y="0"/>
                </a:moveTo>
                <a:lnTo>
                  <a:pt x="1230583" y="0"/>
                </a:lnTo>
                <a:lnTo>
                  <a:pt x="1201135" y="85536"/>
                </a:lnTo>
                <a:cubicBezTo>
                  <a:pt x="1194125" y="116421"/>
                  <a:pt x="1190444" y="148400"/>
                  <a:pt x="1190444" y="181154"/>
                </a:cubicBezTo>
                <a:cubicBezTo>
                  <a:pt x="1190444" y="443187"/>
                  <a:pt x="1426037" y="655607"/>
                  <a:pt x="1716656" y="655607"/>
                </a:cubicBezTo>
                <a:cubicBezTo>
                  <a:pt x="2007275" y="655607"/>
                  <a:pt x="2242868" y="443187"/>
                  <a:pt x="2242868" y="181154"/>
                </a:cubicBezTo>
                <a:cubicBezTo>
                  <a:pt x="2242868" y="148400"/>
                  <a:pt x="2239187" y="116421"/>
                  <a:pt x="2232177" y="85536"/>
                </a:cubicBezTo>
                <a:lnTo>
                  <a:pt x="2202729" y="0"/>
                </a:lnTo>
                <a:lnTo>
                  <a:pt x="2904216" y="0"/>
                </a:lnTo>
                <a:cubicBezTo>
                  <a:pt x="3196428" y="0"/>
                  <a:pt x="3433313" y="236885"/>
                  <a:pt x="3433313" y="529097"/>
                </a:cubicBezTo>
                <a:lnTo>
                  <a:pt x="3433313" y="2645423"/>
                </a:lnTo>
                <a:cubicBezTo>
                  <a:pt x="3433313" y="2937635"/>
                  <a:pt x="3196428" y="3174520"/>
                  <a:pt x="2904216" y="3174520"/>
                </a:cubicBezTo>
                <a:lnTo>
                  <a:pt x="529097" y="3174520"/>
                </a:lnTo>
                <a:cubicBezTo>
                  <a:pt x="236885" y="3174520"/>
                  <a:pt x="0" y="2937635"/>
                  <a:pt x="0" y="2645423"/>
                </a:cubicBezTo>
                <a:lnTo>
                  <a:pt x="0" y="529097"/>
                </a:lnTo>
                <a:cubicBezTo>
                  <a:pt x="0" y="236885"/>
                  <a:pt x="236885" y="0"/>
                  <a:pt x="529097" y="0"/>
                </a:cubicBezTo>
                <a:close/>
              </a:path>
            </a:pathLst>
          </a:custGeom>
          <a:solidFill>
            <a:srgbClr val="15608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0" name="TextBox 19">
            <a:extLst>
              <a:ext uri="{FF2B5EF4-FFF2-40B4-BE49-F238E27FC236}">
                <a16:creationId xmlns:a16="http://schemas.microsoft.com/office/drawing/2014/main" id="{F2C50C99-8259-8187-A097-238AC4AC455B}"/>
              </a:ext>
            </a:extLst>
          </p:cNvPr>
          <p:cNvSpPr txBox="1"/>
          <p:nvPr/>
        </p:nvSpPr>
        <p:spPr>
          <a:xfrm>
            <a:off x="8781695" y="5296443"/>
            <a:ext cx="2432649" cy="954107"/>
          </a:xfrm>
          <a:prstGeom prst="rect">
            <a:avLst/>
          </a:prstGeom>
          <a:noFill/>
        </p:spPr>
        <p:txBody>
          <a:bodyPr wrap="square" rtlCol="0">
            <a:spAutoFit/>
          </a:bodyPr>
          <a:lstStyle/>
          <a:p>
            <a:pPr algn="ctr"/>
            <a:r>
              <a:rPr lang="en-GB" sz="2800" dirty="0">
                <a:solidFill>
                  <a:schemeClr val="bg1"/>
                </a:solidFill>
                <a:latin typeface="Arial Rounded MT Bold" panose="020F0704030504030204" pitchFamily="34" charset="77"/>
              </a:rPr>
              <a:t>Feiler </a:t>
            </a:r>
          </a:p>
          <a:p>
            <a:pPr algn="ctr"/>
            <a:r>
              <a:rPr lang="en-GB" sz="2800" dirty="0">
                <a:solidFill>
                  <a:schemeClr val="bg1"/>
                </a:solidFill>
                <a:latin typeface="Arial Rounded MT Bold" panose="020F0704030504030204" pitchFamily="34" charset="77"/>
              </a:rPr>
              <a:t>(2020)</a:t>
            </a:r>
          </a:p>
        </p:txBody>
      </p:sp>
      <p:sp>
        <p:nvSpPr>
          <p:cNvPr id="25" name="Down Arrow 24">
            <a:extLst>
              <a:ext uri="{FF2B5EF4-FFF2-40B4-BE49-F238E27FC236}">
                <a16:creationId xmlns:a16="http://schemas.microsoft.com/office/drawing/2014/main" id="{1090A9AB-D23B-A9B8-C7B6-13A824607A31}"/>
              </a:ext>
            </a:extLst>
          </p:cNvPr>
          <p:cNvSpPr/>
          <p:nvPr/>
        </p:nvSpPr>
        <p:spPr>
          <a:xfrm>
            <a:off x="1521117" y="926317"/>
            <a:ext cx="1345721" cy="2622430"/>
          </a:xfrm>
          <a:prstGeom prst="downArrow">
            <a:avLst/>
          </a:prstGeom>
          <a:solidFill>
            <a:srgbClr val="343534"/>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Down Arrow 25">
            <a:extLst>
              <a:ext uri="{FF2B5EF4-FFF2-40B4-BE49-F238E27FC236}">
                <a16:creationId xmlns:a16="http://schemas.microsoft.com/office/drawing/2014/main" id="{0A0C20AE-F41D-6956-DA02-681573D79796}"/>
              </a:ext>
            </a:extLst>
          </p:cNvPr>
          <p:cNvSpPr/>
          <p:nvPr/>
        </p:nvSpPr>
        <p:spPr>
          <a:xfrm>
            <a:off x="5423133" y="926317"/>
            <a:ext cx="1345721" cy="2622430"/>
          </a:xfrm>
          <a:prstGeom prst="downArrow">
            <a:avLst/>
          </a:prstGeom>
          <a:solidFill>
            <a:srgbClr val="343534"/>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Down Arrow 26">
            <a:extLst>
              <a:ext uri="{FF2B5EF4-FFF2-40B4-BE49-F238E27FC236}">
                <a16:creationId xmlns:a16="http://schemas.microsoft.com/office/drawing/2014/main" id="{00C78C10-A01F-31C1-1085-AF793F333187}"/>
              </a:ext>
            </a:extLst>
          </p:cNvPr>
          <p:cNvSpPr/>
          <p:nvPr/>
        </p:nvSpPr>
        <p:spPr>
          <a:xfrm>
            <a:off x="9261889" y="926317"/>
            <a:ext cx="1345721" cy="2622430"/>
          </a:xfrm>
          <a:prstGeom prst="downArrow">
            <a:avLst/>
          </a:prstGeom>
          <a:solidFill>
            <a:srgbClr val="343534"/>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79C1E3D1-748D-A7EE-19F5-13BCB026491A}"/>
              </a:ext>
            </a:extLst>
          </p:cNvPr>
          <p:cNvSpPr txBox="1"/>
          <p:nvPr/>
        </p:nvSpPr>
        <p:spPr>
          <a:xfrm>
            <a:off x="580837" y="164453"/>
            <a:ext cx="3226279" cy="584775"/>
          </a:xfrm>
          <a:prstGeom prst="rect">
            <a:avLst/>
          </a:prstGeom>
          <a:noFill/>
        </p:spPr>
        <p:txBody>
          <a:bodyPr wrap="square" rtlCol="0">
            <a:spAutoFit/>
          </a:bodyPr>
          <a:lstStyle/>
          <a:p>
            <a:pPr algn="ctr"/>
            <a:r>
              <a:rPr lang="en-GB" sz="3200" dirty="0"/>
              <a:t>Drawn From</a:t>
            </a:r>
          </a:p>
        </p:txBody>
      </p:sp>
      <p:sp>
        <p:nvSpPr>
          <p:cNvPr id="29" name="TextBox 28">
            <a:extLst>
              <a:ext uri="{FF2B5EF4-FFF2-40B4-BE49-F238E27FC236}">
                <a16:creationId xmlns:a16="http://schemas.microsoft.com/office/drawing/2014/main" id="{D3A21AEE-4CEF-5A1C-8E7A-F497A68A3490}"/>
              </a:ext>
            </a:extLst>
          </p:cNvPr>
          <p:cNvSpPr txBox="1"/>
          <p:nvPr/>
        </p:nvSpPr>
        <p:spPr>
          <a:xfrm>
            <a:off x="6458306" y="164453"/>
            <a:ext cx="3226279" cy="584775"/>
          </a:xfrm>
          <a:prstGeom prst="rect">
            <a:avLst/>
          </a:prstGeom>
          <a:noFill/>
        </p:spPr>
        <p:txBody>
          <a:bodyPr wrap="square" rtlCol="0">
            <a:spAutoFit/>
          </a:bodyPr>
          <a:lstStyle/>
          <a:p>
            <a:pPr algn="ctr"/>
            <a:r>
              <a:rPr lang="en-GB" sz="3200" dirty="0"/>
              <a:t>Improved by</a:t>
            </a:r>
          </a:p>
        </p:txBody>
      </p:sp>
    </p:spTree>
    <p:extLst>
      <p:ext uri="{BB962C8B-B14F-4D97-AF65-F5344CB8AC3E}">
        <p14:creationId xmlns:p14="http://schemas.microsoft.com/office/powerpoint/2010/main" val="420115890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E820F4-F1D1-8C22-1383-23557F0E534D}"/>
            </a:ext>
          </a:extLst>
        </p:cNvPr>
        <p:cNvGrpSpPr/>
        <p:nvPr/>
      </p:nvGrpSpPr>
      <p:grpSpPr>
        <a:xfrm>
          <a:off x="0" y="0"/>
          <a:ext cx="0" cy="0"/>
          <a:chOff x="0" y="0"/>
          <a:chExt cx="0" cy="0"/>
        </a:xfrm>
      </p:grpSpPr>
      <p:grpSp>
        <p:nvGrpSpPr>
          <p:cNvPr id="24" name="Group 23">
            <a:extLst>
              <a:ext uri="{FF2B5EF4-FFF2-40B4-BE49-F238E27FC236}">
                <a16:creationId xmlns:a16="http://schemas.microsoft.com/office/drawing/2014/main" id="{729DC2FF-986C-F388-A758-390309CC741F}"/>
              </a:ext>
            </a:extLst>
          </p:cNvPr>
          <p:cNvGrpSpPr/>
          <p:nvPr/>
        </p:nvGrpSpPr>
        <p:grpSpPr>
          <a:xfrm>
            <a:off x="8281364" y="4192933"/>
            <a:ext cx="3433313" cy="4546120"/>
            <a:chOff x="8281362" y="750323"/>
            <a:chExt cx="3433313" cy="4546120"/>
          </a:xfrm>
        </p:grpSpPr>
        <p:sp>
          <p:nvSpPr>
            <p:cNvPr id="18" name="Rounded Rectangle 17">
              <a:extLst>
                <a:ext uri="{FF2B5EF4-FFF2-40B4-BE49-F238E27FC236}">
                  <a16:creationId xmlns:a16="http://schemas.microsoft.com/office/drawing/2014/main" id="{A9F563B8-F59E-6508-3B6A-21DF94469926}"/>
                </a:ext>
              </a:extLst>
            </p:cNvPr>
            <p:cNvSpPr/>
            <p:nvPr/>
          </p:nvSpPr>
          <p:spPr>
            <a:xfrm>
              <a:off x="8281362" y="750323"/>
              <a:ext cx="3433313" cy="4546120"/>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a:extLst>
                <a:ext uri="{FF2B5EF4-FFF2-40B4-BE49-F238E27FC236}">
                  <a16:creationId xmlns:a16="http://schemas.microsoft.com/office/drawing/2014/main" id="{2CFAC2CC-727B-7B4A-4665-82D323E6EA6C}"/>
                </a:ext>
              </a:extLst>
            </p:cNvPr>
            <p:cNvSpPr txBox="1"/>
            <p:nvPr/>
          </p:nvSpPr>
          <p:spPr>
            <a:xfrm>
              <a:off x="8488395" y="1143802"/>
              <a:ext cx="3019246" cy="2308324"/>
            </a:xfrm>
            <a:prstGeom prst="rect">
              <a:avLst/>
            </a:prstGeom>
            <a:noFill/>
          </p:spPr>
          <p:txBody>
            <a:bodyPr wrap="square" rtlCol="0">
              <a:spAutoFit/>
            </a:bodyPr>
            <a:lstStyle/>
            <a:p>
              <a:pPr marL="457200" indent="-457200">
                <a:buAutoNum type="arabicPeriod"/>
              </a:pPr>
              <a:r>
                <a:rPr lang="en-GB" sz="2400" dirty="0"/>
                <a:t>The Long Goodbye</a:t>
              </a:r>
            </a:p>
            <a:p>
              <a:pPr marL="457200" indent="-457200">
                <a:buAutoNum type="arabicPeriod"/>
              </a:pPr>
              <a:endParaRPr lang="en-GB" sz="2400" dirty="0"/>
            </a:p>
            <a:p>
              <a:pPr marL="457200" indent="-457200">
                <a:buAutoNum type="arabicPeriod"/>
              </a:pPr>
              <a:r>
                <a:rPr lang="en-GB" sz="2400" dirty="0"/>
                <a:t>Messy Middle</a:t>
              </a:r>
            </a:p>
            <a:p>
              <a:pPr marL="457200" indent="-457200">
                <a:buAutoNum type="arabicPeriod"/>
              </a:pPr>
              <a:endParaRPr lang="en-GB" sz="2400" dirty="0"/>
            </a:p>
            <a:p>
              <a:pPr marL="457200" indent="-457200">
                <a:buAutoNum type="arabicPeriod"/>
              </a:pPr>
              <a:r>
                <a:rPr lang="en-GB" sz="2400" dirty="0"/>
                <a:t>New Beginning</a:t>
              </a:r>
            </a:p>
          </p:txBody>
        </p:sp>
      </p:grpSp>
      <p:grpSp>
        <p:nvGrpSpPr>
          <p:cNvPr id="22" name="Group 21">
            <a:extLst>
              <a:ext uri="{FF2B5EF4-FFF2-40B4-BE49-F238E27FC236}">
                <a16:creationId xmlns:a16="http://schemas.microsoft.com/office/drawing/2014/main" id="{B6F88F70-E0B2-6492-B231-1B6BC77F56B0}"/>
              </a:ext>
            </a:extLst>
          </p:cNvPr>
          <p:cNvGrpSpPr/>
          <p:nvPr/>
        </p:nvGrpSpPr>
        <p:grpSpPr>
          <a:xfrm>
            <a:off x="477318" y="293793"/>
            <a:ext cx="3433313" cy="4546120"/>
            <a:chOff x="477321" y="750323"/>
            <a:chExt cx="3433313" cy="4546120"/>
          </a:xfrm>
        </p:grpSpPr>
        <p:sp>
          <p:nvSpPr>
            <p:cNvPr id="11" name="Rounded Rectangle 10">
              <a:extLst>
                <a:ext uri="{FF2B5EF4-FFF2-40B4-BE49-F238E27FC236}">
                  <a16:creationId xmlns:a16="http://schemas.microsoft.com/office/drawing/2014/main" id="{41ABBAEE-B501-39C3-0E42-80A051F8A8C9}"/>
                </a:ext>
              </a:extLst>
            </p:cNvPr>
            <p:cNvSpPr/>
            <p:nvPr/>
          </p:nvSpPr>
          <p:spPr>
            <a:xfrm>
              <a:off x="477321" y="750323"/>
              <a:ext cx="3433313" cy="4546120"/>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B4FE3340-8F45-A7BF-2D69-005F70E27254}"/>
                </a:ext>
              </a:extLst>
            </p:cNvPr>
            <p:cNvSpPr txBox="1"/>
            <p:nvPr/>
          </p:nvSpPr>
          <p:spPr>
            <a:xfrm>
              <a:off x="684354" y="1143802"/>
              <a:ext cx="3019246" cy="2308324"/>
            </a:xfrm>
            <a:prstGeom prst="rect">
              <a:avLst/>
            </a:prstGeom>
            <a:noFill/>
          </p:spPr>
          <p:txBody>
            <a:bodyPr wrap="square" rtlCol="0">
              <a:spAutoFit/>
            </a:bodyPr>
            <a:lstStyle/>
            <a:p>
              <a:pPr marL="457200" indent="-457200">
                <a:buAutoNum type="arabicPeriod"/>
              </a:pPr>
              <a:r>
                <a:rPr lang="en-GB" sz="2400" dirty="0"/>
                <a:t>Separation Phase</a:t>
              </a:r>
            </a:p>
            <a:p>
              <a:pPr marL="457200" indent="-457200">
                <a:buAutoNum type="arabicPeriod"/>
              </a:pPr>
              <a:endParaRPr lang="en-GB" sz="2400" dirty="0"/>
            </a:p>
            <a:p>
              <a:pPr marL="457200" indent="-457200">
                <a:buAutoNum type="arabicPeriod"/>
              </a:pPr>
              <a:r>
                <a:rPr lang="en-GB" sz="2400" dirty="0"/>
                <a:t>Transition Phase</a:t>
              </a:r>
            </a:p>
            <a:p>
              <a:pPr marL="457200" indent="-457200">
                <a:buAutoNum type="arabicPeriod"/>
              </a:pPr>
              <a:endParaRPr lang="en-GB" sz="2400" dirty="0"/>
            </a:p>
            <a:p>
              <a:pPr marL="457200" indent="-457200">
                <a:buAutoNum type="arabicPeriod"/>
              </a:pPr>
              <a:r>
                <a:rPr lang="en-GB" sz="2400" dirty="0"/>
                <a:t>Incorporation Phase</a:t>
              </a:r>
            </a:p>
          </p:txBody>
        </p:sp>
      </p:grpSp>
      <p:grpSp>
        <p:nvGrpSpPr>
          <p:cNvPr id="23" name="Group 22">
            <a:extLst>
              <a:ext uri="{FF2B5EF4-FFF2-40B4-BE49-F238E27FC236}">
                <a16:creationId xmlns:a16="http://schemas.microsoft.com/office/drawing/2014/main" id="{A1FE9B63-717E-0B76-E77C-7ECCD5043D02}"/>
              </a:ext>
            </a:extLst>
          </p:cNvPr>
          <p:cNvGrpSpPr/>
          <p:nvPr/>
        </p:nvGrpSpPr>
        <p:grpSpPr>
          <a:xfrm>
            <a:off x="4379341" y="4192933"/>
            <a:ext cx="3433313" cy="4546120"/>
            <a:chOff x="4379339" y="750323"/>
            <a:chExt cx="3433313" cy="4546120"/>
          </a:xfrm>
        </p:grpSpPr>
        <p:sp>
          <p:nvSpPr>
            <p:cNvPr id="14" name="Rounded Rectangle 13">
              <a:extLst>
                <a:ext uri="{FF2B5EF4-FFF2-40B4-BE49-F238E27FC236}">
                  <a16:creationId xmlns:a16="http://schemas.microsoft.com/office/drawing/2014/main" id="{82C1FD48-5E4F-1014-990B-BFCED13E34CA}"/>
                </a:ext>
              </a:extLst>
            </p:cNvPr>
            <p:cNvSpPr/>
            <p:nvPr/>
          </p:nvSpPr>
          <p:spPr>
            <a:xfrm>
              <a:off x="4379339" y="750323"/>
              <a:ext cx="3433313" cy="4546120"/>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65FA509B-B023-2D64-3EF0-562B1CDED400}"/>
                </a:ext>
              </a:extLst>
            </p:cNvPr>
            <p:cNvSpPr txBox="1"/>
            <p:nvPr/>
          </p:nvSpPr>
          <p:spPr>
            <a:xfrm>
              <a:off x="4586372" y="1143802"/>
              <a:ext cx="3019246" cy="1938992"/>
            </a:xfrm>
            <a:prstGeom prst="rect">
              <a:avLst/>
            </a:prstGeom>
            <a:noFill/>
          </p:spPr>
          <p:txBody>
            <a:bodyPr wrap="square" rtlCol="0">
              <a:spAutoFit/>
            </a:bodyPr>
            <a:lstStyle/>
            <a:p>
              <a:pPr marL="457200" indent="-457200">
                <a:buAutoNum type="arabicPeriod"/>
              </a:pPr>
              <a:r>
                <a:rPr lang="en-GB" sz="2400" dirty="0"/>
                <a:t>Moving in</a:t>
              </a:r>
            </a:p>
            <a:p>
              <a:pPr marL="457200" indent="-457200">
                <a:buAutoNum type="arabicPeriod"/>
              </a:pPr>
              <a:endParaRPr lang="en-GB" sz="2400" dirty="0"/>
            </a:p>
            <a:p>
              <a:pPr marL="457200" indent="-457200">
                <a:buAutoNum type="arabicPeriod"/>
              </a:pPr>
              <a:r>
                <a:rPr lang="en-GB" sz="2400" dirty="0"/>
                <a:t>Moving Through</a:t>
              </a:r>
            </a:p>
            <a:p>
              <a:pPr marL="457200" indent="-457200">
                <a:buAutoNum type="arabicPeriod"/>
              </a:pPr>
              <a:endParaRPr lang="en-GB" sz="2400" dirty="0"/>
            </a:p>
            <a:p>
              <a:pPr marL="457200" indent="-457200">
                <a:buAutoNum type="arabicPeriod"/>
              </a:pPr>
              <a:r>
                <a:rPr lang="en-GB" sz="2400" dirty="0"/>
                <a:t>Moving Out</a:t>
              </a:r>
            </a:p>
          </p:txBody>
        </p:sp>
      </p:grpSp>
      <p:sp>
        <p:nvSpPr>
          <p:cNvPr id="9" name="Freeform 8">
            <a:extLst>
              <a:ext uri="{FF2B5EF4-FFF2-40B4-BE49-F238E27FC236}">
                <a16:creationId xmlns:a16="http://schemas.microsoft.com/office/drawing/2014/main" id="{C00270BD-F5F6-CB06-F219-965DA7BE42AE}"/>
              </a:ext>
            </a:extLst>
          </p:cNvPr>
          <p:cNvSpPr/>
          <p:nvPr/>
        </p:nvSpPr>
        <p:spPr>
          <a:xfrm>
            <a:off x="477323" y="3838755"/>
            <a:ext cx="3433313" cy="3614467"/>
          </a:xfrm>
          <a:custGeom>
            <a:avLst/>
            <a:gdLst>
              <a:gd name="connsiteX0" fmla="*/ 529097 w 3433313"/>
              <a:gd name="connsiteY0" fmla="*/ 0 h 3174520"/>
              <a:gd name="connsiteX1" fmla="*/ 1230583 w 3433313"/>
              <a:gd name="connsiteY1" fmla="*/ 0 h 3174520"/>
              <a:gd name="connsiteX2" fmla="*/ 1201135 w 3433313"/>
              <a:gd name="connsiteY2" fmla="*/ 85536 h 3174520"/>
              <a:gd name="connsiteX3" fmla="*/ 1190444 w 3433313"/>
              <a:gd name="connsiteY3" fmla="*/ 181154 h 3174520"/>
              <a:gd name="connsiteX4" fmla="*/ 1716656 w 3433313"/>
              <a:gd name="connsiteY4" fmla="*/ 655607 h 3174520"/>
              <a:gd name="connsiteX5" fmla="*/ 2242868 w 3433313"/>
              <a:gd name="connsiteY5" fmla="*/ 181154 h 3174520"/>
              <a:gd name="connsiteX6" fmla="*/ 2232177 w 3433313"/>
              <a:gd name="connsiteY6" fmla="*/ 85536 h 3174520"/>
              <a:gd name="connsiteX7" fmla="*/ 2202729 w 3433313"/>
              <a:gd name="connsiteY7" fmla="*/ 0 h 3174520"/>
              <a:gd name="connsiteX8" fmla="*/ 2904216 w 3433313"/>
              <a:gd name="connsiteY8" fmla="*/ 0 h 3174520"/>
              <a:gd name="connsiteX9" fmla="*/ 3433313 w 3433313"/>
              <a:gd name="connsiteY9" fmla="*/ 529097 h 3174520"/>
              <a:gd name="connsiteX10" fmla="*/ 3433313 w 3433313"/>
              <a:gd name="connsiteY10" fmla="*/ 2645423 h 3174520"/>
              <a:gd name="connsiteX11" fmla="*/ 2904216 w 3433313"/>
              <a:gd name="connsiteY11" fmla="*/ 3174520 h 3174520"/>
              <a:gd name="connsiteX12" fmla="*/ 529097 w 3433313"/>
              <a:gd name="connsiteY12" fmla="*/ 3174520 h 3174520"/>
              <a:gd name="connsiteX13" fmla="*/ 0 w 3433313"/>
              <a:gd name="connsiteY13" fmla="*/ 2645423 h 3174520"/>
              <a:gd name="connsiteX14" fmla="*/ 0 w 3433313"/>
              <a:gd name="connsiteY14" fmla="*/ 529097 h 3174520"/>
              <a:gd name="connsiteX15" fmla="*/ 529097 w 3433313"/>
              <a:gd name="connsiteY15" fmla="*/ 0 h 31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433313" h="3174520">
                <a:moveTo>
                  <a:pt x="529097" y="0"/>
                </a:moveTo>
                <a:lnTo>
                  <a:pt x="1230583" y="0"/>
                </a:lnTo>
                <a:lnTo>
                  <a:pt x="1201135" y="85536"/>
                </a:lnTo>
                <a:cubicBezTo>
                  <a:pt x="1194125" y="116421"/>
                  <a:pt x="1190444" y="148400"/>
                  <a:pt x="1190444" y="181154"/>
                </a:cubicBezTo>
                <a:cubicBezTo>
                  <a:pt x="1190444" y="443187"/>
                  <a:pt x="1426037" y="655607"/>
                  <a:pt x="1716656" y="655607"/>
                </a:cubicBezTo>
                <a:cubicBezTo>
                  <a:pt x="2007275" y="655607"/>
                  <a:pt x="2242868" y="443187"/>
                  <a:pt x="2242868" y="181154"/>
                </a:cubicBezTo>
                <a:cubicBezTo>
                  <a:pt x="2242868" y="148400"/>
                  <a:pt x="2239187" y="116421"/>
                  <a:pt x="2232177" y="85536"/>
                </a:cubicBezTo>
                <a:lnTo>
                  <a:pt x="2202729" y="0"/>
                </a:lnTo>
                <a:lnTo>
                  <a:pt x="2904216" y="0"/>
                </a:lnTo>
                <a:cubicBezTo>
                  <a:pt x="3196428" y="0"/>
                  <a:pt x="3433313" y="236885"/>
                  <a:pt x="3433313" y="529097"/>
                </a:cubicBezTo>
                <a:lnTo>
                  <a:pt x="3433313" y="2645423"/>
                </a:lnTo>
                <a:cubicBezTo>
                  <a:pt x="3433313" y="2937635"/>
                  <a:pt x="3196428" y="3174520"/>
                  <a:pt x="2904216" y="3174520"/>
                </a:cubicBezTo>
                <a:lnTo>
                  <a:pt x="529097" y="3174520"/>
                </a:lnTo>
                <a:cubicBezTo>
                  <a:pt x="236885" y="3174520"/>
                  <a:pt x="0" y="2937635"/>
                  <a:pt x="0" y="2645423"/>
                </a:cubicBezTo>
                <a:lnTo>
                  <a:pt x="0" y="529097"/>
                </a:lnTo>
                <a:cubicBezTo>
                  <a:pt x="0" y="236885"/>
                  <a:pt x="236885" y="0"/>
                  <a:pt x="529097" y="0"/>
                </a:cubicBezTo>
                <a:close/>
              </a:path>
            </a:pathLst>
          </a:custGeom>
          <a:solidFill>
            <a:srgbClr val="618224"/>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12" name="TextBox 11">
            <a:extLst>
              <a:ext uri="{FF2B5EF4-FFF2-40B4-BE49-F238E27FC236}">
                <a16:creationId xmlns:a16="http://schemas.microsoft.com/office/drawing/2014/main" id="{BFE4362A-46E2-5F3B-9103-BF1E27A5946C}"/>
              </a:ext>
            </a:extLst>
          </p:cNvPr>
          <p:cNvSpPr txBox="1"/>
          <p:nvPr/>
        </p:nvSpPr>
        <p:spPr>
          <a:xfrm>
            <a:off x="977654" y="5296443"/>
            <a:ext cx="2432649" cy="954107"/>
          </a:xfrm>
          <a:prstGeom prst="rect">
            <a:avLst/>
          </a:prstGeom>
          <a:noFill/>
        </p:spPr>
        <p:txBody>
          <a:bodyPr wrap="square" rtlCol="0">
            <a:spAutoFit/>
          </a:bodyPr>
          <a:lstStyle/>
          <a:p>
            <a:pPr algn="ctr"/>
            <a:r>
              <a:rPr lang="en-GB" sz="2800" dirty="0">
                <a:solidFill>
                  <a:schemeClr val="bg1"/>
                </a:solidFill>
                <a:latin typeface="Arial Rounded MT Bold" panose="020F0704030504030204" pitchFamily="34" charset="77"/>
              </a:rPr>
              <a:t>Van Gennep</a:t>
            </a:r>
          </a:p>
          <a:p>
            <a:pPr algn="ctr"/>
            <a:r>
              <a:rPr lang="en-GB" sz="2800" dirty="0">
                <a:solidFill>
                  <a:schemeClr val="bg1"/>
                </a:solidFill>
                <a:latin typeface="Arial Rounded MT Bold" panose="020F0704030504030204" pitchFamily="34" charset="77"/>
              </a:rPr>
              <a:t>(1909/1960)</a:t>
            </a:r>
          </a:p>
        </p:txBody>
      </p:sp>
      <p:sp>
        <p:nvSpPr>
          <p:cNvPr id="15" name="Freeform 14">
            <a:extLst>
              <a:ext uri="{FF2B5EF4-FFF2-40B4-BE49-F238E27FC236}">
                <a16:creationId xmlns:a16="http://schemas.microsoft.com/office/drawing/2014/main" id="{38F28301-5861-9B04-3294-C8B3CD5364D6}"/>
              </a:ext>
            </a:extLst>
          </p:cNvPr>
          <p:cNvSpPr/>
          <p:nvPr/>
        </p:nvSpPr>
        <p:spPr>
          <a:xfrm>
            <a:off x="4379341" y="3838755"/>
            <a:ext cx="3433313" cy="3614467"/>
          </a:xfrm>
          <a:custGeom>
            <a:avLst/>
            <a:gdLst>
              <a:gd name="connsiteX0" fmla="*/ 529097 w 3433313"/>
              <a:gd name="connsiteY0" fmla="*/ 0 h 3174520"/>
              <a:gd name="connsiteX1" fmla="*/ 1230583 w 3433313"/>
              <a:gd name="connsiteY1" fmla="*/ 0 h 3174520"/>
              <a:gd name="connsiteX2" fmla="*/ 1201135 w 3433313"/>
              <a:gd name="connsiteY2" fmla="*/ 85536 h 3174520"/>
              <a:gd name="connsiteX3" fmla="*/ 1190444 w 3433313"/>
              <a:gd name="connsiteY3" fmla="*/ 181154 h 3174520"/>
              <a:gd name="connsiteX4" fmla="*/ 1716656 w 3433313"/>
              <a:gd name="connsiteY4" fmla="*/ 655607 h 3174520"/>
              <a:gd name="connsiteX5" fmla="*/ 2242868 w 3433313"/>
              <a:gd name="connsiteY5" fmla="*/ 181154 h 3174520"/>
              <a:gd name="connsiteX6" fmla="*/ 2232177 w 3433313"/>
              <a:gd name="connsiteY6" fmla="*/ 85536 h 3174520"/>
              <a:gd name="connsiteX7" fmla="*/ 2202729 w 3433313"/>
              <a:gd name="connsiteY7" fmla="*/ 0 h 3174520"/>
              <a:gd name="connsiteX8" fmla="*/ 2904216 w 3433313"/>
              <a:gd name="connsiteY8" fmla="*/ 0 h 3174520"/>
              <a:gd name="connsiteX9" fmla="*/ 3433313 w 3433313"/>
              <a:gd name="connsiteY9" fmla="*/ 529097 h 3174520"/>
              <a:gd name="connsiteX10" fmla="*/ 3433313 w 3433313"/>
              <a:gd name="connsiteY10" fmla="*/ 2645423 h 3174520"/>
              <a:gd name="connsiteX11" fmla="*/ 2904216 w 3433313"/>
              <a:gd name="connsiteY11" fmla="*/ 3174520 h 3174520"/>
              <a:gd name="connsiteX12" fmla="*/ 529097 w 3433313"/>
              <a:gd name="connsiteY12" fmla="*/ 3174520 h 3174520"/>
              <a:gd name="connsiteX13" fmla="*/ 0 w 3433313"/>
              <a:gd name="connsiteY13" fmla="*/ 2645423 h 3174520"/>
              <a:gd name="connsiteX14" fmla="*/ 0 w 3433313"/>
              <a:gd name="connsiteY14" fmla="*/ 529097 h 3174520"/>
              <a:gd name="connsiteX15" fmla="*/ 529097 w 3433313"/>
              <a:gd name="connsiteY15" fmla="*/ 0 h 31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433313" h="3174520">
                <a:moveTo>
                  <a:pt x="529097" y="0"/>
                </a:moveTo>
                <a:lnTo>
                  <a:pt x="1230583" y="0"/>
                </a:lnTo>
                <a:lnTo>
                  <a:pt x="1201135" y="85536"/>
                </a:lnTo>
                <a:cubicBezTo>
                  <a:pt x="1194125" y="116421"/>
                  <a:pt x="1190444" y="148400"/>
                  <a:pt x="1190444" y="181154"/>
                </a:cubicBezTo>
                <a:cubicBezTo>
                  <a:pt x="1190444" y="443187"/>
                  <a:pt x="1426037" y="655607"/>
                  <a:pt x="1716656" y="655607"/>
                </a:cubicBezTo>
                <a:cubicBezTo>
                  <a:pt x="2007275" y="655607"/>
                  <a:pt x="2242868" y="443187"/>
                  <a:pt x="2242868" y="181154"/>
                </a:cubicBezTo>
                <a:cubicBezTo>
                  <a:pt x="2242868" y="148400"/>
                  <a:pt x="2239187" y="116421"/>
                  <a:pt x="2232177" y="85536"/>
                </a:cubicBezTo>
                <a:lnTo>
                  <a:pt x="2202729" y="0"/>
                </a:lnTo>
                <a:lnTo>
                  <a:pt x="2904216" y="0"/>
                </a:lnTo>
                <a:cubicBezTo>
                  <a:pt x="3196428" y="0"/>
                  <a:pt x="3433313" y="236885"/>
                  <a:pt x="3433313" y="529097"/>
                </a:cubicBezTo>
                <a:lnTo>
                  <a:pt x="3433313" y="2645423"/>
                </a:lnTo>
                <a:cubicBezTo>
                  <a:pt x="3433313" y="2937635"/>
                  <a:pt x="3196428" y="3174520"/>
                  <a:pt x="2904216" y="3174520"/>
                </a:cubicBezTo>
                <a:lnTo>
                  <a:pt x="529097" y="3174520"/>
                </a:lnTo>
                <a:cubicBezTo>
                  <a:pt x="236885" y="3174520"/>
                  <a:pt x="0" y="2937635"/>
                  <a:pt x="0" y="2645423"/>
                </a:cubicBezTo>
                <a:lnTo>
                  <a:pt x="0" y="529097"/>
                </a:lnTo>
                <a:cubicBezTo>
                  <a:pt x="0" y="236885"/>
                  <a:pt x="236885" y="0"/>
                  <a:pt x="529097" y="0"/>
                </a:cubicBezTo>
                <a:close/>
              </a:path>
            </a:pathLst>
          </a:custGeom>
          <a:solidFill>
            <a:srgbClr val="82246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16" name="TextBox 15">
            <a:extLst>
              <a:ext uri="{FF2B5EF4-FFF2-40B4-BE49-F238E27FC236}">
                <a16:creationId xmlns:a16="http://schemas.microsoft.com/office/drawing/2014/main" id="{E41C149D-7C2B-E679-416C-954AB4CC9734}"/>
              </a:ext>
            </a:extLst>
          </p:cNvPr>
          <p:cNvSpPr txBox="1"/>
          <p:nvPr/>
        </p:nvSpPr>
        <p:spPr>
          <a:xfrm>
            <a:off x="4879670" y="5080998"/>
            <a:ext cx="2432649" cy="1384995"/>
          </a:xfrm>
          <a:prstGeom prst="rect">
            <a:avLst/>
          </a:prstGeom>
          <a:noFill/>
        </p:spPr>
        <p:txBody>
          <a:bodyPr wrap="square" rtlCol="0">
            <a:spAutoFit/>
          </a:bodyPr>
          <a:lstStyle/>
          <a:p>
            <a:pPr algn="ctr"/>
            <a:r>
              <a:rPr lang="en-GB" sz="2800" dirty="0">
                <a:solidFill>
                  <a:schemeClr val="bg1"/>
                </a:solidFill>
                <a:latin typeface="Arial Rounded MT Bold" panose="020F0704030504030204" pitchFamily="34" charset="77"/>
              </a:rPr>
              <a:t>Schlossberg et al</a:t>
            </a:r>
          </a:p>
          <a:p>
            <a:pPr algn="ctr"/>
            <a:r>
              <a:rPr lang="en-GB" sz="2800" dirty="0">
                <a:solidFill>
                  <a:schemeClr val="bg1"/>
                </a:solidFill>
                <a:latin typeface="Arial Rounded MT Bold" panose="020F0704030504030204" pitchFamily="34" charset="77"/>
              </a:rPr>
              <a:t>(1995)</a:t>
            </a:r>
          </a:p>
        </p:txBody>
      </p:sp>
      <p:sp>
        <p:nvSpPr>
          <p:cNvPr id="19" name="Freeform 18">
            <a:extLst>
              <a:ext uri="{FF2B5EF4-FFF2-40B4-BE49-F238E27FC236}">
                <a16:creationId xmlns:a16="http://schemas.microsoft.com/office/drawing/2014/main" id="{B27D6B91-A30A-3F15-EE3D-E106AD715730}"/>
              </a:ext>
            </a:extLst>
          </p:cNvPr>
          <p:cNvSpPr/>
          <p:nvPr/>
        </p:nvSpPr>
        <p:spPr>
          <a:xfrm>
            <a:off x="8281364" y="3838755"/>
            <a:ext cx="3433313" cy="3614467"/>
          </a:xfrm>
          <a:custGeom>
            <a:avLst/>
            <a:gdLst>
              <a:gd name="connsiteX0" fmla="*/ 529097 w 3433313"/>
              <a:gd name="connsiteY0" fmla="*/ 0 h 3174520"/>
              <a:gd name="connsiteX1" fmla="*/ 1230583 w 3433313"/>
              <a:gd name="connsiteY1" fmla="*/ 0 h 3174520"/>
              <a:gd name="connsiteX2" fmla="*/ 1201135 w 3433313"/>
              <a:gd name="connsiteY2" fmla="*/ 85536 h 3174520"/>
              <a:gd name="connsiteX3" fmla="*/ 1190444 w 3433313"/>
              <a:gd name="connsiteY3" fmla="*/ 181154 h 3174520"/>
              <a:gd name="connsiteX4" fmla="*/ 1716656 w 3433313"/>
              <a:gd name="connsiteY4" fmla="*/ 655607 h 3174520"/>
              <a:gd name="connsiteX5" fmla="*/ 2242868 w 3433313"/>
              <a:gd name="connsiteY5" fmla="*/ 181154 h 3174520"/>
              <a:gd name="connsiteX6" fmla="*/ 2232177 w 3433313"/>
              <a:gd name="connsiteY6" fmla="*/ 85536 h 3174520"/>
              <a:gd name="connsiteX7" fmla="*/ 2202729 w 3433313"/>
              <a:gd name="connsiteY7" fmla="*/ 0 h 3174520"/>
              <a:gd name="connsiteX8" fmla="*/ 2904216 w 3433313"/>
              <a:gd name="connsiteY8" fmla="*/ 0 h 3174520"/>
              <a:gd name="connsiteX9" fmla="*/ 3433313 w 3433313"/>
              <a:gd name="connsiteY9" fmla="*/ 529097 h 3174520"/>
              <a:gd name="connsiteX10" fmla="*/ 3433313 w 3433313"/>
              <a:gd name="connsiteY10" fmla="*/ 2645423 h 3174520"/>
              <a:gd name="connsiteX11" fmla="*/ 2904216 w 3433313"/>
              <a:gd name="connsiteY11" fmla="*/ 3174520 h 3174520"/>
              <a:gd name="connsiteX12" fmla="*/ 529097 w 3433313"/>
              <a:gd name="connsiteY12" fmla="*/ 3174520 h 3174520"/>
              <a:gd name="connsiteX13" fmla="*/ 0 w 3433313"/>
              <a:gd name="connsiteY13" fmla="*/ 2645423 h 3174520"/>
              <a:gd name="connsiteX14" fmla="*/ 0 w 3433313"/>
              <a:gd name="connsiteY14" fmla="*/ 529097 h 3174520"/>
              <a:gd name="connsiteX15" fmla="*/ 529097 w 3433313"/>
              <a:gd name="connsiteY15" fmla="*/ 0 h 31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433313" h="3174520">
                <a:moveTo>
                  <a:pt x="529097" y="0"/>
                </a:moveTo>
                <a:lnTo>
                  <a:pt x="1230583" y="0"/>
                </a:lnTo>
                <a:lnTo>
                  <a:pt x="1201135" y="85536"/>
                </a:lnTo>
                <a:cubicBezTo>
                  <a:pt x="1194125" y="116421"/>
                  <a:pt x="1190444" y="148400"/>
                  <a:pt x="1190444" y="181154"/>
                </a:cubicBezTo>
                <a:cubicBezTo>
                  <a:pt x="1190444" y="443187"/>
                  <a:pt x="1426037" y="655607"/>
                  <a:pt x="1716656" y="655607"/>
                </a:cubicBezTo>
                <a:cubicBezTo>
                  <a:pt x="2007275" y="655607"/>
                  <a:pt x="2242868" y="443187"/>
                  <a:pt x="2242868" y="181154"/>
                </a:cubicBezTo>
                <a:cubicBezTo>
                  <a:pt x="2242868" y="148400"/>
                  <a:pt x="2239187" y="116421"/>
                  <a:pt x="2232177" y="85536"/>
                </a:cubicBezTo>
                <a:lnTo>
                  <a:pt x="2202729" y="0"/>
                </a:lnTo>
                <a:lnTo>
                  <a:pt x="2904216" y="0"/>
                </a:lnTo>
                <a:cubicBezTo>
                  <a:pt x="3196428" y="0"/>
                  <a:pt x="3433313" y="236885"/>
                  <a:pt x="3433313" y="529097"/>
                </a:cubicBezTo>
                <a:lnTo>
                  <a:pt x="3433313" y="2645423"/>
                </a:lnTo>
                <a:cubicBezTo>
                  <a:pt x="3433313" y="2937635"/>
                  <a:pt x="3196428" y="3174520"/>
                  <a:pt x="2904216" y="3174520"/>
                </a:cubicBezTo>
                <a:lnTo>
                  <a:pt x="529097" y="3174520"/>
                </a:lnTo>
                <a:cubicBezTo>
                  <a:pt x="236885" y="3174520"/>
                  <a:pt x="0" y="2937635"/>
                  <a:pt x="0" y="2645423"/>
                </a:cubicBezTo>
                <a:lnTo>
                  <a:pt x="0" y="529097"/>
                </a:lnTo>
                <a:cubicBezTo>
                  <a:pt x="0" y="236885"/>
                  <a:pt x="236885" y="0"/>
                  <a:pt x="529097" y="0"/>
                </a:cubicBezTo>
                <a:close/>
              </a:path>
            </a:pathLst>
          </a:custGeom>
          <a:solidFill>
            <a:srgbClr val="15608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0" name="TextBox 19">
            <a:extLst>
              <a:ext uri="{FF2B5EF4-FFF2-40B4-BE49-F238E27FC236}">
                <a16:creationId xmlns:a16="http://schemas.microsoft.com/office/drawing/2014/main" id="{6A996415-C05C-9F76-E820-A5AFDBB7320C}"/>
              </a:ext>
            </a:extLst>
          </p:cNvPr>
          <p:cNvSpPr txBox="1"/>
          <p:nvPr/>
        </p:nvSpPr>
        <p:spPr>
          <a:xfrm>
            <a:off x="8781695" y="5296443"/>
            <a:ext cx="2432649" cy="954107"/>
          </a:xfrm>
          <a:prstGeom prst="rect">
            <a:avLst/>
          </a:prstGeom>
          <a:noFill/>
        </p:spPr>
        <p:txBody>
          <a:bodyPr wrap="square" rtlCol="0">
            <a:spAutoFit/>
          </a:bodyPr>
          <a:lstStyle/>
          <a:p>
            <a:pPr algn="ctr"/>
            <a:r>
              <a:rPr lang="en-GB" sz="2800" dirty="0">
                <a:solidFill>
                  <a:schemeClr val="bg1"/>
                </a:solidFill>
                <a:latin typeface="Arial Rounded MT Bold" panose="020F0704030504030204" pitchFamily="34" charset="77"/>
              </a:rPr>
              <a:t>Feiler </a:t>
            </a:r>
          </a:p>
          <a:p>
            <a:pPr algn="ctr"/>
            <a:r>
              <a:rPr lang="en-GB" sz="2800" dirty="0">
                <a:solidFill>
                  <a:schemeClr val="bg1"/>
                </a:solidFill>
                <a:latin typeface="Arial Rounded MT Bold" panose="020F0704030504030204" pitchFamily="34" charset="77"/>
              </a:rPr>
              <a:t>(2020)</a:t>
            </a:r>
          </a:p>
        </p:txBody>
      </p:sp>
    </p:spTree>
    <p:extLst>
      <p:ext uri="{BB962C8B-B14F-4D97-AF65-F5344CB8AC3E}">
        <p14:creationId xmlns:p14="http://schemas.microsoft.com/office/powerpoint/2010/main" val="25393634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908525-0445-F75E-5275-0F9062D5FB38}"/>
            </a:ext>
          </a:extLst>
        </p:cNvPr>
        <p:cNvGrpSpPr/>
        <p:nvPr/>
      </p:nvGrpSpPr>
      <p:grpSpPr>
        <a:xfrm>
          <a:off x="0" y="0"/>
          <a:ext cx="0" cy="0"/>
          <a:chOff x="0" y="0"/>
          <a:chExt cx="0" cy="0"/>
        </a:xfrm>
      </p:grpSpPr>
      <p:grpSp>
        <p:nvGrpSpPr>
          <p:cNvPr id="24" name="Group 23">
            <a:extLst>
              <a:ext uri="{FF2B5EF4-FFF2-40B4-BE49-F238E27FC236}">
                <a16:creationId xmlns:a16="http://schemas.microsoft.com/office/drawing/2014/main" id="{844ECA26-B37F-8060-31A7-C8C66E2C7BEE}"/>
              </a:ext>
            </a:extLst>
          </p:cNvPr>
          <p:cNvGrpSpPr/>
          <p:nvPr/>
        </p:nvGrpSpPr>
        <p:grpSpPr>
          <a:xfrm>
            <a:off x="8281364" y="4192933"/>
            <a:ext cx="3433313" cy="4546120"/>
            <a:chOff x="8281362" y="750323"/>
            <a:chExt cx="3433313" cy="4546120"/>
          </a:xfrm>
        </p:grpSpPr>
        <p:sp>
          <p:nvSpPr>
            <p:cNvPr id="18" name="Rounded Rectangle 17">
              <a:extLst>
                <a:ext uri="{FF2B5EF4-FFF2-40B4-BE49-F238E27FC236}">
                  <a16:creationId xmlns:a16="http://schemas.microsoft.com/office/drawing/2014/main" id="{267B07B5-E4AB-B411-7391-7D1ADE37602C}"/>
                </a:ext>
              </a:extLst>
            </p:cNvPr>
            <p:cNvSpPr/>
            <p:nvPr/>
          </p:nvSpPr>
          <p:spPr>
            <a:xfrm>
              <a:off x="8281362" y="750323"/>
              <a:ext cx="3433313" cy="4546120"/>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a:extLst>
                <a:ext uri="{FF2B5EF4-FFF2-40B4-BE49-F238E27FC236}">
                  <a16:creationId xmlns:a16="http://schemas.microsoft.com/office/drawing/2014/main" id="{86482222-32A1-FAF7-CECB-6EA58D171B2A}"/>
                </a:ext>
              </a:extLst>
            </p:cNvPr>
            <p:cNvSpPr txBox="1"/>
            <p:nvPr/>
          </p:nvSpPr>
          <p:spPr>
            <a:xfrm>
              <a:off x="8488395" y="1143802"/>
              <a:ext cx="3019246" cy="2308324"/>
            </a:xfrm>
            <a:prstGeom prst="rect">
              <a:avLst/>
            </a:prstGeom>
            <a:noFill/>
          </p:spPr>
          <p:txBody>
            <a:bodyPr wrap="square" rtlCol="0">
              <a:spAutoFit/>
            </a:bodyPr>
            <a:lstStyle/>
            <a:p>
              <a:pPr marL="457200" indent="-457200">
                <a:buAutoNum type="arabicPeriod"/>
              </a:pPr>
              <a:r>
                <a:rPr lang="en-GB" sz="2400" dirty="0"/>
                <a:t>The Long Goodbye</a:t>
              </a:r>
            </a:p>
            <a:p>
              <a:pPr marL="457200" indent="-457200">
                <a:buAutoNum type="arabicPeriod"/>
              </a:pPr>
              <a:endParaRPr lang="en-GB" sz="2400" dirty="0"/>
            </a:p>
            <a:p>
              <a:pPr marL="457200" indent="-457200">
                <a:buAutoNum type="arabicPeriod"/>
              </a:pPr>
              <a:r>
                <a:rPr lang="en-GB" sz="2400" dirty="0"/>
                <a:t>Messy Middle</a:t>
              </a:r>
            </a:p>
            <a:p>
              <a:pPr marL="457200" indent="-457200">
                <a:buAutoNum type="arabicPeriod"/>
              </a:pPr>
              <a:endParaRPr lang="en-GB" sz="2400" dirty="0"/>
            </a:p>
            <a:p>
              <a:pPr marL="457200" indent="-457200">
                <a:buAutoNum type="arabicPeriod"/>
              </a:pPr>
              <a:r>
                <a:rPr lang="en-GB" sz="2400" dirty="0"/>
                <a:t>New Beginning</a:t>
              </a:r>
            </a:p>
          </p:txBody>
        </p:sp>
      </p:grpSp>
      <p:grpSp>
        <p:nvGrpSpPr>
          <p:cNvPr id="22" name="Group 21">
            <a:extLst>
              <a:ext uri="{FF2B5EF4-FFF2-40B4-BE49-F238E27FC236}">
                <a16:creationId xmlns:a16="http://schemas.microsoft.com/office/drawing/2014/main" id="{3DFDC6B9-C295-80D1-F627-E188144BB6A8}"/>
              </a:ext>
            </a:extLst>
          </p:cNvPr>
          <p:cNvGrpSpPr/>
          <p:nvPr/>
        </p:nvGrpSpPr>
        <p:grpSpPr>
          <a:xfrm>
            <a:off x="477318" y="4252344"/>
            <a:ext cx="3433313" cy="4546120"/>
            <a:chOff x="477321" y="750323"/>
            <a:chExt cx="3433313" cy="4546120"/>
          </a:xfrm>
        </p:grpSpPr>
        <p:sp>
          <p:nvSpPr>
            <p:cNvPr id="11" name="Rounded Rectangle 10">
              <a:extLst>
                <a:ext uri="{FF2B5EF4-FFF2-40B4-BE49-F238E27FC236}">
                  <a16:creationId xmlns:a16="http://schemas.microsoft.com/office/drawing/2014/main" id="{CB870585-6017-08FA-268F-42A2B28320D1}"/>
                </a:ext>
              </a:extLst>
            </p:cNvPr>
            <p:cNvSpPr/>
            <p:nvPr/>
          </p:nvSpPr>
          <p:spPr>
            <a:xfrm>
              <a:off x="477321" y="750323"/>
              <a:ext cx="3433313" cy="4546120"/>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BA7FD2E7-90C7-3ED3-93C1-050E64D27F22}"/>
                </a:ext>
              </a:extLst>
            </p:cNvPr>
            <p:cNvSpPr txBox="1"/>
            <p:nvPr/>
          </p:nvSpPr>
          <p:spPr>
            <a:xfrm>
              <a:off x="684354" y="1143802"/>
              <a:ext cx="3019246" cy="2308324"/>
            </a:xfrm>
            <a:prstGeom prst="rect">
              <a:avLst/>
            </a:prstGeom>
            <a:noFill/>
          </p:spPr>
          <p:txBody>
            <a:bodyPr wrap="square" rtlCol="0">
              <a:spAutoFit/>
            </a:bodyPr>
            <a:lstStyle/>
            <a:p>
              <a:pPr marL="457200" indent="-457200">
                <a:buAutoNum type="arabicPeriod"/>
              </a:pPr>
              <a:r>
                <a:rPr lang="en-GB" sz="2400" dirty="0"/>
                <a:t>Separation Phase</a:t>
              </a:r>
            </a:p>
            <a:p>
              <a:pPr marL="457200" indent="-457200">
                <a:buAutoNum type="arabicPeriod"/>
              </a:pPr>
              <a:endParaRPr lang="en-GB" sz="2400" dirty="0"/>
            </a:p>
            <a:p>
              <a:pPr marL="457200" indent="-457200">
                <a:buAutoNum type="arabicPeriod"/>
              </a:pPr>
              <a:r>
                <a:rPr lang="en-GB" sz="2400" dirty="0"/>
                <a:t>Transition Phase</a:t>
              </a:r>
            </a:p>
            <a:p>
              <a:pPr marL="457200" indent="-457200">
                <a:buAutoNum type="arabicPeriod"/>
              </a:pPr>
              <a:endParaRPr lang="en-GB" sz="2400" dirty="0"/>
            </a:p>
            <a:p>
              <a:pPr marL="457200" indent="-457200">
                <a:buAutoNum type="arabicPeriod"/>
              </a:pPr>
              <a:r>
                <a:rPr lang="en-GB" sz="2400" dirty="0"/>
                <a:t>Incorporation Phase</a:t>
              </a:r>
            </a:p>
          </p:txBody>
        </p:sp>
      </p:grpSp>
      <p:grpSp>
        <p:nvGrpSpPr>
          <p:cNvPr id="23" name="Group 22">
            <a:extLst>
              <a:ext uri="{FF2B5EF4-FFF2-40B4-BE49-F238E27FC236}">
                <a16:creationId xmlns:a16="http://schemas.microsoft.com/office/drawing/2014/main" id="{A9E717DD-E1F5-6781-B333-777A1410B787}"/>
              </a:ext>
            </a:extLst>
          </p:cNvPr>
          <p:cNvGrpSpPr/>
          <p:nvPr/>
        </p:nvGrpSpPr>
        <p:grpSpPr>
          <a:xfrm>
            <a:off x="4379343" y="534878"/>
            <a:ext cx="3433313" cy="4546120"/>
            <a:chOff x="4379339" y="750323"/>
            <a:chExt cx="3433313" cy="4546120"/>
          </a:xfrm>
        </p:grpSpPr>
        <p:sp>
          <p:nvSpPr>
            <p:cNvPr id="14" name="Rounded Rectangle 13">
              <a:extLst>
                <a:ext uri="{FF2B5EF4-FFF2-40B4-BE49-F238E27FC236}">
                  <a16:creationId xmlns:a16="http://schemas.microsoft.com/office/drawing/2014/main" id="{550F5157-2B32-0B48-47B2-8EDEC24020EF}"/>
                </a:ext>
              </a:extLst>
            </p:cNvPr>
            <p:cNvSpPr/>
            <p:nvPr/>
          </p:nvSpPr>
          <p:spPr>
            <a:xfrm>
              <a:off x="4379339" y="750323"/>
              <a:ext cx="3433313" cy="4546120"/>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F96C5815-8797-580E-A84A-F0C2A1599750}"/>
                </a:ext>
              </a:extLst>
            </p:cNvPr>
            <p:cNvSpPr txBox="1"/>
            <p:nvPr/>
          </p:nvSpPr>
          <p:spPr>
            <a:xfrm>
              <a:off x="4586372" y="1143802"/>
              <a:ext cx="3019246" cy="1938992"/>
            </a:xfrm>
            <a:prstGeom prst="rect">
              <a:avLst/>
            </a:prstGeom>
            <a:noFill/>
          </p:spPr>
          <p:txBody>
            <a:bodyPr wrap="square" rtlCol="0">
              <a:spAutoFit/>
            </a:bodyPr>
            <a:lstStyle/>
            <a:p>
              <a:pPr marL="457200" indent="-457200">
                <a:buAutoNum type="arabicPeriod"/>
              </a:pPr>
              <a:r>
                <a:rPr lang="en-GB" sz="2400" dirty="0"/>
                <a:t>Moving in</a:t>
              </a:r>
            </a:p>
            <a:p>
              <a:pPr marL="457200" indent="-457200">
                <a:buAutoNum type="arabicPeriod"/>
              </a:pPr>
              <a:endParaRPr lang="en-GB" sz="2400" dirty="0"/>
            </a:p>
            <a:p>
              <a:pPr marL="457200" indent="-457200">
                <a:buAutoNum type="arabicPeriod"/>
              </a:pPr>
              <a:r>
                <a:rPr lang="en-GB" sz="2400" dirty="0"/>
                <a:t>Moving Through</a:t>
              </a:r>
            </a:p>
            <a:p>
              <a:pPr marL="457200" indent="-457200">
                <a:buAutoNum type="arabicPeriod"/>
              </a:pPr>
              <a:endParaRPr lang="en-GB" sz="2400" dirty="0"/>
            </a:p>
            <a:p>
              <a:pPr marL="457200" indent="-457200">
                <a:buAutoNum type="arabicPeriod"/>
              </a:pPr>
              <a:r>
                <a:rPr lang="en-GB" sz="2400" dirty="0"/>
                <a:t>Moving Out</a:t>
              </a:r>
            </a:p>
          </p:txBody>
        </p:sp>
      </p:grpSp>
      <p:sp>
        <p:nvSpPr>
          <p:cNvPr id="9" name="Freeform 8">
            <a:extLst>
              <a:ext uri="{FF2B5EF4-FFF2-40B4-BE49-F238E27FC236}">
                <a16:creationId xmlns:a16="http://schemas.microsoft.com/office/drawing/2014/main" id="{88756657-5E22-186E-9BD9-5287AA45FC7D}"/>
              </a:ext>
            </a:extLst>
          </p:cNvPr>
          <p:cNvSpPr/>
          <p:nvPr/>
        </p:nvSpPr>
        <p:spPr>
          <a:xfrm>
            <a:off x="477323" y="3838755"/>
            <a:ext cx="3433313" cy="3614467"/>
          </a:xfrm>
          <a:custGeom>
            <a:avLst/>
            <a:gdLst>
              <a:gd name="connsiteX0" fmla="*/ 529097 w 3433313"/>
              <a:gd name="connsiteY0" fmla="*/ 0 h 3174520"/>
              <a:gd name="connsiteX1" fmla="*/ 1230583 w 3433313"/>
              <a:gd name="connsiteY1" fmla="*/ 0 h 3174520"/>
              <a:gd name="connsiteX2" fmla="*/ 1201135 w 3433313"/>
              <a:gd name="connsiteY2" fmla="*/ 85536 h 3174520"/>
              <a:gd name="connsiteX3" fmla="*/ 1190444 w 3433313"/>
              <a:gd name="connsiteY3" fmla="*/ 181154 h 3174520"/>
              <a:gd name="connsiteX4" fmla="*/ 1716656 w 3433313"/>
              <a:gd name="connsiteY4" fmla="*/ 655607 h 3174520"/>
              <a:gd name="connsiteX5" fmla="*/ 2242868 w 3433313"/>
              <a:gd name="connsiteY5" fmla="*/ 181154 h 3174520"/>
              <a:gd name="connsiteX6" fmla="*/ 2232177 w 3433313"/>
              <a:gd name="connsiteY6" fmla="*/ 85536 h 3174520"/>
              <a:gd name="connsiteX7" fmla="*/ 2202729 w 3433313"/>
              <a:gd name="connsiteY7" fmla="*/ 0 h 3174520"/>
              <a:gd name="connsiteX8" fmla="*/ 2904216 w 3433313"/>
              <a:gd name="connsiteY8" fmla="*/ 0 h 3174520"/>
              <a:gd name="connsiteX9" fmla="*/ 3433313 w 3433313"/>
              <a:gd name="connsiteY9" fmla="*/ 529097 h 3174520"/>
              <a:gd name="connsiteX10" fmla="*/ 3433313 w 3433313"/>
              <a:gd name="connsiteY10" fmla="*/ 2645423 h 3174520"/>
              <a:gd name="connsiteX11" fmla="*/ 2904216 w 3433313"/>
              <a:gd name="connsiteY11" fmla="*/ 3174520 h 3174520"/>
              <a:gd name="connsiteX12" fmla="*/ 529097 w 3433313"/>
              <a:gd name="connsiteY12" fmla="*/ 3174520 h 3174520"/>
              <a:gd name="connsiteX13" fmla="*/ 0 w 3433313"/>
              <a:gd name="connsiteY13" fmla="*/ 2645423 h 3174520"/>
              <a:gd name="connsiteX14" fmla="*/ 0 w 3433313"/>
              <a:gd name="connsiteY14" fmla="*/ 529097 h 3174520"/>
              <a:gd name="connsiteX15" fmla="*/ 529097 w 3433313"/>
              <a:gd name="connsiteY15" fmla="*/ 0 h 31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433313" h="3174520">
                <a:moveTo>
                  <a:pt x="529097" y="0"/>
                </a:moveTo>
                <a:lnTo>
                  <a:pt x="1230583" y="0"/>
                </a:lnTo>
                <a:lnTo>
                  <a:pt x="1201135" y="85536"/>
                </a:lnTo>
                <a:cubicBezTo>
                  <a:pt x="1194125" y="116421"/>
                  <a:pt x="1190444" y="148400"/>
                  <a:pt x="1190444" y="181154"/>
                </a:cubicBezTo>
                <a:cubicBezTo>
                  <a:pt x="1190444" y="443187"/>
                  <a:pt x="1426037" y="655607"/>
                  <a:pt x="1716656" y="655607"/>
                </a:cubicBezTo>
                <a:cubicBezTo>
                  <a:pt x="2007275" y="655607"/>
                  <a:pt x="2242868" y="443187"/>
                  <a:pt x="2242868" y="181154"/>
                </a:cubicBezTo>
                <a:cubicBezTo>
                  <a:pt x="2242868" y="148400"/>
                  <a:pt x="2239187" y="116421"/>
                  <a:pt x="2232177" y="85536"/>
                </a:cubicBezTo>
                <a:lnTo>
                  <a:pt x="2202729" y="0"/>
                </a:lnTo>
                <a:lnTo>
                  <a:pt x="2904216" y="0"/>
                </a:lnTo>
                <a:cubicBezTo>
                  <a:pt x="3196428" y="0"/>
                  <a:pt x="3433313" y="236885"/>
                  <a:pt x="3433313" y="529097"/>
                </a:cubicBezTo>
                <a:lnTo>
                  <a:pt x="3433313" y="2645423"/>
                </a:lnTo>
                <a:cubicBezTo>
                  <a:pt x="3433313" y="2937635"/>
                  <a:pt x="3196428" y="3174520"/>
                  <a:pt x="2904216" y="3174520"/>
                </a:cubicBezTo>
                <a:lnTo>
                  <a:pt x="529097" y="3174520"/>
                </a:lnTo>
                <a:cubicBezTo>
                  <a:pt x="236885" y="3174520"/>
                  <a:pt x="0" y="2937635"/>
                  <a:pt x="0" y="2645423"/>
                </a:cubicBezTo>
                <a:lnTo>
                  <a:pt x="0" y="529097"/>
                </a:lnTo>
                <a:cubicBezTo>
                  <a:pt x="0" y="236885"/>
                  <a:pt x="236885" y="0"/>
                  <a:pt x="529097" y="0"/>
                </a:cubicBezTo>
                <a:close/>
              </a:path>
            </a:pathLst>
          </a:custGeom>
          <a:solidFill>
            <a:srgbClr val="618224"/>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12" name="TextBox 11">
            <a:extLst>
              <a:ext uri="{FF2B5EF4-FFF2-40B4-BE49-F238E27FC236}">
                <a16:creationId xmlns:a16="http://schemas.microsoft.com/office/drawing/2014/main" id="{39B2C257-AD02-D5FE-857A-02BE6A0AAA5F}"/>
              </a:ext>
            </a:extLst>
          </p:cNvPr>
          <p:cNvSpPr txBox="1"/>
          <p:nvPr/>
        </p:nvSpPr>
        <p:spPr>
          <a:xfrm>
            <a:off x="977654" y="5296443"/>
            <a:ext cx="2432649" cy="954107"/>
          </a:xfrm>
          <a:prstGeom prst="rect">
            <a:avLst/>
          </a:prstGeom>
          <a:noFill/>
        </p:spPr>
        <p:txBody>
          <a:bodyPr wrap="square" rtlCol="0">
            <a:spAutoFit/>
          </a:bodyPr>
          <a:lstStyle/>
          <a:p>
            <a:pPr algn="ctr"/>
            <a:r>
              <a:rPr lang="en-GB" sz="2800" dirty="0">
                <a:solidFill>
                  <a:schemeClr val="bg1"/>
                </a:solidFill>
                <a:latin typeface="Arial Rounded MT Bold" panose="020F0704030504030204" pitchFamily="34" charset="77"/>
              </a:rPr>
              <a:t>Van Gennep</a:t>
            </a:r>
          </a:p>
          <a:p>
            <a:pPr algn="ctr"/>
            <a:r>
              <a:rPr lang="en-GB" sz="2800" dirty="0">
                <a:solidFill>
                  <a:schemeClr val="bg1"/>
                </a:solidFill>
                <a:latin typeface="Arial Rounded MT Bold" panose="020F0704030504030204" pitchFamily="34" charset="77"/>
              </a:rPr>
              <a:t>(1960)</a:t>
            </a:r>
          </a:p>
        </p:txBody>
      </p:sp>
      <p:sp>
        <p:nvSpPr>
          <p:cNvPr id="15" name="Freeform 14">
            <a:extLst>
              <a:ext uri="{FF2B5EF4-FFF2-40B4-BE49-F238E27FC236}">
                <a16:creationId xmlns:a16="http://schemas.microsoft.com/office/drawing/2014/main" id="{B26FBDFC-410D-F232-4469-0BE9A2384C2B}"/>
              </a:ext>
            </a:extLst>
          </p:cNvPr>
          <p:cNvSpPr/>
          <p:nvPr/>
        </p:nvSpPr>
        <p:spPr>
          <a:xfrm>
            <a:off x="4379341" y="3838755"/>
            <a:ext cx="3433313" cy="3614467"/>
          </a:xfrm>
          <a:custGeom>
            <a:avLst/>
            <a:gdLst>
              <a:gd name="connsiteX0" fmla="*/ 529097 w 3433313"/>
              <a:gd name="connsiteY0" fmla="*/ 0 h 3174520"/>
              <a:gd name="connsiteX1" fmla="*/ 1230583 w 3433313"/>
              <a:gd name="connsiteY1" fmla="*/ 0 h 3174520"/>
              <a:gd name="connsiteX2" fmla="*/ 1201135 w 3433313"/>
              <a:gd name="connsiteY2" fmla="*/ 85536 h 3174520"/>
              <a:gd name="connsiteX3" fmla="*/ 1190444 w 3433313"/>
              <a:gd name="connsiteY3" fmla="*/ 181154 h 3174520"/>
              <a:gd name="connsiteX4" fmla="*/ 1716656 w 3433313"/>
              <a:gd name="connsiteY4" fmla="*/ 655607 h 3174520"/>
              <a:gd name="connsiteX5" fmla="*/ 2242868 w 3433313"/>
              <a:gd name="connsiteY5" fmla="*/ 181154 h 3174520"/>
              <a:gd name="connsiteX6" fmla="*/ 2232177 w 3433313"/>
              <a:gd name="connsiteY6" fmla="*/ 85536 h 3174520"/>
              <a:gd name="connsiteX7" fmla="*/ 2202729 w 3433313"/>
              <a:gd name="connsiteY7" fmla="*/ 0 h 3174520"/>
              <a:gd name="connsiteX8" fmla="*/ 2904216 w 3433313"/>
              <a:gd name="connsiteY8" fmla="*/ 0 h 3174520"/>
              <a:gd name="connsiteX9" fmla="*/ 3433313 w 3433313"/>
              <a:gd name="connsiteY9" fmla="*/ 529097 h 3174520"/>
              <a:gd name="connsiteX10" fmla="*/ 3433313 w 3433313"/>
              <a:gd name="connsiteY10" fmla="*/ 2645423 h 3174520"/>
              <a:gd name="connsiteX11" fmla="*/ 2904216 w 3433313"/>
              <a:gd name="connsiteY11" fmla="*/ 3174520 h 3174520"/>
              <a:gd name="connsiteX12" fmla="*/ 529097 w 3433313"/>
              <a:gd name="connsiteY12" fmla="*/ 3174520 h 3174520"/>
              <a:gd name="connsiteX13" fmla="*/ 0 w 3433313"/>
              <a:gd name="connsiteY13" fmla="*/ 2645423 h 3174520"/>
              <a:gd name="connsiteX14" fmla="*/ 0 w 3433313"/>
              <a:gd name="connsiteY14" fmla="*/ 529097 h 3174520"/>
              <a:gd name="connsiteX15" fmla="*/ 529097 w 3433313"/>
              <a:gd name="connsiteY15" fmla="*/ 0 h 31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433313" h="3174520">
                <a:moveTo>
                  <a:pt x="529097" y="0"/>
                </a:moveTo>
                <a:lnTo>
                  <a:pt x="1230583" y="0"/>
                </a:lnTo>
                <a:lnTo>
                  <a:pt x="1201135" y="85536"/>
                </a:lnTo>
                <a:cubicBezTo>
                  <a:pt x="1194125" y="116421"/>
                  <a:pt x="1190444" y="148400"/>
                  <a:pt x="1190444" y="181154"/>
                </a:cubicBezTo>
                <a:cubicBezTo>
                  <a:pt x="1190444" y="443187"/>
                  <a:pt x="1426037" y="655607"/>
                  <a:pt x="1716656" y="655607"/>
                </a:cubicBezTo>
                <a:cubicBezTo>
                  <a:pt x="2007275" y="655607"/>
                  <a:pt x="2242868" y="443187"/>
                  <a:pt x="2242868" y="181154"/>
                </a:cubicBezTo>
                <a:cubicBezTo>
                  <a:pt x="2242868" y="148400"/>
                  <a:pt x="2239187" y="116421"/>
                  <a:pt x="2232177" y="85536"/>
                </a:cubicBezTo>
                <a:lnTo>
                  <a:pt x="2202729" y="0"/>
                </a:lnTo>
                <a:lnTo>
                  <a:pt x="2904216" y="0"/>
                </a:lnTo>
                <a:cubicBezTo>
                  <a:pt x="3196428" y="0"/>
                  <a:pt x="3433313" y="236885"/>
                  <a:pt x="3433313" y="529097"/>
                </a:cubicBezTo>
                <a:lnTo>
                  <a:pt x="3433313" y="2645423"/>
                </a:lnTo>
                <a:cubicBezTo>
                  <a:pt x="3433313" y="2937635"/>
                  <a:pt x="3196428" y="3174520"/>
                  <a:pt x="2904216" y="3174520"/>
                </a:cubicBezTo>
                <a:lnTo>
                  <a:pt x="529097" y="3174520"/>
                </a:lnTo>
                <a:cubicBezTo>
                  <a:pt x="236885" y="3174520"/>
                  <a:pt x="0" y="2937635"/>
                  <a:pt x="0" y="2645423"/>
                </a:cubicBezTo>
                <a:lnTo>
                  <a:pt x="0" y="529097"/>
                </a:lnTo>
                <a:cubicBezTo>
                  <a:pt x="0" y="236885"/>
                  <a:pt x="236885" y="0"/>
                  <a:pt x="529097" y="0"/>
                </a:cubicBezTo>
                <a:close/>
              </a:path>
            </a:pathLst>
          </a:custGeom>
          <a:solidFill>
            <a:srgbClr val="82246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16" name="TextBox 15">
            <a:extLst>
              <a:ext uri="{FF2B5EF4-FFF2-40B4-BE49-F238E27FC236}">
                <a16:creationId xmlns:a16="http://schemas.microsoft.com/office/drawing/2014/main" id="{E73099EC-6429-EF18-0F3C-BBB180D05D90}"/>
              </a:ext>
            </a:extLst>
          </p:cNvPr>
          <p:cNvSpPr txBox="1"/>
          <p:nvPr/>
        </p:nvSpPr>
        <p:spPr>
          <a:xfrm>
            <a:off x="4879670" y="5080998"/>
            <a:ext cx="2432649" cy="1384995"/>
          </a:xfrm>
          <a:prstGeom prst="rect">
            <a:avLst/>
          </a:prstGeom>
          <a:noFill/>
        </p:spPr>
        <p:txBody>
          <a:bodyPr wrap="square" rtlCol="0">
            <a:spAutoFit/>
          </a:bodyPr>
          <a:lstStyle/>
          <a:p>
            <a:pPr algn="ctr"/>
            <a:r>
              <a:rPr lang="en-GB" sz="2800" dirty="0">
                <a:solidFill>
                  <a:schemeClr val="bg1"/>
                </a:solidFill>
                <a:latin typeface="Arial Rounded MT Bold" panose="020F0704030504030204" pitchFamily="34" charset="77"/>
              </a:rPr>
              <a:t>Schlossberg et al</a:t>
            </a:r>
          </a:p>
          <a:p>
            <a:pPr algn="ctr"/>
            <a:r>
              <a:rPr lang="en-GB" sz="2800" dirty="0">
                <a:solidFill>
                  <a:schemeClr val="bg1"/>
                </a:solidFill>
                <a:latin typeface="Arial Rounded MT Bold" panose="020F0704030504030204" pitchFamily="34" charset="77"/>
              </a:rPr>
              <a:t>(1995)</a:t>
            </a:r>
          </a:p>
        </p:txBody>
      </p:sp>
      <p:sp>
        <p:nvSpPr>
          <p:cNvPr id="19" name="Freeform 18">
            <a:extLst>
              <a:ext uri="{FF2B5EF4-FFF2-40B4-BE49-F238E27FC236}">
                <a16:creationId xmlns:a16="http://schemas.microsoft.com/office/drawing/2014/main" id="{27E58667-035E-F552-32F9-3E9ECB5DFA85}"/>
              </a:ext>
            </a:extLst>
          </p:cNvPr>
          <p:cNvSpPr/>
          <p:nvPr/>
        </p:nvSpPr>
        <p:spPr>
          <a:xfrm>
            <a:off x="8281364" y="3838755"/>
            <a:ext cx="3433313" cy="3614467"/>
          </a:xfrm>
          <a:custGeom>
            <a:avLst/>
            <a:gdLst>
              <a:gd name="connsiteX0" fmla="*/ 529097 w 3433313"/>
              <a:gd name="connsiteY0" fmla="*/ 0 h 3174520"/>
              <a:gd name="connsiteX1" fmla="*/ 1230583 w 3433313"/>
              <a:gd name="connsiteY1" fmla="*/ 0 h 3174520"/>
              <a:gd name="connsiteX2" fmla="*/ 1201135 w 3433313"/>
              <a:gd name="connsiteY2" fmla="*/ 85536 h 3174520"/>
              <a:gd name="connsiteX3" fmla="*/ 1190444 w 3433313"/>
              <a:gd name="connsiteY3" fmla="*/ 181154 h 3174520"/>
              <a:gd name="connsiteX4" fmla="*/ 1716656 w 3433313"/>
              <a:gd name="connsiteY4" fmla="*/ 655607 h 3174520"/>
              <a:gd name="connsiteX5" fmla="*/ 2242868 w 3433313"/>
              <a:gd name="connsiteY5" fmla="*/ 181154 h 3174520"/>
              <a:gd name="connsiteX6" fmla="*/ 2232177 w 3433313"/>
              <a:gd name="connsiteY6" fmla="*/ 85536 h 3174520"/>
              <a:gd name="connsiteX7" fmla="*/ 2202729 w 3433313"/>
              <a:gd name="connsiteY7" fmla="*/ 0 h 3174520"/>
              <a:gd name="connsiteX8" fmla="*/ 2904216 w 3433313"/>
              <a:gd name="connsiteY8" fmla="*/ 0 h 3174520"/>
              <a:gd name="connsiteX9" fmla="*/ 3433313 w 3433313"/>
              <a:gd name="connsiteY9" fmla="*/ 529097 h 3174520"/>
              <a:gd name="connsiteX10" fmla="*/ 3433313 w 3433313"/>
              <a:gd name="connsiteY10" fmla="*/ 2645423 h 3174520"/>
              <a:gd name="connsiteX11" fmla="*/ 2904216 w 3433313"/>
              <a:gd name="connsiteY11" fmla="*/ 3174520 h 3174520"/>
              <a:gd name="connsiteX12" fmla="*/ 529097 w 3433313"/>
              <a:gd name="connsiteY12" fmla="*/ 3174520 h 3174520"/>
              <a:gd name="connsiteX13" fmla="*/ 0 w 3433313"/>
              <a:gd name="connsiteY13" fmla="*/ 2645423 h 3174520"/>
              <a:gd name="connsiteX14" fmla="*/ 0 w 3433313"/>
              <a:gd name="connsiteY14" fmla="*/ 529097 h 3174520"/>
              <a:gd name="connsiteX15" fmla="*/ 529097 w 3433313"/>
              <a:gd name="connsiteY15" fmla="*/ 0 h 31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433313" h="3174520">
                <a:moveTo>
                  <a:pt x="529097" y="0"/>
                </a:moveTo>
                <a:lnTo>
                  <a:pt x="1230583" y="0"/>
                </a:lnTo>
                <a:lnTo>
                  <a:pt x="1201135" y="85536"/>
                </a:lnTo>
                <a:cubicBezTo>
                  <a:pt x="1194125" y="116421"/>
                  <a:pt x="1190444" y="148400"/>
                  <a:pt x="1190444" y="181154"/>
                </a:cubicBezTo>
                <a:cubicBezTo>
                  <a:pt x="1190444" y="443187"/>
                  <a:pt x="1426037" y="655607"/>
                  <a:pt x="1716656" y="655607"/>
                </a:cubicBezTo>
                <a:cubicBezTo>
                  <a:pt x="2007275" y="655607"/>
                  <a:pt x="2242868" y="443187"/>
                  <a:pt x="2242868" y="181154"/>
                </a:cubicBezTo>
                <a:cubicBezTo>
                  <a:pt x="2242868" y="148400"/>
                  <a:pt x="2239187" y="116421"/>
                  <a:pt x="2232177" y="85536"/>
                </a:cubicBezTo>
                <a:lnTo>
                  <a:pt x="2202729" y="0"/>
                </a:lnTo>
                <a:lnTo>
                  <a:pt x="2904216" y="0"/>
                </a:lnTo>
                <a:cubicBezTo>
                  <a:pt x="3196428" y="0"/>
                  <a:pt x="3433313" y="236885"/>
                  <a:pt x="3433313" y="529097"/>
                </a:cubicBezTo>
                <a:lnTo>
                  <a:pt x="3433313" y="2645423"/>
                </a:lnTo>
                <a:cubicBezTo>
                  <a:pt x="3433313" y="2937635"/>
                  <a:pt x="3196428" y="3174520"/>
                  <a:pt x="2904216" y="3174520"/>
                </a:cubicBezTo>
                <a:lnTo>
                  <a:pt x="529097" y="3174520"/>
                </a:lnTo>
                <a:cubicBezTo>
                  <a:pt x="236885" y="3174520"/>
                  <a:pt x="0" y="2937635"/>
                  <a:pt x="0" y="2645423"/>
                </a:cubicBezTo>
                <a:lnTo>
                  <a:pt x="0" y="529097"/>
                </a:lnTo>
                <a:cubicBezTo>
                  <a:pt x="0" y="236885"/>
                  <a:pt x="236885" y="0"/>
                  <a:pt x="529097" y="0"/>
                </a:cubicBezTo>
                <a:close/>
              </a:path>
            </a:pathLst>
          </a:custGeom>
          <a:solidFill>
            <a:srgbClr val="15608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0" name="TextBox 19">
            <a:extLst>
              <a:ext uri="{FF2B5EF4-FFF2-40B4-BE49-F238E27FC236}">
                <a16:creationId xmlns:a16="http://schemas.microsoft.com/office/drawing/2014/main" id="{6D3CB3BB-B265-73D0-28E1-332CBF71141D}"/>
              </a:ext>
            </a:extLst>
          </p:cNvPr>
          <p:cNvSpPr txBox="1"/>
          <p:nvPr/>
        </p:nvSpPr>
        <p:spPr>
          <a:xfrm>
            <a:off x="8781695" y="5296443"/>
            <a:ext cx="2432649" cy="954107"/>
          </a:xfrm>
          <a:prstGeom prst="rect">
            <a:avLst/>
          </a:prstGeom>
          <a:noFill/>
        </p:spPr>
        <p:txBody>
          <a:bodyPr wrap="square" rtlCol="0">
            <a:spAutoFit/>
          </a:bodyPr>
          <a:lstStyle/>
          <a:p>
            <a:pPr algn="ctr"/>
            <a:r>
              <a:rPr lang="en-GB" sz="2800" dirty="0">
                <a:solidFill>
                  <a:schemeClr val="bg1"/>
                </a:solidFill>
                <a:latin typeface="Arial Rounded MT Bold" panose="020F0704030504030204" pitchFamily="34" charset="77"/>
              </a:rPr>
              <a:t>Feiler </a:t>
            </a:r>
          </a:p>
          <a:p>
            <a:pPr algn="ctr"/>
            <a:r>
              <a:rPr lang="en-GB" sz="2800" dirty="0">
                <a:solidFill>
                  <a:schemeClr val="bg1"/>
                </a:solidFill>
                <a:latin typeface="Arial Rounded MT Bold" panose="020F0704030504030204" pitchFamily="34" charset="77"/>
              </a:rPr>
              <a:t>(2020)</a:t>
            </a:r>
          </a:p>
        </p:txBody>
      </p:sp>
    </p:spTree>
    <p:extLst>
      <p:ext uri="{BB962C8B-B14F-4D97-AF65-F5344CB8AC3E}">
        <p14:creationId xmlns:p14="http://schemas.microsoft.com/office/powerpoint/2010/main" val="156325716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37A5F5-D940-3313-724B-1F1E3CC0B5C1}"/>
            </a:ext>
          </a:extLst>
        </p:cNvPr>
        <p:cNvGrpSpPr/>
        <p:nvPr/>
      </p:nvGrpSpPr>
      <p:grpSpPr>
        <a:xfrm>
          <a:off x="0" y="0"/>
          <a:ext cx="0" cy="0"/>
          <a:chOff x="0" y="0"/>
          <a:chExt cx="0" cy="0"/>
        </a:xfrm>
      </p:grpSpPr>
      <p:grpSp>
        <p:nvGrpSpPr>
          <p:cNvPr id="24" name="Group 23">
            <a:extLst>
              <a:ext uri="{FF2B5EF4-FFF2-40B4-BE49-F238E27FC236}">
                <a16:creationId xmlns:a16="http://schemas.microsoft.com/office/drawing/2014/main" id="{A8238101-E37F-0557-0896-2CF5D37C8DB0}"/>
              </a:ext>
            </a:extLst>
          </p:cNvPr>
          <p:cNvGrpSpPr/>
          <p:nvPr/>
        </p:nvGrpSpPr>
        <p:grpSpPr>
          <a:xfrm>
            <a:off x="8281359" y="422256"/>
            <a:ext cx="3433313" cy="4546120"/>
            <a:chOff x="8281362" y="750323"/>
            <a:chExt cx="3433313" cy="4546120"/>
          </a:xfrm>
        </p:grpSpPr>
        <p:sp>
          <p:nvSpPr>
            <p:cNvPr id="18" name="Rounded Rectangle 17">
              <a:extLst>
                <a:ext uri="{FF2B5EF4-FFF2-40B4-BE49-F238E27FC236}">
                  <a16:creationId xmlns:a16="http://schemas.microsoft.com/office/drawing/2014/main" id="{722B4E7F-7B7C-6CC3-298E-92E00C9B9F34}"/>
                </a:ext>
              </a:extLst>
            </p:cNvPr>
            <p:cNvSpPr/>
            <p:nvPr/>
          </p:nvSpPr>
          <p:spPr>
            <a:xfrm>
              <a:off x="8281362" y="750323"/>
              <a:ext cx="3433313" cy="4546120"/>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a:extLst>
                <a:ext uri="{FF2B5EF4-FFF2-40B4-BE49-F238E27FC236}">
                  <a16:creationId xmlns:a16="http://schemas.microsoft.com/office/drawing/2014/main" id="{5D604082-7E16-A766-38C8-259CF9785072}"/>
                </a:ext>
              </a:extLst>
            </p:cNvPr>
            <p:cNvSpPr txBox="1"/>
            <p:nvPr/>
          </p:nvSpPr>
          <p:spPr>
            <a:xfrm>
              <a:off x="8488395" y="1143802"/>
              <a:ext cx="3019246" cy="2308324"/>
            </a:xfrm>
            <a:prstGeom prst="rect">
              <a:avLst/>
            </a:prstGeom>
            <a:noFill/>
          </p:spPr>
          <p:txBody>
            <a:bodyPr wrap="square" rtlCol="0">
              <a:spAutoFit/>
            </a:bodyPr>
            <a:lstStyle/>
            <a:p>
              <a:pPr marL="457200" indent="-457200">
                <a:buAutoNum type="arabicPeriod"/>
              </a:pPr>
              <a:r>
                <a:rPr lang="en-GB" sz="2400" dirty="0"/>
                <a:t>The Long Goodbye</a:t>
              </a:r>
            </a:p>
            <a:p>
              <a:pPr marL="457200" indent="-457200">
                <a:buAutoNum type="arabicPeriod"/>
              </a:pPr>
              <a:endParaRPr lang="en-GB" sz="2400" dirty="0"/>
            </a:p>
            <a:p>
              <a:pPr marL="457200" indent="-457200">
                <a:buAutoNum type="arabicPeriod"/>
              </a:pPr>
              <a:r>
                <a:rPr lang="en-GB" sz="2400" dirty="0"/>
                <a:t>Messy Middle</a:t>
              </a:r>
            </a:p>
            <a:p>
              <a:pPr marL="457200" indent="-457200">
                <a:buAutoNum type="arabicPeriod"/>
              </a:pPr>
              <a:endParaRPr lang="en-GB" sz="2400" dirty="0"/>
            </a:p>
            <a:p>
              <a:pPr marL="457200" indent="-457200">
                <a:buAutoNum type="arabicPeriod"/>
              </a:pPr>
              <a:r>
                <a:rPr lang="en-GB" sz="2400" dirty="0"/>
                <a:t>New Beginning</a:t>
              </a:r>
            </a:p>
          </p:txBody>
        </p:sp>
      </p:grpSp>
      <p:grpSp>
        <p:nvGrpSpPr>
          <p:cNvPr id="22" name="Group 21">
            <a:extLst>
              <a:ext uri="{FF2B5EF4-FFF2-40B4-BE49-F238E27FC236}">
                <a16:creationId xmlns:a16="http://schemas.microsoft.com/office/drawing/2014/main" id="{90EADDAE-2871-38A7-67A0-D2D5E3153994}"/>
              </a:ext>
            </a:extLst>
          </p:cNvPr>
          <p:cNvGrpSpPr/>
          <p:nvPr/>
        </p:nvGrpSpPr>
        <p:grpSpPr>
          <a:xfrm>
            <a:off x="477318" y="4252344"/>
            <a:ext cx="3433313" cy="4546120"/>
            <a:chOff x="477321" y="750323"/>
            <a:chExt cx="3433313" cy="4546120"/>
          </a:xfrm>
        </p:grpSpPr>
        <p:sp>
          <p:nvSpPr>
            <p:cNvPr id="11" name="Rounded Rectangle 10">
              <a:extLst>
                <a:ext uri="{FF2B5EF4-FFF2-40B4-BE49-F238E27FC236}">
                  <a16:creationId xmlns:a16="http://schemas.microsoft.com/office/drawing/2014/main" id="{F8518EAB-4918-7576-1AE9-84B090C7B38C}"/>
                </a:ext>
              </a:extLst>
            </p:cNvPr>
            <p:cNvSpPr/>
            <p:nvPr/>
          </p:nvSpPr>
          <p:spPr>
            <a:xfrm>
              <a:off x="477321" y="750323"/>
              <a:ext cx="3433313" cy="4546120"/>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33D51A82-EFB7-819C-5238-9E3BFA38D61E}"/>
                </a:ext>
              </a:extLst>
            </p:cNvPr>
            <p:cNvSpPr txBox="1"/>
            <p:nvPr/>
          </p:nvSpPr>
          <p:spPr>
            <a:xfrm>
              <a:off x="684354" y="1143802"/>
              <a:ext cx="3019246" cy="2308324"/>
            </a:xfrm>
            <a:prstGeom prst="rect">
              <a:avLst/>
            </a:prstGeom>
            <a:noFill/>
          </p:spPr>
          <p:txBody>
            <a:bodyPr wrap="square" rtlCol="0">
              <a:spAutoFit/>
            </a:bodyPr>
            <a:lstStyle/>
            <a:p>
              <a:pPr marL="457200" indent="-457200">
                <a:buAutoNum type="arabicPeriod"/>
              </a:pPr>
              <a:r>
                <a:rPr lang="en-GB" sz="2400" dirty="0"/>
                <a:t>Separation Phase</a:t>
              </a:r>
            </a:p>
            <a:p>
              <a:pPr marL="457200" indent="-457200">
                <a:buAutoNum type="arabicPeriod"/>
              </a:pPr>
              <a:endParaRPr lang="en-GB" sz="2400" dirty="0"/>
            </a:p>
            <a:p>
              <a:pPr marL="457200" indent="-457200">
                <a:buAutoNum type="arabicPeriod"/>
              </a:pPr>
              <a:r>
                <a:rPr lang="en-GB" sz="2400" dirty="0"/>
                <a:t>Transition Phase</a:t>
              </a:r>
            </a:p>
            <a:p>
              <a:pPr marL="457200" indent="-457200">
                <a:buAutoNum type="arabicPeriod"/>
              </a:pPr>
              <a:endParaRPr lang="en-GB" sz="2400" dirty="0"/>
            </a:p>
            <a:p>
              <a:pPr marL="457200" indent="-457200">
                <a:buAutoNum type="arabicPeriod"/>
              </a:pPr>
              <a:r>
                <a:rPr lang="en-GB" sz="2400" dirty="0"/>
                <a:t>Incorporation Phase</a:t>
              </a:r>
            </a:p>
          </p:txBody>
        </p:sp>
      </p:grpSp>
      <p:grpSp>
        <p:nvGrpSpPr>
          <p:cNvPr id="23" name="Group 22">
            <a:extLst>
              <a:ext uri="{FF2B5EF4-FFF2-40B4-BE49-F238E27FC236}">
                <a16:creationId xmlns:a16="http://schemas.microsoft.com/office/drawing/2014/main" id="{24B90183-3806-5074-B9BF-BF5D38037F45}"/>
              </a:ext>
            </a:extLst>
          </p:cNvPr>
          <p:cNvGrpSpPr/>
          <p:nvPr/>
        </p:nvGrpSpPr>
        <p:grpSpPr>
          <a:xfrm>
            <a:off x="4379343" y="4192933"/>
            <a:ext cx="3433313" cy="4546120"/>
            <a:chOff x="4379339" y="750323"/>
            <a:chExt cx="3433313" cy="4546120"/>
          </a:xfrm>
        </p:grpSpPr>
        <p:sp>
          <p:nvSpPr>
            <p:cNvPr id="14" name="Rounded Rectangle 13">
              <a:extLst>
                <a:ext uri="{FF2B5EF4-FFF2-40B4-BE49-F238E27FC236}">
                  <a16:creationId xmlns:a16="http://schemas.microsoft.com/office/drawing/2014/main" id="{75E899FC-C1CA-5D5D-F3BB-4919A731B4A4}"/>
                </a:ext>
              </a:extLst>
            </p:cNvPr>
            <p:cNvSpPr/>
            <p:nvPr/>
          </p:nvSpPr>
          <p:spPr>
            <a:xfrm>
              <a:off x="4379339" y="750323"/>
              <a:ext cx="3433313" cy="4546120"/>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7213DECB-D4CE-BBF4-423C-3CE57CFBB11D}"/>
                </a:ext>
              </a:extLst>
            </p:cNvPr>
            <p:cNvSpPr txBox="1"/>
            <p:nvPr/>
          </p:nvSpPr>
          <p:spPr>
            <a:xfrm>
              <a:off x="4586372" y="1143802"/>
              <a:ext cx="3019246" cy="1938992"/>
            </a:xfrm>
            <a:prstGeom prst="rect">
              <a:avLst/>
            </a:prstGeom>
            <a:noFill/>
          </p:spPr>
          <p:txBody>
            <a:bodyPr wrap="square" rtlCol="0">
              <a:spAutoFit/>
            </a:bodyPr>
            <a:lstStyle/>
            <a:p>
              <a:pPr marL="457200" indent="-457200">
                <a:buAutoNum type="arabicPeriod"/>
              </a:pPr>
              <a:r>
                <a:rPr lang="en-GB" sz="2400" dirty="0"/>
                <a:t>Moving in</a:t>
              </a:r>
            </a:p>
            <a:p>
              <a:pPr marL="457200" indent="-457200">
                <a:buAutoNum type="arabicPeriod"/>
              </a:pPr>
              <a:endParaRPr lang="en-GB" sz="2400" dirty="0"/>
            </a:p>
            <a:p>
              <a:pPr marL="457200" indent="-457200">
                <a:buAutoNum type="arabicPeriod"/>
              </a:pPr>
              <a:r>
                <a:rPr lang="en-GB" sz="2400" dirty="0"/>
                <a:t>Moving Through</a:t>
              </a:r>
            </a:p>
            <a:p>
              <a:pPr marL="457200" indent="-457200">
                <a:buAutoNum type="arabicPeriod"/>
              </a:pPr>
              <a:endParaRPr lang="en-GB" sz="2400" dirty="0"/>
            </a:p>
            <a:p>
              <a:pPr marL="457200" indent="-457200">
                <a:buAutoNum type="arabicPeriod"/>
              </a:pPr>
              <a:r>
                <a:rPr lang="en-GB" sz="2400" dirty="0"/>
                <a:t>Moving Out</a:t>
              </a:r>
            </a:p>
          </p:txBody>
        </p:sp>
      </p:grpSp>
      <p:sp>
        <p:nvSpPr>
          <p:cNvPr id="9" name="Freeform 8">
            <a:extLst>
              <a:ext uri="{FF2B5EF4-FFF2-40B4-BE49-F238E27FC236}">
                <a16:creationId xmlns:a16="http://schemas.microsoft.com/office/drawing/2014/main" id="{837C23AC-9B44-BC49-0AF7-9083D958439B}"/>
              </a:ext>
            </a:extLst>
          </p:cNvPr>
          <p:cNvSpPr/>
          <p:nvPr/>
        </p:nvSpPr>
        <p:spPr>
          <a:xfrm>
            <a:off x="477323" y="3838755"/>
            <a:ext cx="3433313" cy="3614467"/>
          </a:xfrm>
          <a:custGeom>
            <a:avLst/>
            <a:gdLst>
              <a:gd name="connsiteX0" fmla="*/ 529097 w 3433313"/>
              <a:gd name="connsiteY0" fmla="*/ 0 h 3174520"/>
              <a:gd name="connsiteX1" fmla="*/ 1230583 w 3433313"/>
              <a:gd name="connsiteY1" fmla="*/ 0 h 3174520"/>
              <a:gd name="connsiteX2" fmla="*/ 1201135 w 3433313"/>
              <a:gd name="connsiteY2" fmla="*/ 85536 h 3174520"/>
              <a:gd name="connsiteX3" fmla="*/ 1190444 w 3433313"/>
              <a:gd name="connsiteY3" fmla="*/ 181154 h 3174520"/>
              <a:gd name="connsiteX4" fmla="*/ 1716656 w 3433313"/>
              <a:gd name="connsiteY4" fmla="*/ 655607 h 3174520"/>
              <a:gd name="connsiteX5" fmla="*/ 2242868 w 3433313"/>
              <a:gd name="connsiteY5" fmla="*/ 181154 h 3174520"/>
              <a:gd name="connsiteX6" fmla="*/ 2232177 w 3433313"/>
              <a:gd name="connsiteY6" fmla="*/ 85536 h 3174520"/>
              <a:gd name="connsiteX7" fmla="*/ 2202729 w 3433313"/>
              <a:gd name="connsiteY7" fmla="*/ 0 h 3174520"/>
              <a:gd name="connsiteX8" fmla="*/ 2904216 w 3433313"/>
              <a:gd name="connsiteY8" fmla="*/ 0 h 3174520"/>
              <a:gd name="connsiteX9" fmla="*/ 3433313 w 3433313"/>
              <a:gd name="connsiteY9" fmla="*/ 529097 h 3174520"/>
              <a:gd name="connsiteX10" fmla="*/ 3433313 w 3433313"/>
              <a:gd name="connsiteY10" fmla="*/ 2645423 h 3174520"/>
              <a:gd name="connsiteX11" fmla="*/ 2904216 w 3433313"/>
              <a:gd name="connsiteY11" fmla="*/ 3174520 h 3174520"/>
              <a:gd name="connsiteX12" fmla="*/ 529097 w 3433313"/>
              <a:gd name="connsiteY12" fmla="*/ 3174520 h 3174520"/>
              <a:gd name="connsiteX13" fmla="*/ 0 w 3433313"/>
              <a:gd name="connsiteY13" fmla="*/ 2645423 h 3174520"/>
              <a:gd name="connsiteX14" fmla="*/ 0 w 3433313"/>
              <a:gd name="connsiteY14" fmla="*/ 529097 h 3174520"/>
              <a:gd name="connsiteX15" fmla="*/ 529097 w 3433313"/>
              <a:gd name="connsiteY15" fmla="*/ 0 h 31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433313" h="3174520">
                <a:moveTo>
                  <a:pt x="529097" y="0"/>
                </a:moveTo>
                <a:lnTo>
                  <a:pt x="1230583" y="0"/>
                </a:lnTo>
                <a:lnTo>
                  <a:pt x="1201135" y="85536"/>
                </a:lnTo>
                <a:cubicBezTo>
                  <a:pt x="1194125" y="116421"/>
                  <a:pt x="1190444" y="148400"/>
                  <a:pt x="1190444" y="181154"/>
                </a:cubicBezTo>
                <a:cubicBezTo>
                  <a:pt x="1190444" y="443187"/>
                  <a:pt x="1426037" y="655607"/>
                  <a:pt x="1716656" y="655607"/>
                </a:cubicBezTo>
                <a:cubicBezTo>
                  <a:pt x="2007275" y="655607"/>
                  <a:pt x="2242868" y="443187"/>
                  <a:pt x="2242868" y="181154"/>
                </a:cubicBezTo>
                <a:cubicBezTo>
                  <a:pt x="2242868" y="148400"/>
                  <a:pt x="2239187" y="116421"/>
                  <a:pt x="2232177" y="85536"/>
                </a:cubicBezTo>
                <a:lnTo>
                  <a:pt x="2202729" y="0"/>
                </a:lnTo>
                <a:lnTo>
                  <a:pt x="2904216" y="0"/>
                </a:lnTo>
                <a:cubicBezTo>
                  <a:pt x="3196428" y="0"/>
                  <a:pt x="3433313" y="236885"/>
                  <a:pt x="3433313" y="529097"/>
                </a:cubicBezTo>
                <a:lnTo>
                  <a:pt x="3433313" y="2645423"/>
                </a:lnTo>
                <a:cubicBezTo>
                  <a:pt x="3433313" y="2937635"/>
                  <a:pt x="3196428" y="3174520"/>
                  <a:pt x="2904216" y="3174520"/>
                </a:cubicBezTo>
                <a:lnTo>
                  <a:pt x="529097" y="3174520"/>
                </a:lnTo>
                <a:cubicBezTo>
                  <a:pt x="236885" y="3174520"/>
                  <a:pt x="0" y="2937635"/>
                  <a:pt x="0" y="2645423"/>
                </a:cubicBezTo>
                <a:lnTo>
                  <a:pt x="0" y="529097"/>
                </a:lnTo>
                <a:cubicBezTo>
                  <a:pt x="0" y="236885"/>
                  <a:pt x="236885" y="0"/>
                  <a:pt x="529097" y="0"/>
                </a:cubicBezTo>
                <a:close/>
              </a:path>
            </a:pathLst>
          </a:custGeom>
          <a:solidFill>
            <a:srgbClr val="618224"/>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12" name="TextBox 11">
            <a:extLst>
              <a:ext uri="{FF2B5EF4-FFF2-40B4-BE49-F238E27FC236}">
                <a16:creationId xmlns:a16="http://schemas.microsoft.com/office/drawing/2014/main" id="{FE0D7FAF-0450-67DC-1C3C-7BBEE502957A}"/>
              </a:ext>
            </a:extLst>
          </p:cNvPr>
          <p:cNvSpPr txBox="1"/>
          <p:nvPr/>
        </p:nvSpPr>
        <p:spPr>
          <a:xfrm>
            <a:off x="977654" y="5296443"/>
            <a:ext cx="2432649" cy="954107"/>
          </a:xfrm>
          <a:prstGeom prst="rect">
            <a:avLst/>
          </a:prstGeom>
          <a:noFill/>
        </p:spPr>
        <p:txBody>
          <a:bodyPr wrap="square" rtlCol="0">
            <a:spAutoFit/>
          </a:bodyPr>
          <a:lstStyle/>
          <a:p>
            <a:pPr algn="ctr"/>
            <a:r>
              <a:rPr lang="en-GB" sz="2800" dirty="0">
                <a:solidFill>
                  <a:schemeClr val="bg1"/>
                </a:solidFill>
                <a:latin typeface="Arial Rounded MT Bold" panose="020F0704030504030204" pitchFamily="34" charset="77"/>
              </a:rPr>
              <a:t>Van Gennep</a:t>
            </a:r>
          </a:p>
          <a:p>
            <a:pPr algn="ctr"/>
            <a:r>
              <a:rPr lang="en-GB" sz="2800" dirty="0">
                <a:solidFill>
                  <a:schemeClr val="bg1"/>
                </a:solidFill>
                <a:latin typeface="Arial Rounded MT Bold" panose="020F0704030504030204" pitchFamily="34" charset="77"/>
              </a:rPr>
              <a:t>(1960)</a:t>
            </a:r>
          </a:p>
        </p:txBody>
      </p:sp>
      <p:sp>
        <p:nvSpPr>
          <p:cNvPr id="15" name="Freeform 14">
            <a:extLst>
              <a:ext uri="{FF2B5EF4-FFF2-40B4-BE49-F238E27FC236}">
                <a16:creationId xmlns:a16="http://schemas.microsoft.com/office/drawing/2014/main" id="{C5F5518A-44FA-43CA-6665-6FE674B2366B}"/>
              </a:ext>
            </a:extLst>
          </p:cNvPr>
          <p:cNvSpPr/>
          <p:nvPr/>
        </p:nvSpPr>
        <p:spPr>
          <a:xfrm>
            <a:off x="4379341" y="3838755"/>
            <a:ext cx="3433313" cy="3614467"/>
          </a:xfrm>
          <a:custGeom>
            <a:avLst/>
            <a:gdLst>
              <a:gd name="connsiteX0" fmla="*/ 529097 w 3433313"/>
              <a:gd name="connsiteY0" fmla="*/ 0 h 3174520"/>
              <a:gd name="connsiteX1" fmla="*/ 1230583 w 3433313"/>
              <a:gd name="connsiteY1" fmla="*/ 0 h 3174520"/>
              <a:gd name="connsiteX2" fmla="*/ 1201135 w 3433313"/>
              <a:gd name="connsiteY2" fmla="*/ 85536 h 3174520"/>
              <a:gd name="connsiteX3" fmla="*/ 1190444 w 3433313"/>
              <a:gd name="connsiteY3" fmla="*/ 181154 h 3174520"/>
              <a:gd name="connsiteX4" fmla="*/ 1716656 w 3433313"/>
              <a:gd name="connsiteY4" fmla="*/ 655607 h 3174520"/>
              <a:gd name="connsiteX5" fmla="*/ 2242868 w 3433313"/>
              <a:gd name="connsiteY5" fmla="*/ 181154 h 3174520"/>
              <a:gd name="connsiteX6" fmla="*/ 2232177 w 3433313"/>
              <a:gd name="connsiteY6" fmla="*/ 85536 h 3174520"/>
              <a:gd name="connsiteX7" fmla="*/ 2202729 w 3433313"/>
              <a:gd name="connsiteY7" fmla="*/ 0 h 3174520"/>
              <a:gd name="connsiteX8" fmla="*/ 2904216 w 3433313"/>
              <a:gd name="connsiteY8" fmla="*/ 0 h 3174520"/>
              <a:gd name="connsiteX9" fmla="*/ 3433313 w 3433313"/>
              <a:gd name="connsiteY9" fmla="*/ 529097 h 3174520"/>
              <a:gd name="connsiteX10" fmla="*/ 3433313 w 3433313"/>
              <a:gd name="connsiteY10" fmla="*/ 2645423 h 3174520"/>
              <a:gd name="connsiteX11" fmla="*/ 2904216 w 3433313"/>
              <a:gd name="connsiteY11" fmla="*/ 3174520 h 3174520"/>
              <a:gd name="connsiteX12" fmla="*/ 529097 w 3433313"/>
              <a:gd name="connsiteY12" fmla="*/ 3174520 h 3174520"/>
              <a:gd name="connsiteX13" fmla="*/ 0 w 3433313"/>
              <a:gd name="connsiteY13" fmla="*/ 2645423 h 3174520"/>
              <a:gd name="connsiteX14" fmla="*/ 0 w 3433313"/>
              <a:gd name="connsiteY14" fmla="*/ 529097 h 3174520"/>
              <a:gd name="connsiteX15" fmla="*/ 529097 w 3433313"/>
              <a:gd name="connsiteY15" fmla="*/ 0 h 31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433313" h="3174520">
                <a:moveTo>
                  <a:pt x="529097" y="0"/>
                </a:moveTo>
                <a:lnTo>
                  <a:pt x="1230583" y="0"/>
                </a:lnTo>
                <a:lnTo>
                  <a:pt x="1201135" y="85536"/>
                </a:lnTo>
                <a:cubicBezTo>
                  <a:pt x="1194125" y="116421"/>
                  <a:pt x="1190444" y="148400"/>
                  <a:pt x="1190444" y="181154"/>
                </a:cubicBezTo>
                <a:cubicBezTo>
                  <a:pt x="1190444" y="443187"/>
                  <a:pt x="1426037" y="655607"/>
                  <a:pt x="1716656" y="655607"/>
                </a:cubicBezTo>
                <a:cubicBezTo>
                  <a:pt x="2007275" y="655607"/>
                  <a:pt x="2242868" y="443187"/>
                  <a:pt x="2242868" y="181154"/>
                </a:cubicBezTo>
                <a:cubicBezTo>
                  <a:pt x="2242868" y="148400"/>
                  <a:pt x="2239187" y="116421"/>
                  <a:pt x="2232177" y="85536"/>
                </a:cubicBezTo>
                <a:lnTo>
                  <a:pt x="2202729" y="0"/>
                </a:lnTo>
                <a:lnTo>
                  <a:pt x="2904216" y="0"/>
                </a:lnTo>
                <a:cubicBezTo>
                  <a:pt x="3196428" y="0"/>
                  <a:pt x="3433313" y="236885"/>
                  <a:pt x="3433313" y="529097"/>
                </a:cubicBezTo>
                <a:lnTo>
                  <a:pt x="3433313" y="2645423"/>
                </a:lnTo>
                <a:cubicBezTo>
                  <a:pt x="3433313" y="2937635"/>
                  <a:pt x="3196428" y="3174520"/>
                  <a:pt x="2904216" y="3174520"/>
                </a:cubicBezTo>
                <a:lnTo>
                  <a:pt x="529097" y="3174520"/>
                </a:lnTo>
                <a:cubicBezTo>
                  <a:pt x="236885" y="3174520"/>
                  <a:pt x="0" y="2937635"/>
                  <a:pt x="0" y="2645423"/>
                </a:cubicBezTo>
                <a:lnTo>
                  <a:pt x="0" y="529097"/>
                </a:lnTo>
                <a:cubicBezTo>
                  <a:pt x="0" y="236885"/>
                  <a:pt x="236885" y="0"/>
                  <a:pt x="529097" y="0"/>
                </a:cubicBezTo>
                <a:close/>
              </a:path>
            </a:pathLst>
          </a:custGeom>
          <a:solidFill>
            <a:srgbClr val="82246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16" name="TextBox 15">
            <a:extLst>
              <a:ext uri="{FF2B5EF4-FFF2-40B4-BE49-F238E27FC236}">
                <a16:creationId xmlns:a16="http://schemas.microsoft.com/office/drawing/2014/main" id="{560511D4-397B-C59D-F35B-18DF26618135}"/>
              </a:ext>
            </a:extLst>
          </p:cNvPr>
          <p:cNvSpPr txBox="1"/>
          <p:nvPr/>
        </p:nvSpPr>
        <p:spPr>
          <a:xfrm>
            <a:off x="4879670" y="5080998"/>
            <a:ext cx="2432649" cy="1384995"/>
          </a:xfrm>
          <a:prstGeom prst="rect">
            <a:avLst/>
          </a:prstGeom>
          <a:noFill/>
        </p:spPr>
        <p:txBody>
          <a:bodyPr wrap="square" rtlCol="0">
            <a:spAutoFit/>
          </a:bodyPr>
          <a:lstStyle/>
          <a:p>
            <a:pPr algn="ctr"/>
            <a:r>
              <a:rPr lang="en-GB" sz="2800" dirty="0">
                <a:solidFill>
                  <a:schemeClr val="bg1"/>
                </a:solidFill>
                <a:latin typeface="Arial Rounded MT Bold" panose="020F0704030504030204" pitchFamily="34" charset="77"/>
              </a:rPr>
              <a:t>Schlossberg et al</a:t>
            </a:r>
          </a:p>
          <a:p>
            <a:pPr algn="ctr"/>
            <a:r>
              <a:rPr lang="en-GB" sz="2800" dirty="0">
                <a:solidFill>
                  <a:schemeClr val="bg1"/>
                </a:solidFill>
                <a:latin typeface="Arial Rounded MT Bold" panose="020F0704030504030204" pitchFamily="34" charset="77"/>
              </a:rPr>
              <a:t>(1995)</a:t>
            </a:r>
          </a:p>
        </p:txBody>
      </p:sp>
      <p:sp>
        <p:nvSpPr>
          <p:cNvPr id="19" name="Freeform 18">
            <a:extLst>
              <a:ext uri="{FF2B5EF4-FFF2-40B4-BE49-F238E27FC236}">
                <a16:creationId xmlns:a16="http://schemas.microsoft.com/office/drawing/2014/main" id="{E5A5CAAF-F94F-2230-D3B1-988D66EAA551}"/>
              </a:ext>
            </a:extLst>
          </p:cNvPr>
          <p:cNvSpPr/>
          <p:nvPr/>
        </p:nvSpPr>
        <p:spPr>
          <a:xfrm>
            <a:off x="8281364" y="3838755"/>
            <a:ext cx="3433313" cy="3614467"/>
          </a:xfrm>
          <a:custGeom>
            <a:avLst/>
            <a:gdLst>
              <a:gd name="connsiteX0" fmla="*/ 529097 w 3433313"/>
              <a:gd name="connsiteY0" fmla="*/ 0 h 3174520"/>
              <a:gd name="connsiteX1" fmla="*/ 1230583 w 3433313"/>
              <a:gd name="connsiteY1" fmla="*/ 0 h 3174520"/>
              <a:gd name="connsiteX2" fmla="*/ 1201135 w 3433313"/>
              <a:gd name="connsiteY2" fmla="*/ 85536 h 3174520"/>
              <a:gd name="connsiteX3" fmla="*/ 1190444 w 3433313"/>
              <a:gd name="connsiteY3" fmla="*/ 181154 h 3174520"/>
              <a:gd name="connsiteX4" fmla="*/ 1716656 w 3433313"/>
              <a:gd name="connsiteY4" fmla="*/ 655607 h 3174520"/>
              <a:gd name="connsiteX5" fmla="*/ 2242868 w 3433313"/>
              <a:gd name="connsiteY5" fmla="*/ 181154 h 3174520"/>
              <a:gd name="connsiteX6" fmla="*/ 2232177 w 3433313"/>
              <a:gd name="connsiteY6" fmla="*/ 85536 h 3174520"/>
              <a:gd name="connsiteX7" fmla="*/ 2202729 w 3433313"/>
              <a:gd name="connsiteY7" fmla="*/ 0 h 3174520"/>
              <a:gd name="connsiteX8" fmla="*/ 2904216 w 3433313"/>
              <a:gd name="connsiteY8" fmla="*/ 0 h 3174520"/>
              <a:gd name="connsiteX9" fmla="*/ 3433313 w 3433313"/>
              <a:gd name="connsiteY9" fmla="*/ 529097 h 3174520"/>
              <a:gd name="connsiteX10" fmla="*/ 3433313 w 3433313"/>
              <a:gd name="connsiteY10" fmla="*/ 2645423 h 3174520"/>
              <a:gd name="connsiteX11" fmla="*/ 2904216 w 3433313"/>
              <a:gd name="connsiteY11" fmla="*/ 3174520 h 3174520"/>
              <a:gd name="connsiteX12" fmla="*/ 529097 w 3433313"/>
              <a:gd name="connsiteY12" fmla="*/ 3174520 h 3174520"/>
              <a:gd name="connsiteX13" fmla="*/ 0 w 3433313"/>
              <a:gd name="connsiteY13" fmla="*/ 2645423 h 3174520"/>
              <a:gd name="connsiteX14" fmla="*/ 0 w 3433313"/>
              <a:gd name="connsiteY14" fmla="*/ 529097 h 3174520"/>
              <a:gd name="connsiteX15" fmla="*/ 529097 w 3433313"/>
              <a:gd name="connsiteY15" fmla="*/ 0 h 31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433313" h="3174520">
                <a:moveTo>
                  <a:pt x="529097" y="0"/>
                </a:moveTo>
                <a:lnTo>
                  <a:pt x="1230583" y="0"/>
                </a:lnTo>
                <a:lnTo>
                  <a:pt x="1201135" y="85536"/>
                </a:lnTo>
                <a:cubicBezTo>
                  <a:pt x="1194125" y="116421"/>
                  <a:pt x="1190444" y="148400"/>
                  <a:pt x="1190444" y="181154"/>
                </a:cubicBezTo>
                <a:cubicBezTo>
                  <a:pt x="1190444" y="443187"/>
                  <a:pt x="1426037" y="655607"/>
                  <a:pt x="1716656" y="655607"/>
                </a:cubicBezTo>
                <a:cubicBezTo>
                  <a:pt x="2007275" y="655607"/>
                  <a:pt x="2242868" y="443187"/>
                  <a:pt x="2242868" y="181154"/>
                </a:cubicBezTo>
                <a:cubicBezTo>
                  <a:pt x="2242868" y="148400"/>
                  <a:pt x="2239187" y="116421"/>
                  <a:pt x="2232177" y="85536"/>
                </a:cubicBezTo>
                <a:lnTo>
                  <a:pt x="2202729" y="0"/>
                </a:lnTo>
                <a:lnTo>
                  <a:pt x="2904216" y="0"/>
                </a:lnTo>
                <a:cubicBezTo>
                  <a:pt x="3196428" y="0"/>
                  <a:pt x="3433313" y="236885"/>
                  <a:pt x="3433313" y="529097"/>
                </a:cubicBezTo>
                <a:lnTo>
                  <a:pt x="3433313" y="2645423"/>
                </a:lnTo>
                <a:cubicBezTo>
                  <a:pt x="3433313" y="2937635"/>
                  <a:pt x="3196428" y="3174520"/>
                  <a:pt x="2904216" y="3174520"/>
                </a:cubicBezTo>
                <a:lnTo>
                  <a:pt x="529097" y="3174520"/>
                </a:lnTo>
                <a:cubicBezTo>
                  <a:pt x="236885" y="3174520"/>
                  <a:pt x="0" y="2937635"/>
                  <a:pt x="0" y="2645423"/>
                </a:cubicBezTo>
                <a:lnTo>
                  <a:pt x="0" y="529097"/>
                </a:lnTo>
                <a:cubicBezTo>
                  <a:pt x="0" y="236885"/>
                  <a:pt x="236885" y="0"/>
                  <a:pt x="529097" y="0"/>
                </a:cubicBezTo>
                <a:close/>
              </a:path>
            </a:pathLst>
          </a:custGeom>
          <a:solidFill>
            <a:srgbClr val="15608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0" name="TextBox 19">
            <a:extLst>
              <a:ext uri="{FF2B5EF4-FFF2-40B4-BE49-F238E27FC236}">
                <a16:creationId xmlns:a16="http://schemas.microsoft.com/office/drawing/2014/main" id="{0E5266C3-A251-E1FF-1C54-E1CDA3311FAE}"/>
              </a:ext>
            </a:extLst>
          </p:cNvPr>
          <p:cNvSpPr txBox="1"/>
          <p:nvPr/>
        </p:nvSpPr>
        <p:spPr>
          <a:xfrm>
            <a:off x="8781695" y="5296443"/>
            <a:ext cx="2432649" cy="954107"/>
          </a:xfrm>
          <a:prstGeom prst="rect">
            <a:avLst/>
          </a:prstGeom>
          <a:noFill/>
        </p:spPr>
        <p:txBody>
          <a:bodyPr wrap="square" rtlCol="0">
            <a:spAutoFit/>
          </a:bodyPr>
          <a:lstStyle/>
          <a:p>
            <a:pPr algn="ctr"/>
            <a:r>
              <a:rPr lang="en-GB" sz="2800" dirty="0">
                <a:solidFill>
                  <a:schemeClr val="bg1"/>
                </a:solidFill>
                <a:latin typeface="Arial Rounded MT Bold" panose="020F0704030504030204" pitchFamily="34" charset="77"/>
              </a:rPr>
              <a:t>Feiler </a:t>
            </a:r>
          </a:p>
          <a:p>
            <a:pPr algn="ctr"/>
            <a:r>
              <a:rPr lang="en-GB" sz="2800" dirty="0">
                <a:solidFill>
                  <a:schemeClr val="bg1"/>
                </a:solidFill>
                <a:latin typeface="Arial Rounded MT Bold" panose="020F0704030504030204" pitchFamily="34" charset="77"/>
              </a:rPr>
              <a:t>(2020)</a:t>
            </a:r>
          </a:p>
        </p:txBody>
      </p:sp>
    </p:spTree>
    <p:extLst>
      <p:ext uri="{BB962C8B-B14F-4D97-AF65-F5344CB8AC3E}">
        <p14:creationId xmlns:p14="http://schemas.microsoft.com/office/powerpoint/2010/main" val="409531081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diagram of a process&#10;&#10;Description automatically generated">
            <a:extLst>
              <a:ext uri="{FF2B5EF4-FFF2-40B4-BE49-F238E27FC236}">
                <a16:creationId xmlns:a16="http://schemas.microsoft.com/office/drawing/2014/main" id="{69A51093-7C7A-1D9A-01EF-AAC2A7C446B2}"/>
              </a:ext>
            </a:extLst>
          </p:cNvPr>
          <p:cNvPicPr>
            <a:picLocks noChangeAspect="1"/>
          </p:cNvPicPr>
          <p:nvPr/>
        </p:nvPicPr>
        <p:blipFill>
          <a:blip r:embed="rId3"/>
          <a:stretch>
            <a:fillRect/>
          </a:stretch>
        </p:blipFill>
        <p:spPr>
          <a:xfrm>
            <a:off x="0" y="0"/>
            <a:ext cx="7840466" cy="6289054"/>
          </a:xfrm>
          <a:prstGeom prst="rect">
            <a:avLst/>
          </a:prstGeom>
        </p:spPr>
      </p:pic>
      <p:sp>
        <p:nvSpPr>
          <p:cNvPr id="6" name="Rounded Rectangle 5">
            <a:extLst>
              <a:ext uri="{FF2B5EF4-FFF2-40B4-BE49-F238E27FC236}">
                <a16:creationId xmlns:a16="http://schemas.microsoft.com/office/drawing/2014/main" id="{C5BDC28F-38A8-7EF0-E442-2CE0069A8963}"/>
              </a:ext>
            </a:extLst>
          </p:cNvPr>
          <p:cNvSpPr/>
          <p:nvPr/>
        </p:nvSpPr>
        <p:spPr>
          <a:xfrm>
            <a:off x="7263442" y="2139350"/>
            <a:ext cx="4928558" cy="1483743"/>
          </a:xfrm>
          <a:prstGeom prst="roundRect">
            <a:avLst/>
          </a:prstGeom>
          <a:solidFill>
            <a:srgbClr val="61822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86281DCC-3601-2F86-884E-346861A9002E}"/>
              </a:ext>
            </a:extLst>
          </p:cNvPr>
          <p:cNvSpPr txBox="1"/>
          <p:nvPr/>
        </p:nvSpPr>
        <p:spPr>
          <a:xfrm>
            <a:off x="7366958" y="2351782"/>
            <a:ext cx="4825042" cy="1077218"/>
          </a:xfrm>
          <a:prstGeom prst="rect">
            <a:avLst/>
          </a:prstGeom>
          <a:noFill/>
        </p:spPr>
        <p:txBody>
          <a:bodyPr wrap="square" rtlCol="0">
            <a:spAutoFit/>
          </a:bodyPr>
          <a:lstStyle/>
          <a:p>
            <a:pPr algn="ctr"/>
            <a:r>
              <a:rPr lang="en-GB" sz="3200" dirty="0">
                <a:latin typeface="Arial Rounded MT Bold" panose="020F0704030504030204" pitchFamily="34" charset="77"/>
              </a:rPr>
              <a:t>Gibbs Reflective Cycle (1988)</a:t>
            </a:r>
          </a:p>
        </p:txBody>
      </p:sp>
      <p:sp>
        <p:nvSpPr>
          <p:cNvPr id="8" name="TextBox 7">
            <a:extLst>
              <a:ext uri="{FF2B5EF4-FFF2-40B4-BE49-F238E27FC236}">
                <a16:creationId xmlns:a16="http://schemas.microsoft.com/office/drawing/2014/main" id="{BA066A35-834A-C2CE-A855-03895E8B5F51}"/>
              </a:ext>
            </a:extLst>
          </p:cNvPr>
          <p:cNvSpPr txBox="1"/>
          <p:nvPr/>
        </p:nvSpPr>
        <p:spPr>
          <a:xfrm>
            <a:off x="-78583" y="6232297"/>
            <a:ext cx="8143336" cy="369332"/>
          </a:xfrm>
          <a:prstGeom prst="rect">
            <a:avLst/>
          </a:prstGeom>
          <a:noFill/>
        </p:spPr>
        <p:txBody>
          <a:bodyPr wrap="square" rtlCol="0">
            <a:spAutoFit/>
          </a:bodyPr>
          <a:lstStyle/>
          <a:p>
            <a:r>
              <a:rPr lang="en-GB" dirty="0"/>
              <a:t>Figure 10: Gibbs Reflective Framework (Rolfe, Jasper and Freshwater, 2011, p.35)</a:t>
            </a:r>
          </a:p>
        </p:txBody>
      </p:sp>
      <p:grpSp>
        <p:nvGrpSpPr>
          <p:cNvPr id="24" name="Group 23">
            <a:extLst>
              <a:ext uri="{FF2B5EF4-FFF2-40B4-BE49-F238E27FC236}">
                <a16:creationId xmlns:a16="http://schemas.microsoft.com/office/drawing/2014/main" id="{F1C06B72-074E-7DA8-F1B3-439201689826}"/>
              </a:ext>
            </a:extLst>
          </p:cNvPr>
          <p:cNvGrpSpPr/>
          <p:nvPr/>
        </p:nvGrpSpPr>
        <p:grpSpPr>
          <a:xfrm>
            <a:off x="2812212" y="256371"/>
            <a:ext cx="2200680" cy="1052447"/>
            <a:chOff x="2812212" y="256371"/>
            <a:chExt cx="2200680" cy="1052447"/>
          </a:xfrm>
        </p:grpSpPr>
        <p:sp>
          <p:nvSpPr>
            <p:cNvPr id="9" name="Rounded Rectangle 8">
              <a:extLst>
                <a:ext uri="{FF2B5EF4-FFF2-40B4-BE49-F238E27FC236}">
                  <a16:creationId xmlns:a16="http://schemas.microsoft.com/office/drawing/2014/main" id="{FEDF00C3-05FA-E989-0572-B8EF2850E38E}"/>
                </a:ext>
              </a:extLst>
            </p:cNvPr>
            <p:cNvSpPr/>
            <p:nvPr/>
          </p:nvSpPr>
          <p:spPr>
            <a:xfrm>
              <a:off x="2812212" y="256371"/>
              <a:ext cx="2122098" cy="1003086"/>
            </a:xfrm>
            <a:prstGeom prst="roundRect">
              <a:avLst/>
            </a:prstGeom>
            <a:solidFill>
              <a:srgbClr val="618224"/>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4D0A4678-A0B3-FDCB-40C6-E484AE892F01}"/>
                </a:ext>
              </a:extLst>
            </p:cNvPr>
            <p:cNvSpPr txBox="1"/>
            <p:nvPr/>
          </p:nvSpPr>
          <p:spPr>
            <a:xfrm>
              <a:off x="2812212" y="385488"/>
              <a:ext cx="2200680" cy="923330"/>
            </a:xfrm>
            <a:prstGeom prst="rect">
              <a:avLst/>
            </a:prstGeom>
            <a:noFill/>
          </p:spPr>
          <p:txBody>
            <a:bodyPr wrap="square" rtlCol="0">
              <a:spAutoFit/>
            </a:bodyPr>
            <a:lstStyle/>
            <a:p>
              <a:r>
                <a:rPr lang="en-GB" dirty="0">
                  <a:solidFill>
                    <a:schemeClr val="bg1"/>
                  </a:solidFill>
                </a:rPr>
                <a:t>He shouted at the baby</a:t>
              </a:r>
              <a:br>
                <a:rPr lang="en-GB" dirty="0">
                  <a:solidFill>
                    <a:schemeClr val="bg1"/>
                  </a:solidFill>
                </a:rPr>
              </a:br>
              <a:r>
                <a:rPr lang="en-GB" dirty="0">
                  <a:solidFill>
                    <a:schemeClr val="bg1"/>
                  </a:solidFill>
                </a:rPr>
                <a:t>I shouted at him</a:t>
              </a:r>
            </a:p>
          </p:txBody>
        </p:sp>
      </p:grpSp>
      <p:grpSp>
        <p:nvGrpSpPr>
          <p:cNvPr id="25" name="Group 24">
            <a:extLst>
              <a:ext uri="{FF2B5EF4-FFF2-40B4-BE49-F238E27FC236}">
                <a16:creationId xmlns:a16="http://schemas.microsoft.com/office/drawing/2014/main" id="{9E1760E5-2383-28D8-D045-2DF19FFB0963}"/>
              </a:ext>
            </a:extLst>
          </p:cNvPr>
          <p:cNvGrpSpPr/>
          <p:nvPr/>
        </p:nvGrpSpPr>
        <p:grpSpPr>
          <a:xfrm>
            <a:off x="4727275" y="1348696"/>
            <a:ext cx="2484409" cy="1187470"/>
            <a:chOff x="4727275" y="1348696"/>
            <a:chExt cx="2484409" cy="1187470"/>
          </a:xfrm>
        </p:grpSpPr>
        <p:sp>
          <p:nvSpPr>
            <p:cNvPr id="11" name="Rounded Rectangle 10">
              <a:extLst>
                <a:ext uri="{FF2B5EF4-FFF2-40B4-BE49-F238E27FC236}">
                  <a16:creationId xmlns:a16="http://schemas.microsoft.com/office/drawing/2014/main" id="{223F2472-2F16-01A4-350F-2ACDC9E1BCF4}"/>
                </a:ext>
              </a:extLst>
            </p:cNvPr>
            <p:cNvSpPr/>
            <p:nvPr/>
          </p:nvSpPr>
          <p:spPr>
            <a:xfrm>
              <a:off x="4727275" y="1348696"/>
              <a:ext cx="2484409" cy="1187470"/>
            </a:xfrm>
            <a:prstGeom prst="roundRect">
              <a:avLst/>
            </a:prstGeom>
            <a:solidFill>
              <a:srgbClr val="15608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2F338054-C8FA-09BB-5BCD-73BABB4906A9}"/>
                </a:ext>
              </a:extLst>
            </p:cNvPr>
            <p:cNvSpPr txBox="1"/>
            <p:nvPr/>
          </p:nvSpPr>
          <p:spPr>
            <a:xfrm>
              <a:off x="4869139" y="1480766"/>
              <a:ext cx="2200680" cy="923330"/>
            </a:xfrm>
            <a:prstGeom prst="rect">
              <a:avLst/>
            </a:prstGeom>
            <a:noFill/>
          </p:spPr>
          <p:txBody>
            <a:bodyPr wrap="square" rtlCol="0">
              <a:spAutoFit/>
            </a:bodyPr>
            <a:lstStyle/>
            <a:p>
              <a:r>
                <a:rPr lang="en-GB" dirty="0">
                  <a:solidFill>
                    <a:schemeClr val="bg1"/>
                  </a:solidFill>
                </a:rPr>
                <a:t>I felt angry and protective of my child</a:t>
              </a:r>
            </a:p>
          </p:txBody>
        </p:sp>
      </p:grpSp>
      <p:grpSp>
        <p:nvGrpSpPr>
          <p:cNvPr id="26" name="Group 25">
            <a:extLst>
              <a:ext uri="{FF2B5EF4-FFF2-40B4-BE49-F238E27FC236}">
                <a16:creationId xmlns:a16="http://schemas.microsoft.com/office/drawing/2014/main" id="{B69A5737-86C7-B25A-4590-5501F19E620F}"/>
              </a:ext>
            </a:extLst>
          </p:cNvPr>
          <p:cNvGrpSpPr/>
          <p:nvPr/>
        </p:nvGrpSpPr>
        <p:grpSpPr>
          <a:xfrm>
            <a:off x="4727275" y="3284045"/>
            <a:ext cx="2493979" cy="1483742"/>
            <a:chOff x="4727275" y="3284045"/>
            <a:chExt cx="2493979" cy="1483742"/>
          </a:xfrm>
        </p:grpSpPr>
        <p:sp>
          <p:nvSpPr>
            <p:cNvPr id="13" name="Rounded Rectangle 12">
              <a:extLst>
                <a:ext uri="{FF2B5EF4-FFF2-40B4-BE49-F238E27FC236}">
                  <a16:creationId xmlns:a16="http://schemas.microsoft.com/office/drawing/2014/main" id="{D50276CA-7AE4-5030-B4C3-BAC8D8D943B3}"/>
                </a:ext>
              </a:extLst>
            </p:cNvPr>
            <p:cNvSpPr/>
            <p:nvPr/>
          </p:nvSpPr>
          <p:spPr>
            <a:xfrm>
              <a:off x="4727275" y="3284045"/>
              <a:ext cx="2415396" cy="1483742"/>
            </a:xfrm>
            <a:prstGeom prst="roundRect">
              <a:avLst/>
            </a:prstGeom>
            <a:solidFill>
              <a:srgbClr val="82246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190BCA60-F50E-F48E-B879-F87F4E1E66DE}"/>
                </a:ext>
              </a:extLst>
            </p:cNvPr>
            <p:cNvSpPr txBox="1"/>
            <p:nvPr/>
          </p:nvSpPr>
          <p:spPr>
            <a:xfrm>
              <a:off x="4834633" y="3494812"/>
              <a:ext cx="2200680" cy="369332"/>
            </a:xfrm>
            <a:prstGeom prst="rect">
              <a:avLst/>
            </a:prstGeom>
            <a:noFill/>
          </p:spPr>
          <p:txBody>
            <a:bodyPr wrap="square" rtlCol="0">
              <a:spAutoFit/>
            </a:bodyPr>
            <a:lstStyle/>
            <a:p>
              <a:r>
                <a:rPr lang="en-GB" dirty="0">
                  <a:solidFill>
                    <a:schemeClr val="bg1"/>
                  </a:solidFill>
                </a:rPr>
                <a:t>I protected the baby</a:t>
              </a:r>
            </a:p>
          </p:txBody>
        </p:sp>
        <p:sp>
          <p:nvSpPr>
            <p:cNvPr id="19" name="TextBox 18">
              <a:extLst>
                <a:ext uri="{FF2B5EF4-FFF2-40B4-BE49-F238E27FC236}">
                  <a16:creationId xmlns:a16="http://schemas.microsoft.com/office/drawing/2014/main" id="{007C3502-61FE-1A17-A710-A13B14C378C6}"/>
                </a:ext>
              </a:extLst>
            </p:cNvPr>
            <p:cNvSpPr txBox="1"/>
            <p:nvPr/>
          </p:nvSpPr>
          <p:spPr>
            <a:xfrm>
              <a:off x="5020574" y="4254160"/>
              <a:ext cx="2200680" cy="369332"/>
            </a:xfrm>
            <a:prstGeom prst="rect">
              <a:avLst/>
            </a:prstGeom>
            <a:noFill/>
          </p:spPr>
          <p:txBody>
            <a:bodyPr wrap="square" rtlCol="0">
              <a:spAutoFit/>
            </a:bodyPr>
            <a:lstStyle/>
            <a:p>
              <a:r>
                <a:rPr lang="en-GB" dirty="0">
                  <a:solidFill>
                    <a:schemeClr val="bg1"/>
                  </a:solidFill>
                </a:rPr>
                <a:t>I lost my temper </a:t>
              </a:r>
            </a:p>
          </p:txBody>
        </p:sp>
      </p:grpSp>
      <p:sp>
        <p:nvSpPr>
          <p:cNvPr id="20" name="TextBox 19">
            <a:extLst>
              <a:ext uri="{FF2B5EF4-FFF2-40B4-BE49-F238E27FC236}">
                <a16:creationId xmlns:a16="http://schemas.microsoft.com/office/drawing/2014/main" id="{1739ADB1-A3D8-FFA0-35B6-F20A45FDC38B}"/>
              </a:ext>
            </a:extLst>
          </p:cNvPr>
          <p:cNvSpPr txBox="1"/>
          <p:nvPr/>
        </p:nvSpPr>
        <p:spPr>
          <a:xfrm>
            <a:off x="2982850" y="4821233"/>
            <a:ext cx="2200680" cy="369332"/>
          </a:xfrm>
          <a:prstGeom prst="rect">
            <a:avLst/>
          </a:prstGeom>
          <a:noFill/>
        </p:spPr>
        <p:txBody>
          <a:bodyPr wrap="square" rtlCol="0">
            <a:spAutoFit/>
          </a:bodyPr>
          <a:lstStyle/>
          <a:p>
            <a:r>
              <a:rPr lang="en-GB" dirty="0">
                <a:solidFill>
                  <a:schemeClr val="bg1"/>
                </a:solidFill>
              </a:rPr>
              <a:t> </a:t>
            </a:r>
          </a:p>
        </p:txBody>
      </p:sp>
      <p:grpSp>
        <p:nvGrpSpPr>
          <p:cNvPr id="27" name="Group 26">
            <a:extLst>
              <a:ext uri="{FF2B5EF4-FFF2-40B4-BE49-F238E27FC236}">
                <a16:creationId xmlns:a16="http://schemas.microsoft.com/office/drawing/2014/main" id="{4EAD093F-5C34-15FE-2052-259EA1DB1F3D}"/>
              </a:ext>
            </a:extLst>
          </p:cNvPr>
          <p:cNvGrpSpPr/>
          <p:nvPr/>
        </p:nvGrpSpPr>
        <p:grpSpPr>
          <a:xfrm>
            <a:off x="2862079" y="4474143"/>
            <a:ext cx="1915063" cy="1717991"/>
            <a:chOff x="2812212" y="4514305"/>
            <a:chExt cx="1915063" cy="1717991"/>
          </a:xfrm>
        </p:grpSpPr>
        <p:sp>
          <p:nvSpPr>
            <p:cNvPr id="14" name="Rounded Rectangle 13">
              <a:extLst>
                <a:ext uri="{FF2B5EF4-FFF2-40B4-BE49-F238E27FC236}">
                  <a16:creationId xmlns:a16="http://schemas.microsoft.com/office/drawing/2014/main" id="{D401E7E0-7CD3-F5CF-DEF7-FADC739FF4BC}"/>
                </a:ext>
              </a:extLst>
            </p:cNvPr>
            <p:cNvSpPr/>
            <p:nvPr/>
          </p:nvSpPr>
          <p:spPr>
            <a:xfrm>
              <a:off x="2812212" y="4514305"/>
              <a:ext cx="1915063" cy="1717991"/>
            </a:xfrm>
            <a:prstGeom prst="roundRect">
              <a:avLst/>
            </a:prstGeom>
            <a:solidFill>
              <a:srgbClr val="824524"/>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extBox 20">
              <a:extLst>
                <a:ext uri="{FF2B5EF4-FFF2-40B4-BE49-F238E27FC236}">
                  <a16:creationId xmlns:a16="http://schemas.microsoft.com/office/drawing/2014/main" id="{E449BECC-1C1C-06BE-59C7-D90CDF421774}"/>
                </a:ext>
              </a:extLst>
            </p:cNvPr>
            <p:cNvSpPr txBox="1"/>
            <p:nvPr/>
          </p:nvSpPr>
          <p:spPr>
            <a:xfrm>
              <a:off x="2880338" y="4726459"/>
              <a:ext cx="1807645" cy="1200329"/>
            </a:xfrm>
            <a:prstGeom prst="rect">
              <a:avLst/>
            </a:prstGeom>
            <a:noFill/>
          </p:spPr>
          <p:txBody>
            <a:bodyPr wrap="square" rtlCol="0">
              <a:spAutoFit/>
            </a:bodyPr>
            <a:lstStyle/>
            <a:p>
              <a:r>
                <a:rPr lang="en-GB" dirty="0">
                  <a:solidFill>
                    <a:schemeClr val="bg1"/>
                  </a:solidFill>
                </a:rPr>
                <a:t>Mama bear mode activated,</a:t>
              </a:r>
            </a:p>
            <a:p>
              <a:r>
                <a:rPr lang="en-GB" dirty="0">
                  <a:solidFill>
                    <a:schemeClr val="bg1"/>
                  </a:solidFill>
                </a:rPr>
                <a:t>It was the last straw </a:t>
              </a:r>
            </a:p>
          </p:txBody>
        </p:sp>
      </p:grpSp>
      <p:grpSp>
        <p:nvGrpSpPr>
          <p:cNvPr id="28" name="Group 27">
            <a:extLst>
              <a:ext uri="{FF2B5EF4-FFF2-40B4-BE49-F238E27FC236}">
                <a16:creationId xmlns:a16="http://schemas.microsoft.com/office/drawing/2014/main" id="{61BB5F9F-CFAD-A011-9291-E46DAA21DC0E}"/>
              </a:ext>
            </a:extLst>
          </p:cNvPr>
          <p:cNvGrpSpPr/>
          <p:nvPr/>
        </p:nvGrpSpPr>
        <p:grpSpPr>
          <a:xfrm>
            <a:off x="552091" y="3144526"/>
            <a:ext cx="2553419" cy="1369777"/>
            <a:chOff x="552091" y="3144526"/>
            <a:chExt cx="2553419" cy="1369777"/>
          </a:xfrm>
        </p:grpSpPr>
        <p:sp>
          <p:nvSpPr>
            <p:cNvPr id="15" name="Rounded Rectangle 14">
              <a:extLst>
                <a:ext uri="{FF2B5EF4-FFF2-40B4-BE49-F238E27FC236}">
                  <a16:creationId xmlns:a16="http://schemas.microsoft.com/office/drawing/2014/main" id="{55AC7E96-42CB-4AC4-40E4-420E8C242339}"/>
                </a:ext>
              </a:extLst>
            </p:cNvPr>
            <p:cNvSpPr/>
            <p:nvPr/>
          </p:nvSpPr>
          <p:spPr>
            <a:xfrm>
              <a:off x="552091" y="3144526"/>
              <a:ext cx="2553419" cy="1369777"/>
            </a:xfrm>
            <a:prstGeom prst="roundRect">
              <a:avLst/>
            </a:prstGeom>
            <a:solidFill>
              <a:srgbClr val="343534"/>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AD956CE0-AFDC-F01B-3DBF-FE908CBC8826}"/>
                </a:ext>
              </a:extLst>
            </p:cNvPr>
            <p:cNvSpPr txBox="1"/>
            <p:nvPr/>
          </p:nvSpPr>
          <p:spPr>
            <a:xfrm>
              <a:off x="740928" y="3368077"/>
              <a:ext cx="2200680" cy="923330"/>
            </a:xfrm>
            <a:prstGeom prst="rect">
              <a:avLst/>
            </a:prstGeom>
            <a:noFill/>
          </p:spPr>
          <p:txBody>
            <a:bodyPr wrap="square" rtlCol="0">
              <a:spAutoFit/>
            </a:bodyPr>
            <a:lstStyle/>
            <a:p>
              <a:r>
                <a:rPr lang="en-GB" dirty="0">
                  <a:solidFill>
                    <a:schemeClr val="bg1"/>
                  </a:solidFill>
                </a:rPr>
                <a:t>I could have asked why he acted that way </a:t>
              </a:r>
            </a:p>
          </p:txBody>
        </p:sp>
      </p:grpSp>
      <p:grpSp>
        <p:nvGrpSpPr>
          <p:cNvPr id="29" name="Group 28">
            <a:extLst>
              <a:ext uri="{FF2B5EF4-FFF2-40B4-BE49-F238E27FC236}">
                <a16:creationId xmlns:a16="http://schemas.microsoft.com/office/drawing/2014/main" id="{BC776E3B-0129-3AB6-B841-256A394A0771}"/>
              </a:ext>
            </a:extLst>
          </p:cNvPr>
          <p:cNvGrpSpPr/>
          <p:nvPr/>
        </p:nvGrpSpPr>
        <p:grpSpPr>
          <a:xfrm>
            <a:off x="414068" y="1440888"/>
            <a:ext cx="2691442" cy="1003086"/>
            <a:chOff x="414068" y="1440888"/>
            <a:chExt cx="2691442" cy="1003086"/>
          </a:xfrm>
        </p:grpSpPr>
        <p:sp>
          <p:nvSpPr>
            <p:cNvPr id="16" name="Rounded Rectangle 15">
              <a:extLst>
                <a:ext uri="{FF2B5EF4-FFF2-40B4-BE49-F238E27FC236}">
                  <a16:creationId xmlns:a16="http://schemas.microsoft.com/office/drawing/2014/main" id="{39390DFF-A864-4367-BCA2-56F9FCDF326C}"/>
                </a:ext>
              </a:extLst>
            </p:cNvPr>
            <p:cNvSpPr/>
            <p:nvPr/>
          </p:nvSpPr>
          <p:spPr>
            <a:xfrm>
              <a:off x="414068" y="1440888"/>
              <a:ext cx="2691442" cy="1003086"/>
            </a:xfrm>
            <a:prstGeom prst="roundRect">
              <a:avLst/>
            </a:prstGeom>
            <a:solidFill>
              <a:srgbClr val="9E9F9E"/>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0D58A778-3D0E-E8AC-5155-BB4AC6F820EA}"/>
                </a:ext>
              </a:extLst>
            </p:cNvPr>
            <p:cNvSpPr txBox="1"/>
            <p:nvPr/>
          </p:nvSpPr>
          <p:spPr>
            <a:xfrm>
              <a:off x="589493" y="1642984"/>
              <a:ext cx="2200680" cy="646331"/>
            </a:xfrm>
            <a:prstGeom prst="rect">
              <a:avLst/>
            </a:prstGeom>
            <a:noFill/>
          </p:spPr>
          <p:txBody>
            <a:bodyPr wrap="square" rtlCol="0">
              <a:spAutoFit/>
            </a:bodyPr>
            <a:lstStyle/>
            <a:p>
              <a:r>
                <a:rPr lang="en-GB" dirty="0">
                  <a:solidFill>
                    <a:schemeClr val="bg1"/>
                  </a:solidFill>
                </a:rPr>
                <a:t>I would do the same again </a:t>
              </a:r>
            </a:p>
          </p:txBody>
        </p:sp>
      </p:grpSp>
    </p:spTree>
    <p:extLst>
      <p:ext uri="{BB962C8B-B14F-4D97-AF65-F5344CB8AC3E}">
        <p14:creationId xmlns:p14="http://schemas.microsoft.com/office/powerpoint/2010/main" val="354996012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additive="base">
                                        <p:cTn id="13" dur="500" fill="hold"/>
                                        <p:tgtEl>
                                          <p:spTgt spid="25"/>
                                        </p:tgtEl>
                                        <p:attrNameLst>
                                          <p:attrName>ppt_x</p:attrName>
                                        </p:attrNameLst>
                                      </p:cBhvr>
                                      <p:tavLst>
                                        <p:tav tm="0">
                                          <p:val>
                                            <p:strVal val="#ppt_x"/>
                                          </p:val>
                                        </p:tav>
                                        <p:tav tm="100000">
                                          <p:val>
                                            <p:strVal val="#ppt_x"/>
                                          </p:val>
                                        </p:tav>
                                      </p:tavLst>
                                    </p:anim>
                                    <p:anim calcmode="lin" valueType="num">
                                      <p:cBhvr additive="base">
                                        <p:cTn id="14"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 fill="hold"/>
                                        <p:tgtEl>
                                          <p:spTgt spid="26"/>
                                        </p:tgtEl>
                                        <p:attrNameLst>
                                          <p:attrName>ppt_x</p:attrName>
                                        </p:attrNameLst>
                                      </p:cBhvr>
                                      <p:tavLst>
                                        <p:tav tm="0">
                                          <p:val>
                                            <p:strVal val="#ppt_x"/>
                                          </p:val>
                                        </p:tav>
                                        <p:tav tm="100000">
                                          <p:val>
                                            <p:strVal val="#ppt_x"/>
                                          </p:val>
                                        </p:tav>
                                      </p:tavLst>
                                    </p:anim>
                                    <p:anim calcmode="lin" valueType="num">
                                      <p:cBhvr additive="base">
                                        <p:cTn id="20"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7"/>
                                        </p:tgtEl>
                                        <p:attrNameLst>
                                          <p:attrName>style.visibility</p:attrName>
                                        </p:attrNameLst>
                                      </p:cBhvr>
                                      <p:to>
                                        <p:strVal val="visible"/>
                                      </p:to>
                                    </p:set>
                                    <p:anim calcmode="lin" valueType="num">
                                      <p:cBhvr additive="base">
                                        <p:cTn id="25" dur="500" fill="hold"/>
                                        <p:tgtEl>
                                          <p:spTgt spid="27"/>
                                        </p:tgtEl>
                                        <p:attrNameLst>
                                          <p:attrName>ppt_x</p:attrName>
                                        </p:attrNameLst>
                                      </p:cBhvr>
                                      <p:tavLst>
                                        <p:tav tm="0">
                                          <p:val>
                                            <p:strVal val="#ppt_x"/>
                                          </p:val>
                                        </p:tav>
                                        <p:tav tm="100000">
                                          <p:val>
                                            <p:strVal val="#ppt_x"/>
                                          </p:val>
                                        </p:tav>
                                      </p:tavLst>
                                    </p:anim>
                                    <p:anim calcmode="lin" valueType="num">
                                      <p:cBhvr additive="base">
                                        <p:cTn id="26"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fill="hold"/>
                                        <p:tgtEl>
                                          <p:spTgt spid="28"/>
                                        </p:tgtEl>
                                        <p:attrNameLst>
                                          <p:attrName>ppt_x</p:attrName>
                                        </p:attrNameLst>
                                      </p:cBhvr>
                                      <p:tavLst>
                                        <p:tav tm="0">
                                          <p:val>
                                            <p:strVal val="#ppt_x"/>
                                          </p:val>
                                        </p:tav>
                                        <p:tav tm="100000">
                                          <p:val>
                                            <p:strVal val="#ppt_x"/>
                                          </p:val>
                                        </p:tav>
                                      </p:tavLst>
                                    </p:anim>
                                    <p:anim calcmode="lin" valueType="num">
                                      <p:cBhvr additive="base">
                                        <p:cTn id="32"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additive="base">
                                        <p:cTn id="37" dur="500" fill="hold"/>
                                        <p:tgtEl>
                                          <p:spTgt spid="29"/>
                                        </p:tgtEl>
                                        <p:attrNameLst>
                                          <p:attrName>ppt_x</p:attrName>
                                        </p:attrNameLst>
                                      </p:cBhvr>
                                      <p:tavLst>
                                        <p:tav tm="0">
                                          <p:val>
                                            <p:strVal val="#ppt_x"/>
                                          </p:val>
                                        </p:tav>
                                        <p:tav tm="100000">
                                          <p:val>
                                            <p:strVal val="#ppt_x"/>
                                          </p:val>
                                        </p:tav>
                                      </p:tavLst>
                                    </p:anim>
                                    <p:anim calcmode="lin" valueType="num">
                                      <p:cBhvr additive="base">
                                        <p:cTn id="3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B9827A-C962-F735-E346-30558646CA05}"/>
            </a:ext>
          </a:extLst>
        </p:cNvPr>
        <p:cNvGrpSpPr/>
        <p:nvPr/>
      </p:nvGrpSpPr>
      <p:grpSpPr>
        <a:xfrm>
          <a:off x="0" y="0"/>
          <a:ext cx="0" cy="0"/>
          <a:chOff x="0" y="0"/>
          <a:chExt cx="0" cy="0"/>
        </a:xfrm>
      </p:grpSpPr>
      <p:sp>
        <p:nvSpPr>
          <p:cNvPr id="2" name="Oval 1">
            <a:extLst>
              <a:ext uri="{FF2B5EF4-FFF2-40B4-BE49-F238E27FC236}">
                <a16:creationId xmlns:a16="http://schemas.microsoft.com/office/drawing/2014/main" id="{1EA63F19-64DB-99FC-F108-B2363C4FC3F7}"/>
              </a:ext>
            </a:extLst>
          </p:cNvPr>
          <p:cNvSpPr/>
          <p:nvPr/>
        </p:nvSpPr>
        <p:spPr>
          <a:xfrm>
            <a:off x="2730708" y="0"/>
            <a:ext cx="6730584" cy="6858000"/>
          </a:xfrm>
          <a:prstGeom prst="ellipse">
            <a:avLst/>
          </a:prstGeom>
          <a:solidFill>
            <a:srgbClr val="822461"/>
          </a:solidFill>
          <a:ln w="317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4" name="Graphic 3" descr="Clipboard Ticked with solid fill">
            <a:extLst>
              <a:ext uri="{FF2B5EF4-FFF2-40B4-BE49-F238E27FC236}">
                <a16:creationId xmlns:a16="http://schemas.microsoft.com/office/drawing/2014/main" id="{3F0FC3A3-EF9B-5EC5-9C39-639DB0CCCBC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769401" y="1102401"/>
            <a:ext cx="4653197" cy="4653197"/>
          </a:xfrm>
          <a:prstGeom prst="rect">
            <a:avLst/>
          </a:prstGeom>
        </p:spPr>
      </p:pic>
    </p:spTree>
    <p:extLst>
      <p:ext uri="{BB962C8B-B14F-4D97-AF65-F5344CB8AC3E}">
        <p14:creationId xmlns:p14="http://schemas.microsoft.com/office/powerpoint/2010/main" val="317319198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2988F5-9653-4FA7-5EC7-0254439B0C8E}"/>
            </a:ext>
          </a:extLst>
        </p:cNvPr>
        <p:cNvGrpSpPr/>
        <p:nvPr/>
      </p:nvGrpSpPr>
      <p:grpSpPr>
        <a:xfrm>
          <a:off x="0" y="0"/>
          <a:ext cx="0" cy="0"/>
          <a:chOff x="0" y="0"/>
          <a:chExt cx="0" cy="0"/>
        </a:xfrm>
      </p:grpSpPr>
      <p:sp>
        <p:nvSpPr>
          <p:cNvPr id="4" name="Oval 3">
            <a:extLst>
              <a:ext uri="{FF2B5EF4-FFF2-40B4-BE49-F238E27FC236}">
                <a16:creationId xmlns:a16="http://schemas.microsoft.com/office/drawing/2014/main" id="{74F8428D-F693-BE04-AD3F-6727092D1A50}"/>
              </a:ext>
            </a:extLst>
          </p:cNvPr>
          <p:cNvSpPr/>
          <p:nvPr/>
        </p:nvSpPr>
        <p:spPr>
          <a:xfrm>
            <a:off x="-1453019" y="-3194137"/>
            <a:ext cx="15131441" cy="12901808"/>
          </a:xfrm>
          <a:prstGeom prst="ellipse">
            <a:avLst/>
          </a:prstGeom>
          <a:solidFill>
            <a:srgbClr val="822461"/>
          </a:solidFill>
          <a:ln w="317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8000" dirty="0">
              <a:latin typeface="Arial Rounded MT Bold" panose="020F0704030504030204" pitchFamily="34" charset="77"/>
            </a:endParaRPr>
          </a:p>
        </p:txBody>
      </p:sp>
      <p:pic>
        <p:nvPicPr>
          <p:cNvPr id="3" name="Graphic 2" descr="Clipboard Ticked with solid fill">
            <a:extLst>
              <a:ext uri="{FF2B5EF4-FFF2-40B4-BE49-F238E27FC236}">
                <a16:creationId xmlns:a16="http://schemas.microsoft.com/office/drawing/2014/main" id="{EAAFBE1D-5D5C-FC49-13CE-751639E8C1B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081954" y="0"/>
            <a:ext cx="2028092" cy="2028092"/>
          </a:xfrm>
          <a:prstGeom prst="rect">
            <a:avLst/>
          </a:prstGeom>
        </p:spPr>
      </p:pic>
      <p:sp>
        <p:nvSpPr>
          <p:cNvPr id="2" name="TextBox 1">
            <a:extLst>
              <a:ext uri="{FF2B5EF4-FFF2-40B4-BE49-F238E27FC236}">
                <a16:creationId xmlns:a16="http://schemas.microsoft.com/office/drawing/2014/main" id="{6551EF28-0847-A5D4-2291-51339B855E94}"/>
              </a:ext>
            </a:extLst>
          </p:cNvPr>
          <p:cNvSpPr txBox="1"/>
          <p:nvPr/>
        </p:nvSpPr>
        <p:spPr>
          <a:xfrm>
            <a:off x="1963947" y="2533492"/>
            <a:ext cx="8264106" cy="1446550"/>
          </a:xfrm>
          <a:prstGeom prst="rect">
            <a:avLst/>
          </a:prstGeom>
          <a:noFill/>
        </p:spPr>
        <p:txBody>
          <a:bodyPr wrap="square" rtlCol="0">
            <a:spAutoFit/>
          </a:bodyPr>
          <a:lstStyle/>
          <a:p>
            <a:pPr algn="ctr"/>
            <a:r>
              <a:rPr lang="en-GB" sz="8800" dirty="0">
                <a:solidFill>
                  <a:schemeClr val="bg1"/>
                </a:solidFill>
                <a:latin typeface="Arial Rounded MT Bold" panose="020F0704030504030204" pitchFamily="34" charset="77"/>
              </a:rPr>
              <a:t>Conclusion</a:t>
            </a:r>
          </a:p>
        </p:txBody>
      </p:sp>
    </p:spTree>
    <p:extLst>
      <p:ext uri="{BB962C8B-B14F-4D97-AF65-F5344CB8AC3E}">
        <p14:creationId xmlns:p14="http://schemas.microsoft.com/office/powerpoint/2010/main" val="41557819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7D3F49-99CF-1657-EB6C-A14A733181DD}"/>
            </a:ext>
          </a:extLst>
        </p:cNvPr>
        <p:cNvGrpSpPr/>
        <p:nvPr/>
      </p:nvGrpSpPr>
      <p:grpSpPr>
        <a:xfrm>
          <a:off x="0" y="0"/>
          <a:ext cx="0" cy="0"/>
          <a:chOff x="0" y="0"/>
          <a:chExt cx="0" cy="0"/>
        </a:xfrm>
      </p:grpSpPr>
      <p:grpSp>
        <p:nvGrpSpPr>
          <p:cNvPr id="22" name="Group 21">
            <a:extLst>
              <a:ext uri="{FF2B5EF4-FFF2-40B4-BE49-F238E27FC236}">
                <a16:creationId xmlns:a16="http://schemas.microsoft.com/office/drawing/2014/main" id="{0C2C7134-80A9-A745-17E6-2DA467DC4BCD}"/>
              </a:ext>
            </a:extLst>
          </p:cNvPr>
          <p:cNvGrpSpPr/>
          <p:nvPr/>
        </p:nvGrpSpPr>
        <p:grpSpPr>
          <a:xfrm>
            <a:off x="657247" y="-183582"/>
            <a:ext cx="3546716" cy="7082289"/>
            <a:chOff x="3804604" y="-224292"/>
            <a:chExt cx="3546716" cy="7082289"/>
          </a:xfrm>
        </p:grpSpPr>
        <p:grpSp>
          <p:nvGrpSpPr>
            <p:cNvPr id="21" name="Group 20">
              <a:extLst>
                <a:ext uri="{FF2B5EF4-FFF2-40B4-BE49-F238E27FC236}">
                  <a16:creationId xmlns:a16="http://schemas.microsoft.com/office/drawing/2014/main" id="{7AF936A3-911A-9C34-0A36-DB37C9DE25FE}"/>
                </a:ext>
              </a:extLst>
            </p:cNvPr>
            <p:cNvGrpSpPr/>
            <p:nvPr/>
          </p:nvGrpSpPr>
          <p:grpSpPr>
            <a:xfrm>
              <a:off x="3804604" y="-224292"/>
              <a:ext cx="3053756" cy="7082289"/>
              <a:chOff x="9138244" y="-224289"/>
              <a:chExt cx="3053756" cy="7082289"/>
            </a:xfrm>
          </p:grpSpPr>
          <p:sp>
            <p:nvSpPr>
              <p:cNvPr id="10" name="Rectangle 9">
                <a:extLst>
                  <a:ext uri="{FF2B5EF4-FFF2-40B4-BE49-F238E27FC236}">
                    <a16:creationId xmlns:a16="http://schemas.microsoft.com/office/drawing/2014/main" id="{E8038D8E-92B8-DE0E-5C98-59CB9AF268C8}"/>
                  </a:ext>
                </a:extLst>
              </p:cNvPr>
              <p:cNvSpPr/>
              <p:nvPr/>
            </p:nvSpPr>
            <p:spPr>
              <a:xfrm>
                <a:off x="9138244" y="0"/>
                <a:ext cx="3053756" cy="6858000"/>
              </a:xfrm>
              <a:prstGeom prst="rect">
                <a:avLst/>
              </a:prstGeom>
              <a:solidFill>
                <a:srgbClr val="EC41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D19EF160-8318-1924-59AC-7A70D23676CD}"/>
                  </a:ext>
                </a:extLst>
              </p:cNvPr>
              <p:cNvSpPr txBox="1"/>
              <p:nvPr/>
            </p:nvSpPr>
            <p:spPr>
              <a:xfrm>
                <a:off x="9540833" y="-224289"/>
                <a:ext cx="2294626" cy="2400657"/>
              </a:xfrm>
              <a:prstGeom prst="rect">
                <a:avLst/>
              </a:prstGeom>
              <a:noFill/>
            </p:spPr>
            <p:txBody>
              <a:bodyPr wrap="square" rtlCol="0">
                <a:spAutoFit/>
              </a:bodyPr>
              <a:lstStyle/>
              <a:p>
                <a:pPr algn="ctr"/>
                <a:r>
                  <a:rPr lang="en-GB" sz="15000" dirty="0">
                    <a:solidFill>
                      <a:schemeClr val="bg1"/>
                    </a:solidFill>
                    <a:latin typeface="Arial Rounded MT Bold" panose="020F0704030504030204" pitchFamily="34" charset="77"/>
                  </a:rPr>
                  <a:t>4</a:t>
                </a:r>
              </a:p>
            </p:txBody>
          </p:sp>
          <p:sp>
            <p:nvSpPr>
              <p:cNvPr id="5" name="TextBox 4">
                <a:extLst>
                  <a:ext uri="{FF2B5EF4-FFF2-40B4-BE49-F238E27FC236}">
                    <a16:creationId xmlns:a16="http://schemas.microsoft.com/office/drawing/2014/main" id="{C0301723-8C6A-D518-940B-5BA59A278C28}"/>
                  </a:ext>
                </a:extLst>
              </p:cNvPr>
              <p:cNvSpPr txBox="1"/>
              <p:nvPr/>
            </p:nvSpPr>
            <p:spPr>
              <a:xfrm>
                <a:off x="9724845" y="2811089"/>
                <a:ext cx="2294626" cy="1569660"/>
              </a:xfrm>
              <a:prstGeom prst="rect">
                <a:avLst/>
              </a:prstGeom>
              <a:noFill/>
            </p:spPr>
            <p:txBody>
              <a:bodyPr wrap="square" rtlCol="0">
                <a:spAutoFit/>
              </a:bodyPr>
              <a:lstStyle/>
              <a:p>
                <a:pPr algn="ctr"/>
                <a:r>
                  <a:rPr lang="en-GB" sz="2400" dirty="0">
                    <a:solidFill>
                      <a:schemeClr val="bg1"/>
                    </a:solidFill>
                  </a:rPr>
                  <a:t>Left marriage after mama bear mode activated</a:t>
                </a:r>
              </a:p>
            </p:txBody>
          </p:sp>
        </p:grpSp>
        <p:sp>
          <p:nvSpPr>
            <p:cNvPr id="18" name="Triangle 17">
              <a:extLst>
                <a:ext uri="{FF2B5EF4-FFF2-40B4-BE49-F238E27FC236}">
                  <a16:creationId xmlns:a16="http://schemas.microsoft.com/office/drawing/2014/main" id="{299BFDE8-4C42-EE59-0889-80B67058DD2E}"/>
                </a:ext>
              </a:extLst>
            </p:cNvPr>
            <p:cNvSpPr/>
            <p:nvPr/>
          </p:nvSpPr>
          <p:spPr>
            <a:xfrm rot="5400000">
              <a:off x="6742533" y="729556"/>
              <a:ext cx="724614" cy="492960"/>
            </a:xfrm>
            <a:prstGeom prst="triangle">
              <a:avLst/>
            </a:prstGeom>
            <a:solidFill>
              <a:srgbClr val="EC41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0" name="Group 19">
            <a:extLst>
              <a:ext uri="{FF2B5EF4-FFF2-40B4-BE49-F238E27FC236}">
                <a16:creationId xmlns:a16="http://schemas.microsoft.com/office/drawing/2014/main" id="{F194C45E-CBF8-1F2A-5FA3-D93D2D16A184}"/>
              </a:ext>
            </a:extLst>
          </p:cNvPr>
          <p:cNvGrpSpPr/>
          <p:nvPr/>
        </p:nvGrpSpPr>
        <p:grpSpPr>
          <a:xfrm>
            <a:off x="492856" y="-224291"/>
            <a:ext cx="3558228" cy="7082288"/>
            <a:chOff x="6084488" y="-224288"/>
            <a:chExt cx="3558228" cy="7082288"/>
          </a:xfrm>
        </p:grpSpPr>
        <p:sp>
          <p:nvSpPr>
            <p:cNvPr id="9" name="Rectangle 8">
              <a:extLst>
                <a:ext uri="{FF2B5EF4-FFF2-40B4-BE49-F238E27FC236}">
                  <a16:creationId xmlns:a16="http://schemas.microsoft.com/office/drawing/2014/main" id="{9FE4779D-9FED-1334-686E-D12652FC0533}"/>
                </a:ext>
              </a:extLst>
            </p:cNvPr>
            <p:cNvSpPr/>
            <p:nvPr/>
          </p:nvSpPr>
          <p:spPr>
            <a:xfrm>
              <a:off x="6084488" y="0"/>
              <a:ext cx="3053756" cy="6858000"/>
            </a:xfrm>
            <a:prstGeom prst="rect">
              <a:avLst/>
            </a:prstGeom>
            <a:solidFill>
              <a:srgbClr val="CF399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CC54B273-50A7-764B-E3A6-A0F1EA1F8C78}"/>
                </a:ext>
              </a:extLst>
            </p:cNvPr>
            <p:cNvSpPr txBox="1"/>
            <p:nvPr/>
          </p:nvSpPr>
          <p:spPr>
            <a:xfrm>
              <a:off x="6487077" y="-224288"/>
              <a:ext cx="2294626" cy="2400657"/>
            </a:xfrm>
            <a:prstGeom prst="rect">
              <a:avLst/>
            </a:prstGeom>
            <a:noFill/>
          </p:spPr>
          <p:txBody>
            <a:bodyPr wrap="square" rtlCol="0">
              <a:spAutoFit/>
            </a:bodyPr>
            <a:lstStyle/>
            <a:p>
              <a:pPr algn="ctr"/>
              <a:r>
                <a:rPr lang="en-GB" sz="15000" dirty="0">
                  <a:solidFill>
                    <a:schemeClr val="bg1"/>
                  </a:solidFill>
                  <a:latin typeface="Arial Rounded MT Bold" panose="020F0704030504030204" pitchFamily="34" charset="77"/>
                </a:rPr>
                <a:t>3</a:t>
              </a:r>
            </a:p>
          </p:txBody>
        </p:sp>
        <p:sp>
          <p:nvSpPr>
            <p:cNvPr id="4" name="TextBox 3">
              <a:extLst>
                <a:ext uri="{FF2B5EF4-FFF2-40B4-BE49-F238E27FC236}">
                  <a16:creationId xmlns:a16="http://schemas.microsoft.com/office/drawing/2014/main" id="{0905C4E0-BB9A-5B64-D88D-80F7448A8831}"/>
                </a:ext>
              </a:extLst>
            </p:cNvPr>
            <p:cNvSpPr txBox="1"/>
            <p:nvPr/>
          </p:nvSpPr>
          <p:spPr>
            <a:xfrm>
              <a:off x="6487077" y="2811089"/>
              <a:ext cx="2294626" cy="1569660"/>
            </a:xfrm>
            <a:prstGeom prst="rect">
              <a:avLst/>
            </a:prstGeom>
            <a:noFill/>
          </p:spPr>
          <p:txBody>
            <a:bodyPr wrap="square" rtlCol="0">
              <a:spAutoFit/>
            </a:bodyPr>
            <a:lstStyle/>
            <a:p>
              <a:pPr algn="ctr"/>
              <a:r>
                <a:rPr lang="en-GB" sz="2400" dirty="0">
                  <a:solidFill>
                    <a:schemeClr val="bg1"/>
                  </a:solidFill>
                </a:rPr>
                <a:t>Bridges states that transition is a 3-stage process</a:t>
              </a:r>
            </a:p>
          </p:txBody>
        </p:sp>
        <p:sp>
          <p:nvSpPr>
            <p:cNvPr id="16" name="Triangle 15">
              <a:extLst>
                <a:ext uri="{FF2B5EF4-FFF2-40B4-BE49-F238E27FC236}">
                  <a16:creationId xmlns:a16="http://schemas.microsoft.com/office/drawing/2014/main" id="{6833F724-A3C1-7AD5-FA17-0F0A465CFF18}"/>
                </a:ext>
              </a:extLst>
            </p:cNvPr>
            <p:cNvSpPr/>
            <p:nvPr/>
          </p:nvSpPr>
          <p:spPr>
            <a:xfrm rot="5400000">
              <a:off x="9033929" y="729559"/>
              <a:ext cx="724614" cy="492960"/>
            </a:xfrm>
            <a:prstGeom prst="triangle">
              <a:avLst/>
            </a:prstGeom>
            <a:solidFill>
              <a:srgbClr val="CF399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9" name="Group 18">
            <a:extLst>
              <a:ext uri="{FF2B5EF4-FFF2-40B4-BE49-F238E27FC236}">
                <a16:creationId xmlns:a16="http://schemas.microsoft.com/office/drawing/2014/main" id="{27CDF246-180D-7F90-FB99-84D4CF1DB4B6}"/>
              </a:ext>
            </a:extLst>
          </p:cNvPr>
          <p:cNvGrpSpPr/>
          <p:nvPr/>
        </p:nvGrpSpPr>
        <p:grpSpPr>
          <a:xfrm>
            <a:off x="277682" y="-224289"/>
            <a:ext cx="3535204" cy="7082287"/>
            <a:chOff x="3053756" y="-224287"/>
            <a:chExt cx="3535204" cy="7082287"/>
          </a:xfrm>
        </p:grpSpPr>
        <p:sp>
          <p:nvSpPr>
            <p:cNvPr id="8" name="Rectangle 7">
              <a:extLst>
                <a:ext uri="{FF2B5EF4-FFF2-40B4-BE49-F238E27FC236}">
                  <a16:creationId xmlns:a16="http://schemas.microsoft.com/office/drawing/2014/main" id="{D43D24C8-936F-5D12-1AD6-60016A39AB5D}"/>
                </a:ext>
              </a:extLst>
            </p:cNvPr>
            <p:cNvSpPr/>
            <p:nvPr/>
          </p:nvSpPr>
          <p:spPr>
            <a:xfrm>
              <a:off x="3053756" y="0"/>
              <a:ext cx="3053756" cy="6858000"/>
            </a:xfrm>
            <a:prstGeom prst="rect">
              <a:avLst/>
            </a:prstGeom>
            <a:solidFill>
              <a:srgbClr val="AA2F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2C02B5B8-5F68-5952-D194-6A9E823D58E4}"/>
                </a:ext>
              </a:extLst>
            </p:cNvPr>
            <p:cNvSpPr txBox="1"/>
            <p:nvPr/>
          </p:nvSpPr>
          <p:spPr>
            <a:xfrm>
              <a:off x="3433321" y="-224287"/>
              <a:ext cx="2294626" cy="2400657"/>
            </a:xfrm>
            <a:prstGeom prst="rect">
              <a:avLst/>
            </a:prstGeom>
            <a:noFill/>
          </p:spPr>
          <p:txBody>
            <a:bodyPr wrap="square" rtlCol="0">
              <a:spAutoFit/>
            </a:bodyPr>
            <a:lstStyle/>
            <a:p>
              <a:pPr algn="ctr"/>
              <a:r>
                <a:rPr lang="en-GB" sz="15000" dirty="0">
                  <a:solidFill>
                    <a:schemeClr val="bg1"/>
                  </a:solidFill>
                  <a:latin typeface="Arial Rounded MT Bold" panose="020F0704030504030204" pitchFamily="34" charset="77"/>
                </a:rPr>
                <a:t>2</a:t>
              </a:r>
            </a:p>
          </p:txBody>
        </p:sp>
        <p:sp>
          <p:nvSpPr>
            <p:cNvPr id="3" name="TextBox 2">
              <a:extLst>
                <a:ext uri="{FF2B5EF4-FFF2-40B4-BE49-F238E27FC236}">
                  <a16:creationId xmlns:a16="http://schemas.microsoft.com/office/drawing/2014/main" id="{517B5161-8157-64AA-F29D-ADA2BECD941D}"/>
                </a:ext>
              </a:extLst>
            </p:cNvPr>
            <p:cNvSpPr txBox="1"/>
            <p:nvPr/>
          </p:nvSpPr>
          <p:spPr>
            <a:xfrm>
              <a:off x="3413195" y="2811089"/>
              <a:ext cx="2294626" cy="1569660"/>
            </a:xfrm>
            <a:prstGeom prst="rect">
              <a:avLst/>
            </a:prstGeom>
            <a:noFill/>
          </p:spPr>
          <p:txBody>
            <a:bodyPr wrap="square" rtlCol="0">
              <a:spAutoFit/>
            </a:bodyPr>
            <a:lstStyle/>
            <a:p>
              <a:pPr algn="ctr"/>
              <a:r>
                <a:rPr lang="en-GB" sz="2400" dirty="0">
                  <a:solidFill>
                    <a:schemeClr val="bg1"/>
                  </a:solidFill>
                </a:rPr>
                <a:t>Transitions are inevitable and it is important to reflect on them </a:t>
              </a:r>
            </a:p>
          </p:txBody>
        </p:sp>
        <p:sp>
          <p:nvSpPr>
            <p:cNvPr id="15" name="Triangle 14">
              <a:extLst>
                <a:ext uri="{FF2B5EF4-FFF2-40B4-BE49-F238E27FC236}">
                  <a16:creationId xmlns:a16="http://schemas.microsoft.com/office/drawing/2014/main" id="{6ABB7EB3-D65F-BC08-D1E8-762984AD726F}"/>
                </a:ext>
              </a:extLst>
            </p:cNvPr>
            <p:cNvSpPr/>
            <p:nvPr/>
          </p:nvSpPr>
          <p:spPr>
            <a:xfrm rot="5400000">
              <a:off x="5980173" y="729559"/>
              <a:ext cx="724614" cy="492960"/>
            </a:xfrm>
            <a:prstGeom prst="triangle">
              <a:avLst/>
            </a:prstGeom>
            <a:solidFill>
              <a:srgbClr val="AA2F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7" name="Group 16">
            <a:extLst>
              <a:ext uri="{FF2B5EF4-FFF2-40B4-BE49-F238E27FC236}">
                <a16:creationId xmlns:a16="http://schemas.microsoft.com/office/drawing/2014/main" id="{DB7AA3C7-9A4B-C520-A30F-39A551499619}"/>
              </a:ext>
            </a:extLst>
          </p:cNvPr>
          <p:cNvGrpSpPr/>
          <p:nvPr/>
        </p:nvGrpSpPr>
        <p:grpSpPr>
          <a:xfrm>
            <a:off x="0" y="-224287"/>
            <a:ext cx="3523692" cy="7082287"/>
            <a:chOff x="0" y="-224287"/>
            <a:chExt cx="3523692" cy="7082287"/>
          </a:xfrm>
        </p:grpSpPr>
        <p:sp>
          <p:nvSpPr>
            <p:cNvPr id="7" name="Rectangle 6">
              <a:extLst>
                <a:ext uri="{FF2B5EF4-FFF2-40B4-BE49-F238E27FC236}">
                  <a16:creationId xmlns:a16="http://schemas.microsoft.com/office/drawing/2014/main" id="{D039FE4A-BFB1-AD6E-08F7-C02BFD94384A}"/>
                </a:ext>
              </a:extLst>
            </p:cNvPr>
            <p:cNvSpPr/>
            <p:nvPr/>
          </p:nvSpPr>
          <p:spPr>
            <a:xfrm>
              <a:off x="0" y="0"/>
              <a:ext cx="3053756" cy="6858000"/>
            </a:xfrm>
            <a:prstGeom prst="rect">
              <a:avLst/>
            </a:prstGeom>
            <a:solidFill>
              <a:srgbClr val="8224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F9A84A66-FC33-39B9-3CA6-B46323DCE5E8}"/>
                </a:ext>
              </a:extLst>
            </p:cNvPr>
            <p:cNvSpPr txBox="1"/>
            <p:nvPr/>
          </p:nvSpPr>
          <p:spPr>
            <a:xfrm>
              <a:off x="379565" y="-224287"/>
              <a:ext cx="2294626" cy="2400657"/>
            </a:xfrm>
            <a:prstGeom prst="rect">
              <a:avLst/>
            </a:prstGeom>
            <a:noFill/>
          </p:spPr>
          <p:txBody>
            <a:bodyPr wrap="square" rtlCol="0">
              <a:spAutoFit/>
            </a:bodyPr>
            <a:lstStyle/>
            <a:p>
              <a:pPr algn="ctr"/>
              <a:r>
                <a:rPr lang="en-GB" sz="15000" dirty="0">
                  <a:solidFill>
                    <a:schemeClr val="bg1"/>
                  </a:solidFill>
                  <a:latin typeface="Arial Rounded MT Bold" panose="020F0704030504030204" pitchFamily="34" charset="77"/>
                </a:rPr>
                <a:t>1</a:t>
              </a:r>
            </a:p>
          </p:txBody>
        </p:sp>
        <p:sp>
          <p:nvSpPr>
            <p:cNvPr id="2" name="TextBox 1">
              <a:extLst>
                <a:ext uri="{FF2B5EF4-FFF2-40B4-BE49-F238E27FC236}">
                  <a16:creationId xmlns:a16="http://schemas.microsoft.com/office/drawing/2014/main" id="{A61DE54F-6354-8298-19CE-F6DE65826F7C}"/>
                </a:ext>
              </a:extLst>
            </p:cNvPr>
            <p:cNvSpPr txBox="1"/>
            <p:nvPr/>
          </p:nvSpPr>
          <p:spPr>
            <a:xfrm>
              <a:off x="379565" y="2742639"/>
              <a:ext cx="2294626" cy="1938992"/>
            </a:xfrm>
            <a:prstGeom prst="rect">
              <a:avLst/>
            </a:prstGeom>
            <a:noFill/>
          </p:spPr>
          <p:txBody>
            <a:bodyPr wrap="square" rtlCol="0">
              <a:spAutoFit/>
            </a:bodyPr>
            <a:lstStyle/>
            <a:p>
              <a:pPr algn="ctr"/>
              <a:r>
                <a:rPr lang="en-GB" sz="2400" dirty="0">
                  <a:solidFill>
                    <a:schemeClr val="bg1"/>
                  </a:solidFill>
                </a:rPr>
                <a:t>Reflective practice is important for learning from experience</a:t>
              </a:r>
            </a:p>
          </p:txBody>
        </p:sp>
        <p:sp>
          <p:nvSpPr>
            <p:cNvPr id="6" name="Triangle 5">
              <a:extLst>
                <a:ext uri="{FF2B5EF4-FFF2-40B4-BE49-F238E27FC236}">
                  <a16:creationId xmlns:a16="http://schemas.microsoft.com/office/drawing/2014/main" id="{53265706-6EEE-1BA5-513B-EE539A0FF506}"/>
                </a:ext>
              </a:extLst>
            </p:cNvPr>
            <p:cNvSpPr/>
            <p:nvPr/>
          </p:nvSpPr>
          <p:spPr>
            <a:xfrm rot="5400000">
              <a:off x="2914905" y="729559"/>
              <a:ext cx="724614" cy="492960"/>
            </a:xfrm>
            <a:prstGeom prst="triangle">
              <a:avLst/>
            </a:prstGeom>
            <a:solidFill>
              <a:srgbClr val="8224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3" name="TextBox 22">
            <a:extLst>
              <a:ext uri="{FF2B5EF4-FFF2-40B4-BE49-F238E27FC236}">
                <a16:creationId xmlns:a16="http://schemas.microsoft.com/office/drawing/2014/main" id="{61F78046-FE80-8E42-9F3B-0F7A55D19EDA}"/>
              </a:ext>
            </a:extLst>
          </p:cNvPr>
          <p:cNvSpPr txBox="1"/>
          <p:nvPr/>
        </p:nvSpPr>
        <p:spPr>
          <a:xfrm>
            <a:off x="3831716" y="2481733"/>
            <a:ext cx="8264106" cy="1446550"/>
          </a:xfrm>
          <a:prstGeom prst="rect">
            <a:avLst/>
          </a:prstGeom>
          <a:noFill/>
        </p:spPr>
        <p:txBody>
          <a:bodyPr wrap="square" rtlCol="0">
            <a:spAutoFit/>
          </a:bodyPr>
          <a:lstStyle/>
          <a:p>
            <a:pPr algn="ctr"/>
            <a:r>
              <a:rPr lang="en-GB" sz="8800" dirty="0">
                <a:solidFill>
                  <a:schemeClr val="bg1"/>
                </a:solidFill>
                <a:latin typeface="Arial Rounded MT Bold" panose="020F0704030504030204" pitchFamily="34" charset="77"/>
              </a:rPr>
              <a:t>Conclusion</a:t>
            </a:r>
          </a:p>
        </p:txBody>
      </p:sp>
    </p:spTree>
    <p:extLst>
      <p:ext uri="{BB962C8B-B14F-4D97-AF65-F5344CB8AC3E}">
        <p14:creationId xmlns:p14="http://schemas.microsoft.com/office/powerpoint/2010/main" val="144238777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4FF00F-5E46-7E07-3E87-CFB889613344}"/>
            </a:ext>
          </a:extLst>
        </p:cNvPr>
        <p:cNvGrpSpPr/>
        <p:nvPr/>
      </p:nvGrpSpPr>
      <p:grpSpPr>
        <a:xfrm>
          <a:off x="0" y="0"/>
          <a:ext cx="0" cy="0"/>
          <a:chOff x="0" y="0"/>
          <a:chExt cx="0" cy="0"/>
        </a:xfrm>
      </p:grpSpPr>
      <p:grpSp>
        <p:nvGrpSpPr>
          <p:cNvPr id="21" name="Group 20">
            <a:extLst>
              <a:ext uri="{FF2B5EF4-FFF2-40B4-BE49-F238E27FC236}">
                <a16:creationId xmlns:a16="http://schemas.microsoft.com/office/drawing/2014/main" id="{8154FFD9-1F89-3A6A-ABB8-EA1C9707D398}"/>
              </a:ext>
            </a:extLst>
          </p:cNvPr>
          <p:cNvGrpSpPr/>
          <p:nvPr/>
        </p:nvGrpSpPr>
        <p:grpSpPr>
          <a:xfrm>
            <a:off x="9138244" y="-224289"/>
            <a:ext cx="3053756" cy="7082289"/>
            <a:chOff x="9138244" y="-224289"/>
            <a:chExt cx="3053756" cy="7082289"/>
          </a:xfrm>
        </p:grpSpPr>
        <p:sp>
          <p:nvSpPr>
            <p:cNvPr id="10" name="Rectangle 9">
              <a:extLst>
                <a:ext uri="{FF2B5EF4-FFF2-40B4-BE49-F238E27FC236}">
                  <a16:creationId xmlns:a16="http://schemas.microsoft.com/office/drawing/2014/main" id="{1C5DD46F-EBF5-59E1-443A-CC3A797534CD}"/>
                </a:ext>
              </a:extLst>
            </p:cNvPr>
            <p:cNvSpPr/>
            <p:nvPr/>
          </p:nvSpPr>
          <p:spPr>
            <a:xfrm>
              <a:off x="9138244" y="0"/>
              <a:ext cx="3053756" cy="6858000"/>
            </a:xfrm>
            <a:prstGeom prst="rect">
              <a:avLst/>
            </a:prstGeom>
            <a:solidFill>
              <a:srgbClr val="EC41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BAEBFC9D-5015-BAA7-9FC5-3AA8340DCEF0}"/>
                </a:ext>
              </a:extLst>
            </p:cNvPr>
            <p:cNvSpPr txBox="1"/>
            <p:nvPr/>
          </p:nvSpPr>
          <p:spPr>
            <a:xfrm>
              <a:off x="9540833" y="-224289"/>
              <a:ext cx="2294626" cy="2400657"/>
            </a:xfrm>
            <a:prstGeom prst="rect">
              <a:avLst/>
            </a:prstGeom>
            <a:noFill/>
          </p:spPr>
          <p:txBody>
            <a:bodyPr wrap="square" rtlCol="0">
              <a:spAutoFit/>
            </a:bodyPr>
            <a:lstStyle/>
            <a:p>
              <a:pPr algn="ctr"/>
              <a:r>
                <a:rPr lang="en-GB" sz="15000" dirty="0">
                  <a:solidFill>
                    <a:schemeClr val="bg1"/>
                  </a:solidFill>
                  <a:latin typeface="Arial Rounded MT Bold" panose="020F0704030504030204" pitchFamily="34" charset="77"/>
                </a:rPr>
                <a:t>4</a:t>
              </a:r>
            </a:p>
          </p:txBody>
        </p:sp>
        <p:sp>
          <p:nvSpPr>
            <p:cNvPr id="5" name="TextBox 4">
              <a:extLst>
                <a:ext uri="{FF2B5EF4-FFF2-40B4-BE49-F238E27FC236}">
                  <a16:creationId xmlns:a16="http://schemas.microsoft.com/office/drawing/2014/main" id="{B6D38836-8104-90C6-FE49-9B161EBF41D0}"/>
                </a:ext>
              </a:extLst>
            </p:cNvPr>
            <p:cNvSpPr txBox="1"/>
            <p:nvPr/>
          </p:nvSpPr>
          <p:spPr>
            <a:xfrm>
              <a:off x="9724845" y="2811089"/>
              <a:ext cx="2294626" cy="1569660"/>
            </a:xfrm>
            <a:prstGeom prst="rect">
              <a:avLst/>
            </a:prstGeom>
            <a:noFill/>
          </p:spPr>
          <p:txBody>
            <a:bodyPr wrap="square" rtlCol="0">
              <a:spAutoFit/>
            </a:bodyPr>
            <a:lstStyle/>
            <a:p>
              <a:pPr algn="ctr"/>
              <a:r>
                <a:rPr lang="en-GB" sz="2400" dirty="0">
                  <a:solidFill>
                    <a:schemeClr val="bg1"/>
                  </a:solidFill>
                </a:rPr>
                <a:t>Left marriage after mama bear mode activated</a:t>
              </a:r>
            </a:p>
          </p:txBody>
        </p:sp>
      </p:grpSp>
      <p:grpSp>
        <p:nvGrpSpPr>
          <p:cNvPr id="20" name="Group 19">
            <a:extLst>
              <a:ext uri="{FF2B5EF4-FFF2-40B4-BE49-F238E27FC236}">
                <a16:creationId xmlns:a16="http://schemas.microsoft.com/office/drawing/2014/main" id="{5C2A23FA-1B7B-60D6-8630-5B775AEA7683}"/>
              </a:ext>
            </a:extLst>
          </p:cNvPr>
          <p:cNvGrpSpPr/>
          <p:nvPr/>
        </p:nvGrpSpPr>
        <p:grpSpPr>
          <a:xfrm>
            <a:off x="6084488" y="-224288"/>
            <a:ext cx="3558228" cy="7082288"/>
            <a:chOff x="6084488" y="-224288"/>
            <a:chExt cx="3558228" cy="7082288"/>
          </a:xfrm>
        </p:grpSpPr>
        <p:sp>
          <p:nvSpPr>
            <p:cNvPr id="9" name="Rectangle 8">
              <a:extLst>
                <a:ext uri="{FF2B5EF4-FFF2-40B4-BE49-F238E27FC236}">
                  <a16:creationId xmlns:a16="http://schemas.microsoft.com/office/drawing/2014/main" id="{16B95845-12AB-1DE4-DB79-F4FF174F072C}"/>
                </a:ext>
              </a:extLst>
            </p:cNvPr>
            <p:cNvSpPr/>
            <p:nvPr/>
          </p:nvSpPr>
          <p:spPr>
            <a:xfrm>
              <a:off x="6084488" y="0"/>
              <a:ext cx="3053756" cy="6858000"/>
            </a:xfrm>
            <a:prstGeom prst="rect">
              <a:avLst/>
            </a:prstGeom>
            <a:solidFill>
              <a:srgbClr val="CF399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A6A4606C-5094-D0FB-B1DD-168FDBF17B36}"/>
                </a:ext>
              </a:extLst>
            </p:cNvPr>
            <p:cNvSpPr txBox="1"/>
            <p:nvPr/>
          </p:nvSpPr>
          <p:spPr>
            <a:xfrm>
              <a:off x="6487077" y="-224288"/>
              <a:ext cx="2294626" cy="2400657"/>
            </a:xfrm>
            <a:prstGeom prst="rect">
              <a:avLst/>
            </a:prstGeom>
            <a:noFill/>
          </p:spPr>
          <p:txBody>
            <a:bodyPr wrap="square" rtlCol="0">
              <a:spAutoFit/>
            </a:bodyPr>
            <a:lstStyle/>
            <a:p>
              <a:pPr algn="ctr"/>
              <a:r>
                <a:rPr lang="en-GB" sz="15000" dirty="0">
                  <a:solidFill>
                    <a:schemeClr val="bg1"/>
                  </a:solidFill>
                  <a:latin typeface="Arial Rounded MT Bold" panose="020F0704030504030204" pitchFamily="34" charset="77"/>
                </a:rPr>
                <a:t>3</a:t>
              </a:r>
            </a:p>
          </p:txBody>
        </p:sp>
        <p:sp>
          <p:nvSpPr>
            <p:cNvPr id="4" name="TextBox 3">
              <a:extLst>
                <a:ext uri="{FF2B5EF4-FFF2-40B4-BE49-F238E27FC236}">
                  <a16:creationId xmlns:a16="http://schemas.microsoft.com/office/drawing/2014/main" id="{FC2FA578-8376-2B3F-B683-FE0707EC0FAF}"/>
                </a:ext>
              </a:extLst>
            </p:cNvPr>
            <p:cNvSpPr txBox="1"/>
            <p:nvPr/>
          </p:nvSpPr>
          <p:spPr>
            <a:xfrm>
              <a:off x="6487077" y="2811089"/>
              <a:ext cx="2294626" cy="1569660"/>
            </a:xfrm>
            <a:prstGeom prst="rect">
              <a:avLst/>
            </a:prstGeom>
            <a:noFill/>
          </p:spPr>
          <p:txBody>
            <a:bodyPr wrap="square" rtlCol="0">
              <a:spAutoFit/>
            </a:bodyPr>
            <a:lstStyle/>
            <a:p>
              <a:pPr algn="ctr"/>
              <a:r>
                <a:rPr lang="en-GB" sz="2400" dirty="0">
                  <a:solidFill>
                    <a:schemeClr val="bg1"/>
                  </a:solidFill>
                </a:rPr>
                <a:t>Bridges states that transition is a 3-stage process</a:t>
              </a:r>
            </a:p>
          </p:txBody>
        </p:sp>
        <p:sp>
          <p:nvSpPr>
            <p:cNvPr id="16" name="Triangle 15">
              <a:extLst>
                <a:ext uri="{FF2B5EF4-FFF2-40B4-BE49-F238E27FC236}">
                  <a16:creationId xmlns:a16="http://schemas.microsoft.com/office/drawing/2014/main" id="{5697F1E4-06F9-92CE-1579-5F02A97BB628}"/>
                </a:ext>
              </a:extLst>
            </p:cNvPr>
            <p:cNvSpPr/>
            <p:nvPr/>
          </p:nvSpPr>
          <p:spPr>
            <a:xfrm rot="5400000">
              <a:off x="9033929" y="729559"/>
              <a:ext cx="724614" cy="492960"/>
            </a:xfrm>
            <a:prstGeom prst="triangle">
              <a:avLst/>
            </a:prstGeom>
            <a:solidFill>
              <a:srgbClr val="CF399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9" name="Group 18">
            <a:extLst>
              <a:ext uri="{FF2B5EF4-FFF2-40B4-BE49-F238E27FC236}">
                <a16:creationId xmlns:a16="http://schemas.microsoft.com/office/drawing/2014/main" id="{16703CBF-C7EB-093F-4A31-CDCC8C94C217}"/>
              </a:ext>
            </a:extLst>
          </p:cNvPr>
          <p:cNvGrpSpPr/>
          <p:nvPr/>
        </p:nvGrpSpPr>
        <p:grpSpPr>
          <a:xfrm>
            <a:off x="3030732" y="-224287"/>
            <a:ext cx="3535204" cy="7082287"/>
            <a:chOff x="3053756" y="-224287"/>
            <a:chExt cx="3535204" cy="7082287"/>
          </a:xfrm>
        </p:grpSpPr>
        <p:sp>
          <p:nvSpPr>
            <p:cNvPr id="8" name="Rectangle 7">
              <a:extLst>
                <a:ext uri="{FF2B5EF4-FFF2-40B4-BE49-F238E27FC236}">
                  <a16:creationId xmlns:a16="http://schemas.microsoft.com/office/drawing/2014/main" id="{5E55F260-7921-C312-30CF-BA4B7239CEF2}"/>
                </a:ext>
              </a:extLst>
            </p:cNvPr>
            <p:cNvSpPr/>
            <p:nvPr/>
          </p:nvSpPr>
          <p:spPr>
            <a:xfrm>
              <a:off x="3053756" y="0"/>
              <a:ext cx="3053756" cy="6858000"/>
            </a:xfrm>
            <a:prstGeom prst="rect">
              <a:avLst/>
            </a:prstGeom>
            <a:solidFill>
              <a:srgbClr val="AA2F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C6B8A239-5381-D9D8-35AD-468ABFA7C0EC}"/>
                </a:ext>
              </a:extLst>
            </p:cNvPr>
            <p:cNvSpPr txBox="1"/>
            <p:nvPr/>
          </p:nvSpPr>
          <p:spPr>
            <a:xfrm>
              <a:off x="3433321" y="-224287"/>
              <a:ext cx="2294626" cy="2400657"/>
            </a:xfrm>
            <a:prstGeom prst="rect">
              <a:avLst/>
            </a:prstGeom>
            <a:noFill/>
          </p:spPr>
          <p:txBody>
            <a:bodyPr wrap="square" rtlCol="0">
              <a:spAutoFit/>
            </a:bodyPr>
            <a:lstStyle/>
            <a:p>
              <a:pPr algn="ctr"/>
              <a:r>
                <a:rPr lang="en-GB" sz="15000" dirty="0">
                  <a:solidFill>
                    <a:schemeClr val="bg1"/>
                  </a:solidFill>
                  <a:latin typeface="Arial Rounded MT Bold" panose="020F0704030504030204" pitchFamily="34" charset="77"/>
                </a:rPr>
                <a:t>2</a:t>
              </a:r>
            </a:p>
          </p:txBody>
        </p:sp>
        <p:sp>
          <p:nvSpPr>
            <p:cNvPr id="3" name="TextBox 2">
              <a:extLst>
                <a:ext uri="{FF2B5EF4-FFF2-40B4-BE49-F238E27FC236}">
                  <a16:creationId xmlns:a16="http://schemas.microsoft.com/office/drawing/2014/main" id="{A5AA8B11-F03F-8749-FDDD-45EDBD7E3E9D}"/>
                </a:ext>
              </a:extLst>
            </p:cNvPr>
            <p:cNvSpPr txBox="1"/>
            <p:nvPr/>
          </p:nvSpPr>
          <p:spPr>
            <a:xfrm>
              <a:off x="3413195" y="2811089"/>
              <a:ext cx="2294626" cy="1569660"/>
            </a:xfrm>
            <a:prstGeom prst="rect">
              <a:avLst/>
            </a:prstGeom>
            <a:noFill/>
          </p:spPr>
          <p:txBody>
            <a:bodyPr wrap="square" rtlCol="0">
              <a:spAutoFit/>
            </a:bodyPr>
            <a:lstStyle/>
            <a:p>
              <a:pPr algn="ctr"/>
              <a:r>
                <a:rPr lang="en-GB" sz="2400" dirty="0">
                  <a:solidFill>
                    <a:schemeClr val="bg1"/>
                  </a:solidFill>
                </a:rPr>
                <a:t>Transitions are inevitable and it is important to reflect on them </a:t>
              </a:r>
            </a:p>
          </p:txBody>
        </p:sp>
        <p:sp>
          <p:nvSpPr>
            <p:cNvPr id="15" name="Triangle 14">
              <a:extLst>
                <a:ext uri="{FF2B5EF4-FFF2-40B4-BE49-F238E27FC236}">
                  <a16:creationId xmlns:a16="http://schemas.microsoft.com/office/drawing/2014/main" id="{9A03A4CA-BA56-006B-EE05-1B35C10499D6}"/>
                </a:ext>
              </a:extLst>
            </p:cNvPr>
            <p:cNvSpPr/>
            <p:nvPr/>
          </p:nvSpPr>
          <p:spPr>
            <a:xfrm rot="5400000">
              <a:off x="5980173" y="729559"/>
              <a:ext cx="724614" cy="492960"/>
            </a:xfrm>
            <a:prstGeom prst="triangle">
              <a:avLst/>
            </a:prstGeom>
            <a:solidFill>
              <a:srgbClr val="AA2F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7" name="Group 16">
            <a:extLst>
              <a:ext uri="{FF2B5EF4-FFF2-40B4-BE49-F238E27FC236}">
                <a16:creationId xmlns:a16="http://schemas.microsoft.com/office/drawing/2014/main" id="{A0A8F705-E73D-3742-7D87-2C9D11159C77}"/>
              </a:ext>
            </a:extLst>
          </p:cNvPr>
          <p:cNvGrpSpPr/>
          <p:nvPr/>
        </p:nvGrpSpPr>
        <p:grpSpPr>
          <a:xfrm>
            <a:off x="0" y="-224287"/>
            <a:ext cx="3523692" cy="7082287"/>
            <a:chOff x="0" y="-224287"/>
            <a:chExt cx="3523692" cy="7082287"/>
          </a:xfrm>
        </p:grpSpPr>
        <p:sp>
          <p:nvSpPr>
            <p:cNvPr id="7" name="Rectangle 6">
              <a:extLst>
                <a:ext uri="{FF2B5EF4-FFF2-40B4-BE49-F238E27FC236}">
                  <a16:creationId xmlns:a16="http://schemas.microsoft.com/office/drawing/2014/main" id="{290C7B86-3BFA-DEC7-3263-E9393C125290}"/>
                </a:ext>
              </a:extLst>
            </p:cNvPr>
            <p:cNvSpPr/>
            <p:nvPr/>
          </p:nvSpPr>
          <p:spPr>
            <a:xfrm>
              <a:off x="0" y="0"/>
              <a:ext cx="3053756" cy="6858000"/>
            </a:xfrm>
            <a:prstGeom prst="rect">
              <a:avLst/>
            </a:prstGeom>
            <a:solidFill>
              <a:srgbClr val="8224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74F8576D-C28B-3B23-BDBE-FC5E29E51617}"/>
                </a:ext>
              </a:extLst>
            </p:cNvPr>
            <p:cNvSpPr txBox="1"/>
            <p:nvPr/>
          </p:nvSpPr>
          <p:spPr>
            <a:xfrm>
              <a:off x="379565" y="-224287"/>
              <a:ext cx="2294626" cy="2400657"/>
            </a:xfrm>
            <a:prstGeom prst="rect">
              <a:avLst/>
            </a:prstGeom>
            <a:noFill/>
          </p:spPr>
          <p:txBody>
            <a:bodyPr wrap="square" rtlCol="0">
              <a:spAutoFit/>
            </a:bodyPr>
            <a:lstStyle/>
            <a:p>
              <a:pPr algn="ctr"/>
              <a:r>
                <a:rPr lang="en-GB" sz="15000" dirty="0">
                  <a:solidFill>
                    <a:schemeClr val="bg1"/>
                  </a:solidFill>
                  <a:latin typeface="Arial Rounded MT Bold" panose="020F0704030504030204" pitchFamily="34" charset="77"/>
                </a:rPr>
                <a:t>1</a:t>
              </a:r>
            </a:p>
          </p:txBody>
        </p:sp>
        <p:sp>
          <p:nvSpPr>
            <p:cNvPr id="2" name="TextBox 1">
              <a:extLst>
                <a:ext uri="{FF2B5EF4-FFF2-40B4-BE49-F238E27FC236}">
                  <a16:creationId xmlns:a16="http://schemas.microsoft.com/office/drawing/2014/main" id="{807E1646-4930-F731-498D-338287B46365}"/>
                </a:ext>
              </a:extLst>
            </p:cNvPr>
            <p:cNvSpPr txBox="1"/>
            <p:nvPr/>
          </p:nvSpPr>
          <p:spPr>
            <a:xfrm>
              <a:off x="379565" y="2742639"/>
              <a:ext cx="2294626" cy="1938992"/>
            </a:xfrm>
            <a:prstGeom prst="rect">
              <a:avLst/>
            </a:prstGeom>
            <a:noFill/>
          </p:spPr>
          <p:txBody>
            <a:bodyPr wrap="square" rtlCol="0">
              <a:spAutoFit/>
            </a:bodyPr>
            <a:lstStyle/>
            <a:p>
              <a:pPr algn="ctr"/>
              <a:r>
                <a:rPr lang="en-GB" sz="2400" dirty="0">
                  <a:solidFill>
                    <a:schemeClr val="bg1"/>
                  </a:solidFill>
                </a:rPr>
                <a:t>Reflective practice is important for learning from experience</a:t>
              </a:r>
            </a:p>
          </p:txBody>
        </p:sp>
        <p:sp>
          <p:nvSpPr>
            <p:cNvPr id="6" name="Triangle 5">
              <a:extLst>
                <a:ext uri="{FF2B5EF4-FFF2-40B4-BE49-F238E27FC236}">
                  <a16:creationId xmlns:a16="http://schemas.microsoft.com/office/drawing/2014/main" id="{74892819-C615-DC82-8AFD-6809B4408A58}"/>
                </a:ext>
              </a:extLst>
            </p:cNvPr>
            <p:cNvSpPr/>
            <p:nvPr/>
          </p:nvSpPr>
          <p:spPr>
            <a:xfrm rot="5400000">
              <a:off x="2914905" y="729559"/>
              <a:ext cx="724614" cy="492960"/>
            </a:xfrm>
            <a:prstGeom prst="triangle">
              <a:avLst/>
            </a:prstGeom>
            <a:solidFill>
              <a:srgbClr val="8224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42997497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Group 28">
            <a:extLst>
              <a:ext uri="{FF2B5EF4-FFF2-40B4-BE49-F238E27FC236}">
                <a16:creationId xmlns:a16="http://schemas.microsoft.com/office/drawing/2014/main" id="{DC5EF88B-E93B-6F17-39CC-0A9A4B366567}"/>
              </a:ext>
            </a:extLst>
          </p:cNvPr>
          <p:cNvGrpSpPr/>
          <p:nvPr/>
        </p:nvGrpSpPr>
        <p:grpSpPr>
          <a:xfrm>
            <a:off x="865068" y="-183582"/>
            <a:ext cx="3541621" cy="7082289"/>
            <a:chOff x="3603965" y="-224289"/>
            <a:chExt cx="3541621" cy="7082289"/>
          </a:xfrm>
        </p:grpSpPr>
        <p:grpSp>
          <p:nvGrpSpPr>
            <p:cNvPr id="25" name="Group 24">
              <a:extLst>
                <a:ext uri="{FF2B5EF4-FFF2-40B4-BE49-F238E27FC236}">
                  <a16:creationId xmlns:a16="http://schemas.microsoft.com/office/drawing/2014/main" id="{36F5047D-3D88-0FF9-530E-B6E09A65D0DB}"/>
                </a:ext>
              </a:extLst>
            </p:cNvPr>
            <p:cNvGrpSpPr/>
            <p:nvPr/>
          </p:nvGrpSpPr>
          <p:grpSpPr>
            <a:xfrm>
              <a:off x="3603965" y="-224289"/>
              <a:ext cx="3053756" cy="7082289"/>
              <a:chOff x="9138244" y="-224289"/>
              <a:chExt cx="3053756" cy="7082289"/>
            </a:xfrm>
          </p:grpSpPr>
          <p:sp>
            <p:nvSpPr>
              <p:cNvPr id="10" name="Rectangle 9">
                <a:extLst>
                  <a:ext uri="{FF2B5EF4-FFF2-40B4-BE49-F238E27FC236}">
                    <a16:creationId xmlns:a16="http://schemas.microsoft.com/office/drawing/2014/main" id="{87874B1F-567B-D509-CE80-1CB7709DD882}"/>
                  </a:ext>
                </a:extLst>
              </p:cNvPr>
              <p:cNvSpPr/>
              <p:nvPr/>
            </p:nvSpPr>
            <p:spPr>
              <a:xfrm>
                <a:off x="9138244" y="0"/>
                <a:ext cx="3053756" cy="6858000"/>
              </a:xfrm>
              <a:prstGeom prst="rect">
                <a:avLst/>
              </a:prstGeom>
              <a:solidFill>
                <a:srgbClr val="EC41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1CA9D51E-7EB0-B3C7-62C4-CFF3072E6504}"/>
                  </a:ext>
                </a:extLst>
              </p:cNvPr>
              <p:cNvSpPr txBox="1"/>
              <p:nvPr/>
            </p:nvSpPr>
            <p:spPr>
              <a:xfrm>
                <a:off x="9540833" y="-224289"/>
                <a:ext cx="2294626" cy="2400657"/>
              </a:xfrm>
              <a:prstGeom prst="rect">
                <a:avLst/>
              </a:prstGeom>
              <a:noFill/>
            </p:spPr>
            <p:txBody>
              <a:bodyPr wrap="square" rtlCol="0">
                <a:spAutoFit/>
              </a:bodyPr>
              <a:lstStyle/>
              <a:p>
                <a:pPr algn="ctr"/>
                <a:r>
                  <a:rPr lang="en-GB" sz="15000" dirty="0">
                    <a:solidFill>
                      <a:schemeClr val="bg1"/>
                    </a:solidFill>
                    <a:latin typeface="Arial Rounded MT Bold" panose="020F0704030504030204" pitchFamily="34" charset="77"/>
                  </a:rPr>
                  <a:t>8</a:t>
                </a:r>
              </a:p>
            </p:txBody>
          </p:sp>
          <p:sp>
            <p:nvSpPr>
              <p:cNvPr id="18" name="TextBox 17">
                <a:extLst>
                  <a:ext uri="{FF2B5EF4-FFF2-40B4-BE49-F238E27FC236}">
                    <a16:creationId xmlns:a16="http://schemas.microsoft.com/office/drawing/2014/main" id="{90187FF6-33FE-3476-1C92-48E0E845CBCB}"/>
                  </a:ext>
                </a:extLst>
              </p:cNvPr>
              <p:cNvSpPr txBox="1"/>
              <p:nvPr/>
            </p:nvSpPr>
            <p:spPr>
              <a:xfrm>
                <a:off x="9540833" y="2742639"/>
                <a:ext cx="2294626" cy="1569660"/>
              </a:xfrm>
              <a:prstGeom prst="rect">
                <a:avLst/>
              </a:prstGeom>
              <a:noFill/>
            </p:spPr>
            <p:txBody>
              <a:bodyPr wrap="square" rtlCol="0">
                <a:spAutoFit/>
              </a:bodyPr>
              <a:lstStyle/>
              <a:p>
                <a:pPr algn="ctr"/>
                <a:r>
                  <a:rPr lang="en-GB" sz="2400" dirty="0">
                    <a:solidFill>
                      <a:schemeClr val="bg1"/>
                    </a:solidFill>
                  </a:rPr>
                  <a:t>Gibbs Reflective cycle is too clinical for divorce</a:t>
                </a:r>
              </a:p>
            </p:txBody>
          </p:sp>
        </p:grpSp>
        <p:sp>
          <p:nvSpPr>
            <p:cNvPr id="28" name="Triangle 27">
              <a:extLst>
                <a:ext uri="{FF2B5EF4-FFF2-40B4-BE49-F238E27FC236}">
                  <a16:creationId xmlns:a16="http://schemas.microsoft.com/office/drawing/2014/main" id="{7F5102C2-4A98-31C7-28B5-5E291972C171}"/>
                </a:ext>
              </a:extLst>
            </p:cNvPr>
            <p:cNvSpPr/>
            <p:nvPr/>
          </p:nvSpPr>
          <p:spPr>
            <a:xfrm rot="5400000">
              <a:off x="6536799" y="708357"/>
              <a:ext cx="724614" cy="492960"/>
            </a:xfrm>
            <a:prstGeom prst="triangle">
              <a:avLst/>
            </a:prstGeom>
            <a:solidFill>
              <a:srgbClr val="EC41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4" name="Group 23">
            <a:extLst>
              <a:ext uri="{FF2B5EF4-FFF2-40B4-BE49-F238E27FC236}">
                <a16:creationId xmlns:a16="http://schemas.microsoft.com/office/drawing/2014/main" id="{D9313D3E-F875-BDCF-B933-9C3A69F3724B}"/>
              </a:ext>
            </a:extLst>
          </p:cNvPr>
          <p:cNvGrpSpPr/>
          <p:nvPr/>
        </p:nvGrpSpPr>
        <p:grpSpPr>
          <a:xfrm>
            <a:off x="605756" y="-224288"/>
            <a:ext cx="3546716" cy="7082288"/>
            <a:chOff x="6084488" y="-224288"/>
            <a:chExt cx="3546716" cy="7082288"/>
          </a:xfrm>
        </p:grpSpPr>
        <p:sp>
          <p:nvSpPr>
            <p:cNvPr id="9" name="Rectangle 8">
              <a:extLst>
                <a:ext uri="{FF2B5EF4-FFF2-40B4-BE49-F238E27FC236}">
                  <a16:creationId xmlns:a16="http://schemas.microsoft.com/office/drawing/2014/main" id="{42783F46-A0E4-4BF9-3AFA-B84306B0A5F4}"/>
                </a:ext>
              </a:extLst>
            </p:cNvPr>
            <p:cNvSpPr/>
            <p:nvPr/>
          </p:nvSpPr>
          <p:spPr>
            <a:xfrm>
              <a:off x="6084488" y="0"/>
              <a:ext cx="3053756" cy="6858000"/>
            </a:xfrm>
            <a:prstGeom prst="rect">
              <a:avLst/>
            </a:prstGeom>
            <a:solidFill>
              <a:srgbClr val="CF399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53AB7380-F5DF-4C09-E825-960A570D701F}"/>
                </a:ext>
              </a:extLst>
            </p:cNvPr>
            <p:cNvSpPr txBox="1"/>
            <p:nvPr/>
          </p:nvSpPr>
          <p:spPr>
            <a:xfrm>
              <a:off x="6487077" y="-224288"/>
              <a:ext cx="2294626" cy="2400657"/>
            </a:xfrm>
            <a:prstGeom prst="rect">
              <a:avLst/>
            </a:prstGeom>
            <a:noFill/>
          </p:spPr>
          <p:txBody>
            <a:bodyPr wrap="square" rtlCol="0">
              <a:spAutoFit/>
            </a:bodyPr>
            <a:lstStyle/>
            <a:p>
              <a:pPr algn="ctr"/>
              <a:r>
                <a:rPr lang="en-GB" sz="15000" dirty="0">
                  <a:solidFill>
                    <a:schemeClr val="bg1"/>
                  </a:solidFill>
                  <a:latin typeface="Arial Rounded MT Bold" panose="020F0704030504030204" pitchFamily="34" charset="77"/>
                </a:rPr>
                <a:t>7</a:t>
              </a:r>
            </a:p>
          </p:txBody>
        </p:sp>
        <p:sp>
          <p:nvSpPr>
            <p:cNvPr id="17" name="TextBox 16">
              <a:extLst>
                <a:ext uri="{FF2B5EF4-FFF2-40B4-BE49-F238E27FC236}">
                  <a16:creationId xmlns:a16="http://schemas.microsoft.com/office/drawing/2014/main" id="{602648F4-4288-31FB-9EE2-19B627FB6831}"/>
                </a:ext>
              </a:extLst>
            </p:cNvPr>
            <p:cNvSpPr txBox="1"/>
            <p:nvPr/>
          </p:nvSpPr>
          <p:spPr>
            <a:xfrm>
              <a:off x="6487077" y="2742639"/>
              <a:ext cx="2294626" cy="1569660"/>
            </a:xfrm>
            <a:prstGeom prst="rect">
              <a:avLst/>
            </a:prstGeom>
            <a:noFill/>
          </p:spPr>
          <p:txBody>
            <a:bodyPr wrap="square" rtlCol="0">
              <a:spAutoFit/>
            </a:bodyPr>
            <a:lstStyle/>
            <a:p>
              <a:pPr algn="ctr"/>
              <a:r>
                <a:rPr lang="en-GB" sz="2400" dirty="0">
                  <a:solidFill>
                    <a:schemeClr val="bg1"/>
                  </a:solidFill>
                </a:rPr>
                <a:t>Draws from Van Gennep. Influenced other models</a:t>
              </a:r>
            </a:p>
          </p:txBody>
        </p:sp>
        <p:sp>
          <p:nvSpPr>
            <p:cNvPr id="21" name="Triangle 20">
              <a:extLst>
                <a:ext uri="{FF2B5EF4-FFF2-40B4-BE49-F238E27FC236}">
                  <a16:creationId xmlns:a16="http://schemas.microsoft.com/office/drawing/2014/main" id="{F6173809-97FC-1E2D-9518-3C7B65B44FA0}"/>
                </a:ext>
              </a:extLst>
            </p:cNvPr>
            <p:cNvSpPr/>
            <p:nvPr/>
          </p:nvSpPr>
          <p:spPr>
            <a:xfrm rot="5400000">
              <a:off x="9022417" y="729559"/>
              <a:ext cx="724614" cy="492960"/>
            </a:xfrm>
            <a:prstGeom prst="triangle">
              <a:avLst/>
            </a:prstGeom>
            <a:solidFill>
              <a:srgbClr val="CF399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3" name="Group 22">
            <a:extLst>
              <a:ext uri="{FF2B5EF4-FFF2-40B4-BE49-F238E27FC236}">
                <a16:creationId xmlns:a16="http://schemas.microsoft.com/office/drawing/2014/main" id="{CD1AC5D2-AA9B-D08A-15CB-451AEA955816}"/>
              </a:ext>
            </a:extLst>
          </p:cNvPr>
          <p:cNvGrpSpPr/>
          <p:nvPr/>
        </p:nvGrpSpPr>
        <p:grpSpPr>
          <a:xfrm>
            <a:off x="340340" y="-224287"/>
            <a:ext cx="3552434" cy="7082287"/>
            <a:chOff x="3053756" y="-224287"/>
            <a:chExt cx="3552434" cy="7082287"/>
          </a:xfrm>
        </p:grpSpPr>
        <p:sp>
          <p:nvSpPr>
            <p:cNvPr id="8" name="Rectangle 7">
              <a:extLst>
                <a:ext uri="{FF2B5EF4-FFF2-40B4-BE49-F238E27FC236}">
                  <a16:creationId xmlns:a16="http://schemas.microsoft.com/office/drawing/2014/main" id="{DD05E89E-17A6-9440-3A02-89B406E7204D}"/>
                </a:ext>
              </a:extLst>
            </p:cNvPr>
            <p:cNvSpPr/>
            <p:nvPr/>
          </p:nvSpPr>
          <p:spPr>
            <a:xfrm>
              <a:off x="3053756" y="0"/>
              <a:ext cx="3053756" cy="6858000"/>
            </a:xfrm>
            <a:prstGeom prst="rect">
              <a:avLst/>
            </a:prstGeom>
            <a:solidFill>
              <a:srgbClr val="AA2F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A346E7DD-CB8B-215D-A795-E584D0296762}"/>
                </a:ext>
              </a:extLst>
            </p:cNvPr>
            <p:cNvSpPr txBox="1"/>
            <p:nvPr/>
          </p:nvSpPr>
          <p:spPr>
            <a:xfrm>
              <a:off x="3433321" y="-224287"/>
              <a:ext cx="2294626" cy="2400657"/>
            </a:xfrm>
            <a:prstGeom prst="rect">
              <a:avLst/>
            </a:prstGeom>
            <a:noFill/>
          </p:spPr>
          <p:txBody>
            <a:bodyPr wrap="square" rtlCol="0">
              <a:spAutoFit/>
            </a:bodyPr>
            <a:lstStyle/>
            <a:p>
              <a:pPr algn="ctr"/>
              <a:r>
                <a:rPr lang="en-GB" sz="15000" dirty="0">
                  <a:solidFill>
                    <a:schemeClr val="bg1"/>
                  </a:solidFill>
                  <a:latin typeface="Arial Rounded MT Bold" panose="020F0704030504030204" pitchFamily="34" charset="77"/>
                </a:rPr>
                <a:t>6</a:t>
              </a:r>
            </a:p>
          </p:txBody>
        </p:sp>
        <p:sp>
          <p:nvSpPr>
            <p:cNvPr id="16" name="TextBox 15">
              <a:extLst>
                <a:ext uri="{FF2B5EF4-FFF2-40B4-BE49-F238E27FC236}">
                  <a16:creationId xmlns:a16="http://schemas.microsoft.com/office/drawing/2014/main" id="{115A2586-D198-3EFA-B61A-BB7B3AA23EE2}"/>
                </a:ext>
              </a:extLst>
            </p:cNvPr>
            <p:cNvSpPr txBox="1"/>
            <p:nvPr/>
          </p:nvSpPr>
          <p:spPr>
            <a:xfrm>
              <a:off x="3433321" y="2759331"/>
              <a:ext cx="2294626" cy="1569660"/>
            </a:xfrm>
            <a:prstGeom prst="rect">
              <a:avLst/>
            </a:prstGeom>
            <a:noFill/>
          </p:spPr>
          <p:txBody>
            <a:bodyPr wrap="square" rtlCol="0">
              <a:spAutoFit/>
            </a:bodyPr>
            <a:lstStyle/>
            <a:p>
              <a:pPr algn="ctr"/>
              <a:r>
                <a:rPr lang="en-GB" sz="2400" dirty="0">
                  <a:solidFill>
                    <a:schemeClr val="bg1"/>
                  </a:solidFill>
                </a:rPr>
                <a:t>No studies using this model on divorce</a:t>
              </a:r>
            </a:p>
          </p:txBody>
        </p:sp>
        <p:sp>
          <p:nvSpPr>
            <p:cNvPr id="20" name="Triangle 19">
              <a:extLst>
                <a:ext uri="{FF2B5EF4-FFF2-40B4-BE49-F238E27FC236}">
                  <a16:creationId xmlns:a16="http://schemas.microsoft.com/office/drawing/2014/main" id="{5B76A9D9-9408-EAFA-2F6C-7FF62EE41F3D}"/>
                </a:ext>
              </a:extLst>
            </p:cNvPr>
            <p:cNvSpPr/>
            <p:nvPr/>
          </p:nvSpPr>
          <p:spPr>
            <a:xfrm rot="5400000">
              <a:off x="5997403" y="729559"/>
              <a:ext cx="724614" cy="492960"/>
            </a:xfrm>
            <a:prstGeom prst="triangle">
              <a:avLst/>
            </a:prstGeom>
            <a:solidFill>
              <a:srgbClr val="AA2F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2" name="Group 21">
            <a:extLst>
              <a:ext uri="{FF2B5EF4-FFF2-40B4-BE49-F238E27FC236}">
                <a16:creationId xmlns:a16="http://schemas.microsoft.com/office/drawing/2014/main" id="{1DBA6FC0-5D18-F6F7-4A8D-85AE2FAE26D5}"/>
              </a:ext>
            </a:extLst>
          </p:cNvPr>
          <p:cNvGrpSpPr/>
          <p:nvPr/>
        </p:nvGrpSpPr>
        <p:grpSpPr>
          <a:xfrm>
            <a:off x="0" y="-224287"/>
            <a:ext cx="3523692" cy="7082287"/>
            <a:chOff x="0" y="-224287"/>
            <a:chExt cx="3523692" cy="7082287"/>
          </a:xfrm>
        </p:grpSpPr>
        <p:sp>
          <p:nvSpPr>
            <p:cNvPr id="7" name="Rectangle 6">
              <a:extLst>
                <a:ext uri="{FF2B5EF4-FFF2-40B4-BE49-F238E27FC236}">
                  <a16:creationId xmlns:a16="http://schemas.microsoft.com/office/drawing/2014/main" id="{010FC79D-9BBF-8F8C-4990-641AD67FC9C4}"/>
                </a:ext>
              </a:extLst>
            </p:cNvPr>
            <p:cNvSpPr/>
            <p:nvPr/>
          </p:nvSpPr>
          <p:spPr>
            <a:xfrm>
              <a:off x="0" y="0"/>
              <a:ext cx="3053756" cy="6858000"/>
            </a:xfrm>
            <a:prstGeom prst="rect">
              <a:avLst/>
            </a:prstGeom>
            <a:solidFill>
              <a:srgbClr val="8224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202198D1-58F2-8C55-5BE1-F660383960A7}"/>
                </a:ext>
              </a:extLst>
            </p:cNvPr>
            <p:cNvSpPr txBox="1"/>
            <p:nvPr/>
          </p:nvSpPr>
          <p:spPr>
            <a:xfrm>
              <a:off x="379565" y="-224287"/>
              <a:ext cx="2294626" cy="2400657"/>
            </a:xfrm>
            <a:prstGeom prst="rect">
              <a:avLst/>
            </a:prstGeom>
            <a:noFill/>
          </p:spPr>
          <p:txBody>
            <a:bodyPr wrap="square" rtlCol="0">
              <a:spAutoFit/>
            </a:bodyPr>
            <a:lstStyle/>
            <a:p>
              <a:pPr algn="ctr"/>
              <a:r>
                <a:rPr lang="en-GB" sz="15000" dirty="0">
                  <a:solidFill>
                    <a:schemeClr val="bg1"/>
                  </a:solidFill>
                  <a:latin typeface="Arial Rounded MT Bold" panose="020F0704030504030204" pitchFamily="34" charset="77"/>
                </a:rPr>
                <a:t>5</a:t>
              </a:r>
            </a:p>
          </p:txBody>
        </p:sp>
        <p:sp>
          <p:nvSpPr>
            <p:cNvPr id="15" name="TextBox 14">
              <a:extLst>
                <a:ext uri="{FF2B5EF4-FFF2-40B4-BE49-F238E27FC236}">
                  <a16:creationId xmlns:a16="http://schemas.microsoft.com/office/drawing/2014/main" id="{8A2C8E69-6F2B-C69E-FF02-2BFA708507EA}"/>
                </a:ext>
              </a:extLst>
            </p:cNvPr>
            <p:cNvSpPr txBox="1"/>
            <p:nvPr/>
          </p:nvSpPr>
          <p:spPr>
            <a:xfrm>
              <a:off x="379565" y="2742639"/>
              <a:ext cx="2294626" cy="1569660"/>
            </a:xfrm>
            <a:prstGeom prst="rect">
              <a:avLst/>
            </a:prstGeom>
            <a:noFill/>
          </p:spPr>
          <p:txBody>
            <a:bodyPr wrap="square" rtlCol="0">
              <a:spAutoFit/>
            </a:bodyPr>
            <a:lstStyle/>
            <a:p>
              <a:pPr algn="ctr"/>
              <a:r>
                <a:rPr lang="en-GB" sz="2400" dirty="0">
                  <a:solidFill>
                    <a:schemeClr val="bg1"/>
                  </a:solidFill>
                </a:rPr>
                <a:t>Bridges model was holistic and had an ending</a:t>
              </a:r>
            </a:p>
          </p:txBody>
        </p:sp>
        <p:sp>
          <p:nvSpPr>
            <p:cNvPr id="19" name="Triangle 18">
              <a:extLst>
                <a:ext uri="{FF2B5EF4-FFF2-40B4-BE49-F238E27FC236}">
                  <a16:creationId xmlns:a16="http://schemas.microsoft.com/office/drawing/2014/main" id="{0E041992-5C04-89A1-EFEC-472DB0FA79A6}"/>
                </a:ext>
              </a:extLst>
            </p:cNvPr>
            <p:cNvSpPr/>
            <p:nvPr/>
          </p:nvSpPr>
          <p:spPr>
            <a:xfrm rot="5400000">
              <a:off x="2914905" y="729559"/>
              <a:ext cx="724614" cy="492960"/>
            </a:xfrm>
            <a:prstGeom prst="triangle">
              <a:avLst/>
            </a:prstGeom>
            <a:solidFill>
              <a:srgbClr val="8224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7" name="TextBox 26">
            <a:extLst>
              <a:ext uri="{FF2B5EF4-FFF2-40B4-BE49-F238E27FC236}">
                <a16:creationId xmlns:a16="http://schemas.microsoft.com/office/drawing/2014/main" id="{B4BAEB6D-4F7A-0503-A0BF-E03B9974F352}"/>
              </a:ext>
            </a:extLst>
          </p:cNvPr>
          <p:cNvSpPr txBox="1"/>
          <p:nvPr/>
        </p:nvSpPr>
        <p:spPr>
          <a:xfrm>
            <a:off x="3821595" y="2461759"/>
            <a:ext cx="8264106" cy="1446550"/>
          </a:xfrm>
          <a:prstGeom prst="rect">
            <a:avLst/>
          </a:prstGeom>
          <a:noFill/>
        </p:spPr>
        <p:txBody>
          <a:bodyPr wrap="square" rtlCol="0">
            <a:spAutoFit/>
          </a:bodyPr>
          <a:lstStyle/>
          <a:p>
            <a:pPr algn="ctr"/>
            <a:r>
              <a:rPr lang="en-GB" sz="8800" dirty="0">
                <a:solidFill>
                  <a:schemeClr val="bg1"/>
                </a:solidFill>
                <a:latin typeface="Arial Rounded MT Bold" panose="020F0704030504030204" pitchFamily="34" charset="77"/>
              </a:rPr>
              <a:t>Conclusion</a:t>
            </a:r>
          </a:p>
        </p:txBody>
      </p:sp>
    </p:spTree>
    <p:extLst>
      <p:ext uri="{BB962C8B-B14F-4D97-AF65-F5344CB8AC3E}">
        <p14:creationId xmlns:p14="http://schemas.microsoft.com/office/powerpoint/2010/main" val="9044325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6CC203-47F6-5144-3012-62015B15B026}"/>
            </a:ext>
          </a:extLst>
        </p:cNvPr>
        <p:cNvGrpSpPr/>
        <p:nvPr/>
      </p:nvGrpSpPr>
      <p:grpSpPr>
        <a:xfrm>
          <a:off x="0" y="0"/>
          <a:ext cx="0" cy="0"/>
          <a:chOff x="0" y="0"/>
          <a:chExt cx="0" cy="0"/>
        </a:xfrm>
      </p:grpSpPr>
      <p:grpSp>
        <p:nvGrpSpPr>
          <p:cNvPr id="25" name="Group 24">
            <a:extLst>
              <a:ext uri="{FF2B5EF4-FFF2-40B4-BE49-F238E27FC236}">
                <a16:creationId xmlns:a16="http://schemas.microsoft.com/office/drawing/2014/main" id="{0C0818B2-DA91-D37D-9CDF-4D5637ED2B12}"/>
              </a:ext>
            </a:extLst>
          </p:cNvPr>
          <p:cNvGrpSpPr/>
          <p:nvPr/>
        </p:nvGrpSpPr>
        <p:grpSpPr>
          <a:xfrm>
            <a:off x="9138244" y="-224289"/>
            <a:ext cx="3053756" cy="7082289"/>
            <a:chOff x="9138244" y="-224289"/>
            <a:chExt cx="3053756" cy="7082289"/>
          </a:xfrm>
        </p:grpSpPr>
        <p:sp>
          <p:nvSpPr>
            <p:cNvPr id="10" name="Rectangle 9">
              <a:extLst>
                <a:ext uri="{FF2B5EF4-FFF2-40B4-BE49-F238E27FC236}">
                  <a16:creationId xmlns:a16="http://schemas.microsoft.com/office/drawing/2014/main" id="{2C8609CF-81EE-1B58-7955-F0138E67359C}"/>
                </a:ext>
              </a:extLst>
            </p:cNvPr>
            <p:cNvSpPr/>
            <p:nvPr/>
          </p:nvSpPr>
          <p:spPr>
            <a:xfrm>
              <a:off x="9138244" y="0"/>
              <a:ext cx="3053756" cy="6858000"/>
            </a:xfrm>
            <a:prstGeom prst="rect">
              <a:avLst/>
            </a:prstGeom>
            <a:solidFill>
              <a:srgbClr val="EC41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34C866C5-33B9-2B79-B6D3-F1E7DE85207B}"/>
                </a:ext>
              </a:extLst>
            </p:cNvPr>
            <p:cNvSpPr txBox="1"/>
            <p:nvPr/>
          </p:nvSpPr>
          <p:spPr>
            <a:xfrm>
              <a:off x="9540833" y="-224289"/>
              <a:ext cx="2294626" cy="2400657"/>
            </a:xfrm>
            <a:prstGeom prst="rect">
              <a:avLst/>
            </a:prstGeom>
            <a:noFill/>
          </p:spPr>
          <p:txBody>
            <a:bodyPr wrap="square" rtlCol="0">
              <a:spAutoFit/>
            </a:bodyPr>
            <a:lstStyle/>
            <a:p>
              <a:pPr algn="ctr"/>
              <a:r>
                <a:rPr lang="en-GB" sz="15000" dirty="0">
                  <a:solidFill>
                    <a:schemeClr val="bg1"/>
                  </a:solidFill>
                  <a:latin typeface="Arial Rounded MT Bold" panose="020F0704030504030204" pitchFamily="34" charset="77"/>
                </a:rPr>
                <a:t>8</a:t>
              </a:r>
            </a:p>
          </p:txBody>
        </p:sp>
        <p:sp>
          <p:nvSpPr>
            <p:cNvPr id="18" name="TextBox 17">
              <a:extLst>
                <a:ext uri="{FF2B5EF4-FFF2-40B4-BE49-F238E27FC236}">
                  <a16:creationId xmlns:a16="http://schemas.microsoft.com/office/drawing/2014/main" id="{3DDE4C75-F5C3-C6CD-DABB-1EE7F4C4F6CA}"/>
                </a:ext>
              </a:extLst>
            </p:cNvPr>
            <p:cNvSpPr txBox="1"/>
            <p:nvPr/>
          </p:nvSpPr>
          <p:spPr>
            <a:xfrm>
              <a:off x="9540833" y="2742639"/>
              <a:ext cx="2294626" cy="1569660"/>
            </a:xfrm>
            <a:prstGeom prst="rect">
              <a:avLst/>
            </a:prstGeom>
            <a:noFill/>
          </p:spPr>
          <p:txBody>
            <a:bodyPr wrap="square" rtlCol="0">
              <a:spAutoFit/>
            </a:bodyPr>
            <a:lstStyle/>
            <a:p>
              <a:pPr algn="ctr"/>
              <a:r>
                <a:rPr lang="en-GB" sz="2400" dirty="0">
                  <a:solidFill>
                    <a:schemeClr val="bg1"/>
                  </a:solidFill>
                </a:rPr>
                <a:t>Gibbs Reflective cycle is too clinical for divorce</a:t>
              </a:r>
            </a:p>
          </p:txBody>
        </p:sp>
      </p:grpSp>
      <p:grpSp>
        <p:nvGrpSpPr>
          <p:cNvPr id="24" name="Group 23">
            <a:extLst>
              <a:ext uri="{FF2B5EF4-FFF2-40B4-BE49-F238E27FC236}">
                <a16:creationId xmlns:a16="http://schemas.microsoft.com/office/drawing/2014/main" id="{D501B4C8-DB2E-1D35-7CD7-ED2365036694}"/>
              </a:ext>
            </a:extLst>
          </p:cNvPr>
          <p:cNvGrpSpPr/>
          <p:nvPr/>
        </p:nvGrpSpPr>
        <p:grpSpPr>
          <a:xfrm>
            <a:off x="6084488" y="-224288"/>
            <a:ext cx="3546716" cy="7082288"/>
            <a:chOff x="6084488" y="-224288"/>
            <a:chExt cx="3546716" cy="7082288"/>
          </a:xfrm>
        </p:grpSpPr>
        <p:sp>
          <p:nvSpPr>
            <p:cNvPr id="9" name="Rectangle 8">
              <a:extLst>
                <a:ext uri="{FF2B5EF4-FFF2-40B4-BE49-F238E27FC236}">
                  <a16:creationId xmlns:a16="http://schemas.microsoft.com/office/drawing/2014/main" id="{E708D677-5CFF-62B1-69F3-737DF9AEE1F2}"/>
                </a:ext>
              </a:extLst>
            </p:cNvPr>
            <p:cNvSpPr/>
            <p:nvPr/>
          </p:nvSpPr>
          <p:spPr>
            <a:xfrm>
              <a:off x="6084488" y="0"/>
              <a:ext cx="3053756" cy="6858000"/>
            </a:xfrm>
            <a:prstGeom prst="rect">
              <a:avLst/>
            </a:prstGeom>
            <a:solidFill>
              <a:srgbClr val="CF399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C68688D0-06AA-0A59-799E-7548669E1A6D}"/>
                </a:ext>
              </a:extLst>
            </p:cNvPr>
            <p:cNvSpPr txBox="1"/>
            <p:nvPr/>
          </p:nvSpPr>
          <p:spPr>
            <a:xfrm>
              <a:off x="6487077" y="-224288"/>
              <a:ext cx="2294626" cy="2400657"/>
            </a:xfrm>
            <a:prstGeom prst="rect">
              <a:avLst/>
            </a:prstGeom>
            <a:noFill/>
          </p:spPr>
          <p:txBody>
            <a:bodyPr wrap="square" rtlCol="0">
              <a:spAutoFit/>
            </a:bodyPr>
            <a:lstStyle/>
            <a:p>
              <a:pPr algn="ctr"/>
              <a:r>
                <a:rPr lang="en-GB" sz="15000" dirty="0">
                  <a:solidFill>
                    <a:schemeClr val="bg1"/>
                  </a:solidFill>
                  <a:latin typeface="Arial Rounded MT Bold" panose="020F0704030504030204" pitchFamily="34" charset="77"/>
                </a:rPr>
                <a:t>7</a:t>
              </a:r>
            </a:p>
          </p:txBody>
        </p:sp>
        <p:sp>
          <p:nvSpPr>
            <p:cNvPr id="17" name="TextBox 16">
              <a:extLst>
                <a:ext uri="{FF2B5EF4-FFF2-40B4-BE49-F238E27FC236}">
                  <a16:creationId xmlns:a16="http://schemas.microsoft.com/office/drawing/2014/main" id="{01854ACC-05FB-C232-282F-3B38DAA5DCBB}"/>
                </a:ext>
              </a:extLst>
            </p:cNvPr>
            <p:cNvSpPr txBox="1"/>
            <p:nvPr/>
          </p:nvSpPr>
          <p:spPr>
            <a:xfrm>
              <a:off x="6487077" y="2742639"/>
              <a:ext cx="2294626" cy="1569660"/>
            </a:xfrm>
            <a:prstGeom prst="rect">
              <a:avLst/>
            </a:prstGeom>
            <a:noFill/>
          </p:spPr>
          <p:txBody>
            <a:bodyPr wrap="square" rtlCol="0">
              <a:spAutoFit/>
            </a:bodyPr>
            <a:lstStyle/>
            <a:p>
              <a:pPr algn="ctr"/>
              <a:r>
                <a:rPr lang="en-GB" sz="2400" dirty="0">
                  <a:solidFill>
                    <a:schemeClr val="bg1"/>
                  </a:solidFill>
                </a:rPr>
                <a:t>Draws from Van Gennep. Influenced other models</a:t>
              </a:r>
            </a:p>
          </p:txBody>
        </p:sp>
        <p:sp>
          <p:nvSpPr>
            <p:cNvPr id="21" name="Triangle 20">
              <a:extLst>
                <a:ext uri="{FF2B5EF4-FFF2-40B4-BE49-F238E27FC236}">
                  <a16:creationId xmlns:a16="http://schemas.microsoft.com/office/drawing/2014/main" id="{28589FB8-E427-FDEE-E1F3-920C4CBCD6BA}"/>
                </a:ext>
              </a:extLst>
            </p:cNvPr>
            <p:cNvSpPr/>
            <p:nvPr/>
          </p:nvSpPr>
          <p:spPr>
            <a:xfrm rot="5400000">
              <a:off x="9022417" y="729559"/>
              <a:ext cx="724614" cy="492960"/>
            </a:xfrm>
            <a:prstGeom prst="triangle">
              <a:avLst/>
            </a:prstGeom>
            <a:solidFill>
              <a:srgbClr val="CF399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3" name="Group 22">
            <a:extLst>
              <a:ext uri="{FF2B5EF4-FFF2-40B4-BE49-F238E27FC236}">
                <a16:creationId xmlns:a16="http://schemas.microsoft.com/office/drawing/2014/main" id="{4956529D-06BE-3A4A-3919-CE8C1062C7CA}"/>
              </a:ext>
            </a:extLst>
          </p:cNvPr>
          <p:cNvGrpSpPr/>
          <p:nvPr/>
        </p:nvGrpSpPr>
        <p:grpSpPr>
          <a:xfrm>
            <a:off x="3053756" y="-224287"/>
            <a:ext cx="3552434" cy="7082287"/>
            <a:chOff x="3053756" y="-224287"/>
            <a:chExt cx="3552434" cy="7082287"/>
          </a:xfrm>
        </p:grpSpPr>
        <p:sp>
          <p:nvSpPr>
            <p:cNvPr id="8" name="Rectangle 7">
              <a:extLst>
                <a:ext uri="{FF2B5EF4-FFF2-40B4-BE49-F238E27FC236}">
                  <a16:creationId xmlns:a16="http://schemas.microsoft.com/office/drawing/2014/main" id="{523816C4-405A-4728-9826-F73771BF12F7}"/>
                </a:ext>
              </a:extLst>
            </p:cNvPr>
            <p:cNvSpPr/>
            <p:nvPr/>
          </p:nvSpPr>
          <p:spPr>
            <a:xfrm>
              <a:off x="3053756" y="0"/>
              <a:ext cx="3053756" cy="6858000"/>
            </a:xfrm>
            <a:prstGeom prst="rect">
              <a:avLst/>
            </a:prstGeom>
            <a:solidFill>
              <a:srgbClr val="AA2F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0AE08E36-029A-1083-A082-4E7F69A334D2}"/>
                </a:ext>
              </a:extLst>
            </p:cNvPr>
            <p:cNvSpPr txBox="1"/>
            <p:nvPr/>
          </p:nvSpPr>
          <p:spPr>
            <a:xfrm>
              <a:off x="3433321" y="-224287"/>
              <a:ext cx="2294626" cy="2400657"/>
            </a:xfrm>
            <a:prstGeom prst="rect">
              <a:avLst/>
            </a:prstGeom>
            <a:noFill/>
          </p:spPr>
          <p:txBody>
            <a:bodyPr wrap="square" rtlCol="0">
              <a:spAutoFit/>
            </a:bodyPr>
            <a:lstStyle/>
            <a:p>
              <a:pPr algn="ctr"/>
              <a:r>
                <a:rPr lang="en-GB" sz="15000" dirty="0">
                  <a:solidFill>
                    <a:schemeClr val="bg1"/>
                  </a:solidFill>
                  <a:latin typeface="Arial Rounded MT Bold" panose="020F0704030504030204" pitchFamily="34" charset="77"/>
                </a:rPr>
                <a:t>6</a:t>
              </a:r>
            </a:p>
          </p:txBody>
        </p:sp>
        <p:sp>
          <p:nvSpPr>
            <p:cNvPr id="16" name="TextBox 15">
              <a:extLst>
                <a:ext uri="{FF2B5EF4-FFF2-40B4-BE49-F238E27FC236}">
                  <a16:creationId xmlns:a16="http://schemas.microsoft.com/office/drawing/2014/main" id="{F7A0AF47-4A9C-7828-54AC-9AB91F24FF2A}"/>
                </a:ext>
              </a:extLst>
            </p:cNvPr>
            <p:cNvSpPr txBox="1"/>
            <p:nvPr/>
          </p:nvSpPr>
          <p:spPr>
            <a:xfrm>
              <a:off x="3433321" y="2759331"/>
              <a:ext cx="2294626" cy="1569660"/>
            </a:xfrm>
            <a:prstGeom prst="rect">
              <a:avLst/>
            </a:prstGeom>
            <a:noFill/>
          </p:spPr>
          <p:txBody>
            <a:bodyPr wrap="square" rtlCol="0">
              <a:spAutoFit/>
            </a:bodyPr>
            <a:lstStyle/>
            <a:p>
              <a:pPr algn="ctr"/>
              <a:r>
                <a:rPr lang="en-GB" sz="2400" dirty="0">
                  <a:solidFill>
                    <a:schemeClr val="bg1"/>
                  </a:solidFill>
                </a:rPr>
                <a:t>No studies using this model on divorce</a:t>
              </a:r>
            </a:p>
          </p:txBody>
        </p:sp>
        <p:sp>
          <p:nvSpPr>
            <p:cNvPr id="20" name="Triangle 19">
              <a:extLst>
                <a:ext uri="{FF2B5EF4-FFF2-40B4-BE49-F238E27FC236}">
                  <a16:creationId xmlns:a16="http://schemas.microsoft.com/office/drawing/2014/main" id="{CF906F8B-2400-A0FB-DCF9-97A36D80D493}"/>
                </a:ext>
              </a:extLst>
            </p:cNvPr>
            <p:cNvSpPr/>
            <p:nvPr/>
          </p:nvSpPr>
          <p:spPr>
            <a:xfrm rot="5400000">
              <a:off x="5997403" y="729559"/>
              <a:ext cx="724614" cy="492960"/>
            </a:xfrm>
            <a:prstGeom prst="triangle">
              <a:avLst/>
            </a:prstGeom>
            <a:solidFill>
              <a:srgbClr val="AA2F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2" name="Group 21">
            <a:extLst>
              <a:ext uri="{FF2B5EF4-FFF2-40B4-BE49-F238E27FC236}">
                <a16:creationId xmlns:a16="http://schemas.microsoft.com/office/drawing/2014/main" id="{051259A4-08B7-3DF5-5C59-8DD231B7AD55}"/>
              </a:ext>
            </a:extLst>
          </p:cNvPr>
          <p:cNvGrpSpPr/>
          <p:nvPr/>
        </p:nvGrpSpPr>
        <p:grpSpPr>
          <a:xfrm>
            <a:off x="0" y="-224287"/>
            <a:ext cx="3523692" cy="7082287"/>
            <a:chOff x="0" y="-224287"/>
            <a:chExt cx="3523692" cy="7082287"/>
          </a:xfrm>
        </p:grpSpPr>
        <p:sp>
          <p:nvSpPr>
            <p:cNvPr id="7" name="Rectangle 6">
              <a:extLst>
                <a:ext uri="{FF2B5EF4-FFF2-40B4-BE49-F238E27FC236}">
                  <a16:creationId xmlns:a16="http://schemas.microsoft.com/office/drawing/2014/main" id="{E856E8B3-9388-0DC3-FF65-36F110BDC3D0}"/>
                </a:ext>
              </a:extLst>
            </p:cNvPr>
            <p:cNvSpPr/>
            <p:nvPr/>
          </p:nvSpPr>
          <p:spPr>
            <a:xfrm>
              <a:off x="0" y="0"/>
              <a:ext cx="3053756" cy="6858000"/>
            </a:xfrm>
            <a:prstGeom prst="rect">
              <a:avLst/>
            </a:prstGeom>
            <a:solidFill>
              <a:srgbClr val="8224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19CE96AE-1190-EEDB-7CF4-B3DFCB57B44B}"/>
                </a:ext>
              </a:extLst>
            </p:cNvPr>
            <p:cNvSpPr txBox="1"/>
            <p:nvPr/>
          </p:nvSpPr>
          <p:spPr>
            <a:xfrm>
              <a:off x="379565" y="-224287"/>
              <a:ext cx="2294626" cy="2400657"/>
            </a:xfrm>
            <a:prstGeom prst="rect">
              <a:avLst/>
            </a:prstGeom>
            <a:noFill/>
          </p:spPr>
          <p:txBody>
            <a:bodyPr wrap="square" rtlCol="0">
              <a:spAutoFit/>
            </a:bodyPr>
            <a:lstStyle/>
            <a:p>
              <a:pPr algn="ctr"/>
              <a:r>
                <a:rPr lang="en-GB" sz="15000" dirty="0">
                  <a:solidFill>
                    <a:schemeClr val="bg1"/>
                  </a:solidFill>
                  <a:latin typeface="Arial Rounded MT Bold" panose="020F0704030504030204" pitchFamily="34" charset="77"/>
                </a:rPr>
                <a:t>5</a:t>
              </a:r>
            </a:p>
          </p:txBody>
        </p:sp>
        <p:sp>
          <p:nvSpPr>
            <p:cNvPr id="15" name="TextBox 14">
              <a:extLst>
                <a:ext uri="{FF2B5EF4-FFF2-40B4-BE49-F238E27FC236}">
                  <a16:creationId xmlns:a16="http://schemas.microsoft.com/office/drawing/2014/main" id="{CD1F8986-378F-1CF2-CC0B-ABB0C9178F28}"/>
                </a:ext>
              </a:extLst>
            </p:cNvPr>
            <p:cNvSpPr txBox="1"/>
            <p:nvPr/>
          </p:nvSpPr>
          <p:spPr>
            <a:xfrm>
              <a:off x="379565" y="2742639"/>
              <a:ext cx="2294626" cy="1569660"/>
            </a:xfrm>
            <a:prstGeom prst="rect">
              <a:avLst/>
            </a:prstGeom>
            <a:noFill/>
          </p:spPr>
          <p:txBody>
            <a:bodyPr wrap="square" rtlCol="0">
              <a:spAutoFit/>
            </a:bodyPr>
            <a:lstStyle/>
            <a:p>
              <a:pPr algn="ctr"/>
              <a:r>
                <a:rPr lang="en-GB" sz="2400" dirty="0">
                  <a:solidFill>
                    <a:schemeClr val="bg1"/>
                  </a:solidFill>
                </a:rPr>
                <a:t>Bridges model was holistic and had an ending</a:t>
              </a:r>
            </a:p>
          </p:txBody>
        </p:sp>
        <p:sp>
          <p:nvSpPr>
            <p:cNvPr id="19" name="Triangle 18">
              <a:extLst>
                <a:ext uri="{FF2B5EF4-FFF2-40B4-BE49-F238E27FC236}">
                  <a16:creationId xmlns:a16="http://schemas.microsoft.com/office/drawing/2014/main" id="{AB4C3C98-23B2-BC5B-7B60-5F692558BC5C}"/>
                </a:ext>
              </a:extLst>
            </p:cNvPr>
            <p:cNvSpPr/>
            <p:nvPr/>
          </p:nvSpPr>
          <p:spPr>
            <a:xfrm rot="5400000">
              <a:off x="2914905" y="729559"/>
              <a:ext cx="724614" cy="492960"/>
            </a:xfrm>
            <a:prstGeom prst="triangle">
              <a:avLst/>
            </a:prstGeom>
            <a:solidFill>
              <a:srgbClr val="8224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5102257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66B332A4-D438-4773-A77F-5ED49A448D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53768" y="0"/>
            <a:ext cx="8284464" cy="6858000"/>
          </a:xfrm>
          <a:custGeom>
            <a:avLst/>
            <a:gdLst>
              <a:gd name="connsiteX0" fmla="*/ 1818109 w 8284464"/>
              <a:gd name="connsiteY0" fmla="*/ 0 h 6858000"/>
              <a:gd name="connsiteX1" fmla="*/ 6466355 w 8284464"/>
              <a:gd name="connsiteY1" fmla="*/ 0 h 6858000"/>
              <a:gd name="connsiteX2" fmla="*/ 6620596 w 8284464"/>
              <a:gd name="connsiteY2" fmla="*/ 109683 h 6858000"/>
              <a:gd name="connsiteX3" fmla="*/ 8284464 w 8284464"/>
              <a:gd name="connsiteY3" fmla="*/ 3429000 h 6858000"/>
              <a:gd name="connsiteX4" fmla="*/ 6620596 w 8284464"/>
              <a:gd name="connsiteY4" fmla="*/ 6748318 h 6858000"/>
              <a:gd name="connsiteX5" fmla="*/ 6466355 w 8284464"/>
              <a:gd name="connsiteY5" fmla="*/ 6858000 h 6858000"/>
              <a:gd name="connsiteX6" fmla="*/ 1818109 w 8284464"/>
              <a:gd name="connsiteY6" fmla="*/ 6858000 h 6858000"/>
              <a:gd name="connsiteX7" fmla="*/ 1663869 w 8284464"/>
              <a:gd name="connsiteY7" fmla="*/ 6748318 h 6858000"/>
              <a:gd name="connsiteX8" fmla="*/ 0 w 8284464"/>
              <a:gd name="connsiteY8" fmla="*/ 3429000 h 6858000"/>
              <a:gd name="connsiteX9" fmla="*/ 1663869 w 8284464"/>
              <a:gd name="connsiteY9" fmla="*/ 109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4464" h="6858000">
                <a:moveTo>
                  <a:pt x="1818109" y="0"/>
                </a:moveTo>
                <a:lnTo>
                  <a:pt x="6466355" y="0"/>
                </a:lnTo>
                <a:lnTo>
                  <a:pt x="6620596" y="109683"/>
                </a:lnTo>
                <a:cubicBezTo>
                  <a:pt x="7630666" y="865069"/>
                  <a:pt x="8284464" y="2070683"/>
                  <a:pt x="8284464" y="3429000"/>
                </a:cubicBezTo>
                <a:cubicBezTo>
                  <a:pt x="8284464" y="4787317"/>
                  <a:pt x="7630666" y="5992931"/>
                  <a:pt x="6620596" y="6748318"/>
                </a:cubicBezTo>
                <a:lnTo>
                  <a:pt x="6466355" y="6858000"/>
                </a:lnTo>
                <a:lnTo>
                  <a:pt x="1818109" y="6858000"/>
                </a:lnTo>
                <a:lnTo>
                  <a:pt x="1663869" y="6748318"/>
                </a:lnTo>
                <a:cubicBezTo>
                  <a:pt x="653798" y="5992931"/>
                  <a:pt x="0" y="4787317"/>
                  <a:pt x="0" y="3429000"/>
                </a:cubicBezTo>
                <a:cubicBezTo>
                  <a:pt x="0" y="2070683"/>
                  <a:pt x="653798" y="865069"/>
                  <a:pt x="1663869" y="1096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DF9AD32D-FF05-44F4-BD4D-9CEE89B71E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18360" y="0"/>
            <a:ext cx="7955280" cy="6858000"/>
          </a:xfrm>
          <a:custGeom>
            <a:avLst/>
            <a:gdLst>
              <a:gd name="connsiteX0" fmla="*/ 1962423 w 7955280"/>
              <a:gd name="connsiteY0" fmla="*/ 0 h 6858000"/>
              <a:gd name="connsiteX1" fmla="*/ 5992858 w 7955280"/>
              <a:gd name="connsiteY1" fmla="*/ 0 h 6858000"/>
              <a:gd name="connsiteX2" fmla="*/ 6040191 w 7955280"/>
              <a:gd name="connsiteY2" fmla="*/ 27216 h 6858000"/>
              <a:gd name="connsiteX3" fmla="*/ 7955280 w 7955280"/>
              <a:gd name="connsiteY3" fmla="*/ 3429000 h 6858000"/>
              <a:gd name="connsiteX4" fmla="*/ 6040191 w 7955280"/>
              <a:gd name="connsiteY4" fmla="*/ 6830784 h 6858000"/>
              <a:gd name="connsiteX5" fmla="*/ 5992858 w 7955280"/>
              <a:gd name="connsiteY5" fmla="*/ 6858000 h 6858000"/>
              <a:gd name="connsiteX6" fmla="*/ 1962423 w 7955280"/>
              <a:gd name="connsiteY6" fmla="*/ 6858000 h 6858000"/>
              <a:gd name="connsiteX7" fmla="*/ 1915089 w 7955280"/>
              <a:gd name="connsiteY7" fmla="*/ 6830784 h 6858000"/>
              <a:gd name="connsiteX8" fmla="*/ 0 w 7955280"/>
              <a:gd name="connsiteY8" fmla="*/ 3429000 h 6858000"/>
              <a:gd name="connsiteX9" fmla="*/ 1915089 w 7955280"/>
              <a:gd name="connsiteY9" fmla="*/ 272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55280" h="6858000">
                <a:moveTo>
                  <a:pt x="1962423" y="0"/>
                </a:moveTo>
                <a:lnTo>
                  <a:pt x="5992858" y="0"/>
                </a:lnTo>
                <a:lnTo>
                  <a:pt x="6040191" y="27216"/>
                </a:lnTo>
                <a:cubicBezTo>
                  <a:pt x="7188332" y="724844"/>
                  <a:pt x="7955280" y="1987357"/>
                  <a:pt x="7955280" y="3429000"/>
                </a:cubicBezTo>
                <a:cubicBezTo>
                  <a:pt x="7955280" y="4870644"/>
                  <a:pt x="7188332" y="6133157"/>
                  <a:pt x="6040191" y="6830784"/>
                </a:cubicBezTo>
                <a:lnTo>
                  <a:pt x="5992858" y="6858000"/>
                </a:lnTo>
                <a:lnTo>
                  <a:pt x="1962423" y="6858000"/>
                </a:lnTo>
                <a:lnTo>
                  <a:pt x="1915089" y="6830784"/>
                </a:lnTo>
                <a:cubicBezTo>
                  <a:pt x="766948" y="6133157"/>
                  <a:pt x="0" y="4870644"/>
                  <a:pt x="0" y="3429000"/>
                </a:cubicBezTo>
                <a:cubicBezTo>
                  <a:pt x="0" y="1987357"/>
                  <a:pt x="766948" y="724844"/>
                  <a:pt x="1915089" y="2721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itle 3">
            <a:extLst>
              <a:ext uri="{FF2B5EF4-FFF2-40B4-BE49-F238E27FC236}">
                <a16:creationId xmlns:a16="http://schemas.microsoft.com/office/drawing/2014/main" id="{9ECED13B-406F-DBB0-8564-8DCCBD62CE15}"/>
              </a:ext>
            </a:extLst>
          </p:cNvPr>
          <p:cNvSpPr>
            <a:spLocks noGrp="1"/>
          </p:cNvSpPr>
          <p:nvPr>
            <p:ph type="title"/>
          </p:nvPr>
        </p:nvSpPr>
        <p:spPr>
          <a:xfrm>
            <a:off x="2555631" y="1441938"/>
            <a:ext cx="7080738" cy="3974124"/>
          </a:xfrm>
        </p:spPr>
        <p:txBody>
          <a:bodyPr>
            <a:normAutofit/>
          </a:bodyPr>
          <a:lstStyle/>
          <a:p>
            <a:pPr algn="ctr"/>
            <a:r>
              <a:rPr lang="en-GB" sz="5400" dirty="0">
                <a:solidFill>
                  <a:schemeClr val="bg1">
                    <a:lumMod val="95000"/>
                    <a:lumOff val="5000"/>
                  </a:schemeClr>
                </a:solidFill>
              </a:rPr>
              <a:t>Thank You</a:t>
            </a:r>
          </a:p>
        </p:txBody>
      </p:sp>
    </p:spTree>
    <p:extLst>
      <p:ext uri="{BB962C8B-B14F-4D97-AF65-F5344CB8AC3E}">
        <p14:creationId xmlns:p14="http://schemas.microsoft.com/office/powerpoint/2010/main" val="4084483170"/>
      </p:ext>
    </p:extLst>
  </p:cSld>
  <p:clrMapOvr>
    <a:overrideClrMapping bg1="dk1" tx1="lt1" bg2="dk2" tx2="lt2" accent1="accent1" accent2="accent2" accent3="accent3" accent4="accent4" accent5="accent5" accent6="accent6" hlink="hlink" folHlink="folHlink"/>
  </p:clrMapOvr>
  <p:transition spd="slow">
    <p:wipe/>
  </p:transition>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9AD64A-3F78-0C99-10AB-521BC11DF385}"/>
              </a:ext>
            </a:extLst>
          </p:cNvPr>
          <p:cNvSpPr>
            <a:spLocks noGrp="1"/>
          </p:cNvSpPr>
          <p:nvPr>
            <p:ph type="title"/>
          </p:nvPr>
        </p:nvSpPr>
        <p:spPr>
          <a:xfrm>
            <a:off x="1028700" y="1967266"/>
            <a:ext cx="2628900" cy="2547257"/>
          </a:xfrm>
          <a:noFill/>
        </p:spPr>
        <p:txBody>
          <a:bodyPr anchor="ctr">
            <a:normAutofit/>
          </a:bodyPr>
          <a:lstStyle/>
          <a:p>
            <a:pPr algn="ctr"/>
            <a:r>
              <a:rPr lang="en-GB" sz="3600">
                <a:solidFill>
                  <a:srgbClr val="FFFFFF"/>
                </a:solidFill>
              </a:rPr>
              <a:t>References</a:t>
            </a:r>
          </a:p>
        </p:txBody>
      </p:sp>
      <p:sp>
        <p:nvSpPr>
          <p:cNvPr id="5" name="TextBox 4">
            <a:extLst>
              <a:ext uri="{FF2B5EF4-FFF2-40B4-BE49-F238E27FC236}">
                <a16:creationId xmlns:a16="http://schemas.microsoft.com/office/drawing/2014/main" id="{1FE59AF6-6B9C-1518-34BD-7C2AF1E9677D}"/>
              </a:ext>
            </a:extLst>
          </p:cNvPr>
          <p:cNvSpPr txBox="1"/>
          <p:nvPr/>
        </p:nvSpPr>
        <p:spPr>
          <a:xfrm>
            <a:off x="4851400" y="103767"/>
            <a:ext cx="7340600" cy="923330"/>
          </a:xfrm>
          <a:prstGeom prst="rect">
            <a:avLst/>
          </a:prstGeom>
          <a:noFill/>
        </p:spPr>
        <p:txBody>
          <a:bodyPr wrap="square">
            <a:spAutoFit/>
          </a:bodyPr>
          <a:lstStyle/>
          <a:p>
            <a:pPr algn="l"/>
            <a:r>
              <a:rPr lang="en-GB" sz="1800" b="0" i="0" u="none" strike="noStrike" dirty="0">
                <a:solidFill>
                  <a:srgbClr val="000000"/>
                </a:solidFill>
                <a:effectLst/>
                <a:latin typeface="Times New Roman" panose="02020603050405020304" pitchFamily="18" charset="0"/>
              </a:rPr>
              <a:t>Amato, P.R. (2010) ‘Research on divorce: continuing trends and new developments’</a:t>
            </a:r>
            <a:r>
              <a:rPr lang="en-GB" dirty="0">
                <a:solidFill>
                  <a:srgbClr val="000000"/>
                </a:solidFill>
                <a:latin typeface="Times New Roman" panose="02020603050405020304" pitchFamily="18" charset="0"/>
              </a:rPr>
              <a:t>,</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Journal of Marriage and Family</a:t>
            </a:r>
            <a:r>
              <a:rPr lang="en-GB" sz="1800" b="0" i="0" u="none" strike="noStrike" dirty="0">
                <a:solidFill>
                  <a:srgbClr val="000000"/>
                </a:solidFill>
                <a:effectLst/>
                <a:latin typeface="Times New Roman" panose="02020603050405020304" pitchFamily="18" charset="0"/>
              </a:rPr>
              <a:t>, [online] 72(3), pp.650–666. </a:t>
            </a:r>
            <a:r>
              <a:rPr lang="en-GB" sz="1800" b="0" i="0" u="none" strike="noStrike" dirty="0" err="1">
                <a:solidFill>
                  <a:srgbClr val="000000"/>
                </a:solidFill>
                <a:effectLst/>
                <a:latin typeface="Times New Roman" panose="02020603050405020304" pitchFamily="18" charset="0"/>
              </a:rPr>
              <a:t>doi:https</a:t>
            </a:r>
            <a:r>
              <a:rPr lang="en-GB" sz="1800" b="0" i="0" u="none" strike="noStrike" dirty="0">
                <a:solidFill>
                  <a:srgbClr val="000000"/>
                </a:solidFill>
                <a:effectLst/>
                <a:latin typeface="Times New Roman" panose="02020603050405020304" pitchFamily="18" charset="0"/>
              </a:rPr>
              <a:t>://</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/10.1111/j.1741-3737.2010.00723.x.</a:t>
            </a:r>
          </a:p>
        </p:txBody>
      </p:sp>
      <p:sp>
        <p:nvSpPr>
          <p:cNvPr id="7" name="TextBox 6">
            <a:extLst>
              <a:ext uri="{FF2B5EF4-FFF2-40B4-BE49-F238E27FC236}">
                <a16:creationId xmlns:a16="http://schemas.microsoft.com/office/drawing/2014/main" id="{1622C762-E6F1-B46E-DBC3-559421258B29}"/>
              </a:ext>
            </a:extLst>
          </p:cNvPr>
          <p:cNvSpPr txBox="1"/>
          <p:nvPr/>
        </p:nvSpPr>
        <p:spPr>
          <a:xfrm>
            <a:off x="4851400" y="1357225"/>
            <a:ext cx="7124700" cy="646331"/>
          </a:xfrm>
          <a:prstGeom prst="rect">
            <a:avLst/>
          </a:prstGeom>
          <a:noFill/>
        </p:spPr>
        <p:txBody>
          <a:bodyPr wrap="square">
            <a:spAutoFit/>
          </a:bodyPr>
          <a:lstStyle/>
          <a:p>
            <a:pPr algn="l"/>
            <a:r>
              <a:rPr lang="en-GB" sz="1800" b="0" i="0" u="none" strike="noStrike" dirty="0">
                <a:solidFill>
                  <a:srgbClr val="000000"/>
                </a:solidFill>
                <a:effectLst/>
                <a:latin typeface="Times New Roman" panose="02020603050405020304" pitchFamily="18" charset="0"/>
              </a:rPr>
              <a:t>Anderson, M.L., Goodman, J. and Schlossberg, N.K. (2012) </a:t>
            </a:r>
            <a:r>
              <a:rPr lang="en-GB" sz="1800" b="0" i="1" u="none" strike="noStrike" dirty="0">
                <a:solidFill>
                  <a:srgbClr val="000000"/>
                </a:solidFill>
                <a:effectLst/>
                <a:latin typeface="Times New Roman" panose="02020603050405020304" pitchFamily="18" charset="0"/>
              </a:rPr>
              <a:t>Counselling adults in transition</a:t>
            </a:r>
            <a:r>
              <a:rPr lang="en-GB" sz="1800" b="0" i="0" u="none" strike="noStrike" dirty="0">
                <a:solidFill>
                  <a:srgbClr val="000000"/>
                </a:solidFill>
                <a:effectLst/>
                <a:latin typeface="Times New Roman" panose="02020603050405020304" pitchFamily="18" charset="0"/>
              </a:rPr>
              <a:t>. 4th ed. Springer Publishing Company.</a:t>
            </a:r>
          </a:p>
        </p:txBody>
      </p:sp>
      <p:sp>
        <p:nvSpPr>
          <p:cNvPr id="10" name="TextBox 9">
            <a:extLst>
              <a:ext uri="{FF2B5EF4-FFF2-40B4-BE49-F238E27FC236}">
                <a16:creationId xmlns:a16="http://schemas.microsoft.com/office/drawing/2014/main" id="{DE89BE67-2C44-9CA1-7EA8-B4876214E7C4}"/>
              </a:ext>
            </a:extLst>
          </p:cNvPr>
          <p:cNvSpPr txBox="1"/>
          <p:nvPr/>
        </p:nvSpPr>
        <p:spPr>
          <a:xfrm>
            <a:off x="4851400" y="2333685"/>
            <a:ext cx="7340600" cy="4524315"/>
          </a:xfrm>
          <a:prstGeom prst="rect">
            <a:avLst/>
          </a:prstGeom>
          <a:noFill/>
        </p:spPr>
        <p:txBody>
          <a:bodyPr wrap="square">
            <a:spAutoFit/>
          </a:bodyPr>
          <a:lstStyle/>
          <a:p>
            <a:pPr algn="l"/>
            <a:r>
              <a:rPr lang="en-GB" sz="1800" b="0" i="0" u="none" strike="noStrike" dirty="0" err="1">
                <a:solidFill>
                  <a:srgbClr val="000000"/>
                </a:solidFill>
                <a:effectLst/>
                <a:latin typeface="Times New Roman" panose="02020603050405020304" pitchFamily="18" charset="0"/>
              </a:rPr>
              <a:t>Anghel</a:t>
            </a:r>
            <a:r>
              <a:rPr lang="en-GB" sz="1800" b="0" i="0" u="none" strike="noStrike" dirty="0">
                <a:solidFill>
                  <a:srgbClr val="000000"/>
                </a:solidFill>
                <a:effectLst/>
                <a:latin typeface="Times New Roman" panose="02020603050405020304" pitchFamily="18" charset="0"/>
              </a:rPr>
              <a:t>, R. (2011) ‘Transition within transition: How young people learn to leave behind institutional care whilst their carers are stuck in neutral’, </a:t>
            </a:r>
            <a:r>
              <a:rPr lang="en-GB" sz="1800" b="0" i="1" u="none" strike="noStrike" dirty="0">
                <a:solidFill>
                  <a:srgbClr val="000000"/>
                </a:solidFill>
                <a:effectLst/>
                <a:latin typeface="Times New Roman" panose="02020603050405020304" pitchFamily="18" charset="0"/>
              </a:rPr>
              <a:t>Children and Youth Services Review</a:t>
            </a:r>
            <a:r>
              <a:rPr lang="en-GB" sz="1800" b="0" i="0" u="none" strike="noStrike" dirty="0">
                <a:solidFill>
                  <a:srgbClr val="000000"/>
                </a:solidFill>
                <a:effectLst/>
                <a:latin typeface="Times New Roman" panose="02020603050405020304" pitchFamily="18" charset="0"/>
              </a:rPr>
              <a:t>, 33(12), pp.2526–2531. </a:t>
            </a:r>
            <a:r>
              <a:rPr lang="en-GB" sz="1800" b="0" i="0" u="none" strike="noStrike" dirty="0" err="1">
                <a:solidFill>
                  <a:srgbClr val="000000"/>
                </a:solidFill>
                <a:effectLst/>
                <a:latin typeface="Times New Roman" panose="02020603050405020304" pitchFamily="18" charset="0"/>
              </a:rPr>
              <a:t>doi:https</a:t>
            </a:r>
            <a:r>
              <a:rPr lang="en-GB" sz="1800" b="0" i="0" u="none" strike="noStrike" dirty="0">
                <a:solidFill>
                  <a:srgbClr val="000000"/>
                </a:solidFill>
                <a:effectLst/>
                <a:latin typeface="Times New Roman" panose="02020603050405020304" pitchFamily="18" charset="0"/>
              </a:rPr>
              <a:t>://</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/10.1016/j.childyouth.2011.08.013.</a:t>
            </a:r>
          </a:p>
          <a:p>
            <a:pPr algn="l"/>
            <a:endParaRPr lang="en-GB" sz="1800" b="0" i="0" u="none" strike="noStrike" dirty="0">
              <a:solidFill>
                <a:srgbClr val="000000"/>
              </a:solidFill>
              <a:effectLst/>
              <a:latin typeface="Times New Roman" panose="02020603050405020304" pitchFamily="18" charset="0"/>
            </a:endParaRPr>
          </a:p>
          <a:p>
            <a:pPr algn="l"/>
            <a:r>
              <a:rPr lang="en-GB" sz="1800" b="0" i="0" u="none" strike="noStrike" dirty="0" err="1">
                <a:solidFill>
                  <a:srgbClr val="000000"/>
                </a:solidFill>
                <a:effectLst/>
                <a:latin typeface="Times New Roman" panose="02020603050405020304" pitchFamily="18" charset="0"/>
              </a:rPr>
              <a:t>Bassot</a:t>
            </a:r>
            <a:r>
              <a:rPr lang="en-GB" sz="1800" b="0" i="0" u="none" strike="noStrike" dirty="0">
                <a:solidFill>
                  <a:srgbClr val="000000"/>
                </a:solidFill>
                <a:effectLst/>
                <a:latin typeface="Times New Roman" panose="02020603050405020304" pitchFamily="18" charset="0"/>
              </a:rPr>
              <a:t>, B. (2016) </a:t>
            </a:r>
            <a:r>
              <a:rPr lang="en-GB" sz="1800" b="0" i="1" u="none" strike="noStrike" dirty="0">
                <a:solidFill>
                  <a:srgbClr val="000000"/>
                </a:solidFill>
                <a:effectLst/>
                <a:latin typeface="Times New Roman" panose="02020603050405020304" pitchFamily="18" charset="0"/>
              </a:rPr>
              <a:t>The reflective practice guide : An interdisciplinary approach to critical reflection</a:t>
            </a:r>
            <a:r>
              <a:rPr lang="en-GB" sz="1800" b="0" i="0" u="none" strike="noStrike" dirty="0">
                <a:solidFill>
                  <a:srgbClr val="000000"/>
                </a:solidFill>
                <a:effectLst/>
                <a:latin typeface="Times New Roman" panose="02020603050405020304" pitchFamily="18" charset="0"/>
              </a:rPr>
              <a:t>. Abingdon, Oxon ; New York, Ny: Routledge.</a:t>
            </a:r>
          </a:p>
          <a:p>
            <a:pPr algn="l"/>
            <a:r>
              <a:rPr lang="en-GB" sz="1800" b="0" i="0" u="none" strike="noStrike" dirty="0">
                <a:solidFill>
                  <a:srgbClr val="000000"/>
                </a:solidFill>
                <a:effectLst/>
                <a:latin typeface="Times New Roman" panose="02020603050405020304" pitchFamily="18" charset="0"/>
              </a:rPr>
              <a:t>Bridges, W. (1986). Managing organizational transitions. </a:t>
            </a:r>
            <a:r>
              <a:rPr lang="en-GB" sz="1800" b="0" i="1" u="none" strike="noStrike" dirty="0">
                <a:solidFill>
                  <a:srgbClr val="000000"/>
                </a:solidFill>
                <a:effectLst/>
                <a:latin typeface="Times New Roman" panose="02020603050405020304" pitchFamily="18" charset="0"/>
              </a:rPr>
              <a:t>Organizational Dynamics</a:t>
            </a:r>
            <a:r>
              <a:rPr lang="en-GB" sz="1800" b="0" i="0" u="none" strike="noStrike" dirty="0">
                <a:solidFill>
                  <a:srgbClr val="000000"/>
                </a:solidFill>
                <a:effectLst/>
                <a:latin typeface="Times New Roman" panose="02020603050405020304" pitchFamily="18" charset="0"/>
              </a:rPr>
              <a:t>, 15(1), pp.24–33. </a:t>
            </a:r>
            <a:r>
              <a:rPr lang="en-GB" sz="1800" b="0" i="0" u="none" strike="noStrike" dirty="0" err="1">
                <a:solidFill>
                  <a:srgbClr val="000000"/>
                </a:solidFill>
                <a:effectLst/>
                <a:latin typeface="Times New Roman" panose="02020603050405020304" pitchFamily="18" charset="0"/>
              </a:rPr>
              <a:t>doi:https</a:t>
            </a:r>
            <a:r>
              <a:rPr lang="en-GB" sz="1800" b="0" i="0" u="none" strike="noStrike" dirty="0">
                <a:solidFill>
                  <a:srgbClr val="000000"/>
                </a:solidFill>
                <a:effectLst/>
                <a:latin typeface="Times New Roman" panose="02020603050405020304" pitchFamily="18" charset="0"/>
              </a:rPr>
              <a:t>://</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/10.1016/0090-2616(86)90023-9.</a:t>
            </a:r>
          </a:p>
          <a:p>
            <a:pPr algn="l"/>
            <a:endParaRPr lang="en-GB" sz="1800" b="0" i="0" u="none" strike="noStrike" dirty="0">
              <a:solidFill>
                <a:srgbClr val="000000"/>
              </a:solidFill>
              <a:effectLst/>
              <a:latin typeface="Times New Roman" panose="02020603050405020304" pitchFamily="18" charset="0"/>
            </a:endParaRPr>
          </a:p>
          <a:p>
            <a:pPr algn="l"/>
            <a:r>
              <a:rPr lang="en-GB" sz="1800" b="0" i="0" u="none" strike="noStrike" dirty="0">
                <a:solidFill>
                  <a:srgbClr val="000000"/>
                </a:solidFill>
                <a:effectLst/>
                <a:latin typeface="Times New Roman" panose="02020603050405020304" pitchFamily="18" charset="0"/>
              </a:rPr>
              <a:t>Bridges, W. (2009) </a:t>
            </a:r>
            <a:r>
              <a:rPr lang="en-GB" sz="1800" b="0" i="1" u="none" strike="noStrike" dirty="0">
                <a:solidFill>
                  <a:srgbClr val="000000"/>
                </a:solidFill>
                <a:effectLst/>
                <a:latin typeface="Times New Roman" panose="02020603050405020304" pitchFamily="18" charset="0"/>
              </a:rPr>
              <a:t>Managing transitions : making the most of change</a:t>
            </a:r>
            <a:r>
              <a:rPr lang="en-GB" sz="1800" b="0" i="0" u="none" strike="noStrike" dirty="0">
                <a:solidFill>
                  <a:srgbClr val="000000"/>
                </a:solidFill>
                <a:effectLst/>
                <a:latin typeface="Times New Roman" panose="02020603050405020304" pitchFamily="18" charset="0"/>
              </a:rPr>
              <a:t>. Philadelphia, Pa.: Da Capo Lifelong.</a:t>
            </a:r>
          </a:p>
          <a:p>
            <a:pPr algn="l"/>
            <a:endParaRPr lang="en-GB" sz="1800" b="0" i="0" u="none" strike="noStrike" dirty="0">
              <a:solidFill>
                <a:srgbClr val="000000"/>
              </a:solidFill>
              <a:effectLst/>
              <a:latin typeface="Times New Roman" panose="02020603050405020304" pitchFamily="18" charset="0"/>
            </a:endParaRPr>
          </a:p>
          <a:p>
            <a:pPr algn="l"/>
            <a:r>
              <a:rPr lang="en-GB" sz="1800" b="0" i="0" u="none" strike="noStrike" dirty="0">
                <a:solidFill>
                  <a:srgbClr val="000000"/>
                </a:solidFill>
                <a:effectLst/>
                <a:latin typeface="Times New Roman" panose="02020603050405020304" pitchFamily="18" charset="0"/>
              </a:rPr>
              <a:t>Bridges, W. (2019) </a:t>
            </a:r>
            <a:r>
              <a:rPr lang="en-GB" sz="1800" b="0" i="1" u="none" strike="noStrike" dirty="0">
                <a:solidFill>
                  <a:srgbClr val="000000"/>
                </a:solidFill>
                <a:effectLst/>
                <a:latin typeface="Times New Roman" panose="02020603050405020304" pitchFamily="18" charset="0"/>
              </a:rPr>
              <a:t>Transitions : making sense of life’s changes</a:t>
            </a:r>
            <a:r>
              <a:rPr lang="en-GB" sz="1800" b="0" i="0" u="none" strike="noStrike" dirty="0">
                <a:solidFill>
                  <a:srgbClr val="000000"/>
                </a:solidFill>
                <a:effectLst/>
                <a:latin typeface="Times New Roman" panose="02020603050405020304" pitchFamily="18" charset="0"/>
              </a:rPr>
              <a:t>. Boston: Da Capo Lifelong.</a:t>
            </a:r>
          </a:p>
        </p:txBody>
      </p:sp>
    </p:spTree>
    <p:extLst>
      <p:ext uri="{BB962C8B-B14F-4D97-AF65-F5344CB8AC3E}">
        <p14:creationId xmlns:p14="http://schemas.microsoft.com/office/powerpoint/2010/main" val="195715433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1CCB037-7CE9-AA0B-5230-AA80E6184403}"/>
              </a:ext>
            </a:extLst>
          </p:cNvPr>
          <p:cNvSpPr>
            <a:spLocks noGrp="1"/>
          </p:cNvSpPr>
          <p:nvPr>
            <p:ph type="title"/>
          </p:nvPr>
        </p:nvSpPr>
        <p:spPr>
          <a:xfrm>
            <a:off x="1028700" y="1967266"/>
            <a:ext cx="2628900" cy="2547257"/>
          </a:xfrm>
          <a:noFill/>
        </p:spPr>
        <p:txBody>
          <a:bodyPr anchor="ctr">
            <a:normAutofit/>
          </a:bodyPr>
          <a:lstStyle/>
          <a:p>
            <a:pPr algn="ctr"/>
            <a:r>
              <a:rPr lang="en-GB" sz="3600" dirty="0">
                <a:solidFill>
                  <a:srgbClr val="FFFFFF"/>
                </a:solidFill>
              </a:rPr>
              <a:t>References</a:t>
            </a:r>
          </a:p>
        </p:txBody>
      </p:sp>
      <p:sp>
        <p:nvSpPr>
          <p:cNvPr id="5" name="TextBox 4">
            <a:extLst>
              <a:ext uri="{FF2B5EF4-FFF2-40B4-BE49-F238E27FC236}">
                <a16:creationId xmlns:a16="http://schemas.microsoft.com/office/drawing/2014/main" id="{DE284029-A658-1C7B-94A1-8566FCA12488}"/>
              </a:ext>
            </a:extLst>
          </p:cNvPr>
          <p:cNvSpPr txBox="1"/>
          <p:nvPr/>
        </p:nvSpPr>
        <p:spPr>
          <a:xfrm>
            <a:off x="4895722" y="474345"/>
            <a:ext cx="7296278" cy="5909310"/>
          </a:xfrm>
          <a:prstGeom prst="rect">
            <a:avLst/>
          </a:prstGeom>
          <a:noFill/>
        </p:spPr>
        <p:txBody>
          <a:bodyPr wrap="square">
            <a:spAutoFit/>
          </a:bodyPr>
          <a:lstStyle/>
          <a:p>
            <a:pPr algn="l"/>
            <a:r>
              <a:rPr lang="en-GB" sz="1800" b="0" i="0" u="none" strike="noStrike" dirty="0">
                <a:solidFill>
                  <a:srgbClr val="000000"/>
                </a:solidFill>
                <a:effectLst/>
                <a:latin typeface="Times New Roman" panose="02020603050405020304" pitchFamily="18" charset="0"/>
              </a:rPr>
              <a:t>Brown, J.D. (2019) </a:t>
            </a:r>
            <a:r>
              <a:rPr lang="en-GB" sz="1800" b="0" i="1" u="none" strike="noStrike" dirty="0">
                <a:solidFill>
                  <a:srgbClr val="000000"/>
                </a:solidFill>
                <a:effectLst/>
                <a:latin typeface="Times New Roman" panose="02020603050405020304" pitchFamily="18" charset="0"/>
              </a:rPr>
              <a:t>Reflective practice of counselling and psychotherapy in a diverse society.</a:t>
            </a:r>
            <a:r>
              <a:rPr lang="en-GB" sz="1800" b="0" i="0" u="none" strike="noStrike" dirty="0">
                <a:solidFill>
                  <a:srgbClr val="000000"/>
                </a:solidFill>
                <a:effectLst/>
                <a:latin typeface="Times New Roman" panose="02020603050405020304" pitchFamily="18" charset="0"/>
              </a:rPr>
              <a:t> S.L.: Palgrave Macmillan.</a:t>
            </a:r>
          </a:p>
          <a:p>
            <a:pPr algn="l"/>
            <a:endParaRPr lang="en-GB" sz="1800" b="0" i="0" u="none" strike="noStrike" dirty="0">
              <a:solidFill>
                <a:srgbClr val="000000"/>
              </a:solidFill>
              <a:effectLst/>
              <a:latin typeface="Times New Roman" panose="02020603050405020304" pitchFamily="18" charset="0"/>
            </a:endParaRPr>
          </a:p>
          <a:p>
            <a:pPr algn="l"/>
            <a:r>
              <a:rPr lang="en-GB" sz="1800" b="0" i="0" u="none" strike="noStrike" dirty="0">
                <a:solidFill>
                  <a:srgbClr val="000000"/>
                </a:solidFill>
                <a:effectLst/>
                <a:latin typeface="Times New Roman" panose="02020603050405020304" pitchFamily="18" charset="0"/>
              </a:rPr>
              <a:t>Clarke-Stewart, A. and Brentano, C. (2006) </a:t>
            </a:r>
            <a:r>
              <a:rPr lang="en-GB" sz="1800" b="0" i="1" u="none" strike="noStrike" dirty="0">
                <a:solidFill>
                  <a:srgbClr val="000000"/>
                </a:solidFill>
                <a:effectLst/>
                <a:latin typeface="Times New Roman" panose="02020603050405020304" pitchFamily="18" charset="0"/>
              </a:rPr>
              <a:t>Divorce : causes and consequences</a:t>
            </a:r>
            <a:r>
              <a:rPr lang="en-GB" sz="1800" b="0" i="0" u="none" strike="noStrike" dirty="0">
                <a:solidFill>
                  <a:srgbClr val="000000"/>
                </a:solidFill>
                <a:effectLst/>
                <a:latin typeface="Times New Roman" panose="02020603050405020304" pitchFamily="18" charset="0"/>
              </a:rPr>
              <a:t>. New Haven, Conn. ; London: Yale University Press.</a:t>
            </a:r>
          </a:p>
          <a:p>
            <a:pPr algn="l"/>
            <a:endParaRPr lang="en-GB" sz="1800" b="0" i="0" u="none" strike="noStrike" dirty="0">
              <a:solidFill>
                <a:srgbClr val="000000"/>
              </a:solidFill>
              <a:effectLst/>
              <a:latin typeface="Times New Roman" panose="02020603050405020304" pitchFamily="18" charset="0"/>
            </a:endParaRPr>
          </a:p>
          <a:p>
            <a:pPr algn="l"/>
            <a:r>
              <a:rPr lang="en-GB" sz="1800" b="0" i="0" u="none" strike="noStrike" dirty="0">
                <a:solidFill>
                  <a:srgbClr val="000000"/>
                </a:solidFill>
                <a:effectLst/>
                <a:latin typeface="Times New Roman" panose="02020603050405020304" pitchFamily="18" charset="0"/>
              </a:rPr>
              <a:t>Dima, G. and </a:t>
            </a:r>
            <a:r>
              <a:rPr lang="en-GB" sz="1800" b="0" i="0" u="none" strike="noStrike" dirty="0" err="1">
                <a:solidFill>
                  <a:srgbClr val="000000"/>
                </a:solidFill>
                <a:effectLst/>
                <a:latin typeface="Times New Roman" panose="02020603050405020304" pitchFamily="18" charset="0"/>
              </a:rPr>
              <a:t>Skehill</a:t>
            </a:r>
            <a:r>
              <a:rPr lang="en-GB" sz="1800" b="0" i="0" u="none" strike="noStrike" dirty="0">
                <a:solidFill>
                  <a:srgbClr val="000000"/>
                </a:solidFill>
                <a:effectLst/>
                <a:latin typeface="Times New Roman" panose="02020603050405020304" pitchFamily="18" charset="0"/>
              </a:rPr>
              <a:t>, C. (2011) ‘Making sense of leaving care: The contribution of Bridges model of transition to understanding the psycho-social process’, </a:t>
            </a:r>
            <a:r>
              <a:rPr lang="en-GB" sz="1800" b="0" i="1" u="none" strike="noStrike" dirty="0">
                <a:solidFill>
                  <a:srgbClr val="000000"/>
                </a:solidFill>
                <a:effectLst/>
                <a:latin typeface="Times New Roman" panose="02020603050405020304" pitchFamily="18" charset="0"/>
              </a:rPr>
              <a:t>Children and Youth Services Review</a:t>
            </a:r>
            <a:r>
              <a:rPr lang="en-GB" sz="1800" b="0" i="0" u="none" strike="noStrike" dirty="0">
                <a:solidFill>
                  <a:srgbClr val="000000"/>
                </a:solidFill>
                <a:effectLst/>
                <a:latin typeface="Times New Roman" panose="02020603050405020304" pitchFamily="18" charset="0"/>
              </a:rPr>
              <a:t>, 33(12), pp.2532–2539. </a:t>
            </a:r>
            <a:r>
              <a:rPr lang="en-GB" sz="1800" b="0" i="0" u="none" strike="noStrike" dirty="0" err="1">
                <a:solidFill>
                  <a:srgbClr val="000000"/>
                </a:solidFill>
                <a:effectLst/>
                <a:latin typeface="Times New Roman" panose="02020603050405020304" pitchFamily="18" charset="0"/>
              </a:rPr>
              <a:t>doi:https</a:t>
            </a:r>
            <a:r>
              <a:rPr lang="en-GB" sz="1800" b="0" i="0" u="none" strike="noStrike" dirty="0">
                <a:solidFill>
                  <a:srgbClr val="000000"/>
                </a:solidFill>
                <a:effectLst/>
                <a:latin typeface="Times New Roman" panose="02020603050405020304" pitchFamily="18" charset="0"/>
              </a:rPr>
              <a:t>://</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/10.1016/j.childyouth.2011.08.016.</a:t>
            </a:r>
          </a:p>
          <a:p>
            <a:pPr algn="l"/>
            <a:endParaRPr lang="en-GB" sz="1800" b="0" i="0" u="none" strike="noStrike" dirty="0">
              <a:solidFill>
                <a:srgbClr val="000000"/>
              </a:solidFill>
              <a:effectLst/>
              <a:latin typeface="Times New Roman" panose="02020603050405020304" pitchFamily="18" charset="0"/>
            </a:endParaRPr>
          </a:p>
          <a:p>
            <a:pPr algn="l"/>
            <a:r>
              <a:rPr lang="en-GB" sz="1800" b="0" i="0" u="none" strike="noStrike" dirty="0">
                <a:solidFill>
                  <a:srgbClr val="000000"/>
                </a:solidFill>
                <a:effectLst/>
                <a:latin typeface="Times New Roman" panose="02020603050405020304" pitchFamily="18" charset="0"/>
              </a:rPr>
              <a:t>Feiler, B. (2020) </a:t>
            </a:r>
            <a:r>
              <a:rPr lang="en-GB" sz="1800" b="0" i="1" u="none" strike="noStrike" dirty="0">
                <a:solidFill>
                  <a:srgbClr val="000000"/>
                </a:solidFill>
                <a:effectLst/>
                <a:latin typeface="Times New Roman" panose="02020603050405020304" pitchFamily="18" charset="0"/>
              </a:rPr>
              <a:t>Life is in the transitions : mastering change at any age.</a:t>
            </a:r>
            <a:r>
              <a:rPr lang="en-GB" sz="1800" b="0" i="0" u="none" strike="noStrike" dirty="0">
                <a:solidFill>
                  <a:srgbClr val="000000"/>
                </a:solidFill>
                <a:effectLst/>
                <a:latin typeface="Times New Roman" panose="02020603050405020304" pitchFamily="18" charset="0"/>
              </a:rPr>
              <a:t> S.L.: Penguin Books.</a:t>
            </a:r>
          </a:p>
          <a:p>
            <a:pPr algn="l"/>
            <a:endParaRPr lang="en-GB" sz="1800" b="0" i="0" u="none" strike="noStrike" dirty="0">
              <a:solidFill>
                <a:srgbClr val="000000"/>
              </a:solidFill>
              <a:effectLst/>
              <a:latin typeface="Times New Roman" panose="02020603050405020304" pitchFamily="18" charset="0"/>
            </a:endParaRPr>
          </a:p>
          <a:p>
            <a:pPr algn="l"/>
            <a:r>
              <a:rPr lang="en-GB" sz="1800" b="0" i="0" u="none" strike="noStrike" dirty="0" err="1">
                <a:solidFill>
                  <a:srgbClr val="000000"/>
                </a:solidFill>
                <a:effectLst/>
                <a:latin typeface="Times New Roman" panose="02020603050405020304" pitchFamily="18" charset="0"/>
              </a:rPr>
              <a:t>Gamgam</a:t>
            </a:r>
            <a:r>
              <a:rPr lang="en-GB" sz="1800" b="0" i="0" u="none" strike="noStrike" dirty="0">
                <a:solidFill>
                  <a:srgbClr val="000000"/>
                </a:solidFill>
                <a:effectLst/>
                <a:latin typeface="Times New Roman" panose="02020603050405020304" pitchFamily="18" charset="0"/>
              </a:rPr>
              <a:t> </a:t>
            </a:r>
            <a:r>
              <a:rPr lang="en-GB" sz="1800" b="0" i="0" u="none" strike="noStrike" dirty="0" err="1">
                <a:solidFill>
                  <a:srgbClr val="000000"/>
                </a:solidFill>
                <a:effectLst/>
                <a:latin typeface="Times New Roman" panose="02020603050405020304" pitchFamily="18" charset="0"/>
              </a:rPr>
              <a:t>Leanderz</a:t>
            </a:r>
            <a:r>
              <a:rPr lang="en-GB" sz="1800" b="0" i="0" u="none" strike="noStrike" dirty="0">
                <a:solidFill>
                  <a:srgbClr val="000000"/>
                </a:solidFill>
                <a:effectLst/>
                <a:latin typeface="Times New Roman" panose="02020603050405020304" pitchFamily="18" charset="0"/>
              </a:rPr>
              <a:t>, </a:t>
            </a:r>
            <a:r>
              <a:rPr lang="en-GB" sz="1800" b="0" i="0" u="none" strike="noStrike" dirty="0" err="1">
                <a:solidFill>
                  <a:srgbClr val="000000"/>
                </a:solidFill>
                <a:effectLst/>
                <a:latin typeface="Times New Roman" panose="02020603050405020304" pitchFamily="18" charset="0"/>
              </a:rPr>
              <a:t>Å</a:t>
            </a:r>
            <a:r>
              <a:rPr lang="en-GB" sz="1800" b="0" i="0" u="none" strike="noStrike" dirty="0">
                <a:solidFill>
                  <a:srgbClr val="000000"/>
                </a:solidFill>
                <a:effectLst/>
                <a:latin typeface="Times New Roman" panose="02020603050405020304" pitchFamily="18" charset="0"/>
              </a:rPr>
              <a:t>., </a:t>
            </a:r>
            <a:r>
              <a:rPr lang="en-GB" sz="1800" b="0" i="0" u="none" strike="noStrike" dirty="0" err="1">
                <a:solidFill>
                  <a:srgbClr val="000000"/>
                </a:solidFill>
                <a:effectLst/>
                <a:latin typeface="Times New Roman" panose="02020603050405020304" pitchFamily="18" charset="0"/>
              </a:rPr>
              <a:t>Hallgren</a:t>
            </a:r>
            <a:r>
              <a:rPr lang="en-GB" sz="1800" b="0" i="0" u="none" strike="noStrike" dirty="0">
                <a:solidFill>
                  <a:srgbClr val="000000"/>
                </a:solidFill>
                <a:effectLst/>
                <a:latin typeface="Times New Roman" panose="02020603050405020304" pitchFamily="18" charset="0"/>
              </a:rPr>
              <a:t>, J., </a:t>
            </a:r>
            <a:r>
              <a:rPr lang="en-GB" sz="1800" b="0" i="0" u="none" strike="noStrike" dirty="0" err="1">
                <a:solidFill>
                  <a:srgbClr val="000000"/>
                </a:solidFill>
                <a:effectLst/>
                <a:latin typeface="Times New Roman" panose="02020603050405020304" pitchFamily="18" charset="0"/>
              </a:rPr>
              <a:t>Henricson</a:t>
            </a:r>
            <a:r>
              <a:rPr lang="en-GB" sz="1800" b="0" i="0" u="none" strike="noStrike" dirty="0">
                <a:solidFill>
                  <a:srgbClr val="000000"/>
                </a:solidFill>
                <a:effectLst/>
                <a:latin typeface="Times New Roman" panose="02020603050405020304" pitchFamily="18" charset="0"/>
              </a:rPr>
              <a:t>, M., Larsson, M. and Bäckström, C. (2021) ‘Parental‐couple separation during the transition to parenthood’, </a:t>
            </a:r>
            <a:r>
              <a:rPr lang="en-GB" sz="1800" b="0" i="1" u="none" strike="noStrike" dirty="0">
                <a:solidFill>
                  <a:srgbClr val="000000"/>
                </a:solidFill>
                <a:effectLst/>
                <a:latin typeface="Times New Roman" panose="02020603050405020304" pitchFamily="18" charset="0"/>
              </a:rPr>
              <a:t>Nursing Open</a:t>
            </a:r>
            <a:r>
              <a:rPr lang="en-GB" sz="1800" b="0" i="0" u="none" strike="noStrike" dirty="0">
                <a:solidFill>
                  <a:srgbClr val="000000"/>
                </a:solidFill>
                <a:effectLst/>
                <a:latin typeface="Times New Roman" panose="02020603050405020304" pitchFamily="18" charset="0"/>
              </a:rPr>
              <a:t>, 8(5), pp.2622–2636. </a:t>
            </a:r>
            <a:r>
              <a:rPr lang="en-GB" sz="1800" b="0" i="0" u="none" strike="noStrike" dirty="0" err="1">
                <a:solidFill>
                  <a:srgbClr val="000000"/>
                </a:solidFill>
                <a:effectLst/>
                <a:latin typeface="Times New Roman" panose="02020603050405020304" pitchFamily="18" charset="0"/>
              </a:rPr>
              <a:t>doi:https</a:t>
            </a:r>
            <a:r>
              <a:rPr lang="en-GB" sz="1800" b="0" i="0" u="none" strike="noStrike" dirty="0">
                <a:solidFill>
                  <a:srgbClr val="000000"/>
                </a:solidFill>
                <a:effectLst/>
                <a:latin typeface="Times New Roman" panose="02020603050405020304" pitchFamily="18" charset="0"/>
              </a:rPr>
              <a:t>://</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/10.1002/nop2.803.</a:t>
            </a:r>
          </a:p>
          <a:p>
            <a:pPr algn="l"/>
            <a:endParaRPr lang="en-GB" sz="1800" b="0" i="0" u="none" strike="noStrike" dirty="0">
              <a:solidFill>
                <a:srgbClr val="000000"/>
              </a:solidFill>
              <a:effectLst/>
              <a:latin typeface="Times New Roman" panose="02020603050405020304" pitchFamily="18" charset="0"/>
            </a:endParaRPr>
          </a:p>
          <a:p>
            <a:pPr algn="l"/>
            <a:r>
              <a:rPr lang="en-GB" sz="1800" b="0" i="0" u="none" strike="noStrike" dirty="0">
                <a:solidFill>
                  <a:srgbClr val="000000"/>
                </a:solidFill>
                <a:effectLst/>
                <a:latin typeface="Times New Roman" panose="02020603050405020304" pitchFamily="18" charset="0"/>
              </a:rPr>
              <a:t>Gibbs, G. (1988) </a:t>
            </a:r>
            <a:r>
              <a:rPr lang="en-GB" sz="1800" b="0" i="1" u="none" strike="noStrike" dirty="0">
                <a:solidFill>
                  <a:srgbClr val="000000"/>
                </a:solidFill>
                <a:effectLst/>
                <a:latin typeface="Times New Roman" panose="02020603050405020304" pitchFamily="18" charset="0"/>
              </a:rPr>
              <a:t>Learning by doing: a guide to teaching and learning methods</a:t>
            </a:r>
            <a:r>
              <a:rPr lang="en-GB" sz="1800" b="0" i="0" u="none" strike="noStrike" dirty="0">
                <a:solidFill>
                  <a:srgbClr val="000000"/>
                </a:solidFill>
                <a:effectLst/>
                <a:latin typeface="Times New Roman" panose="02020603050405020304" pitchFamily="18" charset="0"/>
              </a:rPr>
              <a:t>. Oxford: Oxford Further Education Unit.</a:t>
            </a:r>
          </a:p>
        </p:txBody>
      </p:sp>
    </p:spTree>
    <p:extLst>
      <p:ext uri="{BB962C8B-B14F-4D97-AF65-F5344CB8AC3E}">
        <p14:creationId xmlns:p14="http://schemas.microsoft.com/office/powerpoint/2010/main" val="156591782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BDBDCB-B2E8-07CC-88ED-59CDF82A9665}"/>
              </a:ext>
            </a:extLst>
          </p:cNvPr>
          <p:cNvSpPr>
            <a:spLocks noGrp="1"/>
          </p:cNvSpPr>
          <p:nvPr>
            <p:ph type="title"/>
          </p:nvPr>
        </p:nvSpPr>
        <p:spPr>
          <a:xfrm>
            <a:off x="1028700" y="1967266"/>
            <a:ext cx="2628900" cy="2547257"/>
          </a:xfrm>
          <a:noFill/>
        </p:spPr>
        <p:txBody>
          <a:bodyPr anchor="ctr">
            <a:normAutofit/>
          </a:bodyPr>
          <a:lstStyle/>
          <a:p>
            <a:pPr algn="ctr"/>
            <a:r>
              <a:rPr lang="en-GB" sz="3600" dirty="0">
                <a:solidFill>
                  <a:srgbClr val="FFFFFF"/>
                </a:solidFill>
              </a:rPr>
              <a:t>References</a:t>
            </a:r>
          </a:p>
        </p:txBody>
      </p:sp>
      <p:sp>
        <p:nvSpPr>
          <p:cNvPr id="6" name="TextBox 5">
            <a:extLst>
              <a:ext uri="{FF2B5EF4-FFF2-40B4-BE49-F238E27FC236}">
                <a16:creationId xmlns:a16="http://schemas.microsoft.com/office/drawing/2014/main" id="{B688F4CF-9BF6-EEB0-4199-91BBD2DF80CA}"/>
              </a:ext>
            </a:extLst>
          </p:cNvPr>
          <p:cNvSpPr txBox="1"/>
          <p:nvPr/>
        </p:nvSpPr>
        <p:spPr>
          <a:xfrm>
            <a:off x="4927476" y="114300"/>
            <a:ext cx="7112124" cy="6463308"/>
          </a:xfrm>
          <a:prstGeom prst="rect">
            <a:avLst/>
          </a:prstGeom>
          <a:noFill/>
        </p:spPr>
        <p:txBody>
          <a:bodyPr wrap="square">
            <a:spAutoFit/>
          </a:bodyPr>
          <a:lstStyle/>
          <a:p>
            <a:pPr algn="l"/>
            <a:r>
              <a:rPr lang="en-GB" sz="1800" b="0" i="0" u="none" strike="noStrike" dirty="0">
                <a:solidFill>
                  <a:srgbClr val="000000"/>
                </a:solidFill>
                <a:effectLst/>
                <a:latin typeface="Times New Roman" panose="02020603050405020304" pitchFamily="18" charset="0"/>
              </a:rPr>
              <a:t>Gottman, J.M. and </a:t>
            </a:r>
            <a:r>
              <a:rPr lang="en-GB" sz="1800" b="0" i="0" u="none" strike="noStrike" dirty="0" err="1">
                <a:solidFill>
                  <a:srgbClr val="000000"/>
                </a:solidFill>
                <a:effectLst/>
                <a:latin typeface="Times New Roman" panose="02020603050405020304" pitchFamily="18" charset="0"/>
              </a:rPr>
              <a:t>Notarius</a:t>
            </a:r>
            <a:r>
              <a:rPr lang="en-GB" sz="1800" b="0" i="0" u="none" strike="noStrike" dirty="0">
                <a:solidFill>
                  <a:srgbClr val="000000"/>
                </a:solidFill>
                <a:effectLst/>
                <a:latin typeface="Times New Roman" panose="02020603050405020304" pitchFamily="18" charset="0"/>
              </a:rPr>
              <a:t>, C.I. (2002) ‘Marital research in the 20th century and a research </a:t>
            </a:r>
            <a:r>
              <a:rPr lang="en-GB" dirty="0">
                <a:solidFill>
                  <a:srgbClr val="000000"/>
                </a:solidFill>
                <a:latin typeface="Times New Roman" panose="02020603050405020304" pitchFamily="18" charset="0"/>
              </a:rPr>
              <a:t>a</a:t>
            </a:r>
            <a:r>
              <a:rPr lang="en-GB" sz="1800" b="0" i="0" u="none" strike="noStrike" dirty="0">
                <a:solidFill>
                  <a:srgbClr val="000000"/>
                </a:solidFill>
                <a:effectLst/>
                <a:latin typeface="Times New Roman" panose="02020603050405020304" pitchFamily="18" charset="0"/>
              </a:rPr>
              <a:t>genda for the 21st century</a:t>
            </a:r>
            <a:r>
              <a:rPr lang="en-GB" dirty="0">
                <a:solidFill>
                  <a:srgbClr val="000000"/>
                </a:solidFill>
                <a:latin typeface="Times New Roman" panose="02020603050405020304" pitchFamily="18" charset="0"/>
              </a:rPr>
              <a:t>’,</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Family Process</a:t>
            </a:r>
            <a:r>
              <a:rPr lang="en-GB" sz="1800" b="0" i="0" u="none" strike="noStrike" dirty="0">
                <a:solidFill>
                  <a:srgbClr val="000000"/>
                </a:solidFill>
                <a:effectLst/>
                <a:latin typeface="Times New Roman" panose="02020603050405020304" pitchFamily="18" charset="0"/>
              </a:rPr>
              <a:t>, 41(2), pp.159–197. </a:t>
            </a:r>
            <a:r>
              <a:rPr lang="en-GB" sz="1800" b="0" i="0" u="none" strike="noStrike" dirty="0" err="1">
                <a:solidFill>
                  <a:srgbClr val="000000"/>
                </a:solidFill>
                <a:effectLst/>
                <a:latin typeface="Times New Roman" panose="02020603050405020304" pitchFamily="18" charset="0"/>
              </a:rPr>
              <a:t>doi:https</a:t>
            </a:r>
            <a:r>
              <a:rPr lang="en-GB" sz="1800" b="0" i="0" u="none" strike="noStrike" dirty="0">
                <a:solidFill>
                  <a:srgbClr val="000000"/>
                </a:solidFill>
                <a:effectLst/>
                <a:latin typeface="Times New Roman" panose="02020603050405020304" pitchFamily="18" charset="0"/>
              </a:rPr>
              <a:t>://</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/10.1111/j.1545-5300.2002.41203.x.</a:t>
            </a:r>
          </a:p>
          <a:p>
            <a:pPr algn="l"/>
            <a:endParaRPr lang="en-GB" sz="1800" b="0" i="0" u="none" strike="noStrike" dirty="0">
              <a:solidFill>
                <a:srgbClr val="000000"/>
              </a:solidFill>
              <a:effectLst/>
              <a:latin typeface="Times New Roman" panose="02020603050405020304" pitchFamily="18" charset="0"/>
            </a:endParaRPr>
          </a:p>
          <a:p>
            <a:pPr algn="l"/>
            <a:r>
              <a:rPr lang="en-GB" sz="1800" b="0" i="0" u="none" strike="noStrike" dirty="0" err="1">
                <a:solidFill>
                  <a:srgbClr val="000000"/>
                </a:solidFill>
                <a:effectLst/>
                <a:latin typeface="Times New Roman" panose="02020603050405020304" pitchFamily="18" charset="0"/>
              </a:rPr>
              <a:t>Kralik</a:t>
            </a:r>
            <a:r>
              <a:rPr lang="en-GB" sz="1800" b="0" i="0" u="none" strike="noStrike" dirty="0">
                <a:solidFill>
                  <a:srgbClr val="000000"/>
                </a:solidFill>
                <a:effectLst/>
                <a:latin typeface="Times New Roman" panose="02020603050405020304" pitchFamily="18" charset="0"/>
              </a:rPr>
              <a:t>, D., </a:t>
            </a:r>
            <a:r>
              <a:rPr lang="en-GB" sz="1800" b="0" i="0" u="none" strike="noStrike" dirty="0" err="1">
                <a:solidFill>
                  <a:srgbClr val="000000"/>
                </a:solidFill>
                <a:effectLst/>
                <a:latin typeface="Times New Roman" panose="02020603050405020304" pitchFamily="18" charset="0"/>
              </a:rPr>
              <a:t>Visentin</a:t>
            </a:r>
            <a:r>
              <a:rPr lang="en-GB" sz="1800" b="0" i="0" u="none" strike="noStrike" dirty="0">
                <a:solidFill>
                  <a:srgbClr val="000000"/>
                </a:solidFill>
                <a:effectLst/>
                <a:latin typeface="Times New Roman" panose="02020603050405020304" pitchFamily="18" charset="0"/>
              </a:rPr>
              <a:t>, K. and van Loon, A. (2006) ‘Transition: a literature review’, </a:t>
            </a:r>
            <a:r>
              <a:rPr lang="en-GB" sz="1800" b="0" i="1" u="none" strike="noStrike" dirty="0">
                <a:solidFill>
                  <a:srgbClr val="000000"/>
                </a:solidFill>
                <a:effectLst/>
                <a:latin typeface="Times New Roman" panose="02020603050405020304" pitchFamily="18" charset="0"/>
              </a:rPr>
              <a:t>Journal of Advanced Nursing</a:t>
            </a:r>
            <a:r>
              <a:rPr lang="en-GB" sz="1800" b="0" i="0" u="none" strike="noStrike" dirty="0">
                <a:solidFill>
                  <a:srgbClr val="000000"/>
                </a:solidFill>
                <a:effectLst/>
                <a:latin typeface="Times New Roman" panose="02020603050405020304" pitchFamily="18" charset="0"/>
              </a:rPr>
              <a:t>, [online] 55(3), pp.320–329. </a:t>
            </a:r>
            <a:r>
              <a:rPr lang="en-GB" sz="1800" b="0" i="0" u="none" strike="noStrike" dirty="0" err="1">
                <a:solidFill>
                  <a:srgbClr val="000000"/>
                </a:solidFill>
                <a:effectLst/>
                <a:latin typeface="Times New Roman" panose="02020603050405020304" pitchFamily="18" charset="0"/>
              </a:rPr>
              <a:t>doi:https</a:t>
            </a:r>
            <a:r>
              <a:rPr lang="en-GB" sz="1800" b="0" i="0" u="none" strike="noStrike" dirty="0">
                <a:solidFill>
                  <a:srgbClr val="000000"/>
                </a:solidFill>
                <a:effectLst/>
                <a:latin typeface="Times New Roman" panose="02020603050405020304" pitchFamily="18" charset="0"/>
              </a:rPr>
              <a:t>://</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/10.1111/j.1365-2648.2006.03899.x.</a:t>
            </a:r>
          </a:p>
          <a:p>
            <a:pPr algn="l"/>
            <a:endParaRPr lang="en-GB" sz="1800" b="0" i="0" u="none" strike="noStrike" dirty="0">
              <a:solidFill>
                <a:srgbClr val="000000"/>
              </a:solidFill>
              <a:effectLst/>
              <a:latin typeface="Times New Roman" panose="02020603050405020304" pitchFamily="18" charset="0"/>
            </a:endParaRPr>
          </a:p>
          <a:p>
            <a:pPr algn="l"/>
            <a:r>
              <a:rPr lang="en-GB" sz="1800" b="0" i="0" u="none" strike="noStrike" dirty="0">
                <a:solidFill>
                  <a:srgbClr val="000000"/>
                </a:solidFill>
                <a:effectLst/>
                <a:latin typeface="Times New Roman" panose="02020603050405020304" pitchFamily="18" charset="0"/>
              </a:rPr>
              <a:t>Rolfe, G., Jasper, M. and Freshwater, D. (2011) </a:t>
            </a:r>
            <a:r>
              <a:rPr lang="en-GB" sz="1800" b="0" i="1" u="none" strike="noStrike" dirty="0">
                <a:solidFill>
                  <a:srgbClr val="000000"/>
                </a:solidFill>
                <a:effectLst/>
                <a:latin typeface="Times New Roman" panose="02020603050405020304" pitchFamily="18" charset="0"/>
              </a:rPr>
              <a:t>Critical reflection in practice : generating knowledge for care</a:t>
            </a:r>
            <a:r>
              <a:rPr lang="en-GB" sz="1800" b="0" i="0" u="none" strike="noStrike" dirty="0">
                <a:solidFill>
                  <a:srgbClr val="000000"/>
                </a:solidFill>
                <a:effectLst/>
                <a:latin typeface="Times New Roman" panose="02020603050405020304" pitchFamily="18" charset="0"/>
              </a:rPr>
              <a:t>. 2nd ed. Basingstoke: Palgrave Macmillan.</a:t>
            </a:r>
          </a:p>
          <a:p>
            <a:pPr algn="l"/>
            <a:endParaRPr lang="en-GB" sz="1800" b="0" i="0" u="none" strike="noStrike" dirty="0">
              <a:solidFill>
                <a:srgbClr val="000000"/>
              </a:solidFill>
              <a:effectLst/>
              <a:latin typeface="Times New Roman" panose="02020603050405020304" pitchFamily="18" charset="0"/>
            </a:endParaRPr>
          </a:p>
          <a:p>
            <a:pPr algn="l"/>
            <a:r>
              <a:rPr lang="en-GB" sz="1800" b="0" i="0" u="none" strike="noStrike" dirty="0">
                <a:solidFill>
                  <a:srgbClr val="000000"/>
                </a:solidFill>
                <a:effectLst/>
                <a:latin typeface="Times New Roman" panose="02020603050405020304" pitchFamily="18" charset="0"/>
              </a:rPr>
              <a:t>Schlossberg, N.K., Waters, E.B. and Goodman, J. (1995) </a:t>
            </a:r>
            <a:r>
              <a:rPr lang="en-GB" sz="1800" b="0" i="1" u="none" strike="noStrike" dirty="0">
                <a:solidFill>
                  <a:srgbClr val="000000"/>
                </a:solidFill>
                <a:effectLst/>
                <a:latin typeface="Times New Roman" panose="02020603050405020304" pitchFamily="18" charset="0"/>
              </a:rPr>
              <a:t>Counselling adults in transition</a:t>
            </a:r>
            <a:r>
              <a:rPr lang="en-GB" dirty="0">
                <a:solidFill>
                  <a:srgbClr val="000000"/>
                </a:solidFill>
                <a:latin typeface="Times New Roman" panose="02020603050405020304" pitchFamily="18" charset="0"/>
              </a:rPr>
              <a:t>: Linking practice with theory. 2</a:t>
            </a:r>
            <a:r>
              <a:rPr lang="en-GB" baseline="30000" dirty="0">
                <a:solidFill>
                  <a:srgbClr val="000000"/>
                </a:solidFill>
                <a:latin typeface="Times New Roman" panose="02020603050405020304" pitchFamily="18" charset="0"/>
              </a:rPr>
              <a:t>nd</a:t>
            </a:r>
            <a:r>
              <a:rPr lang="en-GB" dirty="0">
                <a:solidFill>
                  <a:srgbClr val="000000"/>
                </a:solidFill>
                <a:latin typeface="Times New Roman" panose="02020603050405020304" pitchFamily="18" charset="0"/>
              </a:rPr>
              <a:t> ed.</a:t>
            </a:r>
            <a:r>
              <a:rPr lang="en-GB" sz="1800" b="0" i="0" u="none" strike="noStrike" dirty="0">
                <a:solidFill>
                  <a:srgbClr val="000000"/>
                </a:solidFill>
                <a:effectLst/>
                <a:latin typeface="Times New Roman" panose="02020603050405020304" pitchFamily="18" charset="0"/>
              </a:rPr>
              <a:t> New York: Springer Publishing Company. </a:t>
            </a:r>
          </a:p>
          <a:p>
            <a:pPr algn="l"/>
            <a:endParaRPr lang="en-GB" sz="1800" b="0" i="0" u="none" strike="noStrike" dirty="0">
              <a:solidFill>
                <a:srgbClr val="000000"/>
              </a:solidFill>
              <a:effectLst/>
              <a:latin typeface="Times New Roman" panose="02020603050405020304" pitchFamily="18" charset="0"/>
            </a:endParaRPr>
          </a:p>
          <a:p>
            <a:pPr algn="l"/>
            <a:r>
              <a:rPr lang="en-GB" sz="1800" b="0" i="0" u="none" strike="noStrike" dirty="0">
                <a:solidFill>
                  <a:srgbClr val="000000"/>
                </a:solidFill>
                <a:effectLst/>
                <a:latin typeface="Times New Roman" panose="02020603050405020304" pitchFamily="18" charset="0"/>
              </a:rPr>
              <a:t>Shy, Y. and Mills, L.G. (2010) ‘A </a:t>
            </a:r>
            <a:r>
              <a:rPr lang="en-GB" dirty="0">
                <a:solidFill>
                  <a:srgbClr val="000000"/>
                </a:solidFill>
                <a:latin typeface="Times New Roman" panose="02020603050405020304" pitchFamily="18" charset="0"/>
              </a:rPr>
              <a:t>c</a:t>
            </a:r>
            <a:r>
              <a:rPr lang="en-GB" sz="1800" b="0" i="0" u="none" strike="noStrike" dirty="0">
                <a:solidFill>
                  <a:srgbClr val="000000"/>
                </a:solidFill>
                <a:effectLst/>
                <a:latin typeface="Times New Roman" panose="02020603050405020304" pitchFamily="18" charset="0"/>
              </a:rPr>
              <a:t>ritical </a:t>
            </a:r>
            <a:r>
              <a:rPr lang="en-GB" dirty="0">
                <a:solidFill>
                  <a:srgbClr val="000000"/>
                </a:solidFill>
                <a:latin typeface="Times New Roman" panose="02020603050405020304" pitchFamily="18" charset="0"/>
              </a:rPr>
              <a:t>n</a:t>
            </a:r>
            <a:r>
              <a:rPr lang="en-GB" sz="1800" b="0" i="0" u="none" strike="noStrike" dirty="0">
                <a:solidFill>
                  <a:srgbClr val="000000"/>
                </a:solidFill>
                <a:effectLst/>
                <a:latin typeface="Times New Roman" panose="02020603050405020304" pitchFamily="18" charset="0"/>
              </a:rPr>
              <a:t>ew </a:t>
            </a:r>
            <a:r>
              <a:rPr lang="en-GB" dirty="0">
                <a:solidFill>
                  <a:srgbClr val="000000"/>
                </a:solidFill>
                <a:latin typeface="Times New Roman" panose="02020603050405020304" pitchFamily="18" charset="0"/>
              </a:rPr>
              <a:t>p</a:t>
            </a:r>
            <a:r>
              <a:rPr lang="en-GB" sz="1800" b="0" i="0" u="none" strike="noStrike" dirty="0">
                <a:solidFill>
                  <a:srgbClr val="000000"/>
                </a:solidFill>
                <a:effectLst/>
                <a:latin typeface="Times New Roman" panose="02020603050405020304" pitchFamily="18" charset="0"/>
              </a:rPr>
              <a:t>athway </a:t>
            </a:r>
            <a:r>
              <a:rPr lang="en-GB" dirty="0">
                <a:solidFill>
                  <a:srgbClr val="000000"/>
                </a:solidFill>
                <a:latin typeface="Times New Roman" panose="02020603050405020304" pitchFamily="18" charset="0"/>
              </a:rPr>
              <a:t>t</a:t>
            </a:r>
            <a:r>
              <a:rPr lang="en-GB" sz="1800" b="0" i="0" u="none" strike="noStrike" dirty="0">
                <a:solidFill>
                  <a:srgbClr val="000000"/>
                </a:solidFill>
                <a:effectLst/>
                <a:latin typeface="Times New Roman" panose="02020603050405020304" pitchFamily="18" charset="0"/>
              </a:rPr>
              <a:t>owards </a:t>
            </a:r>
            <a:r>
              <a:rPr lang="en-GB" dirty="0">
                <a:solidFill>
                  <a:srgbClr val="000000"/>
                </a:solidFill>
                <a:latin typeface="Times New Roman" panose="02020603050405020304" pitchFamily="18" charset="0"/>
              </a:rPr>
              <a:t>c</a:t>
            </a:r>
            <a:r>
              <a:rPr lang="en-GB" sz="1800" b="0" i="0" u="none" strike="noStrike" dirty="0">
                <a:solidFill>
                  <a:srgbClr val="000000"/>
                </a:solidFill>
                <a:effectLst/>
                <a:latin typeface="Times New Roman" panose="02020603050405020304" pitchFamily="18" charset="0"/>
              </a:rPr>
              <a:t>hange in abusive </a:t>
            </a:r>
            <a:r>
              <a:rPr lang="en-GB" dirty="0">
                <a:solidFill>
                  <a:srgbClr val="000000"/>
                </a:solidFill>
                <a:latin typeface="Times New Roman" panose="02020603050405020304" pitchFamily="18" charset="0"/>
              </a:rPr>
              <a:t>r</a:t>
            </a:r>
            <a:r>
              <a:rPr lang="en-GB" sz="1800" b="0" i="0" u="none" strike="noStrike" dirty="0">
                <a:solidFill>
                  <a:srgbClr val="000000"/>
                </a:solidFill>
                <a:effectLst/>
                <a:latin typeface="Times New Roman" panose="02020603050405020304" pitchFamily="18" charset="0"/>
              </a:rPr>
              <a:t>elationships: The theory of transition </a:t>
            </a:r>
            <a:r>
              <a:rPr lang="en-GB" dirty="0">
                <a:solidFill>
                  <a:srgbClr val="000000"/>
                </a:solidFill>
                <a:latin typeface="Times New Roman" panose="02020603050405020304" pitchFamily="18" charset="0"/>
              </a:rPr>
              <a:t>f</a:t>
            </a:r>
            <a:r>
              <a:rPr lang="en-GB" sz="1800" b="0" i="0" u="none" strike="noStrike" dirty="0">
                <a:solidFill>
                  <a:srgbClr val="000000"/>
                </a:solidFill>
                <a:effectLst/>
                <a:latin typeface="Times New Roman" panose="02020603050405020304" pitchFamily="18" charset="0"/>
              </a:rPr>
              <a:t>ramework</a:t>
            </a:r>
            <a:r>
              <a:rPr lang="en-GB" dirty="0">
                <a:solidFill>
                  <a:srgbClr val="000000"/>
                </a:solidFill>
                <a:latin typeface="Times New Roman" panose="02020603050405020304" pitchFamily="18" charset="0"/>
              </a:rPr>
              <a:t>’,</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Clinical Social Work Journal</a:t>
            </a:r>
            <a:r>
              <a:rPr lang="en-GB" sz="1800" b="0" i="0" u="none" strike="noStrike" dirty="0">
                <a:solidFill>
                  <a:srgbClr val="000000"/>
                </a:solidFill>
                <a:effectLst/>
                <a:latin typeface="Times New Roman" panose="02020603050405020304" pitchFamily="18" charset="0"/>
              </a:rPr>
              <a:t>, 38(4), pp.418–425. </a:t>
            </a:r>
            <a:r>
              <a:rPr lang="en-GB" sz="1800" b="0" i="0" u="none" strike="noStrike" dirty="0" err="1">
                <a:solidFill>
                  <a:srgbClr val="000000"/>
                </a:solidFill>
                <a:effectLst/>
                <a:latin typeface="Times New Roman" panose="02020603050405020304" pitchFamily="18" charset="0"/>
              </a:rPr>
              <a:t>doi:https</a:t>
            </a:r>
            <a:r>
              <a:rPr lang="en-GB" sz="1800" b="0" i="0" u="none" strike="noStrike" dirty="0">
                <a:solidFill>
                  <a:srgbClr val="000000"/>
                </a:solidFill>
                <a:effectLst/>
                <a:latin typeface="Times New Roman" panose="02020603050405020304" pitchFamily="18" charset="0"/>
              </a:rPr>
              <a:t>://</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/10.1007/s10615-010-0279-0.</a:t>
            </a:r>
          </a:p>
          <a:p>
            <a:pPr algn="l"/>
            <a:endParaRPr lang="en-GB" sz="1800" b="0" i="0" u="none" strike="noStrike" dirty="0">
              <a:solidFill>
                <a:srgbClr val="000000"/>
              </a:solidFill>
              <a:effectLst/>
              <a:latin typeface="Times New Roman" panose="02020603050405020304" pitchFamily="18" charset="0"/>
            </a:endParaRPr>
          </a:p>
          <a:p>
            <a:pPr algn="l"/>
            <a:r>
              <a:rPr lang="en-GB" sz="1800" b="0" i="0" u="none" strike="noStrike" dirty="0" err="1">
                <a:solidFill>
                  <a:srgbClr val="000000"/>
                </a:solidFill>
                <a:effectLst/>
                <a:latin typeface="Times New Roman" panose="02020603050405020304" pitchFamily="18" charset="0"/>
              </a:rPr>
              <a:t>Stedmon</a:t>
            </a:r>
            <a:r>
              <a:rPr lang="en-GB" sz="1800" b="0" i="0" u="none" strike="noStrike" dirty="0">
                <a:solidFill>
                  <a:srgbClr val="000000"/>
                </a:solidFill>
                <a:effectLst/>
                <a:latin typeface="Times New Roman" panose="02020603050405020304" pitchFamily="18" charset="0"/>
              </a:rPr>
              <a:t>, J. and </a:t>
            </a:r>
            <a:r>
              <a:rPr lang="en-GB" sz="1800" b="0" i="0" u="none" strike="noStrike" dirty="0" err="1">
                <a:solidFill>
                  <a:srgbClr val="000000"/>
                </a:solidFill>
                <a:effectLst/>
                <a:latin typeface="Times New Roman" panose="02020603050405020304" pitchFamily="18" charset="0"/>
              </a:rPr>
              <a:t>Dallos</a:t>
            </a:r>
            <a:r>
              <a:rPr lang="en-GB" sz="1800" b="0" i="0" u="none" strike="noStrike" dirty="0">
                <a:solidFill>
                  <a:srgbClr val="000000"/>
                </a:solidFill>
                <a:effectLst/>
                <a:latin typeface="Times New Roman" panose="02020603050405020304" pitchFamily="18" charset="0"/>
              </a:rPr>
              <a:t>, R. (2009) </a:t>
            </a:r>
            <a:r>
              <a:rPr lang="en-GB" sz="1800" b="0" i="1" u="none" strike="noStrike" dirty="0">
                <a:solidFill>
                  <a:srgbClr val="000000"/>
                </a:solidFill>
                <a:effectLst/>
                <a:latin typeface="Times New Roman" panose="02020603050405020304" pitchFamily="18" charset="0"/>
              </a:rPr>
              <a:t>Reflective practice in psychotherapy and counselling.</a:t>
            </a:r>
            <a:r>
              <a:rPr lang="en-GB" sz="1800" b="0" i="0" u="none" strike="noStrike" dirty="0">
                <a:solidFill>
                  <a:srgbClr val="000000"/>
                </a:solidFill>
                <a:effectLst/>
                <a:latin typeface="Times New Roman" panose="02020603050405020304" pitchFamily="18" charset="0"/>
              </a:rPr>
              <a:t> Maidenhead: </a:t>
            </a:r>
            <a:r>
              <a:rPr lang="en-GB" sz="1800" b="0" i="0" u="none" strike="noStrike" dirty="0" err="1">
                <a:solidFill>
                  <a:srgbClr val="000000"/>
                </a:solidFill>
                <a:effectLst/>
                <a:latin typeface="Times New Roman" panose="02020603050405020304" pitchFamily="18" charset="0"/>
              </a:rPr>
              <a:t>Mcgraw-Hill</a:t>
            </a:r>
            <a:r>
              <a:rPr lang="en-GB" sz="1800" b="0" i="0" u="none" strike="noStrike" dirty="0">
                <a:solidFill>
                  <a:srgbClr val="000000"/>
                </a:solidFill>
                <a:effectLst/>
                <a:latin typeface="Times New Roman" panose="02020603050405020304" pitchFamily="18" charset="0"/>
              </a:rPr>
              <a:t> Education.</a:t>
            </a:r>
          </a:p>
        </p:txBody>
      </p:sp>
    </p:spTree>
    <p:extLst>
      <p:ext uri="{BB962C8B-B14F-4D97-AF65-F5344CB8AC3E}">
        <p14:creationId xmlns:p14="http://schemas.microsoft.com/office/powerpoint/2010/main" val="131767642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9E872F2-722B-3F6E-E9E6-5DE58A93E58D}"/>
            </a:ext>
          </a:extLst>
        </p:cNvPr>
        <p:cNvGrpSpPr/>
        <p:nvPr/>
      </p:nvGrpSpPr>
      <p:grpSpPr>
        <a:xfrm>
          <a:off x="0" y="0"/>
          <a:ext cx="0" cy="0"/>
          <a:chOff x="0" y="0"/>
          <a:chExt cx="0" cy="0"/>
        </a:xfrm>
      </p:grpSpPr>
      <p:sp>
        <p:nvSpPr>
          <p:cNvPr id="9" name="Down Arrow 7">
            <a:extLst>
              <a:ext uri="{FF2B5EF4-FFF2-40B4-BE49-F238E27FC236}">
                <a16:creationId xmlns:a16="http://schemas.microsoft.com/office/drawing/2014/main" id="{275658EF-E9C2-48AD-7D4F-7F3AFC0953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A244FD-63BC-B394-F63D-9FDA0F6C0F86}"/>
              </a:ext>
            </a:extLst>
          </p:cNvPr>
          <p:cNvSpPr>
            <a:spLocks noGrp="1"/>
          </p:cNvSpPr>
          <p:nvPr>
            <p:ph type="title"/>
          </p:nvPr>
        </p:nvSpPr>
        <p:spPr>
          <a:xfrm>
            <a:off x="1028700" y="1967266"/>
            <a:ext cx="2628900" cy="2547257"/>
          </a:xfrm>
          <a:noFill/>
        </p:spPr>
        <p:txBody>
          <a:bodyPr anchor="ctr">
            <a:normAutofit/>
          </a:bodyPr>
          <a:lstStyle/>
          <a:p>
            <a:pPr algn="ctr"/>
            <a:r>
              <a:rPr lang="en-GB" sz="3600" dirty="0">
                <a:solidFill>
                  <a:srgbClr val="FFFFFF"/>
                </a:solidFill>
              </a:rPr>
              <a:t>References</a:t>
            </a:r>
          </a:p>
        </p:txBody>
      </p:sp>
      <p:sp>
        <p:nvSpPr>
          <p:cNvPr id="4" name="TextBox 3">
            <a:extLst>
              <a:ext uri="{FF2B5EF4-FFF2-40B4-BE49-F238E27FC236}">
                <a16:creationId xmlns:a16="http://schemas.microsoft.com/office/drawing/2014/main" id="{04E66BD5-45A5-303E-4B09-4FF2DD43FD1A}"/>
              </a:ext>
            </a:extLst>
          </p:cNvPr>
          <p:cNvSpPr txBox="1"/>
          <p:nvPr/>
        </p:nvSpPr>
        <p:spPr>
          <a:xfrm>
            <a:off x="4800600" y="301840"/>
            <a:ext cx="6096000" cy="2031325"/>
          </a:xfrm>
          <a:prstGeom prst="rect">
            <a:avLst/>
          </a:prstGeom>
          <a:noFill/>
        </p:spPr>
        <p:txBody>
          <a:bodyPr wrap="square">
            <a:spAutoFit/>
          </a:bodyPr>
          <a:lstStyle/>
          <a:p>
            <a:pPr algn="l"/>
            <a:r>
              <a:rPr lang="en-GB" sz="1800" b="0" i="0" u="none" strike="noStrike" dirty="0">
                <a:solidFill>
                  <a:srgbClr val="000000"/>
                </a:solidFill>
                <a:effectLst/>
                <a:latin typeface="Times New Roman" panose="02020603050405020304" pitchFamily="18" charset="0"/>
              </a:rPr>
              <a:t>Thomas, C. and Ryan, M. (2008) ‘Women’s perception of the divorce </a:t>
            </a:r>
            <a:r>
              <a:rPr lang="en-GB" dirty="0">
                <a:solidFill>
                  <a:srgbClr val="000000"/>
                </a:solidFill>
                <a:latin typeface="Times New Roman" panose="02020603050405020304" pitchFamily="18" charset="0"/>
              </a:rPr>
              <a:t>e</a:t>
            </a:r>
            <a:r>
              <a:rPr lang="en-GB" sz="1800" b="0" i="0" u="none" strike="noStrike" dirty="0">
                <a:solidFill>
                  <a:srgbClr val="000000"/>
                </a:solidFill>
                <a:effectLst/>
                <a:latin typeface="Times New Roman" panose="02020603050405020304" pitchFamily="18" charset="0"/>
              </a:rPr>
              <a:t>xperience: A qualitative </a:t>
            </a:r>
            <a:r>
              <a:rPr lang="en-GB" dirty="0">
                <a:solidFill>
                  <a:srgbClr val="000000"/>
                </a:solidFill>
                <a:latin typeface="Times New Roman" panose="02020603050405020304" pitchFamily="18" charset="0"/>
              </a:rPr>
              <a:t>s</a:t>
            </a:r>
            <a:r>
              <a:rPr lang="en-GB" sz="1800" b="0" i="0" u="none" strike="noStrike" dirty="0">
                <a:solidFill>
                  <a:srgbClr val="000000"/>
                </a:solidFill>
                <a:effectLst/>
                <a:latin typeface="Times New Roman" panose="02020603050405020304" pitchFamily="18" charset="0"/>
              </a:rPr>
              <a:t>tudy</a:t>
            </a:r>
            <a:r>
              <a:rPr lang="en-GB" dirty="0">
                <a:solidFill>
                  <a:srgbClr val="000000"/>
                </a:solidFill>
                <a:latin typeface="Times New Roman" panose="02020603050405020304" pitchFamily="18" charset="0"/>
              </a:rPr>
              <a:t>’, </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Journal of Divorce &amp; Remarriage</a:t>
            </a:r>
            <a:r>
              <a:rPr lang="en-GB" sz="1800" b="0" i="0" u="none" strike="noStrike" dirty="0">
                <a:solidFill>
                  <a:srgbClr val="000000"/>
                </a:solidFill>
                <a:effectLst/>
                <a:latin typeface="Times New Roman" panose="02020603050405020304" pitchFamily="18" charset="0"/>
              </a:rPr>
              <a:t>, 49(3-4), pp.210–224. </a:t>
            </a:r>
            <a:r>
              <a:rPr lang="en-GB" sz="1800" b="0" i="0" u="none" strike="noStrike" dirty="0" err="1">
                <a:solidFill>
                  <a:srgbClr val="000000"/>
                </a:solidFill>
                <a:effectLst/>
                <a:latin typeface="Times New Roman" panose="02020603050405020304" pitchFamily="18" charset="0"/>
              </a:rPr>
              <a:t>doi:https</a:t>
            </a:r>
            <a:r>
              <a:rPr lang="en-GB" sz="1800" b="0" i="0" u="none" strike="noStrike" dirty="0">
                <a:solidFill>
                  <a:srgbClr val="000000"/>
                </a:solidFill>
                <a:effectLst/>
                <a:latin typeface="Times New Roman" panose="02020603050405020304" pitchFamily="18" charset="0"/>
              </a:rPr>
              <a:t>://</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/10.1080/10502550802222394.</a:t>
            </a:r>
          </a:p>
          <a:p>
            <a:pPr algn="l"/>
            <a:endParaRPr lang="en-GB" sz="1800" b="0" i="0" u="none" strike="noStrike" dirty="0">
              <a:solidFill>
                <a:srgbClr val="000000"/>
              </a:solidFill>
              <a:effectLst/>
              <a:latin typeface="Times New Roman" panose="02020603050405020304" pitchFamily="18" charset="0"/>
            </a:endParaRPr>
          </a:p>
          <a:p>
            <a:pPr algn="l"/>
            <a:r>
              <a:rPr lang="en-GB" sz="1800" b="0" i="0" u="none" strike="noStrike" dirty="0">
                <a:solidFill>
                  <a:srgbClr val="000000"/>
                </a:solidFill>
                <a:effectLst/>
                <a:latin typeface="Times New Roman" panose="02020603050405020304" pitchFamily="18" charset="0"/>
              </a:rPr>
              <a:t>Van </a:t>
            </a:r>
            <a:r>
              <a:rPr lang="en-GB" sz="1800" b="0" i="0" u="none" strike="noStrike" dirty="0" err="1">
                <a:solidFill>
                  <a:srgbClr val="000000"/>
                </a:solidFill>
                <a:effectLst/>
                <a:latin typeface="Times New Roman" panose="02020603050405020304" pitchFamily="18" charset="0"/>
              </a:rPr>
              <a:t>Gennep</a:t>
            </a:r>
            <a:r>
              <a:rPr lang="en-GB" sz="1800" b="0" i="0" u="none" strike="noStrike" dirty="0">
                <a:solidFill>
                  <a:srgbClr val="000000"/>
                </a:solidFill>
                <a:effectLst/>
                <a:latin typeface="Times New Roman" panose="02020603050405020304" pitchFamily="18" charset="0"/>
              </a:rPr>
              <a:t>, A. (1960) </a:t>
            </a:r>
            <a:r>
              <a:rPr lang="en-GB" sz="1800" b="0" i="1" u="none" strike="noStrike" dirty="0">
                <a:solidFill>
                  <a:srgbClr val="000000"/>
                </a:solidFill>
                <a:effectLst/>
                <a:latin typeface="Times New Roman" panose="02020603050405020304" pitchFamily="18" charset="0"/>
              </a:rPr>
              <a:t>The rites of passage</a:t>
            </a:r>
            <a:r>
              <a:rPr lang="en-GB" sz="1800" b="0" i="0" u="none" strike="noStrike" dirty="0">
                <a:solidFill>
                  <a:srgbClr val="000000"/>
                </a:solidFill>
                <a:effectLst/>
                <a:latin typeface="Times New Roman" panose="02020603050405020304" pitchFamily="18" charset="0"/>
              </a:rPr>
              <a:t>. London: Routledge.</a:t>
            </a:r>
          </a:p>
        </p:txBody>
      </p:sp>
      <p:sp>
        <p:nvSpPr>
          <p:cNvPr id="5" name="TextBox 4">
            <a:extLst>
              <a:ext uri="{FF2B5EF4-FFF2-40B4-BE49-F238E27FC236}">
                <a16:creationId xmlns:a16="http://schemas.microsoft.com/office/drawing/2014/main" id="{68D5DE05-E0BB-22A0-9578-F79C31BB9C62}"/>
              </a:ext>
            </a:extLst>
          </p:cNvPr>
          <p:cNvSpPr txBox="1"/>
          <p:nvPr/>
        </p:nvSpPr>
        <p:spPr>
          <a:xfrm>
            <a:off x="267250" y="6488668"/>
            <a:ext cx="6780700" cy="369332"/>
          </a:xfrm>
          <a:prstGeom prst="rect">
            <a:avLst/>
          </a:prstGeom>
          <a:noFill/>
        </p:spPr>
        <p:txBody>
          <a:bodyPr wrap="square" rtlCol="0">
            <a:spAutoFit/>
          </a:bodyPr>
          <a:lstStyle/>
          <a:p>
            <a:r>
              <a:rPr lang="en-GB" dirty="0"/>
              <a:t>*</a:t>
            </a:r>
            <a:r>
              <a:rPr lang="en-GB" sz="1200" dirty="0"/>
              <a:t>All unreferenced images are stock images from PowerPoint</a:t>
            </a:r>
            <a:endParaRPr lang="en-GB" dirty="0"/>
          </a:p>
        </p:txBody>
      </p:sp>
    </p:spTree>
    <p:extLst>
      <p:ext uri="{BB962C8B-B14F-4D97-AF65-F5344CB8AC3E}">
        <p14:creationId xmlns:p14="http://schemas.microsoft.com/office/powerpoint/2010/main" val="327659245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Down Arrow 9">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23B865-A775-95D8-5CB6-670B3D4244AD}"/>
              </a:ext>
            </a:extLst>
          </p:cNvPr>
          <p:cNvSpPr>
            <a:spLocks noGrp="1"/>
          </p:cNvSpPr>
          <p:nvPr>
            <p:ph type="title"/>
          </p:nvPr>
        </p:nvSpPr>
        <p:spPr>
          <a:xfrm>
            <a:off x="1080458" y="1967265"/>
            <a:ext cx="2628900" cy="2547257"/>
          </a:xfrm>
          <a:noFill/>
        </p:spPr>
        <p:txBody>
          <a:bodyPr anchor="ctr">
            <a:normAutofit/>
          </a:bodyPr>
          <a:lstStyle/>
          <a:p>
            <a:pPr algn="ctr"/>
            <a:r>
              <a:rPr lang="en-GB" sz="3600" dirty="0">
                <a:solidFill>
                  <a:srgbClr val="FFFFFF"/>
                </a:solidFill>
              </a:rPr>
              <a:t>Transcript</a:t>
            </a:r>
          </a:p>
        </p:txBody>
      </p:sp>
      <p:pic>
        <p:nvPicPr>
          <p:cNvPr id="5" name="Picture 4" descr="A paper with text on it&#10;&#10;Description automatically generated">
            <a:extLst>
              <a:ext uri="{FF2B5EF4-FFF2-40B4-BE49-F238E27FC236}">
                <a16:creationId xmlns:a16="http://schemas.microsoft.com/office/drawing/2014/main" id="{3183A200-74FC-1CF2-8C01-2CB370C22EB8}"/>
              </a:ext>
            </a:extLst>
          </p:cNvPr>
          <p:cNvPicPr>
            <a:picLocks noChangeAspect="1"/>
          </p:cNvPicPr>
          <p:nvPr/>
        </p:nvPicPr>
        <p:blipFill>
          <a:blip r:embed="rId2"/>
          <a:stretch>
            <a:fillRect/>
          </a:stretch>
        </p:blipFill>
        <p:spPr>
          <a:xfrm>
            <a:off x="4216526" y="867114"/>
            <a:ext cx="7772400" cy="4416867"/>
          </a:xfrm>
          <a:prstGeom prst="rect">
            <a:avLst/>
          </a:prstGeom>
        </p:spPr>
      </p:pic>
    </p:spTree>
    <p:extLst>
      <p:ext uri="{BB962C8B-B14F-4D97-AF65-F5344CB8AC3E}">
        <p14:creationId xmlns:p14="http://schemas.microsoft.com/office/powerpoint/2010/main" val="116252706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16AD89B-045B-9778-A3D3-19717CF3E2F7}"/>
            </a:ext>
          </a:extLst>
        </p:cNvPr>
        <p:cNvGrpSpPr/>
        <p:nvPr/>
      </p:nvGrpSpPr>
      <p:grpSpPr>
        <a:xfrm>
          <a:off x="0" y="0"/>
          <a:ext cx="0" cy="0"/>
          <a:chOff x="0" y="0"/>
          <a:chExt cx="0" cy="0"/>
        </a:xfrm>
      </p:grpSpPr>
      <p:sp>
        <p:nvSpPr>
          <p:cNvPr id="15"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D004E6-AA4B-656A-083A-4DE54290A6E9}"/>
              </a:ext>
            </a:extLst>
          </p:cNvPr>
          <p:cNvSpPr>
            <a:spLocks noGrp="1"/>
          </p:cNvSpPr>
          <p:nvPr>
            <p:ph type="title"/>
          </p:nvPr>
        </p:nvSpPr>
        <p:spPr>
          <a:xfrm>
            <a:off x="1028700" y="1967266"/>
            <a:ext cx="2628900" cy="2547257"/>
          </a:xfrm>
          <a:noFill/>
        </p:spPr>
        <p:txBody>
          <a:bodyPr anchor="ctr">
            <a:normAutofit/>
          </a:bodyPr>
          <a:lstStyle/>
          <a:p>
            <a:pPr algn="ctr"/>
            <a:r>
              <a:rPr lang="en-GB" sz="3600" dirty="0">
                <a:solidFill>
                  <a:srgbClr val="FFFFFF"/>
                </a:solidFill>
              </a:rPr>
              <a:t>Transcript</a:t>
            </a:r>
          </a:p>
        </p:txBody>
      </p:sp>
      <p:pic>
        <p:nvPicPr>
          <p:cNvPr id="6" name="Picture 5" descr="A paper with text on it&#10;&#10;Description automatically generated">
            <a:extLst>
              <a:ext uri="{FF2B5EF4-FFF2-40B4-BE49-F238E27FC236}">
                <a16:creationId xmlns:a16="http://schemas.microsoft.com/office/drawing/2014/main" id="{387768FC-3D9C-A4D1-7DC8-7EE8047B8253}"/>
              </a:ext>
            </a:extLst>
          </p:cNvPr>
          <p:cNvPicPr>
            <a:picLocks noChangeAspect="1"/>
          </p:cNvPicPr>
          <p:nvPr/>
        </p:nvPicPr>
        <p:blipFill>
          <a:blip r:embed="rId2"/>
          <a:stretch>
            <a:fillRect/>
          </a:stretch>
        </p:blipFill>
        <p:spPr>
          <a:xfrm>
            <a:off x="4216526" y="416029"/>
            <a:ext cx="7772400" cy="5649730"/>
          </a:xfrm>
          <a:prstGeom prst="rect">
            <a:avLst/>
          </a:prstGeom>
        </p:spPr>
      </p:pic>
    </p:spTree>
    <p:extLst>
      <p:ext uri="{BB962C8B-B14F-4D97-AF65-F5344CB8AC3E}">
        <p14:creationId xmlns:p14="http://schemas.microsoft.com/office/powerpoint/2010/main" val="32608874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02CBF93-4473-C0AC-DE7C-4AFD6D441359}"/>
            </a:ext>
          </a:extLst>
        </p:cNvPr>
        <p:cNvGrpSpPr/>
        <p:nvPr/>
      </p:nvGrpSpPr>
      <p:grpSpPr>
        <a:xfrm>
          <a:off x="0" y="0"/>
          <a:ext cx="0" cy="0"/>
          <a:chOff x="0" y="0"/>
          <a:chExt cx="0" cy="0"/>
        </a:xfrm>
      </p:grpSpPr>
      <p:sp>
        <p:nvSpPr>
          <p:cNvPr id="10" name="Down Arrow 9">
            <a:extLst>
              <a:ext uri="{FF2B5EF4-FFF2-40B4-BE49-F238E27FC236}">
                <a16:creationId xmlns:a16="http://schemas.microsoft.com/office/drawing/2014/main" id="{94CBB9AA-1818-E5E9-C98A-399B219C17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FC5BC3-95BE-6B2E-5895-319D541E0EEA}"/>
              </a:ext>
            </a:extLst>
          </p:cNvPr>
          <p:cNvSpPr>
            <a:spLocks noGrp="1"/>
          </p:cNvSpPr>
          <p:nvPr>
            <p:ph type="title"/>
          </p:nvPr>
        </p:nvSpPr>
        <p:spPr>
          <a:xfrm>
            <a:off x="1080458" y="1967265"/>
            <a:ext cx="2628900" cy="2547257"/>
          </a:xfrm>
          <a:noFill/>
        </p:spPr>
        <p:txBody>
          <a:bodyPr anchor="ctr">
            <a:normAutofit/>
          </a:bodyPr>
          <a:lstStyle/>
          <a:p>
            <a:pPr algn="ctr"/>
            <a:r>
              <a:rPr lang="en-GB" sz="3600" dirty="0">
                <a:solidFill>
                  <a:srgbClr val="FFFFFF"/>
                </a:solidFill>
              </a:rPr>
              <a:t>Transcript</a:t>
            </a:r>
          </a:p>
        </p:txBody>
      </p:sp>
      <p:pic>
        <p:nvPicPr>
          <p:cNvPr id="4" name="Picture 3" descr="A screenshot of a paper&#10;&#10;Description automatically generated">
            <a:extLst>
              <a:ext uri="{FF2B5EF4-FFF2-40B4-BE49-F238E27FC236}">
                <a16:creationId xmlns:a16="http://schemas.microsoft.com/office/drawing/2014/main" id="{989A32E8-906A-F50E-3E92-9E820E9CD293}"/>
              </a:ext>
            </a:extLst>
          </p:cNvPr>
          <p:cNvPicPr>
            <a:picLocks noChangeAspect="1"/>
          </p:cNvPicPr>
          <p:nvPr/>
        </p:nvPicPr>
        <p:blipFill>
          <a:blip r:embed="rId2"/>
          <a:stretch>
            <a:fillRect/>
          </a:stretch>
        </p:blipFill>
        <p:spPr>
          <a:xfrm>
            <a:off x="4318377" y="414670"/>
            <a:ext cx="7772400" cy="6028660"/>
          </a:xfrm>
          <a:prstGeom prst="rect">
            <a:avLst/>
          </a:prstGeom>
        </p:spPr>
      </p:pic>
    </p:spTree>
    <p:extLst>
      <p:ext uri="{BB962C8B-B14F-4D97-AF65-F5344CB8AC3E}">
        <p14:creationId xmlns:p14="http://schemas.microsoft.com/office/powerpoint/2010/main" val="421686945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D8D7BEF-31CC-D992-6434-F6FAE7607829}"/>
            </a:ext>
          </a:extLst>
        </p:cNvPr>
        <p:cNvGrpSpPr/>
        <p:nvPr/>
      </p:nvGrpSpPr>
      <p:grpSpPr>
        <a:xfrm>
          <a:off x="0" y="0"/>
          <a:ext cx="0" cy="0"/>
          <a:chOff x="0" y="0"/>
          <a:chExt cx="0" cy="0"/>
        </a:xfrm>
      </p:grpSpPr>
      <p:sp>
        <p:nvSpPr>
          <p:cNvPr id="10" name="Down Arrow 9">
            <a:extLst>
              <a:ext uri="{FF2B5EF4-FFF2-40B4-BE49-F238E27FC236}">
                <a16:creationId xmlns:a16="http://schemas.microsoft.com/office/drawing/2014/main" id="{2B1751C6-0E95-B04D-6B89-ED0DF8F250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AB2D26-ACA0-7AA1-C861-59B559059892}"/>
              </a:ext>
            </a:extLst>
          </p:cNvPr>
          <p:cNvSpPr>
            <a:spLocks noGrp="1"/>
          </p:cNvSpPr>
          <p:nvPr>
            <p:ph type="title"/>
          </p:nvPr>
        </p:nvSpPr>
        <p:spPr>
          <a:xfrm>
            <a:off x="1080458" y="1967265"/>
            <a:ext cx="2628900" cy="2547257"/>
          </a:xfrm>
          <a:noFill/>
        </p:spPr>
        <p:txBody>
          <a:bodyPr anchor="ctr">
            <a:normAutofit/>
          </a:bodyPr>
          <a:lstStyle/>
          <a:p>
            <a:pPr algn="ctr"/>
            <a:r>
              <a:rPr lang="en-GB" sz="3600" dirty="0">
                <a:solidFill>
                  <a:srgbClr val="FFFFFF"/>
                </a:solidFill>
              </a:rPr>
              <a:t>Transcript</a:t>
            </a:r>
          </a:p>
        </p:txBody>
      </p:sp>
      <p:pic>
        <p:nvPicPr>
          <p:cNvPr id="4" name="Picture 3" descr="A screenshot of a text&#10;&#10;Description automatically generated">
            <a:extLst>
              <a:ext uri="{FF2B5EF4-FFF2-40B4-BE49-F238E27FC236}">
                <a16:creationId xmlns:a16="http://schemas.microsoft.com/office/drawing/2014/main" id="{B5246596-DEE2-5815-30CA-94E66A2DCD37}"/>
              </a:ext>
            </a:extLst>
          </p:cNvPr>
          <p:cNvPicPr>
            <a:picLocks noChangeAspect="1"/>
          </p:cNvPicPr>
          <p:nvPr/>
        </p:nvPicPr>
        <p:blipFill>
          <a:blip r:embed="rId2"/>
          <a:stretch>
            <a:fillRect/>
          </a:stretch>
        </p:blipFill>
        <p:spPr>
          <a:xfrm>
            <a:off x="4305302" y="715931"/>
            <a:ext cx="7772400" cy="5049924"/>
          </a:xfrm>
          <a:prstGeom prst="rect">
            <a:avLst/>
          </a:prstGeom>
        </p:spPr>
      </p:pic>
    </p:spTree>
    <p:extLst>
      <p:ext uri="{BB962C8B-B14F-4D97-AF65-F5344CB8AC3E}">
        <p14:creationId xmlns:p14="http://schemas.microsoft.com/office/powerpoint/2010/main" val="252991595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D117556-6F8E-E981-48F4-DE20E610BF2B}"/>
            </a:ext>
          </a:extLst>
        </p:cNvPr>
        <p:cNvGrpSpPr/>
        <p:nvPr/>
      </p:nvGrpSpPr>
      <p:grpSpPr>
        <a:xfrm>
          <a:off x="0" y="0"/>
          <a:ext cx="0" cy="0"/>
          <a:chOff x="0" y="0"/>
          <a:chExt cx="0" cy="0"/>
        </a:xfrm>
      </p:grpSpPr>
      <p:sp>
        <p:nvSpPr>
          <p:cNvPr id="10" name="Down Arrow 9">
            <a:extLst>
              <a:ext uri="{FF2B5EF4-FFF2-40B4-BE49-F238E27FC236}">
                <a16:creationId xmlns:a16="http://schemas.microsoft.com/office/drawing/2014/main" id="{60BF84DE-2735-60D7-75FB-91F0793DA0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9DAE11E-34C1-2FC8-B1E7-C60F41C0F77F}"/>
              </a:ext>
            </a:extLst>
          </p:cNvPr>
          <p:cNvSpPr>
            <a:spLocks noGrp="1"/>
          </p:cNvSpPr>
          <p:nvPr>
            <p:ph type="title"/>
          </p:nvPr>
        </p:nvSpPr>
        <p:spPr>
          <a:xfrm>
            <a:off x="1080458" y="1967265"/>
            <a:ext cx="2628900" cy="2547257"/>
          </a:xfrm>
          <a:noFill/>
        </p:spPr>
        <p:txBody>
          <a:bodyPr anchor="ctr">
            <a:normAutofit/>
          </a:bodyPr>
          <a:lstStyle/>
          <a:p>
            <a:pPr algn="ctr"/>
            <a:r>
              <a:rPr lang="en-GB" sz="3600" dirty="0">
                <a:solidFill>
                  <a:srgbClr val="FFFFFF"/>
                </a:solidFill>
              </a:rPr>
              <a:t>Transcript</a:t>
            </a:r>
          </a:p>
        </p:txBody>
      </p:sp>
      <p:pic>
        <p:nvPicPr>
          <p:cNvPr id="4" name="Picture 3" descr="A letter to a person&#10;&#10;Description automatically generated">
            <a:extLst>
              <a:ext uri="{FF2B5EF4-FFF2-40B4-BE49-F238E27FC236}">
                <a16:creationId xmlns:a16="http://schemas.microsoft.com/office/drawing/2014/main" id="{E71DF919-5B45-3FBE-1023-E0F14241B508}"/>
              </a:ext>
            </a:extLst>
          </p:cNvPr>
          <p:cNvPicPr>
            <a:picLocks noChangeAspect="1"/>
          </p:cNvPicPr>
          <p:nvPr/>
        </p:nvPicPr>
        <p:blipFill>
          <a:blip r:embed="rId2"/>
          <a:stretch>
            <a:fillRect/>
          </a:stretch>
        </p:blipFill>
        <p:spPr>
          <a:xfrm>
            <a:off x="4216526" y="1001667"/>
            <a:ext cx="7772400" cy="4282314"/>
          </a:xfrm>
          <a:prstGeom prst="rect">
            <a:avLst/>
          </a:prstGeom>
        </p:spPr>
      </p:pic>
    </p:spTree>
    <p:extLst>
      <p:ext uri="{BB962C8B-B14F-4D97-AF65-F5344CB8AC3E}">
        <p14:creationId xmlns:p14="http://schemas.microsoft.com/office/powerpoint/2010/main" val="145712497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50CAFF0-F0CB-63B4-941D-6635DAF9ADAE}"/>
            </a:ext>
          </a:extLst>
        </p:cNvPr>
        <p:cNvGrpSpPr/>
        <p:nvPr/>
      </p:nvGrpSpPr>
      <p:grpSpPr>
        <a:xfrm>
          <a:off x="0" y="0"/>
          <a:ext cx="0" cy="0"/>
          <a:chOff x="0" y="0"/>
          <a:chExt cx="0" cy="0"/>
        </a:xfrm>
      </p:grpSpPr>
      <p:sp>
        <p:nvSpPr>
          <p:cNvPr id="10" name="Down Arrow 9">
            <a:extLst>
              <a:ext uri="{FF2B5EF4-FFF2-40B4-BE49-F238E27FC236}">
                <a16:creationId xmlns:a16="http://schemas.microsoft.com/office/drawing/2014/main" id="{824736D0-215E-6EF4-AF5E-FF10CCDAD4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0FA3AE6-320A-2095-125D-952031798BF7}"/>
              </a:ext>
            </a:extLst>
          </p:cNvPr>
          <p:cNvSpPr>
            <a:spLocks noGrp="1"/>
          </p:cNvSpPr>
          <p:nvPr>
            <p:ph type="title"/>
          </p:nvPr>
        </p:nvSpPr>
        <p:spPr>
          <a:xfrm>
            <a:off x="1080458" y="1967265"/>
            <a:ext cx="2628900" cy="2547257"/>
          </a:xfrm>
          <a:noFill/>
        </p:spPr>
        <p:txBody>
          <a:bodyPr anchor="ctr">
            <a:normAutofit/>
          </a:bodyPr>
          <a:lstStyle/>
          <a:p>
            <a:pPr algn="ctr"/>
            <a:r>
              <a:rPr lang="en-GB" sz="3600" dirty="0">
                <a:solidFill>
                  <a:srgbClr val="FFFFFF"/>
                </a:solidFill>
              </a:rPr>
              <a:t>Transcript</a:t>
            </a:r>
          </a:p>
        </p:txBody>
      </p:sp>
      <p:pic>
        <p:nvPicPr>
          <p:cNvPr id="4" name="Picture 3" descr="A screenshot of a paper&#10;&#10;Description automatically generated">
            <a:extLst>
              <a:ext uri="{FF2B5EF4-FFF2-40B4-BE49-F238E27FC236}">
                <a16:creationId xmlns:a16="http://schemas.microsoft.com/office/drawing/2014/main" id="{60DB5914-53CB-DF40-0EF7-FCF6C4F218BE}"/>
              </a:ext>
            </a:extLst>
          </p:cNvPr>
          <p:cNvPicPr>
            <a:picLocks noChangeAspect="1"/>
          </p:cNvPicPr>
          <p:nvPr/>
        </p:nvPicPr>
        <p:blipFill>
          <a:blip r:embed="rId2"/>
          <a:stretch>
            <a:fillRect/>
          </a:stretch>
        </p:blipFill>
        <p:spPr>
          <a:xfrm>
            <a:off x="4316539" y="348745"/>
            <a:ext cx="7772400" cy="6160510"/>
          </a:xfrm>
          <a:prstGeom prst="rect">
            <a:avLst/>
          </a:prstGeom>
        </p:spPr>
      </p:pic>
    </p:spTree>
    <p:extLst>
      <p:ext uri="{BB962C8B-B14F-4D97-AF65-F5344CB8AC3E}">
        <p14:creationId xmlns:p14="http://schemas.microsoft.com/office/powerpoint/2010/main" val="294482369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E3883FC-8C93-8E0A-2D44-930F3665E798}"/>
            </a:ext>
          </a:extLst>
        </p:cNvPr>
        <p:cNvGrpSpPr/>
        <p:nvPr/>
      </p:nvGrpSpPr>
      <p:grpSpPr>
        <a:xfrm>
          <a:off x="0" y="0"/>
          <a:ext cx="0" cy="0"/>
          <a:chOff x="0" y="0"/>
          <a:chExt cx="0" cy="0"/>
        </a:xfrm>
      </p:grpSpPr>
      <p:sp>
        <p:nvSpPr>
          <p:cNvPr id="10" name="Down Arrow 9">
            <a:extLst>
              <a:ext uri="{FF2B5EF4-FFF2-40B4-BE49-F238E27FC236}">
                <a16:creationId xmlns:a16="http://schemas.microsoft.com/office/drawing/2014/main" id="{7B9124F3-69DC-044E-E23F-168F81DCBB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B905D7-9314-CBD6-B296-35E62B72C7BE}"/>
              </a:ext>
            </a:extLst>
          </p:cNvPr>
          <p:cNvSpPr>
            <a:spLocks noGrp="1"/>
          </p:cNvSpPr>
          <p:nvPr>
            <p:ph type="title"/>
          </p:nvPr>
        </p:nvSpPr>
        <p:spPr>
          <a:xfrm>
            <a:off x="1080458" y="1967265"/>
            <a:ext cx="2628900" cy="2547257"/>
          </a:xfrm>
          <a:noFill/>
        </p:spPr>
        <p:txBody>
          <a:bodyPr anchor="ctr">
            <a:normAutofit/>
          </a:bodyPr>
          <a:lstStyle/>
          <a:p>
            <a:pPr algn="ctr"/>
            <a:r>
              <a:rPr lang="en-GB" sz="3600" dirty="0">
                <a:solidFill>
                  <a:srgbClr val="FFFFFF"/>
                </a:solidFill>
              </a:rPr>
              <a:t>Transcript</a:t>
            </a:r>
          </a:p>
        </p:txBody>
      </p:sp>
      <p:pic>
        <p:nvPicPr>
          <p:cNvPr id="6" name="Picture 5" descr="A screenshot of a paper&#10;&#10;Description automatically generated">
            <a:extLst>
              <a:ext uri="{FF2B5EF4-FFF2-40B4-BE49-F238E27FC236}">
                <a16:creationId xmlns:a16="http://schemas.microsoft.com/office/drawing/2014/main" id="{4F0A33DF-E959-8D32-97C4-83A557E05142}"/>
              </a:ext>
            </a:extLst>
          </p:cNvPr>
          <p:cNvPicPr>
            <a:picLocks noChangeAspect="1"/>
          </p:cNvPicPr>
          <p:nvPr/>
        </p:nvPicPr>
        <p:blipFill>
          <a:blip r:embed="rId2"/>
          <a:stretch>
            <a:fillRect/>
          </a:stretch>
        </p:blipFill>
        <p:spPr>
          <a:xfrm>
            <a:off x="4419600" y="227301"/>
            <a:ext cx="7772400" cy="6403397"/>
          </a:xfrm>
          <a:prstGeom prst="rect">
            <a:avLst/>
          </a:prstGeom>
        </p:spPr>
      </p:pic>
    </p:spTree>
    <p:extLst>
      <p:ext uri="{BB962C8B-B14F-4D97-AF65-F5344CB8AC3E}">
        <p14:creationId xmlns:p14="http://schemas.microsoft.com/office/powerpoint/2010/main" val="117173571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1F6462A-42B7-3801-747C-1EC7BF58A7EE}"/>
            </a:ext>
          </a:extLst>
        </p:cNvPr>
        <p:cNvGrpSpPr/>
        <p:nvPr/>
      </p:nvGrpSpPr>
      <p:grpSpPr>
        <a:xfrm>
          <a:off x="0" y="0"/>
          <a:ext cx="0" cy="0"/>
          <a:chOff x="0" y="0"/>
          <a:chExt cx="0" cy="0"/>
        </a:xfrm>
      </p:grpSpPr>
      <p:sp>
        <p:nvSpPr>
          <p:cNvPr id="10" name="Down Arrow 9">
            <a:extLst>
              <a:ext uri="{FF2B5EF4-FFF2-40B4-BE49-F238E27FC236}">
                <a16:creationId xmlns:a16="http://schemas.microsoft.com/office/drawing/2014/main" id="{0F08A7CE-1972-0912-B2A8-3FF7BEF0D8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55B8A1E-74F6-8919-E3B5-69C6F93420DE}"/>
              </a:ext>
            </a:extLst>
          </p:cNvPr>
          <p:cNvSpPr>
            <a:spLocks noGrp="1"/>
          </p:cNvSpPr>
          <p:nvPr>
            <p:ph type="title"/>
          </p:nvPr>
        </p:nvSpPr>
        <p:spPr>
          <a:xfrm>
            <a:off x="1080458" y="1967265"/>
            <a:ext cx="2628900" cy="2547257"/>
          </a:xfrm>
          <a:noFill/>
        </p:spPr>
        <p:txBody>
          <a:bodyPr anchor="ctr">
            <a:normAutofit/>
          </a:bodyPr>
          <a:lstStyle/>
          <a:p>
            <a:pPr algn="ctr"/>
            <a:r>
              <a:rPr lang="en-GB" sz="3600" dirty="0">
                <a:solidFill>
                  <a:srgbClr val="FFFFFF"/>
                </a:solidFill>
              </a:rPr>
              <a:t>Transcript</a:t>
            </a:r>
          </a:p>
        </p:txBody>
      </p:sp>
      <p:pic>
        <p:nvPicPr>
          <p:cNvPr id="3" name="Picture 2">
            <a:extLst>
              <a:ext uri="{FF2B5EF4-FFF2-40B4-BE49-F238E27FC236}">
                <a16:creationId xmlns:a16="http://schemas.microsoft.com/office/drawing/2014/main" id="{6917F53C-3E53-A41A-890E-972247CBD2B2}"/>
              </a:ext>
            </a:extLst>
          </p:cNvPr>
          <p:cNvPicPr>
            <a:picLocks noChangeAspect="1"/>
          </p:cNvPicPr>
          <p:nvPr/>
        </p:nvPicPr>
        <p:blipFill>
          <a:blip r:embed="rId2"/>
          <a:stretch>
            <a:fillRect/>
          </a:stretch>
        </p:blipFill>
        <p:spPr>
          <a:xfrm>
            <a:off x="4419600" y="1182688"/>
            <a:ext cx="7772400" cy="3830998"/>
          </a:xfrm>
          <a:prstGeom prst="rect">
            <a:avLst/>
          </a:prstGeom>
        </p:spPr>
      </p:pic>
    </p:spTree>
    <p:extLst>
      <p:ext uri="{BB962C8B-B14F-4D97-AF65-F5344CB8AC3E}">
        <p14:creationId xmlns:p14="http://schemas.microsoft.com/office/powerpoint/2010/main" val="316369778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30C791F-FD4B-4460-178D-CA80E5DB0C31}"/>
            </a:ext>
          </a:extLst>
        </p:cNvPr>
        <p:cNvGrpSpPr/>
        <p:nvPr/>
      </p:nvGrpSpPr>
      <p:grpSpPr>
        <a:xfrm>
          <a:off x="0" y="0"/>
          <a:ext cx="0" cy="0"/>
          <a:chOff x="0" y="0"/>
          <a:chExt cx="0" cy="0"/>
        </a:xfrm>
      </p:grpSpPr>
      <p:sp>
        <p:nvSpPr>
          <p:cNvPr id="10" name="Down Arrow 9">
            <a:extLst>
              <a:ext uri="{FF2B5EF4-FFF2-40B4-BE49-F238E27FC236}">
                <a16:creationId xmlns:a16="http://schemas.microsoft.com/office/drawing/2014/main" id="{E8CF0652-375E-3F1D-C3A1-158C72A1E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42AC7B-0128-4779-BF78-4F157D206096}"/>
              </a:ext>
            </a:extLst>
          </p:cNvPr>
          <p:cNvSpPr>
            <a:spLocks noGrp="1"/>
          </p:cNvSpPr>
          <p:nvPr>
            <p:ph type="title"/>
          </p:nvPr>
        </p:nvSpPr>
        <p:spPr>
          <a:xfrm>
            <a:off x="1080458" y="1967265"/>
            <a:ext cx="2628900" cy="2547257"/>
          </a:xfrm>
          <a:noFill/>
        </p:spPr>
        <p:txBody>
          <a:bodyPr anchor="ctr">
            <a:normAutofit/>
          </a:bodyPr>
          <a:lstStyle/>
          <a:p>
            <a:pPr algn="ctr"/>
            <a:r>
              <a:rPr lang="en-GB" sz="3600" dirty="0">
                <a:solidFill>
                  <a:srgbClr val="FFFFFF"/>
                </a:solidFill>
              </a:rPr>
              <a:t>Transcript</a:t>
            </a:r>
          </a:p>
        </p:txBody>
      </p:sp>
      <p:pic>
        <p:nvPicPr>
          <p:cNvPr id="4" name="Picture 3" descr="A screenshot of a paper&#10;&#10;Description automatically generated">
            <a:extLst>
              <a:ext uri="{FF2B5EF4-FFF2-40B4-BE49-F238E27FC236}">
                <a16:creationId xmlns:a16="http://schemas.microsoft.com/office/drawing/2014/main" id="{6A4EB3F7-35EA-CE78-A042-6D6716B9E531}"/>
              </a:ext>
            </a:extLst>
          </p:cNvPr>
          <p:cNvPicPr>
            <a:picLocks noChangeAspect="1"/>
          </p:cNvPicPr>
          <p:nvPr/>
        </p:nvPicPr>
        <p:blipFill>
          <a:blip r:embed="rId2"/>
          <a:stretch>
            <a:fillRect/>
          </a:stretch>
        </p:blipFill>
        <p:spPr>
          <a:xfrm>
            <a:off x="4419600" y="339849"/>
            <a:ext cx="7772400" cy="6035427"/>
          </a:xfrm>
          <a:prstGeom prst="rect">
            <a:avLst/>
          </a:prstGeom>
        </p:spPr>
      </p:pic>
    </p:spTree>
    <p:extLst>
      <p:ext uri="{BB962C8B-B14F-4D97-AF65-F5344CB8AC3E}">
        <p14:creationId xmlns:p14="http://schemas.microsoft.com/office/powerpoint/2010/main" val="404729901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4B783C1-AEDC-43D7-1EBE-AD8139778668}"/>
            </a:ext>
          </a:extLst>
        </p:cNvPr>
        <p:cNvGrpSpPr/>
        <p:nvPr/>
      </p:nvGrpSpPr>
      <p:grpSpPr>
        <a:xfrm>
          <a:off x="0" y="0"/>
          <a:ext cx="0" cy="0"/>
          <a:chOff x="0" y="0"/>
          <a:chExt cx="0" cy="0"/>
        </a:xfrm>
      </p:grpSpPr>
      <p:sp>
        <p:nvSpPr>
          <p:cNvPr id="10" name="Down Arrow 9">
            <a:extLst>
              <a:ext uri="{FF2B5EF4-FFF2-40B4-BE49-F238E27FC236}">
                <a16:creationId xmlns:a16="http://schemas.microsoft.com/office/drawing/2014/main" id="{3DCBCF6D-AC23-74A1-3CFF-3236ACFE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757162-DAE0-7B6B-8ADD-D5419DA34095}"/>
              </a:ext>
            </a:extLst>
          </p:cNvPr>
          <p:cNvSpPr>
            <a:spLocks noGrp="1"/>
          </p:cNvSpPr>
          <p:nvPr>
            <p:ph type="title"/>
          </p:nvPr>
        </p:nvSpPr>
        <p:spPr>
          <a:xfrm>
            <a:off x="1080458" y="1967265"/>
            <a:ext cx="2628900" cy="2547257"/>
          </a:xfrm>
          <a:noFill/>
        </p:spPr>
        <p:txBody>
          <a:bodyPr anchor="ctr">
            <a:normAutofit/>
          </a:bodyPr>
          <a:lstStyle/>
          <a:p>
            <a:pPr algn="ctr"/>
            <a:r>
              <a:rPr lang="en-GB" sz="3600" dirty="0">
                <a:solidFill>
                  <a:srgbClr val="FFFFFF"/>
                </a:solidFill>
              </a:rPr>
              <a:t>Transcript</a:t>
            </a:r>
          </a:p>
        </p:txBody>
      </p:sp>
      <p:pic>
        <p:nvPicPr>
          <p:cNvPr id="5" name="Picture 4" descr="A paper with text on it&#10;&#10;Description automatically generated">
            <a:extLst>
              <a:ext uri="{FF2B5EF4-FFF2-40B4-BE49-F238E27FC236}">
                <a16:creationId xmlns:a16="http://schemas.microsoft.com/office/drawing/2014/main" id="{B6906DF7-0A62-65B6-454C-7C86246D9430}"/>
              </a:ext>
            </a:extLst>
          </p:cNvPr>
          <p:cNvPicPr>
            <a:picLocks noChangeAspect="1"/>
          </p:cNvPicPr>
          <p:nvPr/>
        </p:nvPicPr>
        <p:blipFill>
          <a:blip r:embed="rId2"/>
          <a:stretch>
            <a:fillRect/>
          </a:stretch>
        </p:blipFill>
        <p:spPr>
          <a:xfrm>
            <a:off x="4316539" y="273205"/>
            <a:ext cx="7772400" cy="6311589"/>
          </a:xfrm>
          <a:prstGeom prst="rect">
            <a:avLst/>
          </a:prstGeom>
        </p:spPr>
      </p:pic>
    </p:spTree>
    <p:extLst>
      <p:ext uri="{BB962C8B-B14F-4D97-AF65-F5344CB8AC3E}">
        <p14:creationId xmlns:p14="http://schemas.microsoft.com/office/powerpoint/2010/main" val="306472890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1B91C66-9F64-C4A0-A160-0F21256DB04F}"/>
            </a:ext>
          </a:extLst>
        </p:cNvPr>
        <p:cNvGrpSpPr/>
        <p:nvPr/>
      </p:nvGrpSpPr>
      <p:grpSpPr>
        <a:xfrm>
          <a:off x="0" y="0"/>
          <a:ext cx="0" cy="0"/>
          <a:chOff x="0" y="0"/>
          <a:chExt cx="0" cy="0"/>
        </a:xfrm>
      </p:grpSpPr>
      <p:sp>
        <p:nvSpPr>
          <p:cNvPr id="10" name="Down Arrow 9">
            <a:extLst>
              <a:ext uri="{FF2B5EF4-FFF2-40B4-BE49-F238E27FC236}">
                <a16:creationId xmlns:a16="http://schemas.microsoft.com/office/drawing/2014/main" id="{62AE918D-441C-D577-48D3-C9DB59F00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0D54EBC-826F-9542-2446-0FC507E7FF34}"/>
              </a:ext>
            </a:extLst>
          </p:cNvPr>
          <p:cNvSpPr>
            <a:spLocks noGrp="1"/>
          </p:cNvSpPr>
          <p:nvPr>
            <p:ph type="title"/>
          </p:nvPr>
        </p:nvSpPr>
        <p:spPr>
          <a:xfrm>
            <a:off x="1080458" y="1967265"/>
            <a:ext cx="2628900" cy="2547257"/>
          </a:xfrm>
          <a:noFill/>
        </p:spPr>
        <p:txBody>
          <a:bodyPr anchor="ctr">
            <a:normAutofit/>
          </a:bodyPr>
          <a:lstStyle/>
          <a:p>
            <a:pPr algn="ctr"/>
            <a:r>
              <a:rPr lang="en-GB" sz="3600" dirty="0">
                <a:solidFill>
                  <a:srgbClr val="FFFFFF"/>
                </a:solidFill>
              </a:rPr>
              <a:t>Transcript</a:t>
            </a:r>
          </a:p>
        </p:txBody>
      </p:sp>
      <p:pic>
        <p:nvPicPr>
          <p:cNvPr id="4" name="Picture 3" descr="A close-up of a paper&#10;&#10;Description automatically generated">
            <a:extLst>
              <a:ext uri="{FF2B5EF4-FFF2-40B4-BE49-F238E27FC236}">
                <a16:creationId xmlns:a16="http://schemas.microsoft.com/office/drawing/2014/main" id="{85522B8C-5A55-F2C3-F970-C3A250940856}"/>
              </a:ext>
            </a:extLst>
          </p:cNvPr>
          <p:cNvPicPr>
            <a:picLocks noChangeAspect="1"/>
          </p:cNvPicPr>
          <p:nvPr/>
        </p:nvPicPr>
        <p:blipFill>
          <a:blip r:embed="rId2"/>
          <a:stretch>
            <a:fillRect/>
          </a:stretch>
        </p:blipFill>
        <p:spPr>
          <a:xfrm>
            <a:off x="4216526" y="1431416"/>
            <a:ext cx="7772400" cy="3618954"/>
          </a:xfrm>
          <a:prstGeom prst="rect">
            <a:avLst/>
          </a:prstGeom>
        </p:spPr>
      </p:pic>
    </p:spTree>
    <p:extLst>
      <p:ext uri="{BB962C8B-B14F-4D97-AF65-F5344CB8AC3E}">
        <p14:creationId xmlns:p14="http://schemas.microsoft.com/office/powerpoint/2010/main" val="21423003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26933</TotalTime>
  <Words>5280</Words>
  <Application>Microsoft Macintosh PowerPoint</Application>
  <PresentationFormat>Widescreen</PresentationFormat>
  <Paragraphs>629</Paragraphs>
  <Slides>67</Slides>
  <Notes>46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67</vt:i4>
      </vt:variant>
    </vt:vector>
  </HeadingPairs>
  <TitlesOfParts>
    <vt:vector size="74" baseType="lpstr">
      <vt:lpstr>Aptos</vt:lpstr>
      <vt:lpstr>Aptos Display</vt:lpstr>
      <vt:lpstr>Arial</vt:lpstr>
      <vt:lpstr>Arial Rounded MT Bold</vt:lpstr>
      <vt:lpstr>Calibri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Letting Go</vt:lpstr>
      <vt:lpstr>Neutral Zone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vt:lpstr>
      <vt:lpstr>References</vt:lpstr>
      <vt:lpstr>References</vt:lpstr>
      <vt:lpstr>References</vt:lpstr>
      <vt:lpstr>References</vt:lpstr>
      <vt:lpstr>Transcript</vt:lpstr>
      <vt:lpstr>Transcript</vt:lpstr>
      <vt:lpstr>Transcript</vt:lpstr>
      <vt:lpstr>Transcript</vt:lpstr>
      <vt:lpstr>Transcript</vt:lpstr>
      <vt:lpstr>Transcript</vt:lpstr>
      <vt:lpstr>Transcript</vt:lpstr>
      <vt:lpstr>Transcript</vt:lpstr>
      <vt:lpstr>Transcript</vt:lpstr>
      <vt:lpstr>Transcript</vt:lpstr>
      <vt:lpstr>Transcript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Troughton J.R.</dc:creator>
  <cp:lastModifiedBy>Troughton J.R.</cp:lastModifiedBy>
  <cp:revision>42</cp:revision>
  <dcterms:created xsi:type="dcterms:W3CDTF">2024-10-22T16:42:17Z</dcterms:created>
  <dcterms:modified xsi:type="dcterms:W3CDTF">2024-11-10T23:01:59Z</dcterms:modified>
</cp:coreProperties>
</file>