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3"/>
  </p:notes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4" r:id="rId29"/>
    <p:sldId id="286" r:id="rId30"/>
    <p:sldId id="287" r:id="rId31"/>
    <p:sldId id="28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DBDCB7-398A-4E9E-90A5-9C150B32FEAA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C957E0-9503-4824-8AFF-FC3AB09A7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85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i-FI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4214ABC-9D7E-4B58-A6AB-1A048C2835A5}" type="slidenum">
              <a:rPr lang="en-GB" altLang="en-US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955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i-FI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A0D1206-5A68-4E58-901D-E4630AB86814}" type="slidenum">
              <a:rPr lang="en-GB" altLang="en-US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36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0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15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17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998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67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82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78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56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73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117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627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7F6347-B617-4761-A7F1-9BD2DDD27BA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277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AAE05-2871-439C-A94C-582743AD2C0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228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6FC7E4-62B9-44FD-9283-1880C025CBF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471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D641A2-1824-4488-80FF-15E2415DEA9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994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5C20E-7AC1-4A9B-A975-8F4B573B4DB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8890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470E64-D473-4129-B917-4B6158AB805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136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2B22F7-9E0C-4172-BB78-EB50F92AEA7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892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0B8EA4-E84C-40D0-99E7-8725A0DB26B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4384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B78A74-7F11-4807-B43B-D1A44E6EC83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0095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4E807E-4C23-47F5-987B-61A4AD663E0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2372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39307F-1FFD-43E8-B956-B595F03483C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845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9336DD86-E1AC-452F-85C8-2575A87B6DF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389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0FB0B8-06BE-4369-B620-0311F17A8814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3190E-E3F0-409A-A708-E13C9A39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97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6DD5DFE-EA70-453D-86E2-CEE576E3FD7A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10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smtClean="0"/>
              <a:t>Teamwork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Dr S. J. Rees</a:t>
            </a:r>
          </a:p>
          <a:p>
            <a:r>
              <a:rPr lang="en-GB" altLang="en-US" dirty="0" smtClean="0"/>
              <a:t>Archway Consultants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235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Can’t Duck the Issue</a:t>
            </a:r>
            <a:endParaRPr lang="en-US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 sz="2800"/>
              <a:t>Teamwork is a key skill</a:t>
            </a:r>
          </a:p>
          <a:p>
            <a:r>
              <a:rPr lang="en-GB" altLang="en-US" sz="2800"/>
              <a:t>Teamwork is sought after by employers</a:t>
            </a:r>
          </a:p>
          <a:p>
            <a:r>
              <a:rPr lang="en-GB" altLang="en-US" sz="2800"/>
              <a:t>A good team can outperform “better” individuals</a:t>
            </a:r>
          </a:p>
          <a:p>
            <a:r>
              <a:rPr lang="en-GB" altLang="en-US" sz="2800"/>
              <a:t>Most human activity includes teamwork</a:t>
            </a:r>
            <a:endParaRPr lang="en-US" altLang="en-US" sz="2800"/>
          </a:p>
        </p:txBody>
      </p:sp>
      <p:pic>
        <p:nvPicPr>
          <p:cNvPr id="3077" name="Picture 5" descr="Picture of interview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88" y="1773238"/>
            <a:ext cx="2894012" cy="403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372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What Makes an Effective Team?</a:t>
            </a:r>
            <a:endParaRPr lang="en-US" altLang="en-US" sz="40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Range of individuals who contribute in different ways and complement each other. </a:t>
            </a:r>
          </a:p>
          <a:p>
            <a:pPr lvl="1"/>
            <a:r>
              <a:rPr lang="en-US" altLang="en-US" sz="2400"/>
              <a:t>Everyone understands their duties</a:t>
            </a:r>
          </a:p>
          <a:p>
            <a:pPr lvl="1"/>
            <a:r>
              <a:rPr lang="en-GB" altLang="en-US" sz="2400"/>
              <a:t>They help each other</a:t>
            </a:r>
          </a:p>
          <a:p>
            <a:pPr lvl="1"/>
            <a:r>
              <a:rPr lang="en-US" altLang="en-US" sz="2400"/>
              <a:t>It has a</a:t>
            </a:r>
            <a:r>
              <a:rPr lang="en-US" altLang="en-US" sz="2400" b="1"/>
              <a:t> coordinator</a:t>
            </a:r>
            <a:r>
              <a:rPr lang="en-US" altLang="en-US" sz="2400"/>
              <a:t> or leader</a:t>
            </a:r>
          </a:p>
          <a:p>
            <a:pPr lvl="1"/>
            <a:r>
              <a:rPr lang="en-US" altLang="en-US" sz="2400"/>
              <a:t>The leader may change for different work situations</a:t>
            </a:r>
          </a:p>
          <a:p>
            <a:r>
              <a:rPr lang="en-US" altLang="en-US" sz="2800"/>
              <a:t>Clear, well understood goals that everyone strives to achieve</a:t>
            </a:r>
          </a:p>
          <a:p>
            <a:r>
              <a:rPr lang="en-GB" altLang="en-US" sz="2800"/>
              <a:t>Focus on both the task and the process</a:t>
            </a:r>
            <a:endParaRPr lang="en-US" altLang="en-US" sz="280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8" y="2276476"/>
            <a:ext cx="1547812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2873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Do Effective Teams Work?</a:t>
            </a:r>
            <a:endParaRPr lang="en-US" alt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Supportive, informal atmosphere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Able to speak freely, offer ideas</a:t>
            </a: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/>
              <a:t>Comfortable with disagreement 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Manage conflict</a:t>
            </a: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/>
              <a:t>All take part in discussion 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Willing to listen to each other</a:t>
            </a:r>
          </a:p>
          <a:p>
            <a:pPr>
              <a:lnSpc>
                <a:spcPct val="90000"/>
              </a:lnSpc>
            </a:pPr>
            <a:r>
              <a:rPr lang="en-GB" altLang="en-US"/>
              <a:t>Constructive criticism is expected</a:t>
            </a: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/>
              <a:t>Learning culture – team uses both success and failure to drive performance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850" y="2852738"/>
            <a:ext cx="1397000" cy="139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754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What makes an ineffective team?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Poor focus</a:t>
            </a:r>
          </a:p>
          <a:p>
            <a:pPr lvl="1"/>
            <a:r>
              <a:rPr lang="en-US" altLang="en-US" sz="2400"/>
              <a:t>Little effort made to keep to the point or meet (agreed) deadlines</a:t>
            </a:r>
          </a:p>
          <a:p>
            <a:pPr lvl="1"/>
            <a:r>
              <a:rPr lang="en-US" altLang="en-US" sz="2400"/>
              <a:t>Lack of clarity regarding goals</a:t>
            </a:r>
          </a:p>
          <a:p>
            <a:pPr lvl="1"/>
            <a:r>
              <a:rPr lang="en-US" altLang="en-US" sz="2400"/>
              <a:t>Tasks not agreed, not allocated</a:t>
            </a:r>
          </a:p>
          <a:p>
            <a:r>
              <a:rPr lang="en-US" altLang="en-US" sz="2800"/>
              <a:t>Roles are not delegated to individuals</a:t>
            </a:r>
          </a:p>
          <a:p>
            <a:r>
              <a:rPr lang="en-US" altLang="en-US" sz="2800"/>
              <a:t>Poor trust</a:t>
            </a:r>
          </a:p>
          <a:p>
            <a:pPr lvl="1"/>
            <a:r>
              <a:rPr lang="en-US" altLang="en-US" sz="2400"/>
              <a:t>Unhelpful, selfish approach</a:t>
            </a:r>
          </a:p>
          <a:p>
            <a:r>
              <a:rPr lang="en-US" altLang="en-US" sz="2800"/>
              <a:t>Group ignores its process and (poor) practices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8" y="3644901"/>
            <a:ext cx="1325562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6759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Ineffective Teams’ Approach</a:t>
            </a:r>
            <a:endParaRPr lang="en-US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Often intimidatory</a:t>
            </a:r>
            <a:endParaRPr lang="en-US" altLang="en-US"/>
          </a:p>
          <a:p>
            <a:pPr lvl="1"/>
            <a:r>
              <a:rPr lang="en-US" altLang="en-US"/>
              <a:t>People talk more than they listen</a:t>
            </a:r>
          </a:p>
          <a:p>
            <a:pPr lvl="1"/>
            <a:r>
              <a:rPr lang="en-US" altLang="en-US"/>
              <a:t>Only a few people contribute, usually the same ones.</a:t>
            </a:r>
          </a:p>
          <a:p>
            <a:pPr lvl="1"/>
            <a:r>
              <a:rPr lang="en-US" altLang="en-US"/>
              <a:t>Some members are silent and don't contribute. They may be indifferent, bored or afraid</a:t>
            </a:r>
          </a:p>
          <a:p>
            <a:pPr lvl="1"/>
            <a:r>
              <a:rPr lang="en-US" altLang="en-US"/>
              <a:t>Members ideas are ridiculed, dismissed or ignored.</a:t>
            </a:r>
          </a:p>
        </p:txBody>
      </p:sp>
    </p:spTree>
    <p:extLst>
      <p:ext uri="{BB962C8B-B14F-4D97-AF65-F5344CB8AC3E}">
        <p14:creationId xmlns:p14="http://schemas.microsoft.com/office/powerpoint/2010/main" val="3084418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Weak Ownership of Decisions</a:t>
            </a:r>
            <a:endParaRPr lang="en-US" alt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Team wrangles and argues</a:t>
            </a:r>
          </a:p>
          <a:p>
            <a:r>
              <a:rPr lang="en-US" altLang="en-US"/>
              <a:t>One or two members make the decisions</a:t>
            </a:r>
          </a:p>
          <a:p>
            <a:r>
              <a:rPr lang="en-US" altLang="en-US"/>
              <a:t>Disagreements are put to the vote</a:t>
            </a:r>
          </a:p>
          <a:p>
            <a:pPr lvl="1"/>
            <a:r>
              <a:rPr lang="en-US" altLang="en-US"/>
              <a:t>Little or no serious discussion</a:t>
            </a:r>
          </a:p>
          <a:p>
            <a:r>
              <a:rPr lang="en-US" altLang="en-US"/>
              <a:t>Some members unhappy with choices</a:t>
            </a:r>
          </a:p>
          <a:p>
            <a:pPr lvl="1"/>
            <a:r>
              <a:rPr lang="en-US" altLang="en-US"/>
              <a:t>Private dissent after the meetings</a:t>
            </a:r>
          </a:p>
          <a:p>
            <a:pPr lvl="1"/>
            <a:r>
              <a:rPr lang="en-GB" altLang="en-US"/>
              <a:t>Cliques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4120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Why Do Problems Occur?</a:t>
            </a:r>
          </a:p>
        </p:txBody>
      </p:sp>
    </p:spTree>
    <p:extLst>
      <p:ext uri="{BB962C8B-B14F-4D97-AF65-F5344CB8AC3E}">
        <p14:creationId xmlns:p14="http://schemas.microsoft.com/office/powerpoint/2010/main" val="1658730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 Are Dealing With People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Personal Issues</a:t>
            </a:r>
          </a:p>
          <a:p>
            <a:pPr lvl="1"/>
            <a:r>
              <a:rPr lang="en-GB" altLang="en-US" sz="2400"/>
              <a:t>People are not always nice</a:t>
            </a:r>
          </a:p>
          <a:p>
            <a:pPr lvl="1"/>
            <a:r>
              <a:rPr lang="en-GB" altLang="en-US" sz="2400"/>
              <a:t>Back history </a:t>
            </a:r>
          </a:p>
          <a:p>
            <a:pPr lvl="2"/>
            <a:r>
              <a:rPr lang="en-GB" altLang="en-US" sz="2000"/>
              <a:t>“She stole my KitKat in 1997”</a:t>
            </a:r>
          </a:p>
          <a:p>
            <a:pPr lvl="2"/>
            <a:r>
              <a:rPr lang="en-GB" altLang="en-US" sz="2000"/>
              <a:t>“He got the job I deserved”</a:t>
            </a:r>
          </a:p>
          <a:p>
            <a:pPr lvl="1"/>
            <a:r>
              <a:rPr lang="en-GB" altLang="en-US" sz="2400"/>
              <a:t>Personal agendas</a:t>
            </a:r>
          </a:p>
          <a:p>
            <a:pPr lvl="1"/>
            <a:r>
              <a:rPr lang="en-GB" altLang="en-US" sz="2400"/>
              <a:t>Effort avoidance</a:t>
            </a:r>
          </a:p>
          <a:p>
            <a:pPr lvl="1"/>
            <a:r>
              <a:rPr lang="en-GB" altLang="en-US" sz="2400"/>
              <a:t>Masks, ambitions, self-interest</a:t>
            </a:r>
          </a:p>
          <a:p>
            <a:pPr lvl="1"/>
            <a:r>
              <a:rPr lang="en-GB" altLang="en-US" sz="2400"/>
              <a:t>Just a “bad day at the office”</a:t>
            </a:r>
          </a:p>
          <a:p>
            <a:pPr lvl="1"/>
            <a:r>
              <a:rPr lang="en-GB" altLang="en-US" sz="2400"/>
              <a:t>Racism, sexism, ageism (and any other –ism!)</a:t>
            </a:r>
          </a:p>
        </p:txBody>
      </p:sp>
      <p:pic>
        <p:nvPicPr>
          <p:cNvPr id="13318" name="Picture 6" descr="kitk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950" y="3068638"/>
            <a:ext cx="1684338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31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 Are Dealing With People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Impersonal – team/task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Poor team mix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Wrong expertise to solve the problem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Inability to commit the resources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Wrong process</a:t>
            </a:r>
          </a:p>
          <a:p>
            <a:pPr>
              <a:lnSpc>
                <a:spcPct val="90000"/>
              </a:lnSpc>
            </a:pPr>
            <a:r>
              <a:rPr lang="en-GB" altLang="en-US"/>
              <a:t>Impersonal - respect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Hierarchy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Power imbalances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Poor understanding of teamwork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4650" y="4797425"/>
            <a:ext cx="1081088" cy="1081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088" y="2349500"/>
            <a:ext cx="11874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069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Biggest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b="1"/>
              <a:t>… is power</a:t>
            </a:r>
          </a:p>
          <a:p>
            <a:r>
              <a:rPr lang="en-GB" altLang="en-US" sz="2800"/>
              <a:t>Rights or responsibilities?</a:t>
            </a:r>
          </a:p>
          <a:p>
            <a:r>
              <a:rPr lang="en-GB" altLang="en-US" sz="2800"/>
              <a:t>Blame or accountability?</a:t>
            </a:r>
          </a:p>
          <a:p>
            <a:r>
              <a:rPr lang="en-GB" altLang="en-US" sz="2800"/>
              <a:t>Entitlements or duties?</a:t>
            </a:r>
          </a:p>
          <a:p>
            <a:r>
              <a:rPr lang="en-GB" altLang="en-US" sz="2800"/>
              <a:t>Command or management?</a:t>
            </a:r>
          </a:p>
          <a:p>
            <a:pPr>
              <a:buFontTx/>
              <a:buNone/>
            </a:pPr>
            <a:endParaRPr lang="en-GB" altLang="en-US" sz="2800"/>
          </a:p>
          <a:p>
            <a:r>
              <a:rPr lang="en-GB" altLang="en-US" sz="2800" b="1"/>
              <a:t>Be completely sure</a:t>
            </a:r>
            <a:r>
              <a:rPr lang="en-GB" altLang="en-US" sz="2800"/>
              <a:t> even the worst manager sees her/himself as </a:t>
            </a:r>
            <a:r>
              <a:rPr lang="en-GB" altLang="en-US" sz="2800" b="1"/>
              <a:t>put upon</a:t>
            </a:r>
            <a:r>
              <a:rPr lang="en-GB" altLang="en-US" sz="2800"/>
              <a:t> from above and </a:t>
            </a:r>
            <a:r>
              <a:rPr lang="en-GB" altLang="en-US" sz="2800" b="1"/>
              <a:t>undermined</a:t>
            </a:r>
            <a:r>
              <a:rPr lang="en-GB" altLang="en-US" sz="2800"/>
              <a:t> from below</a:t>
            </a:r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2133601"/>
            <a:ext cx="1470025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86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Good Team Managers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Really understand and work on team development</a:t>
            </a:r>
          </a:p>
          <a:p>
            <a:r>
              <a:rPr lang="en-GB" altLang="en-US" sz="2400"/>
              <a:t>Give constructive feedback to team members</a:t>
            </a:r>
          </a:p>
          <a:p>
            <a:r>
              <a:rPr lang="en-GB" altLang="en-US" sz="2400"/>
              <a:t>Participate in a well explained, clear vision</a:t>
            </a:r>
          </a:p>
          <a:p>
            <a:r>
              <a:rPr lang="en-GB" altLang="en-US" sz="2400"/>
              <a:t>Manage conflict</a:t>
            </a:r>
          </a:p>
          <a:p>
            <a:r>
              <a:rPr lang="en-GB" altLang="en-US" sz="2400"/>
              <a:t>Work on group roles and group structure</a:t>
            </a:r>
          </a:p>
          <a:p>
            <a:r>
              <a:rPr lang="en-GB" altLang="en-US" sz="2400"/>
              <a:t>Take team member development seriously</a:t>
            </a:r>
          </a:p>
          <a:p>
            <a:r>
              <a:rPr lang="en-GB" altLang="en-US" sz="2400"/>
              <a:t>Can work with the team, prioritise and delegate the tasks to solve the </a:t>
            </a:r>
            <a:r>
              <a:rPr lang="en-GB" altLang="en-US" sz="2400" b="1"/>
              <a:t>real</a:t>
            </a:r>
            <a:r>
              <a:rPr lang="en-GB" altLang="en-US" sz="2400"/>
              <a:t> problems faced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000" y="2420938"/>
            <a:ext cx="1397000" cy="139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468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Understanding People in Work and in Teams</a:t>
            </a:r>
          </a:p>
        </p:txBody>
      </p:sp>
    </p:spTree>
    <p:extLst>
      <p:ext uri="{BB962C8B-B14F-4D97-AF65-F5344CB8AC3E}">
        <p14:creationId xmlns:p14="http://schemas.microsoft.com/office/powerpoint/2010/main" val="4048681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Psychology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Douglas McGregor “Type X &amp; Type Y”</a:t>
            </a:r>
          </a:p>
          <a:p>
            <a:r>
              <a:rPr lang="en-GB" altLang="en-US"/>
              <a:t>Minzberg’s “Ten Management Roles”</a:t>
            </a:r>
          </a:p>
          <a:p>
            <a:r>
              <a:rPr lang="en-GB" altLang="en-US"/>
              <a:t>Carl Jung’s work on psychological types</a:t>
            </a:r>
          </a:p>
          <a:p>
            <a:r>
              <a:rPr lang="en-GB" altLang="en-US"/>
              <a:t>Belbin’s  Team Roles</a:t>
            </a:r>
          </a:p>
          <a:p>
            <a:r>
              <a:rPr lang="en-GB" altLang="en-US"/>
              <a:t>Myers-Briggs Type Indicator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6451" y="115889"/>
            <a:ext cx="892175" cy="89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7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McGregor’s Theory X &amp; Y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Theory X: My workers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Dislike work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Avoid responsibility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Need to be controlled, forced, threatened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Need Supervising all the time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Must be bribed to produce results – otherwise won’t deliver!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solidFill>
                  <a:srgbClr val="3366FF"/>
                </a:solidFill>
              </a:rPr>
              <a:t>Theory Y: My workers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Think work is natural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Seek responsibility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Want to succeed so work anyway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Accept responsibility, don’t need supervision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Solve problems because they want to</a:t>
            </a:r>
          </a:p>
        </p:txBody>
      </p:sp>
    </p:spTree>
    <p:extLst>
      <p:ext uri="{BB962C8B-B14F-4D97-AF65-F5344CB8AC3E}">
        <p14:creationId xmlns:p14="http://schemas.microsoft.com/office/powerpoint/2010/main" val="9471647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Minzberg’s Ten Management Roles</a:t>
            </a:r>
          </a:p>
        </p:txBody>
      </p:sp>
      <p:sp>
        <p:nvSpPr>
          <p:cNvPr id="16443" name="Rectangle 59"/>
          <p:cNvSpPr>
            <a:spLocks noChangeArrowheads="1"/>
          </p:cNvSpPr>
          <p:nvPr/>
        </p:nvSpPr>
        <p:spPr bwMode="auto">
          <a:xfrm>
            <a:off x="1992314" y="1544639"/>
            <a:ext cx="56991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>
                <a:solidFill>
                  <a:srgbClr val="505050"/>
                </a:solidFill>
              </a:rPr>
              <a:t>The 10 roles are divided up into three categories:</a:t>
            </a: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16444" name="Rectangle 60"/>
          <p:cNvSpPr>
            <a:spLocks noChangeArrowheads="1"/>
          </p:cNvSpPr>
          <p:nvPr/>
        </p:nvSpPr>
        <p:spPr bwMode="auto">
          <a:xfrm>
            <a:off x="1524001" y="1810952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0000"/>
              </a:solidFill>
            </a:endParaRPr>
          </a:p>
        </p:txBody>
      </p:sp>
      <p:graphicFrame>
        <p:nvGraphicFramePr>
          <p:cNvPr id="16497" name="Group 113"/>
          <p:cNvGraphicFramePr>
            <a:graphicFrameLocks noGrp="1"/>
          </p:cNvGraphicFramePr>
          <p:nvPr/>
        </p:nvGraphicFramePr>
        <p:xfrm>
          <a:off x="2279651" y="2205038"/>
          <a:ext cx="5184775" cy="3988118"/>
        </p:xfrm>
        <a:graphic>
          <a:graphicData uri="http://schemas.openxmlformats.org/drawingml/2006/table">
            <a:tbl>
              <a:tblPr/>
              <a:tblGrid>
                <a:gridCol w="2024063"/>
                <a:gridCol w="3160712"/>
              </a:tblGrid>
              <a:tr h="563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Category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Role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6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Interpersonal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Figurehead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Leader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Liaison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6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Informational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Monitor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Disseminator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Spokesperson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412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Decisional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Entrepreneur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Disturbance Handler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Resource Allocator</a:t>
                      </a:r>
                      <a:b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</a:b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05050"/>
                          </a:solidFill>
                          <a:effectLst/>
                          <a:latin typeface="inherit" charset="0"/>
                          <a:cs typeface="Arial" panose="020B0604020202020204" pitchFamily="34" charset="0"/>
                        </a:rPr>
                        <a:t>Negotiator</a:t>
                      </a: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496" name="Rectangle 112"/>
          <p:cNvSpPr>
            <a:spLocks noChangeArrowheads="1"/>
          </p:cNvSpPr>
          <p:nvPr/>
        </p:nvSpPr>
        <p:spPr bwMode="auto">
          <a:xfrm>
            <a:off x="1524000" y="4451350"/>
            <a:ext cx="184150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600">
                <a:solidFill>
                  <a:srgbClr val="000000"/>
                </a:solidFill>
              </a:rPr>
              <a:t/>
            </a:r>
            <a:br>
              <a:rPr lang="en-US" altLang="en-US" sz="600">
                <a:solidFill>
                  <a:srgbClr val="000000"/>
                </a:solidFill>
              </a:rPr>
            </a:b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6498" name="Text Box 114"/>
          <p:cNvSpPr txBox="1">
            <a:spLocks noChangeArrowheads="1"/>
          </p:cNvSpPr>
          <p:nvPr/>
        </p:nvSpPr>
        <p:spPr bwMode="auto">
          <a:xfrm>
            <a:off x="7948613" y="2655888"/>
            <a:ext cx="262255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As a team leader,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you play all these roles.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How much time in each,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how well you do each,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is one way of evaluating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your own development.</a:t>
            </a:r>
          </a:p>
        </p:txBody>
      </p:sp>
    </p:spTree>
    <p:extLst>
      <p:ext uri="{BB962C8B-B14F-4D97-AF65-F5344CB8AC3E}">
        <p14:creationId xmlns:p14="http://schemas.microsoft.com/office/powerpoint/2010/main" val="367707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Belbin’s Team Roles</a:t>
            </a:r>
          </a:p>
        </p:txBody>
      </p:sp>
      <p:graphicFrame>
        <p:nvGraphicFramePr>
          <p:cNvPr id="18840" name="Group 408"/>
          <p:cNvGraphicFramePr>
            <a:graphicFrameLocks noGrp="1"/>
          </p:cNvGraphicFramePr>
          <p:nvPr>
            <p:ph idx="1"/>
          </p:nvPr>
        </p:nvGraphicFramePr>
        <p:xfrm>
          <a:off x="1992313" y="1484314"/>
          <a:ext cx="8229600" cy="4348480"/>
        </p:xfrm>
        <a:graphic>
          <a:graphicData uri="http://schemas.openxmlformats.org/drawingml/2006/table">
            <a:tbl>
              <a:tblPr/>
              <a:tblGrid>
                <a:gridCol w="1439862"/>
                <a:gridCol w="2519363"/>
                <a:gridCol w="4270375"/>
              </a:tblGrid>
              <a:tr h="406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row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 Orientated Roles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Shaper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 team to do better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Puts ideas into action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Completer-Finisher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Focused on getting to the end of the task properly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row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Orientated Roles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Coordinator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Chair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Worker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Develops team and cooperation in 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Resource investigator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Seeks ideas outside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row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Thought Orientated Roles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ideas and methods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Monitor-Evaluator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Assesses the options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Specialist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Narrow, specialist skills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0260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Belbin’s Team Roles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1" y="1600201"/>
            <a:ext cx="8435975" cy="4525963"/>
          </a:xfrm>
        </p:spPr>
        <p:txBody>
          <a:bodyPr/>
          <a:lstStyle/>
          <a:p>
            <a:r>
              <a:rPr lang="en-GB" altLang="en-US" sz="2800"/>
              <a:t>Individual’s </a:t>
            </a:r>
            <a:r>
              <a:rPr lang="en-GB" altLang="en-US" sz="2800" b="1"/>
              <a:t>preferences</a:t>
            </a:r>
            <a:r>
              <a:rPr lang="en-GB" altLang="en-US" sz="2800"/>
              <a:t>,  and possibly, but not necessarily, </a:t>
            </a:r>
            <a:r>
              <a:rPr lang="en-GB" altLang="en-US" sz="2800" b="1"/>
              <a:t>aptitudes</a:t>
            </a:r>
            <a:r>
              <a:rPr lang="en-GB" altLang="en-US" sz="2800"/>
              <a:t>!</a:t>
            </a:r>
          </a:p>
          <a:p>
            <a:pPr lvl="1"/>
            <a:r>
              <a:rPr lang="en-GB" altLang="en-US" sz="2400"/>
              <a:t>Preferred roles</a:t>
            </a:r>
          </a:p>
          <a:p>
            <a:pPr lvl="2"/>
            <a:r>
              <a:rPr lang="en-GB" altLang="en-US" sz="2000"/>
              <a:t>Ones you are comfortable with, which seem natural to you</a:t>
            </a:r>
          </a:p>
          <a:p>
            <a:pPr lvl="1"/>
            <a:r>
              <a:rPr lang="en-GB" altLang="en-US" sz="2400"/>
              <a:t>Manageable roles</a:t>
            </a:r>
          </a:p>
          <a:p>
            <a:pPr lvl="2"/>
            <a:r>
              <a:rPr lang="en-GB" altLang="en-US" sz="2000"/>
              <a:t>Picked up for the benefit of the team</a:t>
            </a:r>
          </a:p>
          <a:p>
            <a:pPr lvl="2"/>
            <a:r>
              <a:rPr lang="en-GB" altLang="en-US" sz="2000"/>
              <a:t>Can be improved, broaden teamwork understanding</a:t>
            </a:r>
          </a:p>
          <a:p>
            <a:pPr lvl="1"/>
            <a:r>
              <a:rPr lang="en-GB" altLang="en-US" sz="2400"/>
              <a:t>Least preferred roles</a:t>
            </a:r>
          </a:p>
          <a:p>
            <a:pPr lvl="2"/>
            <a:r>
              <a:rPr lang="en-GB" altLang="en-US" sz="2000"/>
              <a:t>Not natural or comfortable</a:t>
            </a:r>
          </a:p>
          <a:p>
            <a:pPr lvl="2"/>
            <a:r>
              <a:rPr lang="en-GB" altLang="en-US" sz="2000"/>
              <a:t>Best avoided if your behaviour in them is likely to cause problems for the team</a:t>
            </a:r>
          </a:p>
        </p:txBody>
      </p:sp>
    </p:spTree>
    <p:extLst>
      <p:ext uri="{BB962C8B-B14F-4D97-AF65-F5344CB8AC3E}">
        <p14:creationId xmlns:p14="http://schemas.microsoft.com/office/powerpoint/2010/main" val="18402749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Myers-Briggs Type Indicators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Evaluated by the MBTI Questionnaire</a:t>
            </a:r>
            <a:r>
              <a:rPr lang="en-GB" altLang="en-US" sz="2800" baseline="30000"/>
              <a:t>©</a:t>
            </a:r>
          </a:p>
          <a:p>
            <a:r>
              <a:rPr lang="en-GB" altLang="en-US" sz="2800"/>
              <a:t>Sixteen personality types defined by eight characteristics chosen between in pairs</a:t>
            </a:r>
          </a:p>
          <a:p>
            <a:pPr lvl="1"/>
            <a:r>
              <a:rPr lang="en-GB" altLang="en-US" sz="2400" b="1"/>
              <a:t>E</a:t>
            </a:r>
            <a:r>
              <a:rPr lang="en-GB" altLang="en-US" sz="2400"/>
              <a:t>xtrovert or </a:t>
            </a:r>
            <a:r>
              <a:rPr lang="en-GB" altLang="en-US" sz="2400" b="1"/>
              <a:t>I</a:t>
            </a:r>
            <a:r>
              <a:rPr lang="en-GB" altLang="en-US" sz="2400"/>
              <a:t>ntrovert world view?</a:t>
            </a:r>
          </a:p>
          <a:p>
            <a:pPr lvl="1"/>
            <a:r>
              <a:rPr lang="en-GB" altLang="en-US" sz="2400" b="1"/>
              <a:t>S</a:t>
            </a:r>
            <a:r>
              <a:rPr lang="en-GB" altLang="en-US" sz="2400"/>
              <a:t>ensing or i</a:t>
            </a:r>
            <a:r>
              <a:rPr lang="en-GB" altLang="en-US" sz="2400" b="1"/>
              <a:t>N</a:t>
            </a:r>
            <a:r>
              <a:rPr lang="en-GB" altLang="en-US" sz="2400"/>
              <a:t>tuition in dealing with information?</a:t>
            </a:r>
          </a:p>
          <a:p>
            <a:pPr lvl="1"/>
            <a:r>
              <a:rPr lang="en-GB" altLang="en-US" sz="2400" b="1"/>
              <a:t>T</a:t>
            </a:r>
            <a:r>
              <a:rPr lang="en-GB" altLang="en-US" sz="2400"/>
              <a:t>hinking or </a:t>
            </a:r>
            <a:r>
              <a:rPr lang="en-GB" altLang="en-US" sz="2400" b="1"/>
              <a:t>F</a:t>
            </a:r>
            <a:r>
              <a:rPr lang="en-GB" altLang="en-US" sz="2400"/>
              <a:t>eeling in making decisions?</a:t>
            </a:r>
          </a:p>
          <a:p>
            <a:pPr lvl="1"/>
            <a:r>
              <a:rPr lang="en-GB" altLang="en-US" sz="2400" b="1"/>
              <a:t>J</a:t>
            </a:r>
            <a:r>
              <a:rPr lang="en-GB" altLang="en-US" sz="2400"/>
              <a:t>udging or </a:t>
            </a:r>
            <a:r>
              <a:rPr lang="en-GB" altLang="en-US" sz="2400" b="1"/>
              <a:t>P</a:t>
            </a:r>
            <a:r>
              <a:rPr lang="en-GB" altLang="en-US" sz="2400"/>
              <a:t>erceiving in handling the real world?</a:t>
            </a:r>
          </a:p>
          <a:p>
            <a:r>
              <a:rPr lang="en-GB" altLang="en-US" sz="2800"/>
              <a:t>Type given by four letter code, e.g. ENTJ</a:t>
            </a:r>
          </a:p>
          <a:p>
            <a:r>
              <a:rPr lang="en-GB" altLang="en-US" sz="2800"/>
              <a:t>Strength of a characteristic is also significant</a:t>
            </a:r>
          </a:p>
        </p:txBody>
      </p:sp>
    </p:spTree>
    <p:extLst>
      <p:ext uri="{BB962C8B-B14F-4D97-AF65-F5344CB8AC3E}">
        <p14:creationId xmlns:p14="http://schemas.microsoft.com/office/powerpoint/2010/main" val="189612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ENTJ?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/>
              <a:t>E – Extrovert preference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Motivated by interaction with people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Tend to have a wider circle of contacts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N – Intuition preference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Big picture rather than detail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Often focus on final product not current task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T – Thinking preference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More weight to logic than social concensus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Objective evidence rather than feeling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J – Judgement preference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Try to predict outcomes and plan for them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Tend to make decisions and plans early, and feel in control as a result of predictable outcomes</a:t>
            </a:r>
          </a:p>
        </p:txBody>
      </p:sp>
    </p:spTree>
    <p:extLst>
      <p:ext uri="{BB962C8B-B14F-4D97-AF65-F5344CB8AC3E}">
        <p14:creationId xmlns:p14="http://schemas.microsoft.com/office/powerpoint/2010/main" val="1360424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MBTI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Based on Carl Jung’s psychological types</a:t>
            </a:r>
          </a:p>
          <a:p>
            <a:r>
              <a:rPr lang="en-GB" altLang="en-US"/>
              <a:t>Differences in the ways individuals choose to use perception and judgement</a:t>
            </a:r>
          </a:p>
          <a:p>
            <a:r>
              <a:rPr lang="en-GB" altLang="en-US"/>
              <a:t>Can help individuals to understand their strengths</a:t>
            </a:r>
          </a:p>
          <a:p>
            <a:r>
              <a:rPr lang="en-GB" altLang="en-US"/>
              <a:t>Of interest in team building</a:t>
            </a:r>
          </a:p>
          <a:p>
            <a:r>
              <a:rPr lang="en-GB" altLang="en-US"/>
              <a:t>Has been used by recruiters (often poorly)</a:t>
            </a:r>
          </a:p>
        </p:txBody>
      </p:sp>
      <p:pic>
        <p:nvPicPr>
          <p:cNvPr id="31751" name="Picture 7" descr="ANd9GcSa2_nxLyX2EcooP-NfEMyXWty_52ZDvwLyXVr3Ky56XMF3eT_pa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013" y="333375"/>
            <a:ext cx="8572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3807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Distribution of Types?</a:t>
            </a:r>
          </a:p>
        </p:txBody>
      </p:sp>
      <p:pic>
        <p:nvPicPr>
          <p:cNvPr id="73734" name="Picture 6" descr="estimated_frequency_tab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051" y="115888"/>
            <a:ext cx="2195513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3785" name="Group 57"/>
          <p:cNvGraphicFramePr>
            <a:graphicFrameLocks noGrp="1"/>
          </p:cNvGraphicFramePr>
          <p:nvPr>
            <p:ph type="tbl" idx="1"/>
          </p:nvPr>
        </p:nvGraphicFramePr>
        <p:xfrm>
          <a:off x="1919288" y="1557338"/>
          <a:ext cx="8229600" cy="4525964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1131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ISTJ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 – 14%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ISFJ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 – 14%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– 3%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– 4%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1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ISTP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– 6%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ISFP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 – 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– 5%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– 5%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0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– 5%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ESFP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– 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 – 8%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– 5%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1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 – 12%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ESFJ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 – 13%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– 5%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ENTJ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– 5%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65668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Helpful in Recruiting a Team?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“First design the ideal role profile” – hmm!</a:t>
            </a:r>
          </a:p>
          <a:p>
            <a:r>
              <a:rPr lang="en-GB" altLang="en-US"/>
              <a:t>Use of Belbin, Myers Briggs and other tools</a:t>
            </a:r>
          </a:p>
          <a:p>
            <a:r>
              <a:rPr lang="en-GB" altLang="en-US"/>
              <a:t>Coupled with aptitude tests (e.g. 32 Factor Occupational Personality Questionnaire)</a:t>
            </a:r>
          </a:p>
          <a:p>
            <a:r>
              <a:rPr lang="en-GB" altLang="en-US"/>
              <a:t>“Objective measures” – of how people see themselves</a:t>
            </a:r>
          </a:p>
          <a:p>
            <a:r>
              <a:rPr lang="en-GB" altLang="en-US" b="1"/>
              <a:t>Important and imperfect!</a:t>
            </a:r>
          </a:p>
        </p:txBody>
      </p:sp>
    </p:spTree>
    <p:extLst>
      <p:ext uri="{BB962C8B-B14F-4D97-AF65-F5344CB8AC3E}">
        <p14:creationId xmlns:p14="http://schemas.microsoft.com/office/powerpoint/2010/main" val="13595242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Overall, We Want the Right Mix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362950" cy="4525963"/>
          </a:xfrm>
        </p:spPr>
        <p:txBody>
          <a:bodyPr/>
          <a:lstStyle/>
          <a:p>
            <a:pPr marL="609600" indent="-609600"/>
            <a:r>
              <a:rPr lang="en-GB" altLang="en-US"/>
              <a:t>Types of people</a:t>
            </a:r>
          </a:p>
          <a:p>
            <a:pPr marL="990600" lvl="1" indent="-533400"/>
            <a:r>
              <a:rPr lang="en-GB" altLang="en-US"/>
              <a:t>Harmonious balance not necessary</a:t>
            </a:r>
          </a:p>
          <a:p>
            <a:pPr marL="990600" lvl="1" indent="-533400"/>
            <a:r>
              <a:rPr lang="en-GB" altLang="en-US"/>
              <a:t>Effective balance essential</a:t>
            </a:r>
          </a:p>
          <a:p>
            <a:pPr marL="609600" indent="-609600"/>
            <a:r>
              <a:rPr lang="en-GB" altLang="en-US"/>
              <a:t>Types of skills and expertise</a:t>
            </a:r>
          </a:p>
          <a:p>
            <a:pPr marL="990600" lvl="1" indent="-533400"/>
            <a:r>
              <a:rPr lang="en-GB" altLang="en-US"/>
              <a:t>To have the ability to solve the problem</a:t>
            </a:r>
          </a:p>
          <a:p>
            <a:pPr marL="609600" indent="-609600"/>
            <a:r>
              <a:rPr lang="en-GB" altLang="en-US"/>
              <a:t>Type of characters</a:t>
            </a:r>
          </a:p>
          <a:p>
            <a:pPr marL="990600" lvl="1" indent="-533400"/>
            <a:r>
              <a:rPr lang="en-GB" altLang="en-US"/>
              <a:t>A team deals with itself and others</a:t>
            </a:r>
          </a:p>
          <a:p>
            <a:pPr marL="990600" lvl="1" indent="-533400"/>
            <a:r>
              <a:rPr lang="en-GB" altLang="en-US"/>
              <a:t>Different types of people for different needs</a:t>
            </a:r>
          </a:p>
        </p:txBody>
      </p:sp>
    </p:spTree>
    <p:extLst>
      <p:ext uri="{BB962C8B-B14F-4D97-AF65-F5344CB8AC3E}">
        <p14:creationId xmlns:p14="http://schemas.microsoft.com/office/powerpoint/2010/main" val="11867981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/>
              <a:t>Butler and Waldroop on “People” People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Four dimensions of interrelationship roles</a:t>
            </a:r>
          </a:p>
          <a:p>
            <a:r>
              <a:rPr lang="en-GB" altLang="en-US" sz="2800"/>
              <a:t>Match aptitudes to project tasks </a:t>
            </a:r>
          </a:p>
          <a:p>
            <a:pPr lvl="1"/>
            <a:r>
              <a:rPr lang="en-GB" altLang="en-US" sz="2000" b="1"/>
              <a:t>Influence</a:t>
            </a:r>
            <a:r>
              <a:rPr lang="en-GB" altLang="en-US" sz="2000"/>
              <a:t>: negotiators, persuaders, sharers of information, good at building personal networks </a:t>
            </a:r>
          </a:p>
          <a:p>
            <a:pPr lvl="1"/>
            <a:r>
              <a:rPr lang="en-GB" altLang="en-US" sz="2000" b="1"/>
              <a:t>Interpersonal facilitation</a:t>
            </a:r>
            <a:r>
              <a:rPr lang="en-GB" altLang="en-US" sz="2000"/>
              <a:t>: get things done behind the scene, good at emotions and motivations</a:t>
            </a:r>
          </a:p>
          <a:p>
            <a:pPr lvl="1"/>
            <a:r>
              <a:rPr lang="en-GB" altLang="en-US" sz="2000" b="1"/>
              <a:t>Relational creativity</a:t>
            </a:r>
            <a:r>
              <a:rPr lang="en-GB" altLang="en-US" sz="2000"/>
              <a:t>: use words and pictures to motivate others, build emotion, get others to move (marketeers of life)</a:t>
            </a:r>
          </a:p>
          <a:p>
            <a:pPr lvl="1"/>
            <a:r>
              <a:rPr lang="en-GB" altLang="en-US" sz="2000" b="1"/>
              <a:t>Team leadership</a:t>
            </a:r>
            <a:r>
              <a:rPr lang="en-GB" altLang="en-US" sz="2000"/>
              <a:t>:  succeed through working with and through others, focused on people and process to deliver</a:t>
            </a:r>
          </a:p>
        </p:txBody>
      </p:sp>
    </p:spTree>
    <p:extLst>
      <p:ext uri="{BB962C8B-B14F-4D97-AF65-F5344CB8AC3E}">
        <p14:creationId xmlns:p14="http://schemas.microsoft.com/office/powerpoint/2010/main" val="38018602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About Yourself …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Pick back through the </a:t>
            </a:r>
            <a:r>
              <a:rPr lang="en-GB" altLang="en-US" b="1"/>
              <a:t>roles</a:t>
            </a:r>
            <a:r>
              <a:rPr lang="en-GB" altLang="en-US"/>
              <a:t> and </a:t>
            </a:r>
            <a:r>
              <a:rPr lang="en-GB" altLang="en-US" b="1"/>
              <a:t>types</a:t>
            </a:r>
            <a:r>
              <a:rPr lang="en-GB" altLang="en-US"/>
              <a:t> we have discussed</a:t>
            </a:r>
          </a:p>
          <a:p>
            <a:r>
              <a:rPr lang="en-GB" altLang="en-US"/>
              <a:t>Which do you feel describe </a:t>
            </a:r>
            <a:r>
              <a:rPr lang="en-GB" altLang="en-US" b="1"/>
              <a:t>you </a:t>
            </a:r>
            <a:r>
              <a:rPr lang="en-GB" altLang="en-US"/>
              <a:t>and the way you work?</a:t>
            </a:r>
          </a:p>
          <a:p>
            <a:r>
              <a:rPr lang="en-GB" altLang="en-US"/>
              <a:t>What about the </a:t>
            </a:r>
            <a:r>
              <a:rPr lang="en-GB" altLang="en-US" b="1"/>
              <a:t>role</a:t>
            </a:r>
            <a:r>
              <a:rPr lang="en-GB" altLang="en-US"/>
              <a:t> you take in meetings (</a:t>
            </a:r>
            <a:r>
              <a:rPr lang="en-GB" altLang="en-US" i="1"/>
              <a:t>from the Communication Skills section)</a:t>
            </a:r>
            <a:r>
              <a:rPr lang="en-GB" altLang="en-US"/>
              <a:t>?</a:t>
            </a:r>
          </a:p>
          <a:p>
            <a:r>
              <a:rPr lang="en-GB" altLang="en-US"/>
              <a:t>What are your </a:t>
            </a:r>
            <a:r>
              <a:rPr lang="en-GB" altLang="en-US" b="1"/>
              <a:t>strengths</a:t>
            </a:r>
            <a:r>
              <a:rPr lang="en-GB" altLang="en-US"/>
              <a:t>?</a:t>
            </a:r>
          </a:p>
          <a:p>
            <a:r>
              <a:rPr lang="en-GB" altLang="en-US"/>
              <a:t>What are your </a:t>
            </a:r>
            <a:r>
              <a:rPr lang="en-GB" altLang="en-US" b="1"/>
              <a:t>weaknesses</a:t>
            </a:r>
            <a:r>
              <a:rPr lang="en-GB" altLang="en-US"/>
              <a:t>?</a:t>
            </a:r>
            <a:endParaRPr lang="en-GB" altLang="en-US" i="1"/>
          </a:p>
        </p:txBody>
      </p:sp>
    </p:spTree>
    <p:extLst>
      <p:ext uri="{BB962C8B-B14F-4D97-AF65-F5344CB8AC3E}">
        <p14:creationId xmlns:p14="http://schemas.microsoft.com/office/powerpoint/2010/main" val="39947066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/>
          </p:cNvSpPr>
          <p:nvPr/>
        </p:nvSpPr>
        <p:spPr bwMode="auto">
          <a:xfrm>
            <a:off x="1981200" y="36988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>
                <a:solidFill>
                  <a:schemeClr val="tx2"/>
                </a:solidFill>
                <a:latin typeface="Arial" panose="020B0604020202020204" pitchFamily="34" charset="0"/>
              </a:rPr>
              <a:t>Forms </a:t>
            </a:r>
            <a:r>
              <a:rPr lang="en-GB" altLang="en-US" sz="4000">
                <a:solidFill>
                  <a:schemeClr val="tx2"/>
                </a:solidFill>
                <a:latin typeface="Arial" panose="020B0604020202020204" pitchFamily="34" charset="0"/>
              </a:rPr>
              <a:t>of </a:t>
            </a:r>
            <a:r>
              <a:rPr lang="en-GB" altLang="en-US" sz="4000" smtClean="0">
                <a:solidFill>
                  <a:schemeClr val="tx2"/>
                </a:solidFill>
                <a:latin typeface="Arial" panose="020B0604020202020204" pitchFamily="34" charset="0"/>
              </a:rPr>
              <a:t>Virtual </a:t>
            </a:r>
            <a:r>
              <a:rPr lang="en-GB" altLang="en-US" sz="4000" dirty="0" smtClean="0">
                <a:solidFill>
                  <a:schemeClr val="tx2"/>
                </a:solidFill>
                <a:latin typeface="Arial" panose="020B0604020202020204" pitchFamily="34" charset="0"/>
              </a:rPr>
              <a:t>T</a:t>
            </a:r>
            <a:r>
              <a:rPr lang="en-GB" altLang="en-US" sz="4000" smtClean="0">
                <a:solidFill>
                  <a:schemeClr val="tx2"/>
                </a:solidFill>
                <a:latin typeface="Arial" panose="020B0604020202020204" pitchFamily="34" charset="0"/>
              </a:rPr>
              <a:t>eams</a:t>
            </a:r>
            <a:endParaRPr lang="en-GB" altLang="en-US" sz="4000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2">
            <a:lum bright="-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6"/>
          <a:stretch>
            <a:fillRect/>
          </a:stretch>
        </p:blipFill>
        <p:spPr bwMode="auto">
          <a:xfrm>
            <a:off x="2805114" y="1789113"/>
            <a:ext cx="6719887" cy="490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933700" y="1428750"/>
            <a:ext cx="17526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600"/>
              <a:t>Figure 6.4</a:t>
            </a:r>
          </a:p>
        </p:txBody>
      </p:sp>
    </p:spTree>
    <p:extLst>
      <p:ext uri="{BB962C8B-B14F-4D97-AF65-F5344CB8AC3E}">
        <p14:creationId xmlns:p14="http://schemas.microsoft.com/office/powerpoint/2010/main" val="18980438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Virtual Teams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</a:t>
            </a:r>
            <a:r>
              <a:rPr lang="en-GB" altLang="en-US" dirty="0" smtClean="0"/>
              <a:t>rganisations use best people</a:t>
            </a:r>
          </a:p>
          <a:p>
            <a:pPr lvl="1"/>
            <a:r>
              <a:rPr lang="en-GB" altLang="en-US" dirty="0" smtClean="0"/>
              <a:t>MARTINI principle</a:t>
            </a:r>
          </a:p>
          <a:p>
            <a:pPr lvl="1"/>
            <a:r>
              <a:rPr lang="en-GB" altLang="en-US" dirty="0" smtClean="0"/>
              <a:t>Location independent (but time zones have impact on reality!)</a:t>
            </a:r>
            <a:endParaRPr lang="en-GB" altLang="en-US" dirty="0" smtClean="0"/>
          </a:p>
          <a:p>
            <a:pPr eaLnBrk="1" hangingPunct="1"/>
            <a:r>
              <a:rPr lang="en-GB" altLang="en-US" dirty="0" smtClean="0"/>
              <a:t>E.g.  IBM</a:t>
            </a:r>
          </a:p>
          <a:p>
            <a:pPr lvl="1"/>
            <a:r>
              <a:rPr lang="en-GB" altLang="en-US" dirty="0" smtClean="0"/>
              <a:t>Skills needs </a:t>
            </a:r>
            <a:r>
              <a:rPr lang="en-GB" altLang="en-US" dirty="0" smtClean="0"/>
              <a:t>to </a:t>
            </a:r>
            <a:r>
              <a:rPr lang="en-GB" altLang="en-US" dirty="0" smtClean="0"/>
              <a:t>HR</a:t>
            </a:r>
          </a:p>
          <a:p>
            <a:pPr lvl="1"/>
            <a:r>
              <a:rPr lang="en-GB" altLang="en-US" dirty="0" smtClean="0"/>
              <a:t>Identify a qualified selection pool </a:t>
            </a:r>
            <a:r>
              <a:rPr lang="en-GB" altLang="en-US" dirty="0" smtClean="0"/>
              <a:t>of people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Team </a:t>
            </a:r>
            <a:r>
              <a:rPr lang="en-GB" altLang="en-US" dirty="0" smtClean="0"/>
              <a:t>leader </a:t>
            </a:r>
            <a:r>
              <a:rPr lang="en-GB" altLang="en-US" dirty="0" smtClean="0"/>
              <a:t>selects combination for this project</a:t>
            </a:r>
          </a:p>
          <a:p>
            <a:pPr lvl="1"/>
            <a:r>
              <a:rPr lang="en-GB" altLang="en-US" dirty="0" smtClean="0"/>
              <a:t>1 in 3 </a:t>
            </a:r>
            <a:r>
              <a:rPr lang="en-GB" altLang="en-US" dirty="0" smtClean="0"/>
              <a:t>employees participate in virtual </a:t>
            </a:r>
            <a:r>
              <a:rPr lang="en-GB" altLang="en-US" dirty="0" smtClean="0"/>
              <a:t>teams</a:t>
            </a:r>
          </a:p>
          <a:p>
            <a:pPr lvl="1"/>
            <a:r>
              <a:rPr lang="en-GB" altLang="en-US" b="1" dirty="0" smtClean="0"/>
              <a:t>Reputation sell </a:t>
            </a:r>
            <a:r>
              <a:rPr lang="en-GB" altLang="en-US" dirty="0" smtClean="0"/>
              <a:t>for participants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7035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Leading the </a:t>
            </a:r>
            <a:r>
              <a:rPr lang="en-GB" altLang="en-US" dirty="0" smtClean="0"/>
              <a:t>Virtual </a:t>
            </a:r>
            <a:r>
              <a:rPr lang="en-GB" altLang="en-US" dirty="0"/>
              <a:t>T</a:t>
            </a:r>
            <a:r>
              <a:rPr lang="en-GB" altLang="en-US" dirty="0" smtClean="0"/>
              <a:t>eam</a:t>
            </a:r>
            <a:endParaRPr lang="en-GB" alt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Selection</a:t>
            </a:r>
          </a:p>
          <a:p>
            <a:pPr lvl="1"/>
            <a:r>
              <a:rPr lang="en-GB" altLang="en-US" sz="2000" dirty="0" smtClean="0"/>
              <a:t>Right </a:t>
            </a:r>
            <a:r>
              <a:rPr lang="en-GB" altLang="en-US" sz="2000" dirty="0" smtClean="0"/>
              <a:t>team </a:t>
            </a:r>
            <a:r>
              <a:rPr lang="en-GB" altLang="en-US" sz="2000" dirty="0" smtClean="0"/>
              <a:t>members are critical</a:t>
            </a:r>
            <a:endParaRPr lang="en-GB" altLang="en-US" sz="2000" dirty="0" smtClean="0"/>
          </a:p>
          <a:p>
            <a:pPr eaLnBrk="1" hangingPunct="1"/>
            <a:r>
              <a:rPr lang="en-GB" altLang="en-US" dirty="0" smtClean="0"/>
              <a:t>Build trust by building connections</a:t>
            </a:r>
          </a:p>
          <a:p>
            <a:pPr eaLnBrk="1" hangingPunct="1"/>
            <a:r>
              <a:rPr lang="en-GB" altLang="en-US" dirty="0" smtClean="0"/>
              <a:t>Agreed ground </a:t>
            </a:r>
            <a:r>
              <a:rPr lang="en-GB" altLang="en-US" dirty="0" smtClean="0"/>
              <a:t>rules</a:t>
            </a:r>
          </a:p>
          <a:p>
            <a:pPr eaLnBrk="1" hangingPunct="1"/>
            <a:r>
              <a:rPr lang="en-GB" altLang="en-US" dirty="0" smtClean="0"/>
              <a:t>Use the technology</a:t>
            </a:r>
          </a:p>
          <a:p>
            <a:pPr lvl="1"/>
            <a:r>
              <a:rPr lang="en-GB" altLang="en-US" sz="2000" dirty="0" smtClean="0"/>
              <a:t>Tech is critical for independent location:  collaborative software, shared drives, cloud services, etc.</a:t>
            </a:r>
            <a:endParaRPr lang="en-GB" altLang="en-US" sz="2000" dirty="0" smtClean="0"/>
          </a:p>
          <a:p>
            <a:pPr eaLnBrk="1" hangingPunct="1"/>
            <a:r>
              <a:rPr lang="en-GB" altLang="en-US" dirty="0" smtClean="0"/>
              <a:t>Manage </a:t>
            </a:r>
            <a:r>
              <a:rPr lang="en-GB" altLang="en-US" dirty="0" smtClean="0"/>
              <a:t>the problems</a:t>
            </a:r>
          </a:p>
          <a:p>
            <a:pPr lvl="1"/>
            <a:r>
              <a:rPr lang="en-GB" altLang="en-US" sz="2000" dirty="0"/>
              <a:t>L</a:t>
            </a:r>
            <a:r>
              <a:rPr lang="en-GB" altLang="en-US" sz="2000" dirty="0" smtClean="0"/>
              <a:t>anguage </a:t>
            </a:r>
            <a:r>
              <a:rPr lang="en-GB" altLang="en-US" sz="2000" dirty="0" smtClean="0"/>
              <a:t>and </a:t>
            </a:r>
            <a:r>
              <a:rPr lang="en-GB" altLang="en-US" sz="2000" dirty="0" smtClean="0"/>
              <a:t>culture</a:t>
            </a:r>
          </a:p>
          <a:p>
            <a:pPr lvl="1"/>
            <a:r>
              <a:rPr lang="en-GB" altLang="en-US" sz="2000" dirty="0" smtClean="0"/>
              <a:t>Behavioural variations</a:t>
            </a: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54747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/>
          </p:cNvSpPr>
          <p:nvPr/>
        </p:nvSpPr>
        <p:spPr bwMode="auto">
          <a:xfrm>
            <a:off x="889686" y="369888"/>
            <a:ext cx="932111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dirty="0">
                <a:solidFill>
                  <a:schemeClr val="tx2"/>
                </a:solidFill>
                <a:latin typeface="Arial" panose="020B0604020202020204" pitchFamily="34" charset="0"/>
              </a:rPr>
              <a:t>Co-ordinating </a:t>
            </a:r>
            <a:r>
              <a:rPr lang="en-GB" altLang="en-US" sz="4000" dirty="0" smtClean="0">
                <a:solidFill>
                  <a:schemeClr val="tx2"/>
                </a:solidFill>
                <a:latin typeface="Arial" panose="020B0604020202020204" pitchFamily="34" charset="0"/>
              </a:rPr>
              <a:t>Virtual Teams</a:t>
            </a:r>
            <a:endParaRPr lang="en-GB" altLang="en-US" sz="4000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33795" name="Content Placeholder 7"/>
          <p:cNvSpPr>
            <a:spLocks/>
          </p:cNvSpPr>
          <p:nvPr/>
        </p:nvSpPr>
        <p:spPr bwMode="auto">
          <a:xfrm>
            <a:off x="889686" y="1600201"/>
            <a:ext cx="8749614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Shared goals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Standard operating systems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Using appropriate technology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Appropriate communication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Building and maintaining interpersonal relationships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Selection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Maintaining levels of creativity</a:t>
            </a:r>
          </a:p>
        </p:txBody>
      </p:sp>
    </p:spTree>
    <p:extLst>
      <p:ext uri="{BB962C8B-B14F-4D97-AF65-F5344CB8AC3E}">
        <p14:creationId xmlns:p14="http://schemas.microsoft.com/office/powerpoint/2010/main" val="3189184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1278</Words>
  <Application>Microsoft Office PowerPoint</Application>
  <PresentationFormat>Widescreen</PresentationFormat>
  <Paragraphs>279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Calibri Light</vt:lpstr>
      <vt:lpstr>inherit</vt:lpstr>
      <vt:lpstr>Times New Roman</vt:lpstr>
      <vt:lpstr>Office Theme</vt:lpstr>
      <vt:lpstr>Default Design</vt:lpstr>
      <vt:lpstr>Teamwork</vt:lpstr>
      <vt:lpstr>Can’t Duck the Issue</vt:lpstr>
      <vt:lpstr>What Makes an Effective Team?</vt:lpstr>
      <vt:lpstr>How Do Effective Teams Work?</vt:lpstr>
      <vt:lpstr>What makes an ineffective team?</vt:lpstr>
      <vt:lpstr>Ineffective Teams’ Approach</vt:lpstr>
      <vt:lpstr>Weak Ownership of Decisions</vt:lpstr>
      <vt:lpstr>Why Do Problems Occur?</vt:lpstr>
      <vt:lpstr>We Are Dealing With People</vt:lpstr>
      <vt:lpstr>We Are Dealing With People</vt:lpstr>
      <vt:lpstr>The Biggest Problem</vt:lpstr>
      <vt:lpstr>Good Team Managers</vt:lpstr>
      <vt:lpstr>Understanding People in Work and in Teams</vt:lpstr>
      <vt:lpstr>Psychology</vt:lpstr>
      <vt:lpstr>McGregor’s Theory X &amp; Y</vt:lpstr>
      <vt:lpstr>Minzberg’s Ten Management Roles</vt:lpstr>
      <vt:lpstr>Belbin’s Team Roles</vt:lpstr>
      <vt:lpstr>Belbin’s Team Roles</vt:lpstr>
      <vt:lpstr>Myers-Briggs Type Indicators</vt:lpstr>
      <vt:lpstr>ENTJ?</vt:lpstr>
      <vt:lpstr>MBTI</vt:lpstr>
      <vt:lpstr>Distribution of Types?</vt:lpstr>
      <vt:lpstr>Helpful in Recruiting a Team?</vt:lpstr>
      <vt:lpstr>Overall, We Want the Right Mix</vt:lpstr>
      <vt:lpstr>Butler and Waldroop on “People” People</vt:lpstr>
      <vt:lpstr>Think About Yourself …</vt:lpstr>
      <vt:lpstr>PowerPoint Presentation</vt:lpstr>
      <vt:lpstr>Virtual Teams</vt:lpstr>
      <vt:lpstr>Leading the Virtual Team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</dc:title>
  <dc:creator>John Rees</dc:creator>
  <cp:lastModifiedBy>John Rees</cp:lastModifiedBy>
  <cp:revision>3</cp:revision>
  <dcterms:created xsi:type="dcterms:W3CDTF">2016-09-16T09:58:50Z</dcterms:created>
  <dcterms:modified xsi:type="dcterms:W3CDTF">2016-09-19T09:35:48Z</dcterms:modified>
</cp:coreProperties>
</file>