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6" r:id="rId6"/>
    <p:sldId id="261" r:id="rId7"/>
    <p:sldId id="262" r:id="rId8"/>
    <p:sldId id="265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EE0B61-72DC-49D3-899E-485DB1D84E90}" type="datetimeFigureOut">
              <a:rPr lang="en-GB" smtClean="0"/>
              <a:t>09/10/2015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EA9F2-68BE-44D9-8E9F-B642AC2F00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024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34A3F-BE7C-4717-8605-7EA84319C24C}" type="datetime1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768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CC4B-C344-4C02-985F-071A37F33CAD}" type="datetime1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999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061BF-440B-4CB1-84F3-0020850AB43F}" type="datetime1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852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0D26F-A109-4442-8F9D-C3337DB0657C}" type="datetime1">
              <a:rPr lang="en-GB" smtClean="0"/>
              <a:t>09/10/2015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123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24861-7306-4316-B1BA-7DA09DAC5CAF}" type="datetime1">
              <a:rPr lang="en-GB" smtClean="0"/>
              <a:t>09/10/2015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084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3AACF-5F8F-4059-BF47-537E7A32E637}" type="datetime1">
              <a:rPr lang="en-GB" smtClean="0"/>
              <a:t>09/10/2015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091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91F3-9664-4120-B01A-E89BC4FAC77C}" type="datetime1">
              <a:rPr lang="en-GB" smtClean="0"/>
              <a:t>09/10/2015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409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69515-D33B-4E08-9FA3-342B3E3C608E}" type="datetime1">
              <a:rPr lang="en-GB" smtClean="0"/>
              <a:t>09/10/2015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720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42CBA-52AE-4657-93DD-28672E65B927}" type="datetime1">
              <a:rPr lang="en-GB" smtClean="0"/>
              <a:t>09/10/2015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00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8DA3E-6B48-4555-A404-180DE9CD7BE6}" type="datetime1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236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3D988-6C0B-4E70-B062-E977B1B0960E}" type="datetime1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480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ACBE43-59A9-48F2-9783-FB4183A12BBA}" type="datetime1">
              <a:rPr lang="en-GB" smtClean="0"/>
              <a:t>09/10/2015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ED2CE6-68EF-436F-B88A-10C0BB63E5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85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Quality Function Deployment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8461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Toyota’s/Warner’s Experiences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050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r>
              <a:rPr lang="en-GB"/>
              <a:t>Toyota used since 1977</a:t>
            </a:r>
          </a:p>
          <a:p>
            <a:pPr lvl="1"/>
            <a:r>
              <a:rPr lang="en-GB"/>
              <a:t>Reduction in time to market by 1/3</a:t>
            </a:r>
          </a:p>
          <a:p>
            <a:pPr lvl="1"/>
            <a:r>
              <a:rPr lang="en-GB"/>
              <a:t>61% reduction in start up costs</a:t>
            </a:r>
          </a:p>
          <a:p>
            <a:pPr lvl="1"/>
            <a:r>
              <a:rPr lang="en-GB"/>
              <a:t>All Toyota’s suppliers use QFD</a:t>
            </a:r>
          </a:p>
          <a:p>
            <a:r>
              <a:rPr lang="en-GB"/>
              <a:t>Warner’s results</a:t>
            </a:r>
          </a:p>
          <a:p>
            <a:pPr lvl="1"/>
            <a:r>
              <a:rPr lang="en-GB"/>
              <a:t>Reduction in engineering changes by 1/2</a:t>
            </a:r>
          </a:p>
          <a:p>
            <a:pPr lvl="1"/>
            <a:r>
              <a:rPr lang="en-GB"/>
              <a:t>Reduced development effort by 1/2</a:t>
            </a:r>
          </a:p>
          <a:p>
            <a:pPr lvl="1"/>
            <a:r>
              <a:rPr lang="en-GB"/>
              <a:t>Reduced cycle time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133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The QFD Method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 sz="2800"/>
              <a:t>Step 1:  Establish the Customer ‘Wants’</a:t>
            </a:r>
          </a:p>
          <a:p>
            <a:pPr>
              <a:buFontTx/>
              <a:buNone/>
            </a:pPr>
            <a:endParaRPr lang="en-GB" sz="2800"/>
          </a:p>
          <a:p>
            <a:pPr>
              <a:buFontTx/>
              <a:buNone/>
            </a:pPr>
            <a:r>
              <a:rPr lang="en-GB" sz="2800"/>
              <a:t>Step 2:  Add the evaluation of the customer expressed importance of the listed requirements</a:t>
            </a:r>
          </a:p>
          <a:p>
            <a:pPr>
              <a:buFontTx/>
              <a:buNone/>
            </a:pPr>
            <a:endParaRPr lang="en-GB" sz="2800"/>
          </a:p>
          <a:p>
            <a:pPr>
              <a:buFontTx/>
              <a:buNone/>
            </a:pPr>
            <a:r>
              <a:rPr lang="en-GB" sz="2800"/>
              <a:t>Step 3:  List the Final Product Control Characteristics that should meet the customer stated requirement</a:t>
            </a: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508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The QFD Method Cont.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Step 4:   Develop a relationship matrix between customer requirements and the product control characteristics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Step 5:   Indicate if increase or decrease in characteristic results in improvements (using the arrow direction)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Step 6:  Develop the correlation matrix</a:t>
            </a:r>
            <a:endParaRPr lang="en-GB" b="1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118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and Requirements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5</a:t>
            </a:fld>
            <a:endParaRPr lang="en-GB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238" y="1905000"/>
            <a:ext cx="3819525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6328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The QFD Method Cont.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 sz="2800"/>
              <a:t>Step 7:  Competitive Assessment</a:t>
            </a:r>
          </a:p>
          <a:p>
            <a:pPr>
              <a:buFontTx/>
              <a:buNone/>
            </a:pPr>
            <a:endParaRPr lang="en-GB" sz="2800"/>
          </a:p>
          <a:p>
            <a:pPr>
              <a:buFontTx/>
              <a:buNone/>
            </a:pPr>
            <a:r>
              <a:rPr lang="en-GB" sz="2800"/>
              <a:t>Step 8:  Develop a Technical Competitive Assessment</a:t>
            </a:r>
          </a:p>
          <a:p>
            <a:pPr>
              <a:buFontTx/>
              <a:buNone/>
            </a:pPr>
            <a:endParaRPr lang="en-GB" sz="2800"/>
          </a:p>
          <a:p>
            <a:pPr>
              <a:buFontTx/>
              <a:buNone/>
            </a:pPr>
            <a:r>
              <a:rPr lang="en-GB" sz="2800"/>
              <a:t>Step 9:  Identify regulatory or company control requirements on chart</a:t>
            </a:r>
            <a:endParaRPr lang="en-GB" sz="2800" b="1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113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The QFD Method Cont.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 sz="2800"/>
              <a:t>Step 10:  Identify the importance of each control characteristics</a:t>
            </a:r>
          </a:p>
          <a:p>
            <a:pPr>
              <a:buFontTx/>
              <a:buNone/>
            </a:pPr>
            <a:endParaRPr lang="en-GB" sz="2800"/>
          </a:p>
          <a:p>
            <a:pPr>
              <a:buFontTx/>
              <a:buNone/>
            </a:pPr>
            <a:r>
              <a:rPr lang="en-GB" sz="2800"/>
              <a:t>The Remaining Steps:</a:t>
            </a:r>
            <a:endParaRPr lang="en-GB"/>
          </a:p>
          <a:p>
            <a:pPr lvl="2" algn="just"/>
            <a:r>
              <a:rPr lang="en-GB"/>
              <a:t>Identify and produce the ‘Product Characteristics Deployment Matrix’.</a:t>
            </a:r>
          </a:p>
          <a:p>
            <a:pPr lvl="2" algn="just"/>
            <a:r>
              <a:rPr lang="en-GB"/>
              <a:t>Produce ‘Critical Product and Process Parameters - Process Plan and Quality Control Charts.</a:t>
            </a:r>
          </a:p>
          <a:p>
            <a:pPr lvl="2" algn="just"/>
            <a:r>
              <a:rPr lang="en-GB"/>
              <a:t>Define ‘Operating Instructions’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621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Simple QFD Chart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8</a:t>
            </a:fld>
            <a:endParaRPr lang="en-GB"/>
          </a:p>
        </p:txBody>
      </p:sp>
      <p:pic>
        <p:nvPicPr>
          <p:cNvPr id="1026" name="Picture 2" descr="http://leanapplied.com/blog/wp-content/uploads/2012/10/no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1772816"/>
            <a:ext cx="4505045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6028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QFD Detailed Application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/>
              <a:t>Student Exercise</a:t>
            </a:r>
          </a:p>
          <a:p>
            <a:pPr>
              <a:buFontTx/>
              <a:buNone/>
            </a:pPr>
            <a:endParaRPr lang="en-GB"/>
          </a:p>
          <a:p>
            <a:r>
              <a:rPr lang="en-GB"/>
              <a:t>Study the course materials (QFD Section 1.4)</a:t>
            </a:r>
          </a:p>
          <a:p>
            <a:r>
              <a:rPr lang="en-GB"/>
              <a:t>Undertake a similar study for a product of your choice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273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762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3600"/>
              <a:t>QFD as an Integrating Mechanism</a:t>
            </a:r>
            <a:endParaRPr lang="en-GB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>
              <a:buFont typeface="Symbol" pitchFamily="18" charset="2"/>
              <a:buChar char="·"/>
            </a:pPr>
            <a:r>
              <a:rPr lang="en-GB" sz="2400"/>
              <a:t>The Japanese have integrated into QFD process many other individual techniques to provide a fully integrated product planning tool, e.g: </a:t>
            </a:r>
          </a:p>
          <a:p>
            <a:pPr lvl="2" algn="just">
              <a:buFont typeface="Symbol" pitchFamily="18" charset="2"/>
              <a:buChar char="·"/>
            </a:pPr>
            <a:r>
              <a:rPr lang="en-GB"/>
              <a:t>FTA and FMECA</a:t>
            </a:r>
          </a:p>
          <a:p>
            <a:pPr lvl="2" algn="just">
              <a:buFont typeface="Symbol" pitchFamily="18" charset="2"/>
              <a:buChar char="·"/>
            </a:pPr>
            <a:r>
              <a:rPr lang="en-GB"/>
              <a:t>Value Engineering (Cost Engineering)</a:t>
            </a:r>
          </a:p>
          <a:p>
            <a:pPr lvl="2" algn="just">
              <a:buFont typeface="Symbol" pitchFamily="18" charset="2"/>
              <a:buChar char="·"/>
            </a:pPr>
            <a:r>
              <a:rPr lang="en-GB"/>
              <a:t>Market Research</a:t>
            </a:r>
          </a:p>
          <a:p>
            <a:pPr lvl="2" algn="just">
              <a:buFont typeface="Symbol" pitchFamily="18" charset="2"/>
              <a:buChar char="·"/>
            </a:pPr>
            <a:r>
              <a:rPr lang="en-GB"/>
              <a:t>FMECA</a:t>
            </a:r>
          </a:p>
          <a:p>
            <a:pPr lvl="2" algn="just">
              <a:buFont typeface="Symbol" pitchFamily="18" charset="2"/>
              <a:buChar char="·"/>
            </a:pPr>
            <a:r>
              <a:rPr lang="en-GB"/>
              <a:t>Risk Management (‘Bottleneck’ engineering)</a:t>
            </a:r>
          </a:p>
          <a:p>
            <a:pPr lvl="2" algn="just">
              <a:buFont typeface="Symbol" pitchFamily="18" charset="2"/>
              <a:buChar char="·"/>
            </a:pPr>
            <a:r>
              <a:rPr lang="en-GB"/>
              <a:t>Production capability analysis etc.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(c) E Thomas, S J Rees, Uni. Glam.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D2CE6-68EF-436F-B88A-10C0BB63E51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9833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440</Words>
  <Application>Microsoft Office PowerPoint</Application>
  <PresentationFormat>On-screen Show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Quality Function Deployment</vt:lpstr>
      <vt:lpstr>Toyota’s/Warner’s Experiences</vt:lpstr>
      <vt:lpstr>The QFD Method</vt:lpstr>
      <vt:lpstr>The QFD Method Cont.</vt:lpstr>
      <vt:lpstr>Characteristics and Requirements</vt:lpstr>
      <vt:lpstr>The QFD Method Cont.</vt:lpstr>
      <vt:lpstr>The QFD Method Cont.</vt:lpstr>
      <vt:lpstr>A Simple QFD Chart</vt:lpstr>
      <vt:lpstr>QFD Detailed Application</vt:lpstr>
      <vt:lpstr>QFD as an Integrating Mechanism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Quality Function Deployment</dc:title>
  <dc:creator>John Rees</dc:creator>
  <cp:lastModifiedBy>Rees, John</cp:lastModifiedBy>
  <cp:revision>2</cp:revision>
  <dcterms:created xsi:type="dcterms:W3CDTF">2014-10-07T13:24:34Z</dcterms:created>
  <dcterms:modified xsi:type="dcterms:W3CDTF">2015-10-09T11:34:58Z</dcterms:modified>
</cp:coreProperties>
</file>