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5620"/>
    <p:restoredTop sz="85930" autoAdjust="0"/>
  </p:normalViewPr>
  <p:slideViewPr>
    <p:cSldViewPr snapToGrid="0">
      <p:cViewPr varScale="1">
        <p:scale>
          <a:sx n="74" d="100"/>
          <a:sy n="74" d="100"/>
        </p:scale>
        <p:origin x="151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73986C-1E7A-4F3F-BAE7-3BF4DA8A0DFA}" type="doc">
      <dgm:prSet loTypeId="urn:microsoft.com/office/officeart/2005/8/layout/vList2" loCatId="list" qsTypeId="urn:microsoft.com/office/officeart/2005/8/quickstyle/3d2" qsCatId="3D" csTypeId="urn:microsoft.com/office/officeart/2005/8/colors/colorful1" csCatId="colorful"/>
      <dgm:spPr/>
      <dgm:t>
        <a:bodyPr/>
        <a:lstStyle/>
        <a:p>
          <a:endParaRPr lang="en-GB"/>
        </a:p>
      </dgm:t>
    </dgm:pt>
    <dgm:pt modelId="{8128C95D-1B3C-407A-BA1D-2770E02485EA}">
      <dgm:prSet/>
      <dgm:spPr/>
      <dgm:t>
        <a:bodyPr/>
        <a:lstStyle/>
        <a:p>
          <a:r>
            <a:rPr lang="en-GB"/>
            <a:t>Introduction</a:t>
          </a:r>
        </a:p>
      </dgm:t>
    </dgm:pt>
    <dgm:pt modelId="{82D49076-2184-4441-8341-6DCA4709274B}" type="parTrans" cxnId="{DBDA62EB-3C90-41B0-9E53-251E888814AC}">
      <dgm:prSet/>
      <dgm:spPr/>
      <dgm:t>
        <a:bodyPr/>
        <a:lstStyle/>
        <a:p>
          <a:endParaRPr lang="en-GB"/>
        </a:p>
      </dgm:t>
    </dgm:pt>
    <dgm:pt modelId="{8614CF0D-A966-42BF-96D1-1142AE133FF2}" type="sibTrans" cxnId="{DBDA62EB-3C90-41B0-9E53-251E888814AC}">
      <dgm:prSet/>
      <dgm:spPr/>
      <dgm:t>
        <a:bodyPr/>
        <a:lstStyle/>
        <a:p>
          <a:endParaRPr lang="en-GB"/>
        </a:p>
      </dgm:t>
    </dgm:pt>
    <dgm:pt modelId="{CD6ADA37-90F9-46CA-861D-A96A0A949D96}">
      <dgm:prSet/>
      <dgm:spPr/>
      <dgm:t>
        <a:bodyPr/>
        <a:lstStyle/>
        <a:p>
          <a:r>
            <a:rPr lang="en-GB"/>
            <a:t>Contemporary Themes in the Hospitality Environment</a:t>
          </a:r>
        </a:p>
      </dgm:t>
    </dgm:pt>
    <dgm:pt modelId="{05F93AC5-22CA-487B-9B79-40E758454736}" type="parTrans" cxnId="{58E6B0E1-1883-43DA-B8AD-F97F2DAF5E27}">
      <dgm:prSet/>
      <dgm:spPr/>
      <dgm:t>
        <a:bodyPr/>
        <a:lstStyle/>
        <a:p>
          <a:endParaRPr lang="en-GB"/>
        </a:p>
      </dgm:t>
    </dgm:pt>
    <dgm:pt modelId="{E4B45CDB-179C-42E6-86AC-58894E134513}" type="sibTrans" cxnId="{58E6B0E1-1883-43DA-B8AD-F97F2DAF5E27}">
      <dgm:prSet/>
      <dgm:spPr/>
      <dgm:t>
        <a:bodyPr/>
        <a:lstStyle/>
        <a:p>
          <a:endParaRPr lang="en-GB"/>
        </a:p>
      </dgm:t>
    </dgm:pt>
    <dgm:pt modelId="{CF4CC11D-7631-4716-BBA9-1D30B739C21B}">
      <dgm:prSet/>
      <dgm:spPr/>
      <dgm:t>
        <a:bodyPr/>
        <a:lstStyle/>
        <a:p>
          <a:r>
            <a:rPr lang="en-GB"/>
            <a:t>Covid-19 as a Contemporary Theme in the Hospitality Environment </a:t>
          </a:r>
        </a:p>
      </dgm:t>
    </dgm:pt>
    <dgm:pt modelId="{9F7EE5BB-909F-4A6D-81FA-E7C90118E35E}" type="parTrans" cxnId="{C77F9231-2E6E-461D-9B74-15B96DBBF032}">
      <dgm:prSet/>
      <dgm:spPr/>
      <dgm:t>
        <a:bodyPr/>
        <a:lstStyle/>
        <a:p>
          <a:endParaRPr lang="en-GB"/>
        </a:p>
      </dgm:t>
    </dgm:pt>
    <dgm:pt modelId="{9B64ADB4-2807-4031-A4D0-5FFF75682B12}" type="sibTrans" cxnId="{C77F9231-2E6E-461D-9B74-15B96DBBF032}">
      <dgm:prSet/>
      <dgm:spPr/>
      <dgm:t>
        <a:bodyPr/>
        <a:lstStyle/>
        <a:p>
          <a:endParaRPr lang="en-GB"/>
        </a:p>
      </dgm:t>
    </dgm:pt>
    <dgm:pt modelId="{B6769F2C-EA05-4705-9588-D7EC032A5EF7}">
      <dgm:prSet/>
      <dgm:spPr/>
      <dgm:t>
        <a:bodyPr/>
        <a:lstStyle/>
        <a:p>
          <a:r>
            <a:rPr lang="en-GB"/>
            <a:t>Evaluation of Covid-19’s Impact on the Hospitality Environment</a:t>
          </a:r>
        </a:p>
      </dgm:t>
    </dgm:pt>
    <dgm:pt modelId="{33420544-D7E0-42C2-9417-961552E94F29}" type="parTrans" cxnId="{FD945346-5BF8-4616-9F9F-D8AFC6867ABA}">
      <dgm:prSet/>
      <dgm:spPr/>
      <dgm:t>
        <a:bodyPr/>
        <a:lstStyle/>
        <a:p>
          <a:endParaRPr lang="en-GB"/>
        </a:p>
      </dgm:t>
    </dgm:pt>
    <dgm:pt modelId="{5899DEDB-F876-419B-9AA5-EF67B3FDE02D}" type="sibTrans" cxnId="{FD945346-5BF8-4616-9F9F-D8AFC6867ABA}">
      <dgm:prSet/>
      <dgm:spPr/>
      <dgm:t>
        <a:bodyPr/>
        <a:lstStyle/>
        <a:p>
          <a:endParaRPr lang="en-GB"/>
        </a:p>
      </dgm:t>
    </dgm:pt>
    <dgm:pt modelId="{98248072-FCE8-4317-8DA0-9EA2C1C51B5E}">
      <dgm:prSet/>
      <dgm:spPr/>
      <dgm:t>
        <a:bodyPr/>
        <a:lstStyle/>
        <a:p>
          <a:r>
            <a:rPr lang="en-GB"/>
            <a:t>Conclusion</a:t>
          </a:r>
        </a:p>
      </dgm:t>
    </dgm:pt>
    <dgm:pt modelId="{6185BD05-A588-4B32-A21F-076BD3A6F460}" type="parTrans" cxnId="{7D704BB6-B879-4DDD-8D21-6896C7747627}">
      <dgm:prSet/>
      <dgm:spPr/>
      <dgm:t>
        <a:bodyPr/>
        <a:lstStyle/>
        <a:p>
          <a:endParaRPr lang="en-GB"/>
        </a:p>
      </dgm:t>
    </dgm:pt>
    <dgm:pt modelId="{87E07803-C016-4D14-94BC-7A0E1B8EF9B0}" type="sibTrans" cxnId="{7D704BB6-B879-4DDD-8D21-6896C7747627}">
      <dgm:prSet/>
      <dgm:spPr/>
      <dgm:t>
        <a:bodyPr/>
        <a:lstStyle/>
        <a:p>
          <a:endParaRPr lang="en-GB"/>
        </a:p>
      </dgm:t>
    </dgm:pt>
    <dgm:pt modelId="{11966A5B-8A80-4743-AD81-9DA29A2D620E}">
      <dgm:prSet/>
      <dgm:spPr/>
      <dgm:t>
        <a:bodyPr/>
        <a:lstStyle/>
        <a:p>
          <a:r>
            <a:rPr lang="en-GB"/>
            <a:t>Reference List</a:t>
          </a:r>
        </a:p>
      </dgm:t>
    </dgm:pt>
    <dgm:pt modelId="{F9B8DE62-20C4-4666-B675-92DA6022ACD6}" type="parTrans" cxnId="{C64E9908-8847-46E1-AA87-FD96647E7250}">
      <dgm:prSet/>
      <dgm:spPr/>
      <dgm:t>
        <a:bodyPr/>
        <a:lstStyle/>
        <a:p>
          <a:endParaRPr lang="en-GB"/>
        </a:p>
      </dgm:t>
    </dgm:pt>
    <dgm:pt modelId="{700368BD-681C-4785-9CE8-22DAB9C3EDF1}" type="sibTrans" cxnId="{C64E9908-8847-46E1-AA87-FD96647E7250}">
      <dgm:prSet/>
      <dgm:spPr/>
      <dgm:t>
        <a:bodyPr/>
        <a:lstStyle/>
        <a:p>
          <a:endParaRPr lang="en-GB"/>
        </a:p>
      </dgm:t>
    </dgm:pt>
    <dgm:pt modelId="{E90D5088-3FAD-43B4-B086-3FBC9502EA75}" type="pres">
      <dgm:prSet presAssocID="{7E73986C-1E7A-4F3F-BAE7-3BF4DA8A0DFA}" presName="linear" presStyleCnt="0">
        <dgm:presLayoutVars>
          <dgm:animLvl val="lvl"/>
          <dgm:resizeHandles val="exact"/>
        </dgm:presLayoutVars>
      </dgm:prSet>
      <dgm:spPr/>
    </dgm:pt>
    <dgm:pt modelId="{74D89EEC-B38B-41D4-81CD-5619131F2218}" type="pres">
      <dgm:prSet presAssocID="{8128C95D-1B3C-407A-BA1D-2770E02485EA}" presName="parentText" presStyleLbl="node1" presStyleIdx="0" presStyleCnt="6">
        <dgm:presLayoutVars>
          <dgm:chMax val="0"/>
          <dgm:bulletEnabled val="1"/>
        </dgm:presLayoutVars>
      </dgm:prSet>
      <dgm:spPr/>
    </dgm:pt>
    <dgm:pt modelId="{A0E8702D-10F9-416B-8009-44B1E819B4E1}" type="pres">
      <dgm:prSet presAssocID="{8614CF0D-A966-42BF-96D1-1142AE133FF2}" presName="spacer" presStyleCnt="0"/>
      <dgm:spPr/>
    </dgm:pt>
    <dgm:pt modelId="{9A47C773-9D0D-4206-AB8B-79379F1563CF}" type="pres">
      <dgm:prSet presAssocID="{CD6ADA37-90F9-46CA-861D-A96A0A949D96}" presName="parentText" presStyleLbl="node1" presStyleIdx="1" presStyleCnt="6">
        <dgm:presLayoutVars>
          <dgm:chMax val="0"/>
          <dgm:bulletEnabled val="1"/>
        </dgm:presLayoutVars>
      </dgm:prSet>
      <dgm:spPr/>
    </dgm:pt>
    <dgm:pt modelId="{A669FA04-C5EF-4BD0-B3C0-72FC59FE907F}" type="pres">
      <dgm:prSet presAssocID="{E4B45CDB-179C-42E6-86AC-58894E134513}" presName="spacer" presStyleCnt="0"/>
      <dgm:spPr/>
    </dgm:pt>
    <dgm:pt modelId="{187B655E-510F-4D5B-BD16-4BCB9140842C}" type="pres">
      <dgm:prSet presAssocID="{CF4CC11D-7631-4716-BBA9-1D30B739C21B}" presName="parentText" presStyleLbl="node1" presStyleIdx="2" presStyleCnt="6">
        <dgm:presLayoutVars>
          <dgm:chMax val="0"/>
          <dgm:bulletEnabled val="1"/>
        </dgm:presLayoutVars>
      </dgm:prSet>
      <dgm:spPr/>
    </dgm:pt>
    <dgm:pt modelId="{503092B3-DF0B-4989-8845-D85B0878EB31}" type="pres">
      <dgm:prSet presAssocID="{9B64ADB4-2807-4031-A4D0-5FFF75682B12}" presName="spacer" presStyleCnt="0"/>
      <dgm:spPr/>
    </dgm:pt>
    <dgm:pt modelId="{541C3FB9-0422-43AE-BFA0-F0560CA2FFB5}" type="pres">
      <dgm:prSet presAssocID="{B6769F2C-EA05-4705-9588-D7EC032A5EF7}" presName="parentText" presStyleLbl="node1" presStyleIdx="3" presStyleCnt="6">
        <dgm:presLayoutVars>
          <dgm:chMax val="0"/>
          <dgm:bulletEnabled val="1"/>
        </dgm:presLayoutVars>
      </dgm:prSet>
      <dgm:spPr/>
    </dgm:pt>
    <dgm:pt modelId="{5B230A4A-4A18-41F2-BEB2-6381955ACA46}" type="pres">
      <dgm:prSet presAssocID="{5899DEDB-F876-419B-9AA5-EF67B3FDE02D}" presName="spacer" presStyleCnt="0"/>
      <dgm:spPr/>
    </dgm:pt>
    <dgm:pt modelId="{AC32006D-90CB-4835-B873-D0DF3A57A7A5}" type="pres">
      <dgm:prSet presAssocID="{98248072-FCE8-4317-8DA0-9EA2C1C51B5E}" presName="parentText" presStyleLbl="node1" presStyleIdx="4" presStyleCnt="6">
        <dgm:presLayoutVars>
          <dgm:chMax val="0"/>
          <dgm:bulletEnabled val="1"/>
        </dgm:presLayoutVars>
      </dgm:prSet>
      <dgm:spPr/>
    </dgm:pt>
    <dgm:pt modelId="{7A90640F-2774-487F-ABAD-DA2C63BBF0DE}" type="pres">
      <dgm:prSet presAssocID="{87E07803-C016-4D14-94BC-7A0E1B8EF9B0}" presName="spacer" presStyleCnt="0"/>
      <dgm:spPr/>
    </dgm:pt>
    <dgm:pt modelId="{28B7418A-3460-487D-8344-0BE7749E08BA}" type="pres">
      <dgm:prSet presAssocID="{11966A5B-8A80-4743-AD81-9DA29A2D620E}" presName="parentText" presStyleLbl="node1" presStyleIdx="5" presStyleCnt="6">
        <dgm:presLayoutVars>
          <dgm:chMax val="0"/>
          <dgm:bulletEnabled val="1"/>
        </dgm:presLayoutVars>
      </dgm:prSet>
      <dgm:spPr/>
    </dgm:pt>
  </dgm:ptLst>
  <dgm:cxnLst>
    <dgm:cxn modelId="{1B390400-EA9D-4C78-BE82-8F721A7657B5}" type="presOf" srcId="{8128C95D-1B3C-407A-BA1D-2770E02485EA}" destId="{74D89EEC-B38B-41D4-81CD-5619131F2218}" srcOrd="0" destOrd="0" presId="urn:microsoft.com/office/officeart/2005/8/layout/vList2"/>
    <dgm:cxn modelId="{EA46E305-AA67-489C-8424-7C2BC027DE37}" type="presOf" srcId="{7E73986C-1E7A-4F3F-BAE7-3BF4DA8A0DFA}" destId="{E90D5088-3FAD-43B4-B086-3FBC9502EA75}" srcOrd="0" destOrd="0" presId="urn:microsoft.com/office/officeart/2005/8/layout/vList2"/>
    <dgm:cxn modelId="{3FDA8507-119A-4B52-8D42-E0DCCCE4ED94}" type="presOf" srcId="{98248072-FCE8-4317-8DA0-9EA2C1C51B5E}" destId="{AC32006D-90CB-4835-B873-D0DF3A57A7A5}" srcOrd="0" destOrd="0" presId="urn:microsoft.com/office/officeart/2005/8/layout/vList2"/>
    <dgm:cxn modelId="{C64E9908-8847-46E1-AA87-FD96647E7250}" srcId="{7E73986C-1E7A-4F3F-BAE7-3BF4DA8A0DFA}" destId="{11966A5B-8A80-4743-AD81-9DA29A2D620E}" srcOrd="5" destOrd="0" parTransId="{F9B8DE62-20C4-4666-B675-92DA6022ACD6}" sibTransId="{700368BD-681C-4785-9CE8-22DAB9C3EDF1}"/>
    <dgm:cxn modelId="{C77F9231-2E6E-461D-9B74-15B96DBBF032}" srcId="{7E73986C-1E7A-4F3F-BAE7-3BF4DA8A0DFA}" destId="{CF4CC11D-7631-4716-BBA9-1D30B739C21B}" srcOrd="2" destOrd="0" parTransId="{9F7EE5BB-909F-4A6D-81FA-E7C90118E35E}" sibTransId="{9B64ADB4-2807-4031-A4D0-5FFF75682B12}"/>
    <dgm:cxn modelId="{88C0C85D-96EC-472B-80B6-57C1F864DE9F}" type="presOf" srcId="{B6769F2C-EA05-4705-9588-D7EC032A5EF7}" destId="{541C3FB9-0422-43AE-BFA0-F0560CA2FFB5}" srcOrd="0" destOrd="0" presId="urn:microsoft.com/office/officeart/2005/8/layout/vList2"/>
    <dgm:cxn modelId="{FD945346-5BF8-4616-9F9F-D8AFC6867ABA}" srcId="{7E73986C-1E7A-4F3F-BAE7-3BF4DA8A0DFA}" destId="{B6769F2C-EA05-4705-9588-D7EC032A5EF7}" srcOrd="3" destOrd="0" parTransId="{33420544-D7E0-42C2-9417-961552E94F29}" sibTransId="{5899DEDB-F876-419B-9AA5-EF67B3FDE02D}"/>
    <dgm:cxn modelId="{7D704BB6-B879-4DDD-8D21-6896C7747627}" srcId="{7E73986C-1E7A-4F3F-BAE7-3BF4DA8A0DFA}" destId="{98248072-FCE8-4317-8DA0-9EA2C1C51B5E}" srcOrd="4" destOrd="0" parTransId="{6185BD05-A588-4B32-A21F-076BD3A6F460}" sibTransId="{87E07803-C016-4D14-94BC-7A0E1B8EF9B0}"/>
    <dgm:cxn modelId="{58E6B0E1-1883-43DA-B8AD-F97F2DAF5E27}" srcId="{7E73986C-1E7A-4F3F-BAE7-3BF4DA8A0DFA}" destId="{CD6ADA37-90F9-46CA-861D-A96A0A949D96}" srcOrd="1" destOrd="0" parTransId="{05F93AC5-22CA-487B-9B79-40E758454736}" sibTransId="{E4B45CDB-179C-42E6-86AC-58894E134513}"/>
    <dgm:cxn modelId="{8D5193E3-E498-442D-86C7-B052B50EC2EF}" type="presOf" srcId="{11966A5B-8A80-4743-AD81-9DA29A2D620E}" destId="{28B7418A-3460-487D-8344-0BE7749E08BA}" srcOrd="0" destOrd="0" presId="urn:microsoft.com/office/officeart/2005/8/layout/vList2"/>
    <dgm:cxn modelId="{A2C3DCE9-5052-49AB-8E6D-E2DFCC744E21}" type="presOf" srcId="{CF4CC11D-7631-4716-BBA9-1D30B739C21B}" destId="{187B655E-510F-4D5B-BD16-4BCB9140842C}" srcOrd="0" destOrd="0" presId="urn:microsoft.com/office/officeart/2005/8/layout/vList2"/>
    <dgm:cxn modelId="{DBDA62EB-3C90-41B0-9E53-251E888814AC}" srcId="{7E73986C-1E7A-4F3F-BAE7-3BF4DA8A0DFA}" destId="{8128C95D-1B3C-407A-BA1D-2770E02485EA}" srcOrd="0" destOrd="0" parTransId="{82D49076-2184-4441-8341-6DCA4709274B}" sibTransId="{8614CF0D-A966-42BF-96D1-1142AE133FF2}"/>
    <dgm:cxn modelId="{0E44F2EE-77C9-4B59-B65F-D2D625BA6C24}" type="presOf" srcId="{CD6ADA37-90F9-46CA-861D-A96A0A949D96}" destId="{9A47C773-9D0D-4206-AB8B-79379F1563CF}" srcOrd="0" destOrd="0" presId="urn:microsoft.com/office/officeart/2005/8/layout/vList2"/>
    <dgm:cxn modelId="{F11A02FF-1356-4969-BFBF-0D23A21D9E04}" type="presParOf" srcId="{E90D5088-3FAD-43B4-B086-3FBC9502EA75}" destId="{74D89EEC-B38B-41D4-81CD-5619131F2218}" srcOrd="0" destOrd="0" presId="urn:microsoft.com/office/officeart/2005/8/layout/vList2"/>
    <dgm:cxn modelId="{0D0266F2-E808-4A47-9741-FB7D0FD222D7}" type="presParOf" srcId="{E90D5088-3FAD-43B4-B086-3FBC9502EA75}" destId="{A0E8702D-10F9-416B-8009-44B1E819B4E1}" srcOrd="1" destOrd="0" presId="urn:microsoft.com/office/officeart/2005/8/layout/vList2"/>
    <dgm:cxn modelId="{34188A24-948A-4DB5-9363-5B0AD22F8576}" type="presParOf" srcId="{E90D5088-3FAD-43B4-B086-3FBC9502EA75}" destId="{9A47C773-9D0D-4206-AB8B-79379F1563CF}" srcOrd="2" destOrd="0" presId="urn:microsoft.com/office/officeart/2005/8/layout/vList2"/>
    <dgm:cxn modelId="{16C6A77D-0A9D-44FD-AD1A-F267E7D6C10A}" type="presParOf" srcId="{E90D5088-3FAD-43B4-B086-3FBC9502EA75}" destId="{A669FA04-C5EF-4BD0-B3C0-72FC59FE907F}" srcOrd="3" destOrd="0" presId="urn:microsoft.com/office/officeart/2005/8/layout/vList2"/>
    <dgm:cxn modelId="{7B03F257-DEFC-4E6C-BF8A-719CDC65BFD1}" type="presParOf" srcId="{E90D5088-3FAD-43B4-B086-3FBC9502EA75}" destId="{187B655E-510F-4D5B-BD16-4BCB9140842C}" srcOrd="4" destOrd="0" presId="urn:microsoft.com/office/officeart/2005/8/layout/vList2"/>
    <dgm:cxn modelId="{E8FCC168-7F9E-427B-AB0D-412775511613}" type="presParOf" srcId="{E90D5088-3FAD-43B4-B086-3FBC9502EA75}" destId="{503092B3-DF0B-4989-8845-D85B0878EB31}" srcOrd="5" destOrd="0" presId="urn:microsoft.com/office/officeart/2005/8/layout/vList2"/>
    <dgm:cxn modelId="{4A884D15-03C5-4674-88DE-5EE6EE7FA694}" type="presParOf" srcId="{E90D5088-3FAD-43B4-B086-3FBC9502EA75}" destId="{541C3FB9-0422-43AE-BFA0-F0560CA2FFB5}" srcOrd="6" destOrd="0" presId="urn:microsoft.com/office/officeart/2005/8/layout/vList2"/>
    <dgm:cxn modelId="{3340DCD3-E417-4A30-AA51-DDF2EF60CBC7}" type="presParOf" srcId="{E90D5088-3FAD-43B4-B086-3FBC9502EA75}" destId="{5B230A4A-4A18-41F2-BEB2-6381955ACA46}" srcOrd="7" destOrd="0" presId="urn:microsoft.com/office/officeart/2005/8/layout/vList2"/>
    <dgm:cxn modelId="{2BAC69E2-D55C-4908-97DB-5E2CB635F370}" type="presParOf" srcId="{E90D5088-3FAD-43B4-B086-3FBC9502EA75}" destId="{AC32006D-90CB-4835-B873-D0DF3A57A7A5}" srcOrd="8" destOrd="0" presId="urn:microsoft.com/office/officeart/2005/8/layout/vList2"/>
    <dgm:cxn modelId="{ACD48FA4-2581-4E34-B281-8B569ACF28EA}" type="presParOf" srcId="{E90D5088-3FAD-43B4-B086-3FBC9502EA75}" destId="{7A90640F-2774-487F-ABAD-DA2C63BBF0DE}" srcOrd="9" destOrd="0" presId="urn:microsoft.com/office/officeart/2005/8/layout/vList2"/>
    <dgm:cxn modelId="{77E2549E-0CE3-4132-B638-9BFCDDD0CC3D}" type="presParOf" srcId="{E90D5088-3FAD-43B4-B086-3FBC9502EA75}" destId="{28B7418A-3460-487D-8344-0BE7749E08B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358FE6-9013-4DA0-86FF-1B3A4F5B2E9F}" type="doc">
      <dgm:prSet loTypeId="urn:microsoft.com/office/officeart/2005/8/layout/target3" loCatId="relationship" qsTypeId="urn:microsoft.com/office/officeart/2005/8/quickstyle/3d3" qsCatId="3D" csTypeId="urn:microsoft.com/office/officeart/2005/8/colors/colorful5" csCatId="colorful"/>
      <dgm:spPr/>
      <dgm:t>
        <a:bodyPr/>
        <a:lstStyle/>
        <a:p>
          <a:endParaRPr lang="en-GB"/>
        </a:p>
      </dgm:t>
    </dgm:pt>
    <dgm:pt modelId="{9DA405FE-2969-4D38-9276-03523888B161}">
      <dgm:prSet/>
      <dgm:spPr/>
      <dgm:t>
        <a:bodyPr/>
        <a:lstStyle/>
        <a:p>
          <a:r>
            <a:rPr lang="en-GB"/>
            <a:t>Sustainability and Corporate Social Responsibility – waste management, water and air pollution minimisation, environmental damage corporate taxes.</a:t>
          </a:r>
        </a:p>
      </dgm:t>
    </dgm:pt>
    <dgm:pt modelId="{F055D3F5-B613-45CD-84E1-9FF1CE750A81}" type="parTrans" cxnId="{216A4B3C-8614-4D83-84C4-1A342E400C69}">
      <dgm:prSet/>
      <dgm:spPr/>
      <dgm:t>
        <a:bodyPr/>
        <a:lstStyle/>
        <a:p>
          <a:endParaRPr lang="en-GB"/>
        </a:p>
      </dgm:t>
    </dgm:pt>
    <dgm:pt modelId="{E9FA62FC-629E-440E-B69F-ABC1DAFFCF36}" type="sibTrans" cxnId="{216A4B3C-8614-4D83-84C4-1A342E400C69}">
      <dgm:prSet/>
      <dgm:spPr/>
      <dgm:t>
        <a:bodyPr/>
        <a:lstStyle/>
        <a:p>
          <a:endParaRPr lang="en-GB"/>
        </a:p>
      </dgm:t>
    </dgm:pt>
    <dgm:pt modelId="{DB5612FD-01AB-4FA8-9F86-D74F5D23478A}">
      <dgm:prSet/>
      <dgm:spPr/>
      <dgm:t>
        <a:bodyPr/>
        <a:lstStyle/>
        <a:p>
          <a:r>
            <a:rPr lang="en-GB"/>
            <a:t>Technology – upgrade in equipment, increased use of digital marketing strategies, artificial intelligence assistance.</a:t>
          </a:r>
        </a:p>
      </dgm:t>
    </dgm:pt>
    <dgm:pt modelId="{74268745-68DD-48A2-B055-AEC74764E2E6}" type="parTrans" cxnId="{7D5B9542-AD5B-43D2-A8B0-E0F2996F8961}">
      <dgm:prSet/>
      <dgm:spPr/>
      <dgm:t>
        <a:bodyPr/>
        <a:lstStyle/>
        <a:p>
          <a:endParaRPr lang="en-GB"/>
        </a:p>
      </dgm:t>
    </dgm:pt>
    <dgm:pt modelId="{A2DEC997-F882-4905-BF3D-3651CBFE4A73}" type="sibTrans" cxnId="{7D5B9542-AD5B-43D2-A8B0-E0F2996F8961}">
      <dgm:prSet/>
      <dgm:spPr/>
      <dgm:t>
        <a:bodyPr/>
        <a:lstStyle/>
        <a:p>
          <a:endParaRPr lang="en-GB"/>
        </a:p>
      </dgm:t>
    </dgm:pt>
    <dgm:pt modelId="{951438F2-15F3-4D1D-AE6C-3DAD110A1218}">
      <dgm:prSet/>
      <dgm:spPr/>
      <dgm:t>
        <a:bodyPr/>
        <a:lstStyle/>
        <a:p>
          <a:r>
            <a:rPr lang="en-GB"/>
            <a:t>Society and culture – shift towards globalisation with higher level of integration between different cultures and ethnical backgrounds.</a:t>
          </a:r>
        </a:p>
      </dgm:t>
    </dgm:pt>
    <dgm:pt modelId="{2CD81AE3-8D34-46B7-B28F-ADA37816BED0}" type="parTrans" cxnId="{F8A30D5B-E377-4552-9930-7C3EBF0E4E99}">
      <dgm:prSet/>
      <dgm:spPr/>
      <dgm:t>
        <a:bodyPr/>
        <a:lstStyle/>
        <a:p>
          <a:endParaRPr lang="en-GB"/>
        </a:p>
      </dgm:t>
    </dgm:pt>
    <dgm:pt modelId="{8DEDE4C9-2B23-4F9A-8511-D6A5348AE05D}" type="sibTrans" cxnId="{F8A30D5B-E377-4552-9930-7C3EBF0E4E99}">
      <dgm:prSet/>
      <dgm:spPr/>
      <dgm:t>
        <a:bodyPr/>
        <a:lstStyle/>
        <a:p>
          <a:endParaRPr lang="en-GB"/>
        </a:p>
      </dgm:t>
    </dgm:pt>
    <dgm:pt modelId="{AE78BA7F-08DC-410C-A607-44A1B6967794}" type="pres">
      <dgm:prSet presAssocID="{61358FE6-9013-4DA0-86FF-1B3A4F5B2E9F}" presName="Name0" presStyleCnt="0">
        <dgm:presLayoutVars>
          <dgm:chMax val="7"/>
          <dgm:dir/>
          <dgm:animLvl val="lvl"/>
          <dgm:resizeHandles val="exact"/>
        </dgm:presLayoutVars>
      </dgm:prSet>
      <dgm:spPr/>
    </dgm:pt>
    <dgm:pt modelId="{87BFC1FE-0E5B-4536-9549-662FD681A2A6}" type="pres">
      <dgm:prSet presAssocID="{9DA405FE-2969-4D38-9276-03523888B161}" presName="circle1" presStyleLbl="node1" presStyleIdx="0" presStyleCnt="3"/>
      <dgm:spPr/>
    </dgm:pt>
    <dgm:pt modelId="{CA58CEEE-D3B8-4A7D-A40A-D95C5CD02FDC}" type="pres">
      <dgm:prSet presAssocID="{9DA405FE-2969-4D38-9276-03523888B161}" presName="space" presStyleCnt="0"/>
      <dgm:spPr/>
    </dgm:pt>
    <dgm:pt modelId="{7717DB05-6859-4E72-B741-348EEB6738E8}" type="pres">
      <dgm:prSet presAssocID="{9DA405FE-2969-4D38-9276-03523888B161}" presName="rect1" presStyleLbl="alignAcc1" presStyleIdx="0" presStyleCnt="3"/>
      <dgm:spPr/>
    </dgm:pt>
    <dgm:pt modelId="{C01CD4B7-2465-4389-B0BE-C162BCC9FFD4}" type="pres">
      <dgm:prSet presAssocID="{DB5612FD-01AB-4FA8-9F86-D74F5D23478A}" presName="vertSpace2" presStyleLbl="node1" presStyleIdx="0" presStyleCnt="3"/>
      <dgm:spPr/>
    </dgm:pt>
    <dgm:pt modelId="{9DEA146C-03E7-4B0E-9C4F-67F6303EFF9F}" type="pres">
      <dgm:prSet presAssocID="{DB5612FD-01AB-4FA8-9F86-D74F5D23478A}" presName="circle2" presStyleLbl="node1" presStyleIdx="1" presStyleCnt="3"/>
      <dgm:spPr/>
    </dgm:pt>
    <dgm:pt modelId="{76AC72D9-0B47-4E57-9BAC-092B88D50AFD}" type="pres">
      <dgm:prSet presAssocID="{DB5612FD-01AB-4FA8-9F86-D74F5D23478A}" presName="rect2" presStyleLbl="alignAcc1" presStyleIdx="1" presStyleCnt="3"/>
      <dgm:spPr/>
    </dgm:pt>
    <dgm:pt modelId="{DB09215F-944B-4CB6-ABB3-30182F3F79C0}" type="pres">
      <dgm:prSet presAssocID="{951438F2-15F3-4D1D-AE6C-3DAD110A1218}" presName="vertSpace3" presStyleLbl="node1" presStyleIdx="1" presStyleCnt="3"/>
      <dgm:spPr/>
    </dgm:pt>
    <dgm:pt modelId="{610EFC14-2F26-4B65-89BE-27C1D6A256DE}" type="pres">
      <dgm:prSet presAssocID="{951438F2-15F3-4D1D-AE6C-3DAD110A1218}" presName="circle3" presStyleLbl="node1" presStyleIdx="2" presStyleCnt="3"/>
      <dgm:spPr/>
    </dgm:pt>
    <dgm:pt modelId="{7AB96386-08F2-489F-A3BE-34CCD66EB929}" type="pres">
      <dgm:prSet presAssocID="{951438F2-15F3-4D1D-AE6C-3DAD110A1218}" presName="rect3" presStyleLbl="alignAcc1" presStyleIdx="2" presStyleCnt="3"/>
      <dgm:spPr/>
    </dgm:pt>
    <dgm:pt modelId="{7A388BD9-641F-4D6C-ADA0-496D0EDB6072}" type="pres">
      <dgm:prSet presAssocID="{9DA405FE-2969-4D38-9276-03523888B161}" presName="rect1ParTxNoCh" presStyleLbl="alignAcc1" presStyleIdx="2" presStyleCnt="3">
        <dgm:presLayoutVars>
          <dgm:chMax val="1"/>
          <dgm:bulletEnabled val="1"/>
        </dgm:presLayoutVars>
      </dgm:prSet>
      <dgm:spPr/>
    </dgm:pt>
    <dgm:pt modelId="{1C9CB700-3D16-43D9-BD54-1D58F8CB5CF0}" type="pres">
      <dgm:prSet presAssocID="{DB5612FD-01AB-4FA8-9F86-D74F5D23478A}" presName="rect2ParTxNoCh" presStyleLbl="alignAcc1" presStyleIdx="2" presStyleCnt="3">
        <dgm:presLayoutVars>
          <dgm:chMax val="1"/>
          <dgm:bulletEnabled val="1"/>
        </dgm:presLayoutVars>
      </dgm:prSet>
      <dgm:spPr/>
    </dgm:pt>
    <dgm:pt modelId="{75FDDD98-9A23-4D3D-B8FF-1680B5505545}" type="pres">
      <dgm:prSet presAssocID="{951438F2-15F3-4D1D-AE6C-3DAD110A1218}" presName="rect3ParTxNoCh" presStyleLbl="alignAcc1" presStyleIdx="2" presStyleCnt="3">
        <dgm:presLayoutVars>
          <dgm:chMax val="1"/>
          <dgm:bulletEnabled val="1"/>
        </dgm:presLayoutVars>
      </dgm:prSet>
      <dgm:spPr/>
    </dgm:pt>
  </dgm:ptLst>
  <dgm:cxnLst>
    <dgm:cxn modelId="{4C07ED11-6E57-4046-B2EA-5AC1AF361960}" type="presOf" srcId="{951438F2-15F3-4D1D-AE6C-3DAD110A1218}" destId="{75FDDD98-9A23-4D3D-B8FF-1680B5505545}" srcOrd="1" destOrd="0" presId="urn:microsoft.com/office/officeart/2005/8/layout/target3"/>
    <dgm:cxn modelId="{216A4B3C-8614-4D83-84C4-1A342E400C69}" srcId="{61358FE6-9013-4DA0-86FF-1B3A4F5B2E9F}" destId="{9DA405FE-2969-4D38-9276-03523888B161}" srcOrd="0" destOrd="0" parTransId="{F055D3F5-B613-45CD-84E1-9FF1CE750A81}" sibTransId="{E9FA62FC-629E-440E-B69F-ABC1DAFFCF36}"/>
    <dgm:cxn modelId="{F8A30D5B-E377-4552-9930-7C3EBF0E4E99}" srcId="{61358FE6-9013-4DA0-86FF-1B3A4F5B2E9F}" destId="{951438F2-15F3-4D1D-AE6C-3DAD110A1218}" srcOrd="2" destOrd="0" parTransId="{2CD81AE3-8D34-46B7-B28F-ADA37816BED0}" sibTransId="{8DEDE4C9-2B23-4F9A-8511-D6A5348AE05D}"/>
    <dgm:cxn modelId="{CA9DE35D-E7F5-407D-9FBD-0C7877E2CD07}" type="presOf" srcId="{951438F2-15F3-4D1D-AE6C-3DAD110A1218}" destId="{7AB96386-08F2-489F-A3BE-34CCD66EB929}" srcOrd="0" destOrd="0" presId="urn:microsoft.com/office/officeart/2005/8/layout/target3"/>
    <dgm:cxn modelId="{A208EA61-F7BC-43AA-9624-3B3DBC4D9DCD}" type="presOf" srcId="{DB5612FD-01AB-4FA8-9F86-D74F5D23478A}" destId="{76AC72D9-0B47-4E57-9BAC-092B88D50AFD}" srcOrd="0" destOrd="0" presId="urn:microsoft.com/office/officeart/2005/8/layout/target3"/>
    <dgm:cxn modelId="{7D5B9542-AD5B-43D2-A8B0-E0F2996F8961}" srcId="{61358FE6-9013-4DA0-86FF-1B3A4F5B2E9F}" destId="{DB5612FD-01AB-4FA8-9F86-D74F5D23478A}" srcOrd="1" destOrd="0" parTransId="{74268745-68DD-48A2-B055-AEC74764E2E6}" sibTransId="{A2DEC997-F882-4905-BF3D-3651CBFE4A73}"/>
    <dgm:cxn modelId="{6BFDE14C-E562-4553-A3E8-3C361966AAEB}" type="presOf" srcId="{61358FE6-9013-4DA0-86FF-1B3A4F5B2E9F}" destId="{AE78BA7F-08DC-410C-A607-44A1B6967794}" srcOrd="0" destOrd="0" presId="urn:microsoft.com/office/officeart/2005/8/layout/target3"/>
    <dgm:cxn modelId="{3D4D8274-E7F8-44B1-898D-9B5606F29799}" type="presOf" srcId="{9DA405FE-2969-4D38-9276-03523888B161}" destId="{7717DB05-6859-4E72-B741-348EEB6738E8}" srcOrd="0" destOrd="0" presId="urn:microsoft.com/office/officeart/2005/8/layout/target3"/>
    <dgm:cxn modelId="{DEF05178-B89A-4492-9B72-4A972670E70E}" type="presOf" srcId="{DB5612FD-01AB-4FA8-9F86-D74F5D23478A}" destId="{1C9CB700-3D16-43D9-BD54-1D58F8CB5CF0}" srcOrd="1" destOrd="0" presId="urn:microsoft.com/office/officeart/2005/8/layout/target3"/>
    <dgm:cxn modelId="{2A28F1EF-AD17-4CA0-8486-1802821B602B}" type="presOf" srcId="{9DA405FE-2969-4D38-9276-03523888B161}" destId="{7A388BD9-641F-4D6C-ADA0-496D0EDB6072}" srcOrd="1" destOrd="0" presId="urn:microsoft.com/office/officeart/2005/8/layout/target3"/>
    <dgm:cxn modelId="{048C5134-E0A9-421C-8F73-822FA90B6ADF}" type="presParOf" srcId="{AE78BA7F-08DC-410C-A607-44A1B6967794}" destId="{87BFC1FE-0E5B-4536-9549-662FD681A2A6}" srcOrd="0" destOrd="0" presId="urn:microsoft.com/office/officeart/2005/8/layout/target3"/>
    <dgm:cxn modelId="{51E06E11-17BE-49FC-AD1E-A6EDE984A41C}" type="presParOf" srcId="{AE78BA7F-08DC-410C-A607-44A1B6967794}" destId="{CA58CEEE-D3B8-4A7D-A40A-D95C5CD02FDC}" srcOrd="1" destOrd="0" presId="urn:microsoft.com/office/officeart/2005/8/layout/target3"/>
    <dgm:cxn modelId="{EAEDEA49-1043-4830-95C7-06D4980C5B90}" type="presParOf" srcId="{AE78BA7F-08DC-410C-A607-44A1B6967794}" destId="{7717DB05-6859-4E72-B741-348EEB6738E8}" srcOrd="2" destOrd="0" presId="urn:microsoft.com/office/officeart/2005/8/layout/target3"/>
    <dgm:cxn modelId="{EE01574E-F1AA-4D49-90E4-2830794F30D2}" type="presParOf" srcId="{AE78BA7F-08DC-410C-A607-44A1B6967794}" destId="{C01CD4B7-2465-4389-B0BE-C162BCC9FFD4}" srcOrd="3" destOrd="0" presId="urn:microsoft.com/office/officeart/2005/8/layout/target3"/>
    <dgm:cxn modelId="{2F54BFBA-D3A3-455B-9C90-2BB37F58A911}" type="presParOf" srcId="{AE78BA7F-08DC-410C-A607-44A1B6967794}" destId="{9DEA146C-03E7-4B0E-9C4F-67F6303EFF9F}" srcOrd="4" destOrd="0" presId="urn:microsoft.com/office/officeart/2005/8/layout/target3"/>
    <dgm:cxn modelId="{32FC12CF-240B-4E52-BFB9-5A60D530A337}" type="presParOf" srcId="{AE78BA7F-08DC-410C-A607-44A1B6967794}" destId="{76AC72D9-0B47-4E57-9BAC-092B88D50AFD}" srcOrd="5" destOrd="0" presId="urn:microsoft.com/office/officeart/2005/8/layout/target3"/>
    <dgm:cxn modelId="{B4BC6D1F-F1EF-4D63-8A51-035D15DA0951}" type="presParOf" srcId="{AE78BA7F-08DC-410C-A607-44A1B6967794}" destId="{DB09215F-944B-4CB6-ABB3-30182F3F79C0}" srcOrd="6" destOrd="0" presId="urn:microsoft.com/office/officeart/2005/8/layout/target3"/>
    <dgm:cxn modelId="{FED6EB04-727B-4E65-8F3C-2AB59AFBC5C4}" type="presParOf" srcId="{AE78BA7F-08DC-410C-A607-44A1B6967794}" destId="{610EFC14-2F26-4B65-89BE-27C1D6A256DE}" srcOrd="7" destOrd="0" presId="urn:microsoft.com/office/officeart/2005/8/layout/target3"/>
    <dgm:cxn modelId="{1D7E70FC-C606-4048-BE50-42CE7DD3F13F}" type="presParOf" srcId="{AE78BA7F-08DC-410C-A607-44A1B6967794}" destId="{7AB96386-08F2-489F-A3BE-34CCD66EB929}" srcOrd="8" destOrd="0" presId="urn:microsoft.com/office/officeart/2005/8/layout/target3"/>
    <dgm:cxn modelId="{A345A9CE-0917-407A-BAE9-63E58DE3621F}" type="presParOf" srcId="{AE78BA7F-08DC-410C-A607-44A1B6967794}" destId="{7A388BD9-641F-4D6C-ADA0-496D0EDB6072}" srcOrd="9" destOrd="0" presId="urn:microsoft.com/office/officeart/2005/8/layout/target3"/>
    <dgm:cxn modelId="{7525D609-2AB4-451A-A1E2-F0CF3DA264BF}" type="presParOf" srcId="{AE78BA7F-08DC-410C-A607-44A1B6967794}" destId="{1C9CB700-3D16-43D9-BD54-1D58F8CB5CF0}" srcOrd="10" destOrd="0" presId="urn:microsoft.com/office/officeart/2005/8/layout/target3"/>
    <dgm:cxn modelId="{E0B7DFB9-4A7A-4590-B0FA-FB5824711972}" type="presParOf" srcId="{AE78BA7F-08DC-410C-A607-44A1B6967794}" destId="{75FDDD98-9A23-4D3D-B8FF-1680B5505545}" srcOrd="11" destOrd="0" presId="urn:microsoft.com/office/officeart/2005/8/layout/target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51523F-9B28-454F-94C2-03870BABFCE4}" type="doc">
      <dgm:prSet loTypeId="urn:microsoft.com/office/officeart/2005/8/layout/pyramid2" loCatId="pyramid" qsTypeId="urn:microsoft.com/office/officeart/2005/8/quickstyle/3d3" qsCatId="3D" csTypeId="urn:microsoft.com/office/officeart/2005/8/colors/colorful4" csCatId="colorful" phldr="1"/>
      <dgm:spPr/>
      <dgm:t>
        <a:bodyPr/>
        <a:lstStyle/>
        <a:p>
          <a:endParaRPr lang="en-GB"/>
        </a:p>
      </dgm:t>
    </dgm:pt>
    <dgm:pt modelId="{C1C7BBE7-6226-4B93-951C-BD70F6A310AE}">
      <dgm:prSet custT="1"/>
      <dgm:spPr/>
      <dgm:t>
        <a:bodyPr/>
        <a:lstStyle/>
        <a:p>
          <a:r>
            <a:rPr lang="en-GB" sz="1200"/>
            <a:t>Covid-19 – negative effector on the hospitality environment.</a:t>
          </a:r>
        </a:p>
      </dgm:t>
    </dgm:pt>
    <dgm:pt modelId="{74037C23-6060-4E50-8ADC-B5FB037E2419}" type="parTrans" cxnId="{800BE664-DF25-4527-88D4-A0B3D6F0AA97}">
      <dgm:prSet/>
      <dgm:spPr/>
      <dgm:t>
        <a:bodyPr/>
        <a:lstStyle/>
        <a:p>
          <a:endParaRPr lang="en-GB" sz="1200"/>
        </a:p>
      </dgm:t>
    </dgm:pt>
    <dgm:pt modelId="{71945A37-9EA6-4A4B-BD4D-ADC9A9948A98}" type="sibTrans" cxnId="{800BE664-DF25-4527-88D4-A0B3D6F0AA97}">
      <dgm:prSet/>
      <dgm:spPr/>
      <dgm:t>
        <a:bodyPr/>
        <a:lstStyle/>
        <a:p>
          <a:endParaRPr lang="en-GB" sz="1200"/>
        </a:p>
      </dgm:t>
    </dgm:pt>
    <dgm:pt modelId="{0937B665-F0B4-4332-A64B-76DDB0E9CA92}">
      <dgm:prSet custT="1"/>
      <dgm:spPr/>
      <dgm:t>
        <a:bodyPr/>
        <a:lstStyle/>
        <a:p>
          <a:r>
            <a:rPr lang="en-GB" sz="1200" dirty="0"/>
            <a:t>Reason – social distancing measures and increase in unemployment.</a:t>
          </a:r>
        </a:p>
      </dgm:t>
    </dgm:pt>
    <dgm:pt modelId="{DDAEE21A-1844-46DF-AA66-BBAF8A17BE72}" type="parTrans" cxnId="{1BFADFDE-3319-47AE-98C7-8F626B34131F}">
      <dgm:prSet/>
      <dgm:spPr/>
      <dgm:t>
        <a:bodyPr/>
        <a:lstStyle/>
        <a:p>
          <a:endParaRPr lang="en-GB" sz="1200"/>
        </a:p>
      </dgm:t>
    </dgm:pt>
    <dgm:pt modelId="{1C5E86CF-CF98-4661-855E-B2E3FE3212AC}" type="sibTrans" cxnId="{1BFADFDE-3319-47AE-98C7-8F626B34131F}">
      <dgm:prSet/>
      <dgm:spPr/>
      <dgm:t>
        <a:bodyPr/>
        <a:lstStyle/>
        <a:p>
          <a:endParaRPr lang="en-GB" sz="1200"/>
        </a:p>
      </dgm:t>
    </dgm:pt>
    <dgm:pt modelId="{4C05270E-F02D-487B-A704-B726D9EDE9E7}">
      <dgm:prSet custT="1"/>
      <dgm:spPr/>
      <dgm:t>
        <a:bodyPr/>
        <a:lstStyle/>
        <a:p>
          <a:r>
            <a:rPr lang="en-GB" sz="1200" dirty="0"/>
            <a:t>Cancellations of bookings for travel and tourism related activities by people.</a:t>
          </a:r>
        </a:p>
      </dgm:t>
    </dgm:pt>
    <dgm:pt modelId="{A30D4718-9922-4EE8-A27B-2AE0F0701A12}" type="parTrans" cxnId="{5AE16C33-BD6C-4859-B21D-DDF8B846211F}">
      <dgm:prSet/>
      <dgm:spPr/>
      <dgm:t>
        <a:bodyPr/>
        <a:lstStyle/>
        <a:p>
          <a:endParaRPr lang="en-GB" sz="1200"/>
        </a:p>
      </dgm:t>
    </dgm:pt>
    <dgm:pt modelId="{A9C86F54-E993-4438-80EA-61FD17AE0BD4}" type="sibTrans" cxnId="{5AE16C33-BD6C-4859-B21D-DDF8B846211F}">
      <dgm:prSet/>
      <dgm:spPr/>
      <dgm:t>
        <a:bodyPr/>
        <a:lstStyle/>
        <a:p>
          <a:endParaRPr lang="en-GB" sz="1200"/>
        </a:p>
      </dgm:t>
    </dgm:pt>
    <dgm:pt modelId="{C450DE7C-7CC5-4A5A-9FBD-A5B2650D47E6}">
      <dgm:prSet custT="1"/>
      <dgm:spPr/>
      <dgm:t>
        <a:bodyPr/>
        <a:lstStyle/>
        <a:p>
          <a:r>
            <a:rPr lang="en-GB" sz="1200" dirty="0"/>
            <a:t>Employees in establishments that are still working – use of masks and kits.</a:t>
          </a:r>
        </a:p>
      </dgm:t>
    </dgm:pt>
    <dgm:pt modelId="{9BA73555-4D7D-4F18-B04F-62BE718D12C0}" type="parTrans" cxnId="{F2908BA9-0FBC-41F0-9C11-242E5CD519EF}">
      <dgm:prSet/>
      <dgm:spPr/>
      <dgm:t>
        <a:bodyPr/>
        <a:lstStyle/>
        <a:p>
          <a:endParaRPr lang="en-GB" sz="1200"/>
        </a:p>
      </dgm:t>
    </dgm:pt>
    <dgm:pt modelId="{5283CE54-0C81-4EFC-8551-8A3EB5195B13}" type="sibTrans" cxnId="{F2908BA9-0FBC-41F0-9C11-242E5CD519EF}">
      <dgm:prSet/>
      <dgm:spPr/>
      <dgm:t>
        <a:bodyPr/>
        <a:lstStyle/>
        <a:p>
          <a:endParaRPr lang="en-GB" sz="1200"/>
        </a:p>
      </dgm:t>
    </dgm:pt>
    <dgm:pt modelId="{DFB3D1F9-71C9-4C8C-9D3F-229535F6F8D0}">
      <dgm:prSet custT="1"/>
      <dgm:spPr/>
      <dgm:t>
        <a:bodyPr/>
        <a:lstStyle/>
        <a:p>
          <a:r>
            <a:rPr lang="en-GB" sz="1200" dirty="0"/>
            <a:t>General panic across the globe.</a:t>
          </a:r>
        </a:p>
      </dgm:t>
    </dgm:pt>
    <dgm:pt modelId="{C427B187-BFBD-4A29-802F-E248EAC2435B}" type="parTrans" cxnId="{B7EFBA9E-ADEE-4299-B165-523013AC9B56}">
      <dgm:prSet/>
      <dgm:spPr/>
      <dgm:t>
        <a:bodyPr/>
        <a:lstStyle/>
        <a:p>
          <a:endParaRPr lang="en-GB" sz="1200"/>
        </a:p>
      </dgm:t>
    </dgm:pt>
    <dgm:pt modelId="{5A39BB5A-182D-4D85-9957-88117591533C}" type="sibTrans" cxnId="{B7EFBA9E-ADEE-4299-B165-523013AC9B56}">
      <dgm:prSet/>
      <dgm:spPr/>
      <dgm:t>
        <a:bodyPr/>
        <a:lstStyle/>
        <a:p>
          <a:endParaRPr lang="en-GB" sz="1200"/>
        </a:p>
      </dgm:t>
    </dgm:pt>
    <dgm:pt modelId="{F18AEA53-6F4E-4AB5-837A-844E019845AA}" type="pres">
      <dgm:prSet presAssocID="{D351523F-9B28-454F-94C2-03870BABFCE4}" presName="compositeShape" presStyleCnt="0">
        <dgm:presLayoutVars>
          <dgm:dir/>
          <dgm:resizeHandles/>
        </dgm:presLayoutVars>
      </dgm:prSet>
      <dgm:spPr/>
    </dgm:pt>
    <dgm:pt modelId="{1F8CEFB1-76B5-4F37-B608-5A5EB8B51596}" type="pres">
      <dgm:prSet presAssocID="{D351523F-9B28-454F-94C2-03870BABFCE4}" presName="pyramid" presStyleLbl="node1" presStyleIdx="0" presStyleCnt="1"/>
      <dgm:spPr/>
    </dgm:pt>
    <dgm:pt modelId="{71561751-0D9E-44EB-9ADC-6D35C99A4C32}" type="pres">
      <dgm:prSet presAssocID="{D351523F-9B28-454F-94C2-03870BABFCE4}" presName="theList" presStyleCnt="0"/>
      <dgm:spPr/>
    </dgm:pt>
    <dgm:pt modelId="{862E0F48-A021-4C07-8407-AEC9A0CD21FC}" type="pres">
      <dgm:prSet presAssocID="{C1C7BBE7-6226-4B93-951C-BD70F6A310AE}" presName="aNode" presStyleLbl="fgAcc1" presStyleIdx="0" presStyleCnt="5">
        <dgm:presLayoutVars>
          <dgm:bulletEnabled val="1"/>
        </dgm:presLayoutVars>
      </dgm:prSet>
      <dgm:spPr/>
    </dgm:pt>
    <dgm:pt modelId="{A2586ED3-3A18-4095-9FE0-B454367D0380}" type="pres">
      <dgm:prSet presAssocID="{C1C7BBE7-6226-4B93-951C-BD70F6A310AE}" presName="aSpace" presStyleCnt="0"/>
      <dgm:spPr/>
    </dgm:pt>
    <dgm:pt modelId="{869A7D4D-EF4E-4683-AE71-BA7B7580CB2A}" type="pres">
      <dgm:prSet presAssocID="{0937B665-F0B4-4332-A64B-76DDB0E9CA92}" presName="aNode" presStyleLbl="fgAcc1" presStyleIdx="1" presStyleCnt="5">
        <dgm:presLayoutVars>
          <dgm:bulletEnabled val="1"/>
        </dgm:presLayoutVars>
      </dgm:prSet>
      <dgm:spPr/>
    </dgm:pt>
    <dgm:pt modelId="{2DAFB469-8858-4088-9867-2350DA4EB2E9}" type="pres">
      <dgm:prSet presAssocID="{0937B665-F0B4-4332-A64B-76DDB0E9CA92}" presName="aSpace" presStyleCnt="0"/>
      <dgm:spPr/>
    </dgm:pt>
    <dgm:pt modelId="{4F7D6594-B00B-4E5B-AE3D-A8F935D091F0}" type="pres">
      <dgm:prSet presAssocID="{4C05270E-F02D-487B-A704-B726D9EDE9E7}" presName="aNode" presStyleLbl="fgAcc1" presStyleIdx="2" presStyleCnt="5">
        <dgm:presLayoutVars>
          <dgm:bulletEnabled val="1"/>
        </dgm:presLayoutVars>
      </dgm:prSet>
      <dgm:spPr/>
    </dgm:pt>
    <dgm:pt modelId="{15BE24AB-8554-4A0D-8695-36E680E66476}" type="pres">
      <dgm:prSet presAssocID="{4C05270E-F02D-487B-A704-B726D9EDE9E7}" presName="aSpace" presStyleCnt="0"/>
      <dgm:spPr/>
    </dgm:pt>
    <dgm:pt modelId="{D7B1292A-DFA1-40AD-AAFA-EE7DAF61E55A}" type="pres">
      <dgm:prSet presAssocID="{C450DE7C-7CC5-4A5A-9FBD-A5B2650D47E6}" presName="aNode" presStyleLbl="fgAcc1" presStyleIdx="3" presStyleCnt="5">
        <dgm:presLayoutVars>
          <dgm:bulletEnabled val="1"/>
        </dgm:presLayoutVars>
      </dgm:prSet>
      <dgm:spPr/>
    </dgm:pt>
    <dgm:pt modelId="{76922833-85F9-4A0C-A16C-4BA590FC489E}" type="pres">
      <dgm:prSet presAssocID="{C450DE7C-7CC5-4A5A-9FBD-A5B2650D47E6}" presName="aSpace" presStyleCnt="0"/>
      <dgm:spPr/>
    </dgm:pt>
    <dgm:pt modelId="{7E619CDF-2BD0-4D27-B30F-C20064D5D7AD}" type="pres">
      <dgm:prSet presAssocID="{DFB3D1F9-71C9-4C8C-9D3F-229535F6F8D0}" presName="aNode" presStyleLbl="fgAcc1" presStyleIdx="4" presStyleCnt="5">
        <dgm:presLayoutVars>
          <dgm:bulletEnabled val="1"/>
        </dgm:presLayoutVars>
      </dgm:prSet>
      <dgm:spPr/>
    </dgm:pt>
    <dgm:pt modelId="{B91D2AB7-4D42-4290-A87C-DDC140CFC373}" type="pres">
      <dgm:prSet presAssocID="{DFB3D1F9-71C9-4C8C-9D3F-229535F6F8D0}" presName="aSpace" presStyleCnt="0"/>
      <dgm:spPr/>
    </dgm:pt>
  </dgm:ptLst>
  <dgm:cxnLst>
    <dgm:cxn modelId="{5AE16C33-BD6C-4859-B21D-DDF8B846211F}" srcId="{D351523F-9B28-454F-94C2-03870BABFCE4}" destId="{4C05270E-F02D-487B-A704-B726D9EDE9E7}" srcOrd="2" destOrd="0" parTransId="{A30D4718-9922-4EE8-A27B-2AE0F0701A12}" sibTransId="{A9C86F54-E993-4438-80EA-61FD17AE0BD4}"/>
    <dgm:cxn modelId="{800BE664-DF25-4527-88D4-A0B3D6F0AA97}" srcId="{D351523F-9B28-454F-94C2-03870BABFCE4}" destId="{C1C7BBE7-6226-4B93-951C-BD70F6A310AE}" srcOrd="0" destOrd="0" parTransId="{74037C23-6060-4E50-8ADC-B5FB037E2419}" sibTransId="{71945A37-9EA6-4A4B-BD4D-ADC9A9948A98}"/>
    <dgm:cxn modelId="{4AB5059C-BD69-41E7-A9FF-0EB0C3A043EF}" type="presOf" srcId="{D351523F-9B28-454F-94C2-03870BABFCE4}" destId="{F18AEA53-6F4E-4AB5-837A-844E019845AA}" srcOrd="0" destOrd="0" presId="urn:microsoft.com/office/officeart/2005/8/layout/pyramid2"/>
    <dgm:cxn modelId="{056BDD9C-578D-4C1A-B0C6-6BA4B8C20BCD}" type="presOf" srcId="{4C05270E-F02D-487B-A704-B726D9EDE9E7}" destId="{4F7D6594-B00B-4E5B-AE3D-A8F935D091F0}" srcOrd="0" destOrd="0" presId="urn:microsoft.com/office/officeart/2005/8/layout/pyramid2"/>
    <dgm:cxn modelId="{B7EFBA9E-ADEE-4299-B165-523013AC9B56}" srcId="{D351523F-9B28-454F-94C2-03870BABFCE4}" destId="{DFB3D1F9-71C9-4C8C-9D3F-229535F6F8D0}" srcOrd="4" destOrd="0" parTransId="{C427B187-BFBD-4A29-802F-E248EAC2435B}" sibTransId="{5A39BB5A-182D-4D85-9957-88117591533C}"/>
    <dgm:cxn modelId="{F2908BA9-0FBC-41F0-9C11-242E5CD519EF}" srcId="{D351523F-9B28-454F-94C2-03870BABFCE4}" destId="{C450DE7C-7CC5-4A5A-9FBD-A5B2650D47E6}" srcOrd="3" destOrd="0" parTransId="{9BA73555-4D7D-4F18-B04F-62BE718D12C0}" sibTransId="{5283CE54-0C81-4EFC-8551-8A3EB5195B13}"/>
    <dgm:cxn modelId="{3FE8F4A9-5C55-41DE-A29E-E47A55123048}" type="presOf" srcId="{C450DE7C-7CC5-4A5A-9FBD-A5B2650D47E6}" destId="{D7B1292A-DFA1-40AD-AAFA-EE7DAF61E55A}" srcOrd="0" destOrd="0" presId="urn:microsoft.com/office/officeart/2005/8/layout/pyramid2"/>
    <dgm:cxn modelId="{B898EFD6-8C29-4934-BBD8-B603427CDEDD}" type="presOf" srcId="{0937B665-F0B4-4332-A64B-76DDB0E9CA92}" destId="{869A7D4D-EF4E-4683-AE71-BA7B7580CB2A}" srcOrd="0" destOrd="0" presId="urn:microsoft.com/office/officeart/2005/8/layout/pyramid2"/>
    <dgm:cxn modelId="{1BFADFDE-3319-47AE-98C7-8F626B34131F}" srcId="{D351523F-9B28-454F-94C2-03870BABFCE4}" destId="{0937B665-F0B4-4332-A64B-76DDB0E9CA92}" srcOrd="1" destOrd="0" parTransId="{DDAEE21A-1844-46DF-AA66-BBAF8A17BE72}" sibTransId="{1C5E86CF-CF98-4661-855E-B2E3FE3212AC}"/>
    <dgm:cxn modelId="{5602C8F1-4323-4C26-9699-A0AE25E7E3CF}" type="presOf" srcId="{C1C7BBE7-6226-4B93-951C-BD70F6A310AE}" destId="{862E0F48-A021-4C07-8407-AEC9A0CD21FC}" srcOrd="0" destOrd="0" presId="urn:microsoft.com/office/officeart/2005/8/layout/pyramid2"/>
    <dgm:cxn modelId="{CE6F0AF8-D988-42C9-848A-E9687E2C06D5}" type="presOf" srcId="{DFB3D1F9-71C9-4C8C-9D3F-229535F6F8D0}" destId="{7E619CDF-2BD0-4D27-B30F-C20064D5D7AD}" srcOrd="0" destOrd="0" presId="urn:microsoft.com/office/officeart/2005/8/layout/pyramid2"/>
    <dgm:cxn modelId="{1835D4E9-0AD0-4A8E-B80B-5A7EBDA8CDD5}" type="presParOf" srcId="{F18AEA53-6F4E-4AB5-837A-844E019845AA}" destId="{1F8CEFB1-76B5-4F37-B608-5A5EB8B51596}" srcOrd="0" destOrd="0" presId="urn:microsoft.com/office/officeart/2005/8/layout/pyramid2"/>
    <dgm:cxn modelId="{32A2BD2E-A8ED-4807-B279-1982C083B01B}" type="presParOf" srcId="{F18AEA53-6F4E-4AB5-837A-844E019845AA}" destId="{71561751-0D9E-44EB-9ADC-6D35C99A4C32}" srcOrd="1" destOrd="0" presId="urn:microsoft.com/office/officeart/2005/8/layout/pyramid2"/>
    <dgm:cxn modelId="{1E70A662-FF64-4FFE-A8EB-9822EA3C3BEC}" type="presParOf" srcId="{71561751-0D9E-44EB-9ADC-6D35C99A4C32}" destId="{862E0F48-A021-4C07-8407-AEC9A0CD21FC}" srcOrd="0" destOrd="0" presId="urn:microsoft.com/office/officeart/2005/8/layout/pyramid2"/>
    <dgm:cxn modelId="{9C5DC6C3-F4BB-4A3F-A711-3EC080FE28E4}" type="presParOf" srcId="{71561751-0D9E-44EB-9ADC-6D35C99A4C32}" destId="{A2586ED3-3A18-4095-9FE0-B454367D0380}" srcOrd="1" destOrd="0" presId="urn:microsoft.com/office/officeart/2005/8/layout/pyramid2"/>
    <dgm:cxn modelId="{A7D429E7-3C20-4909-88B8-B8A6BFEC89C9}" type="presParOf" srcId="{71561751-0D9E-44EB-9ADC-6D35C99A4C32}" destId="{869A7D4D-EF4E-4683-AE71-BA7B7580CB2A}" srcOrd="2" destOrd="0" presId="urn:microsoft.com/office/officeart/2005/8/layout/pyramid2"/>
    <dgm:cxn modelId="{84D26793-3240-4F1B-9F77-BB3735396967}" type="presParOf" srcId="{71561751-0D9E-44EB-9ADC-6D35C99A4C32}" destId="{2DAFB469-8858-4088-9867-2350DA4EB2E9}" srcOrd="3" destOrd="0" presId="urn:microsoft.com/office/officeart/2005/8/layout/pyramid2"/>
    <dgm:cxn modelId="{22BAF869-1B65-4AF4-83D5-5257A80E2F6F}" type="presParOf" srcId="{71561751-0D9E-44EB-9ADC-6D35C99A4C32}" destId="{4F7D6594-B00B-4E5B-AE3D-A8F935D091F0}" srcOrd="4" destOrd="0" presId="urn:microsoft.com/office/officeart/2005/8/layout/pyramid2"/>
    <dgm:cxn modelId="{9E6D6A9D-D34D-451F-AB68-04736353E38D}" type="presParOf" srcId="{71561751-0D9E-44EB-9ADC-6D35C99A4C32}" destId="{15BE24AB-8554-4A0D-8695-36E680E66476}" srcOrd="5" destOrd="0" presId="urn:microsoft.com/office/officeart/2005/8/layout/pyramid2"/>
    <dgm:cxn modelId="{D6D58EBC-C742-4A13-9CC8-1B2E787C7558}" type="presParOf" srcId="{71561751-0D9E-44EB-9ADC-6D35C99A4C32}" destId="{D7B1292A-DFA1-40AD-AAFA-EE7DAF61E55A}" srcOrd="6" destOrd="0" presId="urn:microsoft.com/office/officeart/2005/8/layout/pyramid2"/>
    <dgm:cxn modelId="{E770528A-D176-461E-9838-38B6791D9CF8}" type="presParOf" srcId="{71561751-0D9E-44EB-9ADC-6D35C99A4C32}" destId="{76922833-85F9-4A0C-A16C-4BA590FC489E}" srcOrd="7" destOrd="0" presId="urn:microsoft.com/office/officeart/2005/8/layout/pyramid2"/>
    <dgm:cxn modelId="{A206300A-31DC-47E9-B09C-BE9A56985928}" type="presParOf" srcId="{71561751-0D9E-44EB-9ADC-6D35C99A4C32}" destId="{7E619CDF-2BD0-4D27-B30F-C20064D5D7AD}" srcOrd="8" destOrd="0" presId="urn:microsoft.com/office/officeart/2005/8/layout/pyramid2"/>
    <dgm:cxn modelId="{C34D734E-3587-4FB4-9FF9-1423F107EFA8}" type="presParOf" srcId="{71561751-0D9E-44EB-9ADC-6D35C99A4C32}" destId="{B91D2AB7-4D42-4290-A87C-DDC140CFC373}"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CDBED9-16D2-415A-B09F-FAF38F1F2970}" type="doc">
      <dgm:prSet loTypeId="urn:microsoft.com/office/officeart/2005/8/layout/cycle3" loCatId="cycle" qsTypeId="urn:microsoft.com/office/officeart/2005/8/quickstyle/3d3" qsCatId="3D" csTypeId="urn:microsoft.com/office/officeart/2005/8/colors/accent0_1" csCatId="mainScheme"/>
      <dgm:spPr/>
      <dgm:t>
        <a:bodyPr/>
        <a:lstStyle/>
        <a:p>
          <a:endParaRPr lang="en-GB"/>
        </a:p>
      </dgm:t>
    </dgm:pt>
    <dgm:pt modelId="{36AE2CB8-9EF7-44EB-AE89-E3BB06DA97DA}">
      <dgm:prSet custT="1"/>
      <dgm:spPr/>
      <dgm:t>
        <a:bodyPr/>
        <a:lstStyle/>
        <a:p>
          <a:r>
            <a:rPr lang="en-GB" sz="1600"/>
            <a:t>Loss of revenue</a:t>
          </a:r>
        </a:p>
      </dgm:t>
    </dgm:pt>
    <dgm:pt modelId="{1D453708-31F2-4C7E-AB60-5FD67F28C008}" type="parTrans" cxnId="{359858A5-C32A-4B80-8FB5-65CC4B547669}">
      <dgm:prSet/>
      <dgm:spPr/>
      <dgm:t>
        <a:bodyPr/>
        <a:lstStyle/>
        <a:p>
          <a:endParaRPr lang="en-GB" sz="1600"/>
        </a:p>
      </dgm:t>
    </dgm:pt>
    <dgm:pt modelId="{BD084585-AD9E-4E89-89B5-3A4F096CC54C}" type="sibTrans" cxnId="{359858A5-C32A-4B80-8FB5-65CC4B547669}">
      <dgm:prSet/>
      <dgm:spPr/>
      <dgm:t>
        <a:bodyPr/>
        <a:lstStyle/>
        <a:p>
          <a:endParaRPr lang="en-GB" sz="1600"/>
        </a:p>
      </dgm:t>
    </dgm:pt>
    <dgm:pt modelId="{78E5C1B6-606F-4EAE-919A-CB3BAFE8B003}">
      <dgm:prSet custT="1"/>
      <dgm:spPr/>
      <dgm:t>
        <a:bodyPr/>
        <a:lstStyle/>
        <a:p>
          <a:r>
            <a:rPr lang="en-GB" sz="1600"/>
            <a:t>Loss of client base on a national scale</a:t>
          </a:r>
        </a:p>
      </dgm:t>
    </dgm:pt>
    <dgm:pt modelId="{0C208183-0758-4EF7-A916-BE9DD5B6891F}" type="parTrans" cxnId="{703C0501-0C01-4B8A-955B-041DD769AB68}">
      <dgm:prSet/>
      <dgm:spPr/>
      <dgm:t>
        <a:bodyPr/>
        <a:lstStyle/>
        <a:p>
          <a:endParaRPr lang="en-GB" sz="1600"/>
        </a:p>
      </dgm:t>
    </dgm:pt>
    <dgm:pt modelId="{9D44344D-14DE-4D35-95D9-C38AFAD5E0FD}" type="sibTrans" cxnId="{703C0501-0C01-4B8A-955B-041DD769AB68}">
      <dgm:prSet/>
      <dgm:spPr/>
      <dgm:t>
        <a:bodyPr/>
        <a:lstStyle/>
        <a:p>
          <a:endParaRPr lang="en-GB" sz="1600"/>
        </a:p>
      </dgm:t>
    </dgm:pt>
    <dgm:pt modelId="{37C31A23-70AA-4FBD-A8B5-829DFC6A9791}">
      <dgm:prSet custT="1"/>
      <dgm:spPr/>
      <dgm:t>
        <a:bodyPr/>
        <a:lstStyle/>
        <a:p>
          <a:r>
            <a:rPr lang="en-GB" sz="1600"/>
            <a:t>Loss of client base on an international scale</a:t>
          </a:r>
        </a:p>
      </dgm:t>
    </dgm:pt>
    <dgm:pt modelId="{EB8EA88B-4948-417C-B33E-078E990A6065}" type="parTrans" cxnId="{795C00E4-413C-4746-A596-25BC29904C9A}">
      <dgm:prSet/>
      <dgm:spPr/>
      <dgm:t>
        <a:bodyPr/>
        <a:lstStyle/>
        <a:p>
          <a:endParaRPr lang="en-GB" sz="1600"/>
        </a:p>
      </dgm:t>
    </dgm:pt>
    <dgm:pt modelId="{A25DEC0E-5E94-4B70-AD60-65014FCFFAB7}" type="sibTrans" cxnId="{795C00E4-413C-4746-A596-25BC29904C9A}">
      <dgm:prSet/>
      <dgm:spPr/>
      <dgm:t>
        <a:bodyPr/>
        <a:lstStyle/>
        <a:p>
          <a:endParaRPr lang="en-GB" sz="1600"/>
        </a:p>
      </dgm:t>
    </dgm:pt>
    <dgm:pt modelId="{FD291290-DDCC-4796-8A38-E4994C716357}">
      <dgm:prSet custT="1"/>
      <dgm:spPr/>
      <dgm:t>
        <a:bodyPr/>
        <a:lstStyle/>
        <a:p>
          <a:r>
            <a:rPr lang="en-GB" sz="1600"/>
            <a:t>Economic slowdown</a:t>
          </a:r>
        </a:p>
      </dgm:t>
    </dgm:pt>
    <dgm:pt modelId="{4C4A11C2-2E66-41DC-ACDF-4AFEB30F1887}" type="parTrans" cxnId="{08E591FC-00FC-4BFD-A209-422BF8C4B169}">
      <dgm:prSet/>
      <dgm:spPr/>
      <dgm:t>
        <a:bodyPr/>
        <a:lstStyle/>
        <a:p>
          <a:endParaRPr lang="en-GB" sz="1600"/>
        </a:p>
      </dgm:t>
    </dgm:pt>
    <dgm:pt modelId="{5DFFB027-5A8C-4163-9B15-7EE228B59D93}" type="sibTrans" cxnId="{08E591FC-00FC-4BFD-A209-422BF8C4B169}">
      <dgm:prSet/>
      <dgm:spPr/>
      <dgm:t>
        <a:bodyPr/>
        <a:lstStyle/>
        <a:p>
          <a:endParaRPr lang="en-GB" sz="1600"/>
        </a:p>
      </dgm:t>
    </dgm:pt>
    <dgm:pt modelId="{DF0BC5A0-7FCA-4B9C-89BC-5A1B766A5FCB}">
      <dgm:prSet custT="1"/>
      <dgm:spPr/>
      <dgm:t>
        <a:bodyPr/>
        <a:lstStyle/>
        <a:p>
          <a:r>
            <a:rPr lang="en-GB" sz="1600"/>
            <a:t>Minimal potential for growth and expansion</a:t>
          </a:r>
        </a:p>
      </dgm:t>
    </dgm:pt>
    <dgm:pt modelId="{BBDA0E67-4CF8-4F5E-B9EF-A613F5AC1A76}" type="parTrans" cxnId="{777AF51C-AF88-4612-8C3C-5A0FFF474343}">
      <dgm:prSet/>
      <dgm:spPr/>
      <dgm:t>
        <a:bodyPr/>
        <a:lstStyle/>
        <a:p>
          <a:endParaRPr lang="en-GB" sz="1600"/>
        </a:p>
      </dgm:t>
    </dgm:pt>
    <dgm:pt modelId="{7438E7FB-E022-47DE-90C2-476FE8F593CE}" type="sibTrans" cxnId="{777AF51C-AF88-4612-8C3C-5A0FFF474343}">
      <dgm:prSet/>
      <dgm:spPr/>
      <dgm:t>
        <a:bodyPr/>
        <a:lstStyle/>
        <a:p>
          <a:endParaRPr lang="en-GB" sz="1600"/>
        </a:p>
      </dgm:t>
    </dgm:pt>
    <dgm:pt modelId="{9B6F87BF-51EE-40AA-B681-48AF634E3173}" type="pres">
      <dgm:prSet presAssocID="{44CDBED9-16D2-415A-B09F-FAF38F1F2970}" presName="Name0" presStyleCnt="0">
        <dgm:presLayoutVars>
          <dgm:dir/>
          <dgm:resizeHandles val="exact"/>
        </dgm:presLayoutVars>
      </dgm:prSet>
      <dgm:spPr/>
    </dgm:pt>
    <dgm:pt modelId="{6D647530-6966-400F-8BCC-ECAF191EFC6A}" type="pres">
      <dgm:prSet presAssocID="{44CDBED9-16D2-415A-B09F-FAF38F1F2970}" presName="cycle" presStyleCnt="0"/>
      <dgm:spPr/>
    </dgm:pt>
    <dgm:pt modelId="{378798E6-E955-4D22-B959-C42942DEF1E2}" type="pres">
      <dgm:prSet presAssocID="{36AE2CB8-9EF7-44EB-AE89-E3BB06DA97DA}" presName="nodeFirstNode" presStyleLbl="node1" presStyleIdx="0" presStyleCnt="5">
        <dgm:presLayoutVars>
          <dgm:bulletEnabled val="1"/>
        </dgm:presLayoutVars>
      </dgm:prSet>
      <dgm:spPr/>
    </dgm:pt>
    <dgm:pt modelId="{FD3D56E2-5093-4CBE-82C8-0EB7DED2F79C}" type="pres">
      <dgm:prSet presAssocID="{BD084585-AD9E-4E89-89B5-3A4F096CC54C}" presName="sibTransFirstNode" presStyleLbl="bgShp" presStyleIdx="0" presStyleCnt="1"/>
      <dgm:spPr/>
    </dgm:pt>
    <dgm:pt modelId="{05A45CA6-7A0B-4981-B09A-D6571CB9524D}" type="pres">
      <dgm:prSet presAssocID="{78E5C1B6-606F-4EAE-919A-CB3BAFE8B003}" presName="nodeFollowingNodes" presStyleLbl="node1" presStyleIdx="1" presStyleCnt="5">
        <dgm:presLayoutVars>
          <dgm:bulletEnabled val="1"/>
        </dgm:presLayoutVars>
      </dgm:prSet>
      <dgm:spPr/>
    </dgm:pt>
    <dgm:pt modelId="{DD0B3529-AEC1-48F6-B5EE-0BFB53FAFEB0}" type="pres">
      <dgm:prSet presAssocID="{37C31A23-70AA-4FBD-A8B5-829DFC6A9791}" presName="nodeFollowingNodes" presStyleLbl="node1" presStyleIdx="2" presStyleCnt="5">
        <dgm:presLayoutVars>
          <dgm:bulletEnabled val="1"/>
        </dgm:presLayoutVars>
      </dgm:prSet>
      <dgm:spPr/>
    </dgm:pt>
    <dgm:pt modelId="{33E75247-702D-4153-8F78-F61F3693A0DF}" type="pres">
      <dgm:prSet presAssocID="{FD291290-DDCC-4796-8A38-E4994C716357}" presName="nodeFollowingNodes" presStyleLbl="node1" presStyleIdx="3" presStyleCnt="5">
        <dgm:presLayoutVars>
          <dgm:bulletEnabled val="1"/>
        </dgm:presLayoutVars>
      </dgm:prSet>
      <dgm:spPr/>
    </dgm:pt>
    <dgm:pt modelId="{1BFCC7A2-E46F-4B86-9E50-D623C152FBA4}" type="pres">
      <dgm:prSet presAssocID="{DF0BC5A0-7FCA-4B9C-89BC-5A1B766A5FCB}" presName="nodeFollowingNodes" presStyleLbl="node1" presStyleIdx="4" presStyleCnt="5">
        <dgm:presLayoutVars>
          <dgm:bulletEnabled val="1"/>
        </dgm:presLayoutVars>
      </dgm:prSet>
      <dgm:spPr/>
    </dgm:pt>
  </dgm:ptLst>
  <dgm:cxnLst>
    <dgm:cxn modelId="{703C0501-0C01-4B8A-955B-041DD769AB68}" srcId="{44CDBED9-16D2-415A-B09F-FAF38F1F2970}" destId="{78E5C1B6-606F-4EAE-919A-CB3BAFE8B003}" srcOrd="1" destOrd="0" parTransId="{0C208183-0758-4EF7-A916-BE9DD5B6891F}" sibTransId="{9D44344D-14DE-4D35-95D9-C38AFAD5E0FD}"/>
    <dgm:cxn modelId="{2AAD7D01-F827-45F9-90C9-17E83ACD2BEB}" type="presOf" srcId="{36AE2CB8-9EF7-44EB-AE89-E3BB06DA97DA}" destId="{378798E6-E955-4D22-B959-C42942DEF1E2}" srcOrd="0" destOrd="0" presId="urn:microsoft.com/office/officeart/2005/8/layout/cycle3"/>
    <dgm:cxn modelId="{571BC810-795B-456A-A8A5-7A94781E97C1}" type="presOf" srcId="{BD084585-AD9E-4E89-89B5-3A4F096CC54C}" destId="{FD3D56E2-5093-4CBE-82C8-0EB7DED2F79C}" srcOrd="0" destOrd="0" presId="urn:microsoft.com/office/officeart/2005/8/layout/cycle3"/>
    <dgm:cxn modelId="{777AF51C-AF88-4612-8C3C-5A0FFF474343}" srcId="{44CDBED9-16D2-415A-B09F-FAF38F1F2970}" destId="{DF0BC5A0-7FCA-4B9C-89BC-5A1B766A5FCB}" srcOrd="4" destOrd="0" parTransId="{BBDA0E67-4CF8-4F5E-B9EF-A613F5AC1A76}" sibTransId="{7438E7FB-E022-47DE-90C2-476FE8F593CE}"/>
    <dgm:cxn modelId="{F131BF2E-AF48-44EF-9DF2-05CD81681FF4}" type="presOf" srcId="{FD291290-DDCC-4796-8A38-E4994C716357}" destId="{33E75247-702D-4153-8F78-F61F3693A0DF}" srcOrd="0" destOrd="0" presId="urn:microsoft.com/office/officeart/2005/8/layout/cycle3"/>
    <dgm:cxn modelId="{8146E96E-8763-4886-8C7C-9D48CA54A389}" type="presOf" srcId="{37C31A23-70AA-4FBD-A8B5-829DFC6A9791}" destId="{DD0B3529-AEC1-48F6-B5EE-0BFB53FAFEB0}" srcOrd="0" destOrd="0" presId="urn:microsoft.com/office/officeart/2005/8/layout/cycle3"/>
    <dgm:cxn modelId="{5813067F-70EB-4938-9B5F-076278CADCB5}" type="presOf" srcId="{78E5C1B6-606F-4EAE-919A-CB3BAFE8B003}" destId="{05A45CA6-7A0B-4981-B09A-D6571CB9524D}" srcOrd="0" destOrd="0" presId="urn:microsoft.com/office/officeart/2005/8/layout/cycle3"/>
    <dgm:cxn modelId="{359858A5-C32A-4B80-8FB5-65CC4B547669}" srcId="{44CDBED9-16D2-415A-B09F-FAF38F1F2970}" destId="{36AE2CB8-9EF7-44EB-AE89-E3BB06DA97DA}" srcOrd="0" destOrd="0" parTransId="{1D453708-31F2-4C7E-AB60-5FD67F28C008}" sibTransId="{BD084585-AD9E-4E89-89B5-3A4F096CC54C}"/>
    <dgm:cxn modelId="{696535CB-282D-4B48-840D-7A5A43679DB0}" type="presOf" srcId="{44CDBED9-16D2-415A-B09F-FAF38F1F2970}" destId="{9B6F87BF-51EE-40AA-B681-48AF634E3173}" srcOrd="0" destOrd="0" presId="urn:microsoft.com/office/officeart/2005/8/layout/cycle3"/>
    <dgm:cxn modelId="{795C00E4-413C-4746-A596-25BC29904C9A}" srcId="{44CDBED9-16D2-415A-B09F-FAF38F1F2970}" destId="{37C31A23-70AA-4FBD-A8B5-829DFC6A9791}" srcOrd="2" destOrd="0" parTransId="{EB8EA88B-4948-417C-B33E-078E990A6065}" sibTransId="{A25DEC0E-5E94-4B70-AD60-65014FCFFAB7}"/>
    <dgm:cxn modelId="{B38B64E9-0733-41DC-8BEE-D5377B2E1202}" type="presOf" srcId="{DF0BC5A0-7FCA-4B9C-89BC-5A1B766A5FCB}" destId="{1BFCC7A2-E46F-4B86-9E50-D623C152FBA4}" srcOrd="0" destOrd="0" presId="urn:microsoft.com/office/officeart/2005/8/layout/cycle3"/>
    <dgm:cxn modelId="{08E591FC-00FC-4BFD-A209-422BF8C4B169}" srcId="{44CDBED9-16D2-415A-B09F-FAF38F1F2970}" destId="{FD291290-DDCC-4796-8A38-E4994C716357}" srcOrd="3" destOrd="0" parTransId="{4C4A11C2-2E66-41DC-ACDF-4AFEB30F1887}" sibTransId="{5DFFB027-5A8C-4163-9B15-7EE228B59D93}"/>
    <dgm:cxn modelId="{DDA869E3-7684-4E21-B254-BECF5C95FA0D}" type="presParOf" srcId="{9B6F87BF-51EE-40AA-B681-48AF634E3173}" destId="{6D647530-6966-400F-8BCC-ECAF191EFC6A}" srcOrd="0" destOrd="0" presId="urn:microsoft.com/office/officeart/2005/8/layout/cycle3"/>
    <dgm:cxn modelId="{AD9C63DB-9958-4017-969F-3CEFCEE7F28B}" type="presParOf" srcId="{6D647530-6966-400F-8BCC-ECAF191EFC6A}" destId="{378798E6-E955-4D22-B959-C42942DEF1E2}" srcOrd="0" destOrd="0" presId="urn:microsoft.com/office/officeart/2005/8/layout/cycle3"/>
    <dgm:cxn modelId="{F5C7F44C-23F9-483F-85C4-099A8CB85459}" type="presParOf" srcId="{6D647530-6966-400F-8BCC-ECAF191EFC6A}" destId="{FD3D56E2-5093-4CBE-82C8-0EB7DED2F79C}" srcOrd="1" destOrd="0" presId="urn:microsoft.com/office/officeart/2005/8/layout/cycle3"/>
    <dgm:cxn modelId="{0BF6BB6E-A91B-431E-86FC-C8D090195A24}" type="presParOf" srcId="{6D647530-6966-400F-8BCC-ECAF191EFC6A}" destId="{05A45CA6-7A0B-4981-B09A-D6571CB9524D}" srcOrd="2" destOrd="0" presId="urn:microsoft.com/office/officeart/2005/8/layout/cycle3"/>
    <dgm:cxn modelId="{2D374B46-F9D5-4187-8216-BC487A57FCDB}" type="presParOf" srcId="{6D647530-6966-400F-8BCC-ECAF191EFC6A}" destId="{DD0B3529-AEC1-48F6-B5EE-0BFB53FAFEB0}" srcOrd="3" destOrd="0" presId="urn:microsoft.com/office/officeart/2005/8/layout/cycle3"/>
    <dgm:cxn modelId="{583F920E-8ACC-4EE4-9A12-1330083A7D3E}" type="presParOf" srcId="{6D647530-6966-400F-8BCC-ECAF191EFC6A}" destId="{33E75247-702D-4153-8F78-F61F3693A0DF}" srcOrd="4" destOrd="0" presId="urn:microsoft.com/office/officeart/2005/8/layout/cycle3"/>
    <dgm:cxn modelId="{77A87E2D-35EE-4240-84BD-C67B5E12A4FA}" type="presParOf" srcId="{6D647530-6966-400F-8BCC-ECAF191EFC6A}" destId="{1BFCC7A2-E46F-4B86-9E50-D623C152FBA4}"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89EEC-B38B-41D4-81CD-5619131F2218}">
      <dsp:nvSpPr>
        <dsp:cNvPr id="0" name=""/>
        <dsp:cNvSpPr/>
      </dsp:nvSpPr>
      <dsp:spPr>
        <a:xfrm>
          <a:off x="0" y="12139"/>
          <a:ext cx="9849751" cy="4557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Introduction</a:t>
          </a:r>
        </a:p>
      </dsp:txBody>
      <dsp:txXfrm>
        <a:off x="22246" y="34385"/>
        <a:ext cx="9805259" cy="411223"/>
      </dsp:txXfrm>
    </dsp:sp>
    <dsp:sp modelId="{9A47C773-9D0D-4206-AB8B-79379F1563CF}">
      <dsp:nvSpPr>
        <dsp:cNvPr id="0" name=""/>
        <dsp:cNvSpPr/>
      </dsp:nvSpPr>
      <dsp:spPr>
        <a:xfrm>
          <a:off x="0" y="522574"/>
          <a:ext cx="9849751" cy="45571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Contemporary Themes in the Hospitality Environment</a:t>
          </a:r>
        </a:p>
      </dsp:txBody>
      <dsp:txXfrm>
        <a:off x="22246" y="544820"/>
        <a:ext cx="9805259" cy="411223"/>
      </dsp:txXfrm>
    </dsp:sp>
    <dsp:sp modelId="{187B655E-510F-4D5B-BD16-4BCB9140842C}">
      <dsp:nvSpPr>
        <dsp:cNvPr id="0" name=""/>
        <dsp:cNvSpPr/>
      </dsp:nvSpPr>
      <dsp:spPr>
        <a:xfrm>
          <a:off x="0" y="1033009"/>
          <a:ext cx="9849751" cy="455715"/>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Covid-19 as a Contemporary Theme in the Hospitality Environment </a:t>
          </a:r>
        </a:p>
      </dsp:txBody>
      <dsp:txXfrm>
        <a:off x="22246" y="1055255"/>
        <a:ext cx="9805259" cy="411223"/>
      </dsp:txXfrm>
    </dsp:sp>
    <dsp:sp modelId="{541C3FB9-0422-43AE-BFA0-F0560CA2FFB5}">
      <dsp:nvSpPr>
        <dsp:cNvPr id="0" name=""/>
        <dsp:cNvSpPr/>
      </dsp:nvSpPr>
      <dsp:spPr>
        <a:xfrm>
          <a:off x="0" y="1543444"/>
          <a:ext cx="9849751" cy="45571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Evaluation of Covid-19’s Impact on the Hospitality Environment</a:t>
          </a:r>
        </a:p>
      </dsp:txBody>
      <dsp:txXfrm>
        <a:off x="22246" y="1565690"/>
        <a:ext cx="9805259" cy="411223"/>
      </dsp:txXfrm>
    </dsp:sp>
    <dsp:sp modelId="{AC32006D-90CB-4835-B873-D0DF3A57A7A5}">
      <dsp:nvSpPr>
        <dsp:cNvPr id="0" name=""/>
        <dsp:cNvSpPr/>
      </dsp:nvSpPr>
      <dsp:spPr>
        <a:xfrm>
          <a:off x="0" y="2053879"/>
          <a:ext cx="9849751" cy="455715"/>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Conclusion</a:t>
          </a:r>
        </a:p>
      </dsp:txBody>
      <dsp:txXfrm>
        <a:off x="22246" y="2076125"/>
        <a:ext cx="9805259" cy="411223"/>
      </dsp:txXfrm>
    </dsp:sp>
    <dsp:sp modelId="{28B7418A-3460-487D-8344-0BE7749E08BA}">
      <dsp:nvSpPr>
        <dsp:cNvPr id="0" name=""/>
        <dsp:cNvSpPr/>
      </dsp:nvSpPr>
      <dsp:spPr>
        <a:xfrm>
          <a:off x="0" y="2564314"/>
          <a:ext cx="9849751" cy="4557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Reference List</a:t>
          </a:r>
        </a:p>
      </dsp:txBody>
      <dsp:txXfrm>
        <a:off x="22246" y="2586560"/>
        <a:ext cx="9805259" cy="4112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FC1FE-0E5B-4536-9549-662FD681A2A6}">
      <dsp:nvSpPr>
        <dsp:cNvPr id="0" name=""/>
        <dsp:cNvSpPr/>
      </dsp:nvSpPr>
      <dsp:spPr>
        <a:xfrm>
          <a:off x="0" y="0"/>
          <a:ext cx="2437244" cy="2437244"/>
        </a:xfrm>
        <a:prstGeom prst="pie">
          <a:avLst>
            <a:gd name="adj1" fmla="val 5400000"/>
            <a:gd name="adj2" fmla="val 1620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717DB05-6859-4E72-B741-348EEB6738E8}">
      <dsp:nvSpPr>
        <dsp:cNvPr id="0" name=""/>
        <dsp:cNvSpPr/>
      </dsp:nvSpPr>
      <dsp:spPr>
        <a:xfrm>
          <a:off x="1218622" y="0"/>
          <a:ext cx="5368293" cy="243724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Sustainability and Corporate Social Responsibility – waste management, water and air pollution minimisation, environmental damage corporate taxes.</a:t>
          </a:r>
        </a:p>
      </dsp:txBody>
      <dsp:txXfrm>
        <a:off x="1218622" y="0"/>
        <a:ext cx="5368293" cy="731174"/>
      </dsp:txXfrm>
    </dsp:sp>
    <dsp:sp modelId="{9DEA146C-03E7-4B0E-9C4F-67F6303EFF9F}">
      <dsp:nvSpPr>
        <dsp:cNvPr id="0" name=""/>
        <dsp:cNvSpPr/>
      </dsp:nvSpPr>
      <dsp:spPr>
        <a:xfrm>
          <a:off x="426518" y="731174"/>
          <a:ext cx="1584207" cy="1584207"/>
        </a:xfrm>
        <a:prstGeom prst="pie">
          <a:avLst>
            <a:gd name="adj1" fmla="val 5400000"/>
            <a:gd name="adj2" fmla="val 16200000"/>
          </a:avLst>
        </a:prstGeom>
        <a:solidFill>
          <a:schemeClr val="accent5">
            <a:hueOff val="-3379271"/>
            <a:satOff val="-8710"/>
            <a:lumOff val="-5883"/>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6AC72D9-0B47-4E57-9BAC-092B88D50AFD}">
      <dsp:nvSpPr>
        <dsp:cNvPr id="0" name=""/>
        <dsp:cNvSpPr/>
      </dsp:nvSpPr>
      <dsp:spPr>
        <a:xfrm>
          <a:off x="1218622" y="731174"/>
          <a:ext cx="5368293" cy="1584207"/>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Technology – upgrade in equipment, increased use of digital marketing strategies, artificial intelligence assistance.</a:t>
          </a:r>
        </a:p>
      </dsp:txBody>
      <dsp:txXfrm>
        <a:off x="1218622" y="731174"/>
        <a:ext cx="5368293" cy="731172"/>
      </dsp:txXfrm>
    </dsp:sp>
    <dsp:sp modelId="{610EFC14-2F26-4B65-89BE-27C1D6A256DE}">
      <dsp:nvSpPr>
        <dsp:cNvPr id="0" name=""/>
        <dsp:cNvSpPr/>
      </dsp:nvSpPr>
      <dsp:spPr>
        <a:xfrm>
          <a:off x="853035" y="1462347"/>
          <a:ext cx="731172" cy="731172"/>
        </a:xfrm>
        <a:prstGeom prst="pie">
          <a:avLst>
            <a:gd name="adj1" fmla="val 5400000"/>
            <a:gd name="adj2" fmla="val 16200000"/>
          </a:avLst>
        </a:prstGeom>
        <a:solidFill>
          <a:schemeClr val="accent5">
            <a:hueOff val="-6758543"/>
            <a:satOff val="-17419"/>
            <a:lumOff val="-11765"/>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7AB96386-08F2-489F-A3BE-34CCD66EB929}">
      <dsp:nvSpPr>
        <dsp:cNvPr id="0" name=""/>
        <dsp:cNvSpPr/>
      </dsp:nvSpPr>
      <dsp:spPr>
        <a:xfrm>
          <a:off x="1218622" y="1462347"/>
          <a:ext cx="5368293" cy="731172"/>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Society and culture – shift towards globalisation with higher level of integration between different cultures and ethnical backgrounds.</a:t>
          </a:r>
        </a:p>
      </dsp:txBody>
      <dsp:txXfrm>
        <a:off x="1218622" y="1462347"/>
        <a:ext cx="5368293" cy="7311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8CEFB1-76B5-4F37-B608-5A5EB8B51596}">
      <dsp:nvSpPr>
        <dsp:cNvPr id="0" name=""/>
        <dsp:cNvSpPr/>
      </dsp:nvSpPr>
      <dsp:spPr>
        <a:xfrm>
          <a:off x="381468" y="0"/>
          <a:ext cx="3677123" cy="3677123"/>
        </a:xfrm>
        <a:prstGeom prst="triangle">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62E0F48-A021-4C07-8407-AEC9A0CD21FC}">
      <dsp:nvSpPr>
        <dsp:cNvPr id="0" name=""/>
        <dsp:cNvSpPr/>
      </dsp:nvSpPr>
      <dsp:spPr>
        <a:xfrm>
          <a:off x="2220030" y="368071"/>
          <a:ext cx="2390129" cy="522840"/>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Covid-19 – negative effector on the hospitality environment.</a:t>
          </a:r>
        </a:p>
      </dsp:txBody>
      <dsp:txXfrm>
        <a:off x="2245553" y="393594"/>
        <a:ext cx="2339083" cy="471794"/>
      </dsp:txXfrm>
    </dsp:sp>
    <dsp:sp modelId="{869A7D4D-EF4E-4683-AE71-BA7B7580CB2A}">
      <dsp:nvSpPr>
        <dsp:cNvPr id="0" name=""/>
        <dsp:cNvSpPr/>
      </dsp:nvSpPr>
      <dsp:spPr>
        <a:xfrm>
          <a:off x="2220030" y="956267"/>
          <a:ext cx="2390129" cy="522840"/>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Reason – social distancing measures and increase in unemployment.</a:t>
          </a:r>
        </a:p>
      </dsp:txBody>
      <dsp:txXfrm>
        <a:off x="2245553" y="981790"/>
        <a:ext cx="2339083" cy="471794"/>
      </dsp:txXfrm>
    </dsp:sp>
    <dsp:sp modelId="{4F7D6594-B00B-4E5B-AE3D-A8F935D091F0}">
      <dsp:nvSpPr>
        <dsp:cNvPr id="0" name=""/>
        <dsp:cNvSpPr/>
      </dsp:nvSpPr>
      <dsp:spPr>
        <a:xfrm>
          <a:off x="2220030" y="1544463"/>
          <a:ext cx="2390129" cy="522840"/>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Cancellations of bookings for travel and tourism related activities by people.</a:t>
          </a:r>
        </a:p>
      </dsp:txBody>
      <dsp:txXfrm>
        <a:off x="2245553" y="1569986"/>
        <a:ext cx="2339083" cy="471794"/>
      </dsp:txXfrm>
    </dsp:sp>
    <dsp:sp modelId="{D7B1292A-DFA1-40AD-AAFA-EE7DAF61E55A}">
      <dsp:nvSpPr>
        <dsp:cNvPr id="0" name=""/>
        <dsp:cNvSpPr/>
      </dsp:nvSpPr>
      <dsp:spPr>
        <a:xfrm>
          <a:off x="2220030" y="2132659"/>
          <a:ext cx="2390129" cy="522840"/>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Employees in establishments that are still working – use of masks and kits.</a:t>
          </a:r>
        </a:p>
      </dsp:txBody>
      <dsp:txXfrm>
        <a:off x="2245553" y="2158182"/>
        <a:ext cx="2339083" cy="471794"/>
      </dsp:txXfrm>
    </dsp:sp>
    <dsp:sp modelId="{7E619CDF-2BD0-4D27-B30F-C20064D5D7AD}">
      <dsp:nvSpPr>
        <dsp:cNvPr id="0" name=""/>
        <dsp:cNvSpPr/>
      </dsp:nvSpPr>
      <dsp:spPr>
        <a:xfrm>
          <a:off x="2220030" y="2720855"/>
          <a:ext cx="2390129" cy="522840"/>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General panic across the globe.</a:t>
          </a:r>
        </a:p>
      </dsp:txBody>
      <dsp:txXfrm>
        <a:off x="2245553" y="2746378"/>
        <a:ext cx="2339083" cy="4717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D56E2-5093-4CBE-82C8-0EB7DED2F79C}">
      <dsp:nvSpPr>
        <dsp:cNvPr id="0" name=""/>
        <dsp:cNvSpPr/>
      </dsp:nvSpPr>
      <dsp:spPr>
        <a:xfrm>
          <a:off x="517671" y="356480"/>
          <a:ext cx="3936480" cy="3936480"/>
        </a:xfrm>
        <a:prstGeom prst="circularArrow">
          <a:avLst>
            <a:gd name="adj1" fmla="val 5544"/>
            <a:gd name="adj2" fmla="val 330680"/>
            <a:gd name="adj3" fmla="val 13858756"/>
            <a:gd name="adj4" fmla="val 17335758"/>
            <a:gd name="adj5" fmla="val 5757"/>
          </a:avLst>
        </a:prstGeom>
        <a:solidFill>
          <a:schemeClr val="dk1">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378798E6-E955-4D22-B959-C42942DEF1E2}">
      <dsp:nvSpPr>
        <dsp:cNvPr id="0" name=""/>
        <dsp:cNvSpPr/>
      </dsp:nvSpPr>
      <dsp:spPr>
        <a:xfrm>
          <a:off x="1597392" y="377660"/>
          <a:ext cx="1777038" cy="888519"/>
        </a:xfrm>
        <a:prstGeom prst="round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Loss of revenue</a:t>
          </a:r>
        </a:p>
      </dsp:txBody>
      <dsp:txXfrm>
        <a:off x="1640766" y="421034"/>
        <a:ext cx="1690290" cy="801771"/>
      </dsp:txXfrm>
    </dsp:sp>
    <dsp:sp modelId="{05A45CA6-7A0B-4981-B09A-D6571CB9524D}">
      <dsp:nvSpPr>
        <dsp:cNvPr id="0" name=""/>
        <dsp:cNvSpPr/>
      </dsp:nvSpPr>
      <dsp:spPr>
        <a:xfrm>
          <a:off x="3193902" y="1537593"/>
          <a:ext cx="1777038" cy="888519"/>
        </a:xfrm>
        <a:prstGeom prst="round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Loss of client base on a national scale</a:t>
          </a:r>
        </a:p>
      </dsp:txBody>
      <dsp:txXfrm>
        <a:off x="3237276" y="1580967"/>
        <a:ext cx="1690290" cy="801771"/>
      </dsp:txXfrm>
    </dsp:sp>
    <dsp:sp modelId="{DD0B3529-AEC1-48F6-B5EE-0BFB53FAFEB0}">
      <dsp:nvSpPr>
        <dsp:cNvPr id="0" name=""/>
        <dsp:cNvSpPr/>
      </dsp:nvSpPr>
      <dsp:spPr>
        <a:xfrm>
          <a:off x="2584089" y="3414402"/>
          <a:ext cx="1777038" cy="888519"/>
        </a:xfrm>
        <a:prstGeom prst="round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Loss of client base on an international scale</a:t>
          </a:r>
        </a:p>
      </dsp:txBody>
      <dsp:txXfrm>
        <a:off x="2627463" y="3457776"/>
        <a:ext cx="1690290" cy="801771"/>
      </dsp:txXfrm>
    </dsp:sp>
    <dsp:sp modelId="{33E75247-702D-4153-8F78-F61F3693A0DF}">
      <dsp:nvSpPr>
        <dsp:cNvPr id="0" name=""/>
        <dsp:cNvSpPr/>
      </dsp:nvSpPr>
      <dsp:spPr>
        <a:xfrm>
          <a:off x="610695" y="3414402"/>
          <a:ext cx="1777038" cy="888519"/>
        </a:xfrm>
        <a:prstGeom prst="round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Economic slowdown</a:t>
          </a:r>
        </a:p>
      </dsp:txBody>
      <dsp:txXfrm>
        <a:off x="654069" y="3457776"/>
        <a:ext cx="1690290" cy="801771"/>
      </dsp:txXfrm>
    </dsp:sp>
    <dsp:sp modelId="{1BFCC7A2-E46F-4B86-9E50-D623C152FBA4}">
      <dsp:nvSpPr>
        <dsp:cNvPr id="0" name=""/>
        <dsp:cNvSpPr/>
      </dsp:nvSpPr>
      <dsp:spPr>
        <a:xfrm>
          <a:off x="883" y="1537593"/>
          <a:ext cx="1777038" cy="888519"/>
        </a:xfrm>
        <a:prstGeom prst="round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Minimal potential for growth and expansion</a:t>
          </a:r>
        </a:p>
      </dsp:txBody>
      <dsp:txXfrm>
        <a:off x="44257" y="1580967"/>
        <a:ext cx="1690290" cy="8017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C6CF5E-C416-4E1E-92A1-1CA8D2685A05}" type="datetimeFigureOut">
              <a:rPr lang="en-GB" smtClean="0"/>
              <a:t>31/07/2020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56775C-2C99-4C1E-876B-C2801377900A}" type="slidenum">
              <a:rPr lang="en-GB" smtClean="0"/>
              <a:t>‹#›</a:t>
            </a:fld>
            <a:endParaRPr lang="en-GB"/>
          </a:p>
        </p:txBody>
      </p:sp>
    </p:spTree>
    <p:extLst>
      <p:ext uri="{BB962C8B-B14F-4D97-AF65-F5344CB8AC3E}">
        <p14:creationId xmlns:p14="http://schemas.microsoft.com/office/powerpoint/2010/main" val="2878640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hospitalitynet.org/news/4098446.html"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 afternoon. My name is </a:t>
            </a:r>
            <a:r>
              <a:rPr lang="en-GB" dirty="0" err="1"/>
              <a:t>Stoyanka</a:t>
            </a:r>
            <a:r>
              <a:rPr lang="en-GB" dirty="0"/>
              <a:t> </a:t>
            </a:r>
            <a:r>
              <a:rPr lang="en-GB" dirty="0" err="1"/>
              <a:t>Tsvetkova</a:t>
            </a:r>
            <a:r>
              <a:rPr lang="en-GB" dirty="0"/>
              <a:t> and I am here today to discuss my primary research data for a chosen contemporary theme in the hospitality industry. Similarly to the report that I had prepared prior and submitted, I will be evaluating Covid-19 as a current effector on the hospitality environment and what exactly the future is likely to look like for businesses based in the hospitality industry – whether they are good or bad, as such. The presentation is relatively short and contains the most important points extracted from the report for this module, and is a part of the prepared material for presentation to the hospitality conference with demonstration of own research abilities and evaluation strategies. </a:t>
            </a:r>
          </a:p>
        </p:txBody>
      </p:sp>
      <p:sp>
        <p:nvSpPr>
          <p:cNvPr id="4" name="Slide Number Placeholder 3"/>
          <p:cNvSpPr>
            <a:spLocks noGrp="1"/>
          </p:cNvSpPr>
          <p:nvPr>
            <p:ph type="sldNum" sz="quarter" idx="5"/>
          </p:nvPr>
        </p:nvSpPr>
        <p:spPr/>
        <p:txBody>
          <a:bodyPr/>
          <a:lstStyle/>
          <a:p>
            <a:fld id="{8956775C-2C99-4C1E-876B-C2801377900A}" type="slidenum">
              <a:rPr lang="en-GB" smtClean="0"/>
              <a:t>1</a:t>
            </a:fld>
            <a:endParaRPr lang="en-GB"/>
          </a:p>
        </p:txBody>
      </p:sp>
    </p:spTree>
    <p:extLst>
      <p:ext uri="{BB962C8B-B14F-4D97-AF65-F5344CB8AC3E}">
        <p14:creationId xmlns:p14="http://schemas.microsoft.com/office/powerpoint/2010/main" val="3514561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presentation features an introduction to the key concepts which are discussed more extensively in the hospitality environment, including definitions and what Covid-19 is currently defined as. Notably, the topics of </a:t>
            </a:r>
            <a:r>
              <a:rPr lang="en-GB" dirty="0" err="1"/>
              <a:t>discusson</a:t>
            </a:r>
            <a:r>
              <a:rPr lang="en-GB" dirty="0"/>
              <a:t> are extremely recent, meaning that research is constantly updated to suit new findings. This is taken into consideration when evaluating the impact of covid-19. The presentation progresses through general themes to narrowly specific analysis of the chosen one, with a consequent conclusion to what this theme entails for the hospitality environment. There is a reference list left at the end of the presentation.</a:t>
            </a:r>
          </a:p>
        </p:txBody>
      </p:sp>
      <p:sp>
        <p:nvSpPr>
          <p:cNvPr id="4" name="Slide Number Placeholder 3"/>
          <p:cNvSpPr>
            <a:spLocks noGrp="1"/>
          </p:cNvSpPr>
          <p:nvPr>
            <p:ph type="sldNum" sz="quarter" idx="5"/>
          </p:nvPr>
        </p:nvSpPr>
        <p:spPr/>
        <p:txBody>
          <a:bodyPr/>
          <a:lstStyle/>
          <a:p>
            <a:fld id="{8956775C-2C99-4C1E-876B-C2801377900A}" type="slidenum">
              <a:rPr lang="en-GB" smtClean="0"/>
              <a:t>2</a:t>
            </a:fld>
            <a:endParaRPr lang="en-GB"/>
          </a:p>
        </p:txBody>
      </p:sp>
    </p:spTree>
    <p:extLst>
      <p:ext uri="{BB962C8B-B14F-4D97-AF65-F5344CB8AC3E}">
        <p14:creationId xmlns:p14="http://schemas.microsoft.com/office/powerpoint/2010/main" val="1410620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previously mentioned, the introduction here aims to provide an overview of the key concepts discussed in this presentation, starting with what the hospitality environment is. This is defined as the industry for business organisations which aim to provide leisure services to customers / guests, and the external and internal forces that cause change in this industry are also included. The business environment is generally very dynamic due to the constant introduction of new information and products that aim to satisfy the needs of a particular target customer group. Technology is one such external force in the environment that has resulted in immense number of changes, especially in digital marketing for hotels. The outline of the presentation is Covid-19, and this is a recently discovered virus, known also as Coronavirus. It is transferred by air and the diseased experience damages in their respiratory organs, with more dangers for people who are older or people with a weak immune system. Finally for this part of the presentation, a contemporary theme is known as the prominent force of change, recognised within a particular business environment, which directs the industry towards a future of more innovation. </a:t>
            </a:r>
          </a:p>
        </p:txBody>
      </p:sp>
      <p:sp>
        <p:nvSpPr>
          <p:cNvPr id="4" name="Slide Number Placeholder 3"/>
          <p:cNvSpPr>
            <a:spLocks noGrp="1"/>
          </p:cNvSpPr>
          <p:nvPr>
            <p:ph type="sldNum" sz="quarter" idx="5"/>
          </p:nvPr>
        </p:nvSpPr>
        <p:spPr/>
        <p:txBody>
          <a:bodyPr/>
          <a:lstStyle/>
          <a:p>
            <a:fld id="{8956775C-2C99-4C1E-876B-C2801377900A}" type="slidenum">
              <a:rPr lang="en-GB" smtClean="0"/>
              <a:t>3</a:t>
            </a:fld>
            <a:endParaRPr lang="en-GB"/>
          </a:p>
        </p:txBody>
      </p:sp>
    </p:spTree>
    <p:extLst>
      <p:ext uri="{BB962C8B-B14F-4D97-AF65-F5344CB8AC3E}">
        <p14:creationId xmlns:p14="http://schemas.microsoft.com/office/powerpoint/2010/main" val="92989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will be brief and short as it is important to outline the general contemporary themes that I have researched about in the hospitality environment.  There are three main contemporary themes in the hospitality environment with the exception of Covid-19 which is discussed in the following two slides. The three contemporary themes here are sustainability and development of corporate social responsibility, technology, and as well as that changes in our societal global footprint. The sustainable development for hospitality organisations includes aspects such as ethical business practices, waste management, minimising air and ate pollution, and paying taxes for environmental damages as soon as possible. This also includes support towards local communities and charities. The second theme is technology which was previously mentioned, including not only digital marketing but also use of artificial intelligence and as well as that upgrade of equipment and assets. The final theme is society and culture whereby globalisation has been a force of massive magnitude, causing integration between people from different cultures and ethnical backgrounds from all around the world. </a:t>
            </a:r>
          </a:p>
        </p:txBody>
      </p:sp>
      <p:sp>
        <p:nvSpPr>
          <p:cNvPr id="4" name="Slide Number Placeholder 3"/>
          <p:cNvSpPr>
            <a:spLocks noGrp="1"/>
          </p:cNvSpPr>
          <p:nvPr>
            <p:ph type="sldNum" sz="quarter" idx="5"/>
          </p:nvPr>
        </p:nvSpPr>
        <p:spPr/>
        <p:txBody>
          <a:bodyPr/>
          <a:lstStyle/>
          <a:p>
            <a:fld id="{8956775C-2C99-4C1E-876B-C2801377900A}" type="slidenum">
              <a:rPr lang="en-GB" smtClean="0"/>
              <a:t>4</a:t>
            </a:fld>
            <a:endParaRPr lang="en-GB"/>
          </a:p>
        </p:txBody>
      </p:sp>
    </p:spTree>
    <p:extLst>
      <p:ext uri="{BB962C8B-B14F-4D97-AF65-F5344CB8AC3E}">
        <p14:creationId xmlns:p14="http://schemas.microsoft.com/office/powerpoint/2010/main" val="555246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Covid-19 virus outbreak has extremely negative tributes and is a contemporary theme which will cause further slowdown of the economic growth of the industry for hospitality. In order to enhance safety measures, regulations are created all around the world with policies for social distancing as well as independent isolation. There is a definite increase in unemployment due to closure of many establishments and their loss of profit makes it more difficult to recruit. This unemployment means less money for the average person to spend on leisure which decreases likelihood of booking a hotel even further. There are many cancellations of bookings for travel and tourism across the globe, and the establishments that still work have to go through very strict procedures whereby employees have kits and masks that they wear throughout the entire day. The general panic around the world is what causes reluctance of people to consider travel and leisure by this point in time. </a:t>
            </a:r>
          </a:p>
        </p:txBody>
      </p:sp>
      <p:sp>
        <p:nvSpPr>
          <p:cNvPr id="4" name="Slide Number Placeholder 3"/>
          <p:cNvSpPr>
            <a:spLocks noGrp="1"/>
          </p:cNvSpPr>
          <p:nvPr>
            <p:ph type="sldNum" sz="quarter" idx="5"/>
          </p:nvPr>
        </p:nvSpPr>
        <p:spPr/>
        <p:txBody>
          <a:bodyPr/>
          <a:lstStyle/>
          <a:p>
            <a:fld id="{8956775C-2C99-4C1E-876B-C2801377900A}" type="slidenum">
              <a:rPr lang="en-GB" smtClean="0"/>
              <a:t>5</a:t>
            </a:fld>
            <a:endParaRPr lang="en-GB"/>
          </a:p>
        </p:txBody>
      </p:sp>
    </p:spTree>
    <p:extLst>
      <p:ext uri="{BB962C8B-B14F-4D97-AF65-F5344CB8AC3E}">
        <p14:creationId xmlns:p14="http://schemas.microsoft.com/office/powerpoint/2010/main" val="304181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previous analysis it can be stated that the following changes await the hospitality environment in the near and, possibly, far future:</a:t>
            </a:r>
          </a:p>
          <a:p>
            <a:pPr marL="228600" indent="-228600">
              <a:buAutoNum type="arabicPeriod"/>
            </a:pPr>
            <a:r>
              <a:rPr lang="en-GB" dirty="0"/>
              <a:t>Revenue loss</a:t>
            </a:r>
          </a:p>
          <a:p>
            <a:pPr marL="228600" indent="-228600">
              <a:buAutoNum type="arabicPeriod"/>
            </a:pPr>
            <a:r>
              <a:rPr lang="en-GB" dirty="0"/>
              <a:t>Client loss </a:t>
            </a:r>
          </a:p>
          <a:p>
            <a:pPr marL="228600" indent="-228600">
              <a:buAutoNum type="arabicPeriod"/>
            </a:pPr>
            <a:r>
              <a:rPr lang="en-GB" dirty="0"/>
              <a:t>Economic slowdown and higher demand for survival rather than property in the industry</a:t>
            </a:r>
          </a:p>
          <a:p>
            <a:pPr marL="228600" indent="-228600">
              <a:buAutoNum type="arabicPeriod"/>
            </a:pPr>
            <a:endParaRPr lang="en-GB" dirty="0"/>
          </a:p>
          <a:p>
            <a:pPr marL="0" indent="0">
              <a:buNone/>
            </a:pPr>
            <a:r>
              <a:rPr lang="en-GB" dirty="0"/>
              <a:t>This concludes Covid-19’s impact on the hospitality contemporary environment. </a:t>
            </a:r>
          </a:p>
        </p:txBody>
      </p:sp>
      <p:sp>
        <p:nvSpPr>
          <p:cNvPr id="4" name="Slide Number Placeholder 3"/>
          <p:cNvSpPr>
            <a:spLocks noGrp="1"/>
          </p:cNvSpPr>
          <p:nvPr>
            <p:ph type="sldNum" sz="quarter" idx="5"/>
          </p:nvPr>
        </p:nvSpPr>
        <p:spPr/>
        <p:txBody>
          <a:bodyPr/>
          <a:lstStyle/>
          <a:p>
            <a:fld id="{8956775C-2C99-4C1E-876B-C2801377900A}" type="slidenum">
              <a:rPr lang="en-GB" smtClean="0"/>
              <a:t>6</a:t>
            </a:fld>
            <a:endParaRPr lang="en-GB"/>
          </a:p>
        </p:txBody>
      </p:sp>
    </p:spTree>
    <p:extLst>
      <p:ext uri="{BB962C8B-B14F-4D97-AF65-F5344CB8AC3E}">
        <p14:creationId xmlns:p14="http://schemas.microsoft.com/office/powerpoint/2010/main" val="2685676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there are different forces which can influence the hospitality environment, and they can do so either in a negative or a positive way. Some of the main contemporary themes in the hospitality environment include globalisation of society, sustainability policies, and technology. Covid-19 is also a contemporary theme which influences the business environment. It has a negative impact and some of the causes will lead to loss of revenue, customers, and growth potential. This concludes the presentation. </a:t>
            </a:r>
          </a:p>
        </p:txBody>
      </p:sp>
      <p:sp>
        <p:nvSpPr>
          <p:cNvPr id="4" name="Slide Number Placeholder 3"/>
          <p:cNvSpPr>
            <a:spLocks noGrp="1"/>
          </p:cNvSpPr>
          <p:nvPr>
            <p:ph type="sldNum" sz="quarter" idx="5"/>
          </p:nvPr>
        </p:nvSpPr>
        <p:spPr/>
        <p:txBody>
          <a:bodyPr/>
          <a:lstStyle/>
          <a:p>
            <a:fld id="{8956775C-2C99-4C1E-876B-C2801377900A}" type="slidenum">
              <a:rPr lang="en-GB" smtClean="0"/>
              <a:t>7</a:t>
            </a:fld>
            <a:endParaRPr lang="en-GB"/>
          </a:p>
        </p:txBody>
      </p:sp>
    </p:spTree>
    <p:extLst>
      <p:ext uri="{BB962C8B-B14F-4D97-AF65-F5344CB8AC3E}">
        <p14:creationId xmlns:p14="http://schemas.microsoft.com/office/powerpoint/2010/main" val="2398026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list featuring:</a:t>
            </a:r>
          </a:p>
          <a:p>
            <a:r>
              <a:rPr lang="en-GB" sz="1200" dirty="0">
                <a:effectLst/>
                <a:latin typeface="Arial" panose="020B0604020202020204" pitchFamily="34" charset="0"/>
                <a:ea typeface="Calibri" panose="020F0502020204030204" pitchFamily="34" charset="0"/>
                <a:cs typeface="Times New Roman" panose="02020603050405020304" pitchFamily="18" charset="0"/>
              </a:rPr>
              <a:t>Atar, S. and Atar, I. (2020). An Invited Commentary on “The Socio-Economic Implications of the Coronavirus and COVID-19 Pandemic: A Review.” </a:t>
            </a:r>
            <a:r>
              <a:rPr lang="en-GB" sz="1200" i="1" dirty="0">
                <a:effectLst/>
                <a:latin typeface="Arial" panose="020B0604020202020204" pitchFamily="34" charset="0"/>
                <a:ea typeface="Calibri" panose="020F0502020204030204" pitchFamily="34" charset="0"/>
                <a:cs typeface="Times New Roman" panose="02020603050405020304" pitchFamily="18" charset="0"/>
              </a:rPr>
              <a:t>International Journal of Surgery</a:t>
            </a:r>
            <a:r>
              <a:rPr lang="en-GB" sz="1200" dirty="0">
                <a:effectLst/>
                <a:latin typeface="Arial" panose="020B0604020202020204" pitchFamily="34" charset="0"/>
                <a:ea typeface="Calibri" panose="020F0502020204030204" pitchFamily="34" charset="0"/>
                <a:cs typeface="Times New Roman" panose="02020603050405020304" pitchFamily="18" charset="0"/>
              </a:rPr>
              <a:t>.</a:t>
            </a:r>
          </a:p>
          <a:p>
            <a:r>
              <a:rPr lang="en-GB" sz="1200" dirty="0">
                <a:effectLst/>
                <a:latin typeface="Arial" panose="020B0604020202020204" pitchFamily="34" charset="0"/>
                <a:ea typeface="Calibri" panose="020F0502020204030204" pitchFamily="34" charset="0"/>
                <a:cs typeface="Times New Roman" panose="02020603050405020304" pitchFamily="18" charset="0"/>
              </a:rPr>
              <a:t>Hospitality NET (2020). COVID-19 Outbreak Has Jeopardized UK Hospitality Sector, Says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GlobalData</a:t>
            </a:r>
            <a:r>
              <a:rPr lang="en-GB" sz="1200" dirty="0">
                <a:effectLst/>
                <a:latin typeface="Arial" panose="020B0604020202020204" pitchFamily="34" charset="0"/>
                <a:ea typeface="Calibri" panose="020F0502020204030204" pitchFamily="34" charset="0"/>
                <a:cs typeface="Times New Roman" panose="02020603050405020304" pitchFamily="18" charset="0"/>
              </a:rPr>
              <a:t>. </a:t>
            </a:r>
            <a:r>
              <a:rPr lang="en-GB" sz="1200" i="1" dirty="0">
                <a:effectLst/>
                <a:latin typeface="Arial" panose="020B0604020202020204" pitchFamily="34" charset="0"/>
                <a:ea typeface="Calibri" panose="020F0502020204030204" pitchFamily="34" charset="0"/>
                <a:cs typeface="Times New Roman" panose="02020603050405020304" pitchFamily="18" charset="0"/>
              </a:rPr>
              <a:t>Hospitality Net </a:t>
            </a:r>
            <a:r>
              <a:rPr lang="en-GB" sz="1200" dirty="0">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12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https://www.hospitalitynet.org/news/4098446.html</a:t>
            </a:r>
            <a:r>
              <a:rPr lang="en-GB" sz="1200" dirty="0">
                <a:effectLst/>
                <a:latin typeface="Arial" panose="020B0604020202020204" pitchFamily="34" charset="0"/>
                <a:ea typeface="Calibri" panose="020F0502020204030204" pitchFamily="34" charset="0"/>
                <a:cs typeface="Times New Roman" panose="02020603050405020304" pitchFamily="18" charset="0"/>
              </a:rPr>
              <a:t> [Accessed: 25/07/2020].</a:t>
            </a:r>
          </a:p>
          <a:p>
            <a:r>
              <a:rPr lang="en-GB" sz="1200" dirty="0">
                <a:effectLst/>
                <a:latin typeface="Arial" panose="020B0604020202020204" pitchFamily="34" charset="0"/>
                <a:ea typeface="Calibri" panose="020F0502020204030204" pitchFamily="34" charset="0"/>
                <a:cs typeface="Times New Roman" panose="02020603050405020304" pitchFamily="18" charset="0"/>
              </a:rPr>
              <a:t>Ozili, P.K. and Arun, T. (2020).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Spillover</a:t>
            </a:r>
            <a:r>
              <a:rPr lang="en-GB" sz="1200" dirty="0">
                <a:effectLst/>
                <a:latin typeface="Arial" panose="020B0604020202020204" pitchFamily="34" charset="0"/>
                <a:ea typeface="Calibri" panose="020F0502020204030204" pitchFamily="34" charset="0"/>
                <a:cs typeface="Times New Roman" panose="02020603050405020304" pitchFamily="18" charset="0"/>
              </a:rPr>
              <a:t> of COVID-19: Impact on the Global Economy. </a:t>
            </a:r>
            <a:r>
              <a:rPr lang="en-GB" sz="1200" i="1" dirty="0">
                <a:effectLst/>
                <a:latin typeface="Arial" panose="020B0604020202020204" pitchFamily="34" charset="0"/>
                <a:ea typeface="Calibri" panose="020F0502020204030204" pitchFamily="34" charset="0"/>
                <a:cs typeface="Times New Roman" panose="02020603050405020304" pitchFamily="18" charset="0"/>
              </a:rPr>
              <a:t>SSRN Electronic Journal</a:t>
            </a:r>
            <a:r>
              <a:rPr lang="en-GB" sz="1200" dirty="0">
                <a:effectLst/>
                <a:latin typeface="Arial" panose="020B0604020202020204" pitchFamily="34" charset="0"/>
                <a:ea typeface="Calibri" panose="020F0502020204030204" pitchFamily="34" charset="0"/>
                <a:cs typeface="Times New Roman" panose="02020603050405020304" pitchFamily="18" charset="0"/>
              </a:rPr>
              <a:t>.</a:t>
            </a:r>
          </a:p>
          <a:p>
            <a:r>
              <a:rPr lang="en-GB" sz="1200" dirty="0">
                <a:effectLst/>
                <a:latin typeface="Arial" panose="020B0604020202020204" pitchFamily="34" charset="0"/>
                <a:ea typeface="Calibri" panose="020F0502020204030204" pitchFamily="34" charset="0"/>
                <a:cs typeface="Times New Roman" panose="02020603050405020304" pitchFamily="18" charset="0"/>
              </a:rPr>
              <a:t>Walker, J.R. (2017). </a:t>
            </a:r>
            <a:r>
              <a:rPr lang="en-GB" sz="1200" i="1" dirty="0">
                <a:effectLst/>
                <a:latin typeface="Arial" panose="020B0604020202020204" pitchFamily="34" charset="0"/>
                <a:ea typeface="Calibri" panose="020F0502020204030204" pitchFamily="34" charset="0"/>
                <a:cs typeface="Times New Roman" panose="02020603050405020304" pitchFamily="18" charset="0"/>
              </a:rPr>
              <a:t>Introduction to hospitality management</a:t>
            </a:r>
            <a:r>
              <a:rPr lang="en-GB" sz="1200" dirty="0">
                <a:effectLst/>
                <a:latin typeface="Arial" panose="020B0604020202020204" pitchFamily="34" charset="0"/>
                <a:ea typeface="Calibri" panose="020F0502020204030204" pitchFamily="34" charset="0"/>
                <a:cs typeface="Times New Roman" panose="02020603050405020304" pitchFamily="18" charset="0"/>
              </a:rPr>
              <a:t>. Boston: Pearson.</a:t>
            </a:r>
          </a:p>
          <a:p>
            <a:endParaRPr lang="en-GB" dirty="0"/>
          </a:p>
        </p:txBody>
      </p:sp>
      <p:sp>
        <p:nvSpPr>
          <p:cNvPr id="4" name="Slide Number Placeholder 3"/>
          <p:cNvSpPr>
            <a:spLocks noGrp="1"/>
          </p:cNvSpPr>
          <p:nvPr>
            <p:ph type="sldNum" sz="quarter" idx="5"/>
          </p:nvPr>
        </p:nvSpPr>
        <p:spPr/>
        <p:txBody>
          <a:bodyPr/>
          <a:lstStyle/>
          <a:p>
            <a:fld id="{8956775C-2C99-4C1E-876B-C2801377900A}" type="slidenum">
              <a:rPr lang="en-GB" smtClean="0"/>
              <a:t>8</a:t>
            </a:fld>
            <a:endParaRPr lang="en-GB"/>
          </a:p>
        </p:txBody>
      </p:sp>
    </p:spTree>
    <p:extLst>
      <p:ext uri="{BB962C8B-B14F-4D97-AF65-F5344CB8AC3E}">
        <p14:creationId xmlns:p14="http://schemas.microsoft.com/office/powerpoint/2010/main" val="1384190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B2CEB-A069-4D31-A86D-F3CD350AB6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C8C054-DB97-425F-BA8A-DE2C3253C5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48D0D8-9134-4FFC-9F7D-4F1F0F59F6CE}"/>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5" name="Footer Placeholder 4">
            <a:extLst>
              <a:ext uri="{FF2B5EF4-FFF2-40B4-BE49-F238E27FC236}">
                <a16:creationId xmlns:a16="http://schemas.microsoft.com/office/drawing/2014/main" id="{CEF0632D-3E6B-4E43-A8F2-A22E2FFDA9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4B13A-823F-44A0-B467-7878E6D84444}"/>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2919499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E7DE-B4F8-4CEF-BC32-62D04D705B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14D05E-9026-4341-AD40-EEAD21AEA8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10E583-9DF9-4E89-8DDE-926024F8A332}"/>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5" name="Footer Placeholder 4">
            <a:extLst>
              <a:ext uri="{FF2B5EF4-FFF2-40B4-BE49-F238E27FC236}">
                <a16:creationId xmlns:a16="http://schemas.microsoft.com/office/drawing/2014/main" id="{6E841EBC-5A3E-4DFF-8BD1-230A918187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0AF30-DA1C-4DB4-BC0B-157AAFF5D1CA}"/>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3114239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F2EFF-03C3-446F-9C20-90BB4132C0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023F85-5B89-4B76-85EB-2C60A11145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6BADB0-BE9D-41F2-A895-32581807C8E3}"/>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5" name="Footer Placeholder 4">
            <a:extLst>
              <a:ext uri="{FF2B5EF4-FFF2-40B4-BE49-F238E27FC236}">
                <a16:creationId xmlns:a16="http://schemas.microsoft.com/office/drawing/2014/main" id="{705DB7E8-87CD-4868-B88D-F1D49124A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590457-B5C6-4461-9E4D-3241737E9282}"/>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400099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8750E-0A7C-4F53-AF9B-86D0AA37CA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A4DC24-A51F-490A-9202-B99FEF0F99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8E1DD7-2306-4768-9D6B-071491FAFB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AE71C6-1524-4723-A968-C176FEDBCB96}"/>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6" name="Footer Placeholder 5">
            <a:extLst>
              <a:ext uri="{FF2B5EF4-FFF2-40B4-BE49-F238E27FC236}">
                <a16:creationId xmlns:a16="http://schemas.microsoft.com/office/drawing/2014/main" id="{1B6D3C32-787A-48BE-9F20-C325E74486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6F9B65-CB58-4A51-B29F-F7F91E8D6934}"/>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3919248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813B7-4D73-4B39-A1EA-3A5976A64D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F035F8-CFFF-4B11-B5D3-8BE08F5C3B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8B35F9-FFEE-4E09-B4A5-8CA691B4D1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62926C-48F0-442D-B858-233A3C6691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9957B7-5876-4124-A40B-F5444256D6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26F2BC-E127-4D52-8A26-E014D5F2CFD9}"/>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8" name="Footer Placeholder 7">
            <a:extLst>
              <a:ext uri="{FF2B5EF4-FFF2-40B4-BE49-F238E27FC236}">
                <a16:creationId xmlns:a16="http://schemas.microsoft.com/office/drawing/2014/main" id="{F8C462EE-D189-4965-AB4F-1FEC8CA218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274D9DE-6B99-4755-BF31-02D301BCAAB4}"/>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823806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68943-1CA2-4E2E-8105-2D304A43B2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21414E-A8C1-43DD-A0AC-6E47FA436A8C}"/>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4" name="Footer Placeholder 3">
            <a:extLst>
              <a:ext uri="{FF2B5EF4-FFF2-40B4-BE49-F238E27FC236}">
                <a16:creationId xmlns:a16="http://schemas.microsoft.com/office/drawing/2014/main" id="{3D1978DB-ACE4-4433-B1C2-C7B76359FB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F72067-6536-4DA5-AE95-DD6493A13481}"/>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1584328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0A9C64-7343-4750-ACEE-9B30C0AA8C34}"/>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3" name="Footer Placeholder 2">
            <a:extLst>
              <a:ext uri="{FF2B5EF4-FFF2-40B4-BE49-F238E27FC236}">
                <a16:creationId xmlns:a16="http://schemas.microsoft.com/office/drawing/2014/main" id="{7E8CB733-A4FA-4289-8F7C-7C7AE4D626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58DB3D-E262-4D94-8F98-BEE1FD474922}"/>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2822258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7E8B-BDC4-4FE3-8756-C60B9D3FD5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B12BE4-5769-44F7-B66A-E6D6170613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E7EAB05-117A-408D-869F-13F906435E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EEF89D-530B-41DA-99A4-C9168571B8BF}"/>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6" name="Footer Placeholder 5">
            <a:extLst>
              <a:ext uri="{FF2B5EF4-FFF2-40B4-BE49-F238E27FC236}">
                <a16:creationId xmlns:a16="http://schemas.microsoft.com/office/drawing/2014/main" id="{2C10F4E3-AC9D-4706-8F52-9C08C40C83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177C5-E58C-44A7-9E5B-EC6A88962857}"/>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1896569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37026-2F79-4D9C-A518-3A6AF07C55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2FC2ED-E9D2-479A-B641-AFC26612D6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573961-6B5F-443A-AB9F-F9B4AE89D3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4B11A0-B915-4389-9827-AAD68DEAC973}"/>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6" name="Footer Placeholder 5">
            <a:extLst>
              <a:ext uri="{FF2B5EF4-FFF2-40B4-BE49-F238E27FC236}">
                <a16:creationId xmlns:a16="http://schemas.microsoft.com/office/drawing/2014/main" id="{A0EAA41C-A927-4C6E-B934-44E0DBEB73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93C3E3-2154-4D09-9856-866F87B35D7E}"/>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3878205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A019B-9D02-468F-8235-67F7471A7C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5BEB7A-814F-40C9-BD6C-1E711CA54F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AACD2-CFB3-4DDC-BC08-E45C02FD0FA9}"/>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5" name="Footer Placeholder 4">
            <a:extLst>
              <a:ext uri="{FF2B5EF4-FFF2-40B4-BE49-F238E27FC236}">
                <a16:creationId xmlns:a16="http://schemas.microsoft.com/office/drawing/2014/main" id="{5CEAE728-F8B0-4747-A8CB-3B4283CC9A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DA26A9-511E-479E-913C-B5F3EC5478F1}"/>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1540927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DEA3ED-3D8C-4E46-9E25-BF3FDF4FD6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0FE919-FE56-4DC4-AD67-7D1525075C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0D0015-7004-4F29-9A26-F8B687BC6B3E}"/>
              </a:ext>
            </a:extLst>
          </p:cNvPr>
          <p:cNvSpPr>
            <a:spLocks noGrp="1"/>
          </p:cNvSpPr>
          <p:nvPr>
            <p:ph type="dt" sz="half" idx="10"/>
          </p:nvPr>
        </p:nvSpPr>
        <p:spPr/>
        <p:txBody>
          <a:bodyPr/>
          <a:lstStyle/>
          <a:p>
            <a:fld id="{10E7E7BA-E320-4694-9C36-4E064B7F2DDD}" type="datetimeFigureOut">
              <a:rPr lang="en-GB" smtClean="0"/>
              <a:t>31/07/2020</a:t>
            </a:fld>
            <a:endParaRPr lang="en-GB"/>
          </a:p>
        </p:txBody>
      </p:sp>
      <p:sp>
        <p:nvSpPr>
          <p:cNvPr id="5" name="Footer Placeholder 4">
            <a:extLst>
              <a:ext uri="{FF2B5EF4-FFF2-40B4-BE49-F238E27FC236}">
                <a16:creationId xmlns:a16="http://schemas.microsoft.com/office/drawing/2014/main" id="{AC766A15-0677-46AE-8E10-9F0E63200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CCEB2F-12A1-49D4-93F4-1D935BCFF1B2}"/>
              </a:ext>
            </a:extLst>
          </p:cNvPr>
          <p:cNvSpPr>
            <a:spLocks noGrp="1"/>
          </p:cNvSpPr>
          <p:nvPr>
            <p:ph type="sldNum" sz="quarter" idx="12"/>
          </p:nvPr>
        </p:nvSpPr>
        <p:spPr/>
        <p:txBody>
          <a:bodyPr/>
          <a:lstStyle/>
          <a:p>
            <a:fld id="{F5B04870-8883-4FA3-B795-E01D96BA1A33}" type="slidenum">
              <a:rPr lang="en-GB" smtClean="0"/>
              <a:t>‹#›</a:t>
            </a:fld>
            <a:endParaRPr lang="en-GB"/>
          </a:p>
        </p:txBody>
      </p:sp>
    </p:spTree>
    <p:extLst>
      <p:ext uri="{BB962C8B-B14F-4D97-AF65-F5344CB8AC3E}">
        <p14:creationId xmlns:p14="http://schemas.microsoft.com/office/powerpoint/2010/main" val="3536939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2A3A1C-3449-4114-90E7-83393CA824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54D45D-2EA2-400F-93AC-170FBAB527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930B76-BA8C-413A-9720-7493D4E296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E7E7BA-E320-4694-9C36-4E064B7F2DDD}" type="datetimeFigureOut">
              <a:rPr lang="en-GB" smtClean="0"/>
              <a:t>31/07/2020</a:t>
            </a:fld>
            <a:endParaRPr lang="en-GB"/>
          </a:p>
        </p:txBody>
      </p:sp>
      <p:sp>
        <p:nvSpPr>
          <p:cNvPr id="5" name="Footer Placeholder 4">
            <a:extLst>
              <a:ext uri="{FF2B5EF4-FFF2-40B4-BE49-F238E27FC236}">
                <a16:creationId xmlns:a16="http://schemas.microsoft.com/office/drawing/2014/main" id="{F29A50A4-99FC-451D-B47D-830B880214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ABD30C-0967-4A62-A606-DECC3643EA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B04870-8883-4FA3-B795-E01D96BA1A33}" type="slidenum">
              <a:rPr lang="en-GB" smtClean="0"/>
              <a:t>‹#›</a:t>
            </a:fld>
            <a:endParaRPr lang="en-GB"/>
          </a:p>
        </p:txBody>
      </p:sp>
    </p:spTree>
    <p:extLst>
      <p:ext uri="{BB962C8B-B14F-4D97-AF65-F5344CB8AC3E}">
        <p14:creationId xmlns:p14="http://schemas.microsoft.com/office/powerpoint/2010/main" val="16609288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4.png"/><Relationship Id="rId7" Type="http://schemas.openxmlformats.org/officeDocument/2006/relationships/diagramLayout" Target="../diagrams/layout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6.png"/><Relationship Id="rId10" Type="http://schemas.microsoft.com/office/2007/relationships/diagramDrawing" Target="../diagrams/drawing2.xml"/><Relationship Id="rId4" Type="http://schemas.openxmlformats.org/officeDocument/2006/relationships/image" Target="../media/image5.png"/><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hospitalitynet.org/news/4098446.htm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F78AB54-55A6-49D2-93F3-C6A646A7D440}"/>
              </a:ext>
            </a:extLst>
          </p:cNvPr>
          <p:cNvPicPr>
            <a:picLocks noChangeAspect="1"/>
          </p:cNvPicPr>
          <p:nvPr/>
        </p:nvPicPr>
        <p:blipFill rotWithShape="1">
          <a:blip r:embed="rId3"/>
          <a:srcRect t="9091" r="33352" b="-1"/>
          <a:stretch/>
        </p:blipFill>
        <p:spPr>
          <a:xfrm>
            <a:off x="3523488" y="10"/>
            <a:ext cx="8668512" cy="6857990"/>
          </a:xfrm>
          <a:prstGeom prst="rect">
            <a:avLst/>
          </a:prstGeom>
        </p:spPr>
      </p:pic>
      <p:sp>
        <p:nvSpPr>
          <p:cNvPr id="17"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08B071-C31D-4CDD-89D2-85D177C10F01}"/>
              </a:ext>
            </a:extLst>
          </p:cNvPr>
          <p:cNvSpPr>
            <a:spLocks noGrp="1"/>
          </p:cNvSpPr>
          <p:nvPr>
            <p:ph type="ctrTitle"/>
          </p:nvPr>
        </p:nvSpPr>
        <p:spPr>
          <a:xfrm>
            <a:off x="477981" y="1122363"/>
            <a:ext cx="4023360" cy="3204134"/>
          </a:xfrm>
        </p:spPr>
        <p:txBody>
          <a:bodyPr anchor="b">
            <a:normAutofit/>
          </a:bodyPr>
          <a:lstStyle/>
          <a:p>
            <a:pPr algn="l"/>
            <a:r>
              <a:rPr lang="en-GB" sz="4100"/>
              <a:t>Contemporary Themes in the Hotel and Hospitality Sector </a:t>
            </a:r>
            <a:br>
              <a:rPr lang="en-GB" sz="4100"/>
            </a:br>
            <a:r>
              <a:rPr lang="en-GB" sz="4100"/>
              <a:t>M6X01931</a:t>
            </a:r>
          </a:p>
        </p:txBody>
      </p:sp>
      <p:sp>
        <p:nvSpPr>
          <p:cNvPr id="3" name="Subtitle 2">
            <a:extLst>
              <a:ext uri="{FF2B5EF4-FFF2-40B4-BE49-F238E27FC236}">
                <a16:creationId xmlns:a16="http://schemas.microsoft.com/office/drawing/2014/main" id="{1EC53D94-825C-4E9C-A945-5D52BAC20BBE}"/>
              </a:ext>
            </a:extLst>
          </p:cNvPr>
          <p:cNvSpPr>
            <a:spLocks noGrp="1"/>
          </p:cNvSpPr>
          <p:nvPr>
            <p:ph type="subTitle" idx="1"/>
          </p:nvPr>
        </p:nvSpPr>
        <p:spPr>
          <a:xfrm>
            <a:off x="477980" y="4872922"/>
            <a:ext cx="4023359" cy="1208141"/>
          </a:xfrm>
        </p:spPr>
        <p:txBody>
          <a:bodyPr>
            <a:normAutofit/>
          </a:bodyPr>
          <a:lstStyle/>
          <a:p>
            <a:pPr algn="l"/>
            <a:r>
              <a:rPr lang="en-GB" sz="2000"/>
              <a:t>Student Name: Stoyanka Tsvetkova</a:t>
            </a:r>
          </a:p>
          <a:p>
            <a:pPr algn="l"/>
            <a:r>
              <a:rPr lang="en-GB" sz="2000"/>
              <a:t>Student ID: 1815041</a:t>
            </a:r>
          </a:p>
          <a:p>
            <a:pPr algn="l"/>
            <a:r>
              <a:rPr lang="en-GB" sz="2000"/>
              <a:t>Module Lecturer: Dale Clarke </a:t>
            </a:r>
          </a:p>
        </p:txBody>
      </p:sp>
      <p:sp>
        <p:nvSpPr>
          <p:cNvPr id="18"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908164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0DBCF-4F6C-42E7-9CD2-25F554C052AF}"/>
              </a:ext>
            </a:extLst>
          </p:cNvPr>
          <p:cNvSpPr>
            <a:spLocks noGrp="1"/>
          </p:cNvSpPr>
          <p:nvPr>
            <p:ph type="title"/>
          </p:nvPr>
        </p:nvSpPr>
        <p:spPr>
          <a:xfrm>
            <a:off x="1282963" y="1238080"/>
            <a:ext cx="9849751" cy="1349671"/>
          </a:xfrm>
        </p:spPr>
        <p:style>
          <a:lnRef idx="2">
            <a:schemeClr val="dk1"/>
          </a:lnRef>
          <a:fillRef idx="1">
            <a:schemeClr val="lt1"/>
          </a:fillRef>
          <a:effectRef idx="0">
            <a:schemeClr val="dk1"/>
          </a:effectRef>
          <a:fontRef idx="minor">
            <a:schemeClr val="dk1"/>
          </a:fontRef>
        </p:style>
        <p:txBody>
          <a:bodyPr anchor="b">
            <a:normAutofit/>
          </a:bodyPr>
          <a:lstStyle/>
          <a:p>
            <a:r>
              <a:rPr lang="en-GB" sz="5400" dirty="0"/>
              <a:t>Table of Content</a:t>
            </a:r>
          </a:p>
        </p:txBody>
      </p:sp>
      <p:graphicFrame>
        <p:nvGraphicFramePr>
          <p:cNvPr id="4" name="Content Placeholder 3">
            <a:extLst>
              <a:ext uri="{FF2B5EF4-FFF2-40B4-BE49-F238E27FC236}">
                <a16:creationId xmlns:a16="http://schemas.microsoft.com/office/drawing/2014/main" id="{01AA6214-78B0-415E-B0D0-ADBF9353DEDB}"/>
              </a:ext>
            </a:extLst>
          </p:cNvPr>
          <p:cNvGraphicFramePr>
            <a:graphicFrameLocks noGrp="1"/>
          </p:cNvGraphicFramePr>
          <p:nvPr>
            <p:ph idx="1"/>
            <p:extLst>
              <p:ext uri="{D42A27DB-BD31-4B8C-83A1-F6EECF244321}">
                <p14:modId xmlns:p14="http://schemas.microsoft.com/office/powerpoint/2010/main" val="2074828418"/>
              </p:ext>
            </p:extLst>
          </p:nvPr>
        </p:nvGraphicFramePr>
        <p:xfrm>
          <a:off x="1289304" y="2902913"/>
          <a:ext cx="9849751" cy="3032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6806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7E26A-28BB-41D5-BE53-E58343C93CDE}"/>
              </a:ext>
            </a:extLst>
          </p:cNvPr>
          <p:cNvSpPr>
            <a:spLocks noGrp="1"/>
          </p:cNvSpPr>
          <p:nvPr>
            <p:ph type="title"/>
          </p:nvPr>
        </p:nvSpPr>
        <p:spPr>
          <a:xfrm>
            <a:off x="589560" y="856180"/>
            <a:ext cx="5279408" cy="1128068"/>
          </a:xfrm>
        </p:spPr>
        <p:style>
          <a:lnRef idx="2">
            <a:schemeClr val="dk1"/>
          </a:lnRef>
          <a:fillRef idx="1">
            <a:schemeClr val="lt1"/>
          </a:fillRef>
          <a:effectRef idx="0">
            <a:schemeClr val="dk1"/>
          </a:effectRef>
          <a:fontRef idx="minor">
            <a:schemeClr val="dk1"/>
          </a:fontRef>
        </p:style>
        <p:txBody>
          <a:bodyPr anchor="ctr">
            <a:normAutofit/>
          </a:bodyPr>
          <a:lstStyle/>
          <a:p>
            <a:r>
              <a:rPr lang="en-GB" sz="4000"/>
              <a:t>Introduction</a:t>
            </a:r>
          </a:p>
        </p:txBody>
      </p:sp>
      <p:grpSp>
        <p:nvGrpSpPr>
          <p:cNvPr id="21"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8FD5BB-57E0-4E28-AF47-EFD78289A6D8}"/>
              </a:ext>
            </a:extLst>
          </p:cNvPr>
          <p:cNvSpPr>
            <a:spLocks noGrp="1"/>
          </p:cNvSpPr>
          <p:nvPr>
            <p:ph idx="1"/>
          </p:nvPr>
        </p:nvSpPr>
        <p:spPr>
          <a:xfrm>
            <a:off x="590719" y="2330505"/>
            <a:ext cx="5278066" cy="3979585"/>
          </a:xfrm>
        </p:spPr>
        <p:style>
          <a:lnRef idx="2">
            <a:schemeClr val="dk1"/>
          </a:lnRef>
          <a:fillRef idx="1">
            <a:schemeClr val="lt1"/>
          </a:fillRef>
          <a:effectRef idx="0">
            <a:schemeClr val="dk1"/>
          </a:effectRef>
          <a:fontRef idx="minor">
            <a:schemeClr val="dk1"/>
          </a:fontRef>
        </p:style>
        <p:txBody>
          <a:bodyPr anchor="ctr">
            <a:normAutofit/>
          </a:bodyPr>
          <a:lstStyle/>
          <a:p>
            <a:r>
              <a:rPr lang="en-GB" sz="2000" dirty="0"/>
              <a:t>Hospitality environment – the industry including external and internal forces which cause change for hospitality businesses and establishments that aim to provide leisure services. </a:t>
            </a:r>
          </a:p>
          <a:p>
            <a:r>
              <a:rPr lang="en-GB" sz="2000" dirty="0"/>
              <a:t>Covid-19 – a virus, extensively known as Coronavirus, which is transferred by air and damages respiratory organs, with more dangers to immunity-weak people or elderly.</a:t>
            </a:r>
          </a:p>
          <a:p>
            <a:r>
              <a:rPr lang="en-GB" sz="2000" dirty="0"/>
              <a:t>Contemporary theme – the prominent forces of change in a particular business environment which shape its direction for the future and encourages innovation. </a:t>
            </a:r>
          </a:p>
        </p:txBody>
      </p:sp>
      <p:sp>
        <p:nvSpPr>
          <p:cNvPr id="27"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t a table&#10;&#10;Description automatically generated">
            <a:extLst>
              <a:ext uri="{FF2B5EF4-FFF2-40B4-BE49-F238E27FC236}">
                <a16:creationId xmlns:a16="http://schemas.microsoft.com/office/drawing/2014/main" id="{A711C6F2-128A-429C-B82A-9EC625FF21A1}"/>
              </a:ext>
            </a:extLst>
          </p:cNvPr>
          <p:cNvPicPr>
            <a:picLocks noChangeAspect="1"/>
          </p:cNvPicPr>
          <p:nvPr/>
        </p:nvPicPr>
        <p:blipFill rotWithShape="1">
          <a:blip r:embed="rId3"/>
          <a:srcRect t="8355" r="4" b="4"/>
          <a:stretch/>
        </p:blipFill>
        <p:spPr>
          <a:xfrm>
            <a:off x="7083423" y="581892"/>
            <a:ext cx="4397433" cy="2518756"/>
          </a:xfrm>
          <a:prstGeom prst="rect">
            <a:avLst/>
          </a:prstGeom>
        </p:spPr>
      </p:pic>
      <p:sp>
        <p:nvSpPr>
          <p:cNvPr id="31" name="Rectangle 30">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at a table with wine glasses&#10;&#10;Description automatically generated">
            <a:extLst>
              <a:ext uri="{FF2B5EF4-FFF2-40B4-BE49-F238E27FC236}">
                <a16:creationId xmlns:a16="http://schemas.microsoft.com/office/drawing/2014/main" id="{C1B65B50-73E3-4024-8632-1DC429D524DC}"/>
              </a:ext>
            </a:extLst>
          </p:cNvPr>
          <p:cNvPicPr>
            <a:picLocks noChangeAspect="1"/>
          </p:cNvPicPr>
          <p:nvPr/>
        </p:nvPicPr>
        <p:blipFill rotWithShape="1">
          <a:blip r:embed="rId4"/>
          <a:srcRect r="1832" b="-4"/>
          <a:stretch/>
        </p:blipFill>
        <p:spPr>
          <a:xfrm>
            <a:off x="7083423" y="3707894"/>
            <a:ext cx="4395569" cy="2518756"/>
          </a:xfrm>
          <a:prstGeom prst="rect">
            <a:avLst/>
          </a:prstGeom>
        </p:spPr>
      </p:pic>
    </p:spTree>
    <p:extLst>
      <p:ext uri="{BB962C8B-B14F-4D97-AF65-F5344CB8AC3E}">
        <p14:creationId xmlns:p14="http://schemas.microsoft.com/office/powerpoint/2010/main" val="1589920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97D942E-09EF-4107-98F4-74DB7F72D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AB22B-2AEA-4F22-979E-1395F6327795}"/>
              </a:ext>
            </a:extLst>
          </p:cNvPr>
          <p:cNvSpPr>
            <a:spLocks noGrp="1"/>
          </p:cNvSpPr>
          <p:nvPr>
            <p:ph type="title"/>
          </p:nvPr>
        </p:nvSpPr>
        <p:spPr>
          <a:xfrm>
            <a:off x="532015" y="3930305"/>
            <a:ext cx="3861960" cy="2437244"/>
          </a:xfrm>
        </p:spPr>
        <p:style>
          <a:lnRef idx="2">
            <a:schemeClr val="dk1"/>
          </a:lnRef>
          <a:fillRef idx="1">
            <a:schemeClr val="lt1"/>
          </a:fillRef>
          <a:effectRef idx="0">
            <a:schemeClr val="dk1"/>
          </a:effectRef>
          <a:fontRef idx="minor">
            <a:schemeClr val="dk1"/>
          </a:fontRef>
        </p:style>
        <p:txBody>
          <a:bodyPr anchor="ctr">
            <a:normAutofit/>
          </a:bodyPr>
          <a:lstStyle/>
          <a:p>
            <a:r>
              <a:rPr lang="en-GB" sz="3600" dirty="0"/>
              <a:t>Contemporary Themes in the Hospitality Environment</a:t>
            </a:r>
          </a:p>
        </p:txBody>
      </p:sp>
      <p:sp>
        <p:nvSpPr>
          <p:cNvPr id="21" name="Rectangle 2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355784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some grass&#10;&#10;Description automatically generated">
            <a:extLst>
              <a:ext uri="{FF2B5EF4-FFF2-40B4-BE49-F238E27FC236}">
                <a16:creationId xmlns:a16="http://schemas.microsoft.com/office/drawing/2014/main" id="{DCA8308C-1E60-412F-9A60-57FCC3A798C4}"/>
              </a:ext>
            </a:extLst>
          </p:cNvPr>
          <p:cNvPicPr>
            <a:picLocks noChangeAspect="1"/>
          </p:cNvPicPr>
          <p:nvPr/>
        </p:nvPicPr>
        <p:blipFill rotWithShape="1">
          <a:blip r:embed="rId3"/>
          <a:srcRect r="40674" b="3"/>
          <a:stretch/>
        </p:blipFill>
        <p:spPr>
          <a:xfrm>
            <a:off x="838200" y="364144"/>
            <a:ext cx="3335789" cy="2811320"/>
          </a:xfrm>
          <a:prstGeom prst="rect">
            <a:avLst/>
          </a:prstGeom>
        </p:spPr>
      </p:pic>
      <p:pic>
        <p:nvPicPr>
          <p:cNvPr id="5" name="Picture 4" descr="A picture containing person, person, table, food&#10;&#10;Description automatically generated">
            <a:extLst>
              <a:ext uri="{FF2B5EF4-FFF2-40B4-BE49-F238E27FC236}">
                <a16:creationId xmlns:a16="http://schemas.microsoft.com/office/drawing/2014/main" id="{6541348B-B929-417F-9DA0-ECBBDC8DAA0F}"/>
              </a:ext>
            </a:extLst>
          </p:cNvPr>
          <p:cNvPicPr>
            <a:picLocks noChangeAspect="1"/>
          </p:cNvPicPr>
          <p:nvPr/>
        </p:nvPicPr>
        <p:blipFill rotWithShape="1">
          <a:blip r:embed="rId4"/>
          <a:srcRect r="10977" b="-1"/>
          <a:stretch/>
        </p:blipFill>
        <p:spPr>
          <a:xfrm>
            <a:off x="4466396" y="364143"/>
            <a:ext cx="3336953" cy="2811320"/>
          </a:xfrm>
          <a:prstGeom prst="rect">
            <a:avLst/>
          </a:prstGeom>
        </p:spPr>
      </p:pic>
      <p:pic>
        <p:nvPicPr>
          <p:cNvPr id="4" name="Picture 3">
            <a:extLst>
              <a:ext uri="{FF2B5EF4-FFF2-40B4-BE49-F238E27FC236}">
                <a16:creationId xmlns:a16="http://schemas.microsoft.com/office/drawing/2014/main" id="{CC732516-BC81-4D86-BE30-A78BF55B0FED}"/>
              </a:ext>
            </a:extLst>
          </p:cNvPr>
          <p:cNvPicPr>
            <a:picLocks noChangeAspect="1"/>
          </p:cNvPicPr>
          <p:nvPr/>
        </p:nvPicPr>
        <p:blipFill rotWithShape="1">
          <a:blip r:embed="rId5"/>
          <a:srcRect l="8442" r="12326" b="-3"/>
          <a:stretch/>
        </p:blipFill>
        <p:spPr>
          <a:xfrm>
            <a:off x="8095756" y="364143"/>
            <a:ext cx="3336953" cy="2811320"/>
          </a:xfrm>
          <a:prstGeom prst="rect">
            <a:avLst/>
          </a:prstGeom>
        </p:spPr>
      </p:pic>
      <p:sp>
        <p:nvSpPr>
          <p:cNvPr id="25" name="Rectangle 2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635346" y="5126067"/>
            <a:ext cx="219456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520FF844-EA69-4A5B-B03E-1D0BDCCDC215}"/>
              </a:ext>
            </a:extLst>
          </p:cNvPr>
          <p:cNvGraphicFramePr>
            <a:graphicFrameLocks noGrp="1"/>
          </p:cNvGraphicFramePr>
          <p:nvPr>
            <p:ph idx="1"/>
            <p:extLst>
              <p:ext uri="{D42A27DB-BD31-4B8C-83A1-F6EECF244321}">
                <p14:modId xmlns:p14="http://schemas.microsoft.com/office/powerpoint/2010/main" val="1508202304"/>
              </p:ext>
            </p:extLst>
          </p:nvPr>
        </p:nvGraphicFramePr>
        <p:xfrm>
          <a:off x="5162719" y="3930305"/>
          <a:ext cx="6586915" cy="243724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099045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5A7A39-82DC-457D-92B0-136F29B2A0F1}"/>
              </a:ext>
            </a:extLst>
          </p:cNvPr>
          <p:cNvSpPr>
            <a:spLocks noGrp="1"/>
          </p:cNvSpPr>
          <p:nvPr>
            <p:ph type="title"/>
          </p:nvPr>
        </p:nvSpPr>
        <p:spPr>
          <a:xfrm>
            <a:off x="1043631" y="873940"/>
            <a:ext cx="4928291" cy="1035781"/>
          </a:xfrm>
        </p:spPr>
        <p:txBody>
          <a:bodyPr anchor="ctr">
            <a:normAutofit/>
          </a:bodyPr>
          <a:lstStyle/>
          <a:p>
            <a:r>
              <a:rPr lang="en-GB" sz="2500"/>
              <a:t>Covid-19 as a Contemporary Theme in the Hospitality Environment</a:t>
            </a:r>
          </a:p>
        </p:txBody>
      </p:sp>
      <p:graphicFrame>
        <p:nvGraphicFramePr>
          <p:cNvPr id="5" name="Content Placeholder 4">
            <a:extLst>
              <a:ext uri="{FF2B5EF4-FFF2-40B4-BE49-F238E27FC236}">
                <a16:creationId xmlns:a16="http://schemas.microsoft.com/office/drawing/2014/main" id="{8F97CE6F-1218-45F1-B81C-44E8864EBE8E}"/>
              </a:ext>
            </a:extLst>
          </p:cNvPr>
          <p:cNvGraphicFramePr>
            <a:graphicFrameLocks noGrp="1"/>
          </p:cNvGraphicFramePr>
          <p:nvPr>
            <p:ph idx="1"/>
            <p:extLst>
              <p:ext uri="{D42A27DB-BD31-4B8C-83A1-F6EECF244321}">
                <p14:modId xmlns:p14="http://schemas.microsoft.com/office/powerpoint/2010/main" val="1272889971"/>
              </p:ext>
            </p:extLst>
          </p:nvPr>
        </p:nvGraphicFramePr>
        <p:xfrm>
          <a:off x="1045029" y="2524721"/>
          <a:ext cx="4991629" cy="3677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picture containing person, table, sitting, front&#10;&#10;Description automatically generated">
            <a:extLst>
              <a:ext uri="{FF2B5EF4-FFF2-40B4-BE49-F238E27FC236}">
                <a16:creationId xmlns:a16="http://schemas.microsoft.com/office/drawing/2014/main" id="{B6336C96-2B00-4366-8CCD-BE7EA169134E}"/>
              </a:ext>
            </a:extLst>
          </p:cNvPr>
          <p:cNvPicPr>
            <a:picLocks noChangeAspect="1"/>
          </p:cNvPicPr>
          <p:nvPr/>
        </p:nvPicPr>
        <p:blipFill rotWithShape="1">
          <a:blip r:embed="rId8"/>
          <a:srcRect l="40884" r="4634" b="-1"/>
          <a:stretch/>
        </p:blipFill>
        <p:spPr>
          <a:xfrm>
            <a:off x="6788383" y="613147"/>
            <a:ext cx="4565417" cy="5593443"/>
          </a:xfrm>
          <a:prstGeom prst="rect">
            <a:avLst/>
          </a:prstGeom>
        </p:spPr>
      </p:pic>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537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56E18F-42EA-48D1-90CB-48C59FD4FC91}"/>
              </a:ext>
            </a:extLst>
          </p:cNvPr>
          <p:cNvSpPr>
            <a:spLocks noGrp="1"/>
          </p:cNvSpPr>
          <p:nvPr>
            <p:ph type="title"/>
          </p:nvPr>
        </p:nvSpPr>
        <p:spPr>
          <a:xfrm>
            <a:off x="1153618" y="1239927"/>
            <a:ext cx="4008586" cy="4680583"/>
          </a:xfrm>
        </p:spPr>
        <p:txBody>
          <a:bodyPr anchor="ctr">
            <a:normAutofit/>
          </a:bodyPr>
          <a:lstStyle/>
          <a:p>
            <a:r>
              <a:rPr lang="en-GB" sz="5200"/>
              <a:t>Evaluation of Covid-19’s Impact on the Hospitality Industry</a:t>
            </a:r>
          </a:p>
        </p:txBody>
      </p:sp>
      <p:graphicFrame>
        <p:nvGraphicFramePr>
          <p:cNvPr id="4" name="Content Placeholder 3">
            <a:extLst>
              <a:ext uri="{FF2B5EF4-FFF2-40B4-BE49-F238E27FC236}">
                <a16:creationId xmlns:a16="http://schemas.microsoft.com/office/drawing/2014/main" id="{E40EF524-B055-40AE-A174-32E143505E6C}"/>
              </a:ext>
            </a:extLst>
          </p:cNvPr>
          <p:cNvGraphicFramePr>
            <a:graphicFrameLocks noGrp="1"/>
          </p:cNvGraphicFramePr>
          <p:nvPr>
            <p:ph idx="1"/>
            <p:extLst>
              <p:ext uri="{D42A27DB-BD31-4B8C-83A1-F6EECF244321}">
                <p14:modId xmlns:p14="http://schemas.microsoft.com/office/powerpoint/2010/main" val="1859470100"/>
              </p:ext>
            </p:extLst>
          </p:nvPr>
        </p:nvGraphicFramePr>
        <p:xfrm>
          <a:off x="6291923" y="1239927"/>
          <a:ext cx="4971824" cy="4680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6223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3B262E-E3FE-4D5D-BB0C-42E86CD27C3C}"/>
              </a:ext>
            </a:extLst>
          </p:cNvPr>
          <p:cNvSpPr>
            <a:spLocks noGrp="1"/>
          </p:cNvSpPr>
          <p:nvPr>
            <p:ph type="title"/>
          </p:nvPr>
        </p:nvSpPr>
        <p:spPr>
          <a:xfrm>
            <a:off x="1045028" y="1336329"/>
            <a:ext cx="3892732" cy="4382588"/>
          </a:xfrm>
        </p:spPr>
        <p:style>
          <a:lnRef idx="2">
            <a:schemeClr val="dk1"/>
          </a:lnRef>
          <a:fillRef idx="1">
            <a:schemeClr val="lt1"/>
          </a:fillRef>
          <a:effectRef idx="0">
            <a:schemeClr val="dk1"/>
          </a:effectRef>
          <a:fontRef idx="minor">
            <a:schemeClr val="dk1"/>
          </a:fontRef>
        </p:style>
        <p:txBody>
          <a:bodyPr anchor="ctr">
            <a:normAutofit/>
          </a:bodyPr>
          <a:lstStyle/>
          <a:p>
            <a:r>
              <a:rPr lang="en-GB" sz="5400" dirty="0"/>
              <a:t>Conclusion</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6E8A42-D5C3-445F-BFB7-0766EC09D09F}"/>
              </a:ext>
            </a:extLst>
          </p:cNvPr>
          <p:cNvSpPr>
            <a:spLocks noGrp="1"/>
          </p:cNvSpPr>
          <p:nvPr>
            <p:ph idx="1"/>
          </p:nvPr>
        </p:nvSpPr>
        <p:spPr>
          <a:xfrm>
            <a:off x="6096001" y="1336329"/>
            <a:ext cx="5260848" cy="4382588"/>
          </a:xfrm>
        </p:spPr>
        <p:style>
          <a:lnRef idx="2">
            <a:schemeClr val="dk1"/>
          </a:lnRef>
          <a:fillRef idx="1">
            <a:schemeClr val="lt1"/>
          </a:fillRef>
          <a:effectRef idx="0">
            <a:schemeClr val="dk1"/>
          </a:effectRef>
          <a:fontRef idx="minor">
            <a:schemeClr val="dk1"/>
          </a:fontRef>
        </p:style>
        <p:txBody>
          <a:bodyPr anchor="ctr">
            <a:normAutofit/>
          </a:bodyPr>
          <a:lstStyle/>
          <a:p>
            <a:r>
              <a:rPr lang="en-GB" sz="2000" dirty="0"/>
              <a:t>Varieties of forces which influence the hospitality environment – either in a negative or a positive way.</a:t>
            </a:r>
          </a:p>
          <a:p>
            <a:r>
              <a:rPr lang="en-GB" sz="2000" dirty="0"/>
              <a:t>Some contemporary themes in the hospitality environment – technology, globalised society, as well as sustainability and corporate social responsibility development.</a:t>
            </a:r>
          </a:p>
          <a:p>
            <a:r>
              <a:rPr lang="en-GB" sz="2000" dirty="0"/>
              <a:t>Covid-19 as a contemporary theme in the business environment – a negative effector.</a:t>
            </a:r>
          </a:p>
          <a:p>
            <a:r>
              <a:rPr lang="en-GB" sz="2000" dirty="0"/>
              <a:t>Some consequences of Covid-19 on hospitality businesses – loss of client base, revenue, and growth potential. </a:t>
            </a:r>
          </a:p>
        </p:txBody>
      </p:sp>
    </p:spTree>
    <p:extLst>
      <p:ext uri="{BB962C8B-B14F-4D97-AF65-F5344CB8AC3E}">
        <p14:creationId xmlns:p14="http://schemas.microsoft.com/office/powerpoint/2010/main" val="1992549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34A44-0C15-4F77-919D-269B52B4FFC8}"/>
              </a:ext>
            </a:extLst>
          </p:cNvPr>
          <p:cNvSpPr>
            <a:spLocks noGrp="1"/>
          </p:cNvSpPr>
          <p:nvPr>
            <p:ph type="title"/>
          </p:nvPr>
        </p:nvSpPr>
        <p:spPr>
          <a:xfrm>
            <a:off x="808638" y="386930"/>
            <a:ext cx="9236700" cy="1188950"/>
          </a:xfrm>
        </p:spPr>
        <p:txBody>
          <a:bodyPr anchor="b">
            <a:normAutofit/>
          </a:bodyPr>
          <a:lstStyle/>
          <a:p>
            <a:r>
              <a:rPr lang="en-GB" sz="5400"/>
              <a:t>Reference list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F1C0C4-A30C-4DEF-AC53-1D9BA3756DAD}"/>
              </a:ext>
            </a:extLst>
          </p:cNvPr>
          <p:cNvSpPr>
            <a:spLocks noGrp="1"/>
          </p:cNvSpPr>
          <p:nvPr>
            <p:ph idx="1"/>
          </p:nvPr>
        </p:nvSpPr>
        <p:spPr>
          <a:xfrm>
            <a:off x="793660" y="2599509"/>
            <a:ext cx="10143668" cy="3435531"/>
          </a:xfrm>
        </p:spPr>
        <p:txBody>
          <a:bodyPr anchor="ctr">
            <a:normAutofit/>
          </a:bodyPr>
          <a:lstStyle/>
          <a:p>
            <a:r>
              <a:rPr lang="en-GB" sz="2200" dirty="0">
                <a:effectLst/>
                <a:latin typeface="Arial" panose="020B0604020202020204" pitchFamily="34" charset="0"/>
                <a:ea typeface="Calibri" panose="020F0502020204030204" pitchFamily="34" charset="0"/>
                <a:cs typeface="Times New Roman" panose="02020603050405020304" pitchFamily="18" charset="0"/>
              </a:rPr>
              <a:t>Atar, S. and Atar, I. (2020). An Invited Commentary on “The Socio-Economic Implications of the Coronavirus and COVID-19 Pandemic: A Review.” </a:t>
            </a:r>
            <a:r>
              <a:rPr lang="en-GB" sz="2200" i="1" dirty="0">
                <a:effectLst/>
                <a:latin typeface="Arial" panose="020B0604020202020204" pitchFamily="34" charset="0"/>
                <a:ea typeface="Calibri" panose="020F0502020204030204" pitchFamily="34" charset="0"/>
                <a:cs typeface="Times New Roman" panose="02020603050405020304" pitchFamily="18" charset="0"/>
              </a:rPr>
              <a:t>International Journal of Surgery</a:t>
            </a:r>
            <a:r>
              <a:rPr lang="en-GB" sz="2200" dirty="0">
                <a:effectLst/>
                <a:latin typeface="Arial" panose="020B0604020202020204" pitchFamily="34" charset="0"/>
                <a:ea typeface="Calibri" panose="020F0502020204030204" pitchFamily="34" charset="0"/>
                <a:cs typeface="Times New Roman" panose="02020603050405020304" pitchFamily="18" charset="0"/>
              </a:rPr>
              <a:t>.</a:t>
            </a:r>
          </a:p>
          <a:p>
            <a:r>
              <a:rPr lang="en-GB" sz="2200" dirty="0">
                <a:effectLst/>
                <a:latin typeface="Arial" panose="020B0604020202020204" pitchFamily="34" charset="0"/>
                <a:ea typeface="Calibri" panose="020F0502020204030204" pitchFamily="34" charset="0"/>
                <a:cs typeface="Times New Roman" panose="02020603050405020304" pitchFamily="18" charset="0"/>
              </a:rPr>
              <a:t>Hospitality NET (2020). COVID-19 Outbreak Has Jeopardized UK Hospitality Sector, Says </a:t>
            </a:r>
            <a:r>
              <a:rPr lang="en-GB" sz="2200" dirty="0" err="1">
                <a:effectLst/>
                <a:latin typeface="Arial" panose="020B0604020202020204" pitchFamily="34" charset="0"/>
                <a:ea typeface="Calibri" panose="020F0502020204030204" pitchFamily="34" charset="0"/>
                <a:cs typeface="Times New Roman" panose="02020603050405020304" pitchFamily="18" charset="0"/>
              </a:rPr>
              <a:t>GlobalData</a:t>
            </a:r>
            <a:r>
              <a:rPr lang="en-GB" sz="2200" dirty="0">
                <a:effectLst/>
                <a:latin typeface="Arial" panose="020B0604020202020204" pitchFamily="34" charset="0"/>
                <a:ea typeface="Calibri" panose="020F0502020204030204" pitchFamily="34" charset="0"/>
                <a:cs typeface="Times New Roman" panose="02020603050405020304" pitchFamily="18" charset="0"/>
              </a:rPr>
              <a:t>. </a:t>
            </a:r>
            <a:r>
              <a:rPr lang="en-GB" sz="2200" i="1" dirty="0">
                <a:effectLst/>
                <a:latin typeface="Arial" panose="020B0604020202020204" pitchFamily="34" charset="0"/>
                <a:ea typeface="Calibri" panose="020F0502020204030204" pitchFamily="34" charset="0"/>
                <a:cs typeface="Times New Roman" panose="02020603050405020304" pitchFamily="18" charset="0"/>
              </a:rPr>
              <a:t>Hospitality Net </a:t>
            </a:r>
            <a:r>
              <a:rPr lang="en-GB" sz="2200" dirty="0">
                <a:effectLst/>
                <a:latin typeface="Arial" panose="020B0604020202020204" pitchFamily="34" charset="0"/>
                <a:ea typeface="Calibri" panose="020F0502020204030204" pitchFamily="34" charset="0"/>
                <a:cs typeface="Times New Roman" panose="02020603050405020304" pitchFamily="18" charset="0"/>
              </a:rPr>
              <a:t>[online]. Available from: </a:t>
            </a:r>
            <a:r>
              <a:rPr lang="en-GB" sz="2200" u="sng" dirty="0">
                <a:effectLst/>
                <a:latin typeface="Arial" panose="020B0604020202020204" pitchFamily="34" charset="0"/>
                <a:ea typeface="Calibri" panose="020F0502020204030204" pitchFamily="34" charset="0"/>
                <a:cs typeface="Times New Roman" panose="02020603050405020304" pitchFamily="18" charset="0"/>
                <a:hlinkClick r:id="rId3"/>
              </a:rPr>
              <a:t>https://www.hospitalitynet.org/news/4098446.html</a:t>
            </a:r>
            <a:r>
              <a:rPr lang="en-GB" sz="2200" dirty="0">
                <a:effectLst/>
                <a:latin typeface="Arial" panose="020B0604020202020204" pitchFamily="34" charset="0"/>
                <a:ea typeface="Calibri" panose="020F0502020204030204" pitchFamily="34" charset="0"/>
                <a:cs typeface="Times New Roman" panose="02020603050405020304" pitchFamily="18" charset="0"/>
              </a:rPr>
              <a:t> [Accessed: 25/07/2020].</a:t>
            </a:r>
          </a:p>
          <a:p>
            <a:r>
              <a:rPr lang="en-GB" sz="2200" dirty="0">
                <a:effectLst/>
                <a:latin typeface="Arial" panose="020B0604020202020204" pitchFamily="34" charset="0"/>
                <a:ea typeface="Calibri" panose="020F0502020204030204" pitchFamily="34" charset="0"/>
                <a:cs typeface="Times New Roman" panose="02020603050405020304" pitchFamily="18" charset="0"/>
              </a:rPr>
              <a:t>Ozili, P.K. and Arun, T. (2020). </a:t>
            </a:r>
            <a:r>
              <a:rPr lang="en-GB" sz="2200" dirty="0" err="1">
                <a:effectLst/>
                <a:latin typeface="Arial" panose="020B0604020202020204" pitchFamily="34" charset="0"/>
                <a:ea typeface="Calibri" panose="020F0502020204030204" pitchFamily="34" charset="0"/>
                <a:cs typeface="Times New Roman" panose="02020603050405020304" pitchFamily="18" charset="0"/>
              </a:rPr>
              <a:t>Spillover</a:t>
            </a:r>
            <a:r>
              <a:rPr lang="en-GB" sz="2200" dirty="0">
                <a:effectLst/>
                <a:latin typeface="Arial" panose="020B0604020202020204" pitchFamily="34" charset="0"/>
                <a:ea typeface="Calibri" panose="020F0502020204030204" pitchFamily="34" charset="0"/>
                <a:cs typeface="Times New Roman" panose="02020603050405020304" pitchFamily="18" charset="0"/>
              </a:rPr>
              <a:t> of COVID-19: Impact on the Global Economy. </a:t>
            </a:r>
            <a:r>
              <a:rPr lang="en-GB" sz="2200" i="1" dirty="0">
                <a:effectLst/>
                <a:latin typeface="Arial" panose="020B0604020202020204" pitchFamily="34" charset="0"/>
                <a:ea typeface="Calibri" panose="020F0502020204030204" pitchFamily="34" charset="0"/>
                <a:cs typeface="Times New Roman" panose="02020603050405020304" pitchFamily="18" charset="0"/>
              </a:rPr>
              <a:t>SSRN Electronic Journal</a:t>
            </a:r>
            <a:r>
              <a:rPr lang="en-GB" sz="2200" dirty="0">
                <a:effectLst/>
                <a:latin typeface="Arial" panose="020B0604020202020204" pitchFamily="34" charset="0"/>
                <a:ea typeface="Calibri" panose="020F0502020204030204" pitchFamily="34" charset="0"/>
                <a:cs typeface="Times New Roman" panose="02020603050405020304" pitchFamily="18" charset="0"/>
              </a:rPr>
              <a:t>.</a:t>
            </a:r>
          </a:p>
          <a:p>
            <a:r>
              <a:rPr lang="en-GB" sz="2200" dirty="0">
                <a:effectLst/>
                <a:latin typeface="Arial" panose="020B0604020202020204" pitchFamily="34" charset="0"/>
                <a:ea typeface="Calibri" panose="020F0502020204030204" pitchFamily="34" charset="0"/>
                <a:cs typeface="Times New Roman" panose="02020603050405020304" pitchFamily="18" charset="0"/>
              </a:rPr>
              <a:t>Walker, J.R. (2017). </a:t>
            </a:r>
            <a:r>
              <a:rPr lang="en-GB" sz="2200" i="1" dirty="0">
                <a:effectLst/>
                <a:latin typeface="Arial" panose="020B0604020202020204" pitchFamily="34" charset="0"/>
                <a:ea typeface="Calibri" panose="020F0502020204030204" pitchFamily="34" charset="0"/>
                <a:cs typeface="Times New Roman" panose="02020603050405020304" pitchFamily="18" charset="0"/>
              </a:rPr>
              <a:t>Introduction to hospitality management</a:t>
            </a:r>
            <a:r>
              <a:rPr lang="en-GB" sz="2200" dirty="0">
                <a:effectLst/>
                <a:latin typeface="Arial" panose="020B0604020202020204" pitchFamily="34" charset="0"/>
                <a:ea typeface="Calibri" panose="020F0502020204030204" pitchFamily="34" charset="0"/>
                <a:cs typeface="Times New Roman" panose="02020603050405020304" pitchFamily="18" charset="0"/>
              </a:rPr>
              <a:t>. Boston: Pearson.</a:t>
            </a:r>
          </a:p>
          <a:p>
            <a:endParaRPr lang="en-GB" sz="2200" dirty="0"/>
          </a:p>
        </p:txBody>
      </p:sp>
    </p:spTree>
    <p:extLst>
      <p:ext uri="{BB962C8B-B14F-4D97-AF65-F5344CB8AC3E}">
        <p14:creationId xmlns:p14="http://schemas.microsoft.com/office/powerpoint/2010/main" val="1383161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1560</Words>
  <Application>Microsoft Office PowerPoint</Application>
  <PresentationFormat>Widescreen</PresentationFormat>
  <Paragraphs>66</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Contemporary Themes in the Hotel and Hospitality Sector  M6X01931</vt:lpstr>
      <vt:lpstr>Table of Content</vt:lpstr>
      <vt:lpstr>Introduction</vt:lpstr>
      <vt:lpstr>Contemporary Themes in the Hospitality Environment</vt:lpstr>
      <vt:lpstr>Covid-19 as a Contemporary Theme in the Hospitality Environment</vt:lpstr>
      <vt:lpstr>Evaluation of Covid-19’s Impact on the Hospitality Industry</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  M6X01931</dc:title>
  <dc:creator>Dari-Anna A Kuseva</dc:creator>
  <cp:lastModifiedBy>Dari-Anna A Kuseva</cp:lastModifiedBy>
  <cp:revision>1</cp:revision>
  <dcterms:created xsi:type="dcterms:W3CDTF">2020-07-31T11:39:14Z</dcterms:created>
  <dcterms:modified xsi:type="dcterms:W3CDTF">2020-07-31T11:39:31Z</dcterms:modified>
</cp:coreProperties>
</file>