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5" r:id="rId11"/>
    <p:sldId id="264"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72" y="-6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D8077B-82F6-4799-A644-D33FF1EE6914}" type="datetimeFigureOut">
              <a:rPr lang="en-GB" smtClean="0"/>
              <a:t>29/04/2021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CE6FD6-9CBC-4C7F-A057-6071A5767A73}" type="slidenum">
              <a:rPr lang="en-GB" smtClean="0"/>
              <a:t>‹#›</a:t>
            </a:fld>
            <a:endParaRPr lang="en-GB"/>
          </a:p>
        </p:txBody>
      </p:sp>
    </p:spTree>
    <p:extLst>
      <p:ext uri="{BB962C8B-B14F-4D97-AF65-F5344CB8AC3E}">
        <p14:creationId xmlns:p14="http://schemas.microsoft.com/office/powerpoint/2010/main" val="2170175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CE6FD6-9CBC-4C7F-A057-6071A5767A73}" type="slidenum">
              <a:rPr lang="en-GB" smtClean="0"/>
              <a:t>6</a:t>
            </a:fld>
            <a:endParaRPr lang="en-GB"/>
          </a:p>
        </p:txBody>
      </p:sp>
    </p:spTree>
    <p:extLst>
      <p:ext uri="{BB962C8B-B14F-4D97-AF65-F5344CB8AC3E}">
        <p14:creationId xmlns:p14="http://schemas.microsoft.com/office/powerpoint/2010/main" val="520068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8BF90AF-4E8C-41A0-8061-A1C6D6331A3F}" type="datetimeFigureOut">
              <a:rPr lang="en-GB" smtClean="0"/>
              <a:t>29/04/2021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501D3-94FB-4B94-AE3C-EF86955ECB2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0898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BF90AF-4E8C-41A0-8061-A1C6D6331A3F}" type="datetimeFigureOut">
              <a:rPr lang="en-GB" smtClean="0"/>
              <a:t>29/04/2021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501D3-94FB-4B94-AE3C-EF86955ECB20}" type="slidenum">
              <a:rPr lang="en-GB" smtClean="0"/>
              <a:t>‹#›</a:t>
            </a:fld>
            <a:endParaRPr lang="en-GB"/>
          </a:p>
        </p:txBody>
      </p:sp>
    </p:spTree>
    <p:extLst>
      <p:ext uri="{BB962C8B-B14F-4D97-AF65-F5344CB8AC3E}">
        <p14:creationId xmlns:p14="http://schemas.microsoft.com/office/powerpoint/2010/main" val="217773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BF90AF-4E8C-41A0-8061-A1C6D6331A3F}" type="datetimeFigureOut">
              <a:rPr lang="en-GB" smtClean="0"/>
              <a:t>29/04/2021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501D3-94FB-4B94-AE3C-EF86955ECB2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6903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8BF90AF-4E8C-41A0-8061-A1C6D6331A3F}" type="datetimeFigureOut">
              <a:rPr lang="en-GB" smtClean="0"/>
              <a:t>29/04/2021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6501D3-94FB-4B94-AE3C-EF86955ECB20}" type="slidenum">
              <a:rPr lang="en-GB" smtClean="0"/>
              <a:t>‹#›</a:t>
            </a:fld>
            <a:endParaRPr lang="en-GB"/>
          </a:p>
        </p:txBody>
      </p:sp>
    </p:spTree>
    <p:extLst>
      <p:ext uri="{BB962C8B-B14F-4D97-AF65-F5344CB8AC3E}">
        <p14:creationId xmlns:p14="http://schemas.microsoft.com/office/powerpoint/2010/main" val="1998153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8BF90AF-4E8C-41A0-8061-A1C6D6331A3F}" type="datetimeFigureOut">
              <a:rPr lang="en-GB" smtClean="0"/>
              <a:t>29/04/2021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6501D3-94FB-4B94-AE3C-EF86955ECB20}" type="slidenum">
              <a:rPr lang="en-GB" smtClean="0"/>
              <a:t>‹#›</a:t>
            </a:fld>
            <a:endParaRPr lang="en-GB"/>
          </a:p>
        </p:txBody>
      </p:sp>
    </p:spTree>
    <p:extLst>
      <p:ext uri="{BB962C8B-B14F-4D97-AF65-F5344CB8AC3E}">
        <p14:creationId xmlns:p14="http://schemas.microsoft.com/office/powerpoint/2010/main" val="4247221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8BF90AF-4E8C-41A0-8061-A1C6D6331A3F}" type="datetimeFigureOut">
              <a:rPr lang="en-GB" smtClean="0"/>
              <a:t>29/04/2021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6501D3-94FB-4B94-AE3C-EF86955ECB20}" type="slidenum">
              <a:rPr lang="en-GB" smtClean="0"/>
              <a:t>‹#›</a:t>
            </a:fld>
            <a:endParaRPr lang="en-GB"/>
          </a:p>
        </p:txBody>
      </p:sp>
    </p:spTree>
    <p:extLst>
      <p:ext uri="{BB962C8B-B14F-4D97-AF65-F5344CB8AC3E}">
        <p14:creationId xmlns:p14="http://schemas.microsoft.com/office/powerpoint/2010/main" val="232775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8BF90AF-4E8C-41A0-8061-A1C6D6331A3F}" type="datetimeFigureOut">
              <a:rPr lang="en-GB" smtClean="0"/>
              <a:t>29/04/2021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D6501D3-94FB-4B94-AE3C-EF86955ECB20}" type="slidenum">
              <a:rPr lang="en-GB" smtClean="0"/>
              <a:t>‹#›</a:t>
            </a:fld>
            <a:endParaRPr lang="en-GB"/>
          </a:p>
        </p:txBody>
      </p:sp>
    </p:spTree>
    <p:extLst>
      <p:ext uri="{BB962C8B-B14F-4D97-AF65-F5344CB8AC3E}">
        <p14:creationId xmlns:p14="http://schemas.microsoft.com/office/powerpoint/2010/main" val="1197404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8BF90AF-4E8C-41A0-8061-A1C6D6331A3F}" type="datetimeFigureOut">
              <a:rPr lang="en-GB" smtClean="0"/>
              <a:t>29/04/2021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D6501D3-94FB-4B94-AE3C-EF86955ECB20}" type="slidenum">
              <a:rPr lang="en-GB" smtClean="0"/>
              <a:t>‹#›</a:t>
            </a:fld>
            <a:endParaRPr lang="en-GB"/>
          </a:p>
        </p:txBody>
      </p:sp>
    </p:spTree>
    <p:extLst>
      <p:ext uri="{BB962C8B-B14F-4D97-AF65-F5344CB8AC3E}">
        <p14:creationId xmlns:p14="http://schemas.microsoft.com/office/powerpoint/2010/main" val="387306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chemeClr val="tx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1">
              <a:lumMod val="50000"/>
              <a:lumOff val="5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68BF90AF-4E8C-41A0-8061-A1C6D6331A3F}" type="datetimeFigureOut">
              <a:rPr lang="en-GB" smtClean="0"/>
              <a:t>29/04/2021</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D6501D3-94FB-4B94-AE3C-EF86955ECB20}" type="slidenum">
              <a:rPr lang="en-GB" smtClean="0"/>
              <a:t>‹#›</a:t>
            </a:fld>
            <a:endParaRPr lang="en-GB"/>
          </a:p>
        </p:txBody>
      </p:sp>
    </p:spTree>
    <p:extLst>
      <p:ext uri="{BB962C8B-B14F-4D97-AF65-F5344CB8AC3E}">
        <p14:creationId xmlns:p14="http://schemas.microsoft.com/office/powerpoint/2010/main" val="2871760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BF90AF-4E8C-41A0-8061-A1C6D6331A3F}" type="datetimeFigureOut">
              <a:rPr lang="en-GB" smtClean="0"/>
              <a:t>29/04/2021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501D3-94FB-4B94-AE3C-EF86955ECB20}" type="slidenum">
              <a:rPr lang="en-GB" smtClean="0"/>
              <a:t>‹#›</a:t>
            </a:fld>
            <a:endParaRPr lang="en-GB"/>
          </a:p>
        </p:txBody>
      </p:sp>
    </p:spTree>
    <p:extLst>
      <p:ext uri="{BB962C8B-B14F-4D97-AF65-F5344CB8AC3E}">
        <p14:creationId xmlns:p14="http://schemas.microsoft.com/office/powerpoint/2010/main" val="1191414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BF90AF-4E8C-41A0-8061-A1C6D6331A3F}" type="datetimeFigureOut">
              <a:rPr lang="en-GB" smtClean="0"/>
              <a:t>29/04/2021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501D3-94FB-4B94-AE3C-EF86955ECB20}" type="slidenum">
              <a:rPr lang="en-GB" smtClean="0"/>
              <a:t>‹#›</a:t>
            </a:fld>
            <a:endParaRPr lang="en-GB"/>
          </a:p>
        </p:txBody>
      </p:sp>
    </p:spTree>
    <p:extLst>
      <p:ext uri="{BB962C8B-B14F-4D97-AF65-F5344CB8AC3E}">
        <p14:creationId xmlns:p14="http://schemas.microsoft.com/office/powerpoint/2010/main" val="348778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8BF90AF-4E8C-41A0-8061-A1C6D6331A3F}" type="datetimeFigureOut">
              <a:rPr lang="en-GB" smtClean="0"/>
              <a:t>29/04/2021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D6501D3-94FB-4B94-AE3C-EF86955ECB2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5535041"/>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Rounded Rectangle 1"/>
          <p:cNvSpPr/>
          <p:nvPr/>
        </p:nvSpPr>
        <p:spPr>
          <a:xfrm>
            <a:off x="3620646" y="1878352"/>
            <a:ext cx="5349923" cy="1733266"/>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t>Welcome to Our Presentation</a:t>
            </a:r>
          </a:p>
          <a:p>
            <a:pPr algn="ctr"/>
            <a:r>
              <a:rPr lang="en-US" sz="3200" dirty="0" smtClean="0"/>
              <a:t>BMSK4002</a:t>
            </a:r>
            <a:endParaRPr lang="en-GB" sz="3200" dirty="0"/>
          </a:p>
        </p:txBody>
      </p:sp>
    </p:spTree>
    <p:extLst>
      <p:ext uri="{BB962C8B-B14F-4D97-AF65-F5344CB8AC3E}">
        <p14:creationId xmlns:p14="http://schemas.microsoft.com/office/powerpoint/2010/main" val="585100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404381" y="548640"/>
            <a:ext cx="5275385" cy="73152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t>Contents</a:t>
            </a:r>
            <a:endParaRPr lang="en-GB" sz="3200" dirty="0"/>
          </a:p>
        </p:txBody>
      </p:sp>
      <p:sp>
        <p:nvSpPr>
          <p:cNvPr id="8" name="Rectangle 7"/>
          <p:cNvSpPr/>
          <p:nvPr/>
        </p:nvSpPr>
        <p:spPr>
          <a:xfrm>
            <a:off x="1052945" y="1514079"/>
            <a:ext cx="10474036" cy="4678204"/>
          </a:xfrm>
          <a:prstGeom prst="rect">
            <a:avLst/>
          </a:prstGeom>
        </p:spPr>
        <p:txBody>
          <a:bodyPr wrap="square">
            <a:spAutoFit/>
          </a:bodyPr>
          <a:lstStyle/>
          <a:p>
            <a:pPr marL="285750" indent="-285750">
              <a:buFont typeface="Wingdings" panose="05000000000000000000" pitchFamily="2" charset="2"/>
              <a:buChar char="q"/>
            </a:pPr>
            <a:r>
              <a:rPr lang="en-GB" sz="2000" dirty="0">
                <a:latin typeface="Calibri" panose="020F0502020204030204" pitchFamily="34" charset="0"/>
                <a:ea typeface="Malgun Gothic" panose="020B0503020000020004" pitchFamily="34" charset="-127"/>
                <a:cs typeface="Times New Roman" panose="02020603050405020304" pitchFamily="18" charset="0"/>
              </a:rPr>
              <a:t>Presentation Title</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Presentation </a:t>
            </a:r>
            <a:r>
              <a:rPr lang="en-GB" sz="2000" dirty="0">
                <a:latin typeface="Calibri" panose="020F0502020204030204" pitchFamily="34" charset="0"/>
                <a:ea typeface="Malgun Gothic" panose="020B0503020000020004" pitchFamily="34" charset="-127"/>
                <a:cs typeface="Times New Roman" panose="02020603050405020304" pitchFamily="18" charset="0"/>
              </a:rPr>
              <a:t>Plan</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Key </a:t>
            </a:r>
            <a:r>
              <a:rPr lang="en-GB" sz="2000" dirty="0">
                <a:latin typeface="Calibri" panose="020F0502020204030204" pitchFamily="34" charset="0"/>
                <a:ea typeface="Malgun Gothic" panose="020B0503020000020004" pitchFamily="34" charset="-127"/>
                <a:cs typeface="Times New Roman" panose="02020603050405020304" pitchFamily="18" charset="0"/>
              </a:rPr>
              <a:t>theories, models and ideas (Tuckman, Belbin )</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Key </a:t>
            </a:r>
            <a:r>
              <a:rPr lang="en-GB" sz="2000" dirty="0">
                <a:latin typeface="Calibri" panose="020F0502020204030204" pitchFamily="34" charset="0"/>
                <a:ea typeface="Malgun Gothic" panose="020B0503020000020004" pitchFamily="34" charset="-127"/>
                <a:cs typeface="Times New Roman" panose="02020603050405020304" pitchFamily="18" charset="0"/>
              </a:rPr>
              <a:t>behaviours of teamwork</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a:latin typeface="Calibri" panose="020F0502020204030204" pitchFamily="34" charset="0"/>
                <a:ea typeface="Malgun Gothic" panose="020B0503020000020004" pitchFamily="34" charset="-127"/>
                <a:cs typeface="Times New Roman" panose="02020603050405020304" pitchFamily="18" charset="0"/>
              </a:rPr>
              <a:t>The importance trust in teamwork is described</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Group </a:t>
            </a:r>
            <a:r>
              <a:rPr lang="en-GB" sz="2000" dirty="0">
                <a:latin typeface="Calibri" panose="020F0502020204030204" pitchFamily="34" charset="0"/>
                <a:ea typeface="Malgun Gothic" panose="020B0503020000020004" pitchFamily="34" charset="-127"/>
                <a:cs typeface="Times New Roman" panose="02020603050405020304" pitchFamily="18" charset="0"/>
              </a:rPr>
              <a:t>dynamics, Elements of High Performing Teams are defined.</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Understanding </a:t>
            </a:r>
            <a:r>
              <a:rPr lang="en-GB" sz="2000" dirty="0">
                <a:latin typeface="Calibri" panose="020F0502020204030204" pitchFamily="34" charset="0"/>
                <a:ea typeface="Malgun Gothic" panose="020B0503020000020004" pitchFamily="34" charset="-127"/>
                <a:cs typeface="Times New Roman" panose="02020603050405020304" pitchFamily="18" charset="0"/>
              </a:rPr>
              <a:t>of Tuckman model.</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Belbin </a:t>
            </a:r>
            <a:r>
              <a:rPr lang="en-GB" sz="2000" dirty="0">
                <a:latin typeface="Calibri" panose="020F0502020204030204" pitchFamily="34" charset="0"/>
                <a:ea typeface="Malgun Gothic" panose="020B0503020000020004" pitchFamily="34" charset="-127"/>
                <a:cs typeface="Times New Roman" panose="02020603050405020304" pitchFamily="18" charset="0"/>
              </a:rPr>
              <a:t>theory’s implementation</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Importance </a:t>
            </a:r>
            <a:r>
              <a:rPr lang="en-GB" sz="2000" dirty="0">
                <a:latin typeface="Calibri" panose="020F0502020204030204" pitchFamily="34" charset="0"/>
                <a:ea typeface="Malgun Gothic" panose="020B0503020000020004" pitchFamily="34" charset="-127"/>
                <a:cs typeface="Times New Roman" panose="02020603050405020304" pitchFamily="18" charset="0"/>
              </a:rPr>
              <a:t>of key behaviours </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Importance </a:t>
            </a:r>
            <a:r>
              <a:rPr lang="en-GB" sz="2000" dirty="0">
                <a:latin typeface="Calibri" panose="020F0502020204030204" pitchFamily="34" charset="0"/>
                <a:ea typeface="Malgun Gothic" panose="020B0503020000020004" pitchFamily="34" charset="-127"/>
                <a:cs typeface="Times New Roman" panose="02020603050405020304" pitchFamily="18" charset="0"/>
              </a:rPr>
              <a:t>of trust</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Importance </a:t>
            </a:r>
            <a:r>
              <a:rPr lang="en-GB" sz="2000" dirty="0">
                <a:latin typeface="Calibri" panose="020F0502020204030204" pitchFamily="34" charset="0"/>
                <a:ea typeface="Malgun Gothic" panose="020B0503020000020004" pitchFamily="34" charset="-127"/>
                <a:cs typeface="Times New Roman" panose="02020603050405020304" pitchFamily="18" charset="0"/>
              </a:rPr>
              <a:t>of Group dynamics</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Importance </a:t>
            </a:r>
            <a:r>
              <a:rPr lang="en-GB" sz="2000" dirty="0">
                <a:latin typeface="Calibri" panose="020F0502020204030204" pitchFamily="34" charset="0"/>
                <a:ea typeface="Malgun Gothic" panose="020B0503020000020004" pitchFamily="34" charset="-127"/>
                <a:cs typeface="Times New Roman" panose="02020603050405020304" pitchFamily="18" charset="0"/>
              </a:rPr>
              <a:t>of having Elements of High Performing Teams</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Choice </a:t>
            </a:r>
            <a:r>
              <a:rPr lang="en-GB" sz="2000" dirty="0">
                <a:latin typeface="Calibri" panose="020F0502020204030204" pitchFamily="34" charset="0"/>
                <a:ea typeface="Malgun Gothic" panose="020B0503020000020004" pitchFamily="34" charset="-127"/>
                <a:cs typeface="Times New Roman" panose="02020603050405020304" pitchFamily="18" charset="0"/>
              </a:rPr>
              <a:t>of Approach</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References</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a:p>
            <a:pPr marL="285750" indent="-285750">
              <a:buFont typeface="Wingdings" panose="05000000000000000000" pitchFamily="2" charset="2"/>
              <a:buChar char="q"/>
            </a:pPr>
            <a:r>
              <a:rPr lang="en-GB" sz="2000" dirty="0" smtClean="0">
                <a:latin typeface="Calibri" panose="020F0502020204030204" pitchFamily="34" charset="0"/>
                <a:ea typeface="Malgun Gothic" panose="020B0503020000020004" pitchFamily="34" charset="-127"/>
                <a:cs typeface="Times New Roman" panose="02020603050405020304" pitchFamily="18" charset="0"/>
              </a:rPr>
              <a:t>Presentation </a:t>
            </a:r>
            <a:r>
              <a:rPr lang="en-GB" sz="2000" dirty="0">
                <a:latin typeface="Calibri" panose="020F0502020204030204" pitchFamily="34" charset="0"/>
                <a:ea typeface="Malgun Gothic" panose="020B0503020000020004" pitchFamily="34" charset="-127"/>
                <a:cs typeface="Times New Roman" panose="02020603050405020304" pitchFamily="18" charset="0"/>
              </a:rPr>
              <a:t>evaluation sheet</a:t>
            </a:r>
            <a:endParaRPr lang="en-US" sz="2000" dirty="0">
              <a:latin typeface="Calibri" panose="020F0502020204030204" pitchFamily="34" charset="0"/>
              <a:ea typeface="Malgun Gothic" panose="020B0503020000020004" pitchFamily="34" charset="-127"/>
              <a:cs typeface="Times New Roman" panose="02020603050405020304" pitchFamily="18" charset="0"/>
            </a:endParaRPr>
          </a:p>
        </p:txBody>
      </p:sp>
    </p:spTree>
    <p:extLst>
      <p:ext uri="{BB962C8B-B14F-4D97-AF65-F5344CB8AC3E}">
        <p14:creationId xmlns:p14="http://schemas.microsoft.com/office/powerpoint/2010/main" val="3807435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404381" y="548640"/>
            <a:ext cx="5275385" cy="73152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t>Presentation Plan</a:t>
            </a:r>
            <a:endParaRPr lang="en-GB" sz="32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4895" t="18379" r="26294" b="8236"/>
          <a:stretch/>
        </p:blipFill>
        <p:spPr>
          <a:xfrm>
            <a:off x="6023429" y="1471747"/>
            <a:ext cx="2844800" cy="3608252"/>
          </a:xfrm>
          <a:prstGeom prst="rect">
            <a:avLst/>
          </a:prstGeom>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4475" t="9672" r="11049" b="21421"/>
          <a:stretch/>
        </p:blipFill>
        <p:spPr>
          <a:xfrm>
            <a:off x="212520" y="1471746"/>
            <a:ext cx="5597082" cy="3608253"/>
          </a:xfrm>
          <a:prstGeom prst="rect">
            <a:avLst/>
          </a:prstGeom>
        </p:spPr>
      </p:pic>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24895" t="8179" r="26434" b="6993"/>
          <a:stretch/>
        </p:blipFill>
        <p:spPr>
          <a:xfrm>
            <a:off x="9082056" y="1471745"/>
            <a:ext cx="2813869" cy="3608254"/>
          </a:xfrm>
          <a:prstGeom prst="rect">
            <a:avLst/>
          </a:prstGeom>
        </p:spPr>
      </p:pic>
    </p:spTree>
    <p:extLst>
      <p:ext uri="{BB962C8B-B14F-4D97-AF65-F5344CB8AC3E}">
        <p14:creationId xmlns:p14="http://schemas.microsoft.com/office/powerpoint/2010/main" val="3031028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135086" y="566057"/>
            <a:ext cx="5602513" cy="740229"/>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K</a:t>
            </a:r>
            <a:r>
              <a:rPr lang="en-US" sz="2400" dirty="0" smtClean="0"/>
              <a:t>ey theories, models and ideas</a:t>
            </a:r>
            <a:endParaRPr lang="en-GB" sz="2400" dirty="0"/>
          </a:p>
        </p:txBody>
      </p:sp>
      <p:sp>
        <p:nvSpPr>
          <p:cNvPr id="3" name="Rounded Rectangle 2"/>
          <p:cNvSpPr/>
          <p:nvPr/>
        </p:nvSpPr>
        <p:spPr>
          <a:xfrm>
            <a:off x="598714" y="2696030"/>
            <a:ext cx="5072743" cy="1948541"/>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Tuckman introduces a model of group work, where the group are divided into four stages forming, storming, norming, and performing (</a:t>
            </a:r>
            <a:r>
              <a:rPr lang="en-US" sz="2400" dirty="0" err="1" smtClean="0"/>
              <a:t>Bluck</a:t>
            </a:r>
            <a:r>
              <a:rPr lang="en-US" sz="2400" dirty="0" smtClean="0"/>
              <a:t>, 2018) </a:t>
            </a:r>
            <a:endParaRPr lang="en-GB" sz="2400" dirty="0"/>
          </a:p>
        </p:txBody>
      </p:sp>
      <p:sp>
        <p:nvSpPr>
          <p:cNvPr id="5" name="Rounded Rectangle 4"/>
          <p:cNvSpPr/>
          <p:nvPr/>
        </p:nvSpPr>
        <p:spPr>
          <a:xfrm>
            <a:off x="792842" y="1625601"/>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Tuckman </a:t>
            </a:r>
            <a:endParaRPr lang="en-GB" sz="2400" dirty="0"/>
          </a:p>
        </p:txBody>
      </p:sp>
      <p:sp>
        <p:nvSpPr>
          <p:cNvPr id="6" name="Rounded Rectangle 5"/>
          <p:cNvSpPr/>
          <p:nvPr/>
        </p:nvSpPr>
        <p:spPr>
          <a:xfrm>
            <a:off x="6818085" y="1625601"/>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Belbin </a:t>
            </a:r>
            <a:endParaRPr lang="en-GB" sz="2400" dirty="0"/>
          </a:p>
        </p:txBody>
      </p:sp>
      <p:sp>
        <p:nvSpPr>
          <p:cNvPr id="7" name="Rounded Rectangle 6"/>
          <p:cNvSpPr/>
          <p:nvPr/>
        </p:nvSpPr>
        <p:spPr>
          <a:xfrm>
            <a:off x="6502400" y="2696030"/>
            <a:ext cx="5315856" cy="1948541"/>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According to Belbin, the strength of the team can be increased by understanding the individual role in the team (Belbin, 2017). </a:t>
            </a:r>
            <a:endParaRPr lang="en-GB" sz="2400" dirty="0" smtClean="0"/>
          </a:p>
          <a:p>
            <a:pPr algn="ctr"/>
            <a:endParaRPr lang="en-GB" sz="2400" dirty="0"/>
          </a:p>
        </p:txBody>
      </p:sp>
    </p:spTree>
    <p:extLst>
      <p:ext uri="{BB962C8B-B14F-4D97-AF65-F5344CB8AC3E}">
        <p14:creationId xmlns:p14="http://schemas.microsoft.com/office/powerpoint/2010/main" val="175934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135086" y="566057"/>
            <a:ext cx="5602513" cy="740229"/>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K</a:t>
            </a:r>
            <a:r>
              <a:rPr lang="en-US" sz="2400" dirty="0" smtClean="0"/>
              <a:t>ey theories, models and ideas</a:t>
            </a:r>
            <a:endParaRPr lang="en-GB" sz="2400" dirty="0"/>
          </a:p>
        </p:txBody>
      </p:sp>
      <p:sp>
        <p:nvSpPr>
          <p:cNvPr id="3" name="Rounded Rectangle 2"/>
          <p:cNvSpPr/>
          <p:nvPr/>
        </p:nvSpPr>
        <p:spPr>
          <a:xfrm>
            <a:off x="598714" y="2696030"/>
            <a:ext cx="5072743" cy="1948541"/>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The key </a:t>
            </a:r>
            <a:r>
              <a:rPr lang="en-GB" sz="2400" dirty="0" smtClean="0"/>
              <a:t>behaviours</a:t>
            </a:r>
            <a:r>
              <a:rPr lang="en-US" sz="2400" dirty="0" smtClean="0"/>
              <a:t> for teamwork are collaboration, constructive criticism, park ego outside, energetic and enthusiastic, integrity</a:t>
            </a:r>
            <a:r>
              <a:rPr lang="en-US" sz="2400" dirty="0"/>
              <a:t> (</a:t>
            </a:r>
            <a:r>
              <a:rPr lang="en-US" sz="2400" dirty="0" err="1"/>
              <a:t>Bolea</a:t>
            </a:r>
            <a:r>
              <a:rPr lang="en-US" sz="2400" dirty="0"/>
              <a:t> and Atwater, 2015)</a:t>
            </a:r>
            <a:r>
              <a:rPr lang="en-US" sz="2400" dirty="0" smtClean="0"/>
              <a:t>. </a:t>
            </a:r>
            <a:endParaRPr lang="en-GB" sz="2400" dirty="0"/>
          </a:p>
        </p:txBody>
      </p:sp>
      <p:sp>
        <p:nvSpPr>
          <p:cNvPr id="5" name="Rounded Rectangle 4"/>
          <p:cNvSpPr/>
          <p:nvPr/>
        </p:nvSpPr>
        <p:spPr>
          <a:xfrm>
            <a:off x="792842" y="1640116"/>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Key </a:t>
            </a:r>
            <a:r>
              <a:rPr lang="en-GB" sz="2400" dirty="0" smtClean="0"/>
              <a:t>behaviours</a:t>
            </a:r>
            <a:endParaRPr lang="en-GB" sz="2400" dirty="0"/>
          </a:p>
        </p:txBody>
      </p:sp>
      <p:sp>
        <p:nvSpPr>
          <p:cNvPr id="6" name="Rounded Rectangle 5"/>
          <p:cNvSpPr/>
          <p:nvPr/>
        </p:nvSpPr>
        <p:spPr>
          <a:xfrm>
            <a:off x="7133771" y="1625601"/>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Trust  </a:t>
            </a:r>
            <a:endParaRPr lang="en-GB" sz="2400" dirty="0"/>
          </a:p>
        </p:txBody>
      </p:sp>
      <p:sp>
        <p:nvSpPr>
          <p:cNvPr id="7" name="Rounded Rectangle 6"/>
          <p:cNvSpPr/>
          <p:nvPr/>
        </p:nvSpPr>
        <p:spPr>
          <a:xfrm>
            <a:off x="6502400" y="2696030"/>
            <a:ext cx="5315856" cy="1948541"/>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The group member should trust each other because the trust will increase the team's speed</a:t>
            </a:r>
            <a:r>
              <a:rPr lang="en-US" sz="2400" dirty="0"/>
              <a:t> (</a:t>
            </a:r>
            <a:r>
              <a:rPr lang="en-US" sz="2400" dirty="0" err="1"/>
              <a:t>Conyne</a:t>
            </a:r>
            <a:r>
              <a:rPr lang="en-US" sz="2400" dirty="0"/>
              <a:t>, 2016)</a:t>
            </a:r>
            <a:r>
              <a:rPr lang="en-US" sz="2400" dirty="0" smtClean="0"/>
              <a:t>.</a:t>
            </a:r>
            <a:endParaRPr lang="en-GB" sz="2400" dirty="0"/>
          </a:p>
        </p:txBody>
      </p:sp>
    </p:spTree>
    <p:extLst>
      <p:ext uri="{BB962C8B-B14F-4D97-AF65-F5344CB8AC3E}">
        <p14:creationId xmlns:p14="http://schemas.microsoft.com/office/powerpoint/2010/main" val="2359856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135086" y="566057"/>
            <a:ext cx="5602513" cy="740229"/>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K</a:t>
            </a:r>
            <a:r>
              <a:rPr lang="en-US" sz="2400" dirty="0" smtClean="0"/>
              <a:t>ey theories, models and ideas</a:t>
            </a:r>
            <a:endParaRPr lang="en-GB" sz="2400" dirty="0"/>
          </a:p>
        </p:txBody>
      </p:sp>
      <p:sp>
        <p:nvSpPr>
          <p:cNvPr id="3" name="Rounded Rectangle 2"/>
          <p:cNvSpPr/>
          <p:nvPr/>
        </p:nvSpPr>
        <p:spPr>
          <a:xfrm>
            <a:off x="598714" y="2696030"/>
            <a:ext cx="5613400" cy="260168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People have a different role when they work in a group. "Group dynamics" explains the consequences of these roles on other group members and the group as a body. Positive group dynamics are important</a:t>
            </a:r>
            <a:r>
              <a:rPr lang="en-US" sz="2400" dirty="0"/>
              <a:t> (Forsyth, 2018)</a:t>
            </a:r>
            <a:r>
              <a:rPr lang="en-US" sz="2400" dirty="0" smtClean="0"/>
              <a:t>.</a:t>
            </a:r>
            <a:endParaRPr lang="en-GB" sz="2400" dirty="0"/>
          </a:p>
        </p:txBody>
      </p:sp>
      <p:sp>
        <p:nvSpPr>
          <p:cNvPr id="5" name="Rounded Rectangle 4"/>
          <p:cNvSpPr/>
          <p:nvPr/>
        </p:nvSpPr>
        <p:spPr>
          <a:xfrm>
            <a:off x="792842" y="1640116"/>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Group dynamics</a:t>
            </a:r>
            <a:endParaRPr lang="en-GB" sz="2400" dirty="0"/>
          </a:p>
        </p:txBody>
      </p:sp>
      <p:sp>
        <p:nvSpPr>
          <p:cNvPr id="6" name="Rounded Rectangle 5"/>
          <p:cNvSpPr/>
          <p:nvPr/>
        </p:nvSpPr>
        <p:spPr>
          <a:xfrm>
            <a:off x="7133771" y="1625601"/>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Elements of High Performing Teams </a:t>
            </a:r>
            <a:endParaRPr lang="en-GB" sz="2400" dirty="0"/>
          </a:p>
        </p:txBody>
      </p:sp>
      <p:sp>
        <p:nvSpPr>
          <p:cNvPr id="7" name="Rounded Rectangle 6"/>
          <p:cNvSpPr/>
          <p:nvPr/>
        </p:nvSpPr>
        <p:spPr>
          <a:xfrm>
            <a:off x="6502400" y="2696029"/>
            <a:ext cx="5486400" cy="3022599"/>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US" sz="2400" dirty="0" smtClean="0"/>
              <a:t>Cohesiveness</a:t>
            </a:r>
            <a:r>
              <a:rPr lang="en-US" sz="2400" dirty="0"/>
              <a:t> (French and Russ, 2018)</a:t>
            </a:r>
            <a:endParaRPr lang="en-US" sz="2400" dirty="0" smtClean="0"/>
          </a:p>
          <a:p>
            <a:pPr marL="342900" indent="-342900">
              <a:buFont typeface="Arial" panose="020B0604020202020204" pitchFamily="34" charset="0"/>
              <a:buChar char="•"/>
            </a:pPr>
            <a:r>
              <a:rPr lang="en-US" sz="2400" dirty="0" smtClean="0"/>
              <a:t>Change Compatibility</a:t>
            </a:r>
          </a:p>
          <a:p>
            <a:pPr marL="342900" indent="-342900">
              <a:buFont typeface="Arial" panose="020B0604020202020204" pitchFamily="34" charset="0"/>
              <a:buChar char="•"/>
            </a:pPr>
            <a:r>
              <a:rPr lang="en-US" sz="2400" dirty="0" smtClean="0"/>
              <a:t>Shared Leadership</a:t>
            </a:r>
          </a:p>
          <a:p>
            <a:pPr marL="342900" indent="-342900">
              <a:buFont typeface="Arial" panose="020B0604020202020204" pitchFamily="34" charset="0"/>
              <a:buChar char="•"/>
            </a:pPr>
            <a:r>
              <a:rPr lang="en-US" sz="2400" dirty="0" smtClean="0"/>
              <a:t>Group Work Skills</a:t>
            </a:r>
            <a:r>
              <a:rPr lang="en-US" sz="2400" dirty="0"/>
              <a:t> (Lang, 2016)</a:t>
            </a:r>
            <a:endParaRPr lang="en-US" sz="2400" dirty="0" smtClean="0"/>
          </a:p>
          <a:p>
            <a:pPr marL="342900" indent="-342900">
              <a:buFont typeface="Arial" panose="020B0604020202020204" pitchFamily="34" charset="0"/>
              <a:buChar char="•"/>
            </a:pPr>
            <a:r>
              <a:rPr lang="en-US" sz="2400" dirty="0" smtClean="0"/>
              <a:t>Innovative Thinking</a:t>
            </a:r>
          </a:p>
          <a:p>
            <a:pPr marL="342900" indent="-342900">
              <a:buFont typeface="Arial" panose="020B0604020202020204" pitchFamily="34" charset="0"/>
              <a:buChar char="•"/>
            </a:pPr>
            <a:r>
              <a:rPr lang="en-US" sz="2400" dirty="0" smtClean="0"/>
              <a:t>Team Members’ Contribution</a:t>
            </a:r>
          </a:p>
          <a:p>
            <a:pPr marL="342900" indent="-342900">
              <a:buFont typeface="Arial" panose="020B0604020202020204" pitchFamily="34" charset="0"/>
              <a:buChar char="•"/>
            </a:pPr>
            <a:r>
              <a:rPr lang="en-US" sz="2400" dirty="0" smtClean="0"/>
              <a:t>Climate</a:t>
            </a:r>
            <a:r>
              <a:rPr lang="en-US" sz="2400" dirty="0"/>
              <a:t> (French and Russ, 2018)</a:t>
            </a:r>
            <a:endParaRPr lang="en-GB" sz="2400" dirty="0"/>
          </a:p>
        </p:txBody>
      </p:sp>
    </p:spTree>
    <p:extLst>
      <p:ext uri="{BB962C8B-B14F-4D97-AF65-F5344CB8AC3E}">
        <p14:creationId xmlns:p14="http://schemas.microsoft.com/office/powerpoint/2010/main" val="1050873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643086" y="667659"/>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Tuckman </a:t>
            </a:r>
            <a:endParaRPr lang="en-GB" sz="2400" dirty="0"/>
          </a:p>
        </p:txBody>
      </p:sp>
      <p:sp>
        <p:nvSpPr>
          <p:cNvPr id="3" name="Rounded Rectangle 2"/>
          <p:cNvSpPr/>
          <p:nvPr/>
        </p:nvSpPr>
        <p:spPr>
          <a:xfrm>
            <a:off x="1654629" y="2017486"/>
            <a:ext cx="9158514" cy="3541485"/>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Mr. Jon wants to develop a team for a business development project. He wants to know the team development model. So, he asked for help from his friend Rocky, and he informed him about the Tuckman model of team development. The first stage is forming, in this stage, the group members do not know about their role in the group. Members are asked different questions in this stage. The next stage is the most critical stage in this stage the conflict is raised. To pass this stage the understanding role is important. In the Norming the unity in the team is the build-up, and then the team started performing in the performing stage</a:t>
            </a:r>
            <a:r>
              <a:rPr lang="en-US" dirty="0"/>
              <a:t> (Tuckman, 2016)</a:t>
            </a:r>
            <a:r>
              <a:rPr lang="en-US" dirty="0" smtClean="0">
                <a:solidFill>
                  <a:schemeClr val="tx1"/>
                </a:solidFill>
              </a:rPr>
              <a:t>.</a:t>
            </a:r>
            <a:endParaRPr lang="en-GB" dirty="0">
              <a:solidFill>
                <a:schemeClr val="tx1"/>
              </a:solidFill>
            </a:endParaRPr>
          </a:p>
        </p:txBody>
      </p:sp>
    </p:spTree>
    <p:extLst>
      <p:ext uri="{BB962C8B-B14F-4D97-AF65-F5344CB8AC3E}">
        <p14:creationId xmlns:p14="http://schemas.microsoft.com/office/powerpoint/2010/main" val="2188251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643086" y="667659"/>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Belbin </a:t>
            </a:r>
            <a:endParaRPr lang="en-GB" sz="2400" dirty="0"/>
          </a:p>
        </p:txBody>
      </p:sp>
      <p:sp>
        <p:nvSpPr>
          <p:cNvPr id="3" name="Rounded Rectangle 2"/>
          <p:cNvSpPr/>
          <p:nvPr/>
        </p:nvSpPr>
        <p:spPr>
          <a:xfrm>
            <a:off x="1654629" y="2017486"/>
            <a:ext cx="9158514" cy="3541485"/>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Mr. Alex is a sales executive of Unilever, and he gets a new team. The team is struggling to perform well. So, Alex follows the Belbin theory, and he understands all the group members' individuals roles. Then the performance of the team has improved. </a:t>
            </a:r>
            <a:endParaRPr lang="en-GB" dirty="0">
              <a:solidFill>
                <a:schemeClr val="tx1"/>
              </a:solidFill>
            </a:endParaRPr>
          </a:p>
        </p:txBody>
      </p:sp>
    </p:spTree>
    <p:extLst>
      <p:ext uri="{BB962C8B-B14F-4D97-AF65-F5344CB8AC3E}">
        <p14:creationId xmlns:p14="http://schemas.microsoft.com/office/powerpoint/2010/main" val="1332192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643086" y="667659"/>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Key </a:t>
            </a:r>
            <a:r>
              <a:rPr lang="en-GB" sz="2400" dirty="0" smtClean="0"/>
              <a:t>behaviours</a:t>
            </a:r>
            <a:r>
              <a:rPr lang="en-US" sz="2400" dirty="0" smtClean="0"/>
              <a:t> </a:t>
            </a:r>
            <a:endParaRPr lang="en-GB" sz="2400" dirty="0"/>
          </a:p>
        </p:txBody>
      </p:sp>
      <p:sp>
        <p:nvSpPr>
          <p:cNvPr id="3" name="Rounded Rectangle 2"/>
          <p:cNvSpPr/>
          <p:nvPr/>
        </p:nvSpPr>
        <p:spPr>
          <a:xfrm>
            <a:off x="1654629" y="2017486"/>
            <a:ext cx="9158514" cy="3541485"/>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A seals team of P&amp;G is facing and the organisation investigates to identify the problem. It finds that the team members have a lack of collaboration and ego-related issues. So, that team has lacking’s of key behaviours of the teamwork. The team members do not follow the key behaviour of the teamwork. </a:t>
            </a:r>
            <a:endParaRPr lang="en-GB" dirty="0">
              <a:solidFill>
                <a:schemeClr val="tx1"/>
              </a:solidFill>
            </a:endParaRPr>
          </a:p>
        </p:txBody>
      </p:sp>
    </p:spTree>
    <p:extLst>
      <p:ext uri="{BB962C8B-B14F-4D97-AF65-F5344CB8AC3E}">
        <p14:creationId xmlns:p14="http://schemas.microsoft.com/office/powerpoint/2010/main" val="530218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643086" y="667659"/>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Trust  </a:t>
            </a:r>
            <a:endParaRPr lang="en-GB" sz="2400" dirty="0" smtClean="0"/>
          </a:p>
        </p:txBody>
      </p:sp>
      <p:sp>
        <p:nvSpPr>
          <p:cNvPr id="3" name="Rounded Rectangle 2"/>
          <p:cNvSpPr/>
          <p:nvPr/>
        </p:nvSpPr>
        <p:spPr>
          <a:xfrm>
            <a:off x="1654629" y="2017486"/>
            <a:ext cx="9158514" cy="3541485"/>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Jon work is a team for developing business strategy. The team members are very talented and innovative. But the team is not deciding on which strategy they should follow because they have a lack of trust and the lack of trust down the employees' confidence and work speed.</a:t>
            </a:r>
            <a:endParaRPr lang="en-GB" dirty="0">
              <a:solidFill>
                <a:schemeClr val="tx1"/>
              </a:solidFill>
            </a:endParaRPr>
          </a:p>
        </p:txBody>
      </p:sp>
    </p:spTree>
    <p:extLst>
      <p:ext uri="{BB962C8B-B14F-4D97-AF65-F5344CB8AC3E}">
        <p14:creationId xmlns:p14="http://schemas.microsoft.com/office/powerpoint/2010/main" val="4011968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643086" y="667659"/>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Group dynamics</a:t>
            </a:r>
            <a:endParaRPr lang="en-GB" sz="2400" dirty="0"/>
          </a:p>
        </p:txBody>
      </p:sp>
      <p:sp>
        <p:nvSpPr>
          <p:cNvPr id="3" name="Rounded Rectangle 2"/>
          <p:cNvSpPr/>
          <p:nvPr/>
        </p:nvSpPr>
        <p:spPr>
          <a:xfrm>
            <a:off x="1654629" y="2017486"/>
            <a:ext cx="9158514" cy="3541485"/>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Mr. Alex runs a small industry and there is a promotion team, but the performance of the team was not good. He identifies that two members in the team are very arrogant, one member has a lack of enthusiasm, one employee is very talented but he is demotivated by other members. So he identifies that the team has low group dynamics. Good team performance is depended on positive group dynamics. </a:t>
            </a:r>
            <a:endParaRPr lang="en-GB" dirty="0">
              <a:solidFill>
                <a:schemeClr val="tx1"/>
              </a:solidFill>
            </a:endParaRPr>
          </a:p>
        </p:txBody>
      </p:sp>
    </p:spTree>
    <p:extLst>
      <p:ext uri="{BB962C8B-B14F-4D97-AF65-F5344CB8AC3E}">
        <p14:creationId xmlns:p14="http://schemas.microsoft.com/office/powerpoint/2010/main" val="1887442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643086" y="667659"/>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Elements of High Performing Teams</a:t>
            </a:r>
            <a:endParaRPr lang="en-GB" sz="2400" dirty="0"/>
          </a:p>
        </p:txBody>
      </p:sp>
      <p:sp>
        <p:nvSpPr>
          <p:cNvPr id="3" name="Rounded Rectangle 2"/>
          <p:cNvSpPr/>
          <p:nvPr/>
        </p:nvSpPr>
        <p:spPr>
          <a:xfrm>
            <a:off x="1654629" y="2017486"/>
            <a:ext cx="9158514" cy="3541485"/>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solidFill>
                  <a:schemeClr val="tx1"/>
                </a:solidFill>
              </a:rPr>
              <a:t>The P&amp;G teams have a high-performance team. The company tries to identify the elements of this team's success. The manager finds that the team has a good understanding and the members of the team are knowledgeable about their role very well. The team has creative people who create the innovative strategy, and the other team members contribute to implementing this strategy. The manager identifies all the elements of the high-performance team, and that is why they are successful.</a:t>
            </a:r>
            <a:endParaRPr lang="en-GB" dirty="0">
              <a:solidFill>
                <a:schemeClr val="tx1"/>
              </a:solidFill>
            </a:endParaRPr>
          </a:p>
        </p:txBody>
      </p:sp>
    </p:spTree>
    <p:extLst>
      <p:ext uri="{BB962C8B-B14F-4D97-AF65-F5344CB8AC3E}">
        <p14:creationId xmlns:p14="http://schemas.microsoft.com/office/powerpoint/2010/main" val="128763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643086" y="667659"/>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Choice of Approach</a:t>
            </a:r>
            <a:endParaRPr lang="en-GB" sz="2400" dirty="0"/>
          </a:p>
        </p:txBody>
      </p:sp>
      <p:sp>
        <p:nvSpPr>
          <p:cNvPr id="3" name="Rounded Rectangle 2"/>
          <p:cNvSpPr/>
          <p:nvPr/>
        </p:nvSpPr>
        <p:spPr>
          <a:xfrm>
            <a:off x="1654629" y="2017486"/>
            <a:ext cx="9158514" cy="2510971"/>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Wingdings" panose="05000000000000000000" pitchFamily="2" charset="2"/>
              <a:buChar char="v"/>
            </a:pPr>
            <a:r>
              <a:rPr lang="en-GB" dirty="0" smtClean="0">
                <a:solidFill>
                  <a:schemeClr val="tx1"/>
                </a:solidFill>
              </a:rPr>
              <a:t>The choice of theory and approach depends on the situation and the problem.</a:t>
            </a:r>
          </a:p>
          <a:p>
            <a:pPr marL="285750" indent="-285750">
              <a:lnSpc>
                <a:spcPct val="150000"/>
              </a:lnSpc>
              <a:buFont typeface="Wingdings" panose="05000000000000000000" pitchFamily="2" charset="2"/>
              <a:buChar char="v"/>
            </a:pPr>
            <a:r>
              <a:rPr lang="en-GB" dirty="0" smtClean="0">
                <a:solidFill>
                  <a:schemeClr val="tx1"/>
                </a:solidFill>
              </a:rPr>
              <a:t>The key behaviour of teamwork is used in every situation.</a:t>
            </a:r>
          </a:p>
          <a:p>
            <a:pPr marL="285750" indent="-285750">
              <a:lnSpc>
                <a:spcPct val="150000"/>
              </a:lnSpc>
              <a:buFont typeface="Wingdings" panose="05000000000000000000" pitchFamily="2" charset="2"/>
              <a:buChar char="v"/>
            </a:pPr>
            <a:r>
              <a:rPr lang="en-GB" dirty="0" smtClean="0">
                <a:solidFill>
                  <a:schemeClr val="tx1"/>
                </a:solidFill>
              </a:rPr>
              <a:t>All the groups should try to achieve the high-performance group elements. </a:t>
            </a:r>
            <a:endParaRPr lang="en-GB" dirty="0">
              <a:solidFill>
                <a:schemeClr val="tx1"/>
              </a:solidFill>
            </a:endParaRPr>
          </a:p>
        </p:txBody>
      </p:sp>
    </p:spTree>
    <p:extLst>
      <p:ext uri="{BB962C8B-B14F-4D97-AF65-F5344CB8AC3E}">
        <p14:creationId xmlns:p14="http://schemas.microsoft.com/office/powerpoint/2010/main" val="2139598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904343" y="203202"/>
            <a:ext cx="4684485" cy="751114"/>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smtClean="0"/>
              <a:t>References</a:t>
            </a:r>
            <a:endParaRPr lang="en-US" sz="3600" dirty="0"/>
          </a:p>
        </p:txBody>
      </p:sp>
      <p:sp>
        <p:nvSpPr>
          <p:cNvPr id="3" name="Rounded Rectangle 2"/>
          <p:cNvSpPr/>
          <p:nvPr/>
        </p:nvSpPr>
        <p:spPr>
          <a:xfrm>
            <a:off x="754744" y="1190172"/>
            <a:ext cx="10361384" cy="5471885"/>
          </a:xfrm>
          <a:prstGeom prst="round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50000"/>
              </a:lnSpc>
            </a:pPr>
            <a:r>
              <a:rPr lang="en-US" dirty="0" smtClean="0"/>
              <a:t>Belbin</a:t>
            </a:r>
            <a:r>
              <a:rPr lang="en-US" dirty="0"/>
              <a:t>, R. (2017) </a:t>
            </a:r>
            <a:r>
              <a:rPr lang="en-US" i="1" dirty="0"/>
              <a:t>Management teams</a:t>
            </a:r>
            <a:r>
              <a:rPr lang="en-US" dirty="0"/>
              <a:t>. 13th ed., p. 167. Amsterdam: Elsevier Butterworth-Heinemann.</a:t>
            </a:r>
          </a:p>
          <a:p>
            <a:pPr algn="just">
              <a:lnSpc>
                <a:spcPct val="150000"/>
              </a:lnSpc>
            </a:pPr>
            <a:r>
              <a:rPr lang="en-US" dirty="0" err="1"/>
              <a:t>Bluck</a:t>
            </a:r>
            <a:r>
              <a:rPr lang="en-US" dirty="0"/>
              <a:t>, R. (2018) </a:t>
            </a:r>
            <a:r>
              <a:rPr lang="en-US" i="1" dirty="0"/>
              <a:t>Team management</a:t>
            </a:r>
            <a:r>
              <a:rPr lang="en-US" dirty="0"/>
              <a:t>. 14th ed., p. 187. London: Library Association.</a:t>
            </a:r>
          </a:p>
          <a:p>
            <a:pPr algn="just">
              <a:lnSpc>
                <a:spcPct val="150000"/>
              </a:lnSpc>
            </a:pPr>
            <a:r>
              <a:rPr lang="en-US" dirty="0" err="1"/>
              <a:t>Bolea</a:t>
            </a:r>
            <a:r>
              <a:rPr lang="en-US" dirty="0"/>
              <a:t>, A. and Atwater, L. (2015) </a:t>
            </a:r>
            <a:r>
              <a:rPr lang="en-US" i="1" dirty="0"/>
              <a:t>Applied Leadership Development</a:t>
            </a:r>
            <a:r>
              <a:rPr lang="en-US" dirty="0"/>
              <a:t>. 10th ed., p. 234. New York: Taylor and Francis.</a:t>
            </a:r>
          </a:p>
          <a:p>
            <a:pPr algn="just">
              <a:lnSpc>
                <a:spcPct val="150000"/>
              </a:lnSpc>
            </a:pPr>
            <a:r>
              <a:rPr lang="en-US" dirty="0" err="1"/>
              <a:t>Conyne</a:t>
            </a:r>
            <a:r>
              <a:rPr lang="en-US" dirty="0"/>
              <a:t>, R. (2016) </a:t>
            </a:r>
            <a:r>
              <a:rPr lang="en-US" i="1" dirty="0"/>
              <a:t>Group work leadership</a:t>
            </a:r>
            <a:r>
              <a:rPr lang="en-US" dirty="0"/>
              <a:t>. 13th ed., p. 156. London: </a:t>
            </a:r>
            <a:r>
              <a:rPr lang="en-US" dirty="0" err="1"/>
              <a:t>McGrow</a:t>
            </a:r>
            <a:r>
              <a:rPr lang="en-US" dirty="0"/>
              <a:t> Hill.</a:t>
            </a:r>
          </a:p>
          <a:p>
            <a:pPr algn="just">
              <a:lnSpc>
                <a:spcPct val="150000"/>
              </a:lnSpc>
            </a:pPr>
            <a:r>
              <a:rPr lang="en-US" dirty="0"/>
              <a:t>Forsyth, D. (2018) </a:t>
            </a:r>
            <a:r>
              <a:rPr lang="en-US" i="1" dirty="0"/>
              <a:t>Group Dynamics</a:t>
            </a:r>
            <a:r>
              <a:rPr lang="en-US" dirty="0"/>
              <a:t>. 13th ed., p. 198. Mason, OH: Cengage.</a:t>
            </a:r>
          </a:p>
          <a:p>
            <a:pPr algn="just">
              <a:lnSpc>
                <a:spcPct val="150000"/>
              </a:lnSpc>
            </a:pPr>
            <a:r>
              <a:rPr lang="en-US" dirty="0"/>
              <a:t>French, R. and Russ, V. (2018) </a:t>
            </a:r>
            <a:r>
              <a:rPr lang="en-US" i="1" dirty="0"/>
              <a:t>Group relations, management, and organization</a:t>
            </a:r>
            <a:r>
              <a:rPr lang="en-US" dirty="0"/>
              <a:t>. 11th ed., p. 178. Oxford: Oxford University Press.</a:t>
            </a:r>
          </a:p>
          <a:p>
            <a:pPr algn="just">
              <a:lnSpc>
                <a:spcPct val="150000"/>
              </a:lnSpc>
            </a:pPr>
            <a:r>
              <a:rPr lang="en-US" dirty="0"/>
              <a:t>Lang, N. (2016) </a:t>
            </a:r>
            <a:r>
              <a:rPr lang="en-US" i="1" dirty="0"/>
              <a:t>Group work practice to advance social competence</a:t>
            </a:r>
            <a:r>
              <a:rPr lang="en-US" dirty="0"/>
              <a:t>. 10th ed., p. 123. New York: Columbia University Press.</a:t>
            </a:r>
          </a:p>
          <a:p>
            <a:pPr algn="just">
              <a:lnSpc>
                <a:spcPct val="150000"/>
              </a:lnSpc>
            </a:pPr>
            <a:r>
              <a:rPr lang="en-US" dirty="0"/>
              <a:t>Tuckman, E. (2016) Emanuel Tuckman, </a:t>
            </a:r>
            <a:r>
              <a:rPr lang="en-US" i="1" dirty="0"/>
              <a:t>BMJ</a:t>
            </a:r>
            <a:r>
              <a:rPr lang="en-US" dirty="0"/>
              <a:t>, 346 (may22 21), pp. f2314-f2314. DOI:10.1136/bmj.f2314.</a:t>
            </a:r>
          </a:p>
          <a:p>
            <a:pPr>
              <a:lnSpc>
                <a:spcPct val="150000"/>
              </a:lnSpc>
            </a:pPr>
            <a:endParaRPr lang="en-GB" dirty="0">
              <a:solidFill>
                <a:schemeClr val="tx1"/>
              </a:solidFill>
            </a:endParaRPr>
          </a:p>
        </p:txBody>
      </p:sp>
    </p:spTree>
    <p:extLst>
      <p:ext uri="{BB962C8B-B14F-4D97-AF65-F5344CB8AC3E}">
        <p14:creationId xmlns:p14="http://schemas.microsoft.com/office/powerpoint/2010/main" val="4017071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l="23954" t="8183" r="25686" b="7632"/>
          <a:stretch/>
        </p:blipFill>
        <p:spPr>
          <a:xfrm>
            <a:off x="2409371" y="130630"/>
            <a:ext cx="6662058" cy="6595016"/>
          </a:xfrm>
          <a:prstGeom prst="rect">
            <a:avLst/>
          </a:prstGeom>
        </p:spPr>
      </p:pic>
    </p:spTree>
    <p:extLst>
      <p:ext uri="{BB962C8B-B14F-4D97-AF65-F5344CB8AC3E}">
        <p14:creationId xmlns:p14="http://schemas.microsoft.com/office/powerpoint/2010/main" val="14204999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E3DA18C2-75F1-4980-A5F0-165F6F71DE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260</TotalTime>
  <Words>804</Words>
  <Application>Microsoft Office PowerPoint</Application>
  <PresentationFormat>Widescreen</PresentationFormat>
  <Paragraphs>66</Paragraphs>
  <Slides>15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Malgun Gothic</vt:lpstr>
      <vt:lpstr>Arial</vt:lpstr>
      <vt:lpstr>Calibri</vt:lpstr>
      <vt:lpstr>Calibri Light</vt:lpstr>
      <vt:lpstr>Times New Roman</vt:lpstr>
      <vt:lpstr>Wingdings</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Laptop</cp:lastModifiedBy>
  <cp:revision>22</cp:revision>
  <dcterms:created xsi:type="dcterms:W3CDTF">2021-04-28T18:11:22Z</dcterms:created>
  <dcterms:modified xsi:type="dcterms:W3CDTF">2021-04-29T05:52:46Z</dcterms:modified>
</cp:coreProperties>
</file>