
<file path=[Content_Types].xml><?xml version="1.0" encoding="utf-8"?>
<Types xmlns="http://schemas.openxmlformats.org/package/2006/content-types">
  <Default Extension="jpg&amp;ehk=aus" ContentType="image/jpeg"/>
  <Default Extension="png" ContentType="image/png"/>
  <Default Extension="rels" ContentType="application/vnd.openxmlformats-package.relationships+xml"/>
  <Default Extension="xml" ContentType="application/xml"/>
  <Default Extension="png&amp;ehk=CN0cWc5uMrGxRLwNF93TfQ&amp;r=0&amp;pid=OfficeInsert" ContentType="image/pn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5"/>
  </p:notesMasterIdLst>
  <p:handoutMasterIdLst>
    <p:handoutMasterId r:id="rId6"/>
  </p:handoutMasterIdLst>
  <p:sldIdLst>
    <p:sldId id="256" r:id="rId3"/>
    <p:sldId id="257" r:id="rId4"/>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33" d="100"/>
          <a:sy n="33" d="100"/>
        </p:scale>
        <p:origin x="24" y="-738"/>
      </p:cViewPr>
      <p:guideLst/>
    </p:cSldViewPr>
  </p:slideViewPr>
  <p:notesTextViewPr>
    <p:cViewPr>
      <p:scale>
        <a:sx n="1" d="1"/>
        <a:sy n="1" d="1"/>
      </p:scale>
      <p:origin x="0" y="0"/>
    </p:cViewPr>
  </p:notesTextViewPr>
  <p:notesViewPr>
    <p:cSldViewPr snapToGrid="0" showGuides="1">
      <p:cViewPr varScale="1">
        <p:scale>
          <a:sx n="65" d="100"/>
          <a:sy n="65" d="100"/>
        </p:scale>
        <p:origin x="2796" y="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handoutMaster" Target="handoutMasters/handoutMaster1.xml"/><Relationship Id="rId11" Type="http://schemas.microsoft.com/office/2015/10/relationships/revisionInfo" Target="revisionInfo.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1/19/2018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1/19/2018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2" name="Title 1"/>
          <p:cNvSpPr>
            <a:spLocks noGrp="1"/>
          </p:cNvSpPr>
          <p:nvPr>
            <p:ph type="title"/>
          </p:nvPr>
        </p:nvSpPr>
        <p:spPr>
          <a:xfrm>
            <a:off x="6400800" y="990600"/>
            <a:ext cx="31089600" cy="2514540"/>
          </a:xfrm>
        </p:spPr>
        <p:txBody>
          <a:bodyPr/>
          <a:lstStyle/>
          <a:p>
            <a:r>
              <a:rPr lang="en-US"/>
              <a:t>Click to edit Master title style</a:t>
            </a:r>
          </a:p>
        </p:txBody>
      </p:sp>
      <p:sp>
        <p:nvSpPr>
          <p:cNvPr id="31" name="Text Placeholder 6"/>
          <p:cNvSpPr>
            <a:spLocks noGrp="1"/>
          </p:cNvSpPr>
          <p:nvPr>
            <p:ph type="body" sz="quarter" idx="36"/>
          </p:nvPr>
        </p:nvSpPr>
        <p:spPr bwMode="auto">
          <a:xfrm>
            <a:off x="6400800" y="3588603"/>
            <a:ext cx="31089600" cy="830997"/>
          </a:xfrm>
        </p:spPr>
        <p:txBody>
          <a:bodyPr>
            <a:noAutofit/>
          </a:bodyPr>
          <a:lstStyle>
            <a:lvl1pPr marL="0" indent="0">
              <a:spcBef>
                <a:spcPts val="0"/>
              </a:spcBef>
              <a:buNone/>
              <a:defRPr sz="2400">
                <a:solidFill>
                  <a:schemeClr val="bg1"/>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3" name="Date Placeholder 2"/>
          <p:cNvSpPr>
            <a:spLocks noGrp="1"/>
          </p:cNvSpPr>
          <p:nvPr>
            <p:ph type="dt" sz="half" idx="10"/>
          </p:nvPr>
        </p:nvSpPr>
        <p:spPr/>
        <p:txBody>
          <a:bodyPr/>
          <a:lstStyle/>
          <a:p>
            <a:fld id="{ECAA57DF-1C19-4726-AB84-014692BAD8F5}" type="datetimeFigureOut">
              <a:rPr lang="en-US" smtClean="0"/>
              <a:t>1/19/2018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7" name="Text Placeholder 6"/>
          <p:cNvSpPr>
            <a:spLocks noGrp="1"/>
          </p:cNvSpPr>
          <p:nvPr>
            <p:ph type="body" sz="quarter" idx="13" hasCustomPrompt="1"/>
          </p:nvPr>
        </p:nvSpPr>
        <p:spPr>
          <a:xfrm>
            <a:off x="1143000" y="5852160"/>
            <a:ext cx="12801600" cy="1219200"/>
          </a:xfrm>
          <a:prstGeom prst="round1Rect">
            <a:avLst/>
          </a:prstGeom>
          <a:solidFill>
            <a:schemeClr val="accent2"/>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9" name="Content Placeholder 17"/>
          <p:cNvSpPr>
            <a:spLocks noGrp="1"/>
          </p:cNvSpPr>
          <p:nvPr>
            <p:ph sz="quarter" idx="24" hasCustomPrompt="1"/>
          </p:nvPr>
        </p:nvSpPr>
        <p:spPr>
          <a:xfrm>
            <a:off x="1143000" y="7071360"/>
            <a:ext cx="12801600" cy="6858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1" name="Text Placeholder 6"/>
          <p:cNvSpPr>
            <a:spLocks noGrp="1"/>
          </p:cNvSpPr>
          <p:nvPr>
            <p:ph type="body" sz="quarter" idx="17" hasCustomPrompt="1"/>
          </p:nvPr>
        </p:nvSpPr>
        <p:spPr>
          <a:xfrm>
            <a:off x="1143000" y="15032736"/>
            <a:ext cx="12801600" cy="1219200"/>
          </a:xfrm>
          <a:prstGeom prst="round1Rect">
            <a:avLst/>
          </a:prstGeom>
          <a:solidFill>
            <a:schemeClr val="accent3"/>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251936"/>
            <a:ext cx="12801600" cy="9088165"/>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5831800"/>
            <a:ext cx="12801600" cy="1219200"/>
          </a:xfrm>
          <a:prstGeom prst="round1Rect">
            <a:avLst/>
          </a:prstGeom>
          <a:solidFill>
            <a:schemeClr val="accent4"/>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852160"/>
            <a:ext cx="12801600" cy="1219200"/>
          </a:xfrm>
          <a:prstGeom prst="round1Rect">
            <a:avLst/>
          </a:prstGeom>
          <a:solidFill>
            <a:schemeClr val="accent5"/>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071360"/>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8" name="Content Placeholder 17"/>
          <p:cNvSpPr>
            <a:spLocks noGrp="1"/>
          </p:cNvSpPr>
          <p:nvPr>
            <p:ph sz="quarter" idx="23" hasCustomPrompt="1"/>
          </p:nvPr>
        </p:nvSpPr>
        <p:spPr>
          <a:xfrm>
            <a:off x="15544800" y="11948160"/>
            <a:ext cx="12801600" cy="6172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3" name="Content Placeholder 17"/>
          <p:cNvSpPr>
            <a:spLocks noGrp="1"/>
          </p:cNvSpPr>
          <p:nvPr>
            <p:ph sz="quarter" idx="28" hasCustomPrompt="1"/>
          </p:nvPr>
        </p:nvSpPr>
        <p:spPr>
          <a:xfrm>
            <a:off x="15544800" y="23469600"/>
            <a:ext cx="12801600" cy="1752600"/>
          </a:xfrm>
        </p:spPr>
        <p:txBody>
          <a:bodyPr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p:txBody>
      </p:sp>
      <p:sp>
        <p:nvSpPr>
          <p:cNvPr id="24" name="Text Placeholder 6"/>
          <p:cNvSpPr>
            <a:spLocks noGrp="1"/>
          </p:cNvSpPr>
          <p:nvPr>
            <p:ph type="body" sz="quarter" idx="29" hasCustomPrompt="1"/>
          </p:nvPr>
        </p:nvSpPr>
        <p:spPr>
          <a:xfrm>
            <a:off x="15544800" y="2583180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85216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071360"/>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5837408"/>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9" name="Text Placeholder 6"/>
          <p:cNvSpPr>
            <a:spLocks noGrp="1"/>
          </p:cNvSpPr>
          <p:nvPr>
            <p:ph type="body" sz="quarter" idx="34" hasCustomPrompt="1"/>
          </p:nvPr>
        </p:nvSpPr>
        <p:spPr>
          <a:xfrm>
            <a:off x="29900880" y="25831800"/>
            <a:ext cx="12801600" cy="1219200"/>
          </a:xfrm>
          <a:prstGeom prst="round1Rect">
            <a:avLst/>
          </a:prstGeom>
          <a:solidFill>
            <a:schemeClr val="accent1"/>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2" name="Instructions"/>
          <p:cNvSpPr/>
          <p:nvPr userDrawn="1"/>
        </p:nvSpPr>
        <p:spPr>
          <a:xfrm>
            <a:off x="43891200" y="2552699"/>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a:solidFill>
                  <a:prstClr val="white">
                    <a:lumMod val="50000"/>
                  </a:prstClr>
                </a:solidFill>
                <a:latin typeface="Calibri Light" panose="020F0302020204030204" pitchFamily="34" charset="0"/>
                <a:cs typeface="Calibri" panose="020F0502020204030204" pitchFamily="34" charset="0"/>
              </a:rPr>
              <a:t>poster </a:t>
            </a:r>
            <a:r>
              <a:rPr sz="6600" dirty="0">
                <a:solidFill>
                  <a:prstClr val="white">
                    <a:lumMod val="50000"/>
                  </a:prstClr>
                </a:solidFill>
                <a:latin typeface="Calibri Light" panose="020F0302020204030204" pitchFamily="34" charset="0"/>
                <a:cs typeface="Calibri" panose="020F0502020204030204" pitchFamily="34" charset="0"/>
              </a:rPr>
              <a:t>are formatted for you. </a:t>
            </a:r>
            <a:r>
              <a:rPr lang="en-US" sz="6600" dirty="0">
                <a:solidFill>
                  <a:prstClr val="white">
                    <a:lumMod val="50000"/>
                  </a:prstClr>
                </a:solidFill>
                <a:latin typeface="Calibri Light" panose="020F0302020204030204" pitchFamily="34" charset="0"/>
                <a:cs typeface="Calibri" panose="020F0502020204030204" pitchFamily="34" charset="0"/>
              </a:rPr>
              <a:t>Type</a:t>
            </a:r>
            <a:r>
              <a:rPr lang="en-US" sz="6600" baseline="0" dirty="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a:solidFill>
                  <a:prstClr val="white">
                    <a:lumMod val="50000"/>
                  </a:prstClr>
                </a:solidFill>
                <a:latin typeface="Calibri Light" panose="020F0302020204030204" pitchFamily="34" charset="0"/>
                <a:cs typeface="Calibri" panose="020F0502020204030204" pitchFamily="34" charset="0"/>
              </a:rPr>
              <a:t>T</a:t>
            </a:r>
            <a:r>
              <a:rPr sz="6600" dirty="0">
                <a:solidFill>
                  <a:prstClr val="white">
                    <a:lumMod val="50000"/>
                  </a:prstClr>
                </a:solidFill>
                <a:latin typeface="Calibri Light" panose="020F0302020204030204" pitchFamily="34" charset="0"/>
                <a:cs typeface="Calibri" panose="020F0502020204030204" pitchFamily="34" charset="0"/>
              </a:rPr>
              <a:t>o add or remove bullet points from text, just click 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a:solidFill>
                  <a:prstClr val="white">
                    <a:lumMod val="50000"/>
                  </a:prstClr>
                </a:solidFill>
                <a:latin typeface="Calibri Light" panose="020F0302020204030204" pitchFamily="34" charset="0"/>
                <a:cs typeface="Calibri" panose="020F0502020204030204" pitchFamily="34" charset="0"/>
              </a:rPr>
              <a:t>content</a:t>
            </a:r>
            <a:r>
              <a:rPr sz="6600" dirty="0">
                <a:solidFill>
                  <a:prstClr val="white">
                    <a:lumMod val="50000"/>
                  </a:prstClr>
                </a:solidFill>
                <a:latin typeface="Calibri Light" panose="020F0302020204030204" pitchFamily="34" charset="0"/>
                <a:cs typeface="Calibri" panose="020F0502020204030204" pitchFamily="34" charset="0"/>
              </a:rPr>
              <a:t> or body text, just make a copy of what you need and drag it into place. PowerPoint’s Smart Guides will help you align it with everything else.</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Want to use your own pictures instead of ours? No problem! Just </a:t>
            </a:r>
            <a:r>
              <a:rPr lang="en-US" sz="6600" dirty="0">
                <a:solidFill>
                  <a:prstClr val="white">
                    <a:lumMod val="50000"/>
                  </a:prstClr>
                </a:solidFill>
                <a:latin typeface="Calibri Light" panose="020F0302020204030204" pitchFamily="34" charset="0"/>
                <a:cs typeface="Calibri" panose="020F0502020204030204" pitchFamily="34" charset="0"/>
              </a:rPr>
              <a:t>right-</a:t>
            </a:r>
            <a:r>
              <a:rPr sz="6600" dirty="0">
                <a:solidFill>
                  <a:prstClr val="white">
                    <a:lumMod val="50000"/>
                  </a:prstClr>
                </a:solidFill>
                <a:latin typeface="Calibri Light" panose="020F0302020204030204" pitchFamily="34" charset="0"/>
                <a:cs typeface="Calibri" panose="020F0502020204030204" pitchFamily="34" charset="0"/>
              </a:rPr>
              <a:t>click a picture</a:t>
            </a:r>
            <a:r>
              <a:rPr lang="en-US" sz="6600" dirty="0">
                <a:solidFill>
                  <a:prstClr val="white">
                    <a:lumMod val="50000"/>
                  </a:prstClr>
                </a:solidFill>
                <a:latin typeface="Calibri Light" panose="020F0302020204030204" pitchFamily="34" charset="0"/>
                <a:cs typeface="Calibri" panose="020F0502020204030204" pitchFamily="34" charset="0"/>
              </a:rPr>
              <a:t> and choose Change Picture. Maintain the</a:t>
            </a:r>
            <a:r>
              <a:rPr lang="en-US" sz="6600" baseline="0" dirty="0">
                <a:solidFill>
                  <a:prstClr val="white">
                    <a:lumMod val="50000"/>
                  </a:prstClr>
                </a:solidFill>
                <a:latin typeface="Calibri Light" panose="020F0302020204030204" pitchFamily="34" charset="0"/>
                <a:cs typeface="Calibri" panose="020F0502020204030204" pitchFamily="34" charset="0"/>
              </a:rPr>
              <a:t> proportion of pictures as you r</a:t>
            </a:r>
            <a:r>
              <a:rPr lang="en-US" sz="6600" dirty="0">
                <a:solidFill>
                  <a:prstClr val="white">
                    <a:lumMod val="50000"/>
                  </a:prstClr>
                </a:solidFill>
                <a:latin typeface="Calibri Light" panose="020F0302020204030204" pitchFamily="34" charset="0"/>
                <a:cs typeface="Calibri" panose="020F0502020204030204" pitchFamily="34" charset="0"/>
              </a:rPr>
              <a:t>esize</a:t>
            </a:r>
            <a:r>
              <a:rPr lang="en-US" sz="6600" baseline="0" dirty="0">
                <a:solidFill>
                  <a:prstClr val="white">
                    <a:lumMod val="50000"/>
                  </a:prstClr>
                </a:solidFill>
                <a:latin typeface="Calibri Light" panose="020F0302020204030204" pitchFamily="34" charset="0"/>
                <a:cs typeface="Calibri" panose="020F0502020204030204" pitchFamily="34" charset="0"/>
              </a:rPr>
              <a:t> by dragging a corner.</a:t>
            </a:r>
            <a:endParaRPr sz="6600" dirty="0">
              <a:solidFill>
                <a:prstClr val="white">
                  <a:lumMod val="50000"/>
                </a:prstClr>
              </a:solidFill>
              <a:latin typeface="Calibri Light" panose="020F0302020204030204" pitchFamily="34" charset="0"/>
              <a:cs typeface="Calibri" panose="020F0502020204030204" pitchFamily="34" charset="0"/>
            </a:endParaRPr>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invGray">
          <a:xfrm>
            <a:off x="0" y="0"/>
            <a:ext cx="43891200" cy="50292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6400800" y="990600"/>
            <a:ext cx="31089600" cy="25145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6400800" y="6019800"/>
            <a:ext cx="31089600" cy="2362962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1/19/2018</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8800" b="1"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amp;ehk=aus"/><Relationship Id="rId2" Type="http://schemas.openxmlformats.org/officeDocument/2006/relationships/image" Target="../media/image1.png&amp;ehk=CN0cWc5uMrGxRLwNF93TfQ&amp;r=0&amp;pid=OfficeInsert"/><Relationship Id="rId1" Type="http://schemas.openxmlformats.org/officeDocument/2006/relationships/slideLayout" Target="../slideLayouts/slideLayout1.xml"/><Relationship Id="rId6" Type="http://schemas.openxmlformats.org/officeDocument/2006/relationships/hyperlink" Target="http://iteachkinderkids.blogspot.com/" TargetMode="External"/><Relationship Id="rId5" Type="http://schemas.openxmlformats.org/officeDocument/2006/relationships/image" Target="../media/image3.png"/><Relationship Id="rId4" Type="http://schemas.openxmlformats.org/officeDocument/2006/relationships/hyperlink" Target="http://tex.stackexchange.com/questions/218297/generate-unreadable-handwriting-text"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617029" y="445136"/>
            <a:ext cx="31873371" cy="2720594"/>
          </a:xfrm>
        </p:spPr>
        <p:txBody>
          <a:bodyPr>
            <a:normAutofit fontScale="90000"/>
          </a:bodyPr>
          <a:lstStyle/>
          <a:p>
            <a:pPr algn="ctr"/>
            <a:r>
              <a:rPr lang="en-US" sz="9600" dirty="0"/>
              <a:t>THE  IMPACT OF TIME MANAGEMENT AND READING SKILLS ON CRITICAL THINKING </a:t>
            </a:r>
          </a:p>
        </p:txBody>
      </p:sp>
      <p:sp>
        <p:nvSpPr>
          <p:cNvPr id="11" name="Content Placeholder 10"/>
          <p:cNvSpPr>
            <a:spLocks noGrp="1"/>
          </p:cNvSpPr>
          <p:nvPr>
            <p:ph sz="quarter" idx="24"/>
          </p:nvPr>
        </p:nvSpPr>
        <p:spPr>
          <a:xfrm>
            <a:off x="1143000" y="7510601"/>
            <a:ext cx="11670448" cy="6205399"/>
          </a:xfrm>
          <a:solidFill>
            <a:schemeClr val="accent1"/>
          </a:solidFill>
        </p:spPr>
        <p:txBody>
          <a:bodyPr>
            <a:normAutofit/>
          </a:bodyPr>
          <a:lstStyle/>
          <a:p>
            <a:pPr marL="0" indent="0" algn="just">
              <a:buNone/>
            </a:pPr>
            <a:r>
              <a:rPr lang="en-US" sz="4400" dirty="0">
                <a:solidFill>
                  <a:schemeClr val="bg1"/>
                </a:solidFill>
                <a:latin typeface="Times New Roman" panose="02020603050405020304" pitchFamily="18" charset="0"/>
                <a:cs typeface="Times New Roman" panose="02020603050405020304" pitchFamily="18" charset="0"/>
              </a:rPr>
              <a:t>Academic skills are an essential set of skills needed to succeed in any type of university degree. These important skills include reading, writing and referencing. </a:t>
            </a:r>
          </a:p>
          <a:p>
            <a:pPr marL="0" indent="0" algn="just">
              <a:buNone/>
            </a:pPr>
            <a:endParaRPr lang="en-US" sz="4400" dirty="0">
              <a:solidFill>
                <a:schemeClr val="bg1"/>
              </a:solidFill>
              <a:latin typeface="Times New Roman" panose="02020603050405020304" pitchFamily="18" charset="0"/>
              <a:cs typeface="Times New Roman" panose="02020603050405020304" pitchFamily="18" charset="0"/>
            </a:endParaRPr>
          </a:p>
          <a:p>
            <a:pPr marL="0" indent="0" algn="just">
              <a:buNone/>
            </a:pPr>
            <a:r>
              <a:rPr lang="en-US" sz="4400" dirty="0">
                <a:solidFill>
                  <a:schemeClr val="bg1"/>
                </a:solidFill>
                <a:latin typeface="Times New Roman" panose="02020603050405020304" pitchFamily="18" charset="0"/>
                <a:cs typeface="Times New Roman" panose="02020603050405020304" pitchFamily="18" charset="0"/>
              </a:rPr>
              <a:t>These particular skills help to ensure success within higher education (Cottrell), they also enhance a students ability to think critically.</a:t>
            </a:r>
          </a:p>
          <a:p>
            <a:pPr marL="0" indent="0" algn="just">
              <a:buNone/>
            </a:pPr>
            <a:endParaRPr lang="en-US" sz="4400" dirty="0">
              <a:solidFill>
                <a:schemeClr val="bg1"/>
              </a:solidFill>
              <a:latin typeface="Times New Roman" panose="02020603050405020304" pitchFamily="18" charset="0"/>
              <a:cs typeface="Times New Roman" panose="02020603050405020304" pitchFamily="18" charset="0"/>
            </a:endParaRPr>
          </a:p>
          <a:p>
            <a:pPr marL="0" indent="0" algn="just">
              <a:buNone/>
            </a:pPr>
            <a:endParaRPr lang="en-US" sz="4400" dirty="0">
              <a:solidFill>
                <a:schemeClr val="bg1"/>
              </a:solidFill>
              <a:latin typeface="Times New Roman" panose="02020603050405020304" pitchFamily="18" charset="0"/>
              <a:cs typeface="Times New Roman" panose="02020603050405020304" pitchFamily="18" charset="0"/>
            </a:endParaRPr>
          </a:p>
        </p:txBody>
      </p:sp>
      <p:sp>
        <p:nvSpPr>
          <p:cNvPr id="18" name="Text Placeholder 17"/>
          <p:cNvSpPr>
            <a:spLocks noGrp="1"/>
          </p:cNvSpPr>
          <p:nvPr>
            <p:ph type="body" sz="quarter" idx="31"/>
          </p:nvPr>
        </p:nvSpPr>
        <p:spPr>
          <a:xfrm>
            <a:off x="15040491" y="26225706"/>
            <a:ext cx="13764493" cy="1219200"/>
          </a:xfrm>
        </p:spPr>
        <p:txBody>
          <a:bodyPr/>
          <a:lstStyle/>
          <a:p>
            <a:pPr algn="ctr"/>
            <a:r>
              <a:rPr lang="en-US" b="1" dirty="0"/>
              <a:t>READING SKILLS </a:t>
            </a:r>
          </a:p>
        </p:txBody>
      </p:sp>
      <p:pic>
        <p:nvPicPr>
          <p:cNvPr id="10" name="Picture 9">
            <a:extLst>
              <a:ext uri="{FF2B5EF4-FFF2-40B4-BE49-F238E27FC236}">
                <a16:creationId xmlns:a16="http://schemas.microsoft.com/office/drawing/2014/main" id="{FBB4D613-7C20-4020-9671-3C96FE461C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644865" y="469367"/>
            <a:ext cx="3657600" cy="4042943"/>
          </a:xfrm>
          <a:prstGeom prst="rect">
            <a:avLst/>
          </a:prstGeom>
        </p:spPr>
      </p:pic>
      <p:sp>
        <p:nvSpPr>
          <p:cNvPr id="20" name="Text Placeholder 19">
            <a:extLst>
              <a:ext uri="{FF2B5EF4-FFF2-40B4-BE49-F238E27FC236}">
                <a16:creationId xmlns:a16="http://schemas.microsoft.com/office/drawing/2014/main" id="{9C82C7FD-093F-4B90-B801-28862E66D27F}"/>
              </a:ext>
            </a:extLst>
          </p:cNvPr>
          <p:cNvSpPr>
            <a:spLocks noGrp="1"/>
          </p:cNvSpPr>
          <p:nvPr>
            <p:ph type="body" sz="quarter" idx="13"/>
          </p:nvPr>
        </p:nvSpPr>
        <p:spPr>
          <a:xfrm>
            <a:off x="1143000" y="5373589"/>
            <a:ext cx="12801600" cy="1697771"/>
          </a:xfrm>
        </p:spPr>
        <p:txBody>
          <a:bodyPr/>
          <a:lstStyle/>
          <a:p>
            <a:pPr algn="ctr"/>
            <a:r>
              <a:rPr lang="en-GB" b="1" dirty="0"/>
              <a:t>Academic Study Skills </a:t>
            </a:r>
          </a:p>
        </p:txBody>
      </p:sp>
      <p:pic>
        <p:nvPicPr>
          <p:cNvPr id="33" name="Picture 32">
            <a:extLst>
              <a:ext uri="{FF2B5EF4-FFF2-40B4-BE49-F238E27FC236}">
                <a16:creationId xmlns:a16="http://schemas.microsoft.com/office/drawing/2014/main" id="{089884EC-C2AC-42E7-B94E-7385437F09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8735" y="397346"/>
            <a:ext cx="3657600" cy="4042943"/>
          </a:xfrm>
          <a:prstGeom prst="rect">
            <a:avLst/>
          </a:prstGeom>
        </p:spPr>
      </p:pic>
      <p:sp>
        <p:nvSpPr>
          <p:cNvPr id="37" name="Title 3">
            <a:extLst>
              <a:ext uri="{FF2B5EF4-FFF2-40B4-BE49-F238E27FC236}">
                <a16:creationId xmlns:a16="http://schemas.microsoft.com/office/drawing/2014/main" id="{5BFB9D05-E8D3-477D-B762-B21E64E66A8D}"/>
              </a:ext>
            </a:extLst>
          </p:cNvPr>
          <p:cNvSpPr txBox="1">
            <a:spLocks/>
          </p:cNvSpPr>
          <p:nvPr/>
        </p:nvSpPr>
        <p:spPr bwMode="auto">
          <a:xfrm>
            <a:off x="5662749" y="2898753"/>
            <a:ext cx="31873371" cy="1752601"/>
          </a:xfrm>
          <a:prstGeom prst="rect">
            <a:avLst/>
          </a:prstGeom>
        </p:spPr>
        <p:txBody>
          <a:bodyPr vert="horz" lIns="91440" tIns="45720" rIns="91440" bIns="45720" rtlCol="0" anchor="b">
            <a:normAutofit fontScale="75000" lnSpcReduction="20000"/>
          </a:bodyPr>
          <a:lstStyle>
            <a:lvl1pPr algn="l" defTabSz="4389120" rtl="0" eaLnBrk="1" latinLnBrk="0" hangingPunct="1">
              <a:lnSpc>
                <a:spcPct val="90000"/>
              </a:lnSpc>
              <a:spcBef>
                <a:spcPct val="0"/>
              </a:spcBef>
              <a:buNone/>
              <a:defRPr sz="8800" b="1" kern="1200">
                <a:solidFill>
                  <a:schemeClr val="bg1"/>
                </a:solidFill>
                <a:latin typeface="+mj-lt"/>
                <a:ea typeface="+mj-ea"/>
                <a:cs typeface="+mj-cs"/>
              </a:defRPr>
            </a:lvl1pPr>
          </a:lstStyle>
          <a:p>
            <a:pPr algn="ctr"/>
            <a:r>
              <a:rPr lang="en-US" sz="9600" dirty="0"/>
              <a:t>Academic Study Skills       -     How do these skills enhance critical thinking? </a:t>
            </a:r>
          </a:p>
        </p:txBody>
      </p:sp>
      <p:pic>
        <p:nvPicPr>
          <p:cNvPr id="57" name="Content Placeholder 56">
            <a:extLst>
              <a:ext uri="{FF2B5EF4-FFF2-40B4-BE49-F238E27FC236}">
                <a16:creationId xmlns:a16="http://schemas.microsoft.com/office/drawing/2014/main" id="{9AC35801-B734-448B-B1AC-950D8AA71424}"/>
              </a:ext>
            </a:extLst>
          </p:cNvPr>
          <p:cNvPicPr>
            <a:picLocks noGrp="1" noChangeAspect="1"/>
          </p:cNvPicPr>
          <p:nvPr>
            <p:ph sz="quarter" idx="25"/>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5720869" y="7681807"/>
            <a:ext cx="3810000" cy="3900684"/>
          </a:xfrm>
        </p:spPr>
      </p:pic>
      <p:sp>
        <p:nvSpPr>
          <p:cNvPr id="40" name="Text Placeholder 39">
            <a:extLst>
              <a:ext uri="{FF2B5EF4-FFF2-40B4-BE49-F238E27FC236}">
                <a16:creationId xmlns:a16="http://schemas.microsoft.com/office/drawing/2014/main" id="{CB6BE73F-AF9D-406C-B262-2B6BDABCB1EA}"/>
              </a:ext>
            </a:extLst>
          </p:cNvPr>
          <p:cNvSpPr>
            <a:spLocks noGrp="1"/>
          </p:cNvSpPr>
          <p:nvPr>
            <p:ph type="body" sz="quarter" idx="21"/>
          </p:nvPr>
        </p:nvSpPr>
        <p:spPr>
          <a:xfrm>
            <a:off x="438786" y="21985658"/>
            <a:ext cx="13764494" cy="1219200"/>
          </a:xfrm>
        </p:spPr>
        <p:txBody>
          <a:bodyPr/>
          <a:lstStyle/>
          <a:p>
            <a:pPr algn="ctr"/>
            <a:r>
              <a:rPr lang="en-GB" b="1" dirty="0"/>
              <a:t>TIME MANAGEMENT </a:t>
            </a:r>
          </a:p>
        </p:txBody>
      </p:sp>
      <p:pic>
        <p:nvPicPr>
          <p:cNvPr id="54" name="Content Placeholder 53">
            <a:extLst>
              <a:ext uri="{FF2B5EF4-FFF2-40B4-BE49-F238E27FC236}">
                <a16:creationId xmlns:a16="http://schemas.microsoft.com/office/drawing/2014/main" id="{761D7E3E-04EC-4177-B81C-9FFBCDEA6879}"/>
              </a:ext>
            </a:extLst>
          </p:cNvPr>
          <p:cNvPicPr>
            <a:picLocks noGrp="1" noChangeAspect="1"/>
          </p:cNvPicPr>
          <p:nvPr>
            <p:ph sz="quarter" idx="23"/>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3128322" y="8368351"/>
            <a:ext cx="3282428" cy="1993097"/>
          </a:xfrm>
        </p:spPr>
      </p:pic>
      <p:sp>
        <p:nvSpPr>
          <p:cNvPr id="21" name="Content Placeholder 13">
            <a:extLst>
              <a:ext uri="{FF2B5EF4-FFF2-40B4-BE49-F238E27FC236}">
                <a16:creationId xmlns:a16="http://schemas.microsoft.com/office/drawing/2014/main" id="{721C6D15-B47F-4291-9495-E52A7C40F72E}"/>
              </a:ext>
            </a:extLst>
          </p:cNvPr>
          <p:cNvSpPr txBox="1">
            <a:spLocks/>
          </p:cNvSpPr>
          <p:nvPr/>
        </p:nvSpPr>
        <p:spPr>
          <a:xfrm>
            <a:off x="29578995" y="7676388"/>
            <a:ext cx="10199335" cy="9387840"/>
          </a:xfrm>
          <a:prstGeom prst="rect">
            <a:avLst/>
          </a:prstGeom>
        </p:spPr>
        <p:txBody>
          <a:bodyPr vert="horz" lIns="365760" tIns="182880" rIns="91440" bIns="45720" rtlCol="0">
            <a:normAutofit/>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buFont typeface="Arial" panose="020B0604020202020204" pitchFamily="34" charset="0"/>
              <a:buNone/>
            </a:pPr>
            <a:endParaRPr lang="en-US" dirty="0"/>
          </a:p>
          <a:p>
            <a:pPr marL="0" indent="0">
              <a:buFont typeface="Arial" panose="020B0604020202020204" pitchFamily="34" charset="0"/>
              <a:buNone/>
            </a:pPr>
            <a:endParaRPr lang="en-US" dirty="0"/>
          </a:p>
        </p:txBody>
      </p:sp>
      <p:sp>
        <p:nvSpPr>
          <p:cNvPr id="16" name="Content Placeholder 10">
            <a:extLst>
              <a:ext uri="{FF2B5EF4-FFF2-40B4-BE49-F238E27FC236}">
                <a16:creationId xmlns:a16="http://schemas.microsoft.com/office/drawing/2014/main" id="{269E2E6F-C19E-4610-89A5-25A356F3B0E2}"/>
              </a:ext>
            </a:extLst>
          </p:cNvPr>
          <p:cNvSpPr txBox="1">
            <a:spLocks/>
          </p:cNvSpPr>
          <p:nvPr/>
        </p:nvSpPr>
        <p:spPr>
          <a:xfrm>
            <a:off x="372303" y="23571022"/>
            <a:ext cx="13764493" cy="8674463"/>
          </a:xfrm>
          <a:prstGeom prst="rect">
            <a:avLst/>
          </a:prstGeom>
          <a:solidFill>
            <a:schemeClr val="accent1">
              <a:lumMod val="60000"/>
              <a:lumOff val="40000"/>
            </a:schemeClr>
          </a:solidFill>
          <a:ln>
            <a:solidFill>
              <a:schemeClr val="accent1">
                <a:lumMod val="60000"/>
                <a:lumOff val="40000"/>
              </a:schemeClr>
            </a:solidFill>
          </a:ln>
        </p:spPr>
        <p:txBody>
          <a:bodyPr vert="horz" lIns="365760" tIns="182880" rIns="91440" bIns="45720" rtlCol="0">
            <a:normAutofit/>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gn="just">
              <a:lnSpc>
                <a:spcPct val="160000"/>
              </a:lnSpc>
              <a:buNone/>
            </a:pPr>
            <a:r>
              <a:rPr lang="en-US" sz="3600" dirty="0">
                <a:latin typeface="Times New Roman" panose="02020603050405020304" pitchFamily="18" charset="0"/>
                <a:cs typeface="Times New Roman" panose="02020603050405020304" pitchFamily="18" charset="0"/>
              </a:rPr>
              <a:t>Time management is an extremely important personal quality.  Successful time management is essential in order to enhance critical thinking.  </a:t>
            </a:r>
          </a:p>
          <a:p>
            <a:pPr marL="0" indent="0" algn="just">
              <a:lnSpc>
                <a:spcPct val="160000"/>
              </a:lnSpc>
              <a:buNone/>
            </a:pPr>
            <a:r>
              <a:rPr lang="en-US" sz="3600" dirty="0">
                <a:latin typeface="Times New Roman" panose="02020603050405020304" pitchFamily="18" charset="0"/>
                <a:cs typeface="Times New Roman" panose="02020603050405020304" pitchFamily="18" charset="0"/>
              </a:rPr>
              <a:t>To manage time successfully as students, it is paramount to create a plan and identify what the priorities are for that particular assignment. Creating a timetable to plan work that needs to be done that day is one of the most effective ways to successfully manage time. Having a plan for the day ensures that the most is taken out of the day, and no time has been wasted. </a:t>
            </a:r>
          </a:p>
          <a:p>
            <a:pPr marL="0" indent="0" algn="just">
              <a:lnSpc>
                <a:spcPct val="160000"/>
              </a:lnSpc>
              <a:buNone/>
            </a:pPr>
            <a:endParaRPr lang="en-US" sz="3600" dirty="0">
              <a:latin typeface="Times New Roman" panose="02020603050405020304" pitchFamily="18" charset="0"/>
              <a:cs typeface="Times New Roman" panose="02020603050405020304" pitchFamily="18" charset="0"/>
            </a:endParaRPr>
          </a:p>
        </p:txBody>
      </p:sp>
      <p:sp>
        <p:nvSpPr>
          <p:cNvPr id="19" name="Content Placeholder 10">
            <a:extLst>
              <a:ext uri="{FF2B5EF4-FFF2-40B4-BE49-F238E27FC236}">
                <a16:creationId xmlns:a16="http://schemas.microsoft.com/office/drawing/2014/main" id="{F3DE36F1-4C9F-4142-9F98-BC6EF66BDA67}"/>
              </a:ext>
            </a:extLst>
          </p:cNvPr>
          <p:cNvSpPr txBox="1">
            <a:spLocks/>
          </p:cNvSpPr>
          <p:nvPr/>
        </p:nvSpPr>
        <p:spPr>
          <a:xfrm>
            <a:off x="29675246" y="7549954"/>
            <a:ext cx="13590311" cy="6479635"/>
          </a:xfrm>
          <a:prstGeom prst="rect">
            <a:avLst/>
          </a:prstGeom>
          <a:solidFill>
            <a:schemeClr val="tx1">
              <a:lumMod val="25000"/>
              <a:lumOff val="75000"/>
            </a:schemeClr>
          </a:solidFill>
        </p:spPr>
        <p:txBody>
          <a:bodyPr vert="horz" lIns="365760" tIns="182880" rIns="91440" bIns="45720" rtlCol="0">
            <a:normAutofit lnSpcReduction="10000"/>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gn="just">
              <a:lnSpc>
                <a:spcPct val="150000"/>
              </a:lnSpc>
              <a:buNone/>
            </a:pPr>
            <a:r>
              <a:rPr lang="en-US" sz="4000" dirty="0">
                <a:latin typeface="Times New Roman" panose="02020603050405020304" pitchFamily="18" charset="0"/>
                <a:cs typeface="Times New Roman" panose="02020603050405020304" pitchFamily="18" charset="0"/>
              </a:rPr>
              <a:t>To read effectively for a particular assignment, journal articles must be selected. However, it is important that only relevant journal articles are used. To find relevant journal articles, reading skills must be used to effectively read the journal abstract. Reading skills are also essential in order to synthesize a journal article, this then ensures that our writing is concise and effective. </a:t>
            </a:r>
          </a:p>
        </p:txBody>
      </p:sp>
      <p:sp>
        <p:nvSpPr>
          <p:cNvPr id="23" name="Content Placeholder 10">
            <a:extLst>
              <a:ext uri="{FF2B5EF4-FFF2-40B4-BE49-F238E27FC236}">
                <a16:creationId xmlns:a16="http://schemas.microsoft.com/office/drawing/2014/main" id="{6CF05103-D476-4CE5-BDA6-AB67E69E766D}"/>
              </a:ext>
            </a:extLst>
          </p:cNvPr>
          <p:cNvSpPr txBox="1">
            <a:spLocks/>
          </p:cNvSpPr>
          <p:nvPr/>
        </p:nvSpPr>
        <p:spPr>
          <a:xfrm>
            <a:off x="15040491" y="27819888"/>
            <a:ext cx="13764493" cy="4357862"/>
          </a:xfrm>
          <a:prstGeom prst="rect">
            <a:avLst/>
          </a:prstGeom>
          <a:solidFill>
            <a:schemeClr val="tx1">
              <a:lumMod val="25000"/>
              <a:lumOff val="75000"/>
            </a:schemeClr>
          </a:solidFill>
        </p:spPr>
        <p:txBody>
          <a:bodyPr vert="horz" lIns="365760" tIns="182880" rIns="91440" bIns="45720" rtlCol="0">
            <a:normAutofit/>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gn="just">
              <a:lnSpc>
                <a:spcPct val="150000"/>
              </a:lnSpc>
              <a:buNone/>
            </a:pPr>
            <a:r>
              <a:rPr lang="en-US" sz="4000" dirty="0">
                <a:latin typeface="Times New Roman" panose="02020603050405020304" pitchFamily="18" charset="0"/>
                <a:cs typeface="Times New Roman" panose="02020603050405020304" pitchFamily="18" charset="0"/>
              </a:rPr>
              <a:t>Reading skills are one of the most important skills a person must learn to assist them within their degree. Here are some of the reasons explaining how reading skills enhance critical thinking. </a:t>
            </a:r>
          </a:p>
        </p:txBody>
      </p:sp>
      <p:sp>
        <p:nvSpPr>
          <p:cNvPr id="24" name="Content Placeholder 10">
            <a:extLst>
              <a:ext uri="{FF2B5EF4-FFF2-40B4-BE49-F238E27FC236}">
                <a16:creationId xmlns:a16="http://schemas.microsoft.com/office/drawing/2014/main" id="{95849CAE-F229-402E-A713-AECFEF999A00}"/>
              </a:ext>
            </a:extLst>
          </p:cNvPr>
          <p:cNvSpPr txBox="1">
            <a:spLocks/>
          </p:cNvSpPr>
          <p:nvPr/>
        </p:nvSpPr>
        <p:spPr>
          <a:xfrm>
            <a:off x="16953067" y="9871053"/>
            <a:ext cx="8582561" cy="2130101"/>
          </a:xfrm>
          <a:prstGeom prst="rect">
            <a:avLst/>
          </a:prstGeom>
          <a:solidFill>
            <a:schemeClr val="accent1"/>
          </a:solidFill>
        </p:spPr>
        <p:txBody>
          <a:bodyPr vert="horz" lIns="365760" tIns="182880" rIns="91440" bIns="45720" rtlCol="0">
            <a:normAutofit fontScale="92500"/>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gn="ctr">
              <a:buNone/>
            </a:pPr>
            <a:r>
              <a:rPr lang="en-US" sz="4000" b="1" dirty="0">
                <a:latin typeface="Times New Roman" panose="02020603050405020304" pitchFamily="18" charset="0"/>
                <a:cs typeface="Times New Roman" panose="02020603050405020304" pitchFamily="18" charset="0"/>
              </a:rPr>
              <a:t>To enhance critical thinking it is important to stop and think about how time can be used most effectively!</a:t>
            </a:r>
          </a:p>
        </p:txBody>
      </p:sp>
      <p:sp>
        <p:nvSpPr>
          <p:cNvPr id="25" name="Content Placeholder 10">
            <a:extLst>
              <a:ext uri="{FF2B5EF4-FFF2-40B4-BE49-F238E27FC236}">
                <a16:creationId xmlns:a16="http://schemas.microsoft.com/office/drawing/2014/main" id="{126F4BED-DD6D-4580-A30E-9ED52206B249}"/>
              </a:ext>
            </a:extLst>
          </p:cNvPr>
          <p:cNvSpPr txBox="1">
            <a:spLocks/>
          </p:cNvSpPr>
          <p:nvPr/>
        </p:nvSpPr>
        <p:spPr>
          <a:xfrm>
            <a:off x="15040493" y="12304726"/>
            <a:ext cx="13764493" cy="9387840"/>
          </a:xfrm>
          <a:prstGeom prst="rect">
            <a:avLst/>
          </a:prstGeom>
          <a:solidFill>
            <a:schemeClr val="accent4">
              <a:lumMod val="60000"/>
              <a:lumOff val="40000"/>
            </a:schemeClr>
          </a:solidFill>
          <a:ln>
            <a:solidFill>
              <a:schemeClr val="accent1">
                <a:lumMod val="60000"/>
                <a:lumOff val="40000"/>
              </a:schemeClr>
            </a:solidFill>
          </a:ln>
        </p:spPr>
        <p:txBody>
          <a:bodyPr vert="horz" lIns="365760" tIns="182880" rIns="91440" bIns="45720" rtlCol="0">
            <a:normAutofit/>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gn="just">
              <a:buNone/>
            </a:pPr>
            <a:r>
              <a:rPr lang="en-US" sz="4000" dirty="0">
                <a:solidFill>
                  <a:schemeClr val="bg1"/>
                </a:solidFill>
                <a:latin typeface="Times New Roman" panose="02020603050405020304" pitchFamily="18" charset="0"/>
                <a:cs typeface="Times New Roman" panose="02020603050405020304" pitchFamily="18" charset="0"/>
              </a:rPr>
              <a:t>When discussing time management, it is important to note that spending too much time on completing university assignments is not always the most effective. To complement critical thinking it is important to ensure a suitable amount of time is spent on certain tasks. </a:t>
            </a:r>
          </a:p>
          <a:p>
            <a:pPr marL="0" indent="0" algn="just">
              <a:buNone/>
            </a:pPr>
            <a:r>
              <a:rPr lang="en-US" sz="4000" dirty="0">
                <a:solidFill>
                  <a:schemeClr val="bg1"/>
                </a:solidFill>
                <a:latin typeface="Times New Roman" panose="02020603050405020304" pitchFamily="18" charset="0"/>
                <a:cs typeface="Times New Roman" panose="02020603050405020304" pitchFamily="18" charset="0"/>
              </a:rPr>
              <a:t>For example, time must be used effectively to ensure that only relevant resources, for that particular assignment, are used. Time must not be spent reading irrelevant books or articles. Relevant resources are resources that support your conclusions and give an understanding of the issues you are discussing. </a:t>
            </a:r>
          </a:p>
          <a:p>
            <a:pPr marL="0" indent="0" algn="ctr">
              <a:lnSpc>
                <a:spcPct val="160000"/>
              </a:lnSpc>
              <a:buNone/>
            </a:pPr>
            <a:r>
              <a:rPr lang="en-US" sz="3600" b="1" dirty="0">
                <a:latin typeface="Times New Roman" panose="02020603050405020304" pitchFamily="18" charset="0"/>
                <a:cs typeface="Times New Roman" panose="02020603050405020304" pitchFamily="18" charset="0"/>
              </a:rPr>
              <a:t>Managing time to ensure tasks are completed on time and to the best of someone’s ability is one of the major ways time management can influence critical thinking. </a:t>
            </a:r>
          </a:p>
          <a:p>
            <a:pPr marL="0" indent="0" algn="just">
              <a:lnSpc>
                <a:spcPct val="160000"/>
              </a:lnSpc>
              <a:buNone/>
            </a:pPr>
            <a:endParaRPr lang="en-US" sz="3600" dirty="0">
              <a:latin typeface="Times New Roman" panose="02020603050405020304" pitchFamily="18" charset="0"/>
              <a:cs typeface="Times New Roman" panose="02020603050405020304" pitchFamily="18" charset="0"/>
            </a:endParaRPr>
          </a:p>
        </p:txBody>
      </p:sp>
      <p:sp>
        <p:nvSpPr>
          <p:cNvPr id="26" name="Content Placeholder 10">
            <a:extLst>
              <a:ext uri="{FF2B5EF4-FFF2-40B4-BE49-F238E27FC236}">
                <a16:creationId xmlns:a16="http://schemas.microsoft.com/office/drawing/2014/main" id="{0A5ADD88-2EE9-4B4F-A612-88224B488D7C}"/>
              </a:ext>
            </a:extLst>
          </p:cNvPr>
          <p:cNvSpPr txBox="1">
            <a:spLocks/>
          </p:cNvSpPr>
          <p:nvPr/>
        </p:nvSpPr>
        <p:spPr>
          <a:xfrm>
            <a:off x="16904941" y="7603568"/>
            <a:ext cx="8582561" cy="2130101"/>
          </a:xfrm>
          <a:prstGeom prst="rect">
            <a:avLst/>
          </a:prstGeom>
          <a:solidFill>
            <a:schemeClr val="accent1"/>
          </a:solidFill>
        </p:spPr>
        <p:txBody>
          <a:bodyPr vert="horz" lIns="365760" tIns="182880" rIns="91440" bIns="45720" rtlCol="0">
            <a:normAutofit/>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gn="ctr">
              <a:buNone/>
            </a:pPr>
            <a:r>
              <a:rPr lang="en-US" sz="4000" b="1" dirty="0">
                <a:latin typeface="Times New Roman" panose="02020603050405020304" pitchFamily="18" charset="0"/>
                <a:cs typeface="Times New Roman" panose="02020603050405020304" pitchFamily="18" charset="0"/>
              </a:rPr>
              <a:t>To complement critical thinking it is important to use  time to focus on resources that are effective. </a:t>
            </a:r>
          </a:p>
        </p:txBody>
      </p:sp>
      <p:sp>
        <p:nvSpPr>
          <p:cNvPr id="27" name="Content Placeholder 10">
            <a:extLst>
              <a:ext uri="{FF2B5EF4-FFF2-40B4-BE49-F238E27FC236}">
                <a16:creationId xmlns:a16="http://schemas.microsoft.com/office/drawing/2014/main" id="{8EDF441C-4998-43E3-81CD-9B5F11EB223C}"/>
              </a:ext>
            </a:extLst>
          </p:cNvPr>
          <p:cNvSpPr txBox="1">
            <a:spLocks/>
          </p:cNvSpPr>
          <p:nvPr/>
        </p:nvSpPr>
        <p:spPr>
          <a:xfrm>
            <a:off x="15040492" y="22067938"/>
            <a:ext cx="13764494" cy="3782396"/>
          </a:xfrm>
          <a:prstGeom prst="rect">
            <a:avLst/>
          </a:prstGeom>
          <a:solidFill>
            <a:schemeClr val="accent1"/>
          </a:solidFill>
        </p:spPr>
        <p:txBody>
          <a:bodyPr vert="horz" lIns="365760" tIns="182880" rIns="91440" bIns="45720" rtlCol="0">
            <a:normAutofit/>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gn="just">
              <a:buNone/>
            </a:pPr>
            <a:r>
              <a:rPr lang="en-US" sz="4800" dirty="0">
                <a:latin typeface="Times New Roman" panose="02020603050405020304" pitchFamily="18" charset="0"/>
                <a:cs typeface="Times New Roman" panose="02020603050405020304" pitchFamily="18" charset="0"/>
              </a:rPr>
              <a:t>Ineffective time management can lead to procrastination and not being able to prioritize tasks needed for a particular assignment or exam. Therefore, hindering critical thinking.</a:t>
            </a:r>
          </a:p>
          <a:p>
            <a:pPr marL="0" indent="0">
              <a:buNone/>
            </a:pPr>
            <a:endParaRPr lang="en-US" sz="4000" dirty="0">
              <a:latin typeface="Times New Roman" panose="02020603050405020304" pitchFamily="18" charset="0"/>
              <a:cs typeface="Times New Roman" panose="02020603050405020304" pitchFamily="18" charset="0"/>
            </a:endParaRPr>
          </a:p>
          <a:p>
            <a:pPr marL="0" indent="0" algn="ctr">
              <a:buNone/>
            </a:pPr>
            <a:endParaRPr lang="en-US" sz="4000" dirty="0">
              <a:latin typeface="Times New Roman" panose="02020603050405020304" pitchFamily="18" charset="0"/>
              <a:cs typeface="Times New Roman" panose="02020603050405020304" pitchFamily="18" charset="0"/>
            </a:endParaRPr>
          </a:p>
        </p:txBody>
      </p:sp>
      <p:sp>
        <p:nvSpPr>
          <p:cNvPr id="29" name="Content Placeholder 10">
            <a:extLst>
              <a:ext uri="{FF2B5EF4-FFF2-40B4-BE49-F238E27FC236}">
                <a16:creationId xmlns:a16="http://schemas.microsoft.com/office/drawing/2014/main" id="{9A35D895-05AA-49C1-BF33-2F4FFAD663B3}"/>
              </a:ext>
            </a:extLst>
          </p:cNvPr>
          <p:cNvSpPr txBox="1">
            <a:spLocks/>
          </p:cNvSpPr>
          <p:nvPr/>
        </p:nvSpPr>
        <p:spPr>
          <a:xfrm>
            <a:off x="1143000" y="14087619"/>
            <a:ext cx="12375680" cy="7604947"/>
          </a:xfrm>
          <a:prstGeom prst="rect">
            <a:avLst/>
          </a:prstGeom>
          <a:solidFill>
            <a:schemeClr val="accent1">
              <a:lumMod val="60000"/>
              <a:lumOff val="40000"/>
            </a:schemeClr>
          </a:solidFill>
          <a:ln>
            <a:solidFill>
              <a:schemeClr val="accent1">
                <a:lumMod val="60000"/>
                <a:lumOff val="40000"/>
              </a:schemeClr>
            </a:solidFill>
          </a:ln>
        </p:spPr>
        <p:txBody>
          <a:bodyPr vert="horz" lIns="365760" tIns="182880" rIns="91440" bIns="45720" rtlCol="0">
            <a:normAutofit/>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gn="just">
              <a:lnSpc>
                <a:spcPct val="200000"/>
              </a:lnSpc>
              <a:buNone/>
            </a:pPr>
            <a:r>
              <a:rPr lang="en-US" sz="3600" dirty="0">
                <a:latin typeface="Times New Roman" panose="02020603050405020304" pitchFamily="18" charset="0"/>
                <a:cs typeface="Times New Roman" panose="02020603050405020304" pitchFamily="18" charset="0"/>
              </a:rPr>
              <a:t>Critical thinking is a process that involves a range of different skills. </a:t>
            </a:r>
            <a:r>
              <a:rPr lang="en-US" sz="3600" b="1" dirty="0">
                <a:latin typeface="Times New Roman" panose="02020603050405020304" pitchFamily="18" charset="0"/>
                <a:cs typeface="Times New Roman" panose="02020603050405020304" pitchFamily="18" charset="0"/>
              </a:rPr>
              <a:t>These skills include:</a:t>
            </a:r>
          </a:p>
          <a:p>
            <a:pPr algn="just">
              <a:lnSpc>
                <a:spcPct val="200000"/>
              </a:lnSpc>
              <a:buFontTx/>
              <a:buChar char="-"/>
            </a:pPr>
            <a:r>
              <a:rPr lang="en-US" sz="3600" dirty="0">
                <a:latin typeface="Times New Roman" panose="02020603050405020304" pitchFamily="18" charset="0"/>
                <a:cs typeface="Times New Roman" panose="02020603050405020304" pitchFamily="18" charset="0"/>
              </a:rPr>
              <a:t>Weighing up evidence fairly </a:t>
            </a:r>
          </a:p>
          <a:p>
            <a:pPr algn="just">
              <a:lnSpc>
                <a:spcPct val="200000"/>
              </a:lnSpc>
              <a:buFontTx/>
              <a:buChar char="-"/>
            </a:pPr>
            <a:r>
              <a:rPr lang="en-US" sz="3600" dirty="0">
                <a:latin typeface="Times New Roman" panose="02020603050405020304" pitchFamily="18" charset="0"/>
                <a:cs typeface="Times New Roman" panose="02020603050405020304" pitchFamily="18" charset="0"/>
              </a:rPr>
              <a:t>Being able to reflect on issues in a structured way </a:t>
            </a:r>
          </a:p>
          <a:p>
            <a:pPr algn="just">
              <a:lnSpc>
                <a:spcPct val="200000"/>
              </a:lnSpc>
              <a:buFontTx/>
              <a:buChar char="-"/>
            </a:pPr>
            <a:r>
              <a:rPr lang="en-US" sz="3600" dirty="0">
                <a:latin typeface="Times New Roman" panose="02020603050405020304" pitchFamily="18" charset="0"/>
                <a:cs typeface="Times New Roman" panose="02020603050405020304" pitchFamily="18" charset="0"/>
              </a:rPr>
              <a:t>Reading between the lines </a:t>
            </a:r>
          </a:p>
          <a:p>
            <a:pPr algn="just">
              <a:lnSpc>
                <a:spcPct val="200000"/>
              </a:lnSpc>
              <a:buFontTx/>
              <a:buChar char="-"/>
            </a:pPr>
            <a:r>
              <a:rPr lang="en-US" sz="3600" dirty="0">
                <a:latin typeface="Times New Roman" panose="02020603050405020304" pitchFamily="18" charset="0"/>
                <a:cs typeface="Times New Roman" panose="02020603050405020304" pitchFamily="18" charset="0"/>
              </a:rPr>
              <a:t>Having the ability to evaluate evidence </a:t>
            </a:r>
          </a:p>
        </p:txBody>
      </p:sp>
      <p:sp>
        <p:nvSpPr>
          <p:cNvPr id="30" name="Content Placeholder 10">
            <a:extLst>
              <a:ext uri="{FF2B5EF4-FFF2-40B4-BE49-F238E27FC236}">
                <a16:creationId xmlns:a16="http://schemas.microsoft.com/office/drawing/2014/main" id="{59C51720-085E-42C6-B484-E5E5108699E0}"/>
              </a:ext>
            </a:extLst>
          </p:cNvPr>
          <p:cNvSpPr txBox="1">
            <a:spLocks/>
          </p:cNvSpPr>
          <p:nvPr/>
        </p:nvSpPr>
        <p:spPr>
          <a:xfrm>
            <a:off x="29733637" y="14148903"/>
            <a:ext cx="13531920" cy="5940359"/>
          </a:xfrm>
          <a:prstGeom prst="rect">
            <a:avLst/>
          </a:prstGeom>
          <a:solidFill>
            <a:schemeClr val="accent1">
              <a:lumMod val="40000"/>
              <a:lumOff val="60000"/>
            </a:schemeClr>
          </a:solidFill>
          <a:ln>
            <a:solidFill>
              <a:schemeClr val="accent1">
                <a:lumMod val="60000"/>
                <a:lumOff val="40000"/>
              </a:schemeClr>
            </a:solidFill>
          </a:ln>
        </p:spPr>
        <p:txBody>
          <a:bodyPr vert="horz" lIns="365760" tIns="182880" rIns="91440" bIns="45720" rtlCol="0">
            <a:normAutofit lnSpcReduction="10000"/>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nSpc>
                <a:spcPct val="150000"/>
              </a:lnSpc>
              <a:buNone/>
            </a:pPr>
            <a:r>
              <a:rPr lang="en-US" sz="3600" dirty="0">
                <a:latin typeface="Times New Roman" panose="02020603050405020304" pitchFamily="18" charset="0"/>
                <a:cs typeface="Times New Roman" panose="02020603050405020304" pitchFamily="18" charset="0"/>
              </a:rPr>
              <a:t>Being able to read effectively allows a person to critically review and evaluate journal articles, having the ability to pull positive and negative aspects from a journal article is extremely important within psychology.  This shows how reading skills are important in enhancing critical thinking. </a:t>
            </a:r>
          </a:p>
          <a:p>
            <a:pPr marL="0" indent="0" algn="ctr">
              <a:lnSpc>
                <a:spcPct val="150000"/>
              </a:lnSpc>
              <a:buNone/>
            </a:pPr>
            <a:r>
              <a:rPr lang="en-US" sz="3600" b="1" dirty="0">
                <a:latin typeface="Times New Roman" panose="02020603050405020304" pitchFamily="18" charset="0"/>
                <a:cs typeface="Times New Roman" panose="02020603050405020304" pitchFamily="18" charset="0"/>
              </a:rPr>
              <a:t>Effective reading skills ensures that only key selected texts are used. </a:t>
            </a:r>
          </a:p>
          <a:p>
            <a:pPr marL="0" indent="0">
              <a:lnSpc>
                <a:spcPct val="150000"/>
              </a:lnSpc>
              <a:buNone/>
            </a:pPr>
            <a:endParaRPr lang="en-US" sz="3600" dirty="0">
              <a:latin typeface="Times New Roman" panose="02020603050405020304" pitchFamily="18" charset="0"/>
              <a:cs typeface="Times New Roman" panose="02020603050405020304" pitchFamily="18" charset="0"/>
            </a:endParaRPr>
          </a:p>
        </p:txBody>
      </p:sp>
      <p:sp>
        <p:nvSpPr>
          <p:cNvPr id="32" name="Content Placeholder 10">
            <a:extLst>
              <a:ext uri="{FF2B5EF4-FFF2-40B4-BE49-F238E27FC236}">
                <a16:creationId xmlns:a16="http://schemas.microsoft.com/office/drawing/2014/main" id="{A125AE9C-01F7-4392-B579-5E616E53F94D}"/>
              </a:ext>
            </a:extLst>
          </p:cNvPr>
          <p:cNvSpPr txBox="1">
            <a:spLocks/>
          </p:cNvSpPr>
          <p:nvPr/>
        </p:nvSpPr>
        <p:spPr>
          <a:xfrm>
            <a:off x="29754405" y="20443466"/>
            <a:ext cx="13511151" cy="6721308"/>
          </a:xfrm>
          <a:prstGeom prst="rect">
            <a:avLst/>
          </a:prstGeom>
          <a:solidFill>
            <a:schemeClr val="accent1"/>
          </a:solidFill>
        </p:spPr>
        <p:txBody>
          <a:bodyPr vert="horz" lIns="365760" tIns="182880" rIns="91440" bIns="45720" rtlCol="0">
            <a:normAutofit/>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nSpc>
                <a:spcPct val="160000"/>
              </a:lnSpc>
              <a:buNone/>
            </a:pPr>
            <a:r>
              <a:rPr lang="en-US" sz="4200" dirty="0">
                <a:latin typeface="Times New Roman" panose="02020603050405020304" pitchFamily="18" charset="0"/>
                <a:cs typeface="Times New Roman" panose="02020603050405020304" pitchFamily="18" charset="0"/>
              </a:rPr>
              <a:t>When reading critically it is important to focus on certain parts of the text, critical reading requires the ability to analyse, reflect and evaluate. When reading books, to enhance critical thinking it is paramount to asses where the author is coming from and to look for reasons to support conclusions. </a:t>
            </a:r>
          </a:p>
          <a:p>
            <a:pPr marL="0" indent="0">
              <a:lnSpc>
                <a:spcPct val="160000"/>
              </a:lnSpc>
              <a:buNone/>
            </a:pPr>
            <a:endParaRPr lang="en-US" sz="4000" dirty="0">
              <a:latin typeface="Times New Roman" panose="02020603050405020304" pitchFamily="18" charset="0"/>
              <a:cs typeface="Times New Roman" panose="02020603050405020304" pitchFamily="18" charset="0"/>
            </a:endParaRPr>
          </a:p>
        </p:txBody>
      </p:sp>
      <p:sp>
        <p:nvSpPr>
          <p:cNvPr id="34" name="Text Placeholder 39">
            <a:extLst>
              <a:ext uri="{FF2B5EF4-FFF2-40B4-BE49-F238E27FC236}">
                <a16:creationId xmlns:a16="http://schemas.microsoft.com/office/drawing/2014/main" id="{A172D9AA-6465-4E69-ACCA-240DF092CAAE}"/>
              </a:ext>
            </a:extLst>
          </p:cNvPr>
          <p:cNvSpPr txBox="1">
            <a:spLocks/>
          </p:cNvSpPr>
          <p:nvPr/>
        </p:nvSpPr>
        <p:spPr>
          <a:xfrm>
            <a:off x="15040491" y="5373589"/>
            <a:ext cx="13764493" cy="1705176"/>
          </a:xfrm>
          <a:prstGeom prst="round1Rect">
            <a:avLst/>
          </a:prstGeom>
          <a:solidFill>
            <a:schemeClr val="accent5"/>
          </a:solidFill>
        </p:spPr>
        <p:txBody>
          <a:bodyPr vert="horz" lIns="365760" tIns="45720" rIns="91440" bIns="45720" rtlCol="0" anchor="ctr">
            <a:noAutofit/>
          </a:bodyPr>
          <a:lstStyle>
            <a:lvl1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1pPr>
            <a:lvl2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2pPr>
            <a:lvl3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3pPr>
            <a:lvl4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4pPr>
            <a:lvl5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5pPr>
            <a:lvl6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6pPr>
            <a:lvl7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7pPr>
            <a:lvl8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8pPr>
            <a:lvl9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9pPr>
          </a:lstStyle>
          <a:p>
            <a:pPr algn="ctr"/>
            <a:r>
              <a:rPr lang="en-GB" b="1" dirty="0"/>
              <a:t>How does time management enhance critical thinking? </a:t>
            </a:r>
          </a:p>
        </p:txBody>
      </p:sp>
      <p:sp>
        <p:nvSpPr>
          <p:cNvPr id="35" name="Text Placeholder 17">
            <a:extLst>
              <a:ext uri="{FF2B5EF4-FFF2-40B4-BE49-F238E27FC236}">
                <a16:creationId xmlns:a16="http://schemas.microsoft.com/office/drawing/2014/main" id="{AF53A076-80AD-4A26-B780-C3CE6297F75C}"/>
              </a:ext>
            </a:extLst>
          </p:cNvPr>
          <p:cNvSpPr txBox="1">
            <a:spLocks/>
          </p:cNvSpPr>
          <p:nvPr/>
        </p:nvSpPr>
        <p:spPr>
          <a:xfrm>
            <a:off x="29700972" y="5373589"/>
            <a:ext cx="13764493" cy="1697771"/>
          </a:xfrm>
          <a:prstGeom prst="round1Rect">
            <a:avLst/>
          </a:prstGeom>
          <a:solidFill>
            <a:schemeClr val="accent6"/>
          </a:solidFill>
        </p:spPr>
        <p:txBody>
          <a:bodyPr vert="horz" lIns="365760" tIns="45720" rIns="91440" bIns="45720" rtlCol="0" anchor="ctr">
            <a:noAutofit/>
          </a:bodyPr>
          <a:lstStyle>
            <a:lvl1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1pPr>
            <a:lvl2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2pPr>
            <a:lvl3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3pPr>
            <a:lvl4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4pPr>
            <a:lvl5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5pPr>
            <a:lvl6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6pPr>
            <a:lvl7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7pPr>
            <a:lvl8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8pPr>
            <a:lvl9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9pPr>
          </a:lstStyle>
          <a:p>
            <a:pPr algn="ctr"/>
            <a:r>
              <a:rPr lang="en-US" b="1" dirty="0"/>
              <a:t>How does reading skills enhance critical thinking?</a:t>
            </a:r>
          </a:p>
        </p:txBody>
      </p:sp>
    </p:spTree>
    <p:extLst>
      <p:ext uri="{BB962C8B-B14F-4D97-AF65-F5344CB8AC3E}">
        <p14:creationId xmlns:p14="http://schemas.microsoft.com/office/powerpoint/2010/main" val="93119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Title 39">
            <a:extLst>
              <a:ext uri="{FF2B5EF4-FFF2-40B4-BE49-F238E27FC236}">
                <a16:creationId xmlns:a16="http://schemas.microsoft.com/office/drawing/2014/main" id="{48CC863D-BFD0-429B-8E79-A7339E4C2708}"/>
              </a:ext>
            </a:extLst>
          </p:cNvPr>
          <p:cNvSpPr>
            <a:spLocks noGrp="1"/>
          </p:cNvSpPr>
          <p:nvPr>
            <p:ph type="title"/>
          </p:nvPr>
        </p:nvSpPr>
        <p:spPr/>
        <p:txBody>
          <a:bodyPr/>
          <a:lstStyle/>
          <a:p>
            <a:pPr algn="ctr"/>
            <a:r>
              <a:rPr lang="en-GB" dirty="0"/>
              <a:t>REFERENCE LIST </a:t>
            </a:r>
          </a:p>
        </p:txBody>
      </p:sp>
      <p:sp>
        <p:nvSpPr>
          <p:cNvPr id="46" name="Content Placeholder 45">
            <a:extLst>
              <a:ext uri="{FF2B5EF4-FFF2-40B4-BE49-F238E27FC236}">
                <a16:creationId xmlns:a16="http://schemas.microsoft.com/office/drawing/2014/main" id="{AEDB1293-42EF-409E-A295-9304A6DD242D}"/>
              </a:ext>
            </a:extLst>
          </p:cNvPr>
          <p:cNvSpPr>
            <a:spLocks noGrp="1"/>
          </p:cNvSpPr>
          <p:nvPr>
            <p:ph sz="quarter" idx="24"/>
          </p:nvPr>
        </p:nvSpPr>
        <p:spPr>
          <a:xfrm>
            <a:off x="1143000" y="7071360"/>
            <a:ext cx="41224200" cy="11115040"/>
          </a:xfrm>
        </p:spPr>
        <p:txBody>
          <a:bodyPr>
            <a:normAutofit/>
          </a:bodyPr>
          <a:lstStyle/>
          <a:p>
            <a:r>
              <a:rPr lang="en-GB" sz="3200" dirty="0"/>
              <a:t>All images were obtained from Bing Images, 2017.</a:t>
            </a:r>
          </a:p>
          <a:p>
            <a:endParaRPr lang="en-GB" sz="3200" dirty="0"/>
          </a:p>
          <a:p>
            <a:r>
              <a:rPr lang="en-GB" sz="3200" dirty="0"/>
              <a:t>Cottrell, S. (2005). </a:t>
            </a:r>
            <a:r>
              <a:rPr lang="en-GB" sz="3200" i="1" dirty="0"/>
              <a:t>Critical thinking skills. </a:t>
            </a:r>
            <a:r>
              <a:rPr lang="en-GB" sz="3200" dirty="0"/>
              <a:t>New York: Palgrave Michigan.  </a:t>
            </a:r>
          </a:p>
          <a:p>
            <a:endParaRPr lang="en-GB" sz="3200" dirty="0"/>
          </a:p>
          <a:p>
            <a:r>
              <a:rPr lang="en-GB" sz="3200" dirty="0"/>
              <a:t>Dr Stuart Jones. (2017). </a:t>
            </a:r>
            <a:r>
              <a:rPr lang="en-GB" sz="3200" i="1" dirty="0"/>
              <a:t>Reading Skills lecture </a:t>
            </a:r>
            <a:r>
              <a:rPr lang="en-GB" sz="3200" dirty="0"/>
              <a:t>[Lecture to BSc Applied Psychology Year 1] 24 October.</a:t>
            </a:r>
          </a:p>
          <a:p>
            <a:r>
              <a:rPr lang="en-GB" sz="3200" dirty="0"/>
              <a:t>Dr Stuart Jones. (2017). </a:t>
            </a:r>
            <a:r>
              <a:rPr lang="en-GB" sz="3200" i="1" dirty="0"/>
              <a:t>Time management and employability skills </a:t>
            </a:r>
            <a:r>
              <a:rPr lang="en-GB" sz="3200" dirty="0"/>
              <a:t>[Lecture to BSc Applied Psychology Year 1] </a:t>
            </a:r>
            <a:r>
              <a:rPr lang="en-GB" sz="3200"/>
              <a:t>14 October </a:t>
            </a:r>
            <a:endParaRPr lang="en-GB" sz="3200" dirty="0"/>
          </a:p>
        </p:txBody>
      </p:sp>
    </p:spTree>
    <p:extLst>
      <p:ext uri="{BB962C8B-B14F-4D97-AF65-F5344CB8AC3E}">
        <p14:creationId xmlns:p14="http://schemas.microsoft.com/office/powerpoint/2010/main" val="3557933566"/>
      </p:ext>
    </p:extLst>
  </p:cSld>
  <p:clrMapOvr>
    <a:masterClrMapping/>
  </p:clrMapOvr>
</p:sld>
</file>

<file path=ppt/theme/theme1.xml><?xml version="1.0" encoding="utf-8"?>
<a:theme xmlns:a="http://schemas.openxmlformats.org/drawingml/2006/main" name="Medical Poster">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1" id="{55A68E73-61CB-4542-8C48-DCBB2482A3D5}" vid="{6A3CA63D-1E3C-4681-8668-89277FEB3FEB}"/>
    </a:ext>
  </a:extLst>
</a:theme>
</file>

<file path=ppt/theme/theme2.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A1110015-E380-4C53-980C-698226C61CA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Poster (blue and brown design)</Template>
  <TotalTime>0</TotalTime>
  <Words>718</Words>
  <Application>Microsoft Office PowerPoint</Application>
  <PresentationFormat>Custom</PresentationFormat>
  <Paragraphs>35</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Cambria</vt:lpstr>
      <vt:lpstr>Times New Roman</vt:lpstr>
      <vt:lpstr>Medical Poster</vt:lpstr>
      <vt:lpstr>THE  IMPACT OF TIME MANAGEMENT AND READING SKILLS ON CRITICAL THINKING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2018-01-03T21:15:55Z</dcterms:created>
  <dcterms:modified xsi:type="dcterms:W3CDTF">2018-01-22T11:57:20Z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TC040015519991</vt:lpwstr>
  </property>
</Properties>
</file>