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795" r:id="rId2"/>
    <p:sldId id="799" r:id="rId3"/>
    <p:sldId id="744" r:id="rId4"/>
    <p:sldId id="747" r:id="rId5"/>
    <p:sldId id="800" r:id="rId6"/>
    <p:sldId id="801" r:id="rId7"/>
    <p:sldId id="382" r:id="rId8"/>
    <p:sldId id="335" r:id="rId9"/>
    <p:sldId id="384" r:id="rId10"/>
    <p:sldId id="808" r:id="rId11"/>
    <p:sldId id="802" r:id="rId12"/>
    <p:sldId id="806" r:id="rId13"/>
    <p:sldId id="807" r:id="rId14"/>
    <p:sldId id="316" r:id="rId15"/>
    <p:sldId id="803" r:id="rId16"/>
    <p:sldId id="805" r:id="rId17"/>
    <p:sldId id="510" r:id="rId18"/>
    <p:sldId id="505" r:id="rId19"/>
    <p:sldId id="809" r:id="rId20"/>
    <p:sldId id="539" r:id="rId21"/>
    <p:sldId id="511" r:id="rId22"/>
    <p:sldId id="512" r:id="rId23"/>
    <p:sldId id="513" r:id="rId24"/>
    <p:sldId id="812" r:id="rId25"/>
    <p:sldId id="396" r:id="rId26"/>
    <p:sldId id="397" r:id="rId27"/>
    <p:sldId id="399" r:id="rId28"/>
    <p:sldId id="797" r:id="rId29"/>
    <p:sldId id="796" r:id="rId30"/>
    <p:sldId id="813" r:id="rId31"/>
    <p:sldId id="815" r:id="rId32"/>
    <p:sldId id="810" r:id="rId33"/>
    <p:sldId id="811" r:id="rId34"/>
    <p:sldId id="814"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693" autoAdjust="0"/>
  </p:normalViewPr>
  <p:slideViewPr>
    <p:cSldViewPr snapToGrid="0">
      <p:cViewPr varScale="1">
        <p:scale>
          <a:sx n="55" d="100"/>
          <a:sy n="55" d="100"/>
        </p:scale>
        <p:origin x="131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DC15DE-5C95-49BA-9D28-9F1B64BC2E36}" type="datetimeFigureOut">
              <a:rPr lang="en-GB" smtClean="0"/>
              <a:t>16/10/2026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9E802-ED00-4A52-97C8-1C0C840DA644}" type="slidenum">
              <a:rPr lang="en-GB" smtClean="0"/>
              <a:t>‹#›</a:t>
            </a:fld>
            <a:endParaRPr lang="en-GB"/>
          </a:p>
        </p:txBody>
      </p:sp>
    </p:spTree>
    <p:extLst>
      <p:ext uri="{BB962C8B-B14F-4D97-AF65-F5344CB8AC3E}">
        <p14:creationId xmlns:p14="http://schemas.microsoft.com/office/powerpoint/2010/main" val="285977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F41A15-B373-5237-4308-6F646C89E8E9}"/>
            </a:ext>
          </a:extLst>
        </p:cNvPr>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73531D00-8BF2-7B08-BC61-7E6EB456740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EDC985DD-BB2D-72B3-3644-A2F3C3C5020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220" name="Slide Number Placeholder 3">
            <a:extLst>
              <a:ext uri="{FF2B5EF4-FFF2-40B4-BE49-F238E27FC236}">
                <a16:creationId xmlns:a16="http://schemas.microsoft.com/office/drawing/2014/main" id="{A8B06246-B961-3E3F-63E9-EA6DAE8836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8BE9FF6-558A-4FE3-8952-B5B77695DD1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9118601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619140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a:t>
            </a:fld>
            <a:endParaRPr lang="en-GB"/>
          </a:p>
        </p:txBody>
      </p:sp>
    </p:spTree>
    <p:extLst>
      <p:ext uri="{BB962C8B-B14F-4D97-AF65-F5344CB8AC3E}">
        <p14:creationId xmlns:p14="http://schemas.microsoft.com/office/powerpoint/2010/main" val="3479607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25FFFE-F3E3-EFF8-6B8F-F291620062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06B929-EBF6-A472-1D7D-9342475F9D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DF8110-5259-8B2E-E0B1-84C90266834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B14C82B-C2CA-4B8E-66DD-0C67B29C758D}"/>
              </a:ext>
            </a:extLst>
          </p:cNvPr>
          <p:cNvSpPr>
            <a:spLocks noGrp="1"/>
          </p:cNvSpPr>
          <p:nvPr>
            <p:ph type="sldNum" sz="quarter" idx="5"/>
          </p:nvPr>
        </p:nvSpPr>
        <p:spPr/>
        <p:txBody>
          <a:bodyPr/>
          <a:lstStyle/>
          <a:p>
            <a:fld id="{2219E802-ED00-4A52-97C8-1C0C840DA644}" type="slidenum">
              <a:rPr lang="en-GB" smtClean="0"/>
              <a:t>5</a:t>
            </a:fld>
            <a:endParaRPr lang="en-GB"/>
          </a:p>
        </p:txBody>
      </p:sp>
    </p:spTree>
    <p:extLst>
      <p:ext uri="{BB962C8B-B14F-4D97-AF65-F5344CB8AC3E}">
        <p14:creationId xmlns:p14="http://schemas.microsoft.com/office/powerpoint/2010/main" val="28623151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617BF9-A45F-1D46-3317-148378B3EF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BAFC05-8B54-3DFB-7873-0CE915D162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870211-5E67-53B0-4F2D-2915F4981A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0CD8DAE-ADDC-3078-14A8-69C131C804A7}"/>
              </a:ext>
            </a:extLst>
          </p:cNvPr>
          <p:cNvSpPr>
            <a:spLocks noGrp="1"/>
          </p:cNvSpPr>
          <p:nvPr>
            <p:ph type="sldNum" sz="quarter" idx="5"/>
          </p:nvPr>
        </p:nvSpPr>
        <p:spPr/>
        <p:txBody>
          <a:bodyPr/>
          <a:lstStyle/>
          <a:p>
            <a:fld id="{2219E802-ED00-4A52-97C8-1C0C840DA644}" type="slidenum">
              <a:rPr lang="en-GB" smtClean="0"/>
              <a:t>11</a:t>
            </a:fld>
            <a:endParaRPr lang="en-GB"/>
          </a:p>
        </p:txBody>
      </p:sp>
    </p:spTree>
    <p:extLst>
      <p:ext uri="{BB962C8B-B14F-4D97-AF65-F5344CB8AC3E}">
        <p14:creationId xmlns:p14="http://schemas.microsoft.com/office/powerpoint/2010/main" val="29733692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15</a:t>
            </a:fld>
            <a:endParaRPr lang="en-GB"/>
          </a:p>
        </p:txBody>
      </p:sp>
    </p:spTree>
    <p:extLst>
      <p:ext uri="{BB962C8B-B14F-4D97-AF65-F5344CB8AC3E}">
        <p14:creationId xmlns:p14="http://schemas.microsoft.com/office/powerpoint/2010/main" val="3015434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5F468392-97EC-17F9-3DEC-EE99AF29763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9871BAF6-96CC-DEEB-5662-42663976EB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71B38DCD-ABCB-A1BB-BF24-739F899B433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1994337-6A1D-4559-827D-20B31C0B883B}" type="slidenum">
              <a:rPr lang="en-US" altLang="en-US" smtClean="0"/>
              <a:pPr/>
              <a:t>17</a:t>
            </a:fld>
            <a:endParaRPr lang="en-US" altLang="en-US"/>
          </a:p>
        </p:txBody>
      </p:sp>
    </p:spTree>
    <p:extLst>
      <p:ext uri="{BB962C8B-B14F-4D97-AF65-F5344CB8AC3E}">
        <p14:creationId xmlns:p14="http://schemas.microsoft.com/office/powerpoint/2010/main" val="3424401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1ED948-3BB2-DBF3-F8BD-B56154F8E30B}"/>
            </a:ext>
          </a:extLst>
        </p:cNvPr>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8586C32C-3979-CCF4-A508-6D453D9D414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70421F32-BED8-7C55-793D-44038D5C0CA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1204" name="Slide Number Placeholder 3">
            <a:extLst>
              <a:ext uri="{FF2B5EF4-FFF2-40B4-BE49-F238E27FC236}">
                <a16:creationId xmlns:a16="http://schemas.microsoft.com/office/drawing/2014/main" id="{558BF20F-3A2A-EE4F-0EA0-70A9EBC1296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0F7F29F-10AC-4657-B9F1-EE0B71F2CEC5}" type="slidenum">
              <a:rPr lang="en-US" altLang="en-US" smtClean="0"/>
              <a:pPr/>
              <a:t>18</a:t>
            </a:fld>
            <a:endParaRPr lang="en-US" altLang="en-US"/>
          </a:p>
        </p:txBody>
      </p:sp>
    </p:spTree>
    <p:extLst>
      <p:ext uri="{BB962C8B-B14F-4D97-AF65-F5344CB8AC3E}">
        <p14:creationId xmlns:p14="http://schemas.microsoft.com/office/powerpoint/2010/main" val="1422976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D020C49F-7EDA-B879-812D-5DA99ED34AA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BA6D06F5-1BB5-7EE0-5C04-ADC0945CA01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5300" name="Slide Number Placeholder 3">
            <a:extLst>
              <a:ext uri="{FF2B5EF4-FFF2-40B4-BE49-F238E27FC236}">
                <a16:creationId xmlns:a16="http://schemas.microsoft.com/office/drawing/2014/main" id="{C9E25DFD-A938-A5D8-9B12-CB955296C55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B9767E1-200A-4F80-A573-D9615BC4898D}" type="slidenum">
              <a:rPr lang="en-US" altLang="en-US" smtClean="0"/>
              <a:pPr/>
              <a:t>20</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AA18DCCC-4EF6-25A8-B6BF-D763DBB376C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0D74371D-4726-829A-2F2B-4012CA69157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8372" name="Slide Number Placeholder 3">
            <a:extLst>
              <a:ext uri="{FF2B5EF4-FFF2-40B4-BE49-F238E27FC236}">
                <a16:creationId xmlns:a16="http://schemas.microsoft.com/office/drawing/2014/main" id="{9CF331F3-16AC-CBF4-DE47-E98ADB4F0A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29A43337-F6A8-40AD-84E2-B926495410C4}" type="slidenum">
              <a:rPr lang="en-US" altLang="en-US" smtClean="0"/>
              <a:pPr/>
              <a:t>21</a:t>
            </a:fld>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33BEAAA2-F1CF-07A6-03F2-22D966E3D6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5B6B0637-1F7A-E520-15A3-16E944C1EB9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0420" name="Slide Number Placeholder 3">
            <a:extLst>
              <a:ext uri="{FF2B5EF4-FFF2-40B4-BE49-F238E27FC236}">
                <a16:creationId xmlns:a16="http://schemas.microsoft.com/office/drawing/2014/main" id="{AD944990-322A-A276-B52B-EC37DFDD289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98FA0769-2AA1-4399-A597-A20A4DD68BD8}" type="slidenum">
              <a:rPr lang="en-US" altLang="en-US" smtClean="0"/>
              <a:pPr/>
              <a:t>22</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58BD8002-6FD0-2F6D-E5B9-0F59F8A8A3E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92466B5C-E67B-2FFB-687E-BEFE935D71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2468" name="Slide Number Placeholder 3">
            <a:extLst>
              <a:ext uri="{FF2B5EF4-FFF2-40B4-BE49-F238E27FC236}">
                <a16:creationId xmlns:a16="http://schemas.microsoft.com/office/drawing/2014/main" id="{FC92A5AB-F8DA-AE5B-A590-B98778E30B1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F748BB61-9BBB-4B9C-AF68-48756C0D9FFC}" type="slidenum">
              <a:rPr lang="en-US" altLang="en-US" smtClean="0"/>
              <a:pPr/>
              <a:t>23</a:t>
            </a:fld>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25</a:t>
            </a:fld>
            <a:endParaRPr lang="en-GB"/>
          </a:p>
        </p:txBody>
      </p:sp>
    </p:spTree>
    <p:extLst>
      <p:ext uri="{BB962C8B-B14F-4D97-AF65-F5344CB8AC3E}">
        <p14:creationId xmlns:p14="http://schemas.microsoft.com/office/powerpoint/2010/main" val="2795687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28</a:t>
            </a:fld>
            <a:endParaRPr lang="en-GB"/>
          </a:p>
        </p:txBody>
      </p:sp>
    </p:spTree>
    <p:extLst>
      <p:ext uri="{BB962C8B-B14F-4D97-AF65-F5344CB8AC3E}">
        <p14:creationId xmlns:p14="http://schemas.microsoft.com/office/powerpoint/2010/main" val="18720139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29</a:t>
            </a:fld>
            <a:endParaRPr lang="en-GB"/>
          </a:p>
        </p:txBody>
      </p:sp>
    </p:spTree>
    <p:extLst>
      <p:ext uri="{BB962C8B-B14F-4D97-AF65-F5344CB8AC3E}">
        <p14:creationId xmlns:p14="http://schemas.microsoft.com/office/powerpoint/2010/main" val="21589889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7B6ADD-8057-4795-9EA0-C2BFC59DEBDB}"/>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EDC7FF87-5B08-408D-A31E-7885936FD89B}"/>
              </a:ext>
            </a:extLst>
          </p:cNvPr>
          <p:cNvSpPr/>
          <p:nvPr/>
        </p:nvSpPr>
        <p:spPr>
          <a:xfrm>
            <a:off x="86785" y="69851"/>
            <a:ext cx="12018433"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4AD481E7-0F4B-4721-A1D2-3065C90C41E6}"/>
              </a:ext>
            </a:extLst>
          </p:cNvPr>
          <p:cNvSpPr/>
          <p:nvPr/>
        </p:nvSpPr>
        <p:spPr>
          <a:xfrm>
            <a:off x="84667" y="1449389"/>
            <a:ext cx="12026900"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C06EBA89-5CFB-4207-B527-C80230605BF9}"/>
              </a:ext>
            </a:extLst>
          </p:cNvPr>
          <p:cNvSpPr/>
          <p:nvPr/>
        </p:nvSpPr>
        <p:spPr>
          <a:xfrm>
            <a:off x="84667" y="1397000"/>
            <a:ext cx="12026900"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10" name="Rectangle 9">
            <a:extLst>
              <a:ext uri="{FF2B5EF4-FFF2-40B4-BE49-F238E27FC236}">
                <a16:creationId xmlns:a16="http://schemas.microsoft.com/office/drawing/2014/main" id="{6E1E5535-D1BB-4EE5-8228-10215B91DB89}"/>
              </a:ext>
            </a:extLst>
          </p:cNvPr>
          <p:cNvSpPr/>
          <p:nvPr/>
        </p:nvSpPr>
        <p:spPr>
          <a:xfrm>
            <a:off x="84667" y="2976564"/>
            <a:ext cx="12026900"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a:extLst>
              <a:ext uri="{FF2B5EF4-FFF2-40B4-BE49-F238E27FC236}">
                <a16:creationId xmlns:a16="http://schemas.microsoft.com/office/drawing/2014/main" id="{0A4F621C-EBF3-47A0-A29B-AD0D449D45D7}"/>
              </a:ext>
            </a:extLst>
          </p:cNvPr>
          <p:cNvSpPr>
            <a:spLocks noGrp="1"/>
          </p:cNvSpPr>
          <p:nvPr>
            <p:ph type="dt" sz="half" idx="10"/>
          </p:nvPr>
        </p:nvSpPr>
        <p:spPr/>
        <p:txBody>
          <a:bodyPr/>
          <a:lstStyle>
            <a:lvl1pPr>
              <a:defRPr/>
            </a:lvl1pPr>
          </a:lstStyle>
          <a:p>
            <a:pPr>
              <a:defRPr/>
            </a:pPr>
            <a:fld id="{D7543343-854E-474A-A869-640ACAE2EC8A}" type="datetimeFigureOut">
              <a:rPr lang="en-GB"/>
              <a:pPr>
                <a:defRPr/>
              </a:pPr>
              <a:t>16/10/2026</a:t>
            </a:fld>
            <a:endParaRPr lang="en-GB"/>
          </a:p>
        </p:txBody>
      </p:sp>
      <p:sp>
        <p:nvSpPr>
          <p:cNvPr id="12" name="Footer Placeholder 16">
            <a:extLst>
              <a:ext uri="{FF2B5EF4-FFF2-40B4-BE49-F238E27FC236}">
                <a16:creationId xmlns:a16="http://schemas.microsoft.com/office/drawing/2014/main" id="{505490B3-EE04-4AE0-9210-AD01600BCBA7}"/>
              </a:ext>
            </a:extLst>
          </p:cNvPr>
          <p:cNvSpPr>
            <a:spLocks noGrp="1"/>
          </p:cNvSpPr>
          <p:nvPr>
            <p:ph type="ftr" sz="quarter" idx="11"/>
          </p:nvPr>
        </p:nvSpPr>
        <p:spPr/>
        <p:txBody>
          <a:bodyPr/>
          <a:lstStyle>
            <a:lvl1pPr>
              <a:defRPr/>
            </a:lvl1pPr>
          </a:lstStyle>
          <a:p>
            <a:pPr>
              <a:defRPr/>
            </a:pPr>
            <a:endParaRPr lang="en-GB"/>
          </a:p>
        </p:txBody>
      </p:sp>
      <p:sp>
        <p:nvSpPr>
          <p:cNvPr id="13" name="Slide Number Placeholder 28">
            <a:extLst>
              <a:ext uri="{FF2B5EF4-FFF2-40B4-BE49-F238E27FC236}">
                <a16:creationId xmlns:a16="http://schemas.microsoft.com/office/drawing/2014/main" id="{554F9221-7252-4F99-804E-499037787551}"/>
              </a:ext>
            </a:extLst>
          </p:cNvPr>
          <p:cNvSpPr>
            <a:spLocks noGrp="1"/>
          </p:cNvSpPr>
          <p:nvPr>
            <p:ph type="sldNum" sz="quarter" idx="12"/>
          </p:nvPr>
        </p:nvSpPr>
        <p:spPr/>
        <p:txBody>
          <a:bodyPr/>
          <a:lstStyle>
            <a:lvl1pPr>
              <a:defRPr/>
            </a:lvl1pPr>
          </a:lstStyle>
          <a:p>
            <a:pPr>
              <a:defRPr/>
            </a:pPr>
            <a:fld id="{31052216-B4D7-43EF-A270-A498B849C771}" type="slidenum">
              <a:rPr lang="en-GB" altLang="en-US"/>
              <a:pPr>
                <a:defRPr/>
              </a:pPr>
              <a:t>‹#›</a:t>
            </a:fld>
            <a:endParaRPr lang="en-GB" altLang="en-US"/>
          </a:p>
        </p:txBody>
      </p:sp>
    </p:spTree>
    <p:extLst>
      <p:ext uri="{BB962C8B-B14F-4D97-AF65-F5344CB8AC3E}">
        <p14:creationId xmlns:p14="http://schemas.microsoft.com/office/powerpoint/2010/main" val="145639028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1219200" y="1447800"/>
            <a:ext cx="10363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2DBB134-87AD-4381-9270-C41D9EA98C9C}"/>
              </a:ext>
            </a:extLst>
          </p:cNvPr>
          <p:cNvSpPr>
            <a:spLocks noGrp="1"/>
          </p:cNvSpPr>
          <p:nvPr>
            <p:ph type="dt" sz="half" idx="10"/>
          </p:nvPr>
        </p:nvSpPr>
        <p:spPr/>
        <p:txBody>
          <a:bodyPr/>
          <a:lstStyle>
            <a:lvl1pPr>
              <a:defRPr/>
            </a:lvl1pPr>
          </a:lstStyle>
          <a:p>
            <a:pPr>
              <a:defRPr/>
            </a:pPr>
            <a:fld id="{51AB5472-C98E-4103-8C8E-3FD1A7B451A4}" type="datetimeFigureOut">
              <a:rPr lang="en-GB"/>
              <a:pPr>
                <a:defRPr/>
              </a:pPr>
              <a:t>16/10/2026</a:t>
            </a:fld>
            <a:endParaRPr lang="en-GB"/>
          </a:p>
        </p:txBody>
      </p:sp>
      <p:sp>
        <p:nvSpPr>
          <p:cNvPr id="5" name="Footer Placeholder 2">
            <a:extLst>
              <a:ext uri="{FF2B5EF4-FFF2-40B4-BE49-F238E27FC236}">
                <a16:creationId xmlns:a16="http://schemas.microsoft.com/office/drawing/2014/main" id="{F63D3C24-CA0E-4010-84E9-20D92C0447F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6A1F5CD-AEA8-4482-933D-6E2383E2E42C}"/>
              </a:ext>
            </a:extLst>
          </p:cNvPr>
          <p:cNvSpPr>
            <a:spLocks noGrp="1"/>
          </p:cNvSpPr>
          <p:nvPr>
            <p:ph type="sldNum" sz="quarter" idx="12"/>
          </p:nvPr>
        </p:nvSpPr>
        <p:spPr/>
        <p:txBody>
          <a:bodyPr/>
          <a:lstStyle>
            <a:lvl1pPr>
              <a:defRPr/>
            </a:lvl1pPr>
          </a:lstStyle>
          <a:p>
            <a:pPr>
              <a:defRPr/>
            </a:pPr>
            <a:fld id="{C599D851-F4CC-45B0-AAE6-AC45A41F8F65}" type="slidenum">
              <a:rPr lang="en-GB" altLang="en-US"/>
              <a:pPr>
                <a:defRPr/>
              </a:pPr>
              <a:t>‹#›</a:t>
            </a:fld>
            <a:endParaRPr lang="en-GB" altLang="en-US"/>
          </a:p>
        </p:txBody>
      </p:sp>
    </p:spTree>
    <p:extLst>
      <p:ext uri="{BB962C8B-B14F-4D97-AF65-F5344CB8AC3E}">
        <p14:creationId xmlns:p14="http://schemas.microsoft.com/office/powerpoint/2010/main" val="3326973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3D4BD1-3FC3-4D86-9B77-C9799866C870}"/>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A341E5B1-9235-4197-A8B8-64667B6AFA85}"/>
              </a:ext>
            </a:extLst>
          </p:cNvPr>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6325A6E8-E52E-4080-A33B-200A72715E0A}"/>
              </a:ext>
            </a:extLst>
          </p:cNvPr>
          <p:cNvSpPr/>
          <p:nvPr/>
        </p:nvSpPr>
        <p:spPr>
          <a:xfrm flipV="1">
            <a:off x="93134" y="2376489"/>
            <a:ext cx="12018433"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309CA2D3-7FA9-488F-BB3C-A7D065777CE2}"/>
              </a:ext>
            </a:extLst>
          </p:cNvPr>
          <p:cNvSpPr/>
          <p:nvPr/>
        </p:nvSpPr>
        <p:spPr>
          <a:xfrm>
            <a:off x="93134" y="2341564"/>
            <a:ext cx="12018433"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Rectangle 7">
            <a:extLst>
              <a:ext uri="{FF2B5EF4-FFF2-40B4-BE49-F238E27FC236}">
                <a16:creationId xmlns:a16="http://schemas.microsoft.com/office/drawing/2014/main" id="{E02F2BE1-B8B3-4088-8F4E-33B8284FF988}"/>
              </a:ext>
            </a:extLst>
          </p:cNvPr>
          <p:cNvSpPr/>
          <p:nvPr/>
        </p:nvSpPr>
        <p:spPr>
          <a:xfrm>
            <a:off x="91018" y="2468564"/>
            <a:ext cx="12020549"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963084" y="952501"/>
            <a:ext cx="103632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963084" y="2547938"/>
            <a:ext cx="103632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75B2DC4C-BD3A-42B1-BFE1-675372B65BEC}"/>
              </a:ext>
            </a:extLst>
          </p:cNvPr>
          <p:cNvSpPr>
            <a:spLocks noGrp="1"/>
          </p:cNvSpPr>
          <p:nvPr>
            <p:ph type="dt" sz="half" idx="10"/>
          </p:nvPr>
        </p:nvSpPr>
        <p:spPr/>
        <p:txBody>
          <a:bodyPr/>
          <a:lstStyle>
            <a:lvl1pPr>
              <a:defRPr/>
            </a:lvl1pPr>
          </a:lstStyle>
          <a:p>
            <a:pPr>
              <a:defRPr/>
            </a:pPr>
            <a:fld id="{0CA84A1C-CAF8-459A-BFCD-B3FFF50B9B01}" type="datetimeFigureOut">
              <a:rPr lang="en-GB"/>
              <a:pPr>
                <a:defRPr/>
              </a:pPr>
              <a:t>16/10/2026</a:t>
            </a:fld>
            <a:endParaRPr lang="en-GB"/>
          </a:p>
        </p:txBody>
      </p:sp>
      <p:sp>
        <p:nvSpPr>
          <p:cNvPr id="10" name="Footer Placeholder 4">
            <a:extLst>
              <a:ext uri="{FF2B5EF4-FFF2-40B4-BE49-F238E27FC236}">
                <a16:creationId xmlns:a16="http://schemas.microsoft.com/office/drawing/2014/main" id="{8577B201-5ED4-4E6E-94E8-25BECD1FAF03}"/>
              </a:ext>
            </a:extLst>
          </p:cNvPr>
          <p:cNvSpPr>
            <a:spLocks noGrp="1"/>
          </p:cNvSpPr>
          <p:nvPr>
            <p:ph type="ftr" sz="quarter" idx="11"/>
          </p:nvPr>
        </p:nvSpPr>
        <p:spPr>
          <a:xfrm>
            <a:off x="1066800" y="6172200"/>
            <a:ext cx="5334000" cy="457200"/>
          </a:xfrm>
        </p:spPr>
        <p:txBody>
          <a:bodyPr/>
          <a:lstStyle>
            <a:lvl1pPr>
              <a:defRPr/>
            </a:lvl1pPr>
          </a:lstStyle>
          <a:p>
            <a:pPr>
              <a:defRPr/>
            </a:pPr>
            <a:endParaRPr lang="en-GB"/>
          </a:p>
        </p:txBody>
      </p:sp>
      <p:sp>
        <p:nvSpPr>
          <p:cNvPr id="11" name="Slide Number Placeholder 5">
            <a:extLst>
              <a:ext uri="{FF2B5EF4-FFF2-40B4-BE49-F238E27FC236}">
                <a16:creationId xmlns:a16="http://schemas.microsoft.com/office/drawing/2014/main" id="{0DC4F7AA-D0F6-412E-9FD9-1E710FB504EE}"/>
              </a:ext>
            </a:extLst>
          </p:cNvPr>
          <p:cNvSpPr>
            <a:spLocks noGrp="1"/>
          </p:cNvSpPr>
          <p:nvPr>
            <p:ph type="sldNum" sz="quarter" idx="12"/>
          </p:nvPr>
        </p:nvSpPr>
        <p:spPr>
          <a:xfrm>
            <a:off x="194733" y="6208713"/>
            <a:ext cx="609600" cy="457200"/>
          </a:xfrm>
        </p:spPr>
        <p:txBody>
          <a:bodyPr/>
          <a:lstStyle>
            <a:lvl1pPr>
              <a:defRPr/>
            </a:lvl1pPr>
          </a:lstStyle>
          <a:p>
            <a:pPr>
              <a:defRPr/>
            </a:pPr>
            <a:fld id="{CDD1CC8C-5E06-43F0-8FA4-14F6589010AF}" type="slidenum">
              <a:rPr lang="en-GB" altLang="en-US"/>
              <a:pPr>
                <a:defRPr/>
              </a:pPr>
              <a:t>‹#›</a:t>
            </a:fld>
            <a:endParaRPr lang="en-GB" altLang="en-US"/>
          </a:p>
        </p:txBody>
      </p:sp>
    </p:spTree>
    <p:extLst>
      <p:ext uri="{BB962C8B-B14F-4D97-AF65-F5344CB8AC3E}">
        <p14:creationId xmlns:p14="http://schemas.microsoft.com/office/powerpoint/2010/main" val="38289893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12192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5786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A69BD6D5-A972-41B7-A6DD-8A8E813ADD1F}"/>
              </a:ext>
            </a:extLst>
          </p:cNvPr>
          <p:cNvSpPr>
            <a:spLocks noGrp="1"/>
          </p:cNvSpPr>
          <p:nvPr>
            <p:ph type="dt" sz="half" idx="10"/>
          </p:nvPr>
        </p:nvSpPr>
        <p:spPr/>
        <p:txBody>
          <a:bodyPr/>
          <a:lstStyle>
            <a:lvl1pPr>
              <a:defRPr/>
            </a:lvl1pPr>
          </a:lstStyle>
          <a:p>
            <a:pPr>
              <a:defRPr/>
            </a:pPr>
            <a:fld id="{84BD79D7-0182-4A73-80F2-A89A20809D28}" type="datetimeFigureOut">
              <a:rPr lang="en-GB"/>
              <a:pPr>
                <a:defRPr/>
              </a:pPr>
              <a:t>16/10/2026</a:t>
            </a:fld>
            <a:endParaRPr lang="en-GB"/>
          </a:p>
        </p:txBody>
      </p:sp>
      <p:sp>
        <p:nvSpPr>
          <p:cNvPr id="6" name="Footer Placeholder 2">
            <a:extLst>
              <a:ext uri="{FF2B5EF4-FFF2-40B4-BE49-F238E27FC236}">
                <a16:creationId xmlns:a16="http://schemas.microsoft.com/office/drawing/2014/main" id="{9B52DDBB-C25C-4547-854B-6E001CC8E0E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6D3D8428-383D-4738-B6DF-A5AFC21D49A3}"/>
              </a:ext>
            </a:extLst>
          </p:cNvPr>
          <p:cNvSpPr>
            <a:spLocks noGrp="1"/>
          </p:cNvSpPr>
          <p:nvPr>
            <p:ph type="sldNum" sz="quarter" idx="12"/>
          </p:nvPr>
        </p:nvSpPr>
        <p:spPr/>
        <p:txBody>
          <a:bodyPr/>
          <a:lstStyle>
            <a:lvl1pPr>
              <a:defRPr/>
            </a:lvl1pPr>
          </a:lstStyle>
          <a:p>
            <a:pPr>
              <a:defRPr/>
            </a:pPr>
            <a:fld id="{01A722B4-2912-4606-B066-50CCBE0516ED}" type="slidenum">
              <a:rPr lang="en-GB" altLang="en-US"/>
              <a:pPr>
                <a:defRPr/>
              </a:pPr>
              <a:t>‹#›</a:t>
            </a:fld>
            <a:endParaRPr lang="en-GB" altLang="en-US"/>
          </a:p>
        </p:txBody>
      </p:sp>
    </p:spTree>
    <p:extLst>
      <p:ext uri="{BB962C8B-B14F-4D97-AF65-F5344CB8AC3E}">
        <p14:creationId xmlns:p14="http://schemas.microsoft.com/office/powerpoint/2010/main" val="334601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12192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66040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BB46309C-4E65-4420-AECE-D8C790176A1A}"/>
              </a:ext>
            </a:extLst>
          </p:cNvPr>
          <p:cNvSpPr>
            <a:spLocks noGrp="1"/>
          </p:cNvSpPr>
          <p:nvPr>
            <p:ph type="dt" sz="half" idx="10"/>
          </p:nvPr>
        </p:nvSpPr>
        <p:spPr/>
        <p:txBody>
          <a:bodyPr/>
          <a:lstStyle>
            <a:lvl1pPr>
              <a:defRPr/>
            </a:lvl1pPr>
          </a:lstStyle>
          <a:p>
            <a:pPr>
              <a:defRPr/>
            </a:pPr>
            <a:fld id="{119142A8-D795-4215-863A-E5F8C6456069}" type="datetimeFigureOut">
              <a:rPr lang="en-GB"/>
              <a:pPr>
                <a:defRPr/>
              </a:pPr>
              <a:t>16/10/2026</a:t>
            </a:fld>
            <a:endParaRPr lang="en-GB"/>
          </a:p>
        </p:txBody>
      </p:sp>
      <p:sp>
        <p:nvSpPr>
          <p:cNvPr id="8" name="Footer Placeholder 2">
            <a:extLst>
              <a:ext uri="{FF2B5EF4-FFF2-40B4-BE49-F238E27FC236}">
                <a16:creationId xmlns:a16="http://schemas.microsoft.com/office/drawing/2014/main" id="{D6A008DC-07C6-4A3A-AD6A-22A9AF4A0E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5E67C66-DA9D-4553-91A1-321EAF08AF4A}"/>
              </a:ext>
            </a:extLst>
          </p:cNvPr>
          <p:cNvSpPr>
            <a:spLocks noGrp="1"/>
          </p:cNvSpPr>
          <p:nvPr>
            <p:ph type="sldNum" sz="quarter" idx="12"/>
          </p:nvPr>
        </p:nvSpPr>
        <p:spPr/>
        <p:txBody>
          <a:bodyPr/>
          <a:lstStyle>
            <a:lvl1pPr>
              <a:defRPr/>
            </a:lvl1pPr>
          </a:lstStyle>
          <a:p>
            <a:pPr>
              <a:defRPr/>
            </a:pPr>
            <a:fld id="{14260701-8C9B-4B6F-8E93-FCD1B3160EE0}" type="slidenum">
              <a:rPr lang="en-GB" altLang="en-US"/>
              <a:pPr>
                <a:defRPr/>
              </a:pPr>
              <a:t>‹#›</a:t>
            </a:fld>
            <a:endParaRPr lang="en-GB" altLang="en-US"/>
          </a:p>
        </p:txBody>
      </p:sp>
    </p:spTree>
    <p:extLst>
      <p:ext uri="{BB962C8B-B14F-4D97-AF65-F5344CB8AC3E}">
        <p14:creationId xmlns:p14="http://schemas.microsoft.com/office/powerpoint/2010/main" val="197744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E7694F1E-A08A-4ED3-8AC7-E0FA927FD985}"/>
              </a:ext>
            </a:extLst>
          </p:cNvPr>
          <p:cNvSpPr>
            <a:spLocks noGrp="1"/>
          </p:cNvSpPr>
          <p:nvPr>
            <p:ph type="dt" sz="half" idx="10"/>
          </p:nvPr>
        </p:nvSpPr>
        <p:spPr/>
        <p:txBody>
          <a:bodyPr/>
          <a:lstStyle>
            <a:lvl1pPr>
              <a:defRPr/>
            </a:lvl1pPr>
          </a:lstStyle>
          <a:p>
            <a:pPr>
              <a:defRPr/>
            </a:pPr>
            <a:fld id="{BADD68CB-D932-4A48-A1EA-5254BD08A468}" type="datetimeFigureOut">
              <a:rPr lang="en-GB"/>
              <a:pPr>
                <a:defRPr/>
              </a:pPr>
              <a:t>16/10/2026</a:t>
            </a:fld>
            <a:endParaRPr lang="en-GB"/>
          </a:p>
        </p:txBody>
      </p:sp>
      <p:sp>
        <p:nvSpPr>
          <p:cNvPr id="4" name="Footer Placeholder 2">
            <a:extLst>
              <a:ext uri="{FF2B5EF4-FFF2-40B4-BE49-F238E27FC236}">
                <a16:creationId xmlns:a16="http://schemas.microsoft.com/office/drawing/2014/main" id="{79219B92-1FFD-4EC3-9802-A0117BB59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EC17A70C-19C4-4E16-8097-B839A4AEC438}"/>
              </a:ext>
            </a:extLst>
          </p:cNvPr>
          <p:cNvSpPr>
            <a:spLocks noGrp="1"/>
          </p:cNvSpPr>
          <p:nvPr>
            <p:ph type="sldNum" sz="quarter" idx="12"/>
          </p:nvPr>
        </p:nvSpPr>
        <p:spPr/>
        <p:txBody>
          <a:bodyPr/>
          <a:lstStyle>
            <a:lvl1pPr>
              <a:defRPr/>
            </a:lvl1pPr>
          </a:lstStyle>
          <a:p>
            <a:pPr>
              <a:defRPr/>
            </a:pPr>
            <a:fld id="{FE64F2FA-EDE8-4F5E-AAA8-11D288DC86DB}" type="slidenum">
              <a:rPr lang="en-GB" altLang="en-US"/>
              <a:pPr>
                <a:defRPr/>
              </a:pPr>
              <a:t>‹#›</a:t>
            </a:fld>
            <a:endParaRPr lang="en-GB" altLang="en-US"/>
          </a:p>
        </p:txBody>
      </p:sp>
    </p:spTree>
    <p:extLst>
      <p:ext uri="{BB962C8B-B14F-4D97-AF65-F5344CB8AC3E}">
        <p14:creationId xmlns:p14="http://schemas.microsoft.com/office/powerpoint/2010/main" val="2423638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AB35BAA1-A185-4C8C-9FC5-612DD8ADE64A}"/>
              </a:ext>
            </a:extLst>
          </p:cNvPr>
          <p:cNvSpPr>
            <a:spLocks noGrp="1"/>
          </p:cNvSpPr>
          <p:nvPr>
            <p:ph type="dt" sz="half" idx="10"/>
          </p:nvPr>
        </p:nvSpPr>
        <p:spPr/>
        <p:txBody>
          <a:bodyPr/>
          <a:lstStyle>
            <a:lvl1pPr>
              <a:defRPr/>
            </a:lvl1pPr>
          </a:lstStyle>
          <a:p>
            <a:pPr>
              <a:defRPr/>
            </a:pPr>
            <a:fld id="{C785CC08-B508-4E2B-9259-8640252357B1}" type="datetimeFigureOut">
              <a:rPr lang="en-GB"/>
              <a:pPr>
                <a:defRPr/>
              </a:pPr>
              <a:t>16/10/2026</a:t>
            </a:fld>
            <a:endParaRPr lang="en-GB"/>
          </a:p>
        </p:txBody>
      </p:sp>
      <p:sp>
        <p:nvSpPr>
          <p:cNvPr id="3" name="Footer Placeholder 2">
            <a:extLst>
              <a:ext uri="{FF2B5EF4-FFF2-40B4-BE49-F238E27FC236}">
                <a16:creationId xmlns:a16="http://schemas.microsoft.com/office/drawing/2014/main" id="{85C3E6E7-2F34-4290-9279-BED7C0F02474}"/>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46A9A501-BAA6-4B3A-9EDA-53C282660ABF}"/>
              </a:ext>
            </a:extLst>
          </p:cNvPr>
          <p:cNvSpPr>
            <a:spLocks noGrp="1"/>
          </p:cNvSpPr>
          <p:nvPr>
            <p:ph type="sldNum" sz="quarter" idx="12"/>
          </p:nvPr>
        </p:nvSpPr>
        <p:spPr/>
        <p:txBody>
          <a:bodyPr/>
          <a:lstStyle>
            <a:lvl1pPr>
              <a:defRPr/>
            </a:lvl1pPr>
          </a:lstStyle>
          <a:p>
            <a:pPr>
              <a:defRPr/>
            </a:pPr>
            <a:fld id="{9E6F9793-D5AC-4C55-905C-AAE37285DA91}" type="slidenum">
              <a:rPr lang="en-GB" altLang="en-US"/>
              <a:pPr>
                <a:defRPr/>
              </a:pPr>
              <a:t>‹#›</a:t>
            </a:fld>
            <a:endParaRPr lang="en-GB" altLang="en-US"/>
          </a:p>
        </p:txBody>
      </p:sp>
    </p:spTree>
    <p:extLst>
      <p:ext uri="{BB962C8B-B14F-4D97-AF65-F5344CB8AC3E}">
        <p14:creationId xmlns:p14="http://schemas.microsoft.com/office/powerpoint/2010/main" val="229537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A71A45-5BDC-4A1C-9AAC-B89E06C65F6B}"/>
              </a:ext>
            </a:extLst>
          </p:cNvPr>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useBgFill="1">
        <p:nvSpPr>
          <p:cNvPr id="6" name="Rounded Rectangle 10">
            <a:extLst>
              <a:ext uri="{FF2B5EF4-FFF2-40B4-BE49-F238E27FC236}">
                <a16:creationId xmlns:a16="http://schemas.microsoft.com/office/drawing/2014/main" id="{285F6502-5FAD-4281-9346-5CD706474D1D}"/>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273050"/>
            <a:ext cx="103632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3962400" y="1600200"/>
            <a:ext cx="762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A0875F50-475C-44B0-AC7F-4E741E0FE6D0}"/>
              </a:ext>
            </a:extLst>
          </p:cNvPr>
          <p:cNvSpPr>
            <a:spLocks noGrp="1"/>
          </p:cNvSpPr>
          <p:nvPr>
            <p:ph type="dt" sz="half" idx="10"/>
          </p:nvPr>
        </p:nvSpPr>
        <p:spPr/>
        <p:txBody>
          <a:bodyPr/>
          <a:lstStyle>
            <a:lvl1pPr>
              <a:defRPr/>
            </a:lvl1pPr>
          </a:lstStyle>
          <a:p>
            <a:pPr>
              <a:defRPr/>
            </a:pPr>
            <a:fld id="{09992A14-F827-4BD5-B2CE-BFD14AE48BFE}" type="datetimeFigureOut">
              <a:rPr lang="en-GB"/>
              <a:pPr>
                <a:defRPr/>
              </a:pPr>
              <a:t>16/10/2026</a:t>
            </a:fld>
            <a:endParaRPr lang="en-GB"/>
          </a:p>
        </p:txBody>
      </p:sp>
      <p:sp>
        <p:nvSpPr>
          <p:cNvPr id="8" name="Footer Placeholder 5">
            <a:extLst>
              <a:ext uri="{FF2B5EF4-FFF2-40B4-BE49-F238E27FC236}">
                <a16:creationId xmlns:a16="http://schemas.microsoft.com/office/drawing/2014/main" id="{AA4DAC42-51B5-4298-9054-7941EC457FF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6">
            <a:extLst>
              <a:ext uri="{FF2B5EF4-FFF2-40B4-BE49-F238E27FC236}">
                <a16:creationId xmlns:a16="http://schemas.microsoft.com/office/drawing/2014/main" id="{BA9BD4A7-38B0-4956-AADB-56F1D45EA17A}"/>
              </a:ext>
            </a:extLst>
          </p:cNvPr>
          <p:cNvSpPr>
            <a:spLocks noGrp="1"/>
          </p:cNvSpPr>
          <p:nvPr>
            <p:ph type="sldNum" sz="quarter" idx="12"/>
          </p:nvPr>
        </p:nvSpPr>
        <p:spPr/>
        <p:txBody>
          <a:bodyPr/>
          <a:lstStyle>
            <a:lvl1pPr>
              <a:defRPr/>
            </a:lvl1pPr>
          </a:lstStyle>
          <a:p>
            <a:pPr>
              <a:defRPr/>
            </a:pPr>
            <a:fld id="{329642FF-4962-42A3-9749-168FBF33130F}" type="slidenum">
              <a:rPr lang="en-GB" altLang="en-US"/>
              <a:pPr>
                <a:defRPr/>
              </a:pPr>
              <a:t>‹#›</a:t>
            </a:fld>
            <a:endParaRPr lang="en-GB" altLang="en-US"/>
          </a:p>
        </p:txBody>
      </p:sp>
    </p:spTree>
    <p:extLst>
      <p:ext uri="{BB962C8B-B14F-4D97-AF65-F5344CB8AC3E}">
        <p14:creationId xmlns:p14="http://schemas.microsoft.com/office/powerpoint/2010/main" val="124479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9F9ADC-B56A-4706-9F28-CDF71E61A824}"/>
              </a:ext>
            </a:extLst>
          </p:cNvPr>
          <p:cNvSpPr/>
          <p:nvPr/>
        </p:nvSpPr>
        <p:spPr>
          <a:xfrm flipV="1">
            <a:off x="91018" y="4683126"/>
            <a:ext cx="12009967"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AE1BB940-91C5-40BF-AA2D-C7FA7B7A755A}"/>
              </a:ext>
            </a:extLst>
          </p:cNvPr>
          <p:cNvSpPr/>
          <p:nvPr/>
        </p:nvSpPr>
        <p:spPr>
          <a:xfrm>
            <a:off x="91018" y="4649789"/>
            <a:ext cx="12009967"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F2BD82DB-A247-4915-8D30-F1B3774713F0}"/>
              </a:ext>
            </a:extLst>
          </p:cNvPr>
          <p:cNvSpPr/>
          <p:nvPr/>
        </p:nvSpPr>
        <p:spPr>
          <a:xfrm>
            <a:off x="91018" y="4773614"/>
            <a:ext cx="12009967"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26B8973D-7B71-4C2F-B911-CDA85E10FA28}"/>
              </a:ext>
            </a:extLst>
          </p:cNvPr>
          <p:cNvSpPr>
            <a:spLocks noGrp="1"/>
          </p:cNvSpPr>
          <p:nvPr>
            <p:ph type="dt" sz="half" idx="10"/>
          </p:nvPr>
        </p:nvSpPr>
        <p:spPr/>
        <p:txBody>
          <a:bodyPr/>
          <a:lstStyle>
            <a:lvl1pPr>
              <a:defRPr/>
            </a:lvl1pPr>
          </a:lstStyle>
          <a:p>
            <a:pPr>
              <a:defRPr/>
            </a:pPr>
            <a:fld id="{D5D10090-13D2-498D-A61F-52B476CF86AF}" type="datetimeFigureOut">
              <a:rPr lang="en-GB"/>
              <a:pPr>
                <a:defRPr/>
              </a:pPr>
              <a:t>16/10/2026</a:t>
            </a:fld>
            <a:endParaRPr lang="en-GB"/>
          </a:p>
        </p:txBody>
      </p:sp>
      <p:sp>
        <p:nvSpPr>
          <p:cNvPr id="9" name="Footer Placeholder 5">
            <a:extLst>
              <a:ext uri="{FF2B5EF4-FFF2-40B4-BE49-F238E27FC236}">
                <a16:creationId xmlns:a16="http://schemas.microsoft.com/office/drawing/2014/main" id="{E6DB6BDA-966E-4262-96A2-88F8896B363D}"/>
              </a:ext>
            </a:extLst>
          </p:cNvPr>
          <p:cNvSpPr>
            <a:spLocks noGrp="1"/>
          </p:cNvSpPr>
          <p:nvPr>
            <p:ph type="ftr" sz="quarter" idx="11"/>
          </p:nvPr>
        </p:nvSpPr>
        <p:spPr>
          <a:xfrm>
            <a:off x="1219200" y="6172200"/>
            <a:ext cx="5181600" cy="457200"/>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8BCA7197-26AC-4177-90BD-0C6243C3F7A2}"/>
              </a:ext>
            </a:extLst>
          </p:cNvPr>
          <p:cNvSpPr>
            <a:spLocks noGrp="1"/>
          </p:cNvSpPr>
          <p:nvPr>
            <p:ph type="sldNum" sz="quarter" idx="12"/>
          </p:nvPr>
        </p:nvSpPr>
        <p:spPr>
          <a:xfrm>
            <a:off x="194733" y="6208713"/>
            <a:ext cx="609600" cy="457200"/>
          </a:xfrm>
        </p:spPr>
        <p:txBody>
          <a:bodyPr/>
          <a:lstStyle>
            <a:lvl1pPr>
              <a:defRPr/>
            </a:lvl1pPr>
          </a:lstStyle>
          <a:p>
            <a:pPr>
              <a:defRPr/>
            </a:pPr>
            <a:fld id="{C3F4F965-E8C3-469D-8621-8C9DAC2A989F}" type="slidenum">
              <a:rPr lang="en-GB" altLang="en-US"/>
              <a:pPr>
                <a:defRPr/>
              </a:pPr>
              <a:t>‹#›</a:t>
            </a:fld>
            <a:endParaRPr lang="en-GB" altLang="en-US"/>
          </a:p>
        </p:txBody>
      </p:sp>
    </p:spTree>
    <p:extLst>
      <p:ext uri="{BB962C8B-B14F-4D97-AF65-F5344CB8AC3E}">
        <p14:creationId xmlns:p14="http://schemas.microsoft.com/office/powerpoint/2010/main" val="360915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C4161AFB-0E8E-42B8-8765-2487B92FC9D0}"/>
              </a:ext>
            </a:extLst>
          </p:cNvPr>
          <p:cNvSpPr>
            <a:spLocks noGrp="1"/>
          </p:cNvSpPr>
          <p:nvPr>
            <p:ph type="dt" sz="half" idx="10"/>
          </p:nvPr>
        </p:nvSpPr>
        <p:spPr/>
        <p:txBody>
          <a:bodyPr/>
          <a:lstStyle>
            <a:lvl1pPr>
              <a:defRPr/>
            </a:lvl1pPr>
          </a:lstStyle>
          <a:p>
            <a:pPr>
              <a:defRPr/>
            </a:pPr>
            <a:fld id="{C4CF651C-B81B-4085-A57D-E025A64FC8C7}" type="datetimeFigureOut">
              <a:rPr lang="en-GB"/>
              <a:pPr>
                <a:defRPr/>
              </a:pPr>
              <a:t>16/10/2026</a:t>
            </a:fld>
            <a:endParaRPr lang="en-GB"/>
          </a:p>
        </p:txBody>
      </p:sp>
      <p:sp>
        <p:nvSpPr>
          <p:cNvPr id="5" name="Footer Placeholder 2">
            <a:extLst>
              <a:ext uri="{FF2B5EF4-FFF2-40B4-BE49-F238E27FC236}">
                <a16:creationId xmlns:a16="http://schemas.microsoft.com/office/drawing/2014/main" id="{6CC8A77F-3554-4692-9FAC-40BF1808B01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E888E6D-DE23-4CDD-8234-AE5D886BA90E}"/>
              </a:ext>
            </a:extLst>
          </p:cNvPr>
          <p:cNvSpPr>
            <a:spLocks noGrp="1"/>
          </p:cNvSpPr>
          <p:nvPr>
            <p:ph type="sldNum" sz="quarter" idx="12"/>
          </p:nvPr>
        </p:nvSpPr>
        <p:spPr/>
        <p:txBody>
          <a:bodyPr/>
          <a:lstStyle>
            <a:lvl1pPr>
              <a:defRPr/>
            </a:lvl1pPr>
          </a:lstStyle>
          <a:p>
            <a:pPr>
              <a:defRPr/>
            </a:pPr>
            <a:fld id="{88587214-A0FD-4B01-92C0-05E2EDB767CA}" type="slidenum">
              <a:rPr lang="en-GB" altLang="en-US"/>
              <a:pPr>
                <a:defRPr/>
              </a:pPr>
              <a:t>‹#›</a:t>
            </a:fld>
            <a:endParaRPr lang="en-GB" altLang="en-US"/>
          </a:p>
        </p:txBody>
      </p:sp>
    </p:spTree>
    <p:extLst>
      <p:ext uri="{BB962C8B-B14F-4D97-AF65-F5344CB8AC3E}">
        <p14:creationId xmlns:p14="http://schemas.microsoft.com/office/powerpoint/2010/main" val="65098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A8F327C-E1FB-42C8-8F0F-1AB403EB9007}"/>
              </a:ext>
            </a:extLst>
          </p:cNvPr>
          <p:cNvSpPr>
            <a:spLocks noGrp="1"/>
          </p:cNvSpPr>
          <p:nvPr>
            <p:ph type="dt" sz="half" idx="10"/>
          </p:nvPr>
        </p:nvSpPr>
        <p:spPr/>
        <p:txBody>
          <a:bodyPr/>
          <a:lstStyle>
            <a:lvl1pPr>
              <a:defRPr/>
            </a:lvl1pPr>
          </a:lstStyle>
          <a:p>
            <a:pPr>
              <a:defRPr/>
            </a:pPr>
            <a:fld id="{24F55ACF-A807-4E35-86E9-F6893230AB88}" type="datetimeFigureOut">
              <a:rPr lang="en-GB"/>
              <a:pPr>
                <a:defRPr/>
              </a:pPr>
              <a:t>16/10/2026</a:t>
            </a:fld>
            <a:endParaRPr lang="en-GB"/>
          </a:p>
        </p:txBody>
      </p:sp>
      <p:sp>
        <p:nvSpPr>
          <p:cNvPr id="5" name="Footer Placeholder 2">
            <a:extLst>
              <a:ext uri="{FF2B5EF4-FFF2-40B4-BE49-F238E27FC236}">
                <a16:creationId xmlns:a16="http://schemas.microsoft.com/office/drawing/2014/main" id="{F6BD842A-949C-4ED8-B778-FB17968F4A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3665CFA4-0177-45A3-A04C-D80291913CC4}"/>
              </a:ext>
            </a:extLst>
          </p:cNvPr>
          <p:cNvSpPr>
            <a:spLocks noGrp="1"/>
          </p:cNvSpPr>
          <p:nvPr>
            <p:ph type="sldNum" sz="quarter" idx="12"/>
          </p:nvPr>
        </p:nvSpPr>
        <p:spPr/>
        <p:txBody>
          <a:bodyPr/>
          <a:lstStyle>
            <a:lvl1pPr>
              <a:defRPr/>
            </a:lvl1pPr>
          </a:lstStyle>
          <a:p>
            <a:pPr>
              <a:defRPr/>
            </a:pPr>
            <a:fld id="{252E43F0-4E7D-4F19-8977-1B0D4180FD4D}" type="slidenum">
              <a:rPr lang="en-GB" altLang="en-US"/>
              <a:pPr>
                <a:defRPr/>
              </a:pPr>
              <a:t>‹#›</a:t>
            </a:fld>
            <a:endParaRPr lang="en-GB" altLang="en-US"/>
          </a:p>
        </p:txBody>
      </p:sp>
    </p:spTree>
    <p:extLst>
      <p:ext uri="{BB962C8B-B14F-4D97-AF65-F5344CB8AC3E}">
        <p14:creationId xmlns:p14="http://schemas.microsoft.com/office/powerpoint/2010/main" val="1130362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060E42-02FC-4DA6-A209-DE34C903B928}"/>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8" name="Rounded Rectangle 7">
            <a:extLst>
              <a:ext uri="{FF2B5EF4-FFF2-40B4-BE49-F238E27FC236}">
                <a16:creationId xmlns:a16="http://schemas.microsoft.com/office/drawing/2014/main" id="{B5BBD482-4650-4036-A118-665B5C4214F6}"/>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1028" name="Title Placeholder 21">
            <a:extLst>
              <a:ext uri="{FF2B5EF4-FFF2-40B4-BE49-F238E27FC236}">
                <a16:creationId xmlns:a16="http://schemas.microsoft.com/office/drawing/2014/main" id="{855BCFF8-0882-4A45-B013-3094A39BC9C2}"/>
              </a:ext>
            </a:extLst>
          </p:cNvPr>
          <p:cNvSpPr>
            <a:spLocks noGrp="1"/>
          </p:cNvSpPr>
          <p:nvPr>
            <p:ph type="title"/>
          </p:nvPr>
        </p:nvSpPr>
        <p:spPr bwMode="auto">
          <a:xfrm>
            <a:off x="1219200" y="274638"/>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A925BEA5-10AE-451F-ADA1-BF8B0D091E88}"/>
              </a:ext>
            </a:extLst>
          </p:cNvPr>
          <p:cNvSpPr>
            <a:spLocks noGrp="1"/>
          </p:cNvSpPr>
          <p:nvPr>
            <p:ph type="body" idx="1"/>
          </p:nvPr>
        </p:nvSpPr>
        <p:spPr bwMode="auto">
          <a:xfrm>
            <a:off x="1219200" y="1447800"/>
            <a:ext cx="103632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7610B36C-7F60-48AB-8585-FFBDC9E6BEDF}"/>
              </a:ext>
            </a:extLst>
          </p:cNvPr>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fld id="{356A2368-CD4D-474B-AF6C-4D103C02E0EA}" type="datetimeFigureOut">
              <a:rPr lang="en-GB"/>
              <a:pPr>
                <a:defRPr/>
              </a:pPr>
              <a:t>16/10/2026</a:t>
            </a:fld>
            <a:endParaRPr lang="en-GB"/>
          </a:p>
        </p:txBody>
      </p:sp>
      <p:sp>
        <p:nvSpPr>
          <p:cNvPr id="3" name="Footer Placeholder 2">
            <a:extLst>
              <a:ext uri="{FF2B5EF4-FFF2-40B4-BE49-F238E27FC236}">
                <a16:creationId xmlns:a16="http://schemas.microsoft.com/office/drawing/2014/main" id="{FAD983B4-D774-4FA6-B452-DB70338BC536}"/>
              </a:ext>
            </a:extLst>
          </p:cNvPr>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59C810C0-53E0-46B6-8E46-A96B05616C4A}"/>
              </a:ext>
            </a:extLst>
          </p:cNvPr>
          <p:cNvSpPr>
            <a:spLocks noGrp="1"/>
          </p:cNvSpPr>
          <p:nvPr>
            <p:ph type="sldNum" sz="quarter" idx="4"/>
          </p:nvPr>
        </p:nvSpPr>
        <p:spPr>
          <a:xfrm>
            <a:off x="194733" y="6210300"/>
            <a:ext cx="6096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eaLnBrk="1" hangingPunct="1">
              <a:defRPr sz="1400">
                <a:solidFill>
                  <a:srgbClr val="FFFFFF"/>
                </a:solidFill>
                <a:latin typeface="Franklin Gothic Book" panose="020B0503020102020204" pitchFamily="34" charset="0"/>
              </a:defRPr>
            </a:lvl1pPr>
          </a:lstStyle>
          <a:p>
            <a:pPr>
              <a:defRPr/>
            </a:pPr>
            <a:fld id="{1C923933-92D8-4845-B741-94F897A9749A}" type="slidenum">
              <a:rPr lang="en-GB" altLang="en-US"/>
              <a:pPr>
                <a:defRPr/>
              </a:pPr>
              <a:t>‹#›</a:t>
            </a:fld>
            <a:endParaRPr lang="en-GB" altLang="en-US"/>
          </a:p>
        </p:txBody>
      </p:sp>
    </p:spTree>
    <p:extLst>
      <p:ext uri="{BB962C8B-B14F-4D97-AF65-F5344CB8AC3E}">
        <p14:creationId xmlns:p14="http://schemas.microsoft.com/office/powerpoint/2010/main" val="3556908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3" Type="http://schemas.openxmlformats.org/officeDocument/2006/relationships/hyperlink" Target="http://www.youtube.com/watch?v=b4eXJi50EMI"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dementiauk.org/information-and-support/types-of-dementia/alzheimers/?--&amp;gad_source=1&amp;gad_campaignid=822670734&amp;gclid=EAIaIQobChMI17-wuLS7lwMVB5GDBx3lzgMlEAAYBCAAEgJlovD_BwE" TargetMode="External"/><Relationship Id="rId2" Type="http://schemas.openxmlformats.org/officeDocument/2006/relationships/hyperlink" Target="https://www.alzheimers.org.uk/sites/default/files/2024-05/the-annual-costs-of-dementia.pdf" TargetMode="External"/><Relationship Id="rId1" Type="http://schemas.openxmlformats.org/officeDocument/2006/relationships/slideLayout" Target="../slideLayouts/slideLayout2.xml"/><Relationship Id="rId5" Type="http://schemas.openxmlformats.org/officeDocument/2006/relationships/hyperlink" Target="https://www.nice.org.uk/guidance/ng22/resources/older-people-with-social-care-needs-and-multiple-longterm-conditions-pdf-1837328537797" TargetMode="External"/><Relationship Id="rId4" Type="http://schemas.openxmlformats.org/officeDocument/2006/relationships/hyperlink" Target="https://www.dementiauk.org/wp-content/uploads/dementia-uk-what-is-dementia-leaflet.pdf?_gl=1*rtxly0*_up*MQ..*_gs*MQ..&amp;gclid=EAIaIQobChMIgay7i_S9lwMVc5ZQBh1xlR6oEAAYAyAAEgJPLPD_BwE&amp;gbraid=0AAAAADkp3nfH6WEO-U6iAb1sB8Un335EM"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iris.who.int/server/api/core/bitstreams/ea44b7f6-b09f-4e6f-b8c7-2e5b0fcc9a99/content" TargetMode="External"/><Relationship Id="rId3" Type="http://schemas.openxmlformats.org/officeDocument/2006/relationships/hyperlink" Target="https://www.nmc.org.uk/globalassets/sitedocuments/education-standards/future-nurse-proficiencies.pdf" TargetMode="External"/><Relationship Id="rId7" Type="http://schemas.openxmlformats.org/officeDocument/2006/relationships/hyperlink" Target="https://www.alzheimers.org.uk/sites/default/files/2019-11/cpec_report_november_2019.pdf" TargetMode="External"/><Relationship Id="rId2" Type="http://schemas.openxmlformats.org/officeDocument/2006/relationships/hyperlink" Target="https://www.nice.org.uk/guidance/ng22/resources/older-people-with-social-care-needs-and-multiple-longterm-conditions-pdf-1837328537797" TargetMode="External"/><Relationship Id="rId1" Type="http://schemas.openxmlformats.org/officeDocument/2006/relationships/slideLayout" Target="../slideLayouts/slideLayout2.xml"/><Relationship Id="rId6" Type="http://schemas.openxmlformats.org/officeDocument/2006/relationships/hyperlink" Target="https://www.gov.wales/sites/default/files/publications/2022-10/allied-health-professionals-dementia-framework-for-wales.pdf" TargetMode="External"/><Relationship Id="rId5" Type="http://schemas.openxmlformats.org/officeDocument/2006/relationships/hyperlink" Target="file:///C:\Users\bus-db2\Downloads\Deaths%20registered%20in%20England%20and%20Wales%202025.pdf" TargetMode="External"/><Relationship Id="rId4" Type="http://schemas.openxmlformats.org/officeDocument/2006/relationships/hyperlink" Target="https://www.nmc.org.uk/globalassets/sitedocuments/nmc-publications/nmc-cod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C6616D-1FEE-283E-6ECF-2F74F564CFE6}"/>
            </a:ext>
          </a:extLst>
        </p:cNvPr>
        <p:cNvGrpSpPr/>
        <p:nvPr/>
      </p:nvGrpSpPr>
      <p:grpSpPr>
        <a:xfrm>
          <a:off x="0" y="0"/>
          <a:ext cx="0" cy="0"/>
          <a:chOff x="0" y="0"/>
          <a:chExt cx="0" cy="0"/>
        </a:xfrm>
      </p:grpSpPr>
      <p:sp>
        <p:nvSpPr>
          <p:cNvPr id="8194" name="Subtitle 8">
            <a:extLst>
              <a:ext uri="{FF2B5EF4-FFF2-40B4-BE49-F238E27FC236}">
                <a16:creationId xmlns:a16="http://schemas.microsoft.com/office/drawing/2014/main" id="{FA0A05C6-DF9A-0442-7488-D2FC2FAD6925}"/>
              </a:ext>
            </a:extLst>
          </p:cNvPr>
          <p:cNvSpPr>
            <a:spLocks noGrp="1"/>
          </p:cNvSpPr>
          <p:nvPr>
            <p:ph type="subTitle" idx="1"/>
          </p:nvPr>
        </p:nvSpPr>
        <p:spPr/>
        <p:txBody>
          <a:bodyPr/>
          <a:lstStyle/>
          <a:p>
            <a:pPr eaLnBrk="1" hangingPunct="1">
              <a:buFont typeface="Arial" panose="020B0604020202020204" pitchFamily="34" charset="0"/>
              <a:buNone/>
            </a:pPr>
            <a:r>
              <a:rPr lang="en-GB" altLang="en-US" dirty="0"/>
              <a:t>Dr Ben Duxbury.    </a:t>
            </a:r>
          </a:p>
          <a:p>
            <a:pPr eaLnBrk="1" hangingPunct="1">
              <a:buFont typeface="Arial" panose="020B0604020202020204" pitchFamily="34" charset="0"/>
              <a:buNone/>
            </a:pPr>
            <a:r>
              <a:rPr lang="en-GB" altLang="en-US" dirty="0">
                <a:hlinkClick r:id="rId3"/>
              </a:rPr>
              <a:t>ben.duxbury@uwtsd.ac.uk</a:t>
            </a:r>
            <a:r>
              <a:rPr lang="en-GB" altLang="en-US" dirty="0"/>
              <a:t>  </a:t>
            </a:r>
          </a:p>
          <a:p>
            <a:pPr eaLnBrk="1" hangingPunct="1">
              <a:buFont typeface="Arial" panose="020B0604020202020204" pitchFamily="34" charset="0"/>
              <a:buNone/>
            </a:pPr>
            <a:endParaRPr lang="en-GB" altLang="en-US" dirty="0"/>
          </a:p>
        </p:txBody>
      </p:sp>
      <p:sp>
        <p:nvSpPr>
          <p:cNvPr id="8195" name="Title 1">
            <a:extLst>
              <a:ext uri="{FF2B5EF4-FFF2-40B4-BE49-F238E27FC236}">
                <a16:creationId xmlns:a16="http://schemas.microsoft.com/office/drawing/2014/main" id="{DAD56FEF-C545-DB18-F340-BEE1C59B972B}"/>
              </a:ext>
            </a:extLst>
          </p:cNvPr>
          <p:cNvSpPr>
            <a:spLocks noGrp="1"/>
          </p:cNvSpPr>
          <p:nvPr>
            <p:ph type="ctrTitle"/>
          </p:nvPr>
        </p:nvSpPr>
        <p:spPr>
          <a:xfrm>
            <a:off x="1948070" y="1600200"/>
            <a:ext cx="10104781" cy="1828800"/>
          </a:xfrm>
        </p:spPr>
        <p:txBody>
          <a:bodyPr/>
          <a:lstStyle/>
          <a:p>
            <a:pPr algn="l" eaLnBrk="1" hangingPunct="1"/>
            <a:r>
              <a:rPr lang="en-GB" sz="2600" b="1" dirty="0">
                <a:solidFill>
                  <a:schemeClr val="bg1"/>
                </a:solidFill>
              </a:rPr>
              <a:t>BMNS4015: </a:t>
            </a:r>
            <a:r>
              <a:rPr lang="en-GB" sz="2600" dirty="0">
                <a:solidFill>
                  <a:schemeClr val="bg1"/>
                </a:solidFill>
              </a:rPr>
              <a:t>Personal, Academic and Professional Development  (PAD) </a:t>
            </a:r>
            <a:br>
              <a:rPr lang="en-GB" sz="2600" b="1" dirty="0">
                <a:solidFill>
                  <a:schemeClr val="bg1"/>
                </a:solidFill>
              </a:rPr>
            </a:br>
            <a:r>
              <a:rPr lang="en-GB" sz="2600" b="1" dirty="0">
                <a:solidFill>
                  <a:schemeClr val="bg1"/>
                </a:solidFill>
              </a:rPr>
              <a:t>Lecture 2: A</a:t>
            </a:r>
            <a:r>
              <a:rPr lang="en-GB" sz="2600" dirty="0">
                <a:solidFill>
                  <a:schemeClr val="bg1"/>
                </a:solidFill>
              </a:rPr>
              <a:t>cademic writing and essays; writing the personal development plan (PDP)</a:t>
            </a:r>
            <a:br>
              <a:rPr lang="en-GB" altLang="en-US" sz="4000" b="1" dirty="0"/>
            </a:br>
            <a:endParaRPr lang="en-GB" altLang="en-US" b="1" dirty="0"/>
          </a:p>
        </p:txBody>
      </p:sp>
      <p:pic>
        <p:nvPicPr>
          <p:cNvPr id="2" name="Picture 1">
            <a:extLst>
              <a:ext uri="{FF2B5EF4-FFF2-40B4-BE49-F238E27FC236}">
                <a16:creationId xmlns:a16="http://schemas.microsoft.com/office/drawing/2014/main" id="{010EEC0A-9A3F-6ED7-B052-4384AD24FFD8}"/>
              </a:ext>
            </a:extLst>
          </p:cNvPr>
          <p:cNvPicPr>
            <a:picLocks noChangeAspect="1"/>
          </p:cNvPicPr>
          <p:nvPr/>
        </p:nvPicPr>
        <p:blipFill>
          <a:blip r:embed="rId4"/>
          <a:stretch>
            <a:fillRect/>
          </a:stretch>
        </p:blipFill>
        <p:spPr>
          <a:xfrm>
            <a:off x="139149" y="1828800"/>
            <a:ext cx="1808921" cy="676715"/>
          </a:xfrm>
          <a:prstGeom prst="rect">
            <a:avLst/>
          </a:prstGeom>
        </p:spPr>
      </p:pic>
    </p:spTree>
    <p:extLst>
      <p:ext uri="{BB962C8B-B14F-4D97-AF65-F5344CB8AC3E}">
        <p14:creationId xmlns:p14="http://schemas.microsoft.com/office/powerpoint/2010/main" val="843337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64EAA-A41E-2EE2-509B-A9C335240F5E}"/>
              </a:ext>
            </a:extLst>
          </p:cNvPr>
          <p:cNvSpPr>
            <a:spLocks noGrp="1"/>
          </p:cNvSpPr>
          <p:nvPr>
            <p:ph type="title"/>
          </p:nvPr>
        </p:nvSpPr>
        <p:spPr>
          <a:xfrm>
            <a:off x="498764" y="274638"/>
            <a:ext cx="11083636" cy="681326"/>
          </a:xfrm>
        </p:spPr>
        <p:txBody>
          <a:bodyPr/>
          <a:lstStyle/>
          <a:p>
            <a:r>
              <a:rPr lang="en-GB" dirty="0"/>
              <a:t>Today</a:t>
            </a:r>
          </a:p>
        </p:txBody>
      </p:sp>
      <p:sp>
        <p:nvSpPr>
          <p:cNvPr id="3" name="Content Placeholder 2">
            <a:extLst>
              <a:ext uri="{FF2B5EF4-FFF2-40B4-BE49-F238E27FC236}">
                <a16:creationId xmlns:a16="http://schemas.microsoft.com/office/drawing/2014/main" id="{8A15A732-9083-BD80-2777-A65F82852CF7}"/>
              </a:ext>
            </a:extLst>
          </p:cNvPr>
          <p:cNvSpPr>
            <a:spLocks noGrp="1"/>
          </p:cNvSpPr>
          <p:nvPr>
            <p:ph sz="quarter" idx="1"/>
          </p:nvPr>
        </p:nvSpPr>
        <p:spPr>
          <a:xfrm>
            <a:off x="290945" y="955964"/>
            <a:ext cx="11291455" cy="4774117"/>
          </a:xfrm>
        </p:spPr>
        <p:txBody>
          <a:bodyPr/>
          <a:lstStyle/>
          <a:p>
            <a:r>
              <a:rPr lang="en-GB" dirty="0"/>
              <a:t>Writing at university</a:t>
            </a:r>
          </a:p>
          <a:p>
            <a:r>
              <a:rPr lang="en-GB" dirty="0"/>
              <a:t>Writing essays</a:t>
            </a:r>
          </a:p>
          <a:p>
            <a:r>
              <a:rPr lang="en-GB" dirty="0"/>
              <a:t>NB: look at the reference list at the end of the presentation for resources (and to check layout)</a:t>
            </a:r>
          </a:p>
          <a:p>
            <a:r>
              <a:rPr lang="en-GB" dirty="0"/>
              <a:t>Assignment one preparation</a:t>
            </a:r>
          </a:p>
          <a:p>
            <a:pPr lvl="1"/>
            <a:r>
              <a:rPr lang="en-GB" dirty="0"/>
              <a:t>Professional role</a:t>
            </a:r>
          </a:p>
          <a:p>
            <a:pPr lvl="1"/>
            <a:r>
              <a:rPr lang="en-GB" dirty="0"/>
              <a:t>Personal development plan </a:t>
            </a:r>
          </a:p>
          <a:p>
            <a:pPr lvl="1"/>
            <a:r>
              <a:rPr lang="en-GB" dirty="0"/>
              <a:t>Homework</a:t>
            </a:r>
          </a:p>
        </p:txBody>
      </p:sp>
    </p:spTree>
    <p:extLst>
      <p:ext uri="{BB962C8B-B14F-4D97-AF65-F5344CB8AC3E}">
        <p14:creationId xmlns:p14="http://schemas.microsoft.com/office/powerpoint/2010/main" val="821827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5141" y="325371"/>
            <a:ext cx="3755371" cy="853190"/>
          </a:xfrm>
        </p:spPr>
        <p:txBody>
          <a:bodyPr anchor="b">
            <a:normAutofit fontScale="90000"/>
          </a:bodyPr>
          <a:lstStyle/>
          <a:p>
            <a:r>
              <a:rPr lang="en-GB" sz="4700" dirty="0"/>
              <a:t>Think about…. </a:t>
            </a:r>
          </a:p>
        </p:txBody>
      </p:sp>
      <p:sp>
        <p:nvSpPr>
          <p:cNvPr id="3" name="Content Placeholder 2"/>
          <p:cNvSpPr>
            <a:spLocks noGrp="1"/>
          </p:cNvSpPr>
          <p:nvPr>
            <p:ph sz="quarter" idx="1"/>
          </p:nvPr>
        </p:nvSpPr>
        <p:spPr>
          <a:xfrm>
            <a:off x="254833" y="1270376"/>
            <a:ext cx="6167344" cy="4923191"/>
          </a:xfrm>
        </p:spPr>
        <p:txBody>
          <a:bodyPr>
            <a:normAutofit/>
          </a:bodyPr>
          <a:lstStyle/>
          <a:p>
            <a:r>
              <a:rPr lang="en-US" sz="4000" dirty="0"/>
              <a:t>What writing do you do typically do at work or at home? </a:t>
            </a:r>
          </a:p>
          <a:p>
            <a:r>
              <a:rPr lang="en-US" sz="4000" dirty="0"/>
              <a:t>How might academic writing be similar or different?</a:t>
            </a:r>
          </a:p>
          <a:p>
            <a:r>
              <a:rPr lang="en-US" sz="4000" dirty="0"/>
              <a:t>What is the purpose of written assignments at university? </a:t>
            </a:r>
          </a:p>
          <a:p>
            <a:pPr marL="0" indent="0">
              <a:buNone/>
            </a:pPr>
            <a:endParaRPr lang="en-US" sz="1900" dirty="0"/>
          </a:p>
        </p:txBody>
      </p:sp>
      <p:pic>
        <p:nvPicPr>
          <p:cNvPr id="5" name="Picture 4">
            <a:extLst>
              <a:ext uri="{FF2B5EF4-FFF2-40B4-BE49-F238E27FC236}">
                <a16:creationId xmlns:a16="http://schemas.microsoft.com/office/drawing/2014/main" id="{F6E59DDA-C9F6-68B1-54F0-2F47067C78BC}"/>
              </a:ext>
            </a:extLst>
          </p:cNvPr>
          <p:cNvPicPr>
            <a:picLocks noChangeAspect="1"/>
          </p:cNvPicPr>
          <p:nvPr/>
        </p:nvPicPr>
        <p:blipFill>
          <a:blip r:embed="rId3"/>
          <a:srcRect l="25098" r="32586"/>
          <a:stretch>
            <a:fillRect/>
          </a:stretch>
        </p:blipFill>
        <p:spPr>
          <a:xfrm>
            <a:off x="6422177" y="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Graphic 5" descr="Head with gears with solid fill">
            <a:extLst>
              <a:ext uri="{FF2B5EF4-FFF2-40B4-BE49-F238E27FC236}">
                <a16:creationId xmlns:a16="http://schemas.microsoft.com/office/drawing/2014/main" id="{6A118705-F88A-82FC-DA98-CF70FCA680B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83476" y="355976"/>
            <a:ext cx="914400" cy="914400"/>
          </a:xfrm>
          <a:prstGeom prst="rect">
            <a:avLst/>
          </a:prstGeom>
        </p:spPr>
      </p:pic>
    </p:spTree>
    <p:extLst>
      <p:ext uri="{BB962C8B-B14F-4D97-AF65-F5344CB8AC3E}">
        <p14:creationId xmlns:p14="http://schemas.microsoft.com/office/powerpoint/2010/main" val="301551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E1D8B-DEBE-2E41-21F2-78064224B29A}"/>
              </a:ext>
            </a:extLst>
          </p:cNvPr>
          <p:cNvSpPr>
            <a:spLocks noGrp="1"/>
          </p:cNvSpPr>
          <p:nvPr>
            <p:ph type="title"/>
          </p:nvPr>
        </p:nvSpPr>
        <p:spPr>
          <a:xfrm>
            <a:off x="194872" y="274639"/>
            <a:ext cx="11387528" cy="574546"/>
          </a:xfrm>
        </p:spPr>
        <p:txBody>
          <a:bodyPr/>
          <a:lstStyle/>
          <a:p>
            <a:r>
              <a:rPr lang="en-GB" sz="3200" dirty="0"/>
              <a:t>Types of written assignment at university: a) The essay</a:t>
            </a:r>
          </a:p>
        </p:txBody>
      </p:sp>
      <p:sp>
        <p:nvSpPr>
          <p:cNvPr id="3" name="Content Placeholder 2">
            <a:extLst>
              <a:ext uri="{FF2B5EF4-FFF2-40B4-BE49-F238E27FC236}">
                <a16:creationId xmlns:a16="http://schemas.microsoft.com/office/drawing/2014/main" id="{19F9C2F9-36A1-8EE9-805C-0A2ADC04E569}"/>
              </a:ext>
            </a:extLst>
          </p:cNvPr>
          <p:cNvSpPr>
            <a:spLocks noGrp="1"/>
          </p:cNvSpPr>
          <p:nvPr>
            <p:ph sz="quarter" idx="1"/>
          </p:nvPr>
        </p:nvSpPr>
        <p:spPr>
          <a:xfrm>
            <a:off x="194872" y="849185"/>
            <a:ext cx="11802256" cy="5734177"/>
          </a:xfrm>
        </p:spPr>
        <p:txBody>
          <a:bodyPr/>
          <a:lstStyle/>
          <a:p>
            <a:r>
              <a:rPr lang="en-GB" sz="3000" dirty="0"/>
              <a:t>Michel de Montaigne 1533 – 1592 popularised the essay as a type of              writing (genre) </a:t>
            </a:r>
          </a:p>
          <a:p>
            <a:r>
              <a:rPr lang="en-GB" sz="3000" dirty="0"/>
              <a:t>Common elements in essays: the use of analysis and critical thinking in order to answer a set question discursively, i.e. not based on intuition: I </a:t>
            </a:r>
            <a:r>
              <a:rPr lang="en-GB" sz="3000" i="1" dirty="0"/>
              <a:t>feel</a:t>
            </a:r>
            <a:r>
              <a:rPr lang="en-GB" sz="3000" dirty="0"/>
              <a:t> that students should write essay; or assertion: I </a:t>
            </a:r>
            <a:r>
              <a:rPr lang="en-GB" sz="3000" i="1" dirty="0"/>
              <a:t>say</a:t>
            </a:r>
            <a:r>
              <a:rPr lang="en-GB" sz="3000" dirty="0"/>
              <a:t> that students should write essay; but by the use of argument and evidence: Hopkins and Reid (2024) explain that, by writing essays, students are able to demonstrate their in-depth understanding and evaluation of a given topic.  </a:t>
            </a:r>
          </a:p>
          <a:p>
            <a:r>
              <a:rPr lang="en-GB" sz="3000" dirty="0"/>
              <a:t>The word essay = from Late Latin ‘</a:t>
            </a:r>
            <a:r>
              <a:rPr lang="en-GB" sz="3000" dirty="0" err="1"/>
              <a:t>exigium</a:t>
            </a:r>
            <a:r>
              <a:rPr lang="en-GB" sz="3000" dirty="0"/>
              <a:t>’, meaning, ‘a weighing, weight’ = presentation of a ‘case’.  In academic work, it is considered a short piece of work on a set topic</a:t>
            </a:r>
          </a:p>
          <a:p>
            <a:pPr marL="0" indent="0">
              <a:buNone/>
            </a:pPr>
            <a:r>
              <a:rPr lang="en-GB" sz="1600" dirty="0"/>
              <a:t>(See Karshan, 2020; Karshan and Murphy, 2020; Boutcher, 2020; Burns and Sinfield, 2022; </a:t>
            </a:r>
            <a:r>
              <a:rPr lang="en-GB" sz="1600" dirty="0" err="1"/>
              <a:t>Northedge</a:t>
            </a:r>
            <a:r>
              <a:rPr lang="en-GB" sz="1600" dirty="0"/>
              <a:t>, 2005 )</a:t>
            </a:r>
          </a:p>
          <a:p>
            <a:endParaRPr lang="en-GB" dirty="0"/>
          </a:p>
          <a:p>
            <a:endParaRPr lang="en-GB" dirty="0"/>
          </a:p>
          <a:p>
            <a:endParaRPr lang="en-GB" dirty="0"/>
          </a:p>
          <a:p>
            <a:endParaRPr lang="en-GB" dirty="0"/>
          </a:p>
          <a:p>
            <a:endParaRPr lang="en-GB" dirty="0"/>
          </a:p>
          <a:p>
            <a:endParaRPr lang="en-GB" dirty="0"/>
          </a:p>
        </p:txBody>
      </p:sp>
      <p:pic>
        <p:nvPicPr>
          <p:cNvPr id="4" name="Picture 3" descr="Michel de Montaigne - Wikidata">
            <a:extLst>
              <a:ext uri="{FF2B5EF4-FFF2-40B4-BE49-F238E27FC236}">
                <a16:creationId xmlns:a16="http://schemas.microsoft.com/office/drawing/2014/main" id="{D421AD39-80E7-0F8A-420C-8C679D53480B}"/>
              </a:ext>
            </a:extLst>
          </p:cNvPr>
          <p:cNvPicPr>
            <a:picLocks noChangeAspect="1"/>
          </p:cNvPicPr>
          <p:nvPr/>
        </p:nvPicPr>
        <p:blipFill>
          <a:blip r:embed="rId3"/>
          <a:stretch>
            <a:fillRect/>
          </a:stretch>
        </p:blipFill>
        <p:spPr>
          <a:xfrm>
            <a:off x="10315757" y="274638"/>
            <a:ext cx="1266643" cy="1637289"/>
          </a:xfrm>
          <a:prstGeom prst="rect">
            <a:avLst/>
          </a:prstGeom>
        </p:spPr>
      </p:pic>
    </p:spTree>
    <p:extLst>
      <p:ext uri="{BB962C8B-B14F-4D97-AF65-F5344CB8AC3E}">
        <p14:creationId xmlns:p14="http://schemas.microsoft.com/office/powerpoint/2010/main" val="1581662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42C99A-607B-CB69-9AF9-FD505D704F3F}"/>
            </a:ext>
          </a:extLst>
        </p:cNvPr>
        <p:cNvGrpSpPr/>
        <p:nvPr/>
      </p:nvGrpSpPr>
      <p:grpSpPr>
        <a:xfrm>
          <a:off x="0" y="0"/>
          <a:ext cx="0" cy="0"/>
          <a:chOff x="0" y="0"/>
          <a:chExt cx="0" cy="0"/>
        </a:xfrm>
      </p:grpSpPr>
      <p:pic>
        <p:nvPicPr>
          <p:cNvPr id="79874" name="Picture 2" descr="Tips for Jury Speeches • Paterson Bell Solicitors">
            <a:extLst>
              <a:ext uri="{FF2B5EF4-FFF2-40B4-BE49-F238E27FC236}">
                <a16:creationId xmlns:a16="http://schemas.microsoft.com/office/drawing/2014/main" id="{EF4E232C-3C7C-D259-3A18-8AE76029723D}"/>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t="2612" b="945"/>
          <a:stretch>
            <a:fillRect/>
          </a:stretch>
        </p:blipFill>
        <p:spPr bwMode="auto">
          <a:xfrm>
            <a:off x="939383" y="408543"/>
            <a:ext cx="10018426" cy="6449457"/>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5459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3BC905-63DF-A305-9E0F-368831DD97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862AC0-3F88-2D0A-247D-23DA41BFA923}"/>
              </a:ext>
            </a:extLst>
          </p:cNvPr>
          <p:cNvSpPr>
            <a:spLocks noGrp="1"/>
          </p:cNvSpPr>
          <p:nvPr>
            <p:ph type="title"/>
          </p:nvPr>
        </p:nvSpPr>
        <p:spPr>
          <a:xfrm>
            <a:off x="314793" y="274638"/>
            <a:ext cx="11267607" cy="399919"/>
          </a:xfrm>
        </p:spPr>
        <p:txBody>
          <a:bodyPr/>
          <a:lstStyle/>
          <a:p>
            <a:r>
              <a:rPr lang="en-GB" sz="3200" dirty="0"/>
              <a:t>Think essay - think court of law</a:t>
            </a:r>
          </a:p>
        </p:txBody>
      </p:sp>
      <p:sp>
        <p:nvSpPr>
          <p:cNvPr id="3" name="Content Placeholder 2">
            <a:extLst>
              <a:ext uri="{FF2B5EF4-FFF2-40B4-BE49-F238E27FC236}">
                <a16:creationId xmlns:a16="http://schemas.microsoft.com/office/drawing/2014/main" id="{913ED3E6-702C-64E8-C1F5-EAC5BE49EFB4}"/>
              </a:ext>
            </a:extLst>
          </p:cNvPr>
          <p:cNvSpPr>
            <a:spLocks noGrp="1"/>
          </p:cNvSpPr>
          <p:nvPr>
            <p:ph sz="quarter" idx="1"/>
          </p:nvPr>
        </p:nvSpPr>
        <p:spPr>
          <a:xfrm>
            <a:off x="134912" y="494675"/>
            <a:ext cx="12057088" cy="6363325"/>
          </a:xfrm>
        </p:spPr>
        <p:txBody>
          <a:bodyPr/>
          <a:lstStyle/>
          <a:p>
            <a:r>
              <a:rPr lang="en-GB" dirty="0"/>
              <a:t>When writing an essay, think like a lawyer defending (or prosecuting) someone accused of committing a crime.  As a defence lawyer, it is not enough to say, ‘Look, they didn’t do it!’.  Instead, evidence needs to be used, so the defence:</a:t>
            </a:r>
          </a:p>
          <a:p>
            <a:r>
              <a:rPr lang="en-GB" dirty="0"/>
              <a:t>Opens with introduction: </a:t>
            </a:r>
          </a:p>
          <a:p>
            <a:pPr lvl="2"/>
            <a:r>
              <a:rPr lang="en-GB" sz="2400" dirty="0"/>
              <a:t>This defence demonstrates that the case against the client is mistaken.  It shows that she could not have been at that scene of the crime as it was too dark to make a definite identification.  It displays that a key witness for the prosecution has poor vision and therefore could not identify the client.  It demonstrates that the client was seen elsewhere at the time… etc. etc. It concludes by </a:t>
            </a:r>
          </a:p>
          <a:p>
            <a:r>
              <a:rPr lang="en-GB" dirty="0"/>
              <a:t>Elaborates on themes</a:t>
            </a:r>
          </a:p>
          <a:p>
            <a:pPr marL="593725" lvl="2" indent="0">
              <a:buNone/>
            </a:pPr>
            <a:r>
              <a:rPr lang="en-GB" sz="2400" dirty="0"/>
              <a:t>1) The alley was too dark; witness’ vision is poor; 2) Witnesses saw the client elsewhere.  Etc. etc. </a:t>
            </a:r>
          </a:p>
          <a:p>
            <a:r>
              <a:rPr lang="en-GB" dirty="0"/>
              <a:t>Finishes with conclusion  </a:t>
            </a:r>
          </a:p>
          <a:p>
            <a:pPr lvl="2"/>
            <a:r>
              <a:rPr lang="en-GB" sz="2400" dirty="0"/>
              <a:t>In conclusion, the defence argues that there is strong evidence to suggest the client’s innocence.  Firstly, by demonstrating that the alley was too dark for a key prosecution witness – whose vision is poor – to have been able to identify the client. Secondly, by showing that......thirdly, by indicating that….It is therefore advised that the jury find the client not guilty of the charge against her  </a:t>
            </a:r>
          </a:p>
          <a:p>
            <a:pPr lvl="1"/>
            <a:endParaRPr lang="en-GB" dirty="0"/>
          </a:p>
          <a:p>
            <a:endParaRPr lang="en-GB" dirty="0"/>
          </a:p>
        </p:txBody>
      </p:sp>
    </p:spTree>
    <p:extLst>
      <p:ext uri="{BB962C8B-B14F-4D97-AF65-F5344CB8AC3E}">
        <p14:creationId xmlns:p14="http://schemas.microsoft.com/office/powerpoint/2010/main" val="500153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461B70E9-5818-9F48-997F-DBB82CCA97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892F7A-6F17-D3FB-FED9-F2503DBD1BEC}"/>
              </a:ext>
            </a:extLst>
          </p:cNvPr>
          <p:cNvSpPr>
            <a:spLocks noGrp="1"/>
          </p:cNvSpPr>
          <p:nvPr>
            <p:ph type="title"/>
          </p:nvPr>
        </p:nvSpPr>
        <p:spPr>
          <a:xfrm>
            <a:off x="252044" y="228600"/>
            <a:ext cx="5555103" cy="2119053"/>
          </a:xfrm>
        </p:spPr>
        <p:txBody>
          <a:bodyPr anchor="ctr">
            <a:normAutofit fontScale="90000"/>
          </a:bodyPr>
          <a:lstStyle/>
          <a:p>
            <a:pPr>
              <a:defRPr/>
            </a:pPr>
            <a:r>
              <a:rPr lang="en-GB" sz="3500" dirty="0"/>
              <a:t>Before focusing on essays, some general rules for all academic writing….</a:t>
            </a:r>
            <a:br>
              <a:rPr lang="en-GB" sz="3500" dirty="0"/>
            </a:br>
            <a:endParaRPr lang="en-GB" sz="3500" dirty="0"/>
          </a:p>
        </p:txBody>
      </p:sp>
      <p:sp>
        <p:nvSpPr>
          <p:cNvPr id="3" name="Content Placeholder 2">
            <a:extLst>
              <a:ext uri="{FF2B5EF4-FFF2-40B4-BE49-F238E27FC236}">
                <a16:creationId xmlns:a16="http://schemas.microsoft.com/office/drawing/2014/main" id="{6E6AAE61-24AC-3123-0FA9-E2825CA63A24}"/>
              </a:ext>
            </a:extLst>
          </p:cNvPr>
          <p:cNvSpPr>
            <a:spLocks noGrp="1"/>
          </p:cNvSpPr>
          <p:nvPr>
            <p:ph sz="quarter" idx="1"/>
          </p:nvPr>
        </p:nvSpPr>
        <p:spPr>
          <a:xfrm>
            <a:off x="5807148" y="228600"/>
            <a:ext cx="5555105" cy="6629400"/>
          </a:xfrm>
        </p:spPr>
        <p:txBody>
          <a:bodyPr anchor="ctr">
            <a:normAutofit fontScale="92500" lnSpcReduction="20000"/>
          </a:bodyPr>
          <a:lstStyle/>
          <a:p>
            <a:pPr marL="501650" indent="-457200">
              <a:defRPr/>
            </a:pPr>
            <a:r>
              <a:rPr lang="en-GB" altLang="en-US" sz="3200" dirty="0"/>
              <a:t>Include a title; write this on a, cover page, along with your name, student number and the name of the lecturer</a:t>
            </a:r>
          </a:p>
          <a:p>
            <a:pPr marL="501650" indent="-457200">
              <a:defRPr/>
            </a:pPr>
            <a:r>
              <a:rPr lang="en-GB" altLang="en-US" sz="3200" dirty="0"/>
              <a:t>Assignments are often written in 3</a:t>
            </a:r>
            <a:r>
              <a:rPr lang="en-GB" altLang="en-US" sz="3200" baseline="30000" dirty="0"/>
              <a:t>rd</a:t>
            </a:r>
            <a:r>
              <a:rPr lang="en-GB" altLang="en-US" sz="3200" dirty="0"/>
              <a:t> person: ‘This essay examines the following issues…’</a:t>
            </a:r>
          </a:p>
          <a:p>
            <a:pPr marL="501650" indent="-457200">
              <a:defRPr/>
            </a:pPr>
            <a:r>
              <a:rPr lang="en-GB" altLang="en-US" sz="3200" dirty="0"/>
              <a:t>Avoid direct questions, not, ‘This is awful, don’t you think?’; and…</a:t>
            </a:r>
          </a:p>
          <a:p>
            <a:pPr marL="501650" indent="-457200">
              <a:defRPr/>
            </a:pPr>
            <a:r>
              <a:rPr lang="en-GB" altLang="en-US" sz="3200" dirty="0"/>
              <a:t>…do not give your opinion (unless asked to do so in the assignment brief)</a:t>
            </a:r>
          </a:p>
          <a:p>
            <a:pPr>
              <a:defRPr/>
            </a:pPr>
            <a:r>
              <a:rPr lang="en-GB" altLang="en-US" sz="3200" dirty="0"/>
              <a:t>Writing comprises paragraphs: normally around 15 -20 lines </a:t>
            </a:r>
          </a:p>
          <a:p>
            <a:pPr>
              <a:defRPr/>
            </a:pPr>
            <a:r>
              <a:rPr lang="en-GB" altLang="en-US" sz="3200" dirty="0"/>
              <a:t>Paragraphs contain one main issue</a:t>
            </a:r>
            <a:r>
              <a:rPr lang="en-GB" altLang="en-US" sz="3400" dirty="0"/>
              <a:t>.</a:t>
            </a:r>
          </a:p>
          <a:p>
            <a:pPr>
              <a:defRPr/>
            </a:pPr>
            <a:endParaRPr lang="en-GB" altLang="en-US" sz="1400" dirty="0"/>
          </a:p>
        </p:txBody>
      </p:sp>
      <p:pic>
        <p:nvPicPr>
          <p:cNvPr id="14341" name="Picture 5" descr="Do you follow the rules? - denisgmclaughlin.com">
            <a:extLst>
              <a:ext uri="{FF2B5EF4-FFF2-40B4-BE49-F238E27FC236}">
                <a16:creationId xmlns:a16="http://schemas.microsoft.com/office/drawing/2014/main" id="{2BC7648C-2B94-7F09-45FB-88B2E20B132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2045" y="2041668"/>
            <a:ext cx="4968114" cy="37260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8136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p:cTn id="20"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p:cTn id="2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9" dur="500"/>
                                        <p:tgtEl>
                                          <p:spTgt spid="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 calcmode="lin" valueType="num">
                                      <p:cBhvr>
                                        <p:cTn id="34"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6" dur="500"/>
                                        <p:tgtEl>
                                          <p:spTgt spid="3">
                                            <p:txEl>
                                              <p:pRg st="3" end="3"/>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 calcmode="lin" valueType="num">
                                      <p:cBhvr>
                                        <p:cTn id="4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3" dur="500"/>
                                        <p:tgtEl>
                                          <p:spTgt spid="3">
                                            <p:txEl>
                                              <p:pRg st="4" end="4"/>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 calcmode="lin" valueType="num">
                                      <p:cBhvr>
                                        <p:cTn id="48"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9"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5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81B54-FA06-46E5-5487-C4DA569E74A1}"/>
              </a:ext>
            </a:extLst>
          </p:cNvPr>
          <p:cNvSpPr>
            <a:spLocks noGrp="1"/>
          </p:cNvSpPr>
          <p:nvPr>
            <p:ph type="title"/>
          </p:nvPr>
        </p:nvSpPr>
        <p:spPr>
          <a:xfrm>
            <a:off x="281354" y="332657"/>
            <a:ext cx="4906108" cy="1373051"/>
          </a:xfrm>
        </p:spPr>
        <p:txBody>
          <a:bodyPr anchor="ctr">
            <a:normAutofit/>
          </a:bodyPr>
          <a:lstStyle/>
          <a:p>
            <a:pPr>
              <a:defRPr/>
            </a:pPr>
            <a:r>
              <a:rPr lang="en-GB" sz="3500" dirty="0"/>
              <a:t>More general rules for all academic writing…</a:t>
            </a:r>
          </a:p>
        </p:txBody>
      </p:sp>
      <p:sp>
        <p:nvSpPr>
          <p:cNvPr id="3" name="Content Placeholder 2">
            <a:extLst>
              <a:ext uri="{FF2B5EF4-FFF2-40B4-BE49-F238E27FC236}">
                <a16:creationId xmlns:a16="http://schemas.microsoft.com/office/drawing/2014/main" id="{40197064-F697-5D74-3A2C-D266BFA805F4}"/>
              </a:ext>
            </a:extLst>
          </p:cNvPr>
          <p:cNvSpPr>
            <a:spLocks noGrp="1"/>
          </p:cNvSpPr>
          <p:nvPr>
            <p:ph sz="quarter" idx="1"/>
          </p:nvPr>
        </p:nvSpPr>
        <p:spPr>
          <a:xfrm>
            <a:off x="5187462" y="332657"/>
            <a:ext cx="6858000" cy="6402251"/>
          </a:xfrm>
        </p:spPr>
        <p:txBody>
          <a:bodyPr anchor="ctr">
            <a:normAutofit fontScale="92500"/>
          </a:bodyPr>
          <a:lstStyle/>
          <a:p>
            <a:pPr marL="539750" indent="-457200">
              <a:defRPr/>
            </a:pPr>
            <a:r>
              <a:rPr lang="en-GB" altLang="en-US" sz="2800" dirty="0"/>
              <a:t>Do not use slang terms: not, ‘the situation is an absolute shambles…’, but, ‘the situation appears to be in disorder…’</a:t>
            </a:r>
          </a:p>
          <a:p>
            <a:pPr marL="425450" indent="-342900">
              <a:defRPr/>
            </a:pPr>
            <a:r>
              <a:rPr lang="en-GB" altLang="en-US" sz="2800" dirty="0"/>
              <a:t>Use full words: not, ‘can’t, won’t, shouldn’t…’, but, ‘cannot, would not, should not…’</a:t>
            </a:r>
          </a:p>
          <a:p>
            <a:pPr marL="425450" indent="-342900">
              <a:defRPr/>
            </a:pPr>
            <a:r>
              <a:rPr lang="en-GB" altLang="en-US" sz="2800" dirty="0"/>
              <a:t>No abbreviations: not e.g. or i.e., but, ‘for example, that is to say… ’.</a:t>
            </a:r>
          </a:p>
          <a:p>
            <a:pPr marL="425450" indent="-342900">
              <a:defRPr/>
            </a:pPr>
            <a:r>
              <a:rPr lang="en-GB" altLang="en-US" sz="2800" dirty="0"/>
              <a:t>Write names in full, then put abbreviation/acronym in brackets:  ‘The National Health Service (NHS) is the system of universal health coverage (UHC) in the United Kingdom (UK)’.  The abbreviation/acronym can then be referred to for the rest of the assignment: ‘The NHS was created in 1948, thereby providing UHC for all normal UK residents’.</a:t>
            </a:r>
          </a:p>
          <a:p>
            <a:pPr>
              <a:defRPr/>
            </a:pPr>
            <a:endParaRPr lang="en-GB" altLang="en-US" sz="1400" dirty="0"/>
          </a:p>
        </p:txBody>
      </p:sp>
      <p:pic>
        <p:nvPicPr>
          <p:cNvPr id="14341" name="Picture 5" descr="Do you follow the rules? - denisgmclaughlin.com">
            <a:extLst>
              <a:ext uri="{FF2B5EF4-FFF2-40B4-BE49-F238E27FC236}">
                <a16:creationId xmlns:a16="http://schemas.microsoft.com/office/drawing/2014/main" id="{D56CF4C0-8F15-B7D4-DF0E-E8049B72CE7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0012" y="1981410"/>
            <a:ext cx="4727450" cy="35455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5135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p:cTn id="2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9" dur="500"/>
                                        <p:tgtEl>
                                          <p:spTgt spid="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 calcmode="lin" valueType="num">
                                      <p:cBhvr>
                                        <p:cTn id="34"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2401A947-082B-7BA4-438F-DA27356925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168E09-F5B0-C567-F964-C092ECB6F20C}"/>
              </a:ext>
            </a:extLst>
          </p:cNvPr>
          <p:cNvSpPr>
            <a:spLocks noGrp="1"/>
          </p:cNvSpPr>
          <p:nvPr>
            <p:ph type="title"/>
          </p:nvPr>
        </p:nvSpPr>
        <p:spPr>
          <a:xfrm>
            <a:off x="373087" y="316523"/>
            <a:ext cx="5034467" cy="2896453"/>
          </a:xfrm>
        </p:spPr>
        <p:txBody>
          <a:bodyPr anchor="ctr">
            <a:normAutofit/>
          </a:bodyPr>
          <a:lstStyle/>
          <a:p>
            <a:pPr>
              <a:defRPr/>
            </a:pPr>
            <a:r>
              <a:rPr lang="en-GB" sz="3500" dirty="0"/>
              <a:t>More general rules for all academic writing….</a:t>
            </a:r>
            <a:br>
              <a:rPr lang="en-GB" sz="3500" dirty="0"/>
            </a:br>
            <a:br>
              <a:rPr lang="en-GB" sz="3500" dirty="0"/>
            </a:br>
            <a:endParaRPr lang="en-GB" sz="3500" dirty="0"/>
          </a:p>
        </p:txBody>
      </p:sp>
      <p:sp>
        <p:nvSpPr>
          <p:cNvPr id="3" name="Content Placeholder 2">
            <a:extLst>
              <a:ext uri="{FF2B5EF4-FFF2-40B4-BE49-F238E27FC236}">
                <a16:creationId xmlns:a16="http://schemas.microsoft.com/office/drawing/2014/main" id="{4CA993C2-8775-63A8-AAAC-0C56EAFE1654}"/>
              </a:ext>
            </a:extLst>
          </p:cNvPr>
          <p:cNvSpPr>
            <a:spLocks noGrp="1"/>
          </p:cNvSpPr>
          <p:nvPr>
            <p:ph sz="quarter" idx="1"/>
          </p:nvPr>
        </p:nvSpPr>
        <p:spPr>
          <a:xfrm>
            <a:off x="5560873" y="316523"/>
            <a:ext cx="6484589" cy="6084277"/>
          </a:xfrm>
        </p:spPr>
        <p:txBody>
          <a:bodyPr anchor="ctr">
            <a:normAutofit lnSpcReduction="10000"/>
          </a:bodyPr>
          <a:lstStyle/>
          <a:p>
            <a:pPr>
              <a:defRPr/>
            </a:pPr>
            <a:r>
              <a:rPr lang="en-GB" altLang="en-US" sz="3200" dirty="0">
                <a:solidFill>
                  <a:prstClr val="black"/>
                </a:solidFill>
              </a:rPr>
              <a:t>Provide citations to show where you have sourced your information (and a reference list at the end of the assignment) </a:t>
            </a:r>
          </a:p>
          <a:p>
            <a:pPr>
              <a:defRPr/>
            </a:pPr>
            <a:r>
              <a:rPr lang="en-GB" altLang="en-US" sz="3200" dirty="0">
                <a:solidFill>
                  <a:prstClr val="black"/>
                </a:solidFill>
              </a:rPr>
              <a:t>Use appropriate spelling, punctuation and grammar</a:t>
            </a:r>
          </a:p>
          <a:p>
            <a:pPr>
              <a:defRPr/>
            </a:pPr>
            <a:r>
              <a:rPr lang="en-GB" altLang="en-US" sz="3200" dirty="0">
                <a:solidFill>
                  <a:prstClr val="black"/>
                </a:solidFill>
              </a:rPr>
              <a:t>Use size 12 font in a professional style (e.g. Times New Roman)</a:t>
            </a:r>
          </a:p>
          <a:p>
            <a:pPr>
              <a:defRPr/>
            </a:pPr>
            <a:r>
              <a:rPr lang="en-GB" altLang="en-US" sz="3200" dirty="0">
                <a:solidFill>
                  <a:prstClr val="black"/>
                </a:solidFill>
              </a:rPr>
              <a:t>Line space assignments at 1.5</a:t>
            </a:r>
          </a:p>
          <a:p>
            <a:pPr>
              <a:defRPr/>
            </a:pPr>
            <a:r>
              <a:rPr lang="en-GB" altLang="en-US" sz="3200" dirty="0">
                <a:solidFill>
                  <a:prstClr val="black"/>
                </a:solidFill>
              </a:rPr>
              <a:t>Try to submit a draft to your lecturers – allow them enough time to read (i.e. a few working days)</a:t>
            </a:r>
            <a:endParaRPr lang="en-GB" sz="3200" dirty="0"/>
          </a:p>
          <a:p>
            <a:pPr>
              <a:defRPr/>
            </a:pPr>
            <a:endParaRPr lang="en-GB" altLang="en-US" sz="1400" dirty="0"/>
          </a:p>
        </p:txBody>
      </p:sp>
      <p:pic>
        <p:nvPicPr>
          <p:cNvPr id="14341" name="Picture 5" descr="Do you follow the rules? - denisgmclaughlin.com">
            <a:extLst>
              <a:ext uri="{FF2B5EF4-FFF2-40B4-BE49-F238E27FC236}">
                <a16:creationId xmlns:a16="http://schemas.microsoft.com/office/drawing/2014/main" id="{3586DBEE-3ECE-9574-46F5-D9C8D72634B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9197" y="1935819"/>
            <a:ext cx="4921677" cy="3691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1452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19D9F-D8BD-BE2B-7ECB-2D3023AE5A9C}"/>
              </a:ext>
            </a:extLst>
          </p:cNvPr>
          <p:cNvSpPr>
            <a:spLocks noGrp="1"/>
          </p:cNvSpPr>
          <p:nvPr>
            <p:ph type="title"/>
          </p:nvPr>
        </p:nvSpPr>
        <p:spPr>
          <a:xfrm>
            <a:off x="545122" y="274638"/>
            <a:ext cx="11037277" cy="674931"/>
          </a:xfrm>
        </p:spPr>
        <p:txBody>
          <a:bodyPr/>
          <a:lstStyle/>
          <a:p>
            <a:r>
              <a:rPr lang="en-GB" dirty="0"/>
              <a:t>Some rules for essays</a:t>
            </a:r>
          </a:p>
        </p:txBody>
      </p:sp>
      <p:pic>
        <p:nvPicPr>
          <p:cNvPr id="5" name="Content Placeholder 4" descr="What Makes a Good Essay and How Can You Get Started?">
            <a:extLst>
              <a:ext uri="{FF2B5EF4-FFF2-40B4-BE49-F238E27FC236}">
                <a16:creationId xmlns:a16="http://schemas.microsoft.com/office/drawing/2014/main" id="{FAFED8AA-E90C-C790-4B2C-4A0F6D830465}"/>
              </a:ext>
            </a:extLst>
          </p:cNvPr>
          <p:cNvPicPr>
            <a:picLocks noGrp="1" noChangeAspect="1"/>
          </p:cNvPicPr>
          <p:nvPr>
            <p:ph sz="quarter" idx="1"/>
          </p:nvPr>
        </p:nvPicPr>
        <p:blipFill>
          <a:blip r:embed="rId2"/>
          <a:stretch>
            <a:fillRect/>
          </a:stretch>
        </p:blipFill>
        <p:spPr>
          <a:xfrm>
            <a:off x="266700" y="1386297"/>
            <a:ext cx="5829300" cy="3886200"/>
          </a:xfrm>
          <a:prstGeom prst="rect">
            <a:avLst/>
          </a:prstGeom>
        </p:spPr>
      </p:pic>
      <p:sp>
        <p:nvSpPr>
          <p:cNvPr id="6" name="Content Placeholder 2">
            <a:extLst>
              <a:ext uri="{FF2B5EF4-FFF2-40B4-BE49-F238E27FC236}">
                <a16:creationId xmlns:a16="http://schemas.microsoft.com/office/drawing/2014/main" id="{3849C835-5B47-B7F3-709A-1824FE53DC2C}"/>
              </a:ext>
            </a:extLst>
          </p:cNvPr>
          <p:cNvSpPr txBox="1">
            <a:spLocks/>
          </p:cNvSpPr>
          <p:nvPr/>
        </p:nvSpPr>
        <p:spPr bwMode="auto">
          <a:xfrm>
            <a:off x="6096000" y="562707"/>
            <a:ext cx="6096001" cy="6013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lnSpcReduction="10000"/>
          </a:bodyPr>
          <a:lst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a:lstStyle>
          <a:p>
            <a:pPr>
              <a:defRPr/>
            </a:pPr>
            <a:r>
              <a:rPr lang="en-GB" sz="3200" dirty="0"/>
              <a:t>Essays are written in continuous prose, therefore there are:  </a:t>
            </a:r>
          </a:p>
          <a:p>
            <a:pPr marL="800100" lvl="1" indent="-342900">
              <a:defRPr/>
            </a:pPr>
            <a:r>
              <a:rPr lang="en-GB" sz="3200" dirty="0"/>
              <a:t>No subheadings (just a main title n the cover page)</a:t>
            </a:r>
          </a:p>
          <a:p>
            <a:pPr marL="800100" lvl="1" indent="-342900">
              <a:defRPr/>
            </a:pPr>
            <a:r>
              <a:rPr lang="en-GB" sz="3200" dirty="0"/>
              <a:t>No bullet points</a:t>
            </a:r>
          </a:p>
          <a:p>
            <a:pPr marL="800100" lvl="1" indent="-342900">
              <a:defRPr/>
            </a:pPr>
            <a:r>
              <a:rPr lang="en-GB" sz="3200" dirty="0"/>
              <a:t>No pictures, illustrations, charts, or graphs</a:t>
            </a:r>
          </a:p>
          <a:p>
            <a:pPr>
              <a:defRPr/>
            </a:pPr>
            <a:r>
              <a:rPr lang="en-GB" sz="3200" dirty="0"/>
              <a:t>Essays have a set length at UWTSD, usually with +/- 10% flexibility </a:t>
            </a:r>
          </a:p>
          <a:p>
            <a:pPr>
              <a:defRPr/>
            </a:pPr>
            <a:r>
              <a:rPr lang="en-GB" sz="3200" dirty="0"/>
              <a:t>Essays have a set form, with a beginning (introduction), middle (main body) and end (conclusion)</a:t>
            </a:r>
            <a:endParaRPr lang="en-GB" sz="1700" b="1" dirty="0"/>
          </a:p>
          <a:p>
            <a:pPr lvl="1" algn="ctr">
              <a:defRPr/>
            </a:pPr>
            <a:endParaRPr lang="en-GB" sz="1700" dirty="0"/>
          </a:p>
          <a:p>
            <a:pPr lvl="1">
              <a:defRPr/>
            </a:pPr>
            <a:endParaRPr lang="en-GB" sz="1700" dirty="0"/>
          </a:p>
          <a:p>
            <a:pPr marL="403225" lvl="1" indent="0">
              <a:buFont typeface="Wingdings 2" panose="05020102010507070707" pitchFamily="18" charset="2"/>
              <a:buNone/>
              <a:defRPr/>
            </a:pPr>
            <a:endParaRPr lang="en-GB" sz="1700" dirty="0"/>
          </a:p>
        </p:txBody>
      </p:sp>
    </p:spTree>
    <p:extLst>
      <p:ext uri="{BB962C8B-B14F-4D97-AF65-F5344CB8AC3E}">
        <p14:creationId xmlns:p14="http://schemas.microsoft.com/office/powerpoint/2010/main" val="1526506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 calcmode="lin" valueType="num">
                                      <p:cBhvr additive="base">
                                        <p:cTn id="1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fade">
                                      <p:cBhvr>
                                        <p:cTn id="17" dur="1000"/>
                                        <p:tgtEl>
                                          <p:spTgt spid="6">
                                            <p:txEl>
                                              <p:pRg st="1" end="1"/>
                                            </p:txEl>
                                          </p:spTgt>
                                        </p:tgtEl>
                                      </p:cBhvr>
                                    </p:animEffect>
                                    <p:anim calcmode="lin" valueType="num">
                                      <p:cBhvr>
                                        <p:cTn id="1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fade">
                                      <p:cBhvr>
                                        <p:cTn id="22" dur="1000"/>
                                        <p:tgtEl>
                                          <p:spTgt spid="6">
                                            <p:txEl>
                                              <p:pRg st="2" end="2"/>
                                            </p:txEl>
                                          </p:spTgt>
                                        </p:tgtEl>
                                      </p:cBhvr>
                                    </p:animEffect>
                                    <p:anim calcmode="lin" valueType="num">
                                      <p:cBhvr>
                                        <p:cTn id="23"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fade">
                                      <p:cBhvr>
                                        <p:cTn id="27" dur="1000"/>
                                        <p:tgtEl>
                                          <p:spTgt spid="6">
                                            <p:txEl>
                                              <p:pRg st="3" end="3"/>
                                            </p:txEl>
                                          </p:spTgt>
                                        </p:tgtEl>
                                      </p:cBhvr>
                                    </p:animEffect>
                                    <p:anim calcmode="lin" valueType="num">
                                      <p:cBhvr>
                                        <p:cTn id="28"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4" end="4"/>
                                            </p:txEl>
                                          </p:spTgt>
                                        </p:tgtEl>
                                        <p:attrNameLst>
                                          <p:attrName>style.visibility</p:attrName>
                                        </p:attrNameLst>
                                      </p:cBhvr>
                                      <p:to>
                                        <p:strVal val="visible"/>
                                      </p:to>
                                    </p:set>
                                    <p:animEffect transition="in" filter="fade">
                                      <p:cBhvr>
                                        <p:cTn id="34" dur="1000"/>
                                        <p:tgtEl>
                                          <p:spTgt spid="6">
                                            <p:txEl>
                                              <p:pRg st="4" end="4"/>
                                            </p:txEl>
                                          </p:spTgt>
                                        </p:tgtEl>
                                      </p:cBhvr>
                                    </p:animEffect>
                                    <p:anim calcmode="lin" valueType="num">
                                      <p:cBhvr>
                                        <p:cTn id="35"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5" end="5"/>
                                            </p:txEl>
                                          </p:spTgt>
                                        </p:tgtEl>
                                        <p:attrNameLst>
                                          <p:attrName>style.visibility</p:attrName>
                                        </p:attrNameLst>
                                      </p:cBhvr>
                                      <p:to>
                                        <p:strVal val="visible"/>
                                      </p:to>
                                    </p:set>
                                    <p:animEffect transition="in" filter="fade">
                                      <p:cBhvr>
                                        <p:cTn id="41" dur="1000"/>
                                        <p:tgtEl>
                                          <p:spTgt spid="6">
                                            <p:txEl>
                                              <p:pRg st="5" end="5"/>
                                            </p:txEl>
                                          </p:spTgt>
                                        </p:tgtEl>
                                      </p:cBhvr>
                                    </p:animEffect>
                                    <p:anim calcmode="lin" valueType="num">
                                      <p:cBhvr>
                                        <p:cTn id="42"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14129B-A8F1-D48D-564E-5AA0BE271F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A7CB71-F447-2B36-BCF7-C8C36D7C75B4}"/>
              </a:ext>
            </a:extLst>
          </p:cNvPr>
          <p:cNvSpPr>
            <a:spLocks noGrp="1"/>
          </p:cNvSpPr>
          <p:nvPr>
            <p:ph type="title"/>
          </p:nvPr>
        </p:nvSpPr>
        <p:spPr>
          <a:xfrm>
            <a:off x="239843" y="274638"/>
            <a:ext cx="11342557" cy="563562"/>
          </a:xfrm>
        </p:spPr>
        <p:txBody>
          <a:bodyPr/>
          <a:lstStyle/>
          <a:p>
            <a:r>
              <a:rPr lang="en-GB" dirty="0"/>
              <a:t>The structure of an essay</a:t>
            </a:r>
          </a:p>
        </p:txBody>
      </p:sp>
      <p:sp>
        <p:nvSpPr>
          <p:cNvPr id="3" name="Content Placeholder 2">
            <a:extLst>
              <a:ext uri="{FF2B5EF4-FFF2-40B4-BE49-F238E27FC236}">
                <a16:creationId xmlns:a16="http://schemas.microsoft.com/office/drawing/2014/main" id="{4846428B-1B33-3C9A-FE09-8260C6312533}"/>
              </a:ext>
            </a:extLst>
          </p:cNvPr>
          <p:cNvSpPr>
            <a:spLocks noGrp="1"/>
          </p:cNvSpPr>
          <p:nvPr>
            <p:ph sz="quarter" idx="1"/>
          </p:nvPr>
        </p:nvSpPr>
        <p:spPr>
          <a:xfrm>
            <a:off x="239843" y="838200"/>
            <a:ext cx="11712314" cy="5745162"/>
          </a:xfrm>
        </p:spPr>
        <p:txBody>
          <a:bodyPr/>
          <a:lstStyle/>
          <a:p>
            <a:pPr marL="514350" indent="-514350">
              <a:buFont typeface="+mj-lt"/>
              <a:buAutoNum type="arabicPeriod"/>
            </a:pPr>
            <a:r>
              <a:rPr lang="en-GB" sz="3000" b="1" dirty="0"/>
              <a:t>Title: </a:t>
            </a:r>
            <a:r>
              <a:rPr lang="en-GB" sz="3000" dirty="0"/>
              <a:t>contains an actual (or implied) question.  The whole of the essay should focus on the title and address the (implied) question</a:t>
            </a:r>
          </a:p>
          <a:p>
            <a:pPr marL="514350" indent="-514350">
              <a:buFont typeface="+mj-lt"/>
              <a:buAutoNum type="arabicPeriod"/>
            </a:pPr>
            <a:r>
              <a:rPr lang="en-GB" sz="3000" b="1" dirty="0"/>
              <a:t>Introduction</a:t>
            </a:r>
            <a:r>
              <a:rPr lang="en-GB" sz="3000" dirty="0"/>
              <a:t>: explains what the essay does (around 10% of essay).  Aim to: </a:t>
            </a:r>
          </a:p>
          <a:p>
            <a:pPr marL="617538" lvl="1" indent="-342900"/>
            <a:r>
              <a:rPr lang="en-GB" sz="3000" dirty="0"/>
              <a:t>Explain the question/how it is interpreted/the main arguments and the conclusion</a:t>
            </a:r>
          </a:p>
          <a:p>
            <a:pPr marL="617538" lvl="1" indent="-342900"/>
            <a:r>
              <a:rPr lang="en-GB" sz="3000" dirty="0"/>
              <a:t>Provide some context/background</a:t>
            </a:r>
          </a:p>
          <a:p>
            <a:pPr marL="617538" lvl="1" indent="-342900"/>
            <a:r>
              <a:rPr lang="en-GB" sz="3000" dirty="0"/>
              <a:t>Define key terms from title</a:t>
            </a:r>
          </a:p>
          <a:p>
            <a:pPr marL="617538" lvl="1" indent="-342900"/>
            <a:r>
              <a:rPr lang="en-GB" sz="3000" dirty="0"/>
              <a:t>Identify issues that are covered in the essay (and in which order); indicate conclusion</a:t>
            </a:r>
          </a:p>
          <a:p>
            <a:pPr marL="617538" lvl="1" indent="-342900"/>
            <a:r>
              <a:rPr lang="en-GB" sz="3000" dirty="0"/>
              <a:t>Make link to first issue</a:t>
            </a:r>
          </a:p>
          <a:p>
            <a:pPr marL="274638" lvl="1" indent="0">
              <a:buNone/>
            </a:pPr>
            <a:r>
              <a:rPr lang="en-GB" sz="3000" dirty="0"/>
              <a:t>(Introduction = approximately 10% of the overall word count)</a:t>
            </a:r>
          </a:p>
          <a:p>
            <a:pPr marL="274638" lvl="1" indent="0">
              <a:buNone/>
            </a:pPr>
            <a:endParaRPr lang="en-GB" dirty="0"/>
          </a:p>
          <a:p>
            <a:pPr marL="617538" lvl="1" indent="-342900"/>
            <a:endParaRPr lang="en-GB" dirty="0"/>
          </a:p>
        </p:txBody>
      </p:sp>
    </p:spTree>
    <p:extLst>
      <p:ext uri="{BB962C8B-B14F-4D97-AF65-F5344CB8AC3E}">
        <p14:creationId xmlns:p14="http://schemas.microsoft.com/office/powerpoint/2010/main" val="16166081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91C308-71FF-9E59-D51E-FF1B55417422}"/>
              </a:ext>
            </a:extLst>
          </p:cNvPr>
          <p:cNvSpPr>
            <a:spLocks noGrp="1"/>
          </p:cNvSpPr>
          <p:nvPr>
            <p:ph sz="quarter" idx="1"/>
          </p:nvPr>
        </p:nvSpPr>
        <p:spPr>
          <a:xfrm>
            <a:off x="140677" y="158261"/>
            <a:ext cx="11869615" cy="6435969"/>
          </a:xfrm>
        </p:spPr>
        <p:txBody>
          <a:bodyPr/>
          <a:lstStyle/>
          <a:p>
            <a:pPr marL="514350" indent="-514350">
              <a:buFont typeface="+mj-lt"/>
              <a:buAutoNum type="arabicPeriod" startAt="3"/>
            </a:pPr>
            <a:r>
              <a:rPr lang="en-GB" sz="3000" b="1" dirty="0"/>
              <a:t>Main body: </a:t>
            </a:r>
            <a:r>
              <a:rPr lang="en-GB" sz="3000" dirty="0"/>
              <a:t>develops the argument/line of reasoning (around 80% of essay)</a:t>
            </a:r>
          </a:p>
          <a:p>
            <a:r>
              <a:rPr lang="en-GB" sz="3000" dirty="0"/>
              <a:t>The main body is split into paragraphs, each with a specific focus:</a:t>
            </a:r>
          </a:p>
          <a:p>
            <a:pPr lvl="1"/>
            <a:r>
              <a:rPr lang="en-GB" sz="3000" dirty="0"/>
              <a:t>Paragraph 1: covers the first issue from the introduction.</a:t>
            </a:r>
          </a:p>
          <a:p>
            <a:pPr lvl="1"/>
            <a:r>
              <a:rPr lang="en-GB" sz="3000" dirty="0"/>
              <a:t>The first sentence (topic sentence) introduces the main idea of the paragraph; other sentences develop this, with relevant examples, details, evidence  and citations; the paragraph ends by summing up and leading into the next </a:t>
            </a:r>
          </a:p>
          <a:p>
            <a:r>
              <a:rPr lang="en-GB" sz="3000" dirty="0"/>
              <a:t>Paragraph 2 (and other paragraphs)</a:t>
            </a:r>
          </a:p>
          <a:p>
            <a:pPr lvl="1"/>
            <a:r>
              <a:rPr lang="en-GB" sz="3000" dirty="0"/>
              <a:t>The first sentence links the paragraph to the previous paragraph, introduces the main idea (topic sentence), and other sentences develop this, with relevant examples, details, evidence and citations; the paragraph ends by summing up and leading into the next  </a:t>
            </a:r>
          </a:p>
          <a:p>
            <a:r>
              <a:rPr lang="en-GB" sz="3000" dirty="0"/>
              <a:t>The main body progresses in the same way with each paragraph introducing a different idea which is then developed  </a:t>
            </a:r>
          </a:p>
          <a:p>
            <a:endParaRPr lang="en-GB" dirty="0"/>
          </a:p>
        </p:txBody>
      </p:sp>
    </p:spTree>
    <p:extLst>
      <p:ext uri="{BB962C8B-B14F-4D97-AF65-F5344CB8AC3E}">
        <p14:creationId xmlns:p14="http://schemas.microsoft.com/office/powerpoint/2010/main" val="3601203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779C49-7B0C-9575-3AEE-A02305AFE6B4}"/>
              </a:ext>
            </a:extLst>
          </p:cNvPr>
          <p:cNvSpPr>
            <a:spLocks noGrp="1"/>
          </p:cNvSpPr>
          <p:nvPr>
            <p:ph sz="quarter" idx="1"/>
          </p:nvPr>
        </p:nvSpPr>
        <p:spPr>
          <a:xfrm>
            <a:off x="263770" y="263769"/>
            <a:ext cx="11638178" cy="7869577"/>
          </a:xfrm>
        </p:spPr>
        <p:txBody>
          <a:bodyPr/>
          <a:lstStyle/>
          <a:p>
            <a:pPr marL="514350" indent="-514350">
              <a:buFont typeface="+mj-lt"/>
              <a:buAutoNum type="arabicPeriod" startAt="4"/>
            </a:pPr>
            <a:r>
              <a:rPr lang="en-GB" sz="3000" dirty="0"/>
              <a:t> </a:t>
            </a:r>
            <a:r>
              <a:rPr lang="en-GB" sz="3000" b="1" dirty="0"/>
              <a:t>Conclusion</a:t>
            </a:r>
            <a:r>
              <a:rPr lang="en-GB" sz="3000" dirty="0"/>
              <a:t>: contains no new material and shows how the essay has delivered –as set out in the introduction – what it said it would (around 10% of essay).  Aim to: </a:t>
            </a:r>
          </a:p>
          <a:p>
            <a:pPr lvl="1"/>
            <a:r>
              <a:rPr lang="en-GB" sz="3000" dirty="0"/>
              <a:t>Summarise the overall argument and the main reasons that support it</a:t>
            </a:r>
          </a:p>
          <a:p>
            <a:pPr lvl="1"/>
            <a:r>
              <a:rPr lang="en-GB" sz="3000" dirty="0"/>
              <a:t>Bring out the most important points</a:t>
            </a:r>
          </a:p>
          <a:p>
            <a:pPr lvl="1"/>
            <a:r>
              <a:rPr lang="en-GB" sz="3000" dirty="0"/>
              <a:t>State the general conclusions; clarify their significance</a:t>
            </a:r>
          </a:p>
          <a:p>
            <a:pPr lvl="1"/>
            <a:r>
              <a:rPr lang="en-GB" sz="3000" dirty="0"/>
              <a:t>In the final sentence, sum up the argument, linking this to the title</a:t>
            </a:r>
          </a:p>
          <a:p>
            <a:pPr marL="514350" indent="-514350">
              <a:buFont typeface="+mj-lt"/>
              <a:buAutoNum type="arabicPeriod" startAt="5"/>
            </a:pPr>
            <a:r>
              <a:rPr lang="en-GB" sz="3000" b="1" dirty="0"/>
              <a:t>Reference list and/or bibliography</a:t>
            </a:r>
          </a:p>
          <a:p>
            <a:pPr lvl="1"/>
            <a:r>
              <a:rPr lang="en-GB" sz="3000" dirty="0"/>
              <a:t>List all the books, articles etc. referred to in the essay; if a bibliography is required, list relevant text, including those read but not referred to in the essay</a:t>
            </a:r>
          </a:p>
          <a:p>
            <a:r>
              <a:rPr lang="en-GB" sz="3000" dirty="0"/>
              <a:t>The ‘burger’ analogy is often used to describe the structure of essays (see following slide), with the two pieces of bun the introduction/conclusion and the main body the filling </a:t>
            </a:r>
          </a:p>
          <a:p>
            <a:pPr marL="514350" indent="-514350">
              <a:buFont typeface="+mj-lt"/>
              <a:buAutoNum type="arabicPeriod" startAt="5"/>
            </a:pPr>
            <a:endParaRPr lang="en-GB" dirty="0"/>
          </a:p>
        </p:txBody>
      </p:sp>
    </p:spTree>
    <p:extLst>
      <p:ext uri="{BB962C8B-B14F-4D97-AF65-F5344CB8AC3E}">
        <p14:creationId xmlns:p14="http://schemas.microsoft.com/office/powerpoint/2010/main" val="2911828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A6269-237C-D9B5-2D56-7ACD2DCEC64A}"/>
              </a:ext>
            </a:extLst>
          </p:cNvPr>
          <p:cNvSpPr>
            <a:spLocks noGrp="1"/>
          </p:cNvSpPr>
          <p:nvPr>
            <p:ph type="title"/>
          </p:nvPr>
        </p:nvSpPr>
        <p:spPr>
          <a:xfrm>
            <a:off x="316523" y="274638"/>
            <a:ext cx="11265877" cy="692516"/>
          </a:xfrm>
        </p:spPr>
        <p:txBody>
          <a:bodyPr/>
          <a:lstStyle/>
          <a:p>
            <a:pPr>
              <a:defRPr/>
            </a:pPr>
            <a:r>
              <a:rPr lang="en-GB" dirty="0"/>
              <a:t>Essays: the (veggie) burger analogy</a:t>
            </a:r>
          </a:p>
        </p:txBody>
      </p:sp>
      <p:sp>
        <p:nvSpPr>
          <p:cNvPr id="6" name="TextBox 5">
            <a:extLst>
              <a:ext uri="{FF2B5EF4-FFF2-40B4-BE49-F238E27FC236}">
                <a16:creationId xmlns:a16="http://schemas.microsoft.com/office/drawing/2014/main" id="{1FAC93FC-D28D-7074-7BB0-28A02103EA76}"/>
              </a:ext>
            </a:extLst>
          </p:cNvPr>
          <p:cNvSpPr txBox="1">
            <a:spLocks noChangeArrowheads="1"/>
          </p:cNvSpPr>
          <p:nvPr/>
        </p:nvSpPr>
        <p:spPr bwMode="auto">
          <a:xfrm>
            <a:off x="6400800" y="2098675"/>
            <a:ext cx="405765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b="1" dirty="0"/>
              <a:t>The introduction</a:t>
            </a:r>
            <a:r>
              <a:rPr lang="en-GB" altLang="en-US" b="1" u="sng" dirty="0"/>
              <a:t>  </a:t>
            </a:r>
          </a:p>
          <a:p>
            <a:r>
              <a:rPr lang="en-GB" altLang="en-US" dirty="0"/>
              <a:t>States what the essay is about, what it shows, and how it shows it</a:t>
            </a:r>
          </a:p>
        </p:txBody>
      </p:sp>
      <p:sp>
        <p:nvSpPr>
          <p:cNvPr id="7" name="TextBox 6">
            <a:extLst>
              <a:ext uri="{FF2B5EF4-FFF2-40B4-BE49-F238E27FC236}">
                <a16:creationId xmlns:a16="http://schemas.microsoft.com/office/drawing/2014/main" id="{EEB76808-F049-C720-4AA3-9D1999B5F3B5}"/>
              </a:ext>
            </a:extLst>
          </p:cNvPr>
          <p:cNvSpPr txBox="1">
            <a:spLocks noChangeArrowheads="1"/>
          </p:cNvSpPr>
          <p:nvPr/>
        </p:nvSpPr>
        <p:spPr bwMode="auto">
          <a:xfrm>
            <a:off x="6629400" y="3715118"/>
            <a:ext cx="350043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b="1" dirty="0"/>
              <a:t>The main body  </a:t>
            </a:r>
          </a:p>
          <a:p>
            <a:r>
              <a:rPr lang="en-GB" altLang="en-US" dirty="0"/>
              <a:t>Shows it</a:t>
            </a:r>
          </a:p>
        </p:txBody>
      </p:sp>
      <p:sp>
        <p:nvSpPr>
          <p:cNvPr id="8" name="TextBox 7">
            <a:extLst>
              <a:ext uri="{FF2B5EF4-FFF2-40B4-BE49-F238E27FC236}">
                <a16:creationId xmlns:a16="http://schemas.microsoft.com/office/drawing/2014/main" id="{709D2629-1D5F-2A61-02C7-C67FF9060AFC}"/>
              </a:ext>
            </a:extLst>
          </p:cNvPr>
          <p:cNvSpPr txBox="1">
            <a:spLocks noChangeArrowheads="1"/>
          </p:cNvSpPr>
          <p:nvPr/>
        </p:nvSpPr>
        <p:spPr bwMode="auto">
          <a:xfrm>
            <a:off x="6629400" y="4783016"/>
            <a:ext cx="3714751"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b="1" dirty="0"/>
              <a:t>The conclusion</a:t>
            </a:r>
            <a:r>
              <a:rPr lang="en-GB" altLang="en-US" b="1" u="sng" dirty="0"/>
              <a:t>  </a:t>
            </a:r>
          </a:p>
          <a:p>
            <a:r>
              <a:rPr lang="en-GB" altLang="en-US" dirty="0"/>
              <a:t>States what the essay showed,, how it showed it and why this is important</a:t>
            </a:r>
          </a:p>
        </p:txBody>
      </p:sp>
      <p:pic>
        <p:nvPicPr>
          <p:cNvPr id="9" name="Content Placeholder 8" descr="Veggie Burgers">
            <a:extLst>
              <a:ext uri="{FF2B5EF4-FFF2-40B4-BE49-F238E27FC236}">
                <a16:creationId xmlns:a16="http://schemas.microsoft.com/office/drawing/2014/main" id="{1FB98642-4760-112B-3A4B-880E1CBE5F24}"/>
              </a:ext>
            </a:extLst>
          </p:cNvPr>
          <p:cNvPicPr>
            <a:picLocks noGrp="1" noChangeAspect="1"/>
          </p:cNvPicPr>
          <p:nvPr>
            <p:ph sz="quarter" idx="1"/>
          </p:nvPr>
        </p:nvPicPr>
        <p:blipFill>
          <a:blip r:embed="rId2"/>
          <a:stretch>
            <a:fillRect/>
          </a:stretch>
        </p:blipFill>
        <p:spPr>
          <a:xfrm>
            <a:off x="773723" y="962510"/>
            <a:ext cx="5641179" cy="5620851"/>
          </a:xfrm>
          <a:prstGeom prst="rect">
            <a:avLst/>
          </a:prstGeom>
        </p:spPr>
      </p:pic>
    </p:spTree>
    <p:extLst>
      <p:ext uri="{BB962C8B-B14F-4D97-AF65-F5344CB8AC3E}">
        <p14:creationId xmlns:p14="http://schemas.microsoft.com/office/powerpoint/2010/main" val="35158535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42" presetClass="entr" presetSubtype="0" fill="hold"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Effect transition="in" filter="fade">
                                      <p:cBhvr>
                                        <p:cTn id="19" dur="1000"/>
                                        <p:tgtEl>
                                          <p:spTgt spid="8">
                                            <p:txEl>
                                              <p:pRg st="0" end="0"/>
                                            </p:txEl>
                                          </p:spTgt>
                                        </p:tgtEl>
                                      </p:cBhvr>
                                    </p:animEffect>
                                    <p:anim calcmode="lin" valueType="num">
                                      <p:cBhvr>
                                        <p:cTn id="20"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8">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8">
                                            <p:txEl>
                                              <p:pRg st="1" end="1"/>
                                            </p:txEl>
                                          </p:spTgt>
                                        </p:tgtEl>
                                        <p:attrNameLst>
                                          <p:attrName>style.visibility</p:attrName>
                                        </p:attrNameLst>
                                      </p:cBhvr>
                                      <p:to>
                                        <p:strVal val="visible"/>
                                      </p:to>
                                    </p:set>
                                    <p:animEffect transition="in" filter="fade">
                                      <p:cBhvr>
                                        <p:cTn id="24" dur="1000"/>
                                        <p:tgtEl>
                                          <p:spTgt spid="8">
                                            <p:txEl>
                                              <p:pRg st="1" end="1"/>
                                            </p:txEl>
                                          </p:spTgt>
                                        </p:tgtEl>
                                      </p:cBhvr>
                                    </p:animEffect>
                                    <p:anim calcmode="lin" valueType="num">
                                      <p:cBhvr>
                                        <p:cTn id="25"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42" presetClass="entr" presetSubtype="0" fill="hold"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animEffect transition="in" filter="fade">
                                      <p:cBhvr>
                                        <p:cTn id="31" dur="1000"/>
                                        <p:tgtEl>
                                          <p:spTgt spid="7">
                                            <p:txEl>
                                              <p:pRg st="0" end="0"/>
                                            </p:txEl>
                                          </p:spTgt>
                                        </p:tgtEl>
                                      </p:cBhvr>
                                    </p:animEffect>
                                    <p:anim calcmode="lin" valueType="num">
                                      <p:cBhvr>
                                        <p:cTn id="32"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7">
                                            <p:txEl>
                                              <p:pRg st="0" end="0"/>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7">
                                            <p:txEl>
                                              <p:pRg st="1" end="1"/>
                                            </p:txEl>
                                          </p:spTgt>
                                        </p:tgtEl>
                                        <p:attrNameLst>
                                          <p:attrName>style.visibility</p:attrName>
                                        </p:attrNameLst>
                                      </p:cBhvr>
                                      <p:to>
                                        <p:strVal val="visible"/>
                                      </p:to>
                                    </p:set>
                                    <p:animEffect transition="in" filter="fade">
                                      <p:cBhvr>
                                        <p:cTn id="36" dur="1000"/>
                                        <p:tgtEl>
                                          <p:spTgt spid="7">
                                            <p:txEl>
                                              <p:pRg st="1" end="1"/>
                                            </p:txEl>
                                          </p:spTgt>
                                        </p:tgtEl>
                                      </p:cBhvr>
                                    </p:animEffect>
                                    <p:anim calcmode="lin" valueType="num">
                                      <p:cBhvr>
                                        <p:cTn id="37"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38"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764FB-D8FC-43E2-BEC9-CFE75D5C812B}"/>
              </a:ext>
            </a:extLst>
          </p:cNvPr>
          <p:cNvSpPr>
            <a:spLocks noGrp="1"/>
          </p:cNvSpPr>
          <p:nvPr>
            <p:ph type="title"/>
          </p:nvPr>
        </p:nvSpPr>
        <p:spPr>
          <a:xfrm>
            <a:off x="353291" y="274638"/>
            <a:ext cx="11229109" cy="563562"/>
          </a:xfrm>
        </p:spPr>
        <p:txBody>
          <a:bodyPr/>
          <a:lstStyle/>
          <a:p>
            <a:r>
              <a:rPr lang="en-GB" dirty="0"/>
              <a:t>An essay on a chronic condition </a:t>
            </a:r>
          </a:p>
        </p:txBody>
      </p:sp>
      <p:sp>
        <p:nvSpPr>
          <p:cNvPr id="3" name="Content Placeholder 2">
            <a:extLst>
              <a:ext uri="{FF2B5EF4-FFF2-40B4-BE49-F238E27FC236}">
                <a16:creationId xmlns:a16="http://schemas.microsoft.com/office/drawing/2014/main" id="{9DDA18D0-17B9-B0FA-2838-20B9EB398B33}"/>
              </a:ext>
            </a:extLst>
          </p:cNvPr>
          <p:cNvSpPr>
            <a:spLocks noGrp="1"/>
          </p:cNvSpPr>
          <p:nvPr>
            <p:ph sz="quarter" idx="1"/>
          </p:nvPr>
        </p:nvSpPr>
        <p:spPr>
          <a:xfrm>
            <a:off x="162232" y="838200"/>
            <a:ext cx="11857703" cy="6019800"/>
          </a:xfrm>
        </p:spPr>
        <p:txBody>
          <a:bodyPr/>
          <a:lstStyle/>
          <a:p>
            <a:r>
              <a:rPr lang="en-GB" sz="3000" i="1" dirty="0"/>
              <a:t>Consider the importance of partnership working in providing nursing care for someone living in the UK/Wales with a chronic condition </a:t>
            </a:r>
          </a:p>
          <a:p>
            <a:r>
              <a:rPr lang="en-GB" sz="3000" dirty="0"/>
              <a:t>In an assignment title, the word ‘consider’ means, ‘to analyse the key issues, reflecting on different viewpoints in a balance way’ (Cottrell, 2024, p. 293)</a:t>
            </a:r>
          </a:p>
          <a:p>
            <a:r>
              <a:rPr lang="en-GB" sz="3000" dirty="0"/>
              <a:t>There are different ways this topic could be approached: you could look at chronic conditions (as a type of condition, i.e. one that is not acute); you could look at a particular type of chronic condition, e.g.  neurological conditions; or you could look a particular type of of neurological condition, such as dementia/Alzheimer’s disease.  </a:t>
            </a:r>
          </a:p>
          <a:p>
            <a:r>
              <a:rPr lang="en-GB" sz="3000" dirty="0"/>
              <a:t>Whatever your choice, you would need to begin by researching some basic facts, such as definitions, statistics and other contextual/background information</a:t>
            </a:r>
          </a:p>
        </p:txBody>
      </p:sp>
    </p:spTree>
    <p:extLst>
      <p:ext uri="{BB962C8B-B14F-4D97-AF65-F5344CB8AC3E}">
        <p14:creationId xmlns:p14="http://schemas.microsoft.com/office/powerpoint/2010/main" val="25952886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3FFE75-FB69-293D-F1C3-2E2BB126574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87113B-FA27-5D2A-7F6C-2F7FDB5CD247}"/>
              </a:ext>
            </a:extLst>
          </p:cNvPr>
          <p:cNvSpPr>
            <a:spLocks noGrp="1"/>
          </p:cNvSpPr>
          <p:nvPr>
            <p:ph sz="quarter" idx="1"/>
          </p:nvPr>
        </p:nvSpPr>
        <p:spPr>
          <a:xfrm>
            <a:off x="152400" y="136478"/>
            <a:ext cx="11887200" cy="6721522"/>
          </a:xfrm>
        </p:spPr>
        <p:txBody>
          <a:bodyPr/>
          <a:lstStyle/>
          <a:p>
            <a:endParaRPr lang="en-GB" sz="2400" dirty="0"/>
          </a:p>
          <a:p>
            <a:pPr marL="0" indent="0">
              <a:buNone/>
            </a:pPr>
            <a:r>
              <a:rPr lang="en-GB" sz="2400" dirty="0"/>
              <a:t>			</a:t>
            </a:r>
          </a:p>
          <a:p>
            <a:pPr marL="0" indent="0">
              <a:buNone/>
            </a:pPr>
            <a:r>
              <a:rPr lang="en-GB" sz="2400" dirty="0"/>
              <a:t>			</a:t>
            </a:r>
            <a:r>
              <a:rPr lang="en-GB" sz="3200" dirty="0"/>
              <a:t>Can you think of examples of chronic conditions?                                                                                          </a:t>
            </a:r>
          </a:p>
          <a:p>
            <a:pPr marL="0" indent="0">
              <a:buNone/>
            </a:pPr>
            <a:r>
              <a:rPr lang="en-GB" sz="3200" dirty="0"/>
              <a:t>			What do you know about the care of people living with 				chronic conditions?        </a:t>
            </a:r>
          </a:p>
          <a:p>
            <a:pPr marL="0" indent="0">
              <a:buNone/>
            </a:pPr>
            <a:r>
              <a:rPr lang="en-GB" sz="3200" dirty="0"/>
              <a:t>			To what extent would your chosen profession be involved 			in the care of people living with a chronic condition?</a:t>
            </a:r>
          </a:p>
          <a:p>
            <a:pPr marL="0" indent="0">
              <a:buNone/>
            </a:pPr>
            <a:r>
              <a:rPr lang="en-GB" sz="3200" dirty="0"/>
              <a:t>			What do you know about dementia?  Alzheimer’s disease? </a:t>
            </a:r>
          </a:p>
          <a:p>
            <a:pPr marL="0" indent="0">
              <a:buNone/>
            </a:pPr>
            <a:r>
              <a:rPr lang="en-GB" sz="3200" dirty="0"/>
              <a:t>			                                                                                                                  </a:t>
            </a:r>
          </a:p>
          <a:p>
            <a:pPr marL="0" indent="0">
              <a:buNone/>
            </a:pPr>
            <a:endParaRPr lang="en-GB" sz="2400" dirty="0"/>
          </a:p>
          <a:p>
            <a:pPr marL="0" indent="0">
              <a:buNone/>
            </a:pPr>
            <a:endParaRPr lang="en-GB" sz="2400" dirty="0"/>
          </a:p>
        </p:txBody>
      </p:sp>
      <p:pic>
        <p:nvPicPr>
          <p:cNvPr id="9" name="Graphic 8" descr="Head with gears with solid fill">
            <a:extLst>
              <a:ext uri="{FF2B5EF4-FFF2-40B4-BE49-F238E27FC236}">
                <a16:creationId xmlns:a16="http://schemas.microsoft.com/office/drawing/2014/main" id="{39AA126F-CBDE-01D2-15EE-30E8097D0A1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93977" y="1751594"/>
            <a:ext cx="2297536" cy="2297536"/>
          </a:xfrm>
          <a:prstGeom prst="rect">
            <a:avLst/>
          </a:prstGeom>
        </p:spPr>
      </p:pic>
    </p:spTree>
    <p:extLst>
      <p:ext uri="{BB962C8B-B14F-4D97-AF65-F5344CB8AC3E}">
        <p14:creationId xmlns:p14="http://schemas.microsoft.com/office/powerpoint/2010/main" val="15004363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A04AEDE7-46DB-F379-D69C-1327ED735A28}"/>
              </a:ext>
            </a:extLst>
          </p:cNvPr>
          <p:cNvSpPr>
            <a:spLocks noGrp="1"/>
          </p:cNvSpPr>
          <p:nvPr>
            <p:ph type="title"/>
          </p:nvPr>
        </p:nvSpPr>
        <p:spPr>
          <a:xfrm>
            <a:off x="616527" y="274638"/>
            <a:ext cx="9594273" cy="563562"/>
          </a:xfrm>
        </p:spPr>
        <p:txBody>
          <a:bodyPr/>
          <a:lstStyle/>
          <a:p>
            <a:r>
              <a:rPr lang="en-GB" altLang="en-US" dirty="0"/>
              <a:t>Dementia: context/background</a:t>
            </a:r>
          </a:p>
        </p:txBody>
      </p:sp>
      <p:sp>
        <p:nvSpPr>
          <p:cNvPr id="52227" name="Content Placeholder 2">
            <a:extLst>
              <a:ext uri="{FF2B5EF4-FFF2-40B4-BE49-F238E27FC236}">
                <a16:creationId xmlns:a16="http://schemas.microsoft.com/office/drawing/2014/main" id="{85641187-3F49-963B-52D6-7CC623D8E77E}"/>
              </a:ext>
            </a:extLst>
          </p:cNvPr>
          <p:cNvSpPr>
            <a:spLocks noGrp="1"/>
          </p:cNvSpPr>
          <p:nvPr>
            <p:ph sz="quarter" idx="1"/>
          </p:nvPr>
        </p:nvSpPr>
        <p:spPr>
          <a:xfrm>
            <a:off x="191728" y="838200"/>
            <a:ext cx="11606981" cy="6019800"/>
          </a:xfrm>
        </p:spPr>
        <p:txBody>
          <a:bodyPr/>
          <a:lstStyle/>
          <a:p>
            <a:r>
              <a:rPr lang="en-GB" altLang="en-US" sz="3200" dirty="0"/>
              <a:t>Umbrella term for a range of progressive conditions that affect the brain; many subtypes and causes of dementia; 4 most common: Alzheimer’s disease, vascular dementia, frontotemporal dementia and dementia with Lewy bodies (Dementia UK, 2025).</a:t>
            </a:r>
          </a:p>
          <a:p>
            <a:r>
              <a:rPr lang="en-GB" altLang="en-US" sz="3200" dirty="0"/>
              <a:t>A syndrome in which multiple-domain cognitive impairment (generally including memory impairment), is sufficiently severe to significantly affect everyday function (American Psychiatric Association, 2022)</a:t>
            </a:r>
          </a:p>
          <a:p>
            <a:r>
              <a:rPr lang="en-GB" altLang="en-US" sz="3200" dirty="0"/>
              <a:t> Globally, m</a:t>
            </a:r>
            <a:r>
              <a:rPr lang="en-GB" sz="3200" dirty="0"/>
              <a:t>ore than 57 million people are living with dementia (World Health Organization [WHO], 2026).</a:t>
            </a:r>
            <a:endParaRPr lang="en-GB" altLang="en-US" sz="3200" dirty="0"/>
          </a:p>
          <a:p>
            <a:r>
              <a:rPr lang="en-GB" altLang="en-US" sz="3200" dirty="0"/>
              <a:t>Dementia mainly affects people over 65 (Ormrod and Burns, 2019)</a:t>
            </a:r>
          </a:p>
          <a:p>
            <a:endParaRPr lang="en-GB" altLang="en-US" dirty="0"/>
          </a:p>
        </p:txBody>
      </p:sp>
    </p:spTree>
    <p:extLst>
      <p:ext uri="{BB962C8B-B14F-4D97-AF65-F5344CB8AC3E}">
        <p14:creationId xmlns:p14="http://schemas.microsoft.com/office/powerpoint/2010/main" val="41853695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124D74-D3E0-6B56-9466-47D83E28181A}"/>
            </a:ext>
          </a:extLst>
        </p:cNvPr>
        <p:cNvGrpSpPr/>
        <p:nvPr/>
      </p:nvGrpSpPr>
      <p:grpSpPr>
        <a:xfrm>
          <a:off x="0" y="0"/>
          <a:ext cx="0" cy="0"/>
          <a:chOff x="0" y="0"/>
          <a:chExt cx="0" cy="0"/>
        </a:xfrm>
      </p:grpSpPr>
      <p:sp>
        <p:nvSpPr>
          <p:cNvPr id="50178" name="Title 1">
            <a:extLst>
              <a:ext uri="{FF2B5EF4-FFF2-40B4-BE49-F238E27FC236}">
                <a16:creationId xmlns:a16="http://schemas.microsoft.com/office/drawing/2014/main" id="{05646B8D-DAFA-291E-9E92-77D3E820015E}"/>
              </a:ext>
            </a:extLst>
          </p:cNvPr>
          <p:cNvSpPr>
            <a:spLocks noGrp="1"/>
          </p:cNvSpPr>
          <p:nvPr>
            <p:ph type="title"/>
          </p:nvPr>
        </p:nvSpPr>
        <p:spPr>
          <a:xfrm>
            <a:off x="228599" y="274638"/>
            <a:ext cx="10439401" cy="563562"/>
          </a:xfrm>
        </p:spPr>
        <p:txBody>
          <a:bodyPr/>
          <a:lstStyle/>
          <a:p>
            <a:r>
              <a:rPr lang="en-GB" altLang="en-US" sz="3600" dirty="0"/>
              <a:t>Chronic neurological conditions: dementia</a:t>
            </a:r>
          </a:p>
        </p:txBody>
      </p:sp>
      <p:sp>
        <p:nvSpPr>
          <p:cNvPr id="88067" name="Content Placeholder 2">
            <a:extLst>
              <a:ext uri="{FF2B5EF4-FFF2-40B4-BE49-F238E27FC236}">
                <a16:creationId xmlns:a16="http://schemas.microsoft.com/office/drawing/2014/main" id="{A73C5644-A015-B3D9-4D2A-3F0F670EE737}"/>
              </a:ext>
            </a:extLst>
          </p:cNvPr>
          <p:cNvSpPr>
            <a:spLocks noGrp="1"/>
          </p:cNvSpPr>
          <p:nvPr>
            <p:ph sz="quarter" idx="1"/>
          </p:nvPr>
        </p:nvSpPr>
        <p:spPr>
          <a:xfrm>
            <a:off x="228599" y="838199"/>
            <a:ext cx="11963401" cy="5745163"/>
          </a:xfrm>
        </p:spPr>
        <p:txBody>
          <a:bodyPr/>
          <a:lstStyle/>
          <a:p>
            <a:pPr>
              <a:defRPr/>
            </a:pPr>
            <a:r>
              <a:rPr lang="en-GB" sz="3200" dirty="0"/>
              <a:t>Approximately 982,000 people living with dementia in the UK; predicted to rise to 1.4 million in 2040 (Alzheimer’s Society, 2024).</a:t>
            </a:r>
          </a:p>
          <a:p>
            <a:pPr>
              <a:defRPr/>
            </a:pPr>
            <a:r>
              <a:rPr lang="en-GB" sz="3200" dirty="0"/>
              <a:t>Cost of dementia for 2024: circa £42 billion; predicted to increase to £90 billion in 2040 (Alzheimer’s Society, 2024).  </a:t>
            </a:r>
          </a:p>
          <a:p>
            <a:pPr>
              <a:defRPr/>
            </a:pPr>
            <a:r>
              <a:rPr lang="en-GB" sz="3200" dirty="0"/>
              <a:t>Dementia and Alzheimer’s disease: leading cause of death in England and Wales in 2025 (12.7% of all registered deaths, i.e. 72,272 registrations) (Office for National Statistics [ONS], 2026) </a:t>
            </a:r>
          </a:p>
          <a:p>
            <a:pPr>
              <a:defRPr/>
            </a:pPr>
            <a:r>
              <a:rPr lang="en-GB" sz="3200" dirty="0"/>
              <a:t>Of the total costs of dementia care in the UK: health care ≈ 14%; social care (publicly and privately funded) ≈ 45%; unpaid care ≈ 40% (Wittenberg et al., 2019)</a:t>
            </a:r>
          </a:p>
          <a:p>
            <a:pPr marL="0" indent="0">
              <a:buNone/>
              <a:defRPr/>
            </a:pPr>
            <a:endParaRPr lang="en-GB" altLang="en-US" sz="1600" dirty="0"/>
          </a:p>
        </p:txBody>
      </p:sp>
    </p:spTree>
    <p:extLst>
      <p:ext uri="{BB962C8B-B14F-4D97-AF65-F5344CB8AC3E}">
        <p14:creationId xmlns:p14="http://schemas.microsoft.com/office/powerpoint/2010/main" val="2918109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DD1EC-472F-F84E-D972-2C9B6276AC17}"/>
              </a:ext>
            </a:extLst>
          </p:cNvPr>
          <p:cNvSpPr>
            <a:spLocks noGrp="1"/>
          </p:cNvSpPr>
          <p:nvPr>
            <p:ph type="title"/>
          </p:nvPr>
        </p:nvSpPr>
        <p:spPr>
          <a:xfrm>
            <a:off x="280219" y="274638"/>
            <a:ext cx="11302181" cy="698756"/>
          </a:xfrm>
        </p:spPr>
        <p:txBody>
          <a:bodyPr/>
          <a:lstStyle/>
          <a:p>
            <a:r>
              <a:rPr lang="en-GB" dirty="0"/>
              <a:t>A sort of dementia: Alzheimer’s disease</a:t>
            </a:r>
          </a:p>
        </p:txBody>
      </p:sp>
      <p:sp>
        <p:nvSpPr>
          <p:cNvPr id="3" name="Content Placeholder 2">
            <a:extLst>
              <a:ext uri="{FF2B5EF4-FFF2-40B4-BE49-F238E27FC236}">
                <a16:creationId xmlns:a16="http://schemas.microsoft.com/office/drawing/2014/main" id="{7704C43A-3FF0-8270-C97A-E744FBADA845}"/>
              </a:ext>
            </a:extLst>
          </p:cNvPr>
          <p:cNvSpPr>
            <a:spLocks noGrp="1"/>
          </p:cNvSpPr>
          <p:nvPr>
            <p:ph sz="quarter" idx="1"/>
          </p:nvPr>
        </p:nvSpPr>
        <p:spPr>
          <a:xfrm>
            <a:off x="427703" y="973394"/>
            <a:ext cx="11154697" cy="5046406"/>
          </a:xfrm>
        </p:spPr>
        <p:txBody>
          <a:bodyPr/>
          <a:lstStyle/>
          <a:p>
            <a:pPr marL="0" indent="0">
              <a:buNone/>
            </a:pPr>
            <a:r>
              <a:rPr lang="en-GB" sz="3200" dirty="0"/>
              <a:t>According to Dementia UK (2024, p.2):</a:t>
            </a:r>
          </a:p>
          <a:p>
            <a:pPr marL="0" indent="0">
              <a:buNone/>
            </a:pPr>
            <a:r>
              <a:rPr lang="en-GB" sz="3200" dirty="0"/>
              <a:t>	</a:t>
            </a:r>
            <a:r>
              <a:rPr lang="en-GB" sz="4000" dirty="0"/>
              <a:t>Alzheimer’s disease is the most common form of 	dementia, accounting for around 60% of all cases.  It is 	caused by a build-up of proteins in the brain. These 	cause ‘plaques’ and ‘tangles’ which 	affect the 	ability of 	the brain cells to transmit messages 	effectively.  As time passes, more and more brain cells 	are damaged, leading to worsening symptoms of 	Alzheimer’s disease.</a:t>
            </a:r>
          </a:p>
        </p:txBody>
      </p:sp>
    </p:spTree>
    <p:extLst>
      <p:ext uri="{BB962C8B-B14F-4D97-AF65-F5344CB8AC3E}">
        <p14:creationId xmlns:p14="http://schemas.microsoft.com/office/powerpoint/2010/main" val="27228659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5F951BDF-1479-CD59-DB4E-8DDA9DF7B271}"/>
              </a:ext>
            </a:extLst>
          </p:cNvPr>
          <p:cNvSpPr>
            <a:spLocks noGrp="1"/>
          </p:cNvSpPr>
          <p:nvPr>
            <p:ph type="title"/>
          </p:nvPr>
        </p:nvSpPr>
        <p:spPr>
          <a:xfrm>
            <a:off x="221674" y="274638"/>
            <a:ext cx="11748652" cy="844478"/>
          </a:xfrm>
        </p:spPr>
        <p:txBody>
          <a:bodyPr/>
          <a:lstStyle/>
          <a:p>
            <a:r>
              <a:rPr lang="en-GB" altLang="en-US" sz="2800" i="1" dirty="0"/>
              <a:t>Allied Health Professionals Dementia Framework for Wales </a:t>
            </a:r>
            <a:br>
              <a:rPr lang="en-GB" altLang="en-US" sz="2800" i="1" dirty="0"/>
            </a:br>
            <a:r>
              <a:rPr lang="en-GB" altLang="en-US" sz="2800" dirty="0"/>
              <a:t>(Welsh Government [WG] 2022)</a:t>
            </a:r>
          </a:p>
        </p:txBody>
      </p:sp>
      <p:sp>
        <p:nvSpPr>
          <p:cNvPr id="125955" name="Content Placeholder 2">
            <a:extLst>
              <a:ext uri="{FF2B5EF4-FFF2-40B4-BE49-F238E27FC236}">
                <a16:creationId xmlns:a16="http://schemas.microsoft.com/office/drawing/2014/main" id="{2342E6E3-1AA5-EBDB-5A3B-A5D4E3FA310A}"/>
              </a:ext>
            </a:extLst>
          </p:cNvPr>
          <p:cNvSpPr>
            <a:spLocks noGrp="1"/>
          </p:cNvSpPr>
          <p:nvPr>
            <p:ph sz="quarter" idx="1"/>
          </p:nvPr>
        </p:nvSpPr>
        <p:spPr>
          <a:xfrm>
            <a:off x="221674" y="1119116"/>
            <a:ext cx="11748652" cy="5464246"/>
          </a:xfrm>
        </p:spPr>
        <p:txBody>
          <a:bodyPr/>
          <a:lstStyle/>
          <a:p>
            <a:pPr>
              <a:defRPr/>
            </a:pPr>
            <a:r>
              <a:rPr lang="en-GB" altLang="en-US" sz="3200" dirty="0"/>
              <a:t>According to the WG (2022, p. 9):</a:t>
            </a:r>
          </a:p>
          <a:p>
            <a:pPr marL="0" indent="0">
              <a:buNone/>
              <a:defRPr/>
            </a:pPr>
            <a:r>
              <a:rPr lang="en-GB" altLang="en-US" sz="3600" dirty="0"/>
              <a:t>	…the impact of dementia is far-reaching, with potential effects 	on a whole family. People living with dementia can experience 	a decline in their memory, thinking, perception, language, 	movement and other areas of functioning that have the 	potential 	to reduce participation in everyday activities.  These 	difficulties 	worsen over time and can impact on a person’s 	quality of life, and that of their family members who provide 	care and support.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EA29C7A4-58B5-7F52-B378-3703C540D65A}"/>
              </a:ext>
            </a:extLst>
          </p:cNvPr>
          <p:cNvSpPr>
            <a:spLocks noGrp="1"/>
          </p:cNvSpPr>
          <p:nvPr>
            <p:ph type="title"/>
          </p:nvPr>
        </p:nvSpPr>
        <p:spPr>
          <a:xfrm>
            <a:off x="249382" y="274639"/>
            <a:ext cx="9961418" cy="523221"/>
          </a:xfrm>
        </p:spPr>
        <p:txBody>
          <a:bodyPr/>
          <a:lstStyle/>
          <a:p>
            <a:r>
              <a:rPr lang="en-GB" altLang="en-US" sz="2400"/>
              <a:t>Malcolm and Barbara: living with Alzheimer’s disease</a:t>
            </a:r>
          </a:p>
        </p:txBody>
      </p:sp>
      <p:pic>
        <p:nvPicPr>
          <p:cNvPr id="57347" name="Picture 4">
            <a:extLst>
              <a:ext uri="{FF2B5EF4-FFF2-40B4-BE49-F238E27FC236}">
                <a16:creationId xmlns:a16="http://schemas.microsoft.com/office/drawing/2014/main" id="{64A687D0-FA12-18D7-CCF6-9BF4BC58C587}"/>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2403231" y="797860"/>
            <a:ext cx="5860701" cy="4389602"/>
          </a:xfrm>
        </p:spPr>
      </p:pic>
      <p:pic>
        <p:nvPicPr>
          <p:cNvPr id="57348" name="Graphic 5" descr="Thought outline">
            <a:extLst>
              <a:ext uri="{FF2B5EF4-FFF2-40B4-BE49-F238E27FC236}">
                <a16:creationId xmlns:a16="http://schemas.microsoft.com/office/drawing/2014/main" id="{71C9FB4A-893E-BA5D-2DA3-E6C43B0042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2618" y="5729288"/>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9" name="TextBox 6">
            <a:extLst>
              <a:ext uri="{FF2B5EF4-FFF2-40B4-BE49-F238E27FC236}">
                <a16:creationId xmlns:a16="http://schemas.microsoft.com/office/drawing/2014/main" id="{18845BCD-875E-E0B6-0CCC-496A8DA3F66F}"/>
              </a:ext>
            </a:extLst>
          </p:cNvPr>
          <p:cNvSpPr txBox="1">
            <a:spLocks noChangeArrowheads="1"/>
          </p:cNvSpPr>
          <p:nvPr/>
        </p:nvSpPr>
        <p:spPr bwMode="auto">
          <a:xfrm>
            <a:off x="1899138" y="5310554"/>
            <a:ext cx="9780244"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r>
              <a:rPr lang="en-GB" altLang="en-US" sz="2800" b="1" i="1" dirty="0"/>
              <a:t>What role would your chosen profession play in the care of someone living with dementia?</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6EFBA55C-71CE-17CF-3EF1-5A5C3FC52319}"/>
              </a:ext>
            </a:extLst>
          </p:cNvPr>
          <p:cNvSpPr>
            <a:spLocks noGrp="1"/>
          </p:cNvSpPr>
          <p:nvPr>
            <p:ph type="title"/>
          </p:nvPr>
        </p:nvSpPr>
        <p:spPr>
          <a:xfrm>
            <a:off x="145473" y="274638"/>
            <a:ext cx="10522527" cy="715962"/>
          </a:xfrm>
        </p:spPr>
        <p:txBody>
          <a:bodyPr/>
          <a:lstStyle/>
          <a:p>
            <a:r>
              <a:rPr lang="en-GB" altLang="en-US" dirty="0"/>
              <a:t>Malcolm’s story: a ‘web of care’</a:t>
            </a:r>
            <a:endParaRPr lang="en-GB" altLang="en-US" dirty="0">
              <a:solidFill>
                <a:srgbClr val="000000"/>
              </a:solidFill>
              <a:latin typeface="Perpetua" panose="02020502060401020303" pitchFamily="18" charset="0"/>
            </a:endParaRPr>
          </a:p>
        </p:txBody>
      </p:sp>
      <p:sp>
        <p:nvSpPr>
          <p:cNvPr id="75779" name="Content Placeholder 2">
            <a:extLst>
              <a:ext uri="{FF2B5EF4-FFF2-40B4-BE49-F238E27FC236}">
                <a16:creationId xmlns:a16="http://schemas.microsoft.com/office/drawing/2014/main" id="{1C647139-7312-32E9-1E8D-236CCA5F54CF}"/>
              </a:ext>
            </a:extLst>
          </p:cNvPr>
          <p:cNvSpPr>
            <a:spLocks noGrp="1"/>
          </p:cNvSpPr>
          <p:nvPr>
            <p:ph sz="quarter" idx="1"/>
          </p:nvPr>
        </p:nvSpPr>
        <p:spPr>
          <a:xfrm>
            <a:off x="145473" y="873457"/>
            <a:ext cx="11755375" cy="5709905"/>
          </a:xfrm>
        </p:spPr>
        <p:txBody>
          <a:bodyPr/>
          <a:lstStyle/>
          <a:p>
            <a:pPr>
              <a:defRPr/>
            </a:pPr>
            <a:r>
              <a:rPr lang="en-GB" altLang="en-US" sz="3200" dirty="0">
                <a:solidFill>
                  <a:srgbClr val="000000"/>
                </a:solidFill>
              </a:rPr>
              <a:t>Malcolm and Barbara: Love’s Farewell</a:t>
            </a:r>
          </a:p>
          <a:p>
            <a:pPr marL="0" indent="0">
              <a:buNone/>
              <a:defRPr/>
            </a:pPr>
            <a:r>
              <a:rPr lang="en-GB" altLang="en-US" sz="3200" dirty="0">
                <a:hlinkClick r:id="rId3"/>
              </a:rPr>
              <a:t>http://www.youtube.com/watch?v=b4eXJi50EMI</a:t>
            </a:r>
            <a:r>
              <a:rPr lang="en-GB" altLang="en-US" sz="3200" dirty="0"/>
              <a:t>  </a:t>
            </a:r>
          </a:p>
          <a:p>
            <a:pPr marL="0" indent="0">
              <a:buNone/>
              <a:defRPr/>
            </a:pPr>
            <a:r>
              <a:rPr lang="en-GB" altLang="en-US" sz="3200" b="1" i="1" dirty="0"/>
              <a:t>			</a:t>
            </a:r>
          </a:p>
          <a:p>
            <a:pPr marL="0" indent="0">
              <a:buNone/>
              <a:defRPr/>
            </a:pPr>
            <a:r>
              <a:rPr lang="en-GB" altLang="en-US" sz="3200" b="1" i="1" dirty="0"/>
              <a:t>			In groups, draw a network of the different 					individuals/agencies/services that you think may 				have been involved in his/her care and how they 				are linked. 	</a:t>
            </a:r>
          </a:p>
          <a:p>
            <a:pPr marL="0" indent="0">
              <a:buNone/>
              <a:defRPr/>
            </a:pPr>
            <a:endParaRPr lang="en-GB" altLang="en-US" sz="3200" i="1" dirty="0"/>
          </a:p>
          <a:p>
            <a:pPr>
              <a:defRPr/>
            </a:pPr>
            <a:r>
              <a:rPr lang="en-GB" altLang="en-US" sz="3200" dirty="0"/>
              <a:t>The next slide displays Malcolm’s ‘web of care’: the various people/agencies involved in his care </a:t>
            </a:r>
            <a:r>
              <a:rPr lang="en-GB" altLang="en-US" sz="3200" b="1" i="1" dirty="0"/>
              <a:t>	</a:t>
            </a:r>
            <a:endParaRPr lang="en-GB" altLang="en-US" sz="3200" dirty="0"/>
          </a:p>
          <a:p>
            <a:pPr marL="0" indent="0">
              <a:buNone/>
              <a:defRPr/>
            </a:pPr>
            <a:endParaRPr lang="en-GB" altLang="en-US" dirty="0"/>
          </a:p>
        </p:txBody>
      </p:sp>
      <p:pic>
        <p:nvPicPr>
          <p:cNvPr id="59396" name="Graphic 2" descr="Customer review outline">
            <a:extLst>
              <a:ext uri="{FF2B5EF4-FFF2-40B4-BE49-F238E27FC236}">
                <a16:creationId xmlns:a16="http://schemas.microsoft.com/office/drawing/2014/main" id="{E75F1055-BD10-CC3F-3A79-C6373D82B6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4837" y="3070946"/>
            <a:ext cx="1838325" cy="183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3" name="Picture 2">
            <a:extLst>
              <a:ext uri="{FF2B5EF4-FFF2-40B4-BE49-F238E27FC236}">
                <a16:creationId xmlns:a16="http://schemas.microsoft.com/office/drawing/2014/main" id="{D4645F5C-DA74-AECD-F209-AF9EA4C0A02A}"/>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996461" y="219231"/>
            <a:ext cx="10199078" cy="6419537"/>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A7574-C1F7-D2D1-0BF6-1BC365C17CA4}"/>
              </a:ext>
            </a:extLst>
          </p:cNvPr>
          <p:cNvSpPr>
            <a:spLocks noGrp="1"/>
          </p:cNvSpPr>
          <p:nvPr>
            <p:ph type="title"/>
          </p:nvPr>
        </p:nvSpPr>
        <p:spPr>
          <a:xfrm>
            <a:off x="341194" y="274638"/>
            <a:ext cx="11241206" cy="721649"/>
          </a:xfrm>
        </p:spPr>
        <p:txBody>
          <a:bodyPr/>
          <a:lstStyle/>
          <a:p>
            <a:r>
              <a:rPr lang="en-GB" dirty="0"/>
              <a:t>How does this relate to our essay? </a:t>
            </a:r>
          </a:p>
        </p:txBody>
      </p:sp>
      <p:sp>
        <p:nvSpPr>
          <p:cNvPr id="3" name="Content Placeholder 2">
            <a:extLst>
              <a:ext uri="{FF2B5EF4-FFF2-40B4-BE49-F238E27FC236}">
                <a16:creationId xmlns:a16="http://schemas.microsoft.com/office/drawing/2014/main" id="{60DC61F2-4CB7-368B-8078-FE2EA8B7F323}"/>
              </a:ext>
            </a:extLst>
          </p:cNvPr>
          <p:cNvSpPr>
            <a:spLocks noGrp="1"/>
          </p:cNvSpPr>
          <p:nvPr>
            <p:ph sz="quarter" idx="1"/>
          </p:nvPr>
        </p:nvSpPr>
        <p:spPr>
          <a:xfrm>
            <a:off x="218364" y="1164308"/>
            <a:ext cx="11364036" cy="4855492"/>
          </a:xfrm>
        </p:spPr>
        <p:txBody>
          <a:bodyPr/>
          <a:lstStyle/>
          <a:p>
            <a:r>
              <a:rPr lang="en-GB" sz="3200" i="1" dirty="0"/>
              <a:t>Remember that our essay question asks students to</a:t>
            </a:r>
            <a:r>
              <a:rPr lang="en-GB" sz="3200" dirty="0"/>
              <a:t>: </a:t>
            </a:r>
          </a:p>
          <a:p>
            <a:pPr lvl="1"/>
            <a:r>
              <a:rPr lang="en-GB" sz="3200" i="1" dirty="0"/>
              <a:t>Consider the importance of partnership working in providing nursing care for someone living in the UK/Wales with a chronic condition </a:t>
            </a:r>
          </a:p>
          <a:p>
            <a:r>
              <a:rPr lang="en-GB" sz="3200" dirty="0"/>
              <a:t>The next slide gives an example of a possible </a:t>
            </a:r>
            <a:r>
              <a:rPr lang="en-GB" sz="3200" b="1" dirty="0"/>
              <a:t>opening part </a:t>
            </a:r>
            <a:r>
              <a:rPr lang="en-GB" sz="3200" dirty="0"/>
              <a:t>of the </a:t>
            </a:r>
            <a:r>
              <a:rPr lang="en-GB" sz="3200" b="1" dirty="0"/>
              <a:t>introduction</a:t>
            </a:r>
            <a:r>
              <a:rPr lang="en-GB" sz="3200" dirty="0"/>
              <a:t> to this essay, setting the scene with contextual issues and explaining how the question is understood…</a:t>
            </a:r>
          </a:p>
          <a:p>
            <a:endParaRPr lang="en-GB" dirty="0"/>
          </a:p>
        </p:txBody>
      </p:sp>
      <p:pic>
        <p:nvPicPr>
          <p:cNvPr id="5" name="Picture 4">
            <a:extLst>
              <a:ext uri="{FF2B5EF4-FFF2-40B4-BE49-F238E27FC236}">
                <a16:creationId xmlns:a16="http://schemas.microsoft.com/office/drawing/2014/main" id="{DB213EB5-6FD7-2807-FB87-10929F149D4F}"/>
              </a:ext>
            </a:extLst>
          </p:cNvPr>
          <p:cNvPicPr>
            <a:picLocks noChangeAspect="1"/>
          </p:cNvPicPr>
          <p:nvPr/>
        </p:nvPicPr>
        <p:blipFill>
          <a:blip r:embed="rId2"/>
          <a:stretch>
            <a:fillRect/>
          </a:stretch>
        </p:blipFill>
        <p:spPr>
          <a:xfrm>
            <a:off x="9212239" y="106617"/>
            <a:ext cx="1760561" cy="1231880"/>
          </a:xfrm>
          <a:prstGeom prst="rect">
            <a:avLst/>
          </a:prstGeom>
        </p:spPr>
      </p:pic>
    </p:spTree>
    <p:extLst>
      <p:ext uri="{BB962C8B-B14F-4D97-AF65-F5344CB8AC3E}">
        <p14:creationId xmlns:p14="http://schemas.microsoft.com/office/powerpoint/2010/main" val="26939259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E2B57B-69CA-9EE0-DBA3-5179D9EC5F4A}"/>
              </a:ext>
            </a:extLst>
          </p:cNvPr>
          <p:cNvSpPr txBox="1"/>
          <p:nvPr/>
        </p:nvSpPr>
        <p:spPr>
          <a:xfrm>
            <a:off x="246185" y="0"/>
            <a:ext cx="11641014" cy="6986528"/>
          </a:xfrm>
          <a:prstGeom prst="rect">
            <a:avLst/>
          </a:prstGeom>
          <a:noFill/>
        </p:spPr>
        <p:txBody>
          <a:bodyPr wrap="square">
            <a:spAutoFit/>
          </a:bodyPr>
          <a:lstStyle/>
          <a:p>
            <a:r>
              <a:rPr lang="en-GB" sz="3200" dirty="0"/>
              <a:t>Recent demographic change has seen a major global growth in the numbers of older people living with chronic conditions (World Health Organization [WHO], 2026), a situation mirrored in the United Kingdom (UK) and Wales (Office for National Statistics [ONS], 2026; Welsh Government [WG], 2022).  At the same time, research and expertise suggest that the complex care needs of people living with chronic conditions are best met by partnership-working and client-centred care (National Institute for Health and Care Excellence [NICE], 2015; Sauvage and Ahluwalia, 2016).  The importance of these areas as they relate to nursing care is noted in </a:t>
            </a:r>
            <a:r>
              <a:rPr lang="en-GB" sz="3200" i="1" dirty="0"/>
              <a:t>The Code: Professional standards of practice and behaviour for nurses, midwives and nursing associates </a:t>
            </a:r>
            <a:r>
              <a:rPr lang="en-GB" sz="3200" dirty="0"/>
              <a:t>(NMC, 2018a) and in </a:t>
            </a:r>
            <a:r>
              <a:rPr lang="en-GB" sz="3200" i="1" dirty="0"/>
              <a:t>Future nurse: Standards of proficiency for registered nurses </a:t>
            </a:r>
            <a:r>
              <a:rPr lang="en-GB" sz="3200" dirty="0"/>
              <a:t>(NMC, 2018). With these issues in mind, this essay argues that partnership working is crucial in nursing and the care of older people living with chronic conditions.  </a:t>
            </a:r>
            <a:r>
              <a:rPr lang="en-GB" sz="3200" b="1" i="1" dirty="0"/>
              <a:t>The next slide defines key terms…</a:t>
            </a:r>
          </a:p>
        </p:txBody>
      </p:sp>
    </p:spTree>
    <p:extLst>
      <p:ext uri="{BB962C8B-B14F-4D97-AF65-F5344CB8AC3E}">
        <p14:creationId xmlns:p14="http://schemas.microsoft.com/office/powerpoint/2010/main" val="23676670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DE3325-2A89-4E5E-B9E1-4957E092CE3F}"/>
              </a:ext>
            </a:extLst>
          </p:cNvPr>
          <p:cNvSpPr>
            <a:spLocks noGrp="1"/>
          </p:cNvSpPr>
          <p:nvPr>
            <p:ph sz="quarter" idx="1"/>
          </p:nvPr>
        </p:nvSpPr>
        <p:spPr>
          <a:xfrm>
            <a:off x="193431" y="281354"/>
            <a:ext cx="11781692" cy="6576646"/>
          </a:xfrm>
        </p:spPr>
        <p:txBody>
          <a:bodyPr/>
          <a:lstStyle/>
          <a:p>
            <a:pPr marL="0" indent="0">
              <a:buNone/>
            </a:pPr>
            <a:r>
              <a:rPr lang="en-GB" sz="3200" dirty="0"/>
              <a:t>A number of definitions of chronic conditions outline their life-changing impact and absence of hope of recovery (Department of Health [DH], 2008; Welsh Assembly Government [WAG], 2007; 2008).  According to WAG (2007, p. 7), chronic conditions are normally those that can be, ‘only controlled, and are often life-long and limiting in terms of quality of life’.  As for partnership working, </a:t>
            </a:r>
            <a:r>
              <a:rPr lang="en-GB" sz="3200" dirty="0" err="1"/>
              <a:t>Leathard</a:t>
            </a:r>
            <a:r>
              <a:rPr lang="en-GB" sz="3200" dirty="0"/>
              <a:t> (2003) explains that in the United Kingdom (UK) the term is often used to refer to those from different professional backgrounds who, ‘share common objectives, but make a different but complementary contribution’ (2003, p. 5)….</a:t>
            </a:r>
            <a:r>
              <a:rPr lang="en-GB" sz="3200" b="1" i="1" dirty="0"/>
              <a:t>make sure that all key terms from the title are defined.  The next slide indicates what the essay does and in what order…</a:t>
            </a:r>
            <a:endParaRPr lang="en-GB" sz="3200" dirty="0"/>
          </a:p>
        </p:txBody>
      </p:sp>
    </p:spTree>
    <p:extLst>
      <p:ext uri="{BB962C8B-B14F-4D97-AF65-F5344CB8AC3E}">
        <p14:creationId xmlns:p14="http://schemas.microsoft.com/office/powerpoint/2010/main" val="17759236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1EE3AF-2A9A-3E80-2226-4BBBBE3FEA86}"/>
              </a:ext>
            </a:extLst>
          </p:cNvPr>
          <p:cNvSpPr>
            <a:spLocks noGrp="1"/>
          </p:cNvSpPr>
          <p:nvPr>
            <p:ph sz="quarter" idx="1"/>
          </p:nvPr>
        </p:nvSpPr>
        <p:spPr>
          <a:xfrm>
            <a:off x="211015" y="316523"/>
            <a:ext cx="11583420" cy="6266840"/>
          </a:xfrm>
        </p:spPr>
        <p:txBody>
          <a:bodyPr/>
          <a:lstStyle/>
          <a:p>
            <a:pPr marL="0" indent="0">
              <a:buNone/>
            </a:pPr>
            <a:r>
              <a:rPr lang="en-GB" sz="3200" dirty="0"/>
              <a:t>This essay discusses partnership working in the nursing care of older people living with chronic conditions, with a particular focus on the context of the UK and Wales.  It does this, first of all, by exploring recent changes in global demography and illness patterns.  Secondly, it considers the fundamental impact these changes have had on the nature and delivery of care, in particular the way this has led to a perceived requirement for greater partnership working.  Thirdly, the essay examines how the latter has been influenced by theoretical perspectives such as Arnstein’s (1969) ‘Ladder of Citizen Participation’ and Rogers’ (1961), ‘client-centred therapy’.   Finally, the essay ends with some concluding comments.   The following section therefore details changes in demography and illness-patterns. </a:t>
            </a:r>
          </a:p>
          <a:p>
            <a:r>
              <a:rPr lang="en-GB" sz="3200" b="1" i="1" dirty="0"/>
              <a:t>Next week we will consider the main body and conclusion of the essay</a:t>
            </a:r>
          </a:p>
          <a:p>
            <a:pPr marL="0" indent="0">
              <a:buNone/>
            </a:pPr>
            <a:endParaRPr lang="en-GB" sz="3200" dirty="0"/>
          </a:p>
        </p:txBody>
      </p:sp>
    </p:spTree>
    <p:extLst>
      <p:ext uri="{BB962C8B-B14F-4D97-AF65-F5344CB8AC3E}">
        <p14:creationId xmlns:p14="http://schemas.microsoft.com/office/powerpoint/2010/main" val="26155464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3E5D-51C0-F03D-4118-1E4F14DD548D}"/>
              </a:ext>
            </a:extLst>
          </p:cNvPr>
          <p:cNvSpPr>
            <a:spLocks noGrp="1"/>
          </p:cNvSpPr>
          <p:nvPr>
            <p:ph type="title"/>
          </p:nvPr>
        </p:nvSpPr>
        <p:spPr>
          <a:xfrm>
            <a:off x="249382" y="274638"/>
            <a:ext cx="11333018" cy="660544"/>
          </a:xfrm>
        </p:spPr>
        <p:txBody>
          <a:bodyPr/>
          <a:lstStyle/>
          <a:p>
            <a:r>
              <a:rPr lang="en-GB" dirty="0"/>
              <a:t>Guidance for assignment one</a:t>
            </a:r>
          </a:p>
        </p:txBody>
      </p:sp>
      <p:sp>
        <p:nvSpPr>
          <p:cNvPr id="3" name="Content Placeholder 2">
            <a:extLst>
              <a:ext uri="{FF2B5EF4-FFF2-40B4-BE49-F238E27FC236}">
                <a16:creationId xmlns:a16="http://schemas.microsoft.com/office/drawing/2014/main" id="{CC68B99B-1DCC-FBF1-3CB4-68D382592D04}"/>
              </a:ext>
            </a:extLst>
          </p:cNvPr>
          <p:cNvSpPr>
            <a:spLocks noGrp="1"/>
          </p:cNvSpPr>
          <p:nvPr>
            <p:ph sz="quarter" idx="1"/>
          </p:nvPr>
        </p:nvSpPr>
        <p:spPr>
          <a:xfrm>
            <a:off x="249382" y="935182"/>
            <a:ext cx="11596254" cy="5648180"/>
          </a:xfrm>
        </p:spPr>
        <p:txBody>
          <a:bodyPr/>
          <a:lstStyle/>
          <a:p>
            <a:r>
              <a:rPr lang="en-GB" sz="3000" dirty="0"/>
              <a:t> </a:t>
            </a:r>
            <a:r>
              <a:rPr lang="en-GB" sz="3000" b="1" dirty="0"/>
              <a:t>Step 1: </a:t>
            </a:r>
            <a:r>
              <a:rPr lang="en-GB" sz="3000" b="1" i="1" dirty="0"/>
              <a:t>choose your NHS Job Role</a:t>
            </a:r>
            <a:endParaRPr lang="en-GB" sz="3000" dirty="0"/>
          </a:p>
          <a:p>
            <a:r>
              <a:rPr lang="en-GB" sz="3000" i="1" dirty="0"/>
              <a:t>You must select one of the following Band 5 (newly qualified) NHS job roles to focus on for this assignment</a:t>
            </a:r>
            <a:r>
              <a:rPr lang="en-GB" sz="3000" dirty="0"/>
              <a:t>. </a:t>
            </a:r>
          </a:p>
          <a:p>
            <a:r>
              <a:rPr lang="en-GB" sz="3000" dirty="0"/>
              <a:t>Occupational Therapist</a:t>
            </a:r>
          </a:p>
          <a:p>
            <a:r>
              <a:rPr lang="en-GB" sz="3000" dirty="0"/>
              <a:t>Physiotherapist</a:t>
            </a:r>
          </a:p>
          <a:p>
            <a:r>
              <a:rPr lang="en-GB" sz="3000" dirty="0"/>
              <a:t>Adult Nurse</a:t>
            </a:r>
          </a:p>
          <a:p>
            <a:r>
              <a:rPr lang="en-GB" sz="3000" dirty="0"/>
              <a:t>Mental Health Nurse</a:t>
            </a:r>
          </a:p>
          <a:p>
            <a:r>
              <a:rPr lang="en-GB" sz="3000" dirty="0"/>
              <a:t>Paramedic</a:t>
            </a:r>
          </a:p>
          <a:p>
            <a:r>
              <a:rPr lang="en-GB" sz="3000" dirty="0"/>
              <a:t>Paediatric Nurse</a:t>
            </a:r>
          </a:p>
          <a:p>
            <a:r>
              <a:rPr lang="en-GB" sz="3000" dirty="0"/>
              <a:t>Midwife</a:t>
            </a:r>
          </a:p>
          <a:p>
            <a:r>
              <a:rPr lang="en-GB" sz="3000" dirty="0"/>
              <a:t>Dietician</a:t>
            </a:r>
          </a:p>
          <a:p>
            <a:endParaRPr lang="en-GB" dirty="0"/>
          </a:p>
        </p:txBody>
      </p:sp>
    </p:spTree>
    <p:extLst>
      <p:ext uri="{BB962C8B-B14F-4D97-AF65-F5344CB8AC3E}">
        <p14:creationId xmlns:p14="http://schemas.microsoft.com/office/powerpoint/2010/main" val="14017291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F10CD3-429D-E2CA-CF9D-D92D23BB15DF}"/>
              </a:ext>
            </a:extLst>
          </p:cNvPr>
          <p:cNvSpPr>
            <a:spLocks noGrp="1"/>
          </p:cNvSpPr>
          <p:nvPr>
            <p:ph sz="quarter" idx="1"/>
          </p:nvPr>
        </p:nvSpPr>
        <p:spPr>
          <a:xfrm>
            <a:off x="253218" y="140677"/>
            <a:ext cx="11676185" cy="6717323"/>
          </a:xfrm>
        </p:spPr>
        <p:txBody>
          <a:bodyPr/>
          <a:lstStyle/>
          <a:p>
            <a:r>
              <a:rPr lang="en-GB" b="1" dirty="0"/>
              <a:t> </a:t>
            </a:r>
            <a:r>
              <a:rPr lang="en-GB" sz="3000" b="1" dirty="0"/>
              <a:t>Task 1: </a:t>
            </a:r>
            <a:r>
              <a:rPr lang="en-GB" sz="3000" b="1" i="1" dirty="0"/>
              <a:t>complete a personal development plan (PDP)</a:t>
            </a:r>
            <a:endParaRPr lang="en-GB" sz="3000" dirty="0"/>
          </a:p>
          <a:p>
            <a:r>
              <a:rPr lang="en-GB" sz="3000" dirty="0"/>
              <a:t> </a:t>
            </a:r>
            <a:r>
              <a:rPr lang="en-GB" sz="3000" b="1" dirty="0"/>
              <a:t>Purpose</a:t>
            </a:r>
            <a:r>
              <a:rPr lang="en-GB" sz="3000" dirty="0"/>
              <a:t>: the PDP should outline the steps you would take to gain the necessary qualifications, experience, and skills to be ready to apply for your chosen Band 5 NHS position.</a:t>
            </a:r>
          </a:p>
          <a:p>
            <a:r>
              <a:rPr lang="en-GB" sz="3000" b="1" dirty="0"/>
              <a:t>Content</a:t>
            </a:r>
            <a:r>
              <a:rPr lang="en-GB" sz="3000" dirty="0"/>
              <a:t>: you must access and use the essential and desirable criteria listed in the job specification from the job vacancy advertisement you have chosen.</a:t>
            </a:r>
          </a:p>
          <a:p>
            <a:r>
              <a:rPr lang="en-GB" sz="3000" dirty="0"/>
              <a:t>Your PDP should include at least </a:t>
            </a:r>
            <a:r>
              <a:rPr lang="en-GB" sz="3000" b="1" dirty="0"/>
              <a:t>five</a:t>
            </a:r>
            <a:r>
              <a:rPr lang="en-GB" sz="3000" dirty="0"/>
              <a:t> key development points (e.g., skills to acquire, courses to attend, experiences to gain).</a:t>
            </a:r>
          </a:p>
          <a:p>
            <a:pPr lvl="0"/>
            <a:r>
              <a:rPr lang="en-GB" sz="3000" dirty="0"/>
              <a:t>For each point, clearly explain how it directly addresses a requirement from the job specification and how you plan to achieve it.  (There is no specific word count for the PDP, but its detail should reflect a 250-word equivalency.)</a:t>
            </a:r>
          </a:p>
          <a:p>
            <a:r>
              <a:rPr lang="en-GB" b="1" dirty="0"/>
              <a:t>You can use the PDP template on the next page to structure your PDP (the template is also available on Moodle)</a:t>
            </a:r>
          </a:p>
        </p:txBody>
      </p:sp>
    </p:spTree>
    <p:extLst>
      <p:ext uri="{BB962C8B-B14F-4D97-AF65-F5344CB8AC3E}">
        <p14:creationId xmlns:p14="http://schemas.microsoft.com/office/powerpoint/2010/main" val="2234922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6586849-AD14-9BB9-FA83-30CF8CE5E812}"/>
              </a:ext>
            </a:extLst>
          </p:cNvPr>
          <p:cNvGraphicFramePr>
            <a:graphicFrameLocks noGrp="1"/>
          </p:cNvGraphicFramePr>
          <p:nvPr>
            <p:ph sz="quarter" idx="1"/>
            <p:extLst>
              <p:ext uri="{D42A27DB-BD31-4B8C-83A1-F6EECF244321}">
                <p14:modId xmlns:p14="http://schemas.microsoft.com/office/powerpoint/2010/main" val="2598554984"/>
              </p:ext>
            </p:extLst>
          </p:nvPr>
        </p:nvGraphicFramePr>
        <p:xfrm>
          <a:off x="245660" y="191069"/>
          <a:ext cx="11698690" cy="6381183"/>
        </p:xfrm>
        <a:graphic>
          <a:graphicData uri="http://schemas.openxmlformats.org/drawingml/2006/table">
            <a:tbl>
              <a:tblPr firstRow="1" firstCol="1" bandRow="1">
                <a:tableStyleId>{5C22544A-7EE6-4342-B048-85BDC9FD1C3A}</a:tableStyleId>
              </a:tblPr>
              <a:tblGrid>
                <a:gridCol w="1949223">
                  <a:extLst>
                    <a:ext uri="{9D8B030D-6E8A-4147-A177-3AD203B41FA5}">
                      <a16:colId xmlns:a16="http://schemas.microsoft.com/office/drawing/2014/main" val="3266758029"/>
                    </a:ext>
                  </a:extLst>
                </a:gridCol>
                <a:gridCol w="1949223">
                  <a:extLst>
                    <a:ext uri="{9D8B030D-6E8A-4147-A177-3AD203B41FA5}">
                      <a16:colId xmlns:a16="http://schemas.microsoft.com/office/drawing/2014/main" val="2692308509"/>
                    </a:ext>
                  </a:extLst>
                </a:gridCol>
                <a:gridCol w="1950061">
                  <a:extLst>
                    <a:ext uri="{9D8B030D-6E8A-4147-A177-3AD203B41FA5}">
                      <a16:colId xmlns:a16="http://schemas.microsoft.com/office/drawing/2014/main" val="2767685838"/>
                    </a:ext>
                  </a:extLst>
                </a:gridCol>
                <a:gridCol w="1950061">
                  <a:extLst>
                    <a:ext uri="{9D8B030D-6E8A-4147-A177-3AD203B41FA5}">
                      <a16:colId xmlns:a16="http://schemas.microsoft.com/office/drawing/2014/main" val="2144775892"/>
                    </a:ext>
                  </a:extLst>
                </a:gridCol>
                <a:gridCol w="1950061">
                  <a:extLst>
                    <a:ext uri="{9D8B030D-6E8A-4147-A177-3AD203B41FA5}">
                      <a16:colId xmlns:a16="http://schemas.microsoft.com/office/drawing/2014/main" val="253882627"/>
                    </a:ext>
                  </a:extLst>
                </a:gridCol>
                <a:gridCol w="1950061">
                  <a:extLst>
                    <a:ext uri="{9D8B030D-6E8A-4147-A177-3AD203B41FA5}">
                      <a16:colId xmlns:a16="http://schemas.microsoft.com/office/drawing/2014/main" val="4097203148"/>
                    </a:ext>
                  </a:extLst>
                </a:gridCol>
              </a:tblGrid>
              <a:tr h="2314258">
                <a:tc>
                  <a:txBody>
                    <a:bodyPr/>
                    <a:lstStyle/>
                    <a:p>
                      <a:pPr algn="l">
                        <a:lnSpc>
                          <a:spcPct val="100000"/>
                        </a:lnSpc>
                        <a:spcAft>
                          <a:spcPts val="800"/>
                        </a:spcAft>
                        <a:buNone/>
                      </a:pPr>
                      <a:r>
                        <a:rPr lang="en-GB" sz="2400" kern="100" dirty="0">
                          <a:effectLst/>
                        </a:rPr>
                        <a:t>Goal</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buNone/>
                      </a:pPr>
                      <a:r>
                        <a:rPr lang="en-GB" sz="2400" kern="100" dirty="0">
                          <a:effectLst/>
                        </a:rPr>
                        <a:t>How does this relate to the role?</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buNone/>
                      </a:pPr>
                      <a:r>
                        <a:rPr lang="en-GB" sz="2400" kern="100" dirty="0">
                          <a:effectLst/>
                        </a:rPr>
                        <a:t>What do I need to do to achieve this goal?</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buNone/>
                      </a:pPr>
                      <a:r>
                        <a:rPr lang="en-GB" sz="2400" kern="100" dirty="0">
                          <a:effectLst/>
                        </a:rPr>
                        <a:t>How long will it take me?</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buNone/>
                      </a:pPr>
                      <a:r>
                        <a:rPr lang="en-GB" sz="2400" kern="100" dirty="0">
                          <a:effectLst/>
                        </a:rPr>
                        <a:t>What barriers may stop me from achieving this?</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buNone/>
                      </a:pPr>
                      <a:r>
                        <a:rPr lang="en-GB" sz="2400" kern="100" dirty="0">
                          <a:effectLst/>
                        </a:rPr>
                        <a:t>How can I overcome these barriers?</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230041308"/>
                  </a:ext>
                </a:extLst>
              </a:tr>
              <a:tr h="813385">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dirty="0">
                          <a:effectLst/>
                        </a:rPr>
                        <a:t>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628842302"/>
                  </a:ext>
                </a:extLst>
              </a:tr>
              <a:tr h="813385">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dirty="0">
                          <a:effectLst/>
                        </a:rPr>
                        <a:t>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36885114"/>
                  </a:ext>
                </a:extLst>
              </a:tr>
              <a:tr h="813385">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67327245"/>
                  </a:ext>
                </a:extLst>
              </a:tr>
              <a:tr h="813385">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dirty="0">
                          <a:effectLst/>
                        </a:rPr>
                        <a:t>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106341335"/>
                  </a:ext>
                </a:extLst>
              </a:tr>
              <a:tr h="813385">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u="none" strike="noStrike" kern="100" dirty="0">
                          <a:effectLst/>
                        </a:rPr>
                        <a:t>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723435149"/>
                  </a:ext>
                </a:extLst>
              </a:tr>
            </a:tbl>
          </a:graphicData>
        </a:graphic>
      </p:graphicFrame>
    </p:spTree>
    <p:extLst>
      <p:ext uri="{BB962C8B-B14F-4D97-AF65-F5344CB8AC3E}">
        <p14:creationId xmlns:p14="http://schemas.microsoft.com/office/powerpoint/2010/main" val="33651690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A42C2-F76F-3FDA-1287-047F2704559F}"/>
              </a:ext>
            </a:extLst>
          </p:cNvPr>
          <p:cNvSpPr>
            <a:spLocks noGrp="1"/>
          </p:cNvSpPr>
          <p:nvPr>
            <p:ph type="title"/>
          </p:nvPr>
        </p:nvSpPr>
        <p:spPr>
          <a:xfrm>
            <a:off x="259307" y="274638"/>
            <a:ext cx="11323093" cy="563562"/>
          </a:xfrm>
        </p:spPr>
        <p:txBody>
          <a:bodyPr/>
          <a:lstStyle/>
          <a:p>
            <a:r>
              <a:rPr lang="en-GB" dirty="0"/>
              <a:t>At home/for next week</a:t>
            </a:r>
          </a:p>
        </p:txBody>
      </p:sp>
      <p:sp>
        <p:nvSpPr>
          <p:cNvPr id="3" name="Content Placeholder 2">
            <a:extLst>
              <a:ext uri="{FF2B5EF4-FFF2-40B4-BE49-F238E27FC236}">
                <a16:creationId xmlns:a16="http://schemas.microsoft.com/office/drawing/2014/main" id="{80709CDD-A8E7-FEA1-BDDE-B6F9086B25B9}"/>
              </a:ext>
            </a:extLst>
          </p:cNvPr>
          <p:cNvSpPr>
            <a:spLocks noGrp="1"/>
          </p:cNvSpPr>
          <p:nvPr>
            <p:ph sz="quarter" idx="1"/>
          </p:nvPr>
        </p:nvSpPr>
        <p:spPr>
          <a:xfrm>
            <a:off x="259306" y="838200"/>
            <a:ext cx="11323094" cy="5181600"/>
          </a:xfrm>
        </p:spPr>
        <p:txBody>
          <a:bodyPr/>
          <a:lstStyle/>
          <a:p>
            <a:r>
              <a:rPr lang="en-GB" sz="3600" i="1" dirty="0"/>
              <a:t>Look at the job specification for your chosen job role on Moodle and fill in the PDP template with the five key development points</a:t>
            </a:r>
          </a:p>
          <a:p>
            <a:r>
              <a:rPr lang="en-GB" sz="3600" dirty="0"/>
              <a:t>Both the job specifications and PDP template can be found on the Moodle tile, ‘Assessment Information’</a:t>
            </a:r>
          </a:p>
          <a:p>
            <a:pPr lvl="1"/>
            <a:endParaRPr lang="en-GB" sz="2600" b="1" i="1" dirty="0"/>
          </a:p>
          <a:p>
            <a:endParaRPr lang="en-GB" dirty="0"/>
          </a:p>
        </p:txBody>
      </p:sp>
    </p:spTree>
    <p:extLst>
      <p:ext uri="{BB962C8B-B14F-4D97-AF65-F5344CB8AC3E}">
        <p14:creationId xmlns:p14="http://schemas.microsoft.com/office/powerpoint/2010/main" val="4666719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C6BFBC-3822-3C11-0EA0-B8254073D81B}"/>
            </a:ext>
          </a:extLst>
        </p:cNvPr>
        <p:cNvGrpSpPr/>
        <p:nvPr/>
      </p:nvGrpSpPr>
      <p:grpSpPr>
        <a:xfrm>
          <a:off x="0" y="0"/>
          <a:ext cx="0" cy="0"/>
          <a:chOff x="0" y="0"/>
          <a:chExt cx="0" cy="0"/>
        </a:xfrm>
      </p:grpSpPr>
      <p:sp>
        <p:nvSpPr>
          <p:cNvPr id="27650" name="Content Placeholder 2">
            <a:extLst>
              <a:ext uri="{FF2B5EF4-FFF2-40B4-BE49-F238E27FC236}">
                <a16:creationId xmlns:a16="http://schemas.microsoft.com/office/drawing/2014/main" id="{58F7E4D2-52C0-4210-4CD6-9EA0E95B8C4E}"/>
              </a:ext>
            </a:extLst>
          </p:cNvPr>
          <p:cNvSpPr>
            <a:spLocks noGrp="1"/>
          </p:cNvSpPr>
          <p:nvPr>
            <p:ph sz="quarter" idx="1"/>
          </p:nvPr>
        </p:nvSpPr>
        <p:spPr>
          <a:xfrm>
            <a:off x="118533" y="404814"/>
            <a:ext cx="11531600" cy="6264275"/>
          </a:xfrm>
        </p:spPr>
        <p:txBody>
          <a:bodyPr/>
          <a:lstStyle/>
          <a:p>
            <a:pPr marL="0" indent="0">
              <a:buNone/>
            </a:pPr>
            <a:r>
              <a:rPr lang="en-GB" altLang="en-US" sz="4400"/>
              <a:t>Any questions?</a:t>
            </a:r>
          </a:p>
        </p:txBody>
      </p:sp>
      <p:pic>
        <p:nvPicPr>
          <p:cNvPr id="27651" name="Picture 4">
            <a:extLst>
              <a:ext uri="{FF2B5EF4-FFF2-40B4-BE49-F238E27FC236}">
                <a16:creationId xmlns:a16="http://schemas.microsoft.com/office/drawing/2014/main" id="{6045644A-FFCC-DB1C-40BE-400D709761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3868" y="908843"/>
            <a:ext cx="4072341" cy="56634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62604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A5814-6A92-B1D5-A8EE-E8B19D12D323}"/>
              </a:ext>
            </a:extLst>
          </p:cNvPr>
          <p:cNvSpPr>
            <a:spLocks noGrp="1"/>
          </p:cNvSpPr>
          <p:nvPr>
            <p:ph type="title"/>
          </p:nvPr>
        </p:nvSpPr>
        <p:spPr>
          <a:xfrm>
            <a:off x="383458" y="274638"/>
            <a:ext cx="11198942" cy="407750"/>
          </a:xfrm>
        </p:spPr>
        <p:txBody>
          <a:bodyPr/>
          <a:lstStyle/>
          <a:p>
            <a:r>
              <a:rPr lang="en-GB" sz="3200" dirty="0"/>
              <a:t>References/further reading</a:t>
            </a:r>
          </a:p>
        </p:txBody>
      </p:sp>
      <p:sp>
        <p:nvSpPr>
          <p:cNvPr id="3" name="Content Placeholder 2">
            <a:extLst>
              <a:ext uri="{FF2B5EF4-FFF2-40B4-BE49-F238E27FC236}">
                <a16:creationId xmlns:a16="http://schemas.microsoft.com/office/drawing/2014/main" id="{36662F1B-81FE-A260-FA77-E4ACC83C8213}"/>
              </a:ext>
            </a:extLst>
          </p:cNvPr>
          <p:cNvSpPr>
            <a:spLocks noGrp="1"/>
          </p:cNvSpPr>
          <p:nvPr>
            <p:ph sz="quarter" idx="1"/>
          </p:nvPr>
        </p:nvSpPr>
        <p:spPr>
          <a:xfrm>
            <a:off x="182880" y="576775"/>
            <a:ext cx="12009120" cy="6006587"/>
          </a:xfrm>
        </p:spPr>
        <p:txBody>
          <a:bodyPr/>
          <a:lstStyle/>
          <a:p>
            <a:pPr marL="0" indent="0">
              <a:buNone/>
            </a:pPr>
            <a:r>
              <a:rPr lang="en-GB" sz="1400" dirty="0"/>
              <a:t>Alzheimer’s Society (2024).  </a:t>
            </a:r>
            <a:r>
              <a:rPr lang="en-GB" sz="1400" i="1" dirty="0"/>
              <a:t>The economic impact of dementia</a:t>
            </a:r>
            <a:r>
              <a:rPr lang="en-GB" sz="1400" dirty="0"/>
              <a:t>.  Alzheimer’ Society.  Available at: </a:t>
            </a:r>
            <a:r>
              <a:rPr lang="en-GB" sz="1400" dirty="0">
                <a:hlinkClick r:id="rId2"/>
              </a:rPr>
              <a:t>https://www.alzheimers.org.uk/sites/default/files/2024-05/the-annual-costs-of-dementia.pdf</a:t>
            </a:r>
            <a:r>
              <a:rPr lang="en-GB" sz="1400" dirty="0"/>
              <a:t> (Accessed: 15</a:t>
            </a:r>
            <a:r>
              <a:rPr lang="en-GB" sz="1400" baseline="30000" dirty="0"/>
              <a:t>th</a:t>
            </a:r>
            <a:r>
              <a:rPr lang="en-GB" sz="1400" dirty="0"/>
              <a:t> October, 2026) </a:t>
            </a:r>
          </a:p>
          <a:p>
            <a:pPr marL="0" indent="0">
              <a:buNone/>
            </a:pPr>
            <a:r>
              <a:rPr lang="en-GB" sz="1400" dirty="0"/>
              <a:t>Arnstein, S. (1969). ‘A Ladder of Citizen Participation’, </a:t>
            </a:r>
            <a:r>
              <a:rPr lang="en-GB" sz="1400" i="1" dirty="0"/>
              <a:t>Journal of the American Institute of Planners</a:t>
            </a:r>
            <a:r>
              <a:rPr lang="en-GB" sz="1400" dirty="0"/>
              <a:t>, 35 (4), pp. 216 – 224. </a:t>
            </a:r>
          </a:p>
          <a:p>
            <a:pPr marL="0" indent="0">
              <a:buNone/>
            </a:pPr>
            <a:r>
              <a:rPr lang="en-GB" sz="1400" dirty="0"/>
              <a:t> American Psychiatric Association.  (2022).  </a:t>
            </a:r>
            <a:r>
              <a:rPr lang="en-GB" sz="1400" i="1" dirty="0"/>
              <a:t>Diagnostic and statistical manual of mental disorders</a:t>
            </a:r>
            <a:r>
              <a:rPr lang="en-GB" sz="1400" dirty="0"/>
              <a:t>. 5th ed. (DSM-5-TR ). American Psychiatric Publishing.  </a:t>
            </a:r>
          </a:p>
          <a:p>
            <a:pPr marL="0" indent="0">
              <a:buNone/>
            </a:pPr>
            <a:r>
              <a:rPr lang="en-GB" sz="1400" dirty="0"/>
              <a:t>Boutcher, W.  (2020).  ‘The Montaignian Essay and Authored Miscellanies from Antiquity to the Nineteenth Century’, in Karshan, T. and Murphy, K.  (Eds.). </a:t>
            </a:r>
            <a:r>
              <a:rPr lang="en-GB" sz="1400" i="1" dirty="0"/>
              <a:t> On essays: Montaigne to the present.  </a:t>
            </a:r>
            <a:r>
              <a:rPr lang="en-GB" sz="1400" dirty="0"/>
              <a:t>Oxford Academic</a:t>
            </a:r>
            <a:r>
              <a:rPr lang="en-GB" sz="1400" i="1" dirty="0"/>
              <a:t>, </a:t>
            </a:r>
            <a:r>
              <a:rPr lang="en-GB" sz="1400" dirty="0"/>
              <a:t>pp. 55 – 77.</a:t>
            </a:r>
          </a:p>
          <a:p>
            <a:pPr marL="0" indent="0">
              <a:buNone/>
            </a:pPr>
            <a:r>
              <a:rPr lang="en-GB" sz="1400" dirty="0"/>
              <a:t>Burns, T. and Sinfield, S. (2022) </a:t>
            </a:r>
            <a:r>
              <a:rPr lang="en-GB" sz="1400" i="1" dirty="0"/>
              <a:t>Essential study skills : the complete guide to success at university</a:t>
            </a:r>
            <a:r>
              <a:rPr lang="en-GB" sz="1400" dirty="0"/>
              <a:t>. 5th </a:t>
            </a:r>
            <a:r>
              <a:rPr lang="en-GB" sz="1400" dirty="0" err="1"/>
              <a:t>edn</a:t>
            </a:r>
            <a:r>
              <a:rPr lang="en-GB" sz="1400" dirty="0"/>
              <a:t>.  Sage.</a:t>
            </a:r>
          </a:p>
          <a:p>
            <a:pPr marL="0" indent="0">
              <a:buNone/>
            </a:pPr>
            <a:r>
              <a:rPr lang="en-GB" sz="1400" dirty="0"/>
              <a:t>Cottrell, S.  (2024).  </a:t>
            </a:r>
            <a:r>
              <a:rPr lang="en-GB" sz="1400" i="1" dirty="0"/>
              <a:t>The study skills handbook</a:t>
            </a:r>
            <a:r>
              <a:rPr lang="en-GB" sz="1400" dirty="0"/>
              <a:t>.  6</a:t>
            </a:r>
            <a:r>
              <a:rPr lang="en-GB" sz="1400" baseline="30000" dirty="0"/>
              <a:t>th</a:t>
            </a:r>
            <a:r>
              <a:rPr lang="en-GB" sz="1400" dirty="0"/>
              <a:t> </a:t>
            </a:r>
            <a:r>
              <a:rPr lang="en-GB" sz="1400" dirty="0" err="1"/>
              <a:t>edn</a:t>
            </a:r>
            <a:r>
              <a:rPr lang="en-GB" sz="1400" dirty="0"/>
              <a:t>.  Bloomsbury Academic.</a:t>
            </a:r>
          </a:p>
          <a:p>
            <a:pPr marL="0" indent="0">
              <a:buNone/>
            </a:pPr>
            <a:r>
              <a:rPr lang="en-GB" sz="1400" dirty="0"/>
              <a:t>Dementia UK.  (2024).  </a:t>
            </a:r>
            <a:r>
              <a:rPr lang="en-GB" sz="1400" i="1" dirty="0"/>
              <a:t>Alzheimer’s disease.  </a:t>
            </a:r>
            <a:r>
              <a:rPr lang="en-GB" sz="1400" dirty="0"/>
              <a:t>Dementia UK.  Available at: </a:t>
            </a:r>
            <a:r>
              <a:rPr lang="en-GB" sz="1400" dirty="0">
                <a:hlinkClick r:id="rId3"/>
              </a:rPr>
              <a:t>https://www.dementiauk.org/information-and-support/types-of-dementia/alzheimers/?--&amp;gad_source=1&amp;gad_campaignid=822670734&amp;gclid=EAIaIQobChMI17-wuLS7lwMVB5GDBx3lzgMlEAAYBCAAEgJlovD_BwE</a:t>
            </a:r>
            <a:r>
              <a:rPr lang="en-GB" sz="1400" dirty="0"/>
              <a:t> (Accessed : 15</a:t>
            </a:r>
            <a:r>
              <a:rPr lang="en-GB" sz="1400" baseline="30000" dirty="0"/>
              <a:t>th</a:t>
            </a:r>
            <a:r>
              <a:rPr lang="en-GB" sz="1400" dirty="0"/>
              <a:t> October, 2026)</a:t>
            </a:r>
          </a:p>
          <a:p>
            <a:pPr marL="0" indent="0">
              <a:buNone/>
            </a:pPr>
            <a:r>
              <a:rPr lang="en-GB" sz="1400" dirty="0"/>
              <a:t>Dementia UK.  (2025).  </a:t>
            </a:r>
            <a:r>
              <a:rPr lang="en-GB" sz="1400" i="1" dirty="0"/>
              <a:t>What is dementia?  </a:t>
            </a:r>
            <a:r>
              <a:rPr lang="en-GB" sz="1400" dirty="0"/>
              <a:t>Dementia UK.  Available at: </a:t>
            </a:r>
            <a:r>
              <a:rPr lang="en-GB" sz="1400" dirty="0">
                <a:hlinkClick r:id="rId4"/>
              </a:rPr>
              <a:t>https://www.dementiauk.org/</a:t>
            </a:r>
            <a:r>
              <a:rPr lang="en-GB" sz="1400" dirty="0" err="1">
                <a:hlinkClick r:id="rId4"/>
              </a:rPr>
              <a:t>wp</a:t>
            </a:r>
            <a:r>
              <a:rPr lang="en-GB" sz="1400" dirty="0">
                <a:hlinkClick r:id="rId4"/>
              </a:rPr>
              <a:t>-content/uploads/dementia-uk-what-is-dementia-leaflet.pdf?_</a:t>
            </a:r>
            <a:r>
              <a:rPr lang="en-GB" sz="1400" dirty="0" err="1">
                <a:hlinkClick r:id="rId4"/>
              </a:rPr>
              <a:t>gl</a:t>
            </a:r>
            <a:r>
              <a:rPr lang="en-GB" sz="1400" dirty="0">
                <a:hlinkClick r:id="rId4"/>
              </a:rPr>
              <a:t>=1*rtxly0*_up*MQ..*_gs*MQ..&amp;</a:t>
            </a:r>
            <a:r>
              <a:rPr lang="en-GB" sz="1400" dirty="0" err="1">
                <a:hlinkClick r:id="rId4"/>
              </a:rPr>
              <a:t>gclid</a:t>
            </a:r>
            <a:r>
              <a:rPr lang="en-GB" sz="1400" dirty="0">
                <a:hlinkClick r:id="rId4"/>
              </a:rPr>
              <a:t>=EAIaIQobChMIgay7i_S9lwMVc5ZQBh1xlR6oEAAYAyAAEgJPLPD_BwE&amp;gbraid=0AAAAADkp3nfH6WEO-U6iAb1sB8Un335EM</a:t>
            </a:r>
            <a:r>
              <a:rPr lang="en-GB" sz="1400" dirty="0"/>
              <a:t> (Accessed: 16</a:t>
            </a:r>
            <a:r>
              <a:rPr lang="en-GB" sz="1400" baseline="30000" dirty="0"/>
              <a:t>th</a:t>
            </a:r>
            <a:r>
              <a:rPr lang="en-GB" sz="1400" dirty="0"/>
              <a:t> October, 2026).  </a:t>
            </a:r>
          </a:p>
          <a:p>
            <a:pPr marL="0" indent="0">
              <a:buNone/>
            </a:pPr>
            <a:r>
              <a:rPr lang="en-GB" sz="1400" dirty="0"/>
              <a:t>Department of Health (2008). </a:t>
            </a:r>
            <a:r>
              <a:rPr lang="en-GB" sz="1400" i="1" dirty="0"/>
              <a:t>Raising the Profile of Long Term Conditions Care: A Compendium of Information</a:t>
            </a:r>
            <a:r>
              <a:rPr lang="en-GB" sz="1400" dirty="0"/>
              <a:t>. DH. </a:t>
            </a:r>
          </a:p>
          <a:p>
            <a:pPr marL="0" indent="0">
              <a:buNone/>
            </a:pPr>
            <a:r>
              <a:rPr lang="en-GB" sz="1400" dirty="0"/>
              <a:t>Hopkins, D. and Reid, T.  (2024). </a:t>
            </a:r>
            <a:r>
              <a:rPr lang="en-GB" sz="1400" i="1" dirty="0"/>
              <a:t>The Academic Skills Handbook: your Guide to Success in Writing, Thinking and Communicating at University</a:t>
            </a:r>
            <a:r>
              <a:rPr lang="en-GB" sz="1400" dirty="0"/>
              <a:t>.  2</a:t>
            </a:r>
            <a:r>
              <a:rPr lang="en-GB" sz="1400" baseline="30000" dirty="0"/>
              <a:t>nd</a:t>
            </a:r>
            <a:r>
              <a:rPr lang="en-GB" sz="1400" dirty="0"/>
              <a:t> </a:t>
            </a:r>
            <a:r>
              <a:rPr lang="en-GB" sz="1400" dirty="0" err="1"/>
              <a:t>edn</a:t>
            </a:r>
            <a:r>
              <a:rPr lang="en-GB" sz="1400" dirty="0"/>
              <a:t>.  Sage.  </a:t>
            </a:r>
          </a:p>
          <a:p>
            <a:pPr marL="0" indent="0">
              <a:buNone/>
            </a:pPr>
            <a:r>
              <a:rPr lang="en-GB" sz="1400" dirty="0"/>
              <a:t>Karshan, T.  (2020).  ‘What is An Essay?  Thirteen Answers from Virginia Woolf Thomas Karshan’, in Karshan, T. and Murphy, K.  (Eds.). </a:t>
            </a:r>
            <a:r>
              <a:rPr lang="en-GB" sz="1400" i="1" dirty="0"/>
              <a:t> On essays: Montaigne to the present.  </a:t>
            </a:r>
            <a:r>
              <a:rPr lang="en-GB" sz="1400" dirty="0"/>
              <a:t>Oxford Academic pp. 31 – 54.  </a:t>
            </a:r>
          </a:p>
          <a:p>
            <a:pPr marL="0" indent="0">
              <a:buNone/>
            </a:pPr>
            <a:r>
              <a:rPr lang="en-GB" sz="1400" dirty="0"/>
              <a:t>Karshan, T. and Murphy, K.  (2020).  ‘On the Difficulty of Introducing a Work of this Kind’, in Karshan, T. and Murphy, K.  (Eds.). </a:t>
            </a:r>
            <a:r>
              <a:rPr lang="en-GB" sz="1400" i="1" dirty="0"/>
              <a:t> On essays: Montaigne to the present.  </a:t>
            </a:r>
            <a:r>
              <a:rPr lang="en-GB" sz="1400" dirty="0"/>
              <a:t>Oxford Academic pp. 1 – 30.  </a:t>
            </a:r>
          </a:p>
          <a:p>
            <a:pPr marL="0" indent="0">
              <a:buNone/>
            </a:pPr>
            <a:r>
              <a:rPr lang="en-GB" sz="1400" dirty="0" err="1"/>
              <a:t>Leathard</a:t>
            </a:r>
            <a:r>
              <a:rPr lang="en-GB" sz="1400" dirty="0"/>
              <a:t>, A. (2003). ‘Introduction’, in </a:t>
            </a:r>
            <a:r>
              <a:rPr lang="en-GB" sz="1400" dirty="0" err="1"/>
              <a:t>Leathard</a:t>
            </a:r>
            <a:r>
              <a:rPr lang="en-GB" sz="1400" dirty="0"/>
              <a:t>, A. (Ed.) </a:t>
            </a:r>
            <a:r>
              <a:rPr lang="en-GB" sz="1400" i="1" dirty="0"/>
              <a:t>Interprofessional collaboration: from policy to practice in health and social care</a:t>
            </a:r>
            <a:r>
              <a:rPr lang="en-GB" sz="1400" dirty="0"/>
              <a:t>. Brunner Routledge, pp. 3 – 11. </a:t>
            </a:r>
          </a:p>
          <a:p>
            <a:pPr marL="0" indent="0">
              <a:buNone/>
            </a:pPr>
            <a:r>
              <a:rPr lang="en-GB" sz="1400" dirty="0"/>
              <a:t>National Institute for Health and Care Excellence (NICE).  (2015).  Older people with social care needs and multiple chronic conditions.  Nice guidelines.  NICE.  Available at: </a:t>
            </a:r>
            <a:r>
              <a:rPr lang="en-GB" sz="1400" dirty="0">
                <a:hlinkClick r:id="rId5"/>
              </a:rPr>
              <a:t>https://www.nice.org.uk/guidance/ng22/resources/older-people-with-social-care-needs-and-multiple-longterm-conditions-pdf-1837328537797</a:t>
            </a:r>
            <a:r>
              <a:rPr lang="en-GB" sz="1400" dirty="0"/>
              <a:t> (Accessed: 16</a:t>
            </a:r>
            <a:r>
              <a:rPr lang="en-GB" sz="1400" baseline="30000" dirty="0"/>
              <a:t>th</a:t>
            </a:r>
            <a:r>
              <a:rPr lang="en-GB" sz="1400" dirty="0"/>
              <a:t> October, 2026).</a:t>
            </a:r>
          </a:p>
          <a:p>
            <a:pPr marL="0" indent="0">
              <a:buNone/>
            </a:pPr>
            <a:endParaRPr lang="en-GB" sz="1400" dirty="0"/>
          </a:p>
        </p:txBody>
      </p:sp>
    </p:spTree>
    <p:extLst>
      <p:ext uri="{BB962C8B-B14F-4D97-AF65-F5344CB8AC3E}">
        <p14:creationId xmlns:p14="http://schemas.microsoft.com/office/powerpoint/2010/main" val="6292462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EC39C6-A859-2861-2D40-CCC2884E8571}"/>
              </a:ext>
            </a:extLst>
          </p:cNvPr>
          <p:cNvSpPr>
            <a:spLocks noGrp="1"/>
          </p:cNvSpPr>
          <p:nvPr>
            <p:ph sz="quarter" idx="1"/>
          </p:nvPr>
        </p:nvSpPr>
        <p:spPr>
          <a:xfrm>
            <a:off x="182880" y="211015"/>
            <a:ext cx="11774658" cy="5808785"/>
          </a:xfrm>
        </p:spPr>
        <p:txBody>
          <a:bodyPr/>
          <a:lstStyle/>
          <a:p>
            <a:pPr marL="0" indent="0">
              <a:buNone/>
            </a:pPr>
            <a:r>
              <a:rPr lang="en-GB" sz="1400" dirty="0"/>
              <a:t>National Institute for Health and Care Excellence (NICE).  (2015).  </a:t>
            </a:r>
            <a:r>
              <a:rPr lang="en-GB" sz="1400" i="1" dirty="0"/>
              <a:t>Older people with social care needs and multiple chronic conditions.  Nice guidelines</a:t>
            </a:r>
            <a:r>
              <a:rPr lang="en-GB" sz="1400" dirty="0"/>
              <a:t>.  NICE.  Available at: </a:t>
            </a:r>
            <a:r>
              <a:rPr lang="en-GB" sz="1400" dirty="0">
                <a:hlinkClick r:id="rId2"/>
              </a:rPr>
              <a:t>https://www.nice.org.uk/guidance/ng22/resources/older-people-with-social-care-needs-and-multiple-longterm-conditions-pdf-1837328537797</a:t>
            </a:r>
            <a:r>
              <a:rPr lang="en-GB" sz="1400" dirty="0"/>
              <a:t> (Accessed: 16</a:t>
            </a:r>
            <a:r>
              <a:rPr lang="en-GB" sz="1400" baseline="30000" dirty="0"/>
              <a:t>th</a:t>
            </a:r>
            <a:r>
              <a:rPr lang="en-GB" sz="1400" dirty="0"/>
              <a:t> October, 2026).</a:t>
            </a:r>
          </a:p>
          <a:p>
            <a:pPr marL="0" indent="0">
              <a:buNone/>
            </a:pPr>
            <a:r>
              <a:rPr lang="en-GB" sz="1400" dirty="0" err="1"/>
              <a:t>Northedge</a:t>
            </a:r>
            <a:r>
              <a:rPr lang="en-GB" sz="1400" dirty="0"/>
              <a:t>, A.  (2005).  </a:t>
            </a:r>
            <a:r>
              <a:rPr lang="en-GB" sz="1400" i="1" dirty="0"/>
              <a:t>The Good Study Guide</a:t>
            </a:r>
            <a:r>
              <a:rPr lang="en-GB" sz="1400" dirty="0"/>
              <a:t>.  Open University Press</a:t>
            </a:r>
          </a:p>
          <a:p>
            <a:pPr marL="0" indent="0">
              <a:buNone/>
            </a:pPr>
            <a:r>
              <a:rPr lang="en-GB" sz="1400" dirty="0"/>
              <a:t>Nursing and Midwifery Council (NMC) (2018). </a:t>
            </a:r>
            <a:r>
              <a:rPr lang="en-GB" sz="1400" i="1" dirty="0"/>
              <a:t>Future nurse: Standards of proficiency for registered nurses</a:t>
            </a:r>
            <a:r>
              <a:rPr lang="en-GB" sz="1400" dirty="0"/>
              <a:t>.  London: NMC.  Available at: </a:t>
            </a:r>
            <a:r>
              <a:rPr lang="en-GB" sz="1400" dirty="0">
                <a:hlinkClick r:id="rId3"/>
              </a:rPr>
              <a:t>https://www.nmc.org.uk/globalassets/sitedocuments/education-standards/future-nurse-proficiencies.pdf</a:t>
            </a:r>
            <a:r>
              <a:rPr lang="en-GB" sz="1400" dirty="0"/>
              <a:t> (Accessed: 16</a:t>
            </a:r>
            <a:r>
              <a:rPr lang="en-GB" sz="1400" baseline="30000" dirty="0"/>
              <a:t>th</a:t>
            </a:r>
            <a:r>
              <a:rPr lang="en-GB" sz="1400" dirty="0"/>
              <a:t> October, 2026). </a:t>
            </a:r>
          </a:p>
          <a:p>
            <a:pPr marL="0" indent="0">
              <a:buNone/>
            </a:pPr>
            <a:r>
              <a:rPr lang="en-GB" sz="1400" dirty="0"/>
              <a:t>NMC (2018a). </a:t>
            </a:r>
            <a:r>
              <a:rPr lang="en-GB" sz="1400" i="1" dirty="0"/>
              <a:t>The Code: Professional standards of practice and behaviour for nurses, midwives and nursing associates</a:t>
            </a:r>
            <a:r>
              <a:rPr lang="en-GB" sz="1400" dirty="0"/>
              <a:t>.  London: NMC.  Available at: </a:t>
            </a:r>
            <a:r>
              <a:rPr lang="en-GB" sz="1400" dirty="0">
                <a:hlinkClick r:id="rId4"/>
              </a:rPr>
              <a:t>https://www.nmc.org.uk/globalassets/sitedocuments/nmc-publications/nmc-code.pdf</a:t>
            </a:r>
            <a:r>
              <a:rPr lang="en-GB" sz="1400" dirty="0"/>
              <a:t>  (Accessed: 16</a:t>
            </a:r>
            <a:r>
              <a:rPr lang="en-GB" sz="1400" baseline="30000" dirty="0"/>
              <a:t>th</a:t>
            </a:r>
            <a:r>
              <a:rPr lang="en-GB" sz="1400" dirty="0"/>
              <a:t> October, 2026). </a:t>
            </a:r>
          </a:p>
          <a:p>
            <a:pPr marL="0" indent="0">
              <a:buNone/>
            </a:pPr>
            <a:r>
              <a:rPr lang="en-GB" sz="1400" dirty="0"/>
              <a:t>Office for National Statistics (ONS).  (2026).</a:t>
            </a:r>
            <a:r>
              <a:rPr lang="en-GB" sz="1400" i="1" dirty="0"/>
              <a:t> Deaths registered in England and Wales: 2025 Registered deaths by leading cause of death, age, sex, and selected underlying causes of death, and death occurrences, in England and Wales</a:t>
            </a:r>
            <a:r>
              <a:rPr lang="en-GB" sz="1400" dirty="0"/>
              <a:t>.   ONS. Available at: </a:t>
            </a:r>
            <a:r>
              <a:rPr lang="en-GB" sz="1400" dirty="0">
                <a:hlinkClick r:id="rId5" action="ppaction://hlinkfile"/>
              </a:rPr>
              <a:t>file:///C:/Users/bus-db2/Downloads/Deaths%20registered%20in%20England%20and%20Wales%202025.pdf</a:t>
            </a:r>
            <a:r>
              <a:rPr lang="en-GB" sz="1400" dirty="0"/>
              <a:t> (Accessed: 15</a:t>
            </a:r>
            <a:r>
              <a:rPr lang="en-GB" sz="1400" baseline="30000" dirty="0"/>
              <a:t>th</a:t>
            </a:r>
            <a:r>
              <a:rPr lang="en-GB" sz="1400" dirty="0"/>
              <a:t> October, 2026)</a:t>
            </a:r>
          </a:p>
          <a:p>
            <a:pPr marL="0" indent="0">
              <a:buNone/>
            </a:pPr>
            <a:r>
              <a:rPr lang="en-GB" sz="1400" dirty="0"/>
              <a:t>Ormrod, J. and Burns, D.  (2019).  ‘Caring for Adults with Long-term Conditions’ in Burns, D.  (Ed.).  </a:t>
            </a:r>
            <a:r>
              <a:rPr lang="en-GB" sz="1400" i="1" dirty="0"/>
              <a:t>Foundations of Adult Nursing, </a:t>
            </a:r>
            <a:r>
              <a:rPr lang="en-GB" sz="1400" dirty="0"/>
              <a:t>Sage, pp.  335 – 364 </a:t>
            </a:r>
          </a:p>
          <a:p>
            <a:pPr marL="0" indent="0">
              <a:buNone/>
            </a:pPr>
            <a:r>
              <a:rPr lang="en-GB" sz="1400" dirty="0"/>
              <a:t>Rogers, CR. (1961) </a:t>
            </a:r>
            <a:r>
              <a:rPr lang="en-GB" sz="1400" i="1" dirty="0"/>
              <a:t>On Becoming a Person: A Therapist’s View of Psychotherapy</a:t>
            </a:r>
            <a:r>
              <a:rPr lang="en-GB" sz="1400" dirty="0"/>
              <a:t>. Houghton Mifflin.  </a:t>
            </a:r>
          </a:p>
          <a:p>
            <a:pPr marL="0" indent="0">
              <a:buNone/>
            </a:pPr>
            <a:r>
              <a:rPr lang="en-GB" sz="1400" dirty="0"/>
              <a:t>Sauvage, J. and Ahluwalia, S.  (2016).  ‘Health and care professionals committed to partnership working: right wall of the House of Care framework’,</a:t>
            </a:r>
            <a:r>
              <a:rPr lang="en-GB" sz="1400" i="1" dirty="0"/>
              <a:t> British Journal of General Practice</a:t>
            </a:r>
            <a:r>
              <a:rPr lang="en-GB" sz="1400" dirty="0"/>
              <a:t>, 66 (642), pp. 52 – 53 </a:t>
            </a:r>
          </a:p>
          <a:p>
            <a:pPr marL="0" indent="0">
              <a:buNone/>
            </a:pPr>
            <a:r>
              <a:rPr lang="en-GB" sz="1400" dirty="0"/>
              <a:t>Welsh Assembly Government (WAG) (2007). </a:t>
            </a:r>
            <a:r>
              <a:rPr lang="en-GB" sz="1400" i="1" dirty="0"/>
              <a:t>Designed to Improve Health and the Management of Chronic Conditions in Wales: An integrated model and framework</a:t>
            </a:r>
            <a:r>
              <a:rPr lang="en-GB" sz="1400" dirty="0"/>
              <a:t>. WAG. </a:t>
            </a:r>
          </a:p>
          <a:p>
            <a:pPr marL="0" indent="0">
              <a:buNone/>
            </a:pPr>
            <a:r>
              <a:rPr lang="en-GB" sz="1400" dirty="0"/>
              <a:t>WAG (2008). </a:t>
            </a:r>
            <a:r>
              <a:rPr lang="en-GB" sz="1400" i="1" dirty="0"/>
              <a:t>Designed to Improve Health and the Management of Chronic Conditions in Wales: Service Improvement Plan 2008-2011</a:t>
            </a:r>
            <a:r>
              <a:rPr lang="en-GB" sz="1400" dirty="0"/>
              <a:t>. WAG.</a:t>
            </a:r>
          </a:p>
          <a:p>
            <a:pPr marL="0" indent="0">
              <a:buNone/>
            </a:pPr>
            <a:r>
              <a:rPr lang="en-GB" sz="1400" dirty="0"/>
              <a:t>Welsh Government  (WG)  (2022). </a:t>
            </a:r>
            <a:r>
              <a:rPr lang="en-GB" sz="1400" i="1" dirty="0"/>
              <a:t> Allied Health Professionals Dementia Framework for Wales: Maximising the impact of Allied Health Professionals in Wales working with people living with dementia 2022-2025</a:t>
            </a:r>
            <a:r>
              <a:rPr lang="en-GB" sz="1400" dirty="0"/>
              <a:t>. Available at: </a:t>
            </a:r>
            <a:r>
              <a:rPr lang="en-GB" sz="1400" dirty="0">
                <a:hlinkClick r:id="rId6"/>
              </a:rPr>
              <a:t>https://www.gov.wales/sites/default/files/publications/2022-10/allied-health-professionals-dementia-framework-for-wales.pdf</a:t>
            </a:r>
            <a:r>
              <a:rPr lang="en-GB" sz="1400" dirty="0"/>
              <a:t> (Accessed: 15</a:t>
            </a:r>
            <a:r>
              <a:rPr lang="en-GB" sz="1400" baseline="30000" dirty="0"/>
              <a:t>th</a:t>
            </a:r>
            <a:r>
              <a:rPr lang="en-GB" sz="1400" dirty="0"/>
              <a:t> October, 2026).  </a:t>
            </a:r>
          </a:p>
          <a:p>
            <a:pPr marL="0" indent="0">
              <a:buNone/>
            </a:pPr>
            <a:r>
              <a:rPr lang="en-GB" sz="1400" dirty="0"/>
              <a:t>Wittenberg, R., Hu, B., Barraza-Araiza, L. and Rehill, A.  (2019). </a:t>
            </a:r>
            <a:r>
              <a:rPr lang="en-GB" sz="1400" i="1" dirty="0"/>
              <a:t>Projections of older people with dementia and costs of dementia care in the United Kingdom,</a:t>
            </a:r>
          </a:p>
          <a:p>
            <a:pPr marL="0" indent="0">
              <a:buNone/>
            </a:pPr>
            <a:r>
              <a:rPr lang="en-GB" sz="1400" i="1" dirty="0"/>
              <a:t>2019–2040</a:t>
            </a:r>
            <a:r>
              <a:rPr lang="en-GB" sz="1400" dirty="0"/>
              <a:t>.   London School of Economics and Political Science/Care Policy and Evaluation Centre.   Available at:  </a:t>
            </a:r>
            <a:r>
              <a:rPr lang="en-GB" sz="1400" dirty="0">
                <a:hlinkClick r:id="rId7"/>
              </a:rPr>
              <a:t>https://www.alzheimers.org.uk/sites/default/files/2019-11/cpec_report_november_2019.pdf</a:t>
            </a:r>
            <a:r>
              <a:rPr lang="en-GB" sz="1400" dirty="0"/>
              <a:t> (</a:t>
            </a:r>
            <a:r>
              <a:rPr lang="en-GB" sz="1400" dirty="0" err="1"/>
              <a:t>AccessedL</a:t>
            </a:r>
            <a:r>
              <a:rPr lang="en-GB" sz="1400" dirty="0"/>
              <a:t> 15th October, 2026).  </a:t>
            </a:r>
          </a:p>
          <a:p>
            <a:pPr marL="0" indent="0">
              <a:buNone/>
            </a:pPr>
            <a:r>
              <a:rPr lang="en-GB" sz="1400" dirty="0"/>
              <a:t>World Health Organization (WHO).  (2026). </a:t>
            </a:r>
            <a:r>
              <a:rPr lang="en-GB" sz="1400" i="1" dirty="0"/>
              <a:t>Risk reduction of cognitive decline and dementia  WHO guidelines</a:t>
            </a:r>
            <a:r>
              <a:rPr lang="en-GB" sz="1400" dirty="0"/>
              <a:t>.  2</a:t>
            </a:r>
            <a:r>
              <a:rPr lang="en-GB" sz="1400" baseline="30000" dirty="0"/>
              <a:t>nd</a:t>
            </a:r>
            <a:r>
              <a:rPr lang="en-GB" sz="1400" dirty="0"/>
              <a:t> </a:t>
            </a:r>
            <a:r>
              <a:rPr lang="en-GB" sz="1400" dirty="0" err="1"/>
              <a:t>edn</a:t>
            </a:r>
            <a:r>
              <a:rPr lang="en-GB" sz="1400" dirty="0"/>
              <a:t>.  WHO.  Available at: </a:t>
            </a:r>
            <a:r>
              <a:rPr lang="en-GB" sz="1400" dirty="0">
                <a:hlinkClick r:id="rId8"/>
              </a:rPr>
              <a:t>https://iris.who.int/server/api/core/bitstreams/ea44b7f6-b09f-4e6f-b8c7-2e5b0fcc9a99/content</a:t>
            </a:r>
            <a:r>
              <a:rPr lang="en-GB" sz="1400" dirty="0"/>
              <a:t> (Accessed:  15</a:t>
            </a:r>
            <a:r>
              <a:rPr lang="en-GB" sz="1400" baseline="30000" dirty="0"/>
              <a:t>th</a:t>
            </a:r>
            <a:r>
              <a:rPr lang="en-GB" sz="1400" dirty="0"/>
              <a:t> October, 2026)</a:t>
            </a:r>
          </a:p>
          <a:p>
            <a:pPr marL="0" indent="0">
              <a:buNone/>
            </a:pPr>
            <a:endParaRPr lang="en-GB" sz="2800" dirty="0"/>
          </a:p>
          <a:p>
            <a:endParaRPr lang="en-GB" dirty="0"/>
          </a:p>
        </p:txBody>
      </p:sp>
    </p:spTree>
    <p:extLst>
      <p:ext uri="{BB962C8B-B14F-4D97-AF65-F5344CB8AC3E}">
        <p14:creationId xmlns:p14="http://schemas.microsoft.com/office/powerpoint/2010/main" val="38059701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Custom 2">
      <a:dk1>
        <a:sysClr val="windowText" lastClr="000000"/>
      </a:dk1>
      <a:lt1>
        <a:srgbClr val="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Editorial</Template>
  <TotalTime>7767</TotalTime>
  <Words>4386</Words>
  <Application>Microsoft Office PowerPoint</Application>
  <PresentationFormat>Widescreen</PresentationFormat>
  <Paragraphs>234</Paragraphs>
  <Slides>34</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Aptos</vt:lpstr>
      <vt:lpstr>Arial</vt:lpstr>
      <vt:lpstr>Calibri</vt:lpstr>
      <vt:lpstr>Franklin Gothic Book</vt:lpstr>
      <vt:lpstr>Perpetua</vt:lpstr>
      <vt:lpstr>Wingdings 2</vt:lpstr>
      <vt:lpstr>Equity</vt:lpstr>
      <vt:lpstr>BMNS4015: Personal, Academic and Professional Development  (PAD)  Lecture 2: Academic writing and essays; writing the personal development plan (PDP) </vt:lpstr>
      <vt:lpstr>Today</vt:lpstr>
      <vt:lpstr>Think about…. </vt:lpstr>
      <vt:lpstr>Types of written assignment at university: a) The essay</vt:lpstr>
      <vt:lpstr>PowerPoint Presentation</vt:lpstr>
      <vt:lpstr>Think essay - think court of law</vt:lpstr>
      <vt:lpstr>Before focusing on essays, some general rules for all academic writing…. </vt:lpstr>
      <vt:lpstr>More general rules for all academic writing…</vt:lpstr>
      <vt:lpstr>More general rules for all academic writing….  </vt:lpstr>
      <vt:lpstr>Some rules for essays</vt:lpstr>
      <vt:lpstr>The structure of an essay</vt:lpstr>
      <vt:lpstr>PowerPoint Presentation</vt:lpstr>
      <vt:lpstr>PowerPoint Presentation</vt:lpstr>
      <vt:lpstr>Essays: the (veggie) burger analogy</vt:lpstr>
      <vt:lpstr>An essay on a chronic condition </vt:lpstr>
      <vt:lpstr>PowerPoint Presentation</vt:lpstr>
      <vt:lpstr>Dementia: context/background</vt:lpstr>
      <vt:lpstr>Chronic neurological conditions: dementia</vt:lpstr>
      <vt:lpstr>A sort of dementia: Alzheimer’s disease</vt:lpstr>
      <vt:lpstr>Allied Health Professionals Dementia Framework for Wales  (Welsh Government [WG] 2022)</vt:lpstr>
      <vt:lpstr>Malcolm and Barbara: living with Alzheimer’s disease</vt:lpstr>
      <vt:lpstr>Malcolm’s story: a ‘web of care’</vt:lpstr>
      <vt:lpstr>PowerPoint Presentation</vt:lpstr>
      <vt:lpstr>How does this relate to our essay? </vt:lpstr>
      <vt:lpstr>PowerPoint Presentation</vt:lpstr>
      <vt:lpstr>PowerPoint Presentation</vt:lpstr>
      <vt:lpstr>PowerPoint Presentation</vt:lpstr>
      <vt:lpstr>Guidance for assignment one</vt:lpstr>
      <vt:lpstr>PowerPoint Presentation</vt:lpstr>
      <vt:lpstr>PowerPoint Presentation</vt:lpstr>
      <vt:lpstr>At home/for next week</vt:lpstr>
      <vt:lpstr>PowerPoint Presentation</vt:lpstr>
      <vt:lpstr>References/further reading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Introductory session: Fundamentals of Care. BMNS4004</dc:title>
  <dc:creator>Ben Duxbury</dc:creator>
  <cp:lastModifiedBy>Ben Duxbury</cp:lastModifiedBy>
  <cp:revision>255</cp:revision>
  <dcterms:created xsi:type="dcterms:W3CDTF">2021-08-31T06:51:44Z</dcterms:created>
  <dcterms:modified xsi:type="dcterms:W3CDTF">2026-10-16T09:40:04Z</dcterms:modified>
</cp:coreProperties>
</file>