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15712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3501" y="1428368"/>
            <a:ext cx="308102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20801" y="1856380"/>
            <a:ext cx="4850765" cy="47758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3.png"/><Relationship Id="rId7" Type="http://schemas.openxmlformats.org/officeDocument/2006/relationships/hyperlink" Target="mailto:admin@society-of-sports-therapists.or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society-of-sports-therapists.org/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85725"/>
          </a:xfrm>
          <a:custGeom>
            <a:avLst/>
            <a:gdLst/>
            <a:ahLst/>
            <a:cxnLst/>
            <a:rect l="l" t="t" r="r" b="b"/>
            <a:pathLst>
              <a:path w="9144000" h="85725">
                <a:moveTo>
                  <a:pt x="9144000" y="0"/>
                </a:moveTo>
                <a:lnTo>
                  <a:pt x="0" y="0"/>
                </a:lnTo>
                <a:lnTo>
                  <a:pt x="0" y="85344"/>
                </a:lnTo>
                <a:lnTo>
                  <a:pt x="9144000" y="853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4762" y="0"/>
            <a:ext cx="9153525" cy="6736715"/>
            <a:chOff x="-4762" y="0"/>
            <a:chExt cx="9153525" cy="6736715"/>
          </a:xfrm>
        </p:grpSpPr>
        <p:sp>
          <p:nvSpPr>
            <p:cNvPr id="4" name="object 4"/>
            <p:cNvSpPr/>
            <p:nvPr/>
          </p:nvSpPr>
          <p:spPr>
            <a:xfrm>
              <a:off x="0" y="2040633"/>
              <a:ext cx="9143999" cy="5734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144000" cy="204063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9144000" cy="2040889"/>
            </a:xfrm>
            <a:custGeom>
              <a:avLst/>
              <a:gdLst/>
              <a:ahLst/>
              <a:cxnLst/>
              <a:rect l="l" t="t" r="r" b="b"/>
              <a:pathLst>
                <a:path w="9144000" h="2040889">
                  <a:moveTo>
                    <a:pt x="0" y="2040636"/>
                  </a:moveTo>
                  <a:lnTo>
                    <a:pt x="9144000" y="2040636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2040636"/>
                  </a:lnTo>
                  <a:close/>
                </a:path>
              </a:pathLst>
            </a:custGeom>
            <a:ln w="9143">
              <a:solidFill>
                <a:srgbClr val="497D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5531" y="659894"/>
              <a:ext cx="9008364" cy="607161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5260" y="754380"/>
              <a:ext cx="8793480" cy="5887720"/>
            </a:xfrm>
            <a:custGeom>
              <a:avLst/>
              <a:gdLst/>
              <a:ahLst/>
              <a:cxnLst/>
              <a:rect l="l" t="t" r="r" b="b"/>
              <a:pathLst>
                <a:path w="8793480" h="5887720">
                  <a:moveTo>
                    <a:pt x="8759952" y="0"/>
                  </a:moveTo>
                  <a:lnTo>
                    <a:pt x="33489" y="0"/>
                  </a:lnTo>
                  <a:lnTo>
                    <a:pt x="20456" y="2631"/>
                  </a:lnTo>
                  <a:lnTo>
                    <a:pt x="9810" y="9810"/>
                  </a:lnTo>
                  <a:lnTo>
                    <a:pt x="2632" y="20466"/>
                  </a:lnTo>
                  <a:lnTo>
                    <a:pt x="0" y="33528"/>
                  </a:lnTo>
                  <a:lnTo>
                    <a:pt x="0" y="5853722"/>
                  </a:lnTo>
                  <a:lnTo>
                    <a:pt x="2632" y="5866755"/>
                  </a:lnTo>
                  <a:lnTo>
                    <a:pt x="9810" y="5877401"/>
                  </a:lnTo>
                  <a:lnTo>
                    <a:pt x="20456" y="5884579"/>
                  </a:lnTo>
                  <a:lnTo>
                    <a:pt x="33489" y="5887212"/>
                  </a:lnTo>
                  <a:lnTo>
                    <a:pt x="8759952" y="5887212"/>
                  </a:lnTo>
                  <a:lnTo>
                    <a:pt x="8773013" y="5884579"/>
                  </a:lnTo>
                  <a:lnTo>
                    <a:pt x="8783669" y="5877401"/>
                  </a:lnTo>
                  <a:lnTo>
                    <a:pt x="8790848" y="5866755"/>
                  </a:lnTo>
                  <a:lnTo>
                    <a:pt x="8793480" y="5853722"/>
                  </a:lnTo>
                  <a:lnTo>
                    <a:pt x="8793480" y="33528"/>
                  </a:lnTo>
                  <a:lnTo>
                    <a:pt x="8790848" y="20466"/>
                  </a:lnTo>
                  <a:lnTo>
                    <a:pt x="8783669" y="9810"/>
                  </a:lnTo>
                  <a:lnTo>
                    <a:pt x="8773013" y="2631"/>
                  </a:lnTo>
                  <a:lnTo>
                    <a:pt x="8759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50520" y="4279391"/>
              <a:ext cx="8488680" cy="210007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57200" y="4354067"/>
            <a:ext cx="8280400" cy="19558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1722120">
              <a:lnSpc>
                <a:spcPts val="3315"/>
              </a:lnSpc>
            </a:pPr>
            <a:r>
              <a:rPr sz="3200" b="1" dirty="0">
                <a:latin typeface="Carlito"/>
                <a:cs typeface="Carlito"/>
              </a:rPr>
              <a:t>Sports </a:t>
            </a:r>
            <a:r>
              <a:rPr sz="3200" b="1" spc="-40" dirty="0">
                <a:latin typeface="Carlito"/>
                <a:cs typeface="Carlito"/>
              </a:rPr>
              <a:t>Trauma </a:t>
            </a:r>
            <a:r>
              <a:rPr sz="3200" b="1" spc="-10" dirty="0">
                <a:latin typeface="Carlito"/>
                <a:cs typeface="Carlito"/>
              </a:rPr>
              <a:t>Management</a:t>
            </a:r>
            <a:endParaRPr sz="3200">
              <a:latin typeface="Carlito"/>
              <a:cs typeface="Carlito"/>
            </a:endParaRPr>
          </a:p>
          <a:p>
            <a:pPr marL="447675">
              <a:lnSpc>
                <a:spcPct val="100000"/>
              </a:lnSpc>
              <a:spcBef>
                <a:spcPts val="229"/>
              </a:spcBef>
            </a:pPr>
            <a:r>
              <a:rPr sz="3200" b="1" spc="-5" dirty="0">
                <a:latin typeface="Carlito"/>
                <a:cs typeface="Carlito"/>
              </a:rPr>
              <a:t>9. Exposure, </a:t>
            </a:r>
            <a:r>
              <a:rPr sz="3200" b="1" spc="-15" dirty="0">
                <a:latin typeface="Carlito"/>
                <a:cs typeface="Carlito"/>
              </a:rPr>
              <a:t>Environment </a:t>
            </a:r>
            <a:r>
              <a:rPr sz="3200" b="1" dirty="0">
                <a:latin typeface="Carlito"/>
                <a:cs typeface="Carlito"/>
              </a:rPr>
              <a:t>&amp; </a:t>
            </a:r>
            <a:r>
              <a:rPr sz="3200" b="1" spc="-15" dirty="0">
                <a:latin typeface="Carlito"/>
                <a:cs typeface="Carlito"/>
              </a:rPr>
              <a:t>Everything</a:t>
            </a:r>
            <a:r>
              <a:rPr sz="3200" b="1" spc="-25" dirty="0">
                <a:latin typeface="Carlito"/>
                <a:cs typeface="Carlito"/>
              </a:rPr>
              <a:t> </a:t>
            </a:r>
            <a:r>
              <a:rPr sz="3200" b="1" dirty="0">
                <a:latin typeface="Carlito"/>
                <a:cs typeface="Carlito"/>
              </a:rPr>
              <a:t>Else</a:t>
            </a:r>
            <a:endParaRPr sz="3200">
              <a:latin typeface="Carlito"/>
              <a:cs typeface="Carlito"/>
            </a:endParaRPr>
          </a:p>
          <a:p>
            <a:pPr marL="2150110">
              <a:lnSpc>
                <a:spcPct val="100000"/>
              </a:lnSpc>
              <a:spcBef>
                <a:spcPts val="240"/>
              </a:spcBef>
            </a:pPr>
            <a:r>
              <a:rPr sz="3200" b="1" spc="-5" dirty="0">
                <a:latin typeface="Carlito"/>
                <a:cs typeface="Carlito"/>
              </a:rPr>
              <a:t>c. Medical</a:t>
            </a:r>
            <a:r>
              <a:rPr sz="3200" b="1" spc="-15" dirty="0">
                <a:latin typeface="Carlito"/>
                <a:cs typeface="Carlito"/>
              </a:rPr>
              <a:t> </a:t>
            </a:r>
            <a:r>
              <a:rPr sz="3200" b="1" spc="-10" dirty="0">
                <a:latin typeface="Carlito"/>
                <a:cs typeface="Carlito"/>
              </a:rPr>
              <a:t>Emergencies</a:t>
            </a:r>
            <a:endParaRPr sz="3200">
              <a:latin typeface="Carlito"/>
              <a:cs typeface="Carlito"/>
            </a:endParaRPr>
          </a:p>
          <a:p>
            <a:pPr marL="3293110">
              <a:lnSpc>
                <a:spcPct val="100000"/>
              </a:lnSpc>
              <a:spcBef>
                <a:spcPts val="340"/>
              </a:spcBef>
            </a:pPr>
            <a:r>
              <a:rPr sz="2800" b="1" spc="-5" dirty="0">
                <a:latin typeface="Carlito"/>
                <a:cs typeface="Carlito"/>
              </a:rPr>
              <a:t>iii. </a:t>
            </a:r>
            <a:r>
              <a:rPr sz="2800" b="1" spc="-10" dirty="0">
                <a:latin typeface="Carlito"/>
                <a:cs typeface="Carlito"/>
              </a:rPr>
              <a:t>Seizures</a:t>
            </a:r>
            <a:endParaRPr sz="28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2833" y="6656019"/>
            <a:ext cx="81006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Carlito"/>
                <a:cs typeface="Carlito"/>
              </a:rPr>
              <a:t>16</a:t>
            </a:r>
            <a:r>
              <a:rPr sz="1000" spc="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Royal</a:t>
            </a:r>
            <a:r>
              <a:rPr sz="1000" spc="-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Terrace,</a:t>
            </a:r>
            <a:r>
              <a:rPr sz="1000" spc="3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Glasgow,</a:t>
            </a:r>
            <a:r>
              <a:rPr sz="1000" spc="1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G3</a:t>
            </a:r>
            <a:r>
              <a:rPr sz="1000" spc="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7NY,</a:t>
            </a:r>
            <a:r>
              <a:rPr sz="1000" spc="25" dirty="0">
                <a:latin typeface="Carlito"/>
                <a:cs typeface="Carlito"/>
              </a:rPr>
              <a:t> </a:t>
            </a:r>
            <a:r>
              <a:rPr sz="1000" spc="-10" dirty="0">
                <a:latin typeface="Carlito"/>
                <a:cs typeface="Carlito"/>
              </a:rPr>
              <a:t>T:</a:t>
            </a:r>
            <a:r>
              <a:rPr sz="100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0845</a:t>
            </a:r>
            <a:r>
              <a:rPr sz="1000" spc="4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600</a:t>
            </a:r>
            <a:r>
              <a:rPr sz="1000" spc="2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2613,</a:t>
            </a:r>
            <a:r>
              <a:rPr sz="1000" spc="3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F: 0141</a:t>
            </a:r>
            <a:r>
              <a:rPr sz="1000" spc="4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332</a:t>
            </a:r>
            <a:r>
              <a:rPr sz="1000" spc="3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5335,</a:t>
            </a:r>
            <a:r>
              <a:rPr sz="1000" spc="4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  <a:hlinkClick r:id="rId6"/>
              </a:rPr>
              <a:t>W:w</a:t>
            </a:r>
            <a:r>
              <a:rPr sz="1000" spc="-5" dirty="0">
                <a:latin typeface="Carlito"/>
                <a:cs typeface="Carlito"/>
              </a:rPr>
              <a:t>ww</a:t>
            </a:r>
            <a:r>
              <a:rPr sz="1000" spc="-5" dirty="0">
                <a:latin typeface="Carlito"/>
                <a:cs typeface="Carlito"/>
                <a:hlinkClick r:id="rId6"/>
              </a:rPr>
              <a:t>.society-of-sports-therapists.org,</a:t>
            </a:r>
            <a:r>
              <a:rPr sz="1000" spc="35" dirty="0">
                <a:latin typeface="Carlito"/>
                <a:cs typeface="Carlito"/>
                <a:hlinkClick r:id="rId6"/>
              </a:rPr>
              <a:t> </a:t>
            </a:r>
            <a:r>
              <a:rPr sz="1000" spc="-5" dirty="0">
                <a:latin typeface="Carlito"/>
                <a:cs typeface="Carlito"/>
              </a:rPr>
              <a:t>E: </a:t>
            </a:r>
            <a:r>
              <a:rPr sz="1000" spc="-5" dirty="0">
                <a:latin typeface="Carlito"/>
                <a:cs typeface="Carlito"/>
                <a:hlinkClick r:id="rId7"/>
              </a:rPr>
              <a:t>admin@society-of-sports-therapists.org</a:t>
            </a:r>
            <a:endParaRPr sz="1000">
              <a:latin typeface="Carlito"/>
              <a:cs typeface="Carlito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7200" y="281952"/>
            <a:ext cx="8280400" cy="3953510"/>
            <a:chOff x="457200" y="281952"/>
            <a:chExt cx="8280400" cy="3953510"/>
          </a:xfrm>
        </p:grpSpPr>
        <p:sp>
          <p:nvSpPr>
            <p:cNvPr id="13" name="object 13"/>
            <p:cNvSpPr/>
            <p:nvPr/>
          </p:nvSpPr>
          <p:spPr>
            <a:xfrm>
              <a:off x="457200" y="813816"/>
              <a:ext cx="8279892" cy="3421379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543300" y="2041104"/>
              <a:ext cx="2068156" cy="2027997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94004" y="281952"/>
              <a:ext cx="7518654" cy="342125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28382" y="317500"/>
              <a:ext cx="7451255" cy="273558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1793189"/>
            <a:ext cx="137350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SEIZURES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7542" y="2305938"/>
            <a:ext cx="6828155" cy="358775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41300" marR="5080" indent="-228600">
              <a:lnSpc>
                <a:spcPts val="3020"/>
              </a:lnSpc>
              <a:spcBef>
                <a:spcPts val="48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Abnormal, </a:t>
            </a:r>
            <a:r>
              <a:rPr sz="2800" spc="-10" dirty="0">
                <a:latin typeface="Carlito"/>
                <a:cs typeface="Carlito"/>
              </a:rPr>
              <a:t>sudden, </a:t>
            </a:r>
            <a:r>
              <a:rPr sz="2800" spc="-20" dirty="0">
                <a:latin typeface="Carlito"/>
                <a:cs typeface="Carlito"/>
              </a:rPr>
              <a:t>involuntary </a:t>
            </a:r>
            <a:r>
              <a:rPr sz="2800" spc="-5" dirty="0">
                <a:latin typeface="Carlito"/>
                <a:cs typeface="Carlito"/>
              </a:rPr>
              <a:t>muscle clonus  </a:t>
            </a:r>
            <a:r>
              <a:rPr sz="2800" spc="-10" dirty="0">
                <a:latin typeface="Carlito"/>
                <a:cs typeface="Carlito"/>
              </a:rPr>
              <a:t>caused</a:t>
            </a:r>
            <a:r>
              <a:rPr sz="2800" spc="10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by:-</a:t>
            </a:r>
            <a:endParaRPr sz="28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19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rlito"/>
                <a:cs typeface="Carlito"/>
              </a:rPr>
              <a:t>Head </a:t>
            </a:r>
            <a:r>
              <a:rPr sz="2400" dirty="0">
                <a:latin typeface="Carlito"/>
                <a:cs typeface="Carlito"/>
              </a:rPr>
              <a:t>injury </a:t>
            </a:r>
            <a:r>
              <a:rPr sz="2400" spc="-10" dirty="0">
                <a:latin typeface="Carlito"/>
                <a:cs typeface="Carlito"/>
              </a:rPr>
              <a:t>(immediate </a:t>
            </a:r>
            <a:r>
              <a:rPr sz="2400" spc="-5" dirty="0">
                <a:latin typeface="Carlito"/>
                <a:cs typeface="Carlito"/>
              </a:rPr>
              <a:t>or</a:t>
            </a:r>
            <a:r>
              <a:rPr sz="2400" spc="-50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delayed)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5" dirty="0">
                <a:latin typeface="Carlito"/>
                <a:cs typeface="Carlito"/>
              </a:rPr>
              <a:t>Intracerebral</a:t>
            </a:r>
            <a:r>
              <a:rPr sz="2400" spc="-3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bleed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rlito"/>
                <a:cs typeface="Carlito"/>
              </a:rPr>
              <a:t>Hypoglycaemia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Carlito"/>
                <a:cs typeface="Carlito"/>
              </a:rPr>
              <a:t>Meningitis/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encephalitis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rlito"/>
                <a:cs typeface="Carlito"/>
              </a:rPr>
              <a:t>Metabolic disturbance </a:t>
            </a:r>
            <a:r>
              <a:rPr sz="2400" spc="5" dirty="0">
                <a:latin typeface="Carlito"/>
                <a:cs typeface="Carlito"/>
              </a:rPr>
              <a:t>e.g. </a:t>
            </a:r>
            <a:r>
              <a:rPr sz="2400" spc="-10" dirty="0">
                <a:latin typeface="Carlito"/>
                <a:cs typeface="Carlito"/>
              </a:rPr>
              <a:t>low</a:t>
            </a:r>
            <a:r>
              <a:rPr sz="2400" spc="-50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sodium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rlito"/>
                <a:cs typeface="Carlito"/>
              </a:rPr>
              <a:t>Cerebral</a:t>
            </a:r>
            <a:r>
              <a:rPr sz="2400" spc="-20" dirty="0">
                <a:latin typeface="Carlito"/>
                <a:cs typeface="Carlito"/>
              </a:rPr>
              <a:t> </a:t>
            </a:r>
            <a:r>
              <a:rPr sz="2400" spc="-30" dirty="0">
                <a:latin typeface="Carlito"/>
                <a:cs typeface="Carlito"/>
              </a:rPr>
              <a:t>Tumour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5" dirty="0">
                <a:latin typeface="Carlito"/>
                <a:cs typeface="Carlito"/>
              </a:rPr>
              <a:t>Epilepsy</a:t>
            </a:r>
            <a:endParaRPr sz="24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1793189"/>
            <a:ext cx="120523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/>
              <a:t>Seizures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7542" y="2271494"/>
            <a:ext cx="6127115" cy="245300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36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rlito"/>
                <a:cs typeface="Carlito"/>
              </a:rPr>
              <a:t>Sx</a:t>
            </a:r>
            <a:endParaRPr sz="28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34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rlito"/>
                <a:cs typeface="Carlito"/>
              </a:rPr>
              <a:t>Preceded </a:t>
            </a:r>
            <a:r>
              <a:rPr sz="2400" spc="-10" dirty="0">
                <a:latin typeface="Carlito"/>
                <a:cs typeface="Carlito"/>
              </a:rPr>
              <a:t>by </a:t>
            </a:r>
            <a:r>
              <a:rPr sz="2400" spc="-15" dirty="0">
                <a:latin typeface="Carlito"/>
                <a:cs typeface="Carlito"/>
              </a:rPr>
              <a:t>aura </a:t>
            </a:r>
            <a:r>
              <a:rPr sz="2400" spc="-5" dirty="0">
                <a:latin typeface="Carlito"/>
                <a:cs typeface="Carlito"/>
              </a:rPr>
              <a:t>(minutes)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rlito"/>
                <a:cs typeface="Carlito"/>
              </a:rPr>
              <a:t>Generalised </a:t>
            </a:r>
            <a:r>
              <a:rPr sz="2400" spc="-10" dirty="0">
                <a:latin typeface="Carlito"/>
                <a:cs typeface="Carlito"/>
              </a:rPr>
              <a:t>or local tonic </a:t>
            </a:r>
            <a:r>
              <a:rPr sz="2400" spc="-5" dirty="0">
                <a:latin typeface="Carlito"/>
                <a:cs typeface="Carlito"/>
              </a:rPr>
              <a:t>+/- </a:t>
            </a:r>
            <a:r>
              <a:rPr sz="2400" dirty="0">
                <a:latin typeface="Carlito"/>
                <a:cs typeface="Carlito"/>
              </a:rPr>
              <a:t>clonic</a:t>
            </a:r>
            <a:r>
              <a:rPr sz="2400" spc="-20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activity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Carlito"/>
                <a:cs typeface="Carlito"/>
              </a:rPr>
              <a:t>Urinary </a:t>
            </a:r>
            <a:r>
              <a:rPr sz="2400" spc="-5" dirty="0">
                <a:latin typeface="Carlito"/>
                <a:cs typeface="Carlito"/>
              </a:rPr>
              <a:t>+/- </a:t>
            </a:r>
            <a:r>
              <a:rPr sz="2400" spc="-15" dirty="0">
                <a:latin typeface="Carlito"/>
                <a:cs typeface="Carlito"/>
              </a:rPr>
              <a:t>faecal</a:t>
            </a:r>
            <a:r>
              <a:rPr sz="2400" spc="-3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incontinence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45" dirty="0">
                <a:latin typeface="Carlito"/>
                <a:cs typeface="Carlito"/>
              </a:rPr>
              <a:t>Tongue</a:t>
            </a:r>
            <a:r>
              <a:rPr sz="240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biting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25" dirty="0">
                <a:latin typeface="Carlito"/>
                <a:cs typeface="Carlito"/>
              </a:rPr>
              <a:t>Post </a:t>
            </a:r>
            <a:r>
              <a:rPr sz="2400" spc="-5" dirty="0">
                <a:latin typeface="Carlito"/>
                <a:cs typeface="Carlito"/>
              </a:rPr>
              <a:t>ictal period </a:t>
            </a:r>
            <a:r>
              <a:rPr sz="2400" spc="-10" dirty="0">
                <a:latin typeface="Carlito"/>
                <a:cs typeface="Carlito"/>
              </a:rPr>
              <a:t>(low </a:t>
            </a:r>
            <a:r>
              <a:rPr sz="2400" dirty="0">
                <a:latin typeface="Carlito"/>
                <a:cs typeface="Carlito"/>
              </a:rPr>
              <a:t>GCS </a:t>
            </a:r>
            <a:r>
              <a:rPr sz="2400" spc="-5" dirty="0">
                <a:latin typeface="Carlito"/>
                <a:cs typeface="Carlito"/>
              </a:rPr>
              <a:t>minutes </a:t>
            </a:r>
            <a:r>
              <a:rPr sz="2400" spc="-15" dirty="0">
                <a:latin typeface="Carlito"/>
                <a:cs typeface="Carlito"/>
              </a:rPr>
              <a:t>to</a:t>
            </a:r>
            <a:r>
              <a:rPr sz="2400" spc="-80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hours)</a:t>
            </a:r>
            <a:endParaRPr sz="24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Seizure</a:t>
            </a:r>
            <a:r>
              <a:rPr spc="-3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254000" indent="-22860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54000" algn="l"/>
              </a:tabLst>
            </a:pPr>
            <a:r>
              <a:rPr spc="-10" dirty="0"/>
              <a:t>SAFE approach (do not</a:t>
            </a:r>
            <a:r>
              <a:rPr spc="40" dirty="0"/>
              <a:t> </a:t>
            </a:r>
            <a:r>
              <a:rPr spc="-20" dirty="0"/>
              <a:t>restrain)</a:t>
            </a:r>
          </a:p>
          <a:p>
            <a:pPr marL="254000" indent="-228600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54000" algn="l"/>
              </a:tabLst>
            </a:pPr>
            <a:r>
              <a:rPr spc="-65" dirty="0"/>
              <a:t>AIRWAY</a:t>
            </a:r>
          </a:p>
          <a:p>
            <a:pPr marL="711200" lvl="1" indent="-229235">
              <a:lnSpc>
                <a:spcPct val="100000"/>
              </a:lnSpc>
              <a:spcBef>
                <a:spcPts val="250"/>
              </a:spcBef>
              <a:buFont typeface="Arial"/>
              <a:buChar char="•"/>
              <a:tabLst>
                <a:tab pos="711200" algn="l"/>
              </a:tabLst>
            </a:pPr>
            <a:r>
              <a:rPr sz="2400" dirty="0">
                <a:latin typeface="Carlito"/>
                <a:cs typeface="Carlito"/>
              </a:rPr>
              <a:t>Priority</a:t>
            </a:r>
            <a:endParaRPr sz="2400">
              <a:latin typeface="Carlito"/>
              <a:cs typeface="Carlito"/>
            </a:endParaRPr>
          </a:p>
          <a:p>
            <a:pPr marL="1168400" lvl="2" indent="-229235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1168400" algn="l"/>
                <a:tab pos="1169035" algn="l"/>
              </a:tabLst>
            </a:pPr>
            <a:r>
              <a:rPr sz="2000" spc="-5" dirty="0">
                <a:latin typeface="Carlito"/>
                <a:cs typeface="Carlito"/>
              </a:rPr>
              <a:t>Obstructed</a:t>
            </a:r>
            <a:endParaRPr sz="2000">
              <a:latin typeface="Carlito"/>
              <a:cs typeface="Carlito"/>
            </a:endParaRPr>
          </a:p>
          <a:p>
            <a:pPr marL="1168400" lvl="2" indent="-229235">
              <a:lnSpc>
                <a:spcPct val="100000"/>
              </a:lnSpc>
              <a:spcBef>
                <a:spcPts val="260"/>
              </a:spcBef>
              <a:buFont typeface="Arial"/>
              <a:buChar char="•"/>
              <a:tabLst>
                <a:tab pos="1168400" algn="l"/>
                <a:tab pos="1169035" algn="l"/>
              </a:tabLst>
            </a:pPr>
            <a:r>
              <a:rPr sz="2000" dirty="0">
                <a:latin typeface="Carlito"/>
                <a:cs typeface="Carlito"/>
              </a:rPr>
              <a:t>NP </a:t>
            </a:r>
            <a:r>
              <a:rPr sz="2000" spc="-10" dirty="0">
                <a:latin typeface="Carlito"/>
                <a:cs typeface="Carlito"/>
              </a:rPr>
              <a:t>airway </a:t>
            </a:r>
            <a:r>
              <a:rPr sz="2000" dirty="0">
                <a:latin typeface="Carlito"/>
                <a:cs typeface="Carlito"/>
              </a:rPr>
              <a:t>if</a:t>
            </a:r>
            <a:r>
              <a:rPr sz="2000" spc="-5" dirty="0">
                <a:latin typeface="Carlito"/>
                <a:cs typeface="Carlito"/>
              </a:rPr>
              <a:t> trismus</a:t>
            </a:r>
            <a:endParaRPr sz="2000">
              <a:latin typeface="Carlito"/>
              <a:cs typeface="Carlito"/>
            </a:endParaRPr>
          </a:p>
          <a:p>
            <a:pPr marL="1168400" lvl="2" indent="-229235">
              <a:lnSpc>
                <a:spcPct val="100000"/>
              </a:lnSpc>
              <a:spcBef>
                <a:spcPts val="254"/>
              </a:spcBef>
              <a:buFont typeface="Arial"/>
              <a:buChar char="•"/>
              <a:tabLst>
                <a:tab pos="1168400" algn="l"/>
                <a:tab pos="1169035" algn="l"/>
              </a:tabLst>
            </a:pPr>
            <a:r>
              <a:rPr sz="2000" spc="5" dirty="0">
                <a:latin typeface="Carlito"/>
                <a:cs typeface="Carlito"/>
              </a:rPr>
              <a:t>0</a:t>
            </a:r>
            <a:r>
              <a:rPr sz="1950" spc="7" baseline="-21367" dirty="0">
                <a:latin typeface="Carlito"/>
                <a:cs typeface="Carlito"/>
              </a:rPr>
              <a:t>2 </a:t>
            </a:r>
            <a:r>
              <a:rPr sz="2000" spc="-5" dirty="0">
                <a:latin typeface="Carlito"/>
                <a:cs typeface="Carlito"/>
              </a:rPr>
              <a:t>via</a:t>
            </a:r>
            <a:r>
              <a:rPr sz="2000" spc="-165" dirty="0">
                <a:latin typeface="Carlito"/>
                <a:cs typeface="Carlito"/>
              </a:rPr>
              <a:t> </a:t>
            </a:r>
            <a:r>
              <a:rPr sz="2000" dirty="0">
                <a:latin typeface="Carlito"/>
                <a:cs typeface="Carlito"/>
              </a:rPr>
              <a:t>NRBM</a:t>
            </a:r>
            <a:endParaRPr sz="2000">
              <a:latin typeface="Carlito"/>
              <a:cs typeface="Carlito"/>
            </a:endParaRPr>
          </a:p>
          <a:p>
            <a:pPr marL="254000" indent="-228600">
              <a:lnSpc>
                <a:spcPct val="100000"/>
              </a:lnSpc>
              <a:spcBef>
                <a:spcPts val="615"/>
              </a:spcBef>
              <a:buFont typeface="Arial"/>
              <a:buChar char="•"/>
              <a:tabLst>
                <a:tab pos="254000" algn="l"/>
              </a:tabLst>
            </a:pPr>
            <a:r>
              <a:rPr spc="-35" dirty="0"/>
              <a:t>BREATHING</a:t>
            </a:r>
          </a:p>
          <a:p>
            <a:pPr marL="711200" lvl="1" indent="-229235">
              <a:lnSpc>
                <a:spcPct val="100000"/>
              </a:lnSpc>
              <a:spcBef>
                <a:spcPts val="245"/>
              </a:spcBef>
              <a:buFont typeface="Arial"/>
              <a:buChar char="•"/>
              <a:tabLst>
                <a:tab pos="711200" algn="l"/>
              </a:tabLst>
            </a:pPr>
            <a:r>
              <a:rPr sz="2400" dirty="0">
                <a:latin typeface="Carlito"/>
                <a:cs typeface="Carlito"/>
              </a:rPr>
              <a:t>Check </a:t>
            </a:r>
            <a:r>
              <a:rPr sz="2400" spc="-10" dirty="0">
                <a:latin typeface="Carlito"/>
                <a:cs typeface="Carlito"/>
              </a:rPr>
              <a:t>post</a:t>
            </a:r>
            <a:r>
              <a:rPr sz="2400" spc="-30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seizure</a:t>
            </a:r>
            <a:endParaRPr sz="2400">
              <a:latin typeface="Carlito"/>
              <a:cs typeface="Carlito"/>
            </a:endParaRPr>
          </a:p>
          <a:p>
            <a:pPr marL="254000" indent="-228600">
              <a:lnSpc>
                <a:spcPct val="100000"/>
              </a:lnSpc>
              <a:spcBef>
                <a:spcPts val="635"/>
              </a:spcBef>
              <a:buFont typeface="Arial"/>
              <a:buChar char="•"/>
              <a:tabLst>
                <a:tab pos="254000" algn="l"/>
              </a:tabLst>
            </a:pPr>
            <a:r>
              <a:rPr spc="-30" dirty="0"/>
              <a:t>CIRCULATION</a:t>
            </a:r>
          </a:p>
          <a:p>
            <a:pPr marL="254000" indent="-228600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54000" algn="l"/>
              </a:tabLst>
            </a:pPr>
            <a:r>
              <a:rPr spc="-15" dirty="0"/>
              <a:t>DEFG</a:t>
            </a:r>
          </a:p>
          <a:p>
            <a:pPr marL="711200" lvl="1" indent="-229235">
              <a:lnSpc>
                <a:spcPct val="100000"/>
              </a:lnSpc>
              <a:spcBef>
                <a:spcPts val="245"/>
              </a:spcBef>
              <a:buFont typeface="Arial"/>
              <a:buChar char="•"/>
              <a:tabLst>
                <a:tab pos="711200" algn="l"/>
              </a:tabLst>
            </a:pPr>
            <a:r>
              <a:rPr sz="2400" dirty="0">
                <a:latin typeface="Carlito"/>
                <a:cs typeface="Carlito"/>
              </a:rPr>
              <a:t>Check</a:t>
            </a:r>
            <a:r>
              <a:rPr sz="2400" spc="-30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BM</a:t>
            </a:r>
            <a:endParaRPr sz="24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7542" y="1756565"/>
            <a:ext cx="7477759" cy="295529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Carlito"/>
                <a:cs typeface="Carlito"/>
              </a:rPr>
              <a:t>For persistent </a:t>
            </a:r>
            <a:r>
              <a:rPr sz="2800" spc="-5" dirty="0">
                <a:latin typeface="Carlito"/>
                <a:cs typeface="Carlito"/>
              </a:rPr>
              <a:t>or </a:t>
            </a:r>
            <a:r>
              <a:rPr sz="2800" spc="-15" dirty="0">
                <a:latin typeface="Carlito"/>
                <a:cs typeface="Carlito"/>
              </a:rPr>
              <a:t>prolonged</a:t>
            </a:r>
            <a:r>
              <a:rPr sz="2800" spc="85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seizures</a:t>
            </a:r>
            <a:endParaRPr sz="2800">
              <a:latin typeface="Carlito"/>
              <a:cs typeface="Carlito"/>
            </a:endParaRPr>
          </a:p>
          <a:p>
            <a:pPr marL="469900" marR="3066415" lvl="1">
              <a:lnSpc>
                <a:spcPct val="107500"/>
              </a:lnSpc>
              <a:spcBef>
                <a:spcPts val="3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rlito"/>
                <a:cs typeface="Carlito"/>
              </a:rPr>
              <a:t>Rectal </a:t>
            </a:r>
            <a:r>
              <a:rPr sz="2400" spc="-5" dirty="0">
                <a:latin typeface="Carlito"/>
                <a:cs typeface="Carlito"/>
              </a:rPr>
              <a:t>or IV </a:t>
            </a:r>
            <a:r>
              <a:rPr sz="2400" spc="-10" dirty="0">
                <a:latin typeface="Carlito"/>
                <a:cs typeface="Carlito"/>
              </a:rPr>
              <a:t>Diazepam</a:t>
            </a:r>
            <a:r>
              <a:rPr sz="2400" spc="-9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10mcgs  OR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04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Carlito"/>
                <a:cs typeface="Carlito"/>
              </a:rPr>
              <a:t>IV</a:t>
            </a:r>
            <a:r>
              <a:rPr sz="2400" spc="-15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Midazolam</a:t>
            </a:r>
            <a:endParaRPr sz="24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3350">
              <a:latin typeface="Carlito"/>
              <a:cs typeface="Carlito"/>
            </a:endParaRPr>
          </a:p>
          <a:p>
            <a:pPr marL="241300" marR="5080" indent="-228600">
              <a:lnSpc>
                <a:spcPts val="302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But </a:t>
            </a:r>
            <a:r>
              <a:rPr sz="2800" spc="-20" dirty="0">
                <a:latin typeface="Carlito"/>
                <a:cs typeface="Carlito"/>
              </a:rPr>
              <a:t>prepare </a:t>
            </a:r>
            <a:r>
              <a:rPr sz="2800" spc="-25" dirty="0">
                <a:latin typeface="Carlito"/>
                <a:cs typeface="Carlito"/>
              </a:rPr>
              <a:t>for </a:t>
            </a:r>
            <a:r>
              <a:rPr sz="2800" spc="-20" dirty="0">
                <a:latin typeface="Carlito"/>
                <a:cs typeface="Carlito"/>
              </a:rPr>
              <a:t>respiratory </a:t>
            </a:r>
            <a:r>
              <a:rPr sz="2800" spc="-15" dirty="0">
                <a:latin typeface="Carlito"/>
                <a:cs typeface="Carlito"/>
              </a:rPr>
              <a:t>depression/arrest </a:t>
            </a:r>
            <a:r>
              <a:rPr sz="2800" spc="-5" dirty="0">
                <a:latin typeface="Carlito"/>
                <a:cs typeface="Carlito"/>
              </a:rPr>
              <a:t>with  </a:t>
            </a:r>
            <a:r>
              <a:rPr sz="2800" spc="-15" dirty="0">
                <a:latin typeface="Carlito"/>
                <a:cs typeface="Carlito"/>
              </a:rPr>
              <a:t>benzodiazapines</a:t>
            </a:r>
            <a:endParaRPr sz="2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169</Words>
  <Application>Microsoft Office PowerPoint</Application>
  <PresentationFormat>On-screen Show (4:3)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Carlito</vt:lpstr>
      <vt:lpstr>Arial</vt:lpstr>
      <vt:lpstr>Calibri</vt:lpstr>
      <vt:lpstr>Office Theme</vt:lpstr>
      <vt:lpstr>PowerPoint Presentation</vt:lpstr>
      <vt:lpstr>SEIZURES</vt:lpstr>
      <vt:lpstr>Seizures</vt:lpstr>
      <vt:lpstr>Seizure Management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2023-09-14T13:40:15Z</dcterms:created>
  <dcterms:modified xsi:type="dcterms:W3CDTF">2023-09-14T13:40:54Z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