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4"/>
  </p:notesMasterIdLst>
  <p:handoutMasterIdLst>
    <p:handoutMasterId r:id="rId15"/>
  </p:handoutMasterIdLst>
  <p:sldIdLst>
    <p:sldId id="256" r:id="rId2"/>
    <p:sldId id="261" r:id="rId3"/>
    <p:sldId id="257" r:id="rId4"/>
    <p:sldId id="258" r:id="rId5"/>
    <p:sldId id="259" r:id="rId6"/>
    <p:sldId id="260" r:id="rId7"/>
    <p:sldId id="262" r:id="rId8"/>
    <p:sldId id="263" r:id="rId9"/>
    <p:sldId id="265" r:id="rId10"/>
    <p:sldId id="266" r:id="rId11"/>
    <p:sldId id="267" r:id="rId12"/>
    <p:sldId id="264" r:id="rId13"/>
  </p:sldIdLst>
  <p:sldSz cx="9144000" cy="6858000" type="screen4x3"/>
  <p:notesSz cx="6669088" cy="97536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987" autoAdjust="0"/>
    <p:restoredTop sz="47100" autoAdjust="0"/>
  </p:normalViewPr>
  <p:slideViewPr>
    <p:cSldViewPr>
      <p:cViewPr varScale="1">
        <p:scale>
          <a:sx n="47" d="100"/>
          <a:sy n="47" d="100"/>
        </p:scale>
        <p:origin x="2388" y="36"/>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handoutMaster" Target="handoutMasters/handout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250" cy="48895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778250" y="0"/>
            <a:ext cx="2889250" cy="488950"/>
          </a:xfrm>
          <a:prstGeom prst="rect">
            <a:avLst/>
          </a:prstGeom>
        </p:spPr>
        <p:txBody>
          <a:bodyPr vert="horz" lIns="91440" tIns="45720" rIns="91440" bIns="45720" rtlCol="0"/>
          <a:lstStyle>
            <a:lvl1pPr algn="r">
              <a:defRPr sz="1200"/>
            </a:lvl1pPr>
          </a:lstStyle>
          <a:p>
            <a:fld id="{7A650EC1-6D0E-4AE5-B4DA-BA75FD53A368}" type="datetimeFigureOut">
              <a:rPr lang="en-GB" smtClean="0"/>
              <a:t>23/01/2022</a:t>
            </a:fld>
            <a:endParaRPr lang="en-GB"/>
          </a:p>
        </p:txBody>
      </p:sp>
      <p:sp>
        <p:nvSpPr>
          <p:cNvPr id="4" name="Footer Placeholder 3"/>
          <p:cNvSpPr>
            <a:spLocks noGrp="1"/>
          </p:cNvSpPr>
          <p:nvPr>
            <p:ph type="ftr" sz="quarter" idx="2"/>
          </p:nvPr>
        </p:nvSpPr>
        <p:spPr>
          <a:xfrm>
            <a:off x="0" y="9264650"/>
            <a:ext cx="2889250" cy="48895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778250" y="9264650"/>
            <a:ext cx="2889250" cy="488950"/>
          </a:xfrm>
          <a:prstGeom prst="rect">
            <a:avLst/>
          </a:prstGeom>
        </p:spPr>
        <p:txBody>
          <a:bodyPr vert="horz" lIns="91440" tIns="45720" rIns="91440" bIns="45720" rtlCol="0" anchor="b"/>
          <a:lstStyle>
            <a:lvl1pPr algn="r">
              <a:defRPr sz="1200"/>
            </a:lvl1pPr>
          </a:lstStyle>
          <a:p>
            <a:fld id="{B13673D3-B395-45EB-9489-0EAA07F21436}" type="slidenum">
              <a:rPr lang="en-GB" smtClean="0"/>
              <a:t>‹#›</a:t>
            </a:fld>
            <a:endParaRPr lang="en-GB"/>
          </a:p>
        </p:txBody>
      </p:sp>
    </p:spTree>
    <p:extLst>
      <p:ext uri="{BB962C8B-B14F-4D97-AF65-F5344CB8AC3E}">
        <p14:creationId xmlns:p14="http://schemas.microsoft.com/office/powerpoint/2010/main" val="34024810"/>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768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777607" y="0"/>
            <a:ext cx="2889938" cy="487680"/>
          </a:xfrm>
          <a:prstGeom prst="rect">
            <a:avLst/>
          </a:prstGeom>
        </p:spPr>
        <p:txBody>
          <a:bodyPr vert="horz" lIns="91440" tIns="45720" rIns="91440" bIns="45720" rtlCol="0"/>
          <a:lstStyle>
            <a:lvl1pPr algn="r">
              <a:defRPr sz="1200"/>
            </a:lvl1pPr>
          </a:lstStyle>
          <a:p>
            <a:fld id="{8E284A72-2FDF-47F5-886C-F0120ACE9D22}" type="datetimeFigureOut">
              <a:rPr lang="en-GB" smtClean="0"/>
              <a:t>23/01/2022</a:t>
            </a:fld>
            <a:endParaRPr lang="en-GB"/>
          </a:p>
        </p:txBody>
      </p:sp>
      <p:sp>
        <p:nvSpPr>
          <p:cNvPr id="4" name="Slide Image Placeholder 3"/>
          <p:cNvSpPr>
            <a:spLocks noGrp="1" noRot="1" noChangeAspect="1"/>
          </p:cNvSpPr>
          <p:nvPr>
            <p:ph type="sldImg" idx="2"/>
          </p:nvPr>
        </p:nvSpPr>
        <p:spPr>
          <a:xfrm>
            <a:off x="896938" y="731838"/>
            <a:ext cx="4875212" cy="36576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66909" y="4632960"/>
            <a:ext cx="5335270" cy="438912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264227"/>
            <a:ext cx="2889938" cy="48768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777607" y="9264227"/>
            <a:ext cx="2889938" cy="487680"/>
          </a:xfrm>
          <a:prstGeom prst="rect">
            <a:avLst/>
          </a:prstGeom>
        </p:spPr>
        <p:txBody>
          <a:bodyPr vert="horz" lIns="91440" tIns="45720" rIns="91440" bIns="45720" rtlCol="0" anchor="b"/>
          <a:lstStyle>
            <a:lvl1pPr algn="r">
              <a:defRPr sz="1200"/>
            </a:lvl1pPr>
          </a:lstStyle>
          <a:p>
            <a:fld id="{66D29648-A2F4-46D5-9F39-7BC40FB1BBCF}" type="slidenum">
              <a:rPr lang="en-GB" smtClean="0"/>
              <a:t>‹#›</a:t>
            </a:fld>
            <a:endParaRPr lang="en-GB"/>
          </a:p>
        </p:txBody>
      </p:sp>
    </p:spTree>
    <p:extLst>
      <p:ext uri="{BB962C8B-B14F-4D97-AF65-F5344CB8AC3E}">
        <p14:creationId xmlns:p14="http://schemas.microsoft.com/office/powerpoint/2010/main" val="207224239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66D29648-A2F4-46D5-9F39-7BC40FB1BBCF}" type="slidenum">
              <a:rPr lang="en-GB" smtClean="0"/>
              <a:t>1</a:t>
            </a:fld>
            <a:endParaRPr lang="en-GB"/>
          </a:p>
        </p:txBody>
      </p:sp>
    </p:spTree>
    <p:extLst>
      <p:ext uri="{BB962C8B-B14F-4D97-AF65-F5344CB8AC3E}">
        <p14:creationId xmlns:p14="http://schemas.microsoft.com/office/powerpoint/2010/main" val="155424984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dirty="0"/>
              <a:t>Power Culture - power is concentrated among a few with control and communications emanating from the centre. Power cultures have few rules and little bureaucracy; decision making can be swift  </a:t>
            </a:r>
          </a:p>
          <a:p>
            <a:pPr marL="0" marR="0" indent="0" algn="l" defTabSz="914400" rtl="0" eaLnBrk="1" fontAlgn="auto" latinLnBrk="0" hangingPunct="1">
              <a:lnSpc>
                <a:spcPct val="100000"/>
              </a:lnSpc>
              <a:spcBef>
                <a:spcPts val="0"/>
              </a:spcBef>
              <a:spcAft>
                <a:spcPts val="0"/>
              </a:spcAft>
              <a:buClrTx/>
              <a:buSzTx/>
              <a:buFontTx/>
              <a:buNone/>
              <a:tabLst/>
              <a:defRPr/>
            </a:pPr>
            <a:r>
              <a:rPr lang="en-GB" dirty="0"/>
              <a:t>Role Culture - authority is clearly delegated within a highly defined structure. Such organisations typically form hierarchical bureaucracies where power derives from a person's position and little opportunity exists for expert power </a:t>
            </a:r>
          </a:p>
          <a:p>
            <a:pPr marL="0" marR="0" indent="0" algn="l" defTabSz="914400" rtl="0" eaLnBrk="1" fontAlgn="auto" latinLnBrk="0" hangingPunct="1">
              <a:lnSpc>
                <a:spcPct val="100000"/>
              </a:lnSpc>
              <a:spcBef>
                <a:spcPts val="0"/>
              </a:spcBef>
              <a:spcAft>
                <a:spcPts val="0"/>
              </a:spcAft>
              <a:buClrTx/>
              <a:buSzTx/>
              <a:buFontTx/>
              <a:buNone/>
              <a:tabLst/>
              <a:defRPr/>
            </a:pPr>
            <a:r>
              <a:rPr lang="en-GB" dirty="0"/>
              <a:t>Task Culture - teams are formed to solve particular problems with power deriving from expertise </a:t>
            </a:r>
          </a:p>
          <a:p>
            <a:pPr marL="0" marR="0" indent="0" algn="l" defTabSz="914400" rtl="0" eaLnBrk="1" fontAlgn="auto" latinLnBrk="0" hangingPunct="1">
              <a:lnSpc>
                <a:spcPct val="100000"/>
              </a:lnSpc>
              <a:spcBef>
                <a:spcPts val="0"/>
              </a:spcBef>
              <a:spcAft>
                <a:spcPts val="0"/>
              </a:spcAft>
              <a:buClrTx/>
              <a:buSzTx/>
              <a:buFontTx/>
              <a:buNone/>
              <a:tabLst/>
              <a:defRPr/>
            </a:pPr>
            <a:r>
              <a:rPr lang="en-GB" dirty="0"/>
              <a:t>Person Culture - here, all individuals believe themselves superior to the organisation. As the concept of an organisation suggests that a group of like-minded individuals pursues common organisational goals, survival can become difficult for this type of organisation. However, looser networks or contractual relationships may thrive with this culture. </a:t>
            </a:r>
          </a:p>
          <a:p>
            <a:endParaRPr lang="en-GB" dirty="0"/>
          </a:p>
        </p:txBody>
      </p:sp>
      <p:sp>
        <p:nvSpPr>
          <p:cNvPr id="4" name="Slide Number Placeholder 3"/>
          <p:cNvSpPr>
            <a:spLocks noGrp="1"/>
          </p:cNvSpPr>
          <p:nvPr>
            <p:ph type="sldNum" sz="quarter" idx="10"/>
          </p:nvPr>
        </p:nvSpPr>
        <p:spPr/>
        <p:txBody>
          <a:bodyPr/>
          <a:lstStyle/>
          <a:p>
            <a:fld id="{66D29648-A2F4-46D5-9F39-7BC40FB1BBCF}" type="slidenum">
              <a:rPr lang="en-GB" smtClean="0"/>
              <a:t>2</a:t>
            </a:fld>
            <a:endParaRPr lang="en-GB"/>
          </a:p>
        </p:txBody>
      </p:sp>
    </p:spTree>
    <p:extLst>
      <p:ext uri="{BB962C8B-B14F-4D97-AF65-F5344CB8AC3E}">
        <p14:creationId xmlns:p14="http://schemas.microsoft.com/office/powerpoint/2010/main" val="45095660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Power is concentrated among a few people, and your relationship with that person matters a lot more than your title</a:t>
            </a:r>
            <a:r>
              <a:rPr lang="en-GB" dirty="0"/>
              <a:t>.  </a:t>
            </a:r>
          </a:p>
          <a:p>
            <a:r>
              <a:rPr lang="en-GB" dirty="0"/>
              <a:t>Accordingly, there are </a:t>
            </a:r>
            <a:r>
              <a:rPr lang="en-GB" b="1" dirty="0"/>
              <a:t>few rules and not much bureaucracy</a:t>
            </a:r>
            <a:r>
              <a:rPr lang="en-GB" dirty="0"/>
              <a:t> in a Power Culture because whatever the Chief says, that's the law. Very early stage </a:t>
            </a:r>
            <a:r>
              <a:rPr lang="en-GB" dirty="0" err="1"/>
              <a:t>startups</a:t>
            </a:r>
            <a:r>
              <a:rPr lang="en-GB" dirty="0"/>
              <a:t> with charismatic leaders tend to be Power Cultures, but you'll find them in other types of organisations as well.  Fashion, publishing, and film come to mind.  In fact, "The Devil Wears Prada" and the documentary "The November Issue" are perfect depictions of Power Cultures.   Apple under Steve Jobs and the early days of Facebook were Power Cultures.  Since access to the leader(s) means so much, you can expect a lot of jockeying to be the </a:t>
            </a:r>
            <a:r>
              <a:rPr lang="en-GB" b="1" dirty="0"/>
              <a:t>Chief's BFF</a:t>
            </a:r>
            <a:r>
              <a:rPr lang="en-GB" dirty="0"/>
              <a:t>.  </a:t>
            </a:r>
          </a:p>
          <a:p>
            <a:r>
              <a:rPr lang="en-GB" dirty="0"/>
              <a:t>The advantage of a Power Culture is that decisions can be made very quickly.  However, the calibre of the decision maker directly affects the quality of the decisions made.  You have to believe in the infallibility of the leader in a Power Culture or you'll be miserable.</a:t>
            </a:r>
          </a:p>
          <a:p>
            <a:r>
              <a:rPr lang="en-GB" dirty="0"/>
              <a:t>You'll flourish in a Power Culture if you make relationships easily, can work in an less-structured environment, and don't mind (or actually enjoy) the political wrangling.</a:t>
            </a:r>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p:txBody>
      </p:sp>
      <p:sp>
        <p:nvSpPr>
          <p:cNvPr id="4" name="Slide Number Placeholder 3"/>
          <p:cNvSpPr>
            <a:spLocks noGrp="1"/>
          </p:cNvSpPr>
          <p:nvPr>
            <p:ph type="sldNum" sz="quarter" idx="10"/>
          </p:nvPr>
        </p:nvSpPr>
        <p:spPr/>
        <p:txBody>
          <a:bodyPr/>
          <a:lstStyle/>
          <a:p>
            <a:fld id="{66D29648-A2F4-46D5-9F39-7BC40FB1BBCF}" type="slidenum">
              <a:rPr lang="en-GB" smtClean="0"/>
              <a:t>3</a:t>
            </a:fld>
            <a:endParaRPr lang="en-GB"/>
          </a:p>
        </p:txBody>
      </p:sp>
    </p:spTree>
    <p:extLst>
      <p:ext uri="{BB962C8B-B14F-4D97-AF65-F5344CB8AC3E}">
        <p14:creationId xmlns:p14="http://schemas.microsoft.com/office/powerpoint/2010/main" val="16789680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Power derives from a person's place or role within a highly structured organisation.  </a:t>
            </a:r>
          </a:p>
          <a:p>
            <a:endParaRPr lang="en-GB" dirty="0"/>
          </a:p>
          <a:p>
            <a:r>
              <a:rPr lang="en-GB" dirty="0"/>
              <a:t>Role Cultures are highly bureaucratic with detailed rules about how people and departments interact with each other, customers and vendors.  Large, well-established companies like insurance companies and banks tend to have Role Cultures because they have to.  You have to deal with too many people in the organisation for personal relationships to develop, so who gets to make decisions and who is in control is determined by title.  Also, policies and procedures are formalised into operating manuals so that interactions are ritualised.  The workflow and decision-making procedures are documented in employee manuals which don't leave a lot of room for innovation or interpretation.  This means that management can be sure that roles are well-defined and that tasks will get done without requiring a lot of thought or innovation on the part of the employees.  </a:t>
            </a:r>
          </a:p>
          <a:p>
            <a:endParaRPr lang="en-GB" dirty="0"/>
          </a:p>
          <a:p>
            <a:r>
              <a:rPr lang="en-GB" dirty="0"/>
              <a:t>Role Culture companies will provide you with a lot of stability, certainty and continuity.  But Role Culture companies may have trouble adapting to, or generating, change.  Every change in workflow has to be carefully considered, the impacts weighed and then documented, and employees have to be trained in the new methods.</a:t>
            </a:r>
          </a:p>
          <a:p>
            <a:endParaRPr lang="en-GB" dirty="0"/>
          </a:p>
          <a:p>
            <a:r>
              <a:rPr lang="en-GB" dirty="0"/>
              <a:t>If you like well-defined jobs with explicit expectations, a Role Culture organisation is the one for you.</a:t>
            </a:r>
          </a:p>
          <a:p>
            <a:endParaRPr lang="en-GB" dirty="0"/>
          </a:p>
        </p:txBody>
      </p:sp>
      <p:sp>
        <p:nvSpPr>
          <p:cNvPr id="4" name="Slide Number Placeholder 3"/>
          <p:cNvSpPr>
            <a:spLocks noGrp="1"/>
          </p:cNvSpPr>
          <p:nvPr>
            <p:ph type="sldNum" sz="quarter" idx="10"/>
          </p:nvPr>
        </p:nvSpPr>
        <p:spPr/>
        <p:txBody>
          <a:bodyPr/>
          <a:lstStyle/>
          <a:p>
            <a:fld id="{66D29648-A2F4-46D5-9F39-7BC40FB1BBCF}" type="slidenum">
              <a:rPr lang="en-GB" smtClean="0"/>
              <a:t>4</a:t>
            </a:fld>
            <a:endParaRPr lang="en-GB"/>
          </a:p>
        </p:txBody>
      </p:sp>
    </p:spTree>
    <p:extLst>
      <p:ext uri="{BB962C8B-B14F-4D97-AF65-F5344CB8AC3E}">
        <p14:creationId xmlns:p14="http://schemas.microsoft.com/office/powerpoint/2010/main" val="231327317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Open University (2018): Task culture is job-or project-oriented, and its accompanying structure can be best represented as </a:t>
            </a:r>
            <a:r>
              <a:rPr lang="en-GB"/>
              <a:t>a net. </a:t>
            </a:r>
            <a:r>
              <a:rPr lang="en-GB" dirty="0"/>
              <a:t>Some of the strands of the net are thicker or stronger than others, and much of the power and influence is located at the interstices of the net, at the knots. Task cultures are often associated with organisations that adopt matrix or project-based structural designs.</a:t>
            </a:r>
          </a:p>
          <a:p>
            <a:r>
              <a:rPr lang="en-GB" dirty="0"/>
              <a:t>The emphasis is on getting the job done, and the culture seeks to bring together the appropriate resources and the right people at the right level in order to assemble the relevant resources for the completion of a particular project. A task culture depends on the unifying power of the group to improve efficiency and to help the individual identify with the objectives of the organisation. So it is a team culture, where the outcome of the team’s work takes precedence over individual objectives and most status and style differences. Influence is based more on expert power than on position or personal power, and influence is more widely dispersed than in other cultures.</a:t>
            </a:r>
          </a:p>
          <a:p>
            <a:r>
              <a:rPr lang="en-GB" dirty="0"/>
              <a:t>Task culture depends on teamwork to produce results. Groups, project teams or task forces are formed for a specific purpose and can be re-formed, abandoned or continued. The organisation can respond rapidly since each group ideally contains all the decision-making powers required. One example of a task culture is NASA, the US space agency, which in the 1960s had the specific task of putting a man on the moon before the end of the decade and bringing him back safely. Individuals find that this culture offers a high degree of autonomy, judgment by results, easy working relationships within groups and mutual respect based on ability rather than on age or status.</a:t>
            </a:r>
          </a:p>
          <a:p>
            <a:r>
              <a:rPr lang="en-GB" dirty="0"/>
              <a:t>The task culture is therefore appropriate when flexibility and sensitivity to the market or environment are important, where the market is competitive, where the life of a product is short and/or where the speed of reaction is critical. Against this must be set the difficulty of managing a large organisation as a flexible group, and of producing economies of scale or great depth of expertise.</a:t>
            </a:r>
          </a:p>
          <a:p>
            <a:endParaRPr lang="en-GB" dirty="0"/>
          </a:p>
          <a:p>
            <a:r>
              <a:rPr lang="en-GB" dirty="0"/>
              <a:t>Control in these organisations can be difficult. Essential control is retained by senior managers, who concentrate on the allocation of projects, people and resources, but they exert little day-to-day control over methods of working or procedures, without violating the norms of the culture. This works well in favourable circumstances and when resources are available for those who can justify using them. However, when resources are not freely available, senior managers begin to feel the need to control methods as well as results, and team leaders may begin to compete for resources, using political influence. Morale in the work groups tends to decline and the job becomes less satisfying in itself, so that employees begin to reveal their own objectives. This necessitates the introduction of rules and procedures, the use of position or the control of resources by managers to get the work done. So the task culture has a tendency to change to a role or power culture when resources are limited or when the whole organisation is unsuccessful.</a:t>
            </a:r>
          </a:p>
          <a:p>
            <a:endParaRPr lang="en-GB" dirty="0"/>
          </a:p>
          <a:p>
            <a:r>
              <a:rPr lang="en-GB" dirty="0"/>
              <a:t>Most managers, certainly at the middle and junior levels, prefer to work in the task culture, with its emphasis on groups, expert power, rewards for results and a merging of individual and group objectives. It is most in tune with the current trends of change and adaptation, individual freedom and low status differentials – but it may not be an appropriate culture for all circumstances.</a:t>
            </a:r>
          </a:p>
          <a:p>
            <a:endParaRPr lang="en-GB" dirty="0"/>
          </a:p>
        </p:txBody>
      </p:sp>
      <p:sp>
        <p:nvSpPr>
          <p:cNvPr id="4" name="Slide Number Placeholder 3"/>
          <p:cNvSpPr>
            <a:spLocks noGrp="1"/>
          </p:cNvSpPr>
          <p:nvPr>
            <p:ph type="sldNum" sz="quarter" idx="10"/>
          </p:nvPr>
        </p:nvSpPr>
        <p:spPr/>
        <p:txBody>
          <a:bodyPr/>
          <a:lstStyle/>
          <a:p>
            <a:fld id="{66D29648-A2F4-46D5-9F39-7BC40FB1BBCF}" type="slidenum">
              <a:rPr lang="en-GB" smtClean="0"/>
              <a:t>5</a:t>
            </a:fld>
            <a:endParaRPr lang="en-GB"/>
          </a:p>
        </p:txBody>
      </p:sp>
    </p:spTree>
    <p:extLst>
      <p:ext uri="{BB962C8B-B14F-4D97-AF65-F5344CB8AC3E}">
        <p14:creationId xmlns:p14="http://schemas.microsoft.com/office/powerpoint/2010/main" val="357060667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expertise of individuals is considered more valuable than the organization.  </a:t>
            </a:r>
          </a:p>
          <a:p>
            <a:endParaRPr lang="en-GB" dirty="0"/>
          </a:p>
          <a:p>
            <a:r>
              <a:rPr lang="en-GB" dirty="0"/>
              <a:t>Person Cultures are typically found in professional partnerships, at least in the past.  Here, the lawyer or the doctor or the accountant who leads a practice is the king (or queen).  They are the 'rainmakers' (bring in the clients), although they may or may not have the expertise to deliver the services.  Person Culture organisations are interesting places to work because they can be loose collections of practices, each with their own resources (employees) and not sharing much more than office space.  (I once consulted for the ultimate Person Culture organisation: 10 partners who shared nothing but the name on the door.  They had a dozen different ways to charge each other for common items like rent, copiers, electricity, insurance, etc.  It was chaos and not at all fun for the employees).</a:t>
            </a:r>
          </a:p>
          <a:p>
            <a:endParaRPr lang="en-GB" dirty="0"/>
          </a:p>
          <a:p>
            <a:r>
              <a:rPr lang="en-GB" dirty="0"/>
              <a:t>Person Cultures differ from Power Cultures in that they are a collection of fiefdoms which aren't arranged into a single hierarchy.</a:t>
            </a:r>
          </a:p>
          <a:p>
            <a:endParaRPr lang="en-GB" dirty="0"/>
          </a:p>
          <a:p>
            <a:r>
              <a:rPr lang="en-GB" dirty="0"/>
              <a:t>If you want to work in a small law or accounting office, you'll be working in a Person Culture.</a:t>
            </a:r>
          </a:p>
          <a:p>
            <a:endParaRPr lang="en-GB" dirty="0"/>
          </a:p>
        </p:txBody>
      </p:sp>
      <p:sp>
        <p:nvSpPr>
          <p:cNvPr id="4" name="Slide Number Placeholder 3"/>
          <p:cNvSpPr>
            <a:spLocks noGrp="1"/>
          </p:cNvSpPr>
          <p:nvPr>
            <p:ph type="sldNum" sz="quarter" idx="10"/>
          </p:nvPr>
        </p:nvSpPr>
        <p:spPr/>
        <p:txBody>
          <a:bodyPr/>
          <a:lstStyle/>
          <a:p>
            <a:fld id="{66D29648-A2F4-46D5-9F39-7BC40FB1BBCF}" type="slidenum">
              <a:rPr lang="en-GB" smtClean="0"/>
              <a:t>6</a:t>
            </a:fld>
            <a:endParaRPr lang="en-GB"/>
          </a:p>
        </p:txBody>
      </p:sp>
    </p:spTree>
    <p:extLst>
      <p:ext uri="{BB962C8B-B14F-4D97-AF65-F5344CB8AC3E}">
        <p14:creationId xmlns:p14="http://schemas.microsoft.com/office/powerpoint/2010/main" val="202746871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Artefacts - organisational attributes that can be seen, felt and heard by the uninitiated observer, including the facilities, offices, décor, furnishings, dress, and how people visibly interact with others and with organisational outsiders </a:t>
            </a:r>
          </a:p>
          <a:p>
            <a:r>
              <a:rPr lang="en-GB" dirty="0"/>
              <a:t>Espoused values - the professed culture of an organisation's members. Company slogans, mission statements and other operational creeds are useful examples</a:t>
            </a:r>
          </a:p>
          <a:p>
            <a:r>
              <a:rPr lang="en-GB" dirty="0"/>
              <a:t>Basic underlying assumptions - which are unseen and not consciously identified in everyday interactions between organisational members. Even people with the experience to understand this deepest level of organisational culture can become accustomed to its attributes, reinforcing the invisibility of its existence. </a:t>
            </a:r>
          </a:p>
        </p:txBody>
      </p:sp>
      <p:sp>
        <p:nvSpPr>
          <p:cNvPr id="4" name="Slide Number Placeholder 3"/>
          <p:cNvSpPr>
            <a:spLocks noGrp="1"/>
          </p:cNvSpPr>
          <p:nvPr>
            <p:ph type="sldNum" sz="quarter" idx="10"/>
          </p:nvPr>
        </p:nvSpPr>
        <p:spPr/>
        <p:txBody>
          <a:bodyPr/>
          <a:lstStyle/>
          <a:p>
            <a:fld id="{66D29648-A2F4-46D5-9F39-7BC40FB1BBCF}" type="slidenum">
              <a:rPr lang="en-GB" smtClean="0"/>
              <a:t>7</a:t>
            </a:fld>
            <a:endParaRPr lang="en-GB"/>
          </a:p>
        </p:txBody>
      </p:sp>
    </p:spTree>
    <p:extLst>
      <p:ext uri="{BB962C8B-B14F-4D97-AF65-F5344CB8AC3E}">
        <p14:creationId xmlns:p14="http://schemas.microsoft.com/office/powerpoint/2010/main" val="383311055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66D29648-A2F4-46D5-9F39-7BC40FB1BBCF}" type="slidenum">
              <a:rPr lang="en-GB" smtClean="0"/>
              <a:t>8</a:t>
            </a:fld>
            <a:endParaRPr lang="en-GB"/>
          </a:p>
        </p:txBody>
      </p:sp>
    </p:spTree>
    <p:extLst>
      <p:ext uri="{BB962C8B-B14F-4D97-AF65-F5344CB8AC3E}">
        <p14:creationId xmlns:p14="http://schemas.microsoft.com/office/powerpoint/2010/main" val="241819858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fontAlgn="base"/>
            <a:r>
              <a:rPr lang="en-GB" sz="1200" b="0" i="0" u="none" strike="noStrike" kern="1200" dirty="0" err="1">
                <a:solidFill>
                  <a:schemeClr val="tx1"/>
                </a:solidFill>
                <a:effectLst/>
                <a:latin typeface="+mn-lt"/>
                <a:ea typeface="+mn-ea"/>
                <a:cs typeface="+mn-cs"/>
              </a:rPr>
              <a:t>Mindtools</a:t>
            </a:r>
            <a:r>
              <a:rPr lang="en-GB" sz="1200" b="0" i="0" u="none" strike="noStrike" kern="1200" baseline="0" dirty="0">
                <a:solidFill>
                  <a:schemeClr val="tx1"/>
                </a:solidFill>
                <a:effectLst/>
                <a:latin typeface="+mn-lt"/>
                <a:ea typeface="+mn-ea"/>
                <a:cs typeface="+mn-cs"/>
              </a:rPr>
              <a:t> (ND):</a:t>
            </a:r>
          </a:p>
          <a:p>
            <a:pPr fontAlgn="base"/>
            <a:r>
              <a:rPr lang="en-GB" sz="1200" b="0" i="0" u="none" strike="noStrike" kern="1200" dirty="0">
                <a:solidFill>
                  <a:schemeClr val="tx1"/>
                </a:solidFill>
                <a:effectLst/>
                <a:latin typeface="+mn-lt"/>
                <a:ea typeface="+mn-ea"/>
                <a:cs typeface="+mn-cs"/>
              </a:rPr>
              <a:t>In their work on the subject of culture, Deal and Kennedy suggested that the basis of corporate culture was an interlocking set of six cultural elements:</a:t>
            </a:r>
          </a:p>
          <a:p>
            <a:pPr fontAlgn="base"/>
            <a:r>
              <a:rPr lang="en-GB" sz="1200" b="1" i="0" u="none" strike="noStrike" kern="1200" dirty="0">
                <a:solidFill>
                  <a:schemeClr val="tx1"/>
                </a:solidFill>
                <a:effectLst/>
                <a:latin typeface="+mn-lt"/>
                <a:ea typeface="+mn-ea"/>
                <a:cs typeface="+mn-cs"/>
              </a:rPr>
              <a:t>History</a:t>
            </a:r>
            <a:r>
              <a:rPr lang="en-GB" sz="1200" b="0" i="0" u="none" strike="noStrike" kern="1200" dirty="0">
                <a:solidFill>
                  <a:schemeClr val="tx1"/>
                </a:solidFill>
                <a:effectLst/>
                <a:latin typeface="+mn-lt"/>
                <a:ea typeface="+mn-ea"/>
                <a:cs typeface="+mn-cs"/>
              </a:rPr>
              <a:t> – A shared narrative of the past lays the foundation for corporate culture. The traditions of the past keep people anchored to the core values that the organisation was built on.</a:t>
            </a:r>
          </a:p>
          <a:p>
            <a:pPr fontAlgn="base"/>
            <a:r>
              <a:rPr lang="en-GB" sz="1200" b="1" i="0" u="none" strike="noStrike" kern="1200" dirty="0">
                <a:solidFill>
                  <a:schemeClr val="tx1"/>
                </a:solidFill>
                <a:effectLst/>
                <a:latin typeface="+mn-lt"/>
                <a:ea typeface="+mn-ea"/>
                <a:cs typeface="+mn-cs"/>
              </a:rPr>
              <a:t>Values and Beliefs</a:t>
            </a:r>
            <a:r>
              <a:rPr lang="en-GB" sz="1200" b="0" i="0" u="none" strike="noStrike" kern="1200" dirty="0">
                <a:solidFill>
                  <a:schemeClr val="tx1"/>
                </a:solidFill>
                <a:effectLst/>
                <a:latin typeface="+mn-lt"/>
                <a:ea typeface="+mn-ea"/>
                <a:cs typeface="+mn-cs"/>
              </a:rPr>
              <a:t> – Cultural identity is formed around the shared beliefs of what is really important, and the values that determine what the organization stands for.</a:t>
            </a:r>
          </a:p>
          <a:p>
            <a:pPr fontAlgn="base"/>
            <a:r>
              <a:rPr lang="en-GB" sz="1200" b="1" i="0" u="none" strike="noStrike" kern="1200" dirty="0">
                <a:solidFill>
                  <a:schemeClr val="tx1"/>
                </a:solidFill>
                <a:effectLst/>
                <a:latin typeface="+mn-lt"/>
                <a:ea typeface="+mn-ea"/>
                <a:cs typeface="+mn-cs"/>
              </a:rPr>
              <a:t>Rituals and Ceremonies</a:t>
            </a:r>
            <a:r>
              <a:rPr lang="en-GB" sz="1200" b="0" i="0" u="none" strike="noStrike" kern="1200" dirty="0">
                <a:solidFill>
                  <a:schemeClr val="tx1"/>
                </a:solidFill>
                <a:effectLst/>
                <a:latin typeface="+mn-lt"/>
                <a:ea typeface="+mn-ea"/>
                <a:cs typeface="+mn-cs"/>
              </a:rPr>
              <a:t> – Ceremonies are the things that employees do every day that bring them together. Examples include Friday afternoon get-togethers or simply saying goodbye to everyone before you leave for the day.</a:t>
            </a:r>
          </a:p>
          <a:p>
            <a:pPr fontAlgn="base"/>
            <a:r>
              <a:rPr lang="en-GB" sz="1200" b="1" i="0" u="none" strike="noStrike" kern="1200" dirty="0">
                <a:solidFill>
                  <a:schemeClr val="tx1"/>
                </a:solidFill>
                <a:effectLst/>
                <a:latin typeface="+mn-lt"/>
                <a:ea typeface="+mn-ea"/>
                <a:cs typeface="+mn-cs"/>
              </a:rPr>
              <a:t>Stories</a:t>
            </a:r>
            <a:r>
              <a:rPr lang="en-GB" sz="1200" b="0" i="0" u="none" strike="noStrike" kern="1200" dirty="0">
                <a:solidFill>
                  <a:schemeClr val="tx1"/>
                </a:solidFill>
                <a:effectLst/>
                <a:latin typeface="+mn-lt"/>
                <a:ea typeface="+mn-ea"/>
                <a:cs typeface="+mn-cs"/>
              </a:rPr>
              <a:t> – Corporate stories typically exemplify company values, and capture dramatically the exploits of employees who personify these values in action. Stories allow employees to learn about what is expected of them and better understand what the business stands for.</a:t>
            </a:r>
          </a:p>
          <a:p>
            <a:pPr fontAlgn="base"/>
            <a:r>
              <a:rPr lang="en-GB" sz="1200" b="1" i="0" u="none" strike="noStrike" kern="1200" dirty="0">
                <a:solidFill>
                  <a:schemeClr val="tx1"/>
                </a:solidFill>
                <a:effectLst/>
                <a:latin typeface="+mn-lt"/>
                <a:ea typeface="+mn-ea"/>
                <a:cs typeface="+mn-cs"/>
              </a:rPr>
              <a:t>Heroic Figures</a:t>
            </a:r>
            <a:r>
              <a:rPr lang="en-GB" sz="1200" b="0" i="0" u="none" strike="noStrike" kern="1200" dirty="0">
                <a:solidFill>
                  <a:schemeClr val="tx1"/>
                </a:solidFill>
                <a:effectLst/>
                <a:latin typeface="+mn-lt"/>
                <a:ea typeface="+mn-ea"/>
                <a:cs typeface="+mn-cs"/>
              </a:rPr>
              <a:t> – Related to stories are the employees and managers whose status is elevated because they embody organisational values. These heroes serve as role models and their words and actions signal the ideal to aspire to.</a:t>
            </a:r>
          </a:p>
          <a:p>
            <a:pPr fontAlgn="base"/>
            <a:r>
              <a:rPr lang="en-GB" sz="1200" b="1" i="0" u="none" strike="noStrike" kern="1200" dirty="0">
                <a:solidFill>
                  <a:schemeClr val="tx1"/>
                </a:solidFill>
                <a:effectLst/>
                <a:latin typeface="+mn-lt"/>
                <a:ea typeface="+mn-ea"/>
                <a:cs typeface="+mn-cs"/>
              </a:rPr>
              <a:t>The Cultural Network</a:t>
            </a:r>
            <a:r>
              <a:rPr lang="en-GB" sz="1200" b="0" i="0" u="none" strike="noStrike" kern="1200" dirty="0">
                <a:solidFill>
                  <a:schemeClr val="tx1"/>
                </a:solidFill>
                <a:effectLst/>
                <a:latin typeface="+mn-lt"/>
                <a:ea typeface="+mn-ea"/>
                <a:cs typeface="+mn-cs"/>
              </a:rPr>
              <a:t> – The informal network within an organisation is often where the most important information is learned.</a:t>
            </a:r>
          </a:p>
          <a:p>
            <a:endParaRPr lang="en-GB" dirty="0"/>
          </a:p>
        </p:txBody>
      </p:sp>
      <p:sp>
        <p:nvSpPr>
          <p:cNvPr id="4" name="Slide Number Placeholder 3"/>
          <p:cNvSpPr>
            <a:spLocks noGrp="1"/>
          </p:cNvSpPr>
          <p:nvPr>
            <p:ph type="sldNum" sz="quarter" idx="10"/>
          </p:nvPr>
        </p:nvSpPr>
        <p:spPr/>
        <p:txBody>
          <a:bodyPr/>
          <a:lstStyle/>
          <a:p>
            <a:fld id="{66D29648-A2F4-46D5-9F39-7BC40FB1BBCF}" type="slidenum">
              <a:rPr lang="en-GB" smtClean="0"/>
              <a:t>9</a:t>
            </a:fld>
            <a:endParaRPr lang="en-GB"/>
          </a:p>
        </p:txBody>
      </p:sp>
    </p:spTree>
    <p:extLst>
      <p:ext uri="{BB962C8B-B14F-4D97-AF65-F5344CB8AC3E}">
        <p14:creationId xmlns:p14="http://schemas.microsoft.com/office/powerpoint/2010/main" val="415991512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fontAlgn="base"/>
            <a:r>
              <a:rPr lang="en-GB" sz="1200" b="0" i="0" u="none" strike="noStrike" kern="1200" dirty="0">
                <a:solidFill>
                  <a:schemeClr val="tx1"/>
                </a:solidFill>
                <a:effectLst/>
                <a:latin typeface="+mn-lt"/>
                <a:ea typeface="+mn-ea"/>
                <a:cs typeface="+mn-cs"/>
              </a:rPr>
              <a:t>By examining these cultural elements across a variety of organisations, Deal and Kennedy identified four distinct types of cultures. They also identified two marketplace factors that they felt influenced cultural patterns and practices. They were:</a:t>
            </a:r>
          </a:p>
          <a:p>
            <a:pPr fontAlgn="base"/>
            <a:r>
              <a:rPr lang="en-GB" sz="1200" b="0" i="0" u="none" strike="noStrike" kern="1200" dirty="0">
                <a:solidFill>
                  <a:schemeClr val="tx1"/>
                </a:solidFill>
                <a:effectLst/>
                <a:latin typeface="+mn-lt"/>
                <a:ea typeface="+mn-ea"/>
                <a:cs typeface="+mn-cs"/>
              </a:rPr>
              <a:t>The degree of risk associated with a company's key activities.</a:t>
            </a:r>
          </a:p>
          <a:p>
            <a:pPr fontAlgn="base"/>
            <a:r>
              <a:rPr lang="en-GB" sz="1200" b="0" i="0" u="none" strike="noStrike" kern="1200" dirty="0">
                <a:solidFill>
                  <a:schemeClr val="tx1"/>
                </a:solidFill>
                <a:effectLst/>
                <a:latin typeface="+mn-lt"/>
                <a:ea typeface="+mn-ea"/>
                <a:cs typeface="+mn-cs"/>
              </a:rPr>
              <a:t>The speed at which companies learn whether their actions and strategies are successful.</a:t>
            </a:r>
          </a:p>
          <a:p>
            <a:pPr fontAlgn="base"/>
            <a:r>
              <a:rPr lang="en-GB" sz="1200" b="0" i="0" u="none" strike="noStrike" kern="1200" dirty="0">
                <a:solidFill>
                  <a:schemeClr val="tx1"/>
                </a:solidFill>
                <a:effectLst/>
                <a:latin typeface="+mn-lt"/>
                <a:ea typeface="+mn-ea"/>
                <a:cs typeface="+mn-cs"/>
              </a:rPr>
              <a:t>They believed that the risk involved in making a poor decision and the time it takes to find out whether a decision is the right one both have a bearing on how cultural elements develop and influence an organisation's employees.</a:t>
            </a:r>
          </a:p>
          <a:p>
            <a:pPr fontAlgn="base"/>
            <a:r>
              <a:rPr lang="en-GB" sz="1200" b="0" i="0" u="none" strike="noStrike" kern="1200" dirty="0">
                <a:solidFill>
                  <a:schemeClr val="tx1"/>
                </a:solidFill>
                <a:effectLst/>
                <a:latin typeface="+mn-lt"/>
                <a:ea typeface="+mn-ea"/>
                <a:cs typeface="+mn-cs"/>
              </a:rPr>
              <a:t>Deal and Kennedy present these factors in a 2 x 2 matrix that identifies the four culture types, as shown in the</a:t>
            </a:r>
            <a:r>
              <a:rPr lang="en-GB" sz="1200" b="0" i="0" u="none" strike="noStrike" kern="1200" baseline="0" dirty="0">
                <a:solidFill>
                  <a:schemeClr val="tx1"/>
                </a:solidFill>
                <a:effectLst/>
                <a:latin typeface="+mn-lt"/>
                <a:ea typeface="+mn-ea"/>
                <a:cs typeface="+mn-cs"/>
              </a:rPr>
              <a:t> figure above</a:t>
            </a:r>
            <a:r>
              <a:rPr lang="en-GB" sz="1200" b="0" i="0" u="none" strike="noStrike" kern="1200" dirty="0">
                <a:solidFill>
                  <a:schemeClr val="tx1"/>
                </a:solidFill>
                <a:effectLst/>
                <a:latin typeface="+mn-lt"/>
                <a:ea typeface="+mn-ea"/>
                <a:cs typeface="+mn-cs"/>
              </a:rPr>
              <a:t>.</a:t>
            </a:r>
          </a:p>
          <a:p>
            <a:r>
              <a:rPr lang="en-GB" sz="1200" b="1" i="0" u="none" strike="noStrike" kern="1200" dirty="0">
                <a:solidFill>
                  <a:schemeClr val="tx1"/>
                </a:solidFill>
                <a:effectLst/>
                <a:latin typeface="+mn-lt"/>
                <a:ea typeface="+mn-ea"/>
                <a:cs typeface="+mn-cs"/>
              </a:rPr>
              <a:t>Tough-Guy, Macho</a:t>
            </a:r>
            <a:r>
              <a:rPr lang="en-GB" sz="1200" b="0" i="0" u="none" strike="noStrike" kern="1200" dirty="0">
                <a:solidFill>
                  <a:schemeClr val="tx1"/>
                </a:solidFill>
                <a:effectLst/>
                <a:latin typeface="+mn-lt"/>
                <a:ea typeface="+mn-ea"/>
                <a:cs typeface="+mn-cs"/>
              </a:rPr>
              <a:t> – This culture contains a world of individualists who enjoy risk and who get quick feedback on their decisions. This is an all-or-nothing culture where successful employees are the ones who enjoy excitement and work very hard to be stars. The entertainment industry, sports teams and advertising are great examples of this cultural type.</a:t>
            </a:r>
          </a:p>
          <a:p>
            <a:pPr fontAlgn="base"/>
            <a:r>
              <a:rPr lang="en-GB" sz="1200" b="0" i="0" u="none" strike="noStrike" kern="1200" dirty="0">
                <a:solidFill>
                  <a:schemeClr val="tx1"/>
                </a:solidFill>
                <a:effectLst/>
                <a:latin typeface="+mn-lt"/>
                <a:ea typeface="+mn-ea"/>
                <a:cs typeface="+mn-cs"/>
              </a:rPr>
              <a:t>Teamwork is not highly valued in this culture, and it's a difficult environment for people who blossom slowly. This leads to higher turnover, which impedes efforts to build a cohesive culture. Thus, individualism continues to prevail.</a:t>
            </a:r>
          </a:p>
          <a:p>
            <a:pPr fontAlgn="base"/>
            <a:r>
              <a:rPr lang="en-GB" sz="1200" b="1" i="0" u="none" strike="noStrike" kern="1200" dirty="0">
                <a:solidFill>
                  <a:schemeClr val="tx1"/>
                </a:solidFill>
                <a:effectLst/>
                <a:latin typeface="+mn-lt"/>
                <a:ea typeface="+mn-ea"/>
                <a:cs typeface="+mn-cs"/>
              </a:rPr>
              <a:t>Work Hard/Play Hard</a:t>
            </a:r>
            <a:r>
              <a:rPr lang="en-GB" sz="1200" b="0" i="0" u="none" strike="noStrike" kern="1200" dirty="0">
                <a:solidFill>
                  <a:schemeClr val="tx1"/>
                </a:solidFill>
                <a:effectLst/>
                <a:latin typeface="+mn-lt"/>
                <a:ea typeface="+mn-ea"/>
                <a:cs typeface="+mn-cs"/>
              </a:rPr>
              <a:t> – This culture is the world of sales (among others). Employees themselves take few risks; however, the feedback on how well they are performing is almost immediate. Employees in this culture have to maintain high levels of energy and stay upbeat. Heroes in such cultures are high volume salespeople.</a:t>
            </a:r>
          </a:p>
          <a:p>
            <a:pPr fontAlgn="base"/>
            <a:r>
              <a:rPr lang="en-GB" sz="1200" b="0" i="0" u="none" strike="noStrike" kern="1200" dirty="0">
                <a:solidFill>
                  <a:schemeClr val="tx1"/>
                </a:solidFill>
                <a:effectLst/>
                <a:latin typeface="+mn-lt"/>
                <a:ea typeface="+mn-ea"/>
                <a:cs typeface="+mn-cs"/>
              </a:rPr>
              <a:t>Interestingly, this culture recognises that one person alone cannot make the company. They know it is a team effort and everyone is driven to excel. Contests among employees are common here, as they drive everyone to reach new heights.</a:t>
            </a:r>
          </a:p>
          <a:p>
            <a:pPr fontAlgn="base"/>
            <a:r>
              <a:rPr lang="en-GB" sz="1200" b="1" i="0" u="none" strike="noStrike" kern="1200" dirty="0">
                <a:solidFill>
                  <a:schemeClr val="tx1"/>
                </a:solidFill>
                <a:effectLst/>
                <a:latin typeface="+mn-lt"/>
                <a:ea typeface="+mn-ea"/>
                <a:cs typeface="+mn-cs"/>
              </a:rPr>
              <a:t>Bet-Your-Company</a:t>
            </a:r>
            <a:r>
              <a:rPr lang="en-GB" sz="1200" b="0" i="0" u="none" strike="noStrike" kern="1200" dirty="0">
                <a:solidFill>
                  <a:schemeClr val="tx1"/>
                </a:solidFill>
                <a:effectLst/>
                <a:latin typeface="+mn-lt"/>
                <a:ea typeface="+mn-ea"/>
                <a:cs typeface="+mn-cs"/>
              </a:rPr>
              <a:t> – Here, the culture is one in which decisions are high risk but employees may wait years before they know whether their actions actually paid off. Pharmaceutical companies are an obvious example of this culture, as are oil and gas companies, architectural firms and organisations in other large, capital-intensive industries.</a:t>
            </a:r>
          </a:p>
          <a:p>
            <a:pPr fontAlgn="base"/>
            <a:r>
              <a:rPr lang="en-GB" sz="1200" b="0" i="0" u="none" strike="noStrike" kern="1200" dirty="0">
                <a:solidFill>
                  <a:schemeClr val="tx1"/>
                </a:solidFill>
                <a:effectLst/>
                <a:latin typeface="+mn-lt"/>
                <a:ea typeface="+mn-ea"/>
                <a:cs typeface="+mn-cs"/>
              </a:rPr>
              <a:t>Because the need to make the right decision is so great, the cultural elements evolve such that values are long-term focused and there is a collective belief in the need to plan, prepare and perform due diligence at all stages of decision making.</a:t>
            </a:r>
          </a:p>
          <a:p>
            <a:pPr fontAlgn="base"/>
            <a:r>
              <a:rPr lang="en-GB" sz="1200" b="1" i="0" u="none" strike="noStrike" kern="1200" dirty="0">
                <a:solidFill>
                  <a:schemeClr val="tx1"/>
                </a:solidFill>
                <a:effectLst/>
                <a:latin typeface="+mn-lt"/>
                <a:ea typeface="+mn-ea"/>
                <a:cs typeface="+mn-cs"/>
              </a:rPr>
              <a:t>Process</a:t>
            </a:r>
            <a:r>
              <a:rPr lang="en-GB" sz="1200" b="0" i="0" u="none" strike="noStrike" kern="1200" dirty="0">
                <a:solidFill>
                  <a:schemeClr val="tx1"/>
                </a:solidFill>
                <a:effectLst/>
                <a:latin typeface="+mn-lt"/>
                <a:ea typeface="+mn-ea"/>
                <a:cs typeface="+mn-cs"/>
              </a:rPr>
              <a:t> – In this culture, feedback is slow, and the risks are low. Large retailers, banks, insurance companies and government organisations are typically in this group. No single transaction has much impact on the organisation's success and it takes years to find out whether a decision was good or bad.</a:t>
            </a:r>
          </a:p>
          <a:p>
            <a:pPr fontAlgn="base"/>
            <a:r>
              <a:rPr lang="en-GB" sz="1200" b="0" i="0" u="none" strike="noStrike" kern="1200" dirty="0">
                <a:solidFill>
                  <a:schemeClr val="tx1"/>
                </a:solidFill>
                <a:effectLst/>
                <a:latin typeface="+mn-lt"/>
                <a:ea typeface="+mn-ea"/>
                <a:cs typeface="+mn-cs"/>
              </a:rPr>
              <a:t>Because of the lack of immediate feedback, employees find it very difficult to measure </a:t>
            </a:r>
            <a:r>
              <a:rPr lang="en-GB" sz="1200" b="1" i="0" u="none" strike="noStrike" kern="1200" dirty="0">
                <a:solidFill>
                  <a:schemeClr val="tx1"/>
                </a:solidFill>
                <a:effectLst/>
                <a:latin typeface="+mn-lt"/>
                <a:ea typeface="+mn-ea"/>
                <a:cs typeface="+mn-cs"/>
              </a:rPr>
              <a:t>what</a:t>
            </a:r>
            <a:r>
              <a:rPr lang="en-GB" sz="1200" b="0" i="0" u="none" strike="noStrike" kern="1200" dirty="0">
                <a:solidFill>
                  <a:schemeClr val="tx1"/>
                </a:solidFill>
                <a:effectLst/>
                <a:latin typeface="+mn-lt"/>
                <a:ea typeface="+mn-ea"/>
                <a:cs typeface="+mn-cs"/>
              </a:rPr>
              <a:t> they do so they focus instead on </a:t>
            </a:r>
            <a:r>
              <a:rPr lang="en-GB" sz="1200" b="1" i="0" u="none" strike="noStrike" kern="1200" dirty="0">
                <a:solidFill>
                  <a:schemeClr val="tx1"/>
                </a:solidFill>
                <a:effectLst/>
                <a:latin typeface="+mn-lt"/>
                <a:ea typeface="+mn-ea"/>
                <a:cs typeface="+mn-cs"/>
              </a:rPr>
              <a:t>how</a:t>
            </a:r>
            <a:r>
              <a:rPr lang="en-GB" sz="1200" b="0" i="0" u="none" strike="noStrike" kern="1200" dirty="0">
                <a:solidFill>
                  <a:schemeClr val="tx1"/>
                </a:solidFill>
                <a:effectLst/>
                <a:latin typeface="+mn-lt"/>
                <a:ea typeface="+mn-ea"/>
                <a:cs typeface="+mn-cs"/>
              </a:rPr>
              <a:t> they do things. Technical excellence is often valued here and employees will pay attention to getting the process and the details right without necessarily measuring the actual outcome.</a:t>
            </a:r>
          </a:p>
          <a:p>
            <a:endParaRPr lang="en-GB" dirty="0"/>
          </a:p>
        </p:txBody>
      </p:sp>
      <p:sp>
        <p:nvSpPr>
          <p:cNvPr id="4" name="Slide Number Placeholder 3"/>
          <p:cNvSpPr>
            <a:spLocks noGrp="1"/>
          </p:cNvSpPr>
          <p:nvPr>
            <p:ph type="sldNum" sz="quarter" idx="10"/>
          </p:nvPr>
        </p:nvSpPr>
        <p:spPr/>
        <p:txBody>
          <a:bodyPr/>
          <a:lstStyle/>
          <a:p>
            <a:fld id="{66D29648-A2F4-46D5-9F39-7BC40FB1BBCF}" type="slidenum">
              <a:rPr lang="en-GB" smtClean="0"/>
              <a:t>10</a:t>
            </a:fld>
            <a:endParaRPr lang="en-GB"/>
          </a:p>
        </p:txBody>
      </p:sp>
    </p:spTree>
    <p:extLst>
      <p:ext uri="{BB962C8B-B14F-4D97-AF65-F5344CB8AC3E}">
        <p14:creationId xmlns:p14="http://schemas.microsoft.com/office/powerpoint/2010/main" val="69214558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66D29648-A2F4-46D5-9F39-7BC40FB1BBCF}" type="slidenum">
              <a:rPr lang="en-GB" smtClean="0"/>
              <a:t>11</a:t>
            </a:fld>
            <a:endParaRPr lang="en-GB"/>
          </a:p>
        </p:txBody>
      </p:sp>
    </p:spTree>
    <p:extLst>
      <p:ext uri="{BB962C8B-B14F-4D97-AF65-F5344CB8AC3E}">
        <p14:creationId xmlns:p14="http://schemas.microsoft.com/office/powerpoint/2010/main" val="237650884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66D29648-A2F4-46D5-9F39-7BC40FB1BBCF}" type="slidenum">
              <a:rPr lang="en-GB" smtClean="0"/>
              <a:t>12</a:t>
            </a:fld>
            <a:endParaRPr lang="en-GB"/>
          </a:p>
        </p:txBody>
      </p:sp>
    </p:spTree>
    <p:extLst>
      <p:ext uri="{BB962C8B-B14F-4D97-AF65-F5344CB8AC3E}">
        <p14:creationId xmlns:p14="http://schemas.microsoft.com/office/powerpoint/2010/main" val="2441398269"/>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Master" Target="../slideMasters/slideMaster1.xml"/><Relationship Id="rId4" Type="http://schemas.openxmlformats.org/officeDocument/2006/relationships/image" Target="../media/image5.png"/></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BCDD5EF3-4EF8-4370-9A56-FD0909BFFF16}" type="datetimeFigureOut">
              <a:rPr lang="en-GB" smtClean="0"/>
              <a:t>23/01/2022</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97163FC0-CF91-4335-8493-1F3D042A6476}" type="slidenum">
              <a:rPr lang="en-GB" smtClean="0"/>
              <a:t>‹#›</a:t>
            </a:fld>
            <a:endParaRPr lang="en-GB"/>
          </a:p>
        </p:txBody>
      </p:sp>
    </p:spTree>
    <p:extLst>
      <p:ext uri="{BB962C8B-B14F-4D97-AF65-F5344CB8AC3E}">
        <p14:creationId xmlns:p14="http://schemas.microsoft.com/office/powerpoint/2010/main" val="243319912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BCDD5EF3-4EF8-4370-9A56-FD0909BFFF16}" type="datetimeFigureOut">
              <a:rPr lang="en-GB" smtClean="0"/>
              <a:t>23/01/2022</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97163FC0-CF91-4335-8493-1F3D042A6476}" type="slidenum">
              <a:rPr lang="en-GB" smtClean="0"/>
              <a:t>‹#›</a:t>
            </a:fld>
            <a:endParaRPr lang="en-GB"/>
          </a:p>
        </p:txBody>
      </p:sp>
    </p:spTree>
    <p:extLst>
      <p:ext uri="{BB962C8B-B14F-4D97-AF65-F5344CB8AC3E}">
        <p14:creationId xmlns:p14="http://schemas.microsoft.com/office/powerpoint/2010/main" val="352930299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CDD5EF3-4EF8-4370-9A56-FD0909BFFF16}" type="datetimeFigureOut">
              <a:rPr lang="en-GB" smtClean="0"/>
              <a:t>23/01/2022</a:t>
            </a:fld>
            <a:endParaRPr lang="en-GB"/>
          </a:p>
        </p:txBody>
      </p:sp>
      <p:sp>
        <p:nvSpPr>
          <p:cNvPr id="6" name="Slide Number Placeholder 5"/>
          <p:cNvSpPr>
            <a:spLocks noGrp="1"/>
          </p:cNvSpPr>
          <p:nvPr>
            <p:ph type="sldNum" sz="quarter" idx="12"/>
          </p:nvPr>
        </p:nvSpPr>
        <p:spPr/>
        <p:txBody>
          <a:bodyPr/>
          <a:lstStyle/>
          <a:p>
            <a:fld id="{97163FC0-CF91-4335-8493-1F3D042A6476}" type="slidenum">
              <a:rPr lang="en-GB" smtClean="0"/>
              <a:t>‹#›</a:t>
            </a:fld>
            <a:endParaRPr lang="en-GB"/>
          </a:p>
        </p:txBody>
      </p:sp>
    </p:spTree>
    <p:extLst>
      <p:ext uri="{BB962C8B-B14F-4D97-AF65-F5344CB8AC3E}">
        <p14:creationId xmlns:p14="http://schemas.microsoft.com/office/powerpoint/2010/main" val="212666431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BCDD5EF3-4EF8-4370-9A56-FD0909BFFF16}" type="datetimeFigureOut">
              <a:rPr lang="en-GB" smtClean="0"/>
              <a:t>23/01/2022</a:t>
            </a:fld>
            <a:endParaRPr lang="en-GB"/>
          </a:p>
        </p:txBody>
      </p:sp>
      <p:sp>
        <p:nvSpPr>
          <p:cNvPr id="7" name="Slide Number Placeholder 6"/>
          <p:cNvSpPr>
            <a:spLocks noGrp="1"/>
          </p:cNvSpPr>
          <p:nvPr>
            <p:ph type="sldNum" sz="quarter" idx="12"/>
          </p:nvPr>
        </p:nvSpPr>
        <p:spPr/>
        <p:txBody>
          <a:bodyPr/>
          <a:lstStyle/>
          <a:p>
            <a:fld id="{97163FC0-CF91-4335-8493-1F3D042A6476}" type="slidenum">
              <a:rPr lang="en-GB" smtClean="0"/>
              <a:t>‹#›</a:t>
            </a:fld>
            <a:endParaRPr lang="en-GB"/>
          </a:p>
        </p:txBody>
      </p:sp>
    </p:spTree>
    <p:extLst>
      <p:ext uri="{BB962C8B-B14F-4D97-AF65-F5344CB8AC3E}">
        <p14:creationId xmlns:p14="http://schemas.microsoft.com/office/powerpoint/2010/main" val="179999361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BCDD5EF3-4EF8-4370-9A56-FD0909BFFF16}" type="datetimeFigureOut">
              <a:rPr lang="en-GB" smtClean="0"/>
              <a:t>23/01/2022</a:t>
            </a:fld>
            <a:endParaRPr lang="en-GB"/>
          </a:p>
        </p:txBody>
      </p:sp>
      <p:sp>
        <p:nvSpPr>
          <p:cNvPr id="9" name="Slide Number Placeholder 8"/>
          <p:cNvSpPr>
            <a:spLocks noGrp="1"/>
          </p:cNvSpPr>
          <p:nvPr>
            <p:ph type="sldNum" sz="quarter" idx="12"/>
          </p:nvPr>
        </p:nvSpPr>
        <p:spPr/>
        <p:txBody>
          <a:bodyPr/>
          <a:lstStyle/>
          <a:p>
            <a:fld id="{97163FC0-CF91-4335-8493-1F3D042A6476}" type="slidenum">
              <a:rPr lang="en-GB" smtClean="0"/>
              <a:t>‹#›</a:t>
            </a:fld>
            <a:endParaRPr lang="en-GB"/>
          </a:p>
        </p:txBody>
      </p:sp>
    </p:spTree>
    <p:extLst>
      <p:ext uri="{BB962C8B-B14F-4D97-AF65-F5344CB8AC3E}">
        <p14:creationId xmlns:p14="http://schemas.microsoft.com/office/powerpoint/2010/main" val="1680253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BCDD5EF3-4EF8-4370-9A56-FD0909BFFF16}" type="datetimeFigureOut">
              <a:rPr lang="en-GB" smtClean="0"/>
              <a:t>23/01/2022</a:t>
            </a:fld>
            <a:endParaRPr lang="en-GB"/>
          </a:p>
        </p:txBody>
      </p:sp>
      <p:sp>
        <p:nvSpPr>
          <p:cNvPr id="5" name="Slide Number Placeholder 4"/>
          <p:cNvSpPr>
            <a:spLocks noGrp="1"/>
          </p:cNvSpPr>
          <p:nvPr>
            <p:ph type="sldNum" sz="quarter" idx="12"/>
          </p:nvPr>
        </p:nvSpPr>
        <p:spPr/>
        <p:txBody>
          <a:bodyPr/>
          <a:lstStyle/>
          <a:p>
            <a:fld id="{97163FC0-CF91-4335-8493-1F3D042A6476}" type="slidenum">
              <a:rPr lang="en-GB" smtClean="0"/>
              <a:t>‹#›</a:t>
            </a:fld>
            <a:endParaRPr lang="en-GB"/>
          </a:p>
        </p:txBody>
      </p:sp>
    </p:spTree>
    <p:extLst>
      <p:ext uri="{BB962C8B-B14F-4D97-AF65-F5344CB8AC3E}">
        <p14:creationId xmlns:p14="http://schemas.microsoft.com/office/powerpoint/2010/main" val="68751220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CDD5EF3-4EF8-4370-9A56-FD0909BFFF16}" type="datetimeFigureOut">
              <a:rPr lang="en-GB" smtClean="0"/>
              <a:t>23/01/2022</a:t>
            </a:fld>
            <a:endParaRPr lang="en-GB"/>
          </a:p>
        </p:txBody>
      </p:sp>
      <p:sp>
        <p:nvSpPr>
          <p:cNvPr id="4" name="Slide Number Placeholder 3"/>
          <p:cNvSpPr>
            <a:spLocks noGrp="1"/>
          </p:cNvSpPr>
          <p:nvPr>
            <p:ph type="sldNum" sz="quarter" idx="12"/>
          </p:nvPr>
        </p:nvSpPr>
        <p:spPr/>
        <p:txBody>
          <a:bodyPr/>
          <a:lstStyle/>
          <a:p>
            <a:fld id="{97163FC0-CF91-4335-8493-1F3D042A6476}" type="slidenum">
              <a:rPr lang="en-GB" smtClean="0"/>
              <a:t>‹#›</a:t>
            </a:fld>
            <a:endParaRPr lang="en-GB"/>
          </a:p>
        </p:txBody>
      </p:sp>
    </p:spTree>
    <p:extLst>
      <p:ext uri="{BB962C8B-B14F-4D97-AF65-F5344CB8AC3E}">
        <p14:creationId xmlns:p14="http://schemas.microsoft.com/office/powerpoint/2010/main" val="151774614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BCDD5EF3-4EF8-4370-9A56-FD0909BFFF16}" type="datetimeFigureOut">
              <a:rPr lang="en-GB" smtClean="0"/>
              <a:t>23/01/2022</a:t>
            </a:fld>
            <a:endParaRPr lang="en-GB"/>
          </a:p>
        </p:txBody>
      </p:sp>
      <p:sp>
        <p:nvSpPr>
          <p:cNvPr id="7" name="Slide Number Placeholder 6"/>
          <p:cNvSpPr>
            <a:spLocks noGrp="1"/>
          </p:cNvSpPr>
          <p:nvPr>
            <p:ph type="sldNum" sz="quarter" idx="12"/>
          </p:nvPr>
        </p:nvSpPr>
        <p:spPr/>
        <p:txBody>
          <a:bodyPr/>
          <a:lstStyle/>
          <a:p>
            <a:fld id="{97163FC0-CF91-4335-8493-1F3D042A6476}" type="slidenum">
              <a:rPr lang="en-GB" smtClean="0"/>
              <a:t>‹#›</a:t>
            </a:fld>
            <a:endParaRPr lang="en-GB"/>
          </a:p>
        </p:txBody>
      </p:sp>
    </p:spTree>
    <p:extLst>
      <p:ext uri="{BB962C8B-B14F-4D97-AF65-F5344CB8AC3E}">
        <p14:creationId xmlns:p14="http://schemas.microsoft.com/office/powerpoint/2010/main" val="381976643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dirty="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BCDD5EF3-4EF8-4370-9A56-FD0909BFFF16}" type="datetimeFigureOut">
              <a:rPr lang="en-GB" smtClean="0"/>
              <a:t>23/01/2022</a:t>
            </a:fld>
            <a:endParaRPr lang="en-GB"/>
          </a:p>
        </p:txBody>
      </p:sp>
      <p:sp>
        <p:nvSpPr>
          <p:cNvPr id="7" name="Slide Number Placeholder 6"/>
          <p:cNvSpPr>
            <a:spLocks noGrp="1"/>
          </p:cNvSpPr>
          <p:nvPr>
            <p:ph type="sldNum" sz="quarter" idx="12"/>
          </p:nvPr>
        </p:nvSpPr>
        <p:spPr/>
        <p:txBody>
          <a:bodyPr/>
          <a:lstStyle/>
          <a:p>
            <a:fld id="{97163FC0-CF91-4335-8493-1F3D042A6476}" type="slidenum">
              <a:rPr lang="en-GB" smtClean="0"/>
              <a:t>‹#›</a:t>
            </a:fld>
            <a:endParaRPr lang="en-GB"/>
          </a:p>
        </p:txBody>
      </p:sp>
    </p:spTree>
    <p:extLst>
      <p:ext uri="{BB962C8B-B14F-4D97-AF65-F5344CB8AC3E}">
        <p14:creationId xmlns:p14="http://schemas.microsoft.com/office/powerpoint/2010/main" val="354129129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BCDD5EF3-4EF8-4370-9A56-FD0909BFFF16}" type="datetimeFigureOut">
              <a:rPr lang="en-GB" smtClean="0"/>
              <a:t>23/01/2022</a:t>
            </a:fld>
            <a:endParaRPr lang="en-GB"/>
          </a:p>
        </p:txBody>
      </p:sp>
      <p:sp>
        <p:nvSpPr>
          <p:cNvPr id="6" name="Slide Number Placeholder 5"/>
          <p:cNvSpPr>
            <a:spLocks noGrp="1"/>
          </p:cNvSpPr>
          <p:nvPr>
            <p:ph type="sldNum" sz="quarter" idx="12"/>
          </p:nvPr>
        </p:nvSpPr>
        <p:spPr/>
        <p:txBody>
          <a:bodyPr/>
          <a:lstStyle/>
          <a:p>
            <a:fld id="{97163FC0-CF91-4335-8493-1F3D042A6476}" type="slidenum">
              <a:rPr lang="en-GB" smtClean="0"/>
              <a:t>‹#›</a:t>
            </a:fld>
            <a:endParaRPr lang="en-GB"/>
          </a:p>
        </p:txBody>
      </p:sp>
    </p:spTree>
    <p:extLst>
      <p:ext uri="{BB962C8B-B14F-4D97-AF65-F5344CB8AC3E}">
        <p14:creationId xmlns:p14="http://schemas.microsoft.com/office/powerpoint/2010/main" val="93185857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BCDD5EF3-4EF8-4370-9A56-FD0909BFFF16}" type="datetimeFigureOut">
              <a:rPr lang="en-GB" smtClean="0"/>
              <a:t>23/01/2022</a:t>
            </a:fld>
            <a:endParaRPr lang="en-GB"/>
          </a:p>
        </p:txBody>
      </p:sp>
      <p:sp>
        <p:nvSpPr>
          <p:cNvPr id="6" name="Slide Number Placeholder 5"/>
          <p:cNvSpPr>
            <a:spLocks noGrp="1"/>
          </p:cNvSpPr>
          <p:nvPr>
            <p:ph type="sldNum" sz="quarter" idx="12"/>
          </p:nvPr>
        </p:nvSpPr>
        <p:spPr/>
        <p:txBody>
          <a:bodyPr/>
          <a:lstStyle/>
          <a:p>
            <a:fld id="{97163FC0-CF91-4335-8493-1F3D042A6476}" type="slidenum">
              <a:rPr lang="en-GB" smtClean="0"/>
              <a:t>‹#›</a:t>
            </a:fld>
            <a:endParaRPr lang="en-GB"/>
          </a:p>
        </p:txBody>
      </p:sp>
    </p:spTree>
    <p:extLst>
      <p:ext uri="{BB962C8B-B14F-4D97-AF65-F5344CB8AC3E}">
        <p14:creationId xmlns:p14="http://schemas.microsoft.com/office/powerpoint/2010/main" val="14956600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cSld name="Colored bar - 100% text">
    <p:spTree>
      <p:nvGrpSpPr>
        <p:cNvPr id="1" name=""/>
        <p:cNvGrpSpPr/>
        <p:nvPr/>
      </p:nvGrpSpPr>
      <p:grpSpPr>
        <a:xfrm>
          <a:off x="0" y="0"/>
          <a:ext cx="0" cy="0"/>
          <a:chOff x="0" y="0"/>
          <a:chExt cx="0" cy="0"/>
        </a:xfrm>
      </p:grpSpPr>
      <p:sp>
        <p:nvSpPr>
          <p:cNvPr id="5" name="Tekstvak 6"/>
          <p:cNvSpPr txBox="1"/>
          <p:nvPr/>
        </p:nvSpPr>
        <p:spPr>
          <a:xfrm>
            <a:off x="-85725" y="-261938"/>
            <a:ext cx="2497138" cy="246063"/>
          </a:xfrm>
          <a:prstGeom prst="rect">
            <a:avLst/>
          </a:prstGeom>
          <a:noFill/>
        </p:spPr>
        <p:txBody>
          <a:bodyPr>
            <a:spAutoFit/>
          </a:bodyPr>
          <a:lstStyle>
            <a:defPPr>
              <a:defRPr lang="nl-NL"/>
            </a:defPPr>
            <a:lvl1pPr>
              <a:defRPr sz="1000" b="1">
                <a:solidFill>
                  <a:schemeClr val="accent3"/>
                </a:solidFill>
              </a:defRPr>
            </a:lvl1pPr>
          </a:lstStyle>
          <a:p>
            <a:pPr eaLnBrk="1" fontAlgn="auto" hangingPunct="1">
              <a:spcBef>
                <a:spcPts val="0"/>
              </a:spcBef>
              <a:spcAft>
                <a:spcPts val="0"/>
              </a:spcAft>
              <a:defRPr/>
            </a:pPr>
            <a:r>
              <a:rPr lang="en-GB" dirty="0">
                <a:solidFill>
                  <a:srgbClr val="3D7EDB"/>
                </a:solidFill>
                <a:latin typeface="Arial"/>
              </a:rPr>
              <a:t>Colored bar - 100% text</a:t>
            </a:r>
          </a:p>
        </p:txBody>
      </p:sp>
      <p:sp>
        <p:nvSpPr>
          <p:cNvPr id="2" name="Titel 1"/>
          <p:cNvSpPr>
            <a:spLocks noGrp="1"/>
          </p:cNvSpPr>
          <p:nvPr>
            <p:ph type="title"/>
          </p:nvPr>
        </p:nvSpPr>
        <p:spPr>
          <a:xfrm>
            <a:off x="405584" y="263001"/>
            <a:ext cx="8229600" cy="1143000"/>
          </a:xfrm>
        </p:spPr>
        <p:txBody>
          <a:bodyPr>
            <a:normAutofit/>
          </a:bodyPr>
          <a:lstStyle>
            <a:lvl1pPr algn="l">
              <a:defRPr sz="3200">
                <a:solidFill>
                  <a:schemeClr val="tx2"/>
                </a:solidFill>
              </a:defRPr>
            </a:lvl1pPr>
          </a:lstStyle>
          <a:p>
            <a:r>
              <a:rPr lang="en-US"/>
              <a:t>Click to edit Master title style</a:t>
            </a:r>
            <a:endParaRPr lang="en-US" dirty="0"/>
          </a:p>
        </p:txBody>
      </p:sp>
      <p:sp>
        <p:nvSpPr>
          <p:cNvPr id="3" name="Tijdelijke aanduiding voor verticale tekst 2"/>
          <p:cNvSpPr>
            <a:spLocks noGrp="1"/>
          </p:cNvSpPr>
          <p:nvPr>
            <p:ph type="body" orient="vert" idx="1"/>
          </p:nvPr>
        </p:nvSpPr>
        <p:spPr>
          <a:xfrm>
            <a:off x="405584" y="1586673"/>
            <a:ext cx="8318832" cy="3930559"/>
          </a:xfrm>
        </p:spPr>
        <p:txBody>
          <a:bodyPr tIns="108000" rIns="72000" bIns="72000"/>
          <a:lstStyle>
            <a:lvl2pPr>
              <a:defRPr/>
            </a:lvl2pPr>
            <a:lvl3pPr>
              <a:defRPr baseline="0"/>
            </a:lvl3pPr>
            <a:lvl4pPr>
              <a:defRPr baseline="0"/>
            </a:lvl4pPr>
          </a:lstStyle>
          <a:p>
            <a:pPr lvl="0"/>
            <a:r>
              <a:rPr lang="en-US"/>
              <a:t>Edit Master text styles</a:t>
            </a:r>
          </a:p>
          <a:p>
            <a:pPr lvl="1"/>
            <a:r>
              <a:rPr lang="en-US"/>
              <a:t>Second level</a:t>
            </a:r>
          </a:p>
          <a:p>
            <a:pPr lvl="2"/>
            <a:r>
              <a:rPr lang="en-US"/>
              <a:t>Third level</a:t>
            </a:r>
          </a:p>
        </p:txBody>
      </p:sp>
      <p:sp>
        <p:nvSpPr>
          <p:cNvPr id="51" name="Tijdelijke aanduiding voor verticale tekst 2"/>
          <p:cNvSpPr>
            <a:spLocks noGrp="1"/>
          </p:cNvSpPr>
          <p:nvPr>
            <p:ph type="body" orient="vert" idx="13"/>
          </p:nvPr>
        </p:nvSpPr>
        <p:spPr>
          <a:xfrm>
            <a:off x="406146" y="1210043"/>
            <a:ext cx="8317230" cy="369741"/>
          </a:xfrm>
          <a:solidFill>
            <a:schemeClr val="accent1"/>
          </a:solidFill>
        </p:spPr>
        <p:txBody>
          <a:bodyPr wrap="none" lIns="180000" tIns="72000" rIns="216000" anchor="ctr">
            <a:noAutofit/>
          </a:bodyPr>
          <a:lstStyle>
            <a:lvl1pPr>
              <a:defRPr sz="2800" b="1">
                <a:solidFill>
                  <a:schemeClr val="bg1"/>
                </a:solidFill>
              </a:defRPr>
            </a:lvl1pPr>
            <a:lvl3pPr>
              <a:defRPr/>
            </a:lvl3pPr>
            <a:lvl4pPr>
              <a:defRPr baseline="0"/>
            </a:lvl4pPr>
          </a:lstStyle>
          <a:p>
            <a:pPr lvl="0"/>
            <a:r>
              <a:rPr lang="en-US"/>
              <a:t>Edit Master text styles</a:t>
            </a:r>
          </a:p>
        </p:txBody>
      </p:sp>
      <p:sp>
        <p:nvSpPr>
          <p:cNvPr id="7" name="Tijdelijke aanduiding voor dianummer 5"/>
          <p:cNvSpPr>
            <a:spLocks noGrp="1"/>
          </p:cNvSpPr>
          <p:nvPr>
            <p:ph type="sldNum" sz="quarter" idx="15"/>
          </p:nvPr>
        </p:nvSpPr>
        <p:spPr/>
        <p:txBody>
          <a:bodyPr/>
          <a:lstStyle>
            <a:lvl1pPr eaLnBrk="0" fontAlgn="base" hangingPunct="0">
              <a:spcBef>
                <a:spcPct val="0"/>
              </a:spcBef>
              <a:spcAft>
                <a:spcPct val="0"/>
              </a:spcAft>
              <a:defRPr/>
            </a:lvl1pPr>
          </a:lstStyle>
          <a:p>
            <a:fld id="{97163FC0-CF91-4335-8493-1F3D042A6476}" type="slidenum">
              <a:rPr lang="en-GB" smtClean="0"/>
              <a:t>‹#›</a:t>
            </a:fld>
            <a:endParaRPr lang="en-GB"/>
          </a:p>
        </p:txBody>
      </p:sp>
    </p:spTree>
    <p:extLst>
      <p:ext uri="{BB962C8B-B14F-4D97-AF65-F5344CB8AC3E}">
        <p14:creationId xmlns:p14="http://schemas.microsoft.com/office/powerpoint/2010/main" val="107110005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cSld name="Index slide">
    <p:spTree>
      <p:nvGrpSpPr>
        <p:cNvPr id="1" name=""/>
        <p:cNvGrpSpPr/>
        <p:nvPr/>
      </p:nvGrpSpPr>
      <p:grpSpPr>
        <a:xfrm>
          <a:off x="0" y="0"/>
          <a:ext cx="0" cy="0"/>
          <a:chOff x="0" y="0"/>
          <a:chExt cx="0" cy="0"/>
        </a:xfrm>
      </p:grpSpPr>
      <p:sp>
        <p:nvSpPr>
          <p:cNvPr id="4" name="Tekstvak 14"/>
          <p:cNvSpPr txBox="1"/>
          <p:nvPr/>
        </p:nvSpPr>
        <p:spPr>
          <a:xfrm>
            <a:off x="-85725" y="-261938"/>
            <a:ext cx="1566863" cy="246063"/>
          </a:xfrm>
          <a:prstGeom prst="rect">
            <a:avLst/>
          </a:prstGeom>
          <a:noFill/>
        </p:spPr>
        <p:txBody>
          <a:bodyPr>
            <a:spAutoFit/>
          </a:bodyPr>
          <a:lstStyle>
            <a:defPPr>
              <a:defRPr lang="nl-NL"/>
            </a:defPPr>
            <a:lvl1pPr lvl="0">
              <a:defRPr sz="1000" b="1">
                <a:solidFill>
                  <a:schemeClr val="accent3"/>
                </a:solidFill>
              </a:defRPr>
            </a:lvl1pPr>
          </a:lstStyle>
          <a:p>
            <a:pPr eaLnBrk="1" fontAlgn="auto" hangingPunct="1">
              <a:spcBef>
                <a:spcPts val="0"/>
              </a:spcBef>
              <a:spcAft>
                <a:spcPts val="0"/>
              </a:spcAft>
              <a:defRPr/>
            </a:pPr>
            <a:r>
              <a:rPr lang="en-GB" dirty="0">
                <a:solidFill>
                  <a:srgbClr val="3D7EDB"/>
                </a:solidFill>
                <a:latin typeface="Arial"/>
              </a:rPr>
              <a:t>Index slide</a:t>
            </a:r>
          </a:p>
        </p:txBody>
      </p:sp>
      <p:grpSp>
        <p:nvGrpSpPr>
          <p:cNvPr id="5" name="Groep 56" hidden="1"/>
          <p:cNvGrpSpPr>
            <a:grpSpLocks/>
          </p:cNvGrpSpPr>
          <p:nvPr/>
        </p:nvGrpSpPr>
        <p:grpSpPr bwMode="auto">
          <a:xfrm>
            <a:off x="9369425" y="106363"/>
            <a:ext cx="2979738" cy="5918200"/>
            <a:chOff x="9234062" y="-92622"/>
            <a:chExt cx="2979308" cy="5917970"/>
          </a:xfrm>
        </p:grpSpPr>
        <p:sp>
          <p:nvSpPr>
            <p:cNvPr id="6" name="Tekstvak 33"/>
            <p:cNvSpPr txBox="1">
              <a:spLocks noChangeArrowheads="1"/>
            </p:cNvSpPr>
            <p:nvPr/>
          </p:nvSpPr>
          <p:spPr bwMode="auto">
            <a:xfrm>
              <a:off x="9438820" y="896352"/>
              <a:ext cx="2068213" cy="6476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defRPr/>
              </a:pPr>
              <a:r>
                <a:rPr lang="nl-NL" altLang="en-US" sz="1400">
                  <a:solidFill>
                    <a:srgbClr val="000000"/>
                  </a:solidFill>
                  <a:ea typeface="Tahoma" panose="020B0604030504040204" pitchFamily="34" charset="0"/>
                  <a:cs typeface="Arial" panose="020B0604020202020204" pitchFamily="34" charset="0"/>
                </a:rPr>
                <a:t>Delete existing picture and click on the icon to insert a new picture</a:t>
              </a:r>
              <a:endParaRPr lang="en-US" altLang="en-US" sz="1400" dirty="0">
                <a:solidFill>
                  <a:srgbClr val="000000"/>
                </a:solidFill>
                <a:ea typeface="Tahoma" panose="020B0604030504040204" pitchFamily="34" charset="0"/>
                <a:cs typeface="Arial" panose="020B0604020202020204" pitchFamily="34" charset="0"/>
              </a:endParaRPr>
            </a:p>
          </p:txBody>
        </p:sp>
        <p:sp>
          <p:nvSpPr>
            <p:cNvPr id="7" name="Tekstvak 33"/>
            <p:cNvSpPr txBox="1">
              <a:spLocks noChangeArrowheads="1"/>
            </p:cNvSpPr>
            <p:nvPr/>
          </p:nvSpPr>
          <p:spPr bwMode="auto">
            <a:xfrm>
              <a:off x="9438820" y="3036218"/>
              <a:ext cx="2141228" cy="6460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defRPr/>
              </a:pPr>
              <a:r>
                <a:rPr lang="en-US" altLang="en-US" sz="1400" dirty="0">
                  <a:solidFill>
                    <a:srgbClr val="000000"/>
                  </a:solidFill>
                  <a:ea typeface="Tahoma" panose="020B0604030504040204" pitchFamily="34" charset="0"/>
                  <a:cs typeface="Arial" panose="020B0604020202020204" pitchFamily="34" charset="0"/>
                </a:rPr>
                <a:t>Search and selected the picture you want.</a:t>
              </a:r>
              <a:br>
                <a:rPr lang="en-US" altLang="en-US" sz="1400" dirty="0">
                  <a:solidFill>
                    <a:srgbClr val="000000"/>
                  </a:solidFill>
                  <a:ea typeface="Tahoma" panose="020B0604030504040204" pitchFamily="34" charset="0"/>
                  <a:cs typeface="Arial" panose="020B0604020202020204" pitchFamily="34" charset="0"/>
                </a:rPr>
              </a:br>
              <a:r>
                <a:rPr lang="en-US" altLang="en-US" sz="1400" dirty="0">
                  <a:solidFill>
                    <a:srgbClr val="000000"/>
                  </a:solidFill>
                  <a:ea typeface="Tahoma" panose="020B0604030504040204" pitchFamily="34" charset="0"/>
                  <a:cs typeface="Arial" panose="020B0604020202020204" pitchFamily="34" charset="0"/>
                </a:rPr>
                <a:t>Click</a:t>
              </a:r>
              <a:r>
                <a:rPr lang="en-US" altLang="en-US" sz="1400" dirty="0">
                  <a:solidFill>
                    <a:srgbClr val="FFA100"/>
                  </a:solidFill>
                  <a:ea typeface="Tahoma" panose="020B0604030504040204" pitchFamily="34" charset="0"/>
                  <a:cs typeface="Arial" panose="020B0604020202020204" pitchFamily="34" charset="0"/>
                </a:rPr>
                <a:t> </a:t>
              </a:r>
              <a:r>
                <a:rPr lang="en-US" altLang="en-US" sz="1400" b="1" dirty="0">
                  <a:solidFill>
                    <a:srgbClr val="3D7EDB"/>
                  </a:solidFill>
                  <a:ea typeface="Tahoma" panose="020B0604030504040204" pitchFamily="34" charset="0"/>
                  <a:cs typeface="Arial" panose="020B0604020202020204" pitchFamily="34" charset="0"/>
                </a:rPr>
                <a:t>´Insert´</a:t>
              </a:r>
              <a:endParaRPr lang="nl-NL" altLang="en-US" sz="1400" b="1">
                <a:solidFill>
                  <a:srgbClr val="3D7EDB"/>
                </a:solidFill>
                <a:ea typeface="Tahoma" panose="020B0604030504040204" pitchFamily="34" charset="0"/>
                <a:cs typeface="Arial" panose="020B0604020202020204" pitchFamily="34" charset="0"/>
              </a:endParaRPr>
            </a:p>
          </p:txBody>
        </p:sp>
        <p:sp>
          <p:nvSpPr>
            <p:cNvPr id="9" name="Ovaal 59"/>
            <p:cNvSpPr>
              <a:spLocks noChangeArrowheads="1"/>
            </p:cNvSpPr>
            <p:nvPr/>
          </p:nvSpPr>
          <p:spPr bwMode="auto">
            <a:xfrm>
              <a:off x="9395964" y="412183"/>
              <a:ext cx="401580" cy="401621"/>
            </a:xfrm>
            <a:prstGeom prst="ellipse">
              <a:avLst/>
            </a:prstGeom>
            <a:solidFill>
              <a:schemeClr val="tx2"/>
            </a:solidFill>
            <a:ln>
              <a:noFill/>
            </a:ln>
            <a:extLst>
              <a:ext uri="{91240B29-F687-4F45-9708-019B960494DF}">
                <a14:hiddenLine xmlns:a14="http://schemas.microsoft.com/office/drawing/2010/main" w="25400" algn="ctr">
                  <a:solidFill>
                    <a:srgbClr val="000000"/>
                  </a:solidFill>
                  <a:round/>
                  <a:headEnd/>
                  <a:tailEnd/>
                </a14:hiddenLine>
              </a:ext>
            </a:extLst>
          </p:spPr>
          <p:txBody>
            <a:bodyPr lIns="0" tIns="36000" rIns="0" bIns="43200"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defRPr/>
              </a:pPr>
              <a:r>
                <a:rPr lang="nl-NL" altLang="en-US" sz="1600">
                  <a:solidFill>
                    <a:srgbClr val="FFFFFF"/>
                  </a:solidFill>
                </a:rPr>
                <a:t>1</a:t>
              </a:r>
            </a:p>
          </p:txBody>
        </p:sp>
        <p:sp>
          <p:nvSpPr>
            <p:cNvPr id="10" name="Ovaal 60"/>
            <p:cNvSpPr>
              <a:spLocks noChangeArrowheads="1"/>
            </p:cNvSpPr>
            <p:nvPr/>
          </p:nvSpPr>
          <p:spPr bwMode="auto">
            <a:xfrm>
              <a:off x="9395964" y="2552050"/>
              <a:ext cx="401580" cy="401621"/>
            </a:xfrm>
            <a:prstGeom prst="ellipse">
              <a:avLst/>
            </a:prstGeom>
            <a:solidFill>
              <a:schemeClr val="tx2"/>
            </a:solidFill>
            <a:ln>
              <a:noFill/>
            </a:ln>
            <a:extLst>
              <a:ext uri="{91240B29-F687-4F45-9708-019B960494DF}">
                <a14:hiddenLine xmlns:a14="http://schemas.microsoft.com/office/drawing/2010/main" w="25400" algn="ctr">
                  <a:solidFill>
                    <a:srgbClr val="000000"/>
                  </a:solidFill>
                  <a:round/>
                  <a:headEnd/>
                  <a:tailEnd/>
                </a14:hiddenLine>
              </a:ext>
            </a:extLst>
          </p:spPr>
          <p:txBody>
            <a:bodyPr lIns="0" tIns="36000" rIns="0" bIns="43200"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defRPr/>
              </a:pPr>
              <a:r>
                <a:rPr lang="nl-NL" altLang="en-US" sz="1600">
                  <a:solidFill>
                    <a:srgbClr val="FFFFFF"/>
                  </a:solidFill>
                </a:rPr>
                <a:t>2</a:t>
              </a:r>
            </a:p>
          </p:txBody>
        </p:sp>
        <p:pic>
          <p:nvPicPr>
            <p:cNvPr id="11" name="Picture 3"/>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l="4630" t="13535" r="3470" b="13927"/>
            <a:stretch/>
          </p:blipFill>
          <p:spPr bwMode="auto">
            <a:xfrm>
              <a:off x="9435801" y="3805970"/>
              <a:ext cx="1107757" cy="297656"/>
            </a:xfrm>
            <a:prstGeom prst="roundRect">
              <a:avLst>
                <a:gd name="adj" fmla="val 14496"/>
              </a:avLst>
            </a:prstGeom>
            <a:noFill/>
            <a:ln w="6350">
              <a:solidFill>
                <a:srgbClr val="E2AC00">
                  <a:lumMod val="50000"/>
                </a:srgbClr>
              </a:solidFill>
              <a:miter lim="800000"/>
              <a:headEnd/>
              <a:tailEnd/>
            </a:ln>
            <a:extLst>
              <a:ext uri="{909E8E84-426E-40DD-AFC4-6F175D3DCCD1}">
                <a14:hiddenFill xmlns:a14="http://schemas.microsoft.com/office/drawing/2010/main">
                  <a:solidFill>
                    <a:schemeClr val="accent1"/>
                  </a:solidFill>
                </a14:hiddenFill>
              </a:ext>
            </a:extLst>
          </p:spPr>
        </p:pic>
        <p:pic>
          <p:nvPicPr>
            <p:cNvPr id="12" name="Picture 3"/>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l="10004" t="23401" r="80712" b="21471"/>
            <a:stretch/>
          </p:blipFill>
          <p:spPr bwMode="auto">
            <a:xfrm>
              <a:off x="9505259" y="3832640"/>
              <a:ext cx="792088" cy="226219"/>
            </a:xfrm>
            <a:prstGeom prst="roundRect">
              <a:avLst>
                <a:gd name="adj" fmla="val 14496"/>
              </a:avLst>
            </a:prstGeom>
            <a:noFill/>
            <a:ln w="9525">
              <a:noFill/>
              <a:miter lim="800000"/>
              <a:headEnd/>
              <a:tailEnd/>
            </a:ln>
            <a:extLst>
              <a:ext uri="{909E8E84-426E-40DD-AFC4-6F175D3DCCD1}">
                <a14:hiddenFill xmlns:a14="http://schemas.microsoft.com/office/drawing/2010/main">
                  <a:solidFill>
                    <a:schemeClr val="accent1"/>
                  </a:solidFill>
                </a14:hiddenFill>
              </a:ext>
            </a:extLst>
          </p:spPr>
        </p:pic>
        <p:sp>
          <p:nvSpPr>
            <p:cNvPr id="13" name="Tekstvak 63"/>
            <p:cNvSpPr txBox="1"/>
            <p:nvPr/>
          </p:nvSpPr>
          <p:spPr>
            <a:xfrm>
              <a:off x="9518184" y="3833112"/>
              <a:ext cx="779350" cy="261928"/>
            </a:xfrm>
            <a:prstGeom prst="rect">
              <a:avLst/>
            </a:prstGeom>
            <a:noFill/>
          </p:spPr>
          <p:txBody>
            <a:bodyPr anchor="ctr">
              <a:spAutoFit/>
            </a:bodyPr>
            <a:lstStyle/>
            <a:p>
              <a:pPr algn="ctr" eaLnBrk="1" fontAlgn="auto" hangingPunct="1">
                <a:spcBef>
                  <a:spcPts val="0"/>
                </a:spcBef>
                <a:spcAft>
                  <a:spcPts val="0"/>
                </a:spcAft>
                <a:defRPr/>
              </a:pPr>
              <a:r>
                <a:rPr lang="en-GB" sz="1100" b="1" kern="0" dirty="0">
                  <a:solidFill>
                    <a:srgbClr val="005634">
                      <a:lumMod val="25000"/>
                    </a:srgbClr>
                  </a:solidFill>
                  <a:effectLst>
                    <a:outerShdw blurRad="25400" algn="ctr" rotWithShape="0">
                      <a:prstClr val="white"/>
                    </a:outerShdw>
                  </a:effectLst>
                  <a:latin typeface="Arial"/>
                </a:rPr>
                <a:t>Insert</a:t>
              </a:r>
            </a:p>
          </p:txBody>
        </p:sp>
        <p:sp>
          <p:nvSpPr>
            <p:cNvPr id="14" name="Rechthoek 64"/>
            <p:cNvSpPr>
              <a:spLocks noChangeArrowheads="1"/>
            </p:cNvSpPr>
            <p:nvPr/>
          </p:nvSpPr>
          <p:spPr bwMode="auto">
            <a:xfrm>
              <a:off x="9234062" y="-92622"/>
              <a:ext cx="2772963" cy="38733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lgn="ctr">
                  <a:solidFill>
                    <a:srgbClr val="000000"/>
                  </a:solidFill>
                  <a:miter lim="800000"/>
                  <a:headEnd/>
                  <a:tailEnd/>
                </a14:hiddenLine>
              </a:ext>
            </a:extLst>
          </p:spPr>
          <p:txBody>
            <a:bodyPr lIns="180000" rIns="180000"/>
            <a:lstStyle>
              <a:lvl1pPr>
                <a:tabLst>
                  <a:tab pos="630238" algn="l"/>
                </a:tabLst>
                <a:defRPr>
                  <a:solidFill>
                    <a:schemeClr val="tx1"/>
                  </a:solidFill>
                  <a:latin typeface="Arial" panose="020B0604020202020204" pitchFamily="34" charset="0"/>
                </a:defRPr>
              </a:lvl1pPr>
              <a:lvl2pPr marL="742950" indent="-285750">
                <a:tabLst>
                  <a:tab pos="630238" algn="l"/>
                </a:tabLst>
                <a:defRPr>
                  <a:solidFill>
                    <a:schemeClr val="tx1"/>
                  </a:solidFill>
                  <a:latin typeface="Arial" panose="020B0604020202020204" pitchFamily="34" charset="0"/>
                </a:defRPr>
              </a:lvl2pPr>
              <a:lvl3pPr marL="1143000" indent="-228600">
                <a:tabLst>
                  <a:tab pos="630238" algn="l"/>
                </a:tabLst>
                <a:defRPr>
                  <a:solidFill>
                    <a:schemeClr val="tx1"/>
                  </a:solidFill>
                  <a:latin typeface="Arial" panose="020B0604020202020204" pitchFamily="34" charset="0"/>
                </a:defRPr>
              </a:lvl3pPr>
              <a:lvl4pPr marL="1600200" indent="-228600">
                <a:tabLst>
                  <a:tab pos="630238" algn="l"/>
                </a:tabLst>
                <a:defRPr>
                  <a:solidFill>
                    <a:schemeClr val="tx1"/>
                  </a:solidFill>
                  <a:latin typeface="Arial" panose="020B0604020202020204" pitchFamily="34" charset="0"/>
                </a:defRPr>
              </a:lvl4pPr>
              <a:lvl5pPr marL="2057400" indent="-228600">
                <a:tabLst>
                  <a:tab pos="630238" algn="l"/>
                </a:tabLst>
                <a:defRPr>
                  <a:solidFill>
                    <a:schemeClr val="tx1"/>
                  </a:solidFill>
                  <a:latin typeface="Arial" panose="020B0604020202020204" pitchFamily="34" charset="0"/>
                </a:defRPr>
              </a:lvl5pPr>
              <a:lvl6pPr marL="2514600" indent="-228600" eaLnBrk="0" fontAlgn="base" hangingPunct="0">
                <a:spcBef>
                  <a:spcPct val="0"/>
                </a:spcBef>
                <a:spcAft>
                  <a:spcPct val="0"/>
                </a:spcAft>
                <a:tabLst>
                  <a:tab pos="630238" algn="l"/>
                </a:tabLst>
                <a:defRPr>
                  <a:solidFill>
                    <a:schemeClr val="tx1"/>
                  </a:solidFill>
                  <a:latin typeface="Arial" panose="020B0604020202020204" pitchFamily="34" charset="0"/>
                </a:defRPr>
              </a:lvl6pPr>
              <a:lvl7pPr marL="2971800" indent="-228600" eaLnBrk="0" fontAlgn="base" hangingPunct="0">
                <a:spcBef>
                  <a:spcPct val="0"/>
                </a:spcBef>
                <a:spcAft>
                  <a:spcPct val="0"/>
                </a:spcAft>
                <a:tabLst>
                  <a:tab pos="630238" algn="l"/>
                </a:tabLst>
                <a:defRPr>
                  <a:solidFill>
                    <a:schemeClr val="tx1"/>
                  </a:solidFill>
                  <a:latin typeface="Arial" panose="020B0604020202020204" pitchFamily="34" charset="0"/>
                </a:defRPr>
              </a:lvl7pPr>
              <a:lvl8pPr marL="3429000" indent="-228600" eaLnBrk="0" fontAlgn="base" hangingPunct="0">
                <a:spcBef>
                  <a:spcPct val="0"/>
                </a:spcBef>
                <a:spcAft>
                  <a:spcPct val="0"/>
                </a:spcAft>
                <a:tabLst>
                  <a:tab pos="630238" algn="l"/>
                </a:tabLst>
                <a:defRPr>
                  <a:solidFill>
                    <a:schemeClr val="tx1"/>
                  </a:solidFill>
                  <a:latin typeface="Arial" panose="020B0604020202020204" pitchFamily="34" charset="0"/>
                </a:defRPr>
              </a:lvl8pPr>
              <a:lvl9pPr marL="3886200" indent="-228600" eaLnBrk="0" fontAlgn="base" hangingPunct="0">
                <a:spcBef>
                  <a:spcPct val="0"/>
                </a:spcBef>
                <a:spcAft>
                  <a:spcPct val="0"/>
                </a:spcAft>
                <a:tabLst>
                  <a:tab pos="630238" algn="l"/>
                </a:tabLst>
                <a:defRPr>
                  <a:solidFill>
                    <a:schemeClr val="tx1"/>
                  </a:solidFill>
                  <a:latin typeface="Arial" panose="020B0604020202020204" pitchFamily="34" charset="0"/>
                </a:defRPr>
              </a:lvl9pPr>
            </a:lstStyle>
            <a:p>
              <a:pPr eaLnBrk="1" hangingPunct="1">
                <a:defRPr/>
              </a:pPr>
              <a:r>
                <a:rPr lang="nl-NL" altLang="en-US" sz="1600" b="1">
                  <a:solidFill>
                    <a:srgbClr val="3D7EDB"/>
                  </a:solidFill>
                </a:rPr>
                <a:t>INSERT PICTURE</a:t>
              </a:r>
            </a:p>
          </p:txBody>
        </p:sp>
        <p:cxnSp>
          <p:nvCxnSpPr>
            <p:cNvPr id="15" name="Rechte verbindingslijn 65"/>
            <p:cNvCxnSpPr>
              <a:cxnSpLocks noChangeShapeType="1"/>
            </p:cNvCxnSpPr>
            <p:nvPr/>
          </p:nvCxnSpPr>
          <p:spPr bwMode="auto">
            <a:xfrm>
              <a:off x="9407882" y="292364"/>
              <a:ext cx="2805488" cy="0"/>
            </a:xfrm>
            <a:prstGeom prst="line">
              <a:avLst/>
            </a:prstGeom>
            <a:noFill/>
            <a:ln w="9525" algn="ctr">
              <a:solidFill>
                <a:schemeClr val="tx2"/>
              </a:solidFill>
              <a:round/>
              <a:headEnd/>
              <a:tailEnd/>
            </a:ln>
            <a:extLst>
              <a:ext uri="{909E8E84-426E-40DD-AFC4-6F175D3DCCD1}">
                <a14:hiddenFill xmlns:a14="http://schemas.microsoft.com/office/drawing/2010/main">
                  <a:noFill/>
                </a14:hiddenFill>
              </a:ext>
            </a:extLst>
          </p:spPr>
        </p:cxnSp>
        <p:cxnSp>
          <p:nvCxnSpPr>
            <p:cNvPr id="16" name="Rechte verbindingslijn 66"/>
            <p:cNvCxnSpPr>
              <a:cxnSpLocks noChangeShapeType="1"/>
            </p:cNvCxnSpPr>
            <p:nvPr/>
          </p:nvCxnSpPr>
          <p:spPr bwMode="auto">
            <a:xfrm>
              <a:off x="9407882" y="2365810"/>
              <a:ext cx="2805488" cy="0"/>
            </a:xfrm>
            <a:prstGeom prst="line">
              <a:avLst/>
            </a:prstGeom>
            <a:noFill/>
            <a:ln w="9525" algn="ctr">
              <a:solidFill>
                <a:schemeClr val="tx2"/>
              </a:solidFill>
              <a:round/>
              <a:headEnd/>
              <a:tailEnd/>
            </a:ln>
            <a:extLst>
              <a:ext uri="{909E8E84-426E-40DD-AFC4-6F175D3DCCD1}">
                <a14:hiddenFill xmlns:a14="http://schemas.microsoft.com/office/drawing/2010/main">
                  <a:noFill/>
                </a14:hiddenFill>
              </a:ext>
            </a:extLst>
          </p:spPr>
        </p:cxnSp>
        <p:cxnSp>
          <p:nvCxnSpPr>
            <p:cNvPr id="17" name="Rechte verbindingslijn 67"/>
            <p:cNvCxnSpPr>
              <a:cxnSpLocks noChangeShapeType="1"/>
            </p:cNvCxnSpPr>
            <p:nvPr/>
          </p:nvCxnSpPr>
          <p:spPr bwMode="auto">
            <a:xfrm>
              <a:off x="9408221" y="4238018"/>
              <a:ext cx="2805149" cy="0"/>
            </a:xfrm>
            <a:prstGeom prst="line">
              <a:avLst/>
            </a:prstGeom>
            <a:noFill/>
            <a:ln w="9525" algn="ctr">
              <a:solidFill>
                <a:schemeClr val="tx2"/>
              </a:solidFill>
              <a:round/>
              <a:headEnd/>
              <a:tailEnd/>
            </a:ln>
            <a:extLst>
              <a:ext uri="{909E8E84-426E-40DD-AFC4-6F175D3DCCD1}">
                <a14:hiddenFill xmlns:a14="http://schemas.microsoft.com/office/drawing/2010/main">
                  <a:noFill/>
                </a14:hiddenFill>
              </a:ext>
            </a:extLst>
          </p:spPr>
        </p:cxnSp>
        <p:sp>
          <p:nvSpPr>
            <p:cNvPr id="18" name="Tekstvak 33"/>
            <p:cNvSpPr txBox="1">
              <a:spLocks noChangeArrowheads="1"/>
            </p:cNvSpPr>
            <p:nvPr/>
          </p:nvSpPr>
          <p:spPr bwMode="auto">
            <a:xfrm>
              <a:off x="9438820" y="4914158"/>
              <a:ext cx="2141228" cy="4317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defRPr/>
              </a:pPr>
              <a:r>
                <a:rPr lang="en-US" altLang="en-US" sz="1400" dirty="0">
                  <a:solidFill>
                    <a:srgbClr val="000000"/>
                  </a:solidFill>
                  <a:ea typeface="Tahoma" panose="020B0604030504040204" pitchFamily="34" charset="0"/>
                  <a:cs typeface="Arial" panose="020B0604020202020204" pitchFamily="34" charset="0"/>
                </a:rPr>
                <a:t>Select the picture and select</a:t>
              </a:r>
              <a:r>
                <a:rPr lang="en-US" altLang="en-US" sz="1400" dirty="0">
                  <a:solidFill>
                    <a:srgbClr val="3D7EDB"/>
                  </a:solidFill>
                  <a:ea typeface="Tahoma" panose="020B0604030504040204" pitchFamily="34" charset="0"/>
                  <a:cs typeface="Arial" panose="020B0604020202020204" pitchFamily="34" charset="0"/>
                </a:rPr>
                <a:t> </a:t>
              </a:r>
              <a:r>
                <a:rPr lang="en-US" altLang="en-US" sz="1400" b="1" dirty="0">
                  <a:solidFill>
                    <a:srgbClr val="3D7EDB"/>
                  </a:solidFill>
                  <a:ea typeface="Tahoma" panose="020B0604030504040204" pitchFamily="34" charset="0"/>
                  <a:cs typeface="Arial" panose="020B0604020202020204" pitchFamily="34" charset="0"/>
                </a:rPr>
                <a:t>‘Send to back’</a:t>
              </a:r>
            </a:p>
          </p:txBody>
        </p:sp>
        <p:sp>
          <p:nvSpPr>
            <p:cNvPr id="19" name="Ovaal 69"/>
            <p:cNvSpPr>
              <a:spLocks noChangeArrowheads="1"/>
            </p:cNvSpPr>
            <p:nvPr/>
          </p:nvSpPr>
          <p:spPr bwMode="auto">
            <a:xfrm>
              <a:off x="9395964" y="4426814"/>
              <a:ext cx="401580" cy="401622"/>
            </a:xfrm>
            <a:prstGeom prst="ellipse">
              <a:avLst/>
            </a:prstGeom>
            <a:solidFill>
              <a:schemeClr val="tx2"/>
            </a:solidFill>
            <a:ln>
              <a:noFill/>
            </a:ln>
            <a:extLst>
              <a:ext uri="{91240B29-F687-4F45-9708-019B960494DF}">
                <a14:hiddenLine xmlns:a14="http://schemas.microsoft.com/office/drawing/2010/main" w="25400" algn="ctr">
                  <a:solidFill>
                    <a:srgbClr val="000000"/>
                  </a:solidFill>
                  <a:round/>
                  <a:headEnd/>
                  <a:tailEnd/>
                </a14:hiddenLine>
              </a:ext>
            </a:extLst>
          </p:spPr>
          <p:txBody>
            <a:bodyPr lIns="0" tIns="36000" rIns="0" bIns="43200"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defRPr/>
              </a:pPr>
              <a:r>
                <a:rPr lang="nl-NL" altLang="en-US" sz="1600">
                  <a:solidFill>
                    <a:srgbClr val="FFFFFF"/>
                  </a:solidFill>
                </a:rPr>
                <a:t>3</a:t>
              </a:r>
            </a:p>
          </p:txBody>
        </p:sp>
        <p:pic>
          <p:nvPicPr>
            <p:cNvPr id="20" name="Picture 2"/>
            <p:cNvPicPr>
              <a:picLocks noChangeAspect="1" noChangeArrowheads="1"/>
            </p:cNvPicPr>
            <p:nvPr/>
          </p:nvPicPr>
          <p:blipFill rotWithShape="1">
            <a:blip r:embed="rId3" cstate="print">
              <a:extLst>
                <a:ext uri="{28A0092B-C50C-407E-A947-70E740481C1C}">
                  <a14:useLocalDpi xmlns:a14="http://schemas.microsoft.com/office/drawing/2010/main" val="0"/>
                </a:ext>
              </a:extLst>
            </a:blip>
            <a:srcRect r="912" b="9320"/>
            <a:stretch/>
          </p:blipFill>
          <p:spPr bwMode="auto">
            <a:xfrm>
              <a:off x="9435801" y="5462154"/>
              <a:ext cx="2287853" cy="363194"/>
            </a:xfrm>
            <a:prstGeom prst="roundRect">
              <a:avLst>
                <a:gd name="adj" fmla="val 8018"/>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1" name="Afbeelding 71"/>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9435801" y="1653232"/>
              <a:ext cx="610090" cy="61009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sp>
        <p:nvSpPr>
          <p:cNvPr id="2" name="Titel 1"/>
          <p:cNvSpPr>
            <a:spLocks noGrp="1"/>
          </p:cNvSpPr>
          <p:nvPr>
            <p:ph type="title"/>
          </p:nvPr>
        </p:nvSpPr>
        <p:spPr>
          <a:xfrm>
            <a:off x="395824" y="820313"/>
            <a:ext cx="8327552" cy="219074"/>
          </a:xfrm>
        </p:spPr>
        <p:txBody>
          <a:bodyPr>
            <a:noAutofit/>
          </a:bodyPr>
          <a:lstStyle>
            <a:lvl1pPr>
              <a:defRPr sz="4000">
                <a:solidFill>
                  <a:schemeClr val="tx2"/>
                </a:solidFill>
              </a:defRPr>
            </a:lvl1pPr>
          </a:lstStyle>
          <a:p>
            <a:r>
              <a:rPr lang="en-US"/>
              <a:t>Click to edit Master title style</a:t>
            </a:r>
            <a:endParaRPr lang="en-US" dirty="0"/>
          </a:p>
        </p:txBody>
      </p:sp>
      <p:sp>
        <p:nvSpPr>
          <p:cNvPr id="8" name="Tijdelijke aanduiding voor tabel 7"/>
          <p:cNvSpPr>
            <a:spLocks noGrp="1"/>
          </p:cNvSpPr>
          <p:nvPr>
            <p:ph type="tbl" sz="quarter" idx="16"/>
          </p:nvPr>
        </p:nvSpPr>
        <p:spPr>
          <a:xfrm>
            <a:off x="405584" y="1210970"/>
            <a:ext cx="8316592" cy="4234254"/>
          </a:xfrm>
        </p:spPr>
        <p:txBody>
          <a:bodyPr anchor="ctr"/>
          <a:lstStyle>
            <a:lvl1pPr algn="ctr">
              <a:lnSpc>
                <a:spcPct val="150000"/>
              </a:lnSpc>
              <a:defRPr>
                <a:solidFill>
                  <a:schemeClr val="tx2"/>
                </a:solidFill>
              </a:defRPr>
            </a:lvl1pPr>
          </a:lstStyle>
          <a:p>
            <a:pPr lvl="0"/>
            <a:r>
              <a:rPr lang="en-US" noProof="0"/>
              <a:t>Click icon to add table</a:t>
            </a:r>
            <a:endParaRPr lang="en-US" noProof="0" dirty="0"/>
          </a:p>
        </p:txBody>
      </p:sp>
      <p:sp>
        <p:nvSpPr>
          <p:cNvPr id="23" name="Tijdelijke aanduiding voor dianummer 5"/>
          <p:cNvSpPr>
            <a:spLocks noGrp="1"/>
          </p:cNvSpPr>
          <p:nvPr>
            <p:ph type="sldNum" sz="quarter" idx="18"/>
          </p:nvPr>
        </p:nvSpPr>
        <p:spPr/>
        <p:txBody>
          <a:bodyPr/>
          <a:lstStyle>
            <a:lvl1pPr eaLnBrk="0" fontAlgn="base" hangingPunct="0">
              <a:spcBef>
                <a:spcPct val="0"/>
              </a:spcBef>
              <a:spcAft>
                <a:spcPct val="0"/>
              </a:spcAft>
              <a:defRPr/>
            </a:lvl1pPr>
          </a:lstStyle>
          <a:p>
            <a:fld id="{97163FC0-CF91-4335-8493-1F3D042A6476}" type="slidenum">
              <a:rPr lang="en-GB" smtClean="0"/>
              <a:t>‹#›</a:t>
            </a:fld>
            <a:endParaRPr lang="en-GB"/>
          </a:p>
        </p:txBody>
      </p:sp>
    </p:spTree>
    <p:extLst>
      <p:ext uri="{BB962C8B-B14F-4D97-AF65-F5344CB8AC3E}">
        <p14:creationId xmlns:p14="http://schemas.microsoft.com/office/powerpoint/2010/main" val="207289286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1.jp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5">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BCDD5EF3-4EF8-4370-9A56-FD0909BFFF16}" type="datetimeFigureOut">
              <a:rPr lang="en-GB" smtClean="0"/>
              <a:t>23/01/2022</a:t>
            </a:fld>
            <a:endParaRPr lang="en-GB"/>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97163FC0-CF91-4335-8493-1F3D042A6476}" type="slidenum">
              <a:rPr lang="en-GB" smtClean="0"/>
              <a:t>‹#›</a:t>
            </a:fld>
            <a:endParaRPr lang="en-GB"/>
          </a:p>
        </p:txBody>
      </p:sp>
    </p:spTree>
    <p:extLst>
      <p:ext uri="{BB962C8B-B14F-4D97-AF65-F5344CB8AC3E}">
        <p14:creationId xmlns:p14="http://schemas.microsoft.com/office/powerpoint/2010/main" val="2653420217"/>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hyperlink" Target="https://www.youtube.com/watch?v=2fuOs6nJSjY" TargetMode="External"/><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a:t>Models of Culture</a:t>
            </a:r>
          </a:p>
        </p:txBody>
      </p:sp>
      <p:sp>
        <p:nvSpPr>
          <p:cNvPr id="3" name="Subtitle 2"/>
          <p:cNvSpPr>
            <a:spLocks noGrp="1"/>
          </p:cNvSpPr>
          <p:nvPr>
            <p:ph type="subTitle" idx="1"/>
          </p:nvPr>
        </p:nvSpPr>
        <p:spPr>
          <a:xfrm>
            <a:off x="395536" y="3886200"/>
            <a:ext cx="8352928" cy="1752600"/>
          </a:xfrm>
        </p:spPr>
        <p:txBody>
          <a:bodyPr/>
          <a:lstStyle/>
          <a:p>
            <a:endParaRPr lang="en-GB" dirty="0"/>
          </a:p>
        </p:txBody>
      </p:sp>
    </p:spTree>
    <p:extLst>
      <p:ext uri="{BB962C8B-B14F-4D97-AF65-F5344CB8AC3E}">
        <p14:creationId xmlns:p14="http://schemas.microsoft.com/office/powerpoint/2010/main" val="213259500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Charles Handy</a:t>
            </a:r>
          </a:p>
        </p:txBody>
      </p:sp>
      <p:sp>
        <p:nvSpPr>
          <p:cNvPr id="3" name="Content Placeholder 2"/>
          <p:cNvSpPr>
            <a:spLocks noGrp="1"/>
          </p:cNvSpPr>
          <p:nvPr>
            <p:ph idx="1"/>
          </p:nvPr>
        </p:nvSpPr>
        <p:spPr/>
        <p:txBody>
          <a:bodyPr>
            <a:normAutofit fontScale="92500"/>
          </a:bodyPr>
          <a:lstStyle/>
          <a:p>
            <a:r>
              <a:rPr lang="en-GB" dirty="0"/>
              <a:t>Charles Handy links organisational structure to organisational culture. Handy describes: </a:t>
            </a:r>
          </a:p>
          <a:p>
            <a:pPr marL="0" indent="0">
              <a:buNone/>
            </a:pPr>
            <a:r>
              <a:rPr lang="en-GB" dirty="0"/>
              <a:t> </a:t>
            </a:r>
          </a:p>
          <a:p>
            <a:r>
              <a:rPr lang="en-GB" dirty="0"/>
              <a:t>Power Culture </a:t>
            </a:r>
          </a:p>
          <a:p>
            <a:r>
              <a:rPr lang="en-GB" dirty="0"/>
              <a:t>Role Culture </a:t>
            </a:r>
          </a:p>
          <a:p>
            <a:r>
              <a:rPr lang="en-GB" dirty="0"/>
              <a:t>Task Culture </a:t>
            </a:r>
          </a:p>
          <a:p>
            <a:r>
              <a:rPr lang="en-GB" dirty="0"/>
              <a:t>Person Culture</a:t>
            </a:r>
          </a:p>
        </p:txBody>
      </p:sp>
    </p:spTree>
    <p:extLst>
      <p:ext uri="{BB962C8B-B14F-4D97-AF65-F5344CB8AC3E}">
        <p14:creationId xmlns:p14="http://schemas.microsoft.com/office/powerpoint/2010/main" val="260890260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Power Culture </a:t>
            </a:r>
          </a:p>
        </p:txBody>
      </p:sp>
      <p:sp>
        <p:nvSpPr>
          <p:cNvPr id="3" name="Content Placeholder 2"/>
          <p:cNvSpPr>
            <a:spLocks noGrp="1"/>
          </p:cNvSpPr>
          <p:nvPr>
            <p:ph sz="half" idx="1"/>
          </p:nvPr>
        </p:nvSpPr>
        <p:spPr>
          <a:xfrm>
            <a:off x="457200" y="1600201"/>
            <a:ext cx="8363272" cy="3989040"/>
          </a:xfrm>
        </p:spPr>
        <p:txBody>
          <a:bodyPr>
            <a:normAutofit fontScale="92500" lnSpcReduction="20000"/>
          </a:bodyPr>
          <a:lstStyle/>
          <a:p>
            <a:pPr marL="0" indent="0">
              <a:buNone/>
            </a:pPr>
            <a:r>
              <a:rPr lang="en-GB" dirty="0"/>
              <a:t>• culture relies on central figure</a:t>
            </a:r>
          </a:p>
          <a:p>
            <a:pPr marL="0" indent="0">
              <a:buNone/>
            </a:pPr>
            <a:r>
              <a:rPr lang="en-GB" dirty="0"/>
              <a:t>• central figure communicates outwards – no system of    feedback</a:t>
            </a:r>
          </a:p>
          <a:p>
            <a:pPr marL="0" indent="0">
              <a:buNone/>
            </a:pPr>
            <a:r>
              <a:rPr lang="en-GB" dirty="0"/>
              <a:t>• found in small organisations</a:t>
            </a:r>
          </a:p>
          <a:p>
            <a:pPr marL="0" indent="0">
              <a:buNone/>
            </a:pPr>
            <a:r>
              <a:rPr lang="en-GB" dirty="0"/>
              <a:t>• quick decision making</a:t>
            </a:r>
          </a:p>
          <a:p>
            <a:pPr marL="0" indent="0">
              <a:buNone/>
            </a:pPr>
            <a:r>
              <a:rPr lang="en-GB" dirty="0"/>
              <a:t>• can respond to change and outside threats</a:t>
            </a:r>
          </a:p>
          <a:p>
            <a:pPr marL="0" indent="0">
              <a:buNone/>
            </a:pPr>
            <a:r>
              <a:rPr lang="en-GB" dirty="0"/>
              <a:t>• hard to maintain once the business starts to expand</a:t>
            </a:r>
          </a:p>
          <a:p>
            <a:pPr marL="0" indent="0">
              <a:buNone/>
            </a:pPr>
            <a:r>
              <a:rPr lang="en-GB" dirty="0"/>
              <a:t>• vigorously pitted against change</a:t>
            </a:r>
          </a:p>
          <a:p>
            <a:pPr marL="0" indent="0">
              <a:buNone/>
            </a:pPr>
            <a:r>
              <a:rPr lang="en-GB" dirty="0"/>
              <a:t>• constrains flexibility</a:t>
            </a:r>
          </a:p>
          <a:p>
            <a:pPr marL="0" indent="0">
              <a:buNone/>
            </a:pPr>
            <a:r>
              <a:rPr lang="en-GB" dirty="0"/>
              <a:t>• unnecessary costs incurred</a:t>
            </a:r>
          </a:p>
        </p:txBody>
      </p:sp>
    </p:spTree>
    <p:extLst>
      <p:ext uri="{BB962C8B-B14F-4D97-AF65-F5344CB8AC3E}">
        <p14:creationId xmlns:p14="http://schemas.microsoft.com/office/powerpoint/2010/main" val="27008973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86608" y="132742"/>
            <a:ext cx="8229600" cy="720080"/>
          </a:xfrm>
        </p:spPr>
        <p:txBody>
          <a:bodyPr>
            <a:normAutofit fontScale="90000"/>
          </a:bodyPr>
          <a:lstStyle/>
          <a:p>
            <a:r>
              <a:rPr lang="en-GB" dirty="0"/>
              <a:t>Role Culture</a:t>
            </a:r>
          </a:p>
        </p:txBody>
      </p:sp>
      <p:sp>
        <p:nvSpPr>
          <p:cNvPr id="3" name="Content Placeholder 2"/>
          <p:cNvSpPr>
            <a:spLocks noGrp="1"/>
          </p:cNvSpPr>
          <p:nvPr>
            <p:ph sz="half" idx="1"/>
          </p:nvPr>
        </p:nvSpPr>
        <p:spPr>
          <a:xfrm>
            <a:off x="169168" y="548680"/>
            <a:ext cx="4834880" cy="4525963"/>
          </a:xfrm>
        </p:spPr>
        <p:txBody>
          <a:bodyPr>
            <a:noAutofit/>
          </a:bodyPr>
          <a:lstStyle/>
          <a:p>
            <a:pPr marL="0" indent="0">
              <a:buNone/>
            </a:pPr>
            <a:r>
              <a:rPr lang="en-GB" sz="2000" dirty="0"/>
              <a:t>Most common and readily recognised</a:t>
            </a:r>
          </a:p>
          <a:p>
            <a:pPr marL="0" indent="0">
              <a:buNone/>
            </a:pPr>
            <a:r>
              <a:rPr lang="en-GB" sz="2000" dirty="0"/>
              <a:t>• presumption of logic and rationality</a:t>
            </a:r>
          </a:p>
          <a:p>
            <a:pPr marL="0" indent="0">
              <a:buNone/>
            </a:pPr>
            <a:r>
              <a:rPr lang="en-GB" sz="2000" dirty="0"/>
              <a:t>• based on job/role rather than personalities</a:t>
            </a:r>
          </a:p>
          <a:p>
            <a:pPr marL="0" indent="0">
              <a:buNone/>
            </a:pPr>
            <a:r>
              <a:rPr lang="en-GB" sz="2000" dirty="0"/>
              <a:t>• complements traditional hierarchical structure</a:t>
            </a:r>
          </a:p>
          <a:p>
            <a:pPr marL="0" indent="0">
              <a:buNone/>
            </a:pPr>
            <a:r>
              <a:rPr lang="en-GB" sz="2000" dirty="0"/>
              <a:t>• impersonal</a:t>
            </a:r>
          </a:p>
          <a:p>
            <a:pPr marL="0" indent="0">
              <a:buNone/>
            </a:pPr>
            <a:r>
              <a:rPr lang="en-GB" sz="2000" dirty="0"/>
              <a:t>• suppress individual efforts to improve</a:t>
            </a:r>
          </a:p>
          <a:p>
            <a:pPr marL="0" indent="0">
              <a:buNone/>
            </a:pPr>
            <a:r>
              <a:rPr lang="en-GB" sz="2000" dirty="0"/>
              <a:t>• no thought required to work in role culture</a:t>
            </a:r>
          </a:p>
          <a:p>
            <a:pPr marL="0" indent="0">
              <a:buNone/>
            </a:pPr>
            <a:r>
              <a:rPr lang="en-GB" sz="2000" dirty="0"/>
              <a:t>• change relatively slow and only brought about by fear</a:t>
            </a:r>
          </a:p>
          <a:p>
            <a:pPr marL="0" indent="0">
              <a:buNone/>
            </a:pPr>
            <a:r>
              <a:rPr lang="en-GB" sz="2000" dirty="0"/>
              <a:t>• can adapt but this ability restricted and will thus face problems surviving a dramatic change</a:t>
            </a:r>
          </a:p>
        </p:txBody>
      </p:sp>
      <p:sp>
        <p:nvSpPr>
          <p:cNvPr id="4" name="Content Placeholder 3"/>
          <p:cNvSpPr>
            <a:spLocks noGrp="1"/>
          </p:cNvSpPr>
          <p:nvPr>
            <p:ph sz="half" idx="2"/>
          </p:nvPr>
        </p:nvSpPr>
        <p:spPr>
          <a:xfrm>
            <a:off x="5000525" y="1268760"/>
            <a:ext cx="4038600" cy="4741987"/>
          </a:xfrm>
        </p:spPr>
        <p:txBody>
          <a:bodyPr>
            <a:normAutofit/>
          </a:bodyPr>
          <a:lstStyle/>
          <a:p>
            <a:r>
              <a:rPr lang="en-GB" dirty="0"/>
              <a:t>Large companies like banks and insurance firms,  civil service</a:t>
            </a:r>
          </a:p>
        </p:txBody>
      </p:sp>
    </p:spTree>
    <p:extLst>
      <p:ext uri="{BB962C8B-B14F-4D97-AF65-F5344CB8AC3E}">
        <p14:creationId xmlns:p14="http://schemas.microsoft.com/office/powerpoint/2010/main" val="20688372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634082"/>
          </a:xfrm>
        </p:spPr>
        <p:txBody>
          <a:bodyPr>
            <a:normAutofit fontScale="90000"/>
          </a:bodyPr>
          <a:lstStyle/>
          <a:p>
            <a:r>
              <a:rPr lang="en-GB" dirty="0"/>
              <a:t>Task Culture</a:t>
            </a:r>
          </a:p>
        </p:txBody>
      </p:sp>
      <p:sp>
        <p:nvSpPr>
          <p:cNvPr id="3" name="Content Placeholder 2"/>
          <p:cNvSpPr>
            <a:spLocks noGrp="1"/>
          </p:cNvSpPr>
          <p:nvPr>
            <p:ph sz="half" idx="1"/>
          </p:nvPr>
        </p:nvSpPr>
        <p:spPr>
          <a:xfrm>
            <a:off x="453008" y="1052736"/>
            <a:ext cx="4407024" cy="5030019"/>
          </a:xfrm>
        </p:spPr>
        <p:txBody>
          <a:bodyPr>
            <a:normAutofit fontScale="47500" lnSpcReduction="20000"/>
          </a:bodyPr>
          <a:lstStyle/>
          <a:p>
            <a:pPr marL="0" indent="0">
              <a:buNone/>
            </a:pPr>
            <a:r>
              <a:rPr lang="en-GB" dirty="0"/>
              <a:t>• </a:t>
            </a:r>
            <a:r>
              <a:rPr lang="en-GB" sz="3800" dirty="0"/>
              <a:t>management’s basic concern – continuous and successful solution of problems</a:t>
            </a:r>
          </a:p>
          <a:p>
            <a:pPr marL="0" indent="0">
              <a:buNone/>
            </a:pPr>
            <a:r>
              <a:rPr lang="en-GB" sz="3800" dirty="0"/>
              <a:t>• basis of performance judgement – results and problems solved</a:t>
            </a:r>
          </a:p>
          <a:p>
            <a:pPr marL="0" indent="0">
              <a:buNone/>
            </a:pPr>
            <a:r>
              <a:rPr lang="en-GB" sz="3800" dirty="0"/>
              <a:t>• flexible structure – can be tailored according to task in hand</a:t>
            </a:r>
          </a:p>
          <a:p>
            <a:pPr marL="0" indent="0">
              <a:buNone/>
            </a:pPr>
            <a:r>
              <a:rPr lang="en-GB" sz="3800" dirty="0"/>
              <a:t>• organisation more loosely bound than role culture</a:t>
            </a:r>
          </a:p>
          <a:p>
            <a:pPr marL="0" indent="0">
              <a:buNone/>
            </a:pPr>
            <a:r>
              <a:rPr lang="en-GB" sz="3800" dirty="0"/>
              <a:t>• individual knowledge rather than rank and position</a:t>
            </a:r>
          </a:p>
          <a:p>
            <a:pPr marL="0" indent="0">
              <a:buNone/>
            </a:pPr>
            <a:r>
              <a:rPr lang="en-GB" sz="3800" dirty="0"/>
              <a:t>• jobs described on the basis of results achieved</a:t>
            </a:r>
          </a:p>
          <a:p>
            <a:pPr marL="0" indent="0">
              <a:buNone/>
            </a:pPr>
            <a:r>
              <a:rPr lang="en-GB" sz="3800" dirty="0"/>
              <a:t>• suitable for rapidly changing organisations where groups are established for short term basis</a:t>
            </a:r>
          </a:p>
          <a:p>
            <a:pPr marL="0" indent="0">
              <a:buNone/>
            </a:pPr>
            <a:r>
              <a:rPr lang="en-GB" sz="3800" dirty="0"/>
              <a:t>• often associated with matrix structure</a:t>
            </a:r>
          </a:p>
          <a:p>
            <a:pPr marL="0" indent="0">
              <a:buNone/>
            </a:pPr>
            <a:r>
              <a:rPr lang="en-GB" sz="3800" dirty="0"/>
              <a:t>• e.g. entertainment industry</a:t>
            </a:r>
          </a:p>
        </p:txBody>
      </p:sp>
      <p:sp>
        <p:nvSpPr>
          <p:cNvPr id="4" name="Content Placeholder 3"/>
          <p:cNvSpPr>
            <a:spLocks noGrp="1"/>
          </p:cNvSpPr>
          <p:nvPr>
            <p:ph sz="half" idx="2"/>
          </p:nvPr>
        </p:nvSpPr>
        <p:spPr>
          <a:xfrm>
            <a:off x="5148064" y="1166019"/>
            <a:ext cx="3668216" cy="4135190"/>
          </a:xfrm>
        </p:spPr>
        <p:txBody>
          <a:bodyPr>
            <a:noAutofit/>
          </a:bodyPr>
          <a:lstStyle/>
          <a:p>
            <a:pPr marL="0" indent="0">
              <a:buNone/>
            </a:pPr>
            <a:r>
              <a:rPr lang="en-GB" sz="2400" dirty="0"/>
              <a:t>Most medium and large professional services, accounting, law and consulting firms (like PricewaterhouseCoopers Deloitte, Bain, etc.) </a:t>
            </a:r>
          </a:p>
        </p:txBody>
      </p:sp>
    </p:spTree>
    <p:extLst>
      <p:ext uri="{BB962C8B-B14F-4D97-AF65-F5344CB8AC3E}">
        <p14:creationId xmlns:p14="http://schemas.microsoft.com/office/powerpoint/2010/main" val="35432472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nodeType="after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nodeType="clickEffect">
                                  <p:stCondLst>
                                    <p:cond delay="0"/>
                                  </p:stCondLst>
                                  <p:childTnLst>
                                    <p:set>
                                      <p:cBhvr>
                                        <p:cTn id="42"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Person Culture</a:t>
            </a:r>
          </a:p>
        </p:txBody>
      </p:sp>
      <p:sp>
        <p:nvSpPr>
          <p:cNvPr id="3" name="Content Placeholder 2"/>
          <p:cNvSpPr>
            <a:spLocks noGrp="1"/>
          </p:cNvSpPr>
          <p:nvPr>
            <p:ph sz="half" idx="1"/>
          </p:nvPr>
        </p:nvSpPr>
        <p:spPr>
          <a:xfrm>
            <a:off x="457200" y="1340768"/>
            <a:ext cx="4402832" cy="4785395"/>
          </a:xfrm>
        </p:spPr>
        <p:txBody>
          <a:bodyPr>
            <a:normAutofit fontScale="77500" lnSpcReduction="20000"/>
          </a:bodyPr>
          <a:lstStyle/>
          <a:p>
            <a:r>
              <a:rPr lang="en-GB" i="0" u="none" strike="noStrike" baseline="0" dirty="0">
                <a:latin typeface="Tahoma,Bold"/>
              </a:rPr>
              <a:t>structure and culture built around individuals</a:t>
            </a:r>
          </a:p>
          <a:p>
            <a:r>
              <a:rPr lang="en-GB" i="0" u="none" strike="noStrike" baseline="0" dirty="0">
                <a:latin typeface="Tahoma,Bold"/>
              </a:rPr>
              <a:t>uncommon for entire organisation – exists within small areas in an organisation</a:t>
            </a:r>
          </a:p>
          <a:p>
            <a:r>
              <a:rPr lang="en-GB" i="0" u="none" strike="noStrike" baseline="0" dirty="0">
                <a:latin typeface="Tahoma,Bold"/>
              </a:rPr>
              <a:t>Most suitable when: Business</a:t>
            </a:r>
          </a:p>
          <a:p>
            <a:pPr marL="0" indent="0">
              <a:buNone/>
            </a:pPr>
            <a:r>
              <a:rPr lang="en-GB" i="0" u="none" strike="noStrike" baseline="0" dirty="0">
                <a:latin typeface="Tahoma,Bold"/>
              </a:rPr>
              <a:t>	Environment stable</a:t>
            </a:r>
          </a:p>
          <a:p>
            <a:r>
              <a:rPr lang="en-GB" i="0" u="none" strike="noStrike" baseline="0" dirty="0">
                <a:latin typeface="Tahoma,Bold"/>
              </a:rPr>
              <a:t>In large organisations</a:t>
            </a:r>
          </a:p>
          <a:p>
            <a:r>
              <a:rPr lang="en-GB" i="0" u="none" strike="noStrike" baseline="0" dirty="0">
                <a:latin typeface="Tahoma,Bold"/>
              </a:rPr>
              <a:t>culture for educated + articulate individuals coming together for a common interest – e.g. use of some common office service – but operate independently</a:t>
            </a:r>
            <a:endParaRPr lang="en-GB" dirty="0"/>
          </a:p>
        </p:txBody>
      </p:sp>
      <p:sp>
        <p:nvSpPr>
          <p:cNvPr id="4" name="Content Placeholder 3"/>
          <p:cNvSpPr>
            <a:spLocks noGrp="1"/>
          </p:cNvSpPr>
          <p:nvPr>
            <p:ph sz="half" idx="2"/>
          </p:nvPr>
        </p:nvSpPr>
        <p:spPr>
          <a:xfrm>
            <a:off x="4928964" y="1565057"/>
            <a:ext cx="4038600" cy="4525963"/>
          </a:xfrm>
        </p:spPr>
        <p:txBody>
          <a:bodyPr>
            <a:normAutofit fontScale="77500" lnSpcReduction="20000"/>
          </a:bodyPr>
          <a:lstStyle/>
          <a:p>
            <a:r>
              <a:rPr lang="en-GB" sz="3100" dirty="0"/>
              <a:t>Small law or accounting office,</a:t>
            </a:r>
          </a:p>
          <a:p>
            <a:r>
              <a:rPr lang="en-GB" sz="3100" dirty="0"/>
              <a:t>Barristers chambers</a:t>
            </a:r>
          </a:p>
          <a:p>
            <a:r>
              <a:rPr lang="en-GB" sz="3100" dirty="0"/>
              <a:t>GP Practice</a:t>
            </a:r>
          </a:p>
          <a:p>
            <a:r>
              <a:rPr lang="en-GB" sz="3100" dirty="0"/>
              <a:t>Professional practices</a:t>
            </a:r>
          </a:p>
          <a:p>
            <a:endParaRPr lang="en-GB" dirty="0"/>
          </a:p>
          <a:p>
            <a:endParaRPr lang="en-GB" dirty="0"/>
          </a:p>
        </p:txBody>
      </p:sp>
    </p:spTree>
    <p:extLst>
      <p:ext uri="{BB962C8B-B14F-4D97-AF65-F5344CB8AC3E}">
        <p14:creationId xmlns:p14="http://schemas.microsoft.com/office/powerpoint/2010/main" val="165870886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Edgar Schein</a:t>
            </a:r>
          </a:p>
        </p:txBody>
      </p:sp>
      <p:sp>
        <p:nvSpPr>
          <p:cNvPr id="3" name="Content Placeholder 2"/>
          <p:cNvSpPr>
            <a:spLocks noGrp="1"/>
          </p:cNvSpPr>
          <p:nvPr>
            <p:ph idx="1"/>
          </p:nvPr>
        </p:nvSpPr>
        <p:spPr>
          <a:xfrm>
            <a:off x="457200" y="1417638"/>
            <a:ext cx="8229600" cy="4099595"/>
          </a:xfrm>
        </p:spPr>
        <p:txBody>
          <a:bodyPr/>
          <a:lstStyle/>
          <a:p>
            <a:pPr marL="0" indent="0">
              <a:buNone/>
            </a:pPr>
            <a:r>
              <a:rPr lang="en-GB" dirty="0"/>
              <a:t>Schein’s model looks at culture from the standpoint of the observer and describes culture at 3 levels:</a:t>
            </a:r>
          </a:p>
          <a:p>
            <a:r>
              <a:rPr lang="en-GB" dirty="0"/>
              <a:t>Artefacts</a:t>
            </a:r>
          </a:p>
          <a:p>
            <a:r>
              <a:rPr lang="en-GB" dirty="0"/>
              <a:t>Espoused values</a:t>
            </a:r>
          </a:p>
          <a:p>
            <a:r>
              <a:rPr lang="en-GB" dirty="0"/>
              <a:t>Basic underlying assumptions</a:t>
            </a:r>
          </a:p>
          <a:p>
            <a:endParaRPr lang="en-GB" dirty="0"/>
          </a:p>
        </p:txBody>
      </p:sp>
    </p:spTree>
    <p:extLst>
      <p:ext uri="{BB962C8B-B14F-4D97-AF65-F5344CB8AC3E}">
        <p14:creationId xmlns:p14="http://schemas.microsoft.com/office/powerpoint/2010/main" val="348120533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562074"/>
          </a:xfrm>
        </p:spPr>
        <p:txBody>
          <a:bodyPr>
            <a:normAutofit fontScale="90000"/>
          </a:bodyPr>
          <a:lstStyle/>
          <a:p>
            <a:r>
              <a:rPr lang="en-GB" dirty="0"/>
              <a:t>Action Checklist (CMI, 2015)</a:t>
            </a:r>
          </a:p>
        </p:txBody>
      </p:sp>
      <p:sp>
        <p:nvSpPr>
          <p:cNvPr id="3" name="Content Placeholder 2"/>
          <p:cNvSpPr>
            <a:spLocks noGrp="1"/>
          </p:cNvSpPr>
          <p:nvPr>
            <p:ph idx="1"/>
          </p:nvPr>
        </p:nvSpPr>
        <p:spPr>
          <a:xfrm>
            <a:off x="457200" y="1124744"/>
            <a:ext cx="8229600" cy="4680519"/>
          </a:xfrm>
        </p:spPr>
        <p:txBody>
          <a:bodyPr>
            <a:normAutofit fontScale="70000" lnSpcReduction="20000"/>
          </a:bodyPr>
          <a:lstStyle/>
          <a:p>
            <a:pPr marL="0" indent="0">
              <a:buNone/>
            </a:pPr>
            <a:r>
              <a:rPr lang="en-GB" dirty="0"/>
              <a:t>A broad initial impression of an organisation’s culture can be gained by:</a:t>
            </a:r>
          </a:p>
          <a:p>
            <a:pPr marL="0" indent="0">
              <a:buNone/>
            </a:pPr>
            <a:endParaRPr lang="en-GB" dirty="0"/>
          </a:p>
          <a:p>
            <a:pPr marL="514350" indent="-514350">
              <a:buAutoNum type="arabicPeriod"/>
            </a:pPr>
            <a:r>
              <a:rPr lang="en-GB" dirty="0"/>
              <a:t>Reading</a:t>
            </a:r>
          </a:p>
          <a:p>
            <a:pPr marL="514350" indent="-514350">
              <a:buAutoNum type="arabicPeriod"/>
            </a:pPr>
            <a:r>
              <a:rPr lang="en-GB" dirty="0"/>
              <a:t>Reviewing the organisation’s context and environment</a:t>
            </a:r>
          </a:p>
          <a:p>
            <a:pPr marL="514350" indent="-514350">
              <a:buAutoNum type="arabicPeriod"/>
            </a:pPr>
            <a:r>
              <a:rPr lang="en-GB" dirty="0"/>
              <a:t>Talking to people who work for the organisation</a:t>
            </a:r>
          </a:p>
          <a:p>
            <a:pPr marL="514350" indent="-514350">
              <a:buAutoNum type="arabicPeriod"/>
            </a:pPr>
            <a:r>
              <a:rPr lang="en-GB" dirty="0"/>
              <a:t>Making physical observations</a:t>
            </a:r>
          </a:p>
          <a:p>
            <a:pPr marL="514350" indent="-514350">
              <a:buAutoNum type="arabicPeriod"/>
            </a:pPr>
            <a:r>
              <a:rPr lang="en-GB" dirty="0"/>
              <a:t>Assessing communication styles</a:t>
            </a:r>
          </a:p>
          <a:p>
            <a:pPr marL="514350" indent="-514350">
              <a:buAutoNum type="arabicPeriod"/>
            </a:pPr>
            <a:r>
              <a:rPr lang="en-GB" dirty="0"/>
              <a:t>Looking at the nature of decision making and the impact on stakeholders</a:t>
            </a:r>
          </a:p>
          <a:p>
            <a:pPr marL="514350" indent="-514350">
              <a:buAutoNum type="arabicPeriod"/>
            </a:pPr>
            <a:r>
              <a:rPr lang="en-GB" dirty="0"/>
              <a:t>Considering timekeeping</a:t>
            </a:r>
          </a:p>
          <a:p>
            <a:pPr marL="514350" indent="-514350">
              <a:buAutoNum type="arabicPeriod"/>
            </a:pPr>
            <a:r>
              <a:rPr lang="en-GB" dirty="0"/>
              <a:t>Analysing groups and networks</a:t>
            </a:r>
          </a:p>
          <a:p>
            <a:pPr marL="514350" indent="-514350">
              <a:buAutoNum type="arabicPeriod"/>
            </a:pPr>
            <a:r>
              <a:rPr lang="en-GB" dirty="0"/>
              <a:t>Looking at how meetings are conducted</a:t>
            </a:r>
          </a:p>
          <a:p>
            <a:pPr marL="514350" indent="-514350">
              <a:buAutoNum type="arabicPeriod"/>
            </a:pPr>
            <a:r>
              <a:rPr lang="en-GB" dirty="0"/>
              <a:t>Consider organisational boundaries</a:t>
            </a:r>
          </a:p>
          <a:p>
            <a:endParaRPr lang="en-GB" dirty="0"/>
          </a:p>
        </p:txBody>
      </p:sp>
    </p:spTree>
    <p:extLst>
      <p:ext uri="{BB962C8B-B14F-4D97-AF65-F5344CB8AC3E}">
        <p14:creationId xmlns:p14="http://schemas.microsoft.com/office/powerpoint/2010/main" val="203865887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Deal and Kennedy</a:t>
            </a:r>
          </a:p>
        </p:txBody>
      </p:sp>
      <p:sp>
        <p:nvSpPr>
          <p:cNvPr id="3" name="Content Placeholder 2"/>
          <p:cNvSpPr>
            <a:spLocks noGrp="1"/>
          </p:cNvSpPr>
          <p:nvPr>
            <p:ph idx="1"/>
          </p:nvPr>
        </p:nvSpPr>
        <p:spPr>
          <a:xfrm>
            <a:off x="457200" y="1268760"/>
            <a:ext cx="8229600" cy="3917032"/>
          </a:xfrm>
        </p:spPr>
        <p:txBody>
          <a:bodyPr>
            <a:normAutofit lnSpcReduction="10000"/>
          </a:bodyPr>
          <a:lstStyle/>
          <a:p>
            <a:pPr marL="0" indent="0">
              <a:buNone/>
            </a:pPr>
            <a:r>
              <a:rPr lang="en-GB" dirty="0"/>
              <a:t>6 cultural elements:</a:t>
            </a:r>
          </a:p>
          <a:p>
            <a:pPr marL="0" indent="0">
              <a:buNone/>
            </a:pPr>
            <a:r>
              <a:rPr lang="en-GB" dirty="0"/>
              <a:t>History</a:t>
            </a:r>
          </a:p>
          <a:p>
            <a:pPr marL="0" indent="0">
              <a:buNone/>
            </a:pPr>
            <a:r>
              <a:rPr lang="en-GB" dirty="0"/>
              <a:t>Values and beliefs</a:t>
            </a:r>
          </a:p>
          <a:p>
            <a:pPr marL="0" indent="0">
              <a:buNone/>
            </a:pPr>
            <a:r>
              <a:rPr lang="en-GB" dirty="0"/>
              <a:t>Rituals and ceremonies</a:t>
            </a:r>
          </a:p>
          <a:p>
            <a:pPr marL="0" indent="0">
              <a:buNone/>
            </a:pPr>
            <a:r>
              <a:rPr lang="en-GB" dirty="0"/>
              <a:t>Stories</a:t>
            </a:r>
          </a:p>
          <a:p>
            <a:pPr marL="0" indent="0">
              <a:buNone/>
            </a:pPr>
            <a:r>
              <a:rPr lang="en-GB" dirty="0"/>
              <a:t>Heroic figures</a:t>
            </a:r>
          </a:p>
          <a:p>
            <a:pPr marL="0" indent="0">
              <a:buNone/>
            </a:pPr>
            <a:r>
              <a:rPr lang="en-GB" dirty="0"/>
              <a:t>The cultural network</a:t>
            </a:r>
          </a:p>
        </p:txBody>
      </p:sp>
    </p:spTree>
    <p:extLst>
      <p:ext uri="{BB962C8B-B14F-4D97-AF65-F5344CB8AC3E}">
        <p14:creationId xmlns:p14="http://schemas.microsoft.com/office/powerpoint/2010/main" val="327656469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Deal and Kennedy’s Culture Types</a:t>
            </a:r>
          </a:p>
        </p:txBody>
      </p:sp>
      <p:pic>
        <p:nvPicPr>
          <p:cNvPr id="4" name="Content Placeholder 3"/>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2671762" y="1643856"/>
            <a:ext cx="3800475" cy="3829050"/>
          </a:xfrm>
        </p:spPr>
      </p:pic>
    </p:spTree>
    <p:extLst>
      <p:ext uri="{BB962C8B-B14F-4D97-AF65-F5344CB8AC3E}">
        <p14:creationId xmlns:p14="http://schemas.microsoft.com/office/powerpoint/2010/main" val="406365106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Netflix Culture Deck</a:t>
            </a:r>
          </a:p>
        </p:txBody>
      </p:sp>
      <p:sp>
        <p:nvSpPr>
          <p:cNvPr id="3" name="Content Placeholder 2"/>
          <p:cNvSpPr>
            <a:spLocks noGrp="1"/>
          </p:cNvSpPr>
          <p:nvPr>
            <p:ph idx="1"/>
          </p:nvPr>
        </p:nvSpPr>
        <p:spPr/>
        <p:txBody>
          <a:bodyPr/>
          <a:lstStyle/>
          <a:p>
            <a:r>
              <a:rPr lang="en-GB" dirty="0">
                <a:hlinkClick r:id="rId3"/>
              </a:rPr>
              <a:t>https://www.youtube.com/watch?v=2fuOs6nJSjY</a:t>
            </a:r>
            <a:endParaRPr lang="en-GB" dirty="0"/>
          </a:p>
          <a:p>
            <a:r>
              <a:rPr lang="en-GB" dirty="0"/>
              <a:t>Watch the video and note down points about the culture. Think about how you may apply the models you have just heard about to Netflix. </a:t>
            </a:r>
          </a:p>
        </p:txBody>
      </p:sp>
    </p:spTree>
    <p:extLst>
      <p:ext uri="{BB962C8B-B14F-4D97-AF65-F5344CB8AC3E}">
        <p14:creationId xmlns:p14="http://schemas.microsoft.com/office/powerpoint/2010/main" val="71564758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88640"/>
            <a:ext cx="8229600" cy="504056"/>
          </a:xfrm>
        </p:spPr>
        <p:txBody>
          <a:bodyPr>
            <a:normAutofit fontScale="90000"/>
          </a:bodyPr>
          <a:lstStyle/>
          <a:p>
            <a:r>
              <a:rPr lang="en-GB" dirty="0"/>
              <a:t>Activity (Approx. 45 minutes)</a:t>
            </a:r>
          </a:p>
        </p:txBody>
      </p:sp>
      <p:sp>
        <p:nvSpPr>
          <p:cNvPr id="3" name="Content Placeholder 2"/>
          <p:cNvSpPr>
            <a:spLocks noGrp="1"/>
          </p:cNvSpPr>
          <p:nvPr>
            <p:ph idx="1"/>
          </p:nvPr>
        </p:nvSpPr>
        <p:spPr>
          <a:xfrm>
            <a:off x="429094" y="908720"/>
            <a:ext cx="8229600" cy="4752528"/>
          </a:xfrm>
        </p:spPr>
        <p:txBody>
          <a:bodyPr>
            <a:normAutofit fontScale="85000" lnSpcReduction="10000"/>
          </a:bodyPr>
          <a:lstStyle/>
          <a:p>
            <a:pPr marL="0" indent="0">
              <a:buNone/>
            </a:pPr>
            <a:r>
              <a:rPr lang="en-GB" dirty="0"/>
              <a:t>Research Netflix and answer the following questions:</a:t>
            </a:r>
          </a:p>
          <a:p>
            <a:r>
              <a:rPr lang="en-GB" dirty="0"/>
              <a:t>Which of </a:t>
            </a:r>
            <a:r>
              <a:rPr lang="en-GB" dirty="0" err="1"/>
              <a:t>Handy’s</a:t>
            </a:r>
            <a:r>
              <a:rPr lang="en-GB" dirty="0"/>
              <a:t> definitions best describe Netflix’s culture and why?</a:t>
            </a:r>
          </a:p>
          <a:p>
            <a:r>
              <a:rPr lang="en-GB" dirty="0"/>
              <a:t>Which of Deal and Kennedy’s definitions best describe its culture and why?</a:t>
            </a:r>
          </a:p>
          <a:p>
            <a:r>
              <a:rPr lang="en-GB" dirty="0"/>
              <a:t>Complete an analysis of Netflix’s culture using the Cultural Web. </a:t>
            </a:r>
          </a:p>
          <a:p>
            <a:pPr marL="0" indent="0">
              <a:buNone/>
            </a:pPr>
            <a:endParaRPr lang="en-GB" dirty="0"/>
          </a:p>
          <a:p>
            <a:pPr marL="0" indent="0">
              <a:buNone/>
            </a:pPr>
            <a:r>
              <a:rPr lang="en-GB" dirty="0"/>
              <a:t>Use References to support your points. Put the main points on a poster and be prepared to present this to the rest of the class. </a:t>
            </a:r>
          </a:p>
          <a:p>
            <a:endParaRPr lang="en-GB" dirty="0"/>
          </a:p>
          <a:p>
            <a:endParaRPr lang="en-GB" dirty="0"/>
          </a:p>
        </p:txBody>
      </p:sp>
    </p:spTree>
    <p:extLst>
      <p:ext uri="{BB962C8B-B14F-4D97-AF65-F5344CB8AC3E}">
        <p14:creationId xmlns:p14="http://schemas.microsoft.com/office/powerpoint/2010/main" val="2904573473"/>
      </p:ext>
    </p:extLst>
  </p:cSld>
  <p:clrMapOvr>
    <a:masterClrMapping/>
  </p:clrMapOvr>
</p:sld>
</file>

<file path=ppt/theme/theme1.xml><?xml version="1.0" encoding="utf-8"?>
<a:theme xmlns:a="http://schemas.openxmlformats.org/drawingml/2006/main" name="UWTSD">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UWTSD" id="{E055C57E-46B1-40DD-AACF-FFAF4C6B8807}" vid="{7EFFF081-AAFF-4791-98DF-EBD08E19D4D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UWTSD</Template>
  <TotalTime>0</TotalTime>
  <Words>2938</Words>
  <Application>Microsoft Office PowerPoint</Application>
  <PresentationFormat>On-screen Show (4:3)</PresentationFormat>
  <Paragraphs>163</Paragraphs>
  <Slides>12</Slides>
  <Notes>12</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12</vt:i4>
      </vt:variant>
    </vt:vector>
  </HeadingPairs>
  <TitlesOfParts>
    <vt:vector size="17" baseType="lpstr">
      <vt:lpstr>Myriad Pro</vt:lpstr>
      <vt:lpstr>Tahoma,Bold</vt:lpstr>
      <vt:lpstr>Arial</vt:lpstr>
      <vt:lpstr>Calibri</vt:lpstr>
      <vt:lpstr>UWTSD</vt:lpstr>
      <vt:lpstr>Models of Culture</vt:lpstr>
      <vt:lpstr>Charles Handy</vt:lpstr>
      <vt:lpstr>Power Culture </vt:lpstr>
      <vt:lpstr>Role Culture</vt:lpstr>
      <vt:lpstr>Task Culture</vt:lpstr>
      <vt:lpstr>Person Culture</vt:lpstr>
      <vt:lpstr>Edgar Schein</vt:lpstr>
      <vt:lpstr>Action Checklist (CMI, 2015)</vt:lpstr>
      <vt:lpstr>Deal and Kennedy</vt:lpstr>
      <vt:lpstr>Deal and Kennedy’s Culture Types</vt:lpstr>
      <vt:lpstr>Netflix Culture Deck</vt:lpstr>
      <vt:lpstr>Activity (Approx. 45 minutes)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Andrew Maund</dc:creator>
  <cp:lastModifiedBy>Brynach Heffernan</cp:lastModifiedBy>
  <cp:revision>27</cp:revision>
  <cp:lastPrinted>2019-01-24T08:49:18Z</cp:lastPrinted>
  <dcterms:created xsi:type="dcterms:W3CDTF">2014-11-01T00:15:46Z</dcterms:created>
  <dcterms:modified xsi:type="dcterms:W3CDTF">2022-01-23T13:33:56Z</dcterms:modified>
</cp:coreProperties>
</file>