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33"/>
  </p:notesMasterIdLst>
  <p:sldIdLst>
    <p:sldId id="256" r:id="rId2"/>
    <p:sldId id="257" r:id="rId3"/>
    <p:sldId id="258" r:id="rId4"/>
    <p:sldId id="281" r:id="rId5"/>
    <p:sldId id="267" r:id="rId6"/>
    <p:sldId id="268" r:id="rId7"/>
    <p:sldId id="271" r:id="rId8"/>
    <p:sldId id="272" r:id="rId9"/>
    <p:sldId id="285" r:id="rId10"/>
    <p:sldId id="286" r:id="rId11"/>
    <p:sldId id="287" r:id="rId12"/>
    <p:sldId id="288" r:id="rId13"/>
    <p:sldId id="289" r:id="rId14"/>
    <p:sldId id="282" r:id="rId15"/>
    <p:sldId id="259" r:id="rId16"/>
    <p:sldId id="283" r:id="rId17"/>
    <p:sldId id="261" r:id="rId18"/>
    <p:sldId id="262" r:id="rId19"/>
    <p:sldId id="263" r:id="rId20"/>
    <p:sldId id="264" r:id="rId21"/>
    <p:sldId id="265" r:id="rId22"/>
    <p:sldId id="266" r:id="rId23"/>
    <p:sldId id="290" r:id="rId24"/>
    <p:sldId id="273" r:id="rId25"/>
    <p:sldId id="274" r:id="rId26"/>
    <p:sldId id="275" r:id="rId27"/>
    <p:sldId id="276" r:id="rId28"/>
    <p:sldId id="279" r:id="rId29"/>
    <p:sldId id="284" r:id="rId30"/>
    <p:sldId id="280" r:id="rId31"/>
    <p:sldId id="291"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567"/>
    <p:restoredTop sz="93987"/>
  </p:normalViewPr>
  <p:slideViewPr>
    <p:cSldViewPr snapToGrid="0" snapToObjects="1">
      <p:cViewPr varScale="1">
        <p:scale>
          <a:sx n="102" d="100"/>
          <a:sy n="102" d="100"/>
        </p:scale>
        <p:origin x="14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3.xml.rels><?xml version="1.0" encoding="UTF-8" standalone="yes"?>
<Relationships xmlns="http://schemas.openxmlformats.org/package/2006/relationships"><Relationship Id="rId2" Type="http://schemas.openxmlformats.org/officeDocument/2006/relationships/hyperlink" Target="https://www.bbc.co.uk/news/uk-33388286" TargetMode="External"/><Relationship Id="rId1" Type="http://schemas.openxmlformats.org/officeDocument/2006/relationships/hyperlink" Target="https://www.ojp.gov/pdffiles1/nij/224088.pdf" TargetMode="External"/></Relationships>
</file>

<file path=ppt/diagrams/_rels/drawing13.xml.rels><?xml version="1.0" encoding="UTF-8" standalone="yes"?>
<Relationships xmlns="http://schemas.openxmlformats.org/package/2006/relationships"><Relationship Id="rId2" Type="http://schemas.openxmlformats.org/officeDocument/2006/relationships/hyperlink" Target="https://www.bbc.co.uk/news/uk-33388286" TargetMode="External"/><Relationship Id="rId1" Type="http://schemas.openxmlformats.org/officeDocument/2006/relationships/hyperlink" Target="https://www.ojp.gov/pdffiles1/nij/224088.pdf"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48EE0E-2E64-4894-A045-3D7B40719335}" type="doc">
      <dgm:prSet loTypeId="urn:microsoft.com/office/officeart/2005/8/layout/vProcess5" loCatId="list" qsTypeId="urn:microsoft.com/office/officeart/2005/8/quickstyle/simple4" qsCatId="simple" csTypeId="urn:microsoft.com/office/officeart/2005/8/colors/accent0_3" csCatId="mainScheme"/>
      <dgm:spPr/>
      <dgm:t>
        <a:bodyPr/>
        <a:lstStyle/>
        <a:p>
          <a:endParaRPr lang="en-US"/>
        </a:p>
      </dgm:t>
    </dgm:pt>
    <dgm:pt modelId="{2AAC1487-7035-4159-B791-58E88E89F4B8}">
      <dgm:prSet/>
      <dgm:spPr/>
      <dgm:t>
        <a:bodyPr/>
        <a:lstStyle/>
        <a:p>
          <a:r>
            <a:rPr lang="en-GB" baseline="0"/>
            <a:t>Establish </a:t>
          </a:r>
          <a:r>
            <a:rPr lang="en-GB" i="1" baseline="0"/>
            <a:t>- Who the attackers of the 7/7 bombings were.</a:t>
          </a:r>
          <a:endParaRPr lang="en-US"/>
        </a:p>
      </dgm:t>
    </dgm:pt>
    <dgm:pt modelId="{0D6298DC-C3E7-49AF-A65C-B5745AC62FD6}" type="parTrans" cxnId="{0D65D8ED-1F35-473C-9634-413564F5CC3C}">
      <dgm:prSet/>
      <dgm:spPr/>
      <dgm:t>
        <a:bodyPr/>
        <a:lstStyle/>
        <a:p>
          <a:endParaRPr lang="en-US"/>
        </a:p>
      </dgm:t>
    </dgm:pt>
    <dgm:pt modelId="{EFF3E84E-12C5-4C14-85D2-03D8EF99EA0A}" type="sibTrans" cxnId="{0D65D8ED-1F35-473C-9634-413564F5CC3C}">
      <dgm:prSet/>
      <dgm:spPr/>
      <dgm:t>
        <a:bodyPr/>
        <a:lstStyle/>
        <a:p>
          <a:endParaRPr lang="en-US"/>
        </a:p>
      </dgm:t>
    </dgm:pt>
    <dgm:pt modelId="{21ABE7EE-B60F-4E93-95CC-C3BBBAE3DD18}">
      <dgm:prSet/>
      <dgm:spPr/>
      <dgm:t>
        <a:bodyPr/>
        <a:lstStyle/>
        <a:p>
          <a:r>
            <a:rPr lang="en-GB" baseline="0"/>
            <a:t>Distinguish </a:t>
          </a:r>
          <a:r>
            <a:rPr lang="en-GB" i="1" baseline="0"/>
            <a:t>- The connection to al Qaeda and explore how each attacker was connected to the organisation.</a:t>
          </a:r>
          <a:endParaRPr lang="en-US"/>
        </a:p>
      </dgm:t>
    </dgm:pt>
    <dgm:pt modelId="{D44DC18E-B385-445D-930D-CC01F6E04287}" type="parTrans" cxnId="{4F630987-DE55-4385-997E-66EB65BA0F6F}">
      <dgm:prSet/>
      <dgm:spPr/>
      <dgm:t>
        <a:bodyPr/>
        <a:lstStyle/>
        <a:p>
          <a:endParaRPr lang="en-US"/>
        </a:p>
      </dgm:t>
    </dgm:pt>
    <dgm:pt modelId="{AA1D9B98-ABD9-4DA0-8BE3-4916C3DCBB9B}" type="sibTrans" cxnId="{4F630987-DE55-4385-997E-66EB65BA0F6F}">
      <dgm:prSet/>
      <dgm:spPr/>
      <dgm:t>
        <a:bodyPr/>
        <a:lstStyle/>
        <a:p>
          <a:endParaRPr lang="en-US"/>
        </a:p>
      </dgm:t>
    </dgm:pt>
    <dgm:pt modelId="{8E79A8A6-6B3D-48CD-82CC-AA14C9C6AEFB}">
      <dgm:prSet/>
      <dgm:spPr/>
      <dgm:t>
        <a:bodyPr/>
        <a:lstStyle/>
        <a:p>
          <a:r>
            <a:rPr lang="en-GB" baseline="0"/>
            <a:t>Explore </a:t>
          </a:r>
          <a:r>
            <a:rPr lang="en-GB" i="1" baseline="0"/>
            <a:t>- The motivations and goals of the attackers.</a:t>
          </a:r>
          <a:endParaRPr lang="en-US"/>
        </a:p>
      </dgm:t>
    </dgm:pt>
    <dgm:pt modelId="{3F13612E-3612-4D20-9AD3-114D2B7F6DE8}" type="parTrans" cxnId="{85AD4888-2C25-4A32-B5DA-8BA12B3C9F7B}">
      <dgm:prSet/>
      <dgm:spPr/>
      <dgm:t>
        <a:bodyPr/>
        <a:lstStyle/>
        <a:p>
          <a:endParaRPr lang="en-US"/>
        </a:p>
      </dgm:t>
    </dgm:pt>
    <dgm:pt modelId="{430DA565-F10D-467E-A69B-210FE0E19BB1}" type="sibTrans" cxnId="{85AD4888-2C25-4A32-B5DA-8BA12B3C9F7B}">
      <dgm:prSet/>
      <dgm:spPr/>
      <dgm:t>
        <a:bodyPr/>
        <a:lstStyle/>
        <a:p>
          <a:endParaRPr lang="en-US"/>
        </a:p>
      </dgm:t>
    </dgm:pt>
    <dgm:pt modelId="{C92ACB02-FC80-4A50-ABC2-7B6A86B10F3D}">
      <dgm:prSet/>
      <dgm:spPr/>
      <dgm:t>
        <a:bodyPr/>
        <a:lstStyle/>
        <a:p>
          <a:r>
            <a:rPr lang="en-GB" baseline="0"/>
            <a:t>Describe </a:t>
          </a:r>
          <a:r>
            <a:rPr lang="en-GB" i="1" baseline="0"/>
            <a:t>- The events of each attack.</a:t>
          </a:r>
          <a:endParaRPr lang="en-US"/>
        </a:p>
      </dgm:t>
    </dgm:pt>
    <dgm:pt modelId="{AC22295A-83DE-4F30-B743-B8FCB2E66476}" type="parTrans" cxnId="{BE318946-D285-4ACC-8650-65AC85166B55}">
      <dgm:prSet/>
      <dgm:spPr/>
      <dgm:t>
        <a:bodyPr/>
        <a:lstStyle/>
        <a:p>
          <a:endParaRPr lang="en-US"/>
        </a:p>
      </dgm:t>
    </dgm:pt>
    <dgm:pt modelId="{79288270-30EE-42D4-B1EA-4C6F04FAFC4B}" type="sibTrans" cxnId="{BE318946-D285-4ACC-8650-65AC85166B55}">
      <dgm:prSet/>
      <dgm:spPr/>
      <dgm:t>
        <a:bodyPr/>
        <a:lstStyle/>
        <a:p>
          <a:endParaRPr lang="en-US"/>
        </a:p>
      </dgm:t>
    </dgm:pt>
    <dgm:pt modelId="{C3D377B0-70B9-49AB-872B-0F1F39460BC8}">
      <dgm:prSet/>
      <dgm:spPr/>
      <dgm:t>
        <a:bodyPr/>
        <a:lstStyle/>
        <a:p>
          <a:r>
            <a:rPr lang="en-GB" baseline="0"/>
            <a:t>Identify </a:t>
          </a:r>
          <a:r>
            <a:rPr lang="en-GB" i="1" baseline="0"/>
            <a:t>- The victims of the the four attacks and provide an overview of the responses.</a:t>
          </a:r>
          <a:endParaRPr lang="en-US"/>
        </a:p>
      </dgm:t>
    </dgm:pt>
    <dgm:pt modelId="{A8565D3F-E0B2-4FBA-8D19-9F2E1FBAF88F}" type="parTrans" cxnId="{502344A3-8B8D-4A49-87AD-65F2A0ECBF86}">
      <dgm:prSet/>
      <dgm:spPr/>
      <dgm:t>
        <a:bodyPr/>
        <a:lstStyle/>
        <a:p>
          <a:endParaRPr lang="en-US"/>
        </a:p>
      </dgm:t>
    </dgm:pt>
    <dgm:pt modelId="{5861A64F-FF1F-44F7-BF5D-266928421F90}" type="sibTrans" cxnId="{502344A3-8B8D-4A49-87AD-65F2A0ECBF86}">
      <dgm:prSet/>
      <dgm:spPr/>
      <dgm:t>
        <a:bodyPr/>
        <a:lstStyle/>
        <a:p>
          <a:endParaRPr lang="en-US"/>
        </a:p>
      </dgm:t>
    </dgm:pt>
    <dgm:pt modelId="{88033815-A174-4B4F-A418-4B25826EA261}" type="pres">
      <dgm:prSet presAssocID="{8748EE0E-2E64-4894-A045-3D7B40719335}" presName="outerComposite" presStyleCnt="0">
        <dgm:presLayoutVars>
          <dgm:chMax val="5"/>
          <dgm:dir/>
          <dgm:resizeHandles val="exact"/>
        </dgm:presLayoutVars>
      </dgm:prSet>
      <dgm:spPr/>
    </dgm:pt>
    <dgm:pt modelId="{5D659E51-1035-D642-A2FF-898AABBFD75C}" type="pres">
      <dgm:prSet presAssocID="{8748EE0E-2E64-4894-A045-3D7B40719335}" presName="dummyMaxCanvas" presStyleCnt="0">
        <dgm:presLayoutVars/>
      </dgm:prSet>
      <dgm:spPr/>
    </dgm:pt>
    <dgm:pt modelId="{BB54E1AE-3545-6D4B-B29D-43C0E1B42E0E}" type="pres">
      <dgm:prSet presAssocID="{8748EE0E-2E64-4894-A045-3D7B40719335}" presName="FiveNodes_1" presStyleLbl="node1" presStyleIdx="0" presStyleCnt="5">
        <dgm:presLayoutVars>
          <dgm:bulletEnabled val="1"/>
        </dgm:presLayoutVars>
      </dgm:prSet>
      <dgm:spPr/>
    </dgm:pt>
    <dgm:pt modelId="{32540344-9637-A542-8A5F-3AC9699AADC9}" type="pres">
      <dgm:prSet presAssocID="{8748EE0E-2E64-4894-A045-3D7B40719335}" presName="FiveNodes_2" presStyleLbl="node1" presStyleIdx="1" presStyleCnt="5">
        <dgm:presLayoutVars>
          <dgm:bulletEnabled val="1"/>
        </dgm:presLayoutVars>
      </dgm:prSet>
      <dgm:spPr/>
    </dgm:pt>
    <dgm:pt modelId="{6779E4FE-E76A-9B4F-8C2D-CBC9B0B6E732}" type="pres">
      <dgm:prSet presAssocID="{8748EE0E-2E64-4894-A045-3D7B40719335}" presName="FiveNodes_3" presStyleLbl="node1" presStyleIdx="2" presStyleCnt="5">
        <dgm:presLayoutVars>
          <dgm:bulletEnabled val="1"/>
        </dgm:presLayoutVars>
      </dgm:prSet>
      <dgm:spPr/>
    </dgm:pt>
    <dgm:pt modelId="{EAB7D46C-6ED8-A54E-BE5F-AC7B9CC2CB55}" type="pres">
      <dgm:prSet presAssocID="{8748EE0E-2E64-4894-A045-3D7B40719335}" presName="FiveNodes_4" presStyleLbl="node1" presStyleIdx="3" presStyleCnt="5">
        <dgm:presLayoutVars>
          <dgm:bulletEnabled val="1"/>
        </dgm:presLayoutVars>
      </dgm:prSet>
      <dgm:spPr/>
    </dgm:pt>
    <dgm:pt modelId="{E3950FA4-70B9-5140-B3DF-DF8D452BA168}" type="pres">
      <dgm:prSet presAssocID="{8748EE0E-2E64-4894-A045-3D7B40719335}" presName="FiveNodes_5" presStyleLbl="node1" presStyleIdx="4" presStyleCnt="5">
        <dgm:presLayoutVars>
          <dgm:bulletEnabled val="1"/>
        </dgm:presLayoutVars>
      </dgm:prSet>
      <dgm:spPr/>
    </dgm:pt>
    <dgm:pt modelId="{386DC11F-EC59-DD48-B579-06A4281F6D54}" type="pres">
      <dgm:prSet presAssocID="{8748EE0E-2E64-4894-A045-3D7B40719335}" presName="FiveConn_1-2" presStyleLbl="fgAccFollowNode1" presStyleIdx="0" presStyleCnt="4">
        <dgm:presLayoutVars>
          <dgm:bulletEnabled val="1"/>
        </dgm:presLayoutVars>
      </dgm:prSet>
      <dgm:spPr/>
    </dgm:pt>
    <dgm:pt modelId="{12CA3675-B467-5047-85ED-26DCF1210517}" type="pres">
      <dgm:prSet presAssocID="{8748EE0E-2E64-4894-A045-3D7B40719335}" presName="FiveConn_2-3" presStyleLbl="fgAccFollowNode1" presStyleIdx="1" presStyleCnt="4">
        <dgm:presLayoutVars>
          <dgm:bulletEnabled val="1"/>
        </dgm:presLayoutVars>
      </dgm:prSet>
      <dgm:spPr/>
    </dgm:pt>
    <dgm:pt modelId="{3F44F438-1BBC-CB42-BC3C-88A35FBE5FDC}" type="pres">
      <dgm:prSet presAssocID="{8748EE0E-2E64-4894-A045-3D7B40719335}" presName="FiveConn_3-4" presStyleLbl="fgAccFollowNode1" presStyleIdx="2" presStyleCnt="4">
        <dgm:presLayoutVars>
          <dgm:bulletEnabled val="1"/>
        </dgm:presLayoutVars>
      </dgm:prSet>
      <dgm:spPr/>
    </dgm:pt>
    <dgm:pt modelId="{D3B4CD39-5C81-9B47-9CE3-A17DA40299D0}" type="pres">
      <dgm:prSet presAssocID="{8748EE0E-2E64-4894-A045-3D7B40719335}" presName="FiveConn_4-5" presStyleLbl="fgAccFollowNode1" presStyleIdx="3" presStyleCnt="4">
        <dgm:presLayoutVars>
          <dgm:bulletEnabled val="1"/>
        </dgm:presLayoutVars>
      </dgm:prSet>
      <dgm:spPr/>
    </dgm:pt>
    <dgm:pt modelId="{CA1C1249-6808-FF4C-8C5E-F7FA52744C75}" type="pres">
      <dgm:prSet presAssocID="{8748EE0E-2E64-4894-A045-3D7B40719335}" presName="FiveNodes_1_text" presStyleLbl="node1" presStyleIdx="4" presStyleCnt="5">
        <dgm:presLayoutVars>
          <dgm:bulletEnabled val="1"/>
        </dgm:presLayoutVars>
      </dgm:prSet>
      <dgm:spPr/>
    </dgm:pt>
    <dgm:pt modelId="{91CD1432-FD9F-8B47-B4E4-290C99393A7E}" type="pres">
      <dgm:prSet presAssocID="{8748EE0E-2E64-4894-A045-3D7B40719335}" presName="FiveNodes_2_text" presStyleLbl="node1" presStyleIdx="4" presStyleCnt="5">
        <dgm:presLayoutVars>
          <dgm:bulletEnabled val="1"/>
        </dgm:presLayoutVars>
      </dgm:prSet>
      <dgm:spPr/>
    </dgm:pt>
    <dgm:pt modelId="{BFB738A2-8B97-EF4F-9217-407678D8A612}" type="pres">
      <dgm:prSet presAssocID="{8748EE0E-2E64-4894-A045-3D7B40719335}" presName="FiveNodes_3_text" presStyleLbl="node1" presStyleIdx="4" presStyleCnt="5">
        <dgm:presLayoutVars>
          <dgm:bulletEnabled val="1"/>
        </dgm:presLayoutVars>
      </dgm:prSet>
      <dgm:spPr/>
    </dgm:pt>
    <dgm:pt modelId="{8307A76E-123F-904F-A157-8FE5BAA56DDF}" type="pres">
      <dgm:prSet presAssocID="{8748EE0E-2E64-4894-A045-3D7B40719335}" presName="FiveNodes_4_text" presStyleLbl="node1" presStyleIdx="4" presStyleCnt="5">
        <dgm:presLayoutVars>
          <dgm:bulletEnabled val="1"/>
        </dgm:presLayoutVars>
      </dgm:prSet>
      <dgm:spPr/>
    </dgm:pt>
    <dgm:pt modelId="{B3AEDB76-9EB7-1D47-9F9E-544A6C72FE72}" type="pres">
      <dgm:prSet presAssocID="{8748EE0E-2E64-4894-A045-3D7B40719335}" presName="FiveNodes_5_text" presStyleLbl="node1" presStyleIdx="4" presStyleCnt="5">
        <dgm:presLayoutVars>
          <dgm:bulletEnabled val="1"/>
        </dgm:presLayoutVars>
      </dgm:prSet>
      <dgm:spPr/>
    </dgm:pt>
  </dgm:ptLst>
  <dgm:cxnLst>
    <dgm:cxn modelId="{FC94C40E-759D-0D46-803A-20C1D9918513}" type="presOf" srcId="{C92ACB02-FC80-4A50-ABC2-7B6A86B10F3D}" destId="{EAB7D46C-6ED8-A54E-BE5F-AC7B9CC2CB55}" srcOrd="0" destOrd="0" presId="urn:microsoft.com/office/officeart/2005/8/layout/vProcess5"/>
    <dgm:cxn modelId="{F896B92B-BF04-3949-AC90-B009B9A68AF1}" type="presOf" srcId="{79288270-30EE-42D4-B1EA-4C6F04FAFC4B}" destId="{D3B4CD39-5C81-9B47-9CE3-A17DA40299D0}" srcOrd="0" destOrd="0" presId="urn:microsoft.com/office/officeart/2005/8/layout/vProcess5"/>
    <dgm:cxn modelId="{BE318946-D285-4ACC-8650-65AC85166B55}" srcId="{8748EE0E-2E64-4894-A045-3D7B40719335}" destId="{C92ACB02-FC80-4A50-ABC2-7B6A86B10F3D}" srcOrd="3" destOrd="0" parTransId="{AC22295A-83DE-4F30-B743-B8FCB2E66476}" sibTransId="{79288270-30EE-42D4-B1EA-4C6F04FAFC4B}"/>
    <dgm:cxn modelId="{281C3A7D-DB40-E545-9C55-CAC9D3DE4A7A}" type="presOf" srcId="{EFF3E84E-12C5-4C14-85D2-03D8EF99EA0A}" destId="{386DC11F-EC59-DD48-B579-06A4281F6D54}" srcOrd="0" destOrd="0" presId="urn:microsoft.com/office/officeart/2005/8/layout/vProcess5"/>
    <dgm:cxn modelId="{49A3BA7E-DE8D-6646-BF88-DBE5E19062B0}" type="presOf" srcId="{8E79A8A6-6B3D-48CD-82CC-AA14C9C6AEFB}" destId="{6779E4FE-E76A-9B4F-8C2D-CBC9B0B6E732}" srcOrd="0" destOrd="0" presId="urn:microsoft.com/office/officeart/2005/8/layout/vProcess5"/>
    <dgm:cxn modelId="{4F630987-DE55-4385-997E-66EB65BA0F6F}" srcId="{8748EE0E-2E64-4894-A045-3D7B40719335}" destId="{21ABE7EE-B60F-4E93-95CC-C3BBBAE3DD18}" srcOrd="1" destOrd="0" parTransId="{D44DC18E-B385-445D-930D-CC01F6E04287}" sibTransId="{AA1D9B98-ABD9-4DA0-8BE3-4916C3DCBB9B}"/>
    <dgm:cxn modelId="{85AD4888-2C25-4A32-B5DA-8BA12B3C9F7B}" srcId="{8748EE0E-2E64-4894-A045-3D7B40719335}" destId="{8E79A8A6-6B3D-48CD-82CC-AA14C9C6AEFB}" srcOrd="2" destOrd="0" parTransId="{3F13612E-3612-4D20-9AD3-114D2B7F6DE8}" sibTransId="{430DA565-F10D-467E-A69B-210FE0E19BB1}"/>
    <dgm:cxn modelId="{236C0991-641A-924B-85C6-B8E5FBAC0BA4}" type="presOf" srcId="{AA1D9B98-ABD9-4DA0-8BE3-4916C3DCBB9B}" destId="{12CA3675-B467-5047-85ED-26DCF1210517}" srcOrd="0" destOrd="0" presId="urn:microsoft.com/office/officeart/2005/8/layout/vProcess5"/>
    <dgm:cxn modelId="{C599E29C-10DA-F446-BDDD-F6282770EEB1}" type="presOf" srcId="{2AAC1487-7035-4159-B791-58E88E89F4B8}" destId="{CA1C1249-6808-FF4C-8C5E-F7FA52744C75}" srcOrd="1" destOrd="0" presId="urn:microsoft.com/office/officeart/2005/8/layout/vProcess5"/>
    <dgm:cxn modelId="{502344A3-8B8D-4A49-87AD-65F2A0ECBF86}" srcId="{8748EE0E-2E64-4894-A045-3D7B40719335}" destId="{C3D377B0-70B9-49AB-872B-0F1F39460BC8}" srcOrd="4" destOrd="0" parTransId="{A8565D3F-E0B2-4FBA-8D19-9F2E1FBAF88F}" sibTransId="{5861A64F-FF1F-44F7-BF5D-266928421F90}"/>
    <dgm:cxn modelId="{0D6C3EB2-47B0-874C-AF97-E4ABBD9C9F14}" type="presOf" srcId="{C3D377B0-70B9-49AB-872B-0F1F39460BC8}" destId="{B3AEDB76-9EB7-1D47-9F9E-544A6C72FE72}" srcOrd="1" destOrd="0" presId="urn:microsoft.com/office/officeart/2005/8/layout/vProcess5"/>
    <dgm:cxn modelId="{7CD356B9-D29B-2241-B4CB-8854CC80C124}" type="presOf" srcId="{C92ACB02-FC80-4A50-ABC2-7B6A86B10F3D}" destId="{8307A76E-123F-904F-A157-8FE5BAA56DDF}" srcOrd="1" destOrd="0" presId="urn:microsoft.com/office/officeart/2005/8/layout/vProcess5"/>
    <dgm:cxn modelId="{60BA06C4-4C4C-8B48-9C79-B5E055F0855A}" type="presOf" srcId="{2AAC1487-7035-4159-B791-58E88E89F4B8}" destId="{BB54E1AE-3545-6D4B-B29D-43C0E1B42E0E}" srcOrd="0" destOrd="0" presId="urn:microsoft.com/office/officeart/2005/8/layout/vProcess5"/>
    <dgm:cxn modelId="{4CFEC4C7-747A-C14D-85EC-161A9FF213FC}" type="presOf" srcId="{8748EE0E-2E64-4894-A045-3D7B40719335}" destId="{88033815-A174-4B4F-A418-4B25826EA261}" srcOrd="0" destOrd="0" presId="urn:microsoft.com/office/officeart/2005/8/layout/vProcess5"/>
    <dgm:cxn modelId="{6B6879CF-6C52-F540-A91D-6D749D776DE6}" type="presOf" srcId="{430DA565-F10D-467E-A69B-210FE0E19BB1}" destId="{3F44F438-1BBC-CB42-BC3C-88A35FBE5FDC}" srcOrd="0" destOrd="0" presId="urn:microsoft.com/office/officeart/2005/8/layout/vProcess5"/>
    <dgm:cxn modelId="{E2B9BDD4-567B-904F-BA82-5182935D948D}" type="presOf" srcId="{21ABE7EE-B60F-4E93-95CC-C3BBBAE3DD18}" destId="{32540344-9637-A542-8A5F-3AC9699AADC9}" srcOrd="0" destOrd="0" presId="urn:microsoft.com/office/officeart/2005/8/layout/vProcess5"/>
    <dgm:cxn modelId="{F3C041E9-DD03-AF42-81D2-044B96B9F666}" type="presOf" srcId="{21ABE7EE-B60F-4E93-95CC-C3BBBAE3DD18}" destId="{91CD1432-FD9F-8B47-B4E4-290C99393A7E}" srcOrd="1" destOrd="0" presId="urn:microsoft.com/office/officeart/2005/8/layout/vProcess5"/>
    <dgm:cxn modelId="{59843FEB-FE29-954F-BCAC-47F285B73640}" type="presOf" srcId="{8E79A8A6-6B3D-48CD-82CC-AA14C9C6AEFB}" destId="{BFB738A2-8B97-EF4F-9217-407678D8A612}" srcOrd="1" destOrd="0" presId="urn:microsoft.com/office/officeart/2005/8/layout/vProcess5"/>
    <dgm:cxn modelId="{0D65D8ED-1F35-473C-9634-413564F5CC3C}" srcId="{8748EE0E-2E64-4894-A045-3D7B40719335}" destId="{2AAC1487-7035-4159-B791-58E88E89F4B8}" srcOrd="0" destOrd="0" parTransId="{0D6298DC-C3E7-49AF-A65C-B5745AC62FD6}" sibTransId="{EFF3E84E-12C5-4C14-85D2-03D8EF99EA0A}"/>
    <dgm:cxn modelId="{71418BFD-1357-5E4E-8935-76C3D9AA4552}" type="presOf" srcId="{C3D377B0-70B9-49AB-872B-0F1F39460BC8}" destId="{E3950FA4-70B9-5140-B3DF-DF8D452BA168}" srcOrd="0" destOrd="0" presId="urn:microsoft.com/office/officeart/2005/8/layout/vProcess5"/>
    <dgm:cxn modelId="{A6E6B9FF-BC5A-E147-99DD-15A6B34E06DD}" type="presParOf" srcId="{88033815-A174-4B4F-A418-4B25826EA261}" destId="{5D659E51-1035-D642-A2FF-898AABBFD75C}" srcOrd="0" destOrd="0" presId="urn:microsoft.com/office/officeart/2005/8/layout/vProcess5"/>
    <dgm:cxn modelId="{67240F98-6851-6E45-A703-693B9E3A0D80}" type="presParOf" srcId="{88033815-A174-4B4F-A418-4B25826EA261}" destId="{BB54E1AE-3545-6D4B-B29D-43C0E1B42E0E}" srcOrd="1" destOrd="0" presId="urn:microsoft.com/office/officeart/2005/8/layout/vProcess5"/>
    <dgm:cxn modelId="{F889CA00-4A59-9144-A38D-5B1B1EBD00B0}" type="presParOf" srcId="{88033815-A174-4B4F-A418-4B25826EA261}" destId="{32540344-9637-A542-8A5F-3AC9699AADC9}" srcOrd="2" destOrd="0" presId="urn:microsoft.com/office/officeart/2005/8/layout/vProcess5"/>
    <dgm:cxn modelId="{4884C651-112B-824A-A434-8D99F24A50F0}" type="presParOf" srcId="{88033815-A174-4B4F-A418-4B25826EA261}" destId="{6779E4FE-E76A-9B4F-8C2D-CBC9B0B6E732}" srcOrd="3" destOrd="0" presId="urn:microsoft.com/office/officeart/2005/8/layout/vProcess5"/>
    <dgm:cxn modelId="{2449934B-6DB5-5444-B741-D0B794D609F7}" type="presParOf" srcId="{88033815-A174-4B4F-A418-4B25826EA261}" destId="{EAB7D46C-6ED8-A54E-BE5F-AC7B9CC2CB55}" srcOrd="4" destOrd="0" presId="urn:microsoft.com/office/officeart/2005/8/layout/vProcess5"/>
    <dgm:cxn modelId="{6225C2CB-5836-A44E-85BD-81AD2F7033CF}" type="presParOf" srcId="{88033815-A174-4B4F-A418-4B25826EA261}" destId="{E3950FA4-70B9-5140-B3DF-DF8D452BA168}" srcOrd="5" destOrd="0" presId="urn:microsoft.com/office/officeart/2005/8/layout/vProcess5"/>
    <dgm:cxn modelId="{67DD56A1-5479-064A-AE1A-4F85D5D3650B}" type="presParOf" srcId="{88033815-A174-4B4F-A418-4B25826EA261}" destId="{386DC11F-EC59-DD48-B579-06A4281F6D54}" srcOrd="6" destOrd="0" presId="urn:microsoft.com/office/officeart/2005/8/layout/vProcess5"/>
    <dgm:cxn modelId="{A0C40869-18C2-C546-96F9-FB236DA68055}" type="presParOf" srcId="{88033815-A174-4B4F-A418-4B25826EA261}" destId="{12CA3675-B467-5047-85ED-26DCF1210517}" srcOrd="7" destOrd="0" presId="urn:microsoft.com/office/officeart/2005/8/layout/vProcess5"/>
    <dgm:cxn modelId="{DF51B176-FAF4-2540-B5AD-EBAE6A1BF48C}" type="presParOf" srcId="{88033815-A174-4B4F-A418-4B25826EA261}" destId="{3F44F438-1BBC-CB42-BC3C-88A35FBE5FDC}" srcOrd="8" destOrd="0" presId="urn:microsoft.com/office/officeart/2005/8/layout/vProcess5"/>
    <dgm:cxn modelId="{586CCF01-33A1-3D42-B794-35955A086217}" type="presParOf" srcId="{88033815-A174-4B4F-A418-4B25826EA261}" destId="{D3B4CD39-5C81-9B47-9CE3-A17DA40299D0}" srcOrd="9" destOrd="0" presId="urn:microsoft.com/office/officeart/2005/8/layout/vProcess5"/>
    <dgm:cxn modelId="{B775FEA5-5BF0-4147-9D8B-ABC2F5D6AD7F}" type="presParOf" srcId="{88033815-A174-4B4F-A418-4B25826EA261}" destId="{CA1C1249-6808-FF4C-8C5E-F7FA52744C75}" srcOrd="10" destOrd="0" presId="urn:microsoft.com/office/officeart/2005/8/layout/vProcess5"/>
    <dgm:cxn modelId="{EEF5D8B7-75C6-8043-9716-74BFB6175F3F}" type="presParOf" srcId="{88033815-A174-4B4F-A418-4B25826EA261}" destId="{91CD1432-FD9F-8B47-B4E4-290C99393A7E}" srcOrd="11" destOrd="0" presId="urn:microsoft.com/office/officeart/2005/8/layout/vProcess5"/>
    <dgm:cxn modelId="{4F38D348-EDD2-5141-9B26-88BF70E7A43D}" type="presParOf" srcId="{88033815-A174-4B4F-A418-4B25826EA261}" destId="{BFB738A2-8B97-EF4F-9217-407678D8A612}" srcOrd="12" destOrd="0" presId="urn:microsoft.com/office/officeart/2005/8/layout/vProcess5"/>
    <dgm:cxn modelId="{AC32E0F1-775A-DD45-A0AC-E8419CB2A530}" type="presParOf" srcId="{88033815-A174-4B4F-A418-4B25826EA261}" destId="{8307A76E-123F-904F-A157-8FE5BAA56DDF}" srcOrd="13" destOrd="0" presId="urn:microsoft.com/office/officeart/2005/8/layout/vProcess5"/>
    <dgm:cxn modelId="{65222C4B-8DBB-FE44-8DDA-5C3072E33209}" type="presParOf" srcId="{88033815-A174-4B4F-A418-4B25826EA261}" destId="{B3AEDB76-9EB7-1D47-9F9E-544A6C72FE72}"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3521AF-8589-4760-A6D8-58E666F1D62A}" type="doc">
      <dgm:prSet loTypeId="urn:microsoft.com/office/officeart/2005/8/layout/default" loCatId="list" qsTypeId="urn:microsoft.com/office/officeart/2005/8/quickstyle/simple5" qsCatId="simple" csTypeId="urn:microsoft.com/office/officeart/2005/8/colors/accent0_3" csCatId="mainScheme"/>
      <dgm:spPr/>
      <dgm:t>
        <a:bodyPr/>
        <a:lstStyle/>
        <a:p>
          <a:endParaRPr lang="en-US"/>
        </a:p>
      </dgm:t>
    </dgm:pt>
    <dgm:pt modelId="{3F928449-B96C-40D6-ACDB-ED8630C2375F}">
      <dgm:prSet/>
      <dgm:spPr/>
      <dgm:t>
        <a:bodyPr/>
        <a:lstStyle/>
        <a:p>
          <a:r>
            <a:rPr lang="en-GB" baseline="0"/>
            <a:t>7</a:t>
          </a:r>
          <a:r>
            <a:rPr lang="en-GB" baseline="30000"/>
            <a:t>th</a:t>
          </a:r>
          <a:r>
            <a:rPr lang="en-GB" baseline="0"/>
            <a:t> July 2005.</a:t>
          </a:r>
          <a:endParaRPr lang="en-US"/>
        </a:p>
      </dgm:t>
    </dgm:pt>
    <dgm:pt modelId="{0125BF8C-620B-4EE3-A4C3-D479FFDE3314}" type="parTrans" cxnId="{D374FD89-2E5B-484D-AE27-FBC6B1C1213B}">
      <dgm:prSet/>
      <dgm:spPr/>
      <dgm:t>
        <a:bodyPr/>
        <a:lstStyle/>
        <a:p>
          <a:endParaRPr lang="en-US"/>
        </a:p>
      </dgm:t>
    </dgm:pt>
    <dgm:pt modelId="{2C34246D-8481-48BB-A7F3-2D8DEFBE6438}" type="sibTrans" cxnId="{D374FD89-2E5B-484D-AE27-FBC6B1C1213B}">
      <dgm:prSet/>
      <dgm:spPr/>
      <dgm:t>
        <a:bodyPr/>
        <a:lstStyle/>
        <a:p>
          <a:endParaRPr lang="en-US"/>
        </a:p>
      </dgm:t>
    </dgm:pt>
    <dgm:pt modelId="{58FEAFA1-6342-4138-A118-5CA586A05D88}">
      <dgm:prSet/>
      <dgm:spPr/>
      <dgm:t>
        <a:bodyPr/>
        <a:lstStyle/>
        <a:p>
          <a:r>
            <a:rPr lang="en-GB" baseline="0"/>
            <a:t>Four bombs detonated in London Central.</a:t>
          </a:r>
          <a:endParaRPr lang="en-US"/>
        </a:p>
      </dgm:t>
    </dgm:pt>
    <dgm:pt modelId="{3A7E2967-2D7D-4908-83CA-87B930ADF1C4}" type="parTrans" cxnId="{C9A9F684-5260-4323-BF70-D583A4DBBCA3}">
      <dgm:prSet/>
      <dgm:spPr/>
      <dgm:t>
        <a:bodyPr/>
        <a:lstStyle/>
        <a:p>
          <a:endParaRPr lang="en-US"/>
        </a:p>
      </dgm:t>
    </dgm:pt>
    <dgm:pt modelId="{14993F1D-BCAE-4539-8C9C-0B203308CFEA}" type="sibTrans" cxnId="{C9A9F684-5260-4323-BF70-D583A4DBBCA3}">
      <dgm:prSet/>
      <dgm:spPr/>
      <dgm:t>
        <a:bodyPr/>
        <a:lstStyle/>
        <a:p>
          <a:endParaRPr lang="en-US"/>
        </a:p>
      </dgm:t>
    </dgm:pt>
    <dgm:pt modelId="{3FCFC116-F44F-449E-8673-B1D173A464A2}">
      <dgm:prSet/>
      <dgm:spPr/>
      <dgm:t>
        <a:bodyPr/>
        <a:lstStyle/>
        <a:p>
          <a:r>
            <a:rPr lang="en-GB" baseline="0"/>
            <a:t>Synchronised suicide bombers - detonated nearly simultaneously.</a:t>
          </a:r>
          <a:endParaRPr lang="en-US"/>
        </a:p>
      </dgm:t>
    </dgm:pt>
    <dgm:pt modelId="{98B01E35-BDA7-48BB-B615-E974AA50E213}" type="parTrans" cxnId="{55732E88-E1BC-4E91-8188-046FE658BBCC}">
      <dgm:prSet/>
      <dgm:spPr/>
      <dgm:t>
        <a:bodyPr/>
        <a:lstStyle/>
        <a:p>
          <a:endParaRPr lang="en-US"/>
        </a:p>
      </dgm:t>
    </dgm:pt>
    <dgm:pt modelId="{FBF35721-C5FF-4169-8661-0EE2EBD4938D}" type="sibTrans" cxnId="{55732E88-E1BC-4E91-8188-046FE658BBCC}">
      <dgm:prSet/>
      <dgm:spPr/>
      <dgm:t>
        <a:bodyPr/>
        <a:lstStyle/>
        <a:p>
          <a:endParaRPr lang="en-US"/>
        </a:p>
      </dgm:t>
    </dgm:pt>
    <dgm:pt modelId="{294D7A92-9483-424C-877D-5887318E8F66}">
      <dgm:prSet/>
      <dgm:spPr/>
      <dgm:t>
        <a:bodyPr/>
        <a:lstStyle/>
        <a:p>
          <a:r>
            <a:rPr lang="en-GB" baseline="0"/>
            <a:t>Linked to al Qaeda.</a:t>
          </a:r>
          <a:endParaRPr lang="en-US"/>
        </a:p>
      </dgm:t>
    </dgm:pt>
    <dgm:pt modelId="{71C253BB-E36D-47D6-98FF-78997161868B}" type="parTrans" cxnId="{381DD5D6-6EDD-4F42-AF51-100F734855CE}">
      <dgm:prSet/>
      <dgm:spPr/>
      <dgm:t>
        <a:bodyPr/>
        <a:lstStyle/>
        <a:p>
          <a:endParaRPr lang="en-US"/>
        </a:p>
      </dgm:t>
    </dgm:pt>
    <dgm:pt modelId="{1B72A0B7-4CB0-4392-815D-D36BEE7C821A}" type="sibTrans" cxnId="{381DD5D6-6EDD-4F42-AF51-100F734855CE}">
      <dgm:prSet/>
      <dgm:spPr/>
      <dgm:t>
        <a:bodyPr/>
        <a:lstStyle/>
        <a:p>
          <a:endParaRPr lang="en-US"/>
        </a:p>
      </dgm:t>
    </dgm:pt>
    <dgm:pt modelId="{6C1FA4FA-DACD-46B3-AB69-EC249CD6E9A1}">
      <dgm:prSet/>
      <dgm:spPr/>
      <dgm:t>
        <a:bodyPr/>
        <a:lstStyle/>
        <a:p>
          <a:r>
            <a:rPr lang="en-GB" baseline="0"/>
            <a:t>Largest attack on the UK since World War 2.</a:t>
          </a:r>
          <a:endParaRPr lang="en-US"/>
        </a:p>
      </dgm:t>
    </dgm:pt>
    <dgm:pt modelId="{39432A01-8D2E-40ED-9049-FF57300E5D33}" type="parTrans" cxnId="{B80A1CB7-C11B-4B2D-8C1A-5028B764D46E}">
      <dgm:prSet/>
      <dgm:spPr/>
      <dgm:t>
        <a:bodyPr/>
        <a:lstStyle/>
        <a:p>
          <a:endParaRPr lang="en-US"/>
        </a:p>
      </dgm:t>
    </dgm:pt>
    <dgm:pt modelId="{38C94C5B-44E6-4E86-B9DD-CA11EB36BC2B}" type="sibTrans" cxnId="{B80A1CB7-C11B-4B2D-8C1A-5028B764D46E}">
      <dgm:prSet/>
      <dgm:spPr/>
      <dgm:t>
        <a:bodyPr/>
        <a:lstStyle/>
        <a:p>
          <a:endParaRPr lang="en-US"/>
        </a:p>
      </dgm:t>
    </dgm:pt>
    <dgm:pt modelId="{EEACC740-E10A-A740-A125-8869870EBBA8}" type="pres">
      <dgm:prSet presAssocID="{E93521AF-8589-4760-A6D8-58E666F1D62A}" presName="diagram" presStyleCnt="0">
        <dgm:presLayoutVars>
          <dgm:dir/>
          <dgm:resizeHandles val="exact"/>
        </dgm:presLayoutVars>
      </dgm:prSet>
      <dgm:spPr/>
    </dgm:pt>
    <dgm:pt modelId="{52174546-82CE-3148-A3D4-0CD1957EB108}" type="pres">
      <dgm:prSet presAssocID="{3F928449-B96C-40D6-ACDB-ED8630C2375F}" presName="node" presStyleLbl="node1" presStyleIdx="0" presStyleCnt="5">
        <dgm:presLayoutVars>
          <dgm:bulletEnabled val="1"/>
        </dgm:presLayoutVars>
      </dgm:prSet>
      <dgm:spPr/>
    </dgm:pt>
    <dgm:pt modelId="{3A94F702-207C-2E42-92D5-20F6688046E0}" type="pres">
      <dgm:prSet presAssocID="{2C34246D-8481-48BB-A7F3-2D8DEFBE6438}" presName="sibTrans" presStyleCnt="0"/>
      <dgm:spPr/>
    </dgm:pt>
    <dgm:pt modelId="{ED6B4CC8-2F84-2F41-A13D-C8F96372255F}" type="pres">
      <dgm:prSet presAssocID="{58FEAFA1-6342-4138-A118-5CA586A05D88}" presName="node" presStyleLbl="node1" presStyleIdx="1" presStyleCnt="5">
        <dgm:presLayoutVars>
          <dgm:bulletEnabled val="1"/>
        </dgm:presLayoutVars>
      </dgm:prSet>
      <dgm:spPr/>
    </dgm:pt>
    <dgm:pt modelId="{7E76E13E-57D7-A543-B4F1-FB8ED6738E6F}" type="pres">
      <dgm:prSet presAssocID="{14993F1D-BCAE-4539-8C9C-0B203308CFEA}" presName="sibTrans" presStyleCnt="0"/>
      <dgm:spPr/>
    </dgm:pt>
    <dgm:pt modelId="{DAC3BE64-7F6F-5F44-9774-8CC8AA8FE88A}" type="pres">
      <dgm:prSet presAssocID="{3FCFC116-F44F-449E-8673-B1D173A464A2}" presName="node" presStyleLbl="node1" presStyleIdx="2" presStyleCnt="5">
        <dgm:presLayoutVars>
          <dgm:bulletEnabled val="1"/>
        </dgm:presLayoutVars>
      </dgm:prSet>
      <dgm:spPr/>
    </dgm:pt>
    <dgm:pt modelId="{22DF277A-01D0-6E4E-BF4D-F8CE3FEDAE57}" type="pres">
      <dgm:prSet presAssocID="{FBF35721-C5FF-4169-8661-0EE2EBD4938D}" presName="sibTrans" presStyleCnt="0"/>
      <dgm:spPr/>
    </dgm:pt>
    <dgm:pt modelId="{5528462E-6A55-AD4D-8CC9-AE1D6A1F8A91}" type="pres">
      <dgm:prSet presAssocID="{294D7A92-9483-424C-877D-5887318E8F66}" presName="node" presStyleLbl="node1" presStyleIdx="3" presStyleCnt="5">
        <dgm:presLayoutVars>
          <dgm:bulletEnabled val="1"/>
        </dgm:presLayoutVars>
      </dgm:prSet>
      <dgm:spPr/>
    </dgm:pt>
    <dgm:pt modelId="{CBE69E6A-7BE5-5E44-BE25-DE1F9736190C}" type="pres">
      <dgm:prSet presAssocID="{1B72A0B7-4CB0-4392-815D-D36BEE7C821A}" presName="sibTrans" presStyleCnt="0"/>
      <dgm:spPr/>
    </dgm:pt>
    <dgm:pt modelId="{7315BF79-B94C-2640-91DF-5A040E643C25}" type="pres">
      <dgm:prSet presAssocID="{6C1FA4FA-DACD-46B3-AB69-EC249CD6E9A1}" presName="node" presStyleLbl="node1" presStyleIdx="4" presStyleCnt="5">
        <dgm:presLayoutVars>
          <dgm:bulletEnabled val="1"/>
        </dgm:presLayoutVars>
      </dgm:prSet>
      <dgm:spPr/>
    </dgm:pt>
  </dgm:ptLst>
  <dgm:cxnLst>
    <dgm:cxn modelId="{AEA9F50F-6008-CB47-B85C-8BE77422550C}" type="presOf" srcId="{6C1FA4FA-DACD-46B3-AB69-EC249CD6E9A1}" destId="{7315BF79-B94C-2640-91DF-5A040E643C25}" srcOrd="0" destOrd="0" presId="urn:microsoft.com/office/officeart/2005/8/layout/default"/>
    <dgm:cxn modelId="{324ADF24-C9C0-2246-A244-59DC46D38DB4}" type="presOf" srcId="{3F928449-B96C-40D6-ACDB-ED8630C2375F}" destId="{52174546-82CE-3148-A3D4-0CD1957EB108}" srcOrd="0" destOrd="0" presId="urn:microsoft.com/office/officeart/2005/8/layout/default"/>
    <dgm:cxn modelId="{15704C3C-088A-B548-9FE0-477C14F07190}" type="presOf" srcId="{E93521AF-8589-4760-A6D8-58E666F1D62A}" destId="{EEACC740-E10A-A740-A125-8869870EBBA8}" srcOrd="0" destOrd="0" presId="urn:microsoft.com/office/officeart/2005/8/layout/default"/>
    <dgm:cxn modelId="{C9A9F684-5260-4323-BF70-D583A4DBBCA3}" srcId="{E93521AF-8589-4760-A6D8-58E666F1D62A}" destId="{58FEAFA1-6342-4138-A118-5CA586A05D88}" srcOrd="1" destOrd="0" parTransId="{3A7E2967-2D7D-4908-83CA-87B930ADF1C4}" sibTransId="{14993F1D-BCAE-4539-8C9C-0B203308CFEA}"/>
    <dgm:cxn modelId="{55732E88-E1BC-4E91-8188-046FE658BBCC}" srcId="{E93521AF-8589-4760-A6D8-58E666F1D62A}" destId="{3FCFC116-F44F-449E-8673-B1D173A464A2}" srcOrd="2" destOrd="0" parTransId="{98B01E35-BDA7-48BB-B615-E974AA50E213}" sibTransId="{FBF35721-C5FF-4169-8661-0EE2EBD4938D}"/>
    <dgm:cxn modelId="{D374FD89-2E5B-484D-AE27-FBC6B1C1213B}" srcId="{E93521AF-8589-4760-A6D8-58E666F1D62A}" destId="{3F928449-B96C-40D6-ACDB-ED8630C2375F}" srcOrd="0" destOrd="0" parTransId="{0125BF8C-620B-4EE3-A4C3-D479FFDE3314}" sibTransId="{2C34246D-8481-48BB-A7F3-2D8DEFBE6438}"/>
    <dgm:cxn modelId="{B80A1CB7-C11B-4B2D-8C1A-5028B764D46E}" srcId="{E93521AF-8589-4760-A6D8-58E666F1D62A}" destId="{6C1FA4FA-DACD-46B3-AB69-EC249CD6E9A1}" srcOrd="4" destOrd="0" parTransId="{39432A01-8D2E-40ED-9049-FF57300E5D33}" sibTransId="{38C94C5B-44E6-4E86-B9DD-CA11EB36BC2B}"/>
    <dgm:cxn modelId="{381DD5D6-6EDD-4F42-AF51-100F734855CE}" srcId="{E93521AF-8589-4760-A6D8-58E666F1D62A}" destId="{294D7A92-9483-424C-877D-5887318E8F66}" srcOrd="3" destOrd="0" parTransId="{71C253BB-E36D-47D6-98FF-78997161868B}" sibTransId="{1B72A0B7-4CB0-4392-815D-D36BEE7C821A}"/>
    <dgm:cxn modelId="{39DC90E0-23E7-924B-9FC5-6EF13D680A8F}" type="presOf" srcId="{58FEAFA1-6342-4138-A118-5CA586A05D88}" destId="{ED6B4CC8-2F84-2F41-A13D-C8F96372255F}" srcOrd="0" destOrd="0" presId="urn:microsoft.com/office/officeart/2005/8/layout/default"/>
    <dgm:cxn modelId="{E331FEFA-5FD0-6644-A43B-67F13B24202B}" type="presOf" srcId="{3FCFC116-F44F-449E-8673-B1D173A464A2}" destId="{DAC3BE64-7F6F-5F44-9774-8CC8AA8FE88A}" srcOrd="0" destOrd="0" presId="urn:microsoft.com/office/officeart/2005/8/layout/default"/>
    <dgm:cxn modelId="{D0E140FB-D93C-BF44-8EA4-27140B09C7F2}" type="presOf" srcId="{294D7A92-9483-424C-877D-5887318E8F66}" destId="{5528462E-6A55-AD4D-8CC9-AE1D6A1F8A91}" srcOrd="0" destOrd="0" presId="urn:microsoft.com/office/officeart/2005/8/layout/default"/>
    <dgm:cxn modelId="{408E9543-D2EA-884F-9720-3D90B2C72E7D}" type="presParOf" srcId="{EEACC740-E10A-A740-A125-8869870EBBA8}" destId="{52174546-82CE-3148-A3D4-0CD1957EB108}" srcOrd="0" destOrd="0" presId="urn:microsoft.com/office/officeart/2005/8/layout/default"/>
    <dgm:cxn modelId="{B7F2AC9C-F1E3-7749-823C-EF8D90808A91}" type="presParOf" srcId="{EEACC740-E10A-A740-A125-8869870EBBA8}" destId="{3A94F702-207C-2E42-92D5-20F6688046E0}" srcOrd="1" destOrd="0" presId="urn:microsoft.com/office/officeart/2005/8/layout/default"/>
    <dgm:cxn modelId="{06BB5D7B-D983-C644-8B07-9AD91CF1CAC8}" type="presParOf" srcId="{EEACC740-E10A-A740-A125-8869870EBBA8}" destId="{ED6B4CC8-2F84-2F41-A13D-C8F96372255F}" srcOrd="2" destOrd="0" presId="urn:microsoft.com/office/officeart/2005/8/layout/default"/>
    <dgm:cxn modelId="{E44734DC-D6CC-514E-9EB9-1BA4A296ED2C}" type="presParOf" srcId="{EEACC740-E10A-A740-A125-8869870EBBA8}" destId="{7E76E13E-57D7-A543-B4F1-FB8ED6738E6F}" srcOrd="3" destOrd="0" presId="urn:microsoft.com/office/officeart/2005/8/layout/default"/>
    <dgm:cxn modelId="{61D23239-FB13-314B-9050-C7590B998ECE}" type="presParOf" srcId="{EEACC740-E10A-A740-A125-8869870EBBA8}" destId="{DAC3BE64-7F6F-5F44-9774-8CC8AA8FE88A}" srcOrd="4" destOrd="0" presId="urn:microsoft.com/office/officeart/2005/8/layout/default"/>
    <dgm:cxn modelId="{5C5FB26A-CFEB-554E-AB9C-1DD5B3F8D13E}" type="presParOf" srcId="{EEACC740-E10A-A740-A125-8869870EBBA8}" destId="{22DF277A-01D0-6E4E-BF4D-F8CE3FEDAE57}" srcOrd="5" destOrd="0" presId="urn:microsoft.com/office/officeart/2005/8/layout/default"/>
    <dgm:cxn modelId="{56E2CF8D-D6C3-8C49-B223-65EBBB367704}" type="presParOf" srcId="{EEACC740-E10A-A740-A125-8869870EBBA8}" destId="{5528462E-6A55-AD4D-8CC9-AE1D6A1F8A91}" srcOrd="6" destOrd="0" presId="urn:microsoft.com/office/officeart/2005/8/layout/default"/>
    <dgm:cxn modelId="{C073DD84-97DC-9344-9F29-F78936EEFDED}" type="presParOf" srcId="{EEACC740-E10A-A740-A125-8869870EBBA8}" destId="{CBE69E6A-7BE5-5E44-BE25-DE1F9736190C}" srcOrd="7" destOrd="0" presId="urn:microsoft.com/office/officeart/2005/8/layout/default"/>
    <dgm:cxn modelId="{C87027F6-7143-3F4B-8830-2F6E6ECCAD79}" type="presParOf" srcId="{EEACC740-E10A-A740-A125-8869870EBBA8}" destId="{7315BF79-B94C-2640-91DF-5A040E643C25}"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5DE148-7F0E-4DB2-B96A-C0C6E870A340}"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BF7D318E-E67B-437E-B463-D502B323CB68}">
      <dgm:prSet/>
      <dgm:spPr/>
      <dgm:t>
        <a:bodyPr/>
        <a:lstStyle/>
        <a:p>
          <a:r>
            <a:rPr lang="en-GB" baseline="0" dirty="0"/>
            <a:t>Mohammad </a:t>
          </a:r>
          <a:r>
            <a:rPr lang="en-GB" baseline="0" dirty="0" err="1"/>
            <a:t>Sidique</a:t>
          </a:r>
          <a:r>
            <a:rPr lang="en-GB" baseline="0" dirty="0"/>
            <a:t> Khan - born in the UK and  ringleader of the 7/7 bombings.</a:t>
          </a:r>
          <a:endParaRPr lang="en-US" dirty="0"/>
        </a:p>
      </dgm:t>
    </dgm:pt>
    <dgm:pt modelId="{BE978FB3-734A-4FAA-BDA3-4332FF80FDE1}" type="parTrans" cxnId="{DB63D169-5C39-45CD-BB6C-822F315BF6B1}">
      <dgm:prSet/>
      <dgm:spPr/>
      <dgm:t>
        <a:bodyPr/>
        <a:lstStyle/>
        <a:p>
          <a:endParaRPr lang="en-US"/>
        </a:p>
      </dgm:t>
    </dgm:pt>
    <dgm:pt modelId="{9CCFF8BC-D18B-48DC-93E1-B72185238712}" type="sibTrans" cxnId="{DB63D169-5C39-45CD-BB6C-822F315BF6B1}">
      <dgm:prSet/>
      <dgm:spPr/>
      <dgm:t>
        <a:bodyPr/>
        <a:lstStyle/>
        <a:p>
          <a:endParaRPr lang="en-US"/>
        </a:p>
      </dgm:t>
    </dgm:pt>
    <dgm:pt modelId="{FB71E994-5E8F-495A-993F-BDD761AF0567}">
      <dgm:prSet/>
      <dgm:spPr/>
      <dgm:t>
        <a:bodyPr/>
        <a:lstStyle/>
        <a:p>
          <a:r>
            <a:rPr lang="en-GB" baseline="0"/>
            <a:t>Shehzad Tanwer – born in the UK. Worked closely to Khan and lived only a mile away. Arrested in 2004 and cautioned.</a:t>
          </a:r>
          <a:endParaRPr lang="en-US"/>
        </a:p>
      </dgm:t>
    </dgm:pt>
    <dgm:pt modelId="{9E9E6E79-159F-4767-9825-E70DC092A272}" type="parTrans" cxnId="{ABE2A6CF-7E17-478F-963C-31749ECCA5C3}">
      <dgm:prSet/>
      <dgm:spPr/>
      <dgm:t>
        <a:bodyPr/>
        <a:lstStyle/>
        <a:p>
          <a:endParaRPr lang="en-US"/>
        </a:p>
      </dgm:t>
    </dgm:pt>
    <dgm:pt modelId="{3FE670AF-3C23-4CEE-BDB6-5442CF559251}" type="sibTrans" cxnId="{ABE2A6CF-7E17-478F-963C-31749ECCA5C3}">
      <dgm:prSet/>
      <dgm:spPr/>
      <dgm:t>
        <a:bodyPr/>
        <a:lstStyle/>
        <a:p>
          <a:endParaRPr lang="en-US"/>
        </a:p>
      </dgm:t>
    </dgm:pt>
    <dgm:pt modelId="{948A09BA-C326-4D66-8FF4-FE56852D4288}">
      <dgm:prSet/>
      <dgm:spPr/>
      <dgm:t>
        <a:bodyPr/>
        <a:lstStyle/>
        <a:p>
          <a:r>
            <a:rPr lang="en-GB" baseline="0" dirty="0"/>
            <a:t>Germaine Lindsay –born in Jamacia. Immigrated to the UK. Unstable home life.</a:t>
          </a:r>
          <a:endParaRPr lang="en-US" dirty="0"/>
        </a:p>
      </dgm:t>
    </dgm:pt>
    <dgm:pt modelId="{11573338-1472-48F1-99FE-2F47A0B60B90}" type="parTrans" cxnId="{DA2E2E2E-2B4F-47D3-963F-B1927DFFF58E}">
      <dgm:prSet/>
      <dgm:spPr/>
      <dgm:t>
        <a:bodyPr/>
        <a:lstStyle/>
        <a:p>
          <a:endParaRPr lang="en-US"/>
        </a:p>
      </dgm:t>
    </dgm:pt>
    <dgm:pt modelId="{33633C3C-6BF4-4004-BCD9-869AB75CE0F9}" type="sibTrans" cxnId="{DA2E2E2E-2B4F-47D3-963F-B1927DFFF58E}">
      <dgm:prSet/>
      <dgm:spPr/>
      <dgm:t>
        <a:bodyPr/>
        <a:lstStyle/>
        <a:p>
          <a:endParaRPr lang="en-US"/>
        </a:p>
      </dgm:t>
    </dgm:pt>
    <dgm:pt modelId="{162C6A56-C5D6-44A0-8F87-4EB861973FBE}">
      <dgm:prSet/>
      <dgm:spPr/>
      <dgm:t>
        <a:bodyPr/>
        <a:lstStyle/>
        <a:p>
          <a:r>
            <a:rPr lang="en-GB" baseline="0" dirty="0"/>
            <a:t>Hasib Hussain – born in the UK. Lived on the outskirts of Leeds. Know to be a very quiet student and had little friends.</a:t>
          </a:r>
          <a:endParaRPr lang="en-US" dirty="0"/>
        </a:p>
      </dgm:t>
    </dgm:pt>
    <dgm:pt modelId="{E3A12219-5818-4F45-9B6B-DC939DACCF8C}" type="parTrans" cxnId="{6DA47E34-E7AA-4271-80D7-538971E0E32B}">
      <dgm:prSet/>
      <dgm:spPr/>
      <dgm:t>
        <a:bodyPr/>
        <a:lstStyle/>
        <a:p>
          <a:endParaRPr lang="en-US"/>
        </a:p>
      </dgm:t>
    </dgm:pt>
    <dgm:pt modelId="{57EACD4F-C14F-4D4D-A3EE-0C9DDD16C4F7}" type="sibTrans" cxnId="{6DA47E34-E7AA-4271-80D7-538971E0E32B}">
      <dgm:prSet/>
      <dgm:spPr/>
      <dgm:t>
        <a:bodyPr/>
        <a:lstStyle/>
        <a:p>
          <a:endParaRPr lang="en-US"/>
        </a:p>
      </dgm:t>
    </dgm:pt>
    <dgm:pt modelId="{4AEE4301-2777-8C48-8419-D2ED7D9F9420}" type="pres">
      <dgm:prSet presAssocID="{5A5DE148-7F0E-4DB2-B96A-C0C6E870A340}" presName="linear" presStyleCnt="0">
        <dgm:presLayoutVars>
          <dgm:animLvl val="lvl"/>
          <dgm:resizeHandles val="exact"/>
        </dgm:presLayoutVars>
      </dgm:prSet>
      <dgm:spPr/>
    </dgm:pt>
    <dgm:pt modelId="{51D0EF49-F739-0446-B7EE-76B077E3AFA2}" type="pres">
      <dgm:prSet presAssocID="{BF7D318E-E67B-437E-B463-D502B323CB68}" presName="parentText" presStyleLbl="node1" presStyleIdx="0" presStyleCnt="4">
        <dgm:presLayoutVars>
          <dgm:chMax val="0"/>
          <dgm:bulletEnabled val="1"/>
        </dgm:presLayoutVars>
      </dgm:prSet>
      <dgm:spPr/>
    </dgm:pt>
    <dgm:pt modelId="{7A197575-5D6B-BC4A-AD55-F515CB2048A2}" type="pres">
      <dgm:prSet presAssocID="{9CCFF8BC-D18B-48DC-93E1-B72185238712}" presName="spacer" presStyleCnt="0"/>
      <dgm:spPr/>
    </dgm:pt>
    <dgm:pt modelId="{596A337D-70C2-F14D-9605-92A8AF67548C}" type="pres">
      <dgm:prSet presAssocID="{FB71E994-5E8F-495A-993F-BDD761AF0567}" presName="parentText" presStyleLbl="node1" presStyleIdx="1" presStyleCnt="4">
        <dgm:presLayoutVars>
          <dgm:chMax val="0"/>
          <dgm:bulletEnabled val="1"/>
        </dgm:presLayoutVars>
      </dgm:prSet>
      <dgm:spPr/>
    </dgm:pt>
    <dgm:pt modelId="{7A1A22D9-9D4A-524A-92FE-44C3D4649856}" type="pres">
      <dgm:prSet presAssocID="{3FE670AF-3C23-4CEE-BDB6-5442CF559251}" presName="spacer" presStyleCnt="0"/>
      <dgm:spPr/>
    </dgm:pt>
    <dgm:pt modelId="{0D6E9A94-1EB6-FE44-A6B8-9AC41319DCB7}" type="pres">
      <dgm:prSet presAssocID="{948A09BA-C326-4D66-8FF4-FE56852D4288}" presName="parentText" presStyleLbl="node1" presStyleIdx="2" presStyleCnt="4">
        <dgm:presLayoutVars>
          <dgm:chMax val="0"/>
          <dgm:bulletEnabled val="1"/>
        </dgm:presLayoutVars>
      </dgm:prSet>
      <dgm:spPr/>
    </dgm:pt>
    <dgm:pt modelId="{F112C603-D7F2-F34D-AE64-B703B095D3BF}" type="pres">
      <dgm:prSet presAssocID="{33633C3C-6BF4-4004-BCD9-869AB75CE0F9}" presName="spacer" presStyleCnt="0"/>
      <dgm:spPr/>
    </dgm:pt>
    <dgm:pt modelId="{08B4144B-961A-AA4E-8B91-A72867DD8C44}" type="pres">
      <dgm:prSet presAssocID="{162C6A56-C5D6-44A0-8F87-4EB861973FBE}" presName="parentText" presStyleLbl="node1" presStyleIdx="3" presStyleCnt="4">
        <dgm:presLayoutVars>
          <dgm:chMax val="0"/>
          <dgm:bulletEnabled val="1"/>
        </dgm:presLayoutVars>
      </dgm:prSet>
      <dgm:spPr/>
    </dgm:pt>
  </dgm:ptLst>
  <dgm:cxnLst>
    <dgm:cxn modelId="{108A4802-1B4E-D047-9C7F-E8D55613A2AA}" type="presOf" srcId="{162C6A56-C5D6-44A0-8F87-4EB861973FBE}" destId="{08B4144B-961A-AA4E-8B91-A72867DD8C44}" srcOrd="0" destOrd="0" presId="urn:microsoft.com/office/officeart/2005/8/layout/vList2"/>
    <dgm:cxn modelId="{5B3ACF07-E1C9-804F-B383-80035EFD95B1}" type="presOf" srcId="{BF7D318E-E67B-437E-B463-D502B323CB68}" destId="{51D0EF49-F739-0446-B7EE-76B077E3AFA2}" srcOrd="0" destOrd="0" presId="urn:microsoft.com/office/officeart/2005/8/layout/vList2"/>
    <dgm:cxn modelId="{DA2E2E2E-2B4F-47D3-963F-B1927DFFF58E}" srcId="{5A5DE148-7F0E-4DB2-B96A-C0C6E870A340}" destId="{948A09BA-C326-4D66-8FF4-FE56852D4288}" srcOrd="2" destOrd="0" parTransId="{11573338-1472-48F1-99FE-2F47A0B60B90}" sibTransId="{33633C3C-6BF4-4004-BCD9-869AB75CE0F9}"/>
    <dgm:cxn modelId="{6DA47E34-E7AA-4271-80D7-538971E0E32B}" srcId="{5A5DE148-7F0E-4DB2-B96A-C0C6E870A340}" destId="{162C6A56-C5D6-44A0-8F87-4EB861973FBE}" srcOrd="3" destOrd="0" parTransId="{E3A12219-5818-4F45-9B6B-DC939DACCF8C}" sibTransId="{57EACD4F-C14F-4D4D-A3EE-0C9DDD16C4F7}"/>
    <dgm:cxn modelId="{DB63D169-5C39-45CD-BB6C-822F315BF6B1}" srcId="{5A5DE148-7F0E-4DB2-B96A-C0C6E870A340}" destId="{BF7D318E-E67B-437E-B463-D502B323CB68}" srcOrd="0" destOrd="0" parTransId="{BE978FB3-734A-4FAA-BDA3-4332FF80FDE1}" sibTransId="{9CCFF8BC-D18B-48DC-93E1-B72185238712}"/>
    <dgm:cxn modelId="{515C677A-B7C5-B849-B791-72898879D908}" type="presOf" srcId="{FB71E994-5E8F-495A-993F-BDD761AF0567}" destId="{596A337D-70C2-F14D-9605-92A8AF67548C}" srcOrd="0" destOrd="0" presId="urn:microsoft.com/office/officeart/2005/8/layout/vList2"/>
    <dgm:cxn modelId="{B1A8E780-B2A7-8944-987D-BEC9536BAB6F}" type="presOf" srcId="{948A09BA-C326-4D66-8FF4-FE56852D4288}" destId="{0D6E9A94-1EB6-FE44-A6B8-9AC41319DCB7}" srcOrd="0" destOrd="0" presId="urn:microsoft.com/office/officeart/2005/8/layout/vList2"/>
    <dgm:cxn modelId="{EB0847C6-2E93-CD4D-A4DC-B5B3C4A41B6D}" type="presOf" srcId="{5A5DE148-7F0E-4DB2-B96A-C0C6E870A340}" destId="{4AEE4301-2777-8C48-8419-D2ED7D9F9420}" srcOrd="0" destOrd="0" presId="urn:microsoft.com/office/officeart/2005/8/layout/vList2"/>
    <dgm:cxn modelId="{ABE2A6CF-7E17-478F-963C-31749ECCA5C3}" srcId="{5A5DE148-7F0E-4DB2-B96A-C0C6E870A340}" destId="{FB71E994-5E8F-495A-993F-BDD761AF0567}" srcOrd="1" destOrd="0" parTransId="{9E9E6E79-159F-4767-9825-E70DC092A272}" sibTransId="{3FE670AF-3C23-4CEE-BDB6-5442CF559251}"/>
    <dgm:cxn modelId="{173C0899-A2B1-2245-BA17-D9D9C21AED49}" type="presParOf" srcId="{4AEE4301-2777-8C48-8419-D2ED7D9F9420}" destId="{51D0EF49-F739-0446-B7EE-76B077E3AFA2}" srcOrd="0" destOrd="0" presId="urn:microsoft.com/office/officeart/2005/8/layout/vList2"/>
    <dgm:cxn modelId="{B0350C8A-AE53-DD43-A23C-89608E78C39B}" type="presParOf" srcId="{4AEE4301-2777-8C48-8419-D2ED7D9F9420}" destId="{7A197575-5D6B-BC4A-AD55-F515CB2048A2}" srcOrd="1" destOrd="0" presId="urn:microsoft.com/office/officeart/2005/8/layout/vList2"/>
    <dgm:cxn modelId="{AB1C9D27-74ED-4B44-8489-996FC9AD4984}" type="presParOf" srcId="{4AEE4301-2777-8C48-8419-D2ED7D9F9420}" destId="{596A337D-70C2-F14D-9605-92A8AF67548C}" srcOrd="2" destOrd="0" presId="urn:microsoft.com/office/officeart/2005/8/layout/vList2"/>
    <dgm:cxn modelId="{25C5842C-9D4E-3648-89F1-1BE7A4F547E3}" type="presParOf" srcId="{4AEE4301-2777-8C48-8419-D2ED7D9F9420}" destId="{7A1A22D9-9D4A-524A-92FE-44C3D4649856}" srcOrd="3" destOrd="0" presId="urn:microsoft.com/office/officeart/2005/8/layout/vList2"/>
    <dgm:cxn modelId="{27072A37-9225-BB47-A5CA-054C5FDDD02B}" type="presParOf" srcId="{4AEE4301-2777-8C48-8419-D2ED7D9F9420}" destId="{0D6E9A94-1EB6-FE44-A6B8-9AC41319DCB7}" srcOrd="4" destOrd="0" presId="urn:microsoft.com/office/officeart/2005/8/layout/vList2"/>
    <dgm:cxn modelId="{F7D5EAD7-061F-414D-97C0-D854E2DBE430}" type="presParOf" srcId="{4AEE4301-2777-8C48-8419-D2ED7D9F9420}" destId="{F112C603-D7F2-F34D-AE64-B703B095D3BF}" srcOrd="5" destOrd="0" presId="urn:microsoft.com/office/officeart/2005/8/layout/vList2"/>
    <dgm:cxn modelId="{A59E5AD3-22DE-DF49-BC03-1B0040AD2D61}" type="presParOf" srcId="{4AEE4301-2777-8C48-8419-D2ED7D9F9420}" destId="{08B4144B-961A-AA4E-8B91-A72867DD8C44}"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690CCD-149B-4B9C-B4E2-12ED93078598}" type="doc">
      <dgm:prSet loTypeId="urn:microsoft.com/office/officeart/2005/8/layout/default" loCatId="list" qsTypeId="urn:microsoft.com/office/officeart/2005/8/quickstyle/simple5" qsCatId="simple" csTypeId="urn:microsoft.com/office/officeart/2005/8/colors/accent0_3" csCatId="mainScheme"/>
      <dgm:spPr/>
      <dgm:t>
        <a:bodyPr/>
        <a:lstStyle/>
        <a:p>
          <a:endParaRPr lang="en-US"/>
        </a:p>
      </dgm:t>
    </dgm:pt>
    <dgm:pt modelId="{C144C756-BC40-44A4-8FC6-278D6B92B765}">
      <dgm:prSet/>
      <dgm:spPr/>
      <dgm:t>
        <a:bodyPr/>
        <a:lstStyle/>
        <a:p>
          <a:r>
            <a:rPr lang="en-GB" dirty="0"/>
            <a:t>Responsibility claimed by ‘’Secret Cell of Al Qaeda of Jihad in Europe’’.</a:t>
          </a:r>
          <a:endParaRPr lang="en-US" dirty="0"/>
        </a:p>
      </dgm:t>
    </dgm:pt>
    <dgm:pt modelId="{32394CB3-63C2-4A7A-B18E-4D946150EF3E}" type="parTrans" cxnId="{85EE22B6-7308-4D4B-9632-80532DBCEE1F}">
      <dgm:prSet/>
      <dgm:spPr/>
      <dgm:t>
        <a:bodyPr/>
        <a:lstStyle/>
        <a:p>
          <a:endParaRPr lang="en-US"/>
        </a:p>
      </dgm:t>
    </dgm:pt>
    <dgm:pt modelId="{E7AFD4D7-BFF8-4C8B-B58D-DFCA20FD87F1}" type="sibTrans" cxnId="{85EE22B6-7308-4D4B-9632-80532DBCEE1F}">
      <dgm:prSet/>
      <dgm:spPr/>
      <dgm:t>
        <a:bodyPr/>
        <a:lstStyle/>
        <a:p>
          <a:endParaRPr lang="en-US"/>
        </a:p>
      </dgm:t>
    </dgm:pt>
    <dgm:pt modelId="{E2B31F04-EEB5-4320-8070-FDA47FB85149}">
      <dgm:prSet/>
      <dgm:spPr/>
      <dgm:t>
        <a:bodyPr/>
        <a:lstStyle/>
        <a:p>
          <a:r>
            <a:rPr lang="en-GB"/>
            <a:t>Osama bin Laden said that the London bombings represented an intricate piece of a wider al Qaeda offensive.</a:t>
          </a:r>
          <a:endParaRPr lang="en-US"/>
        </a:p>
      </dgm:t>
    </dgm:pt>
    <dgm:pt modelId="{A7A1D60E-71D7-45EA-8516-63E305CDEDCE}" type="parTrans" cxnId="{6EFDE65C-EBBC-43DD-AD1E-DA64A48E144D}">
      <dgm:prSet/>
      <dgm:spPr/>
      <dgm:t>
        <a:bodyPr/>
        <a:lstStyle/>
        <a:p>
          <a:endParaRPr lang="en-US"/>
        </a:p>
      </dgm:t>
    </dgm:pt>
    <dgm:pt modelId="{830AAF89-EC62-46EA-BC71-1C13741E4975}" type="sibTrans" cxnId="{6EFDE65C-EBBC-43DD-AD1E-DA64A48E144D}">
      <dgm:prSet/>
      <dgm:spPr/>
      <dgm:t>
        <a:bodyPr/>
        <a:lstStyle/>
        <a:p>
          <a:endParaRPr lang="en-US"/>
        </a:p>
      </dgm:t>
    </dgm:pt>
    <dgm:pt modelId="{E568832C-7DE2-462E-A2CB-60EA0337B8E5}">
      <dgm:prSet/>
      <dgm:spPr/>
      <dgm:t>
        <a:bodyPr/>
        <a:lstStyle/>
        <a:p>
          <a:r>
            <a:rPr lang="en-GB"/>
            <a:t>Deputy al Zahawri stated that al Qaeda was the ‘’brainchild’’ of the suicide bombings.</a:t>
          </a:r>
          <a:endParaRPr lang="en-US"/>
        </a:p>
      </dgm:t>
    </dgm:pt>
    <dgm:pt modelId="{3D84E30B-9674-4716-A7ED-1E66C815550D}" type="parTrans" cxnId="{696E3BF1-7DF0-4BCE-A25B-F07FBBCABD1D}">
      <dgm:prSet/>
      <dgm:spPr/>
      <dgm:t>
        <a:bodyPr/>
        <a:lstStyle/>
        <a:p>
          <a:endParaRPr lang="en-US"/>
        </a:p>
      </dgm:t>
    </dgm:pt>
    <dgm:pt modelId="{5371CAF8-5051-4379-9857-369E5C6AAA5B}" type="sibTrans" cxnId="{696E3BF1-7DF0-4BCE-A25B-F07FBBCABD1D}">
      <dgm:prSet/>
      <dgm:spPr/>
      <dgm:t>
        <a:bodyPr/>
        <a:lstStyle/>
        <a:p>
          <a:endParaRPr lang="en-US"/>
        </a:p>
      </dgm:t>
    </dgm:pt>
    <dgm:pt modelId="{40BF3CD3-116F-6447-B8F6-730234C83AAA}" type="pres">
      <dgm:prSet presAssocID="{49690CCD-149B-4B9C-B4E2-12ED93078598}" presName="diagram" presStyleCnt="0">
        <dgm:presLayoutVars>
          <dgm:dir/>
          <dgm:resizeHandles val="exact"/>
        </dgm:presLayoutVars>
      </dgm:prSet>
      <dgm:spPr/>
    </dgm:pt>
    <dgm:pt modelId="{A9F4A543-193A-2945-812E-814862DE92BD}" type="pres">
      <dgm:prSet presAssocID="{C144C756-BC40-44A4-8FC6-278D6B92B765}" presName="node" presStyleLbl="node1" presStyleIdx="0" presStyleCnt="3">
        <dgm:presLayoutVars>
          <dgm:bulletEnabled val="1"/>
        </dgm:presLayoutVars>
      </dgm:prSet>
      <dgm:spPr/>
    </dgm:pt>
    <dgm:pt modelId="{F0D911CD-1499-4F4E-824A-2DB1EFB43B16}" type="pres">
      <dgm:prSet presAssocID="{E7AFD4D7-BFF8-4C8B-B58D-DFCA20FD87F1}" presName="sibTrans" presStyleCnt="0"/>
      <dgm:spPr/>
    </dgm:pt>
    <dgm:pt modelId="{8C8E521E-039A-8741-8630-1D9DE19D5DA3}" type="pres">
      <dgm:prSet presAssocID="{E2B31F04-EEB5-4320-8070-FDA47FB85149}" presName="node" presStyleLbl="node1" presStyleIdx="1" presStyleCnt="3">
        <dgm:presLayoutVars>
          <dgm:bulletEnabled val="1"/>
        </dgm:presLayoutVars>
      </dgm:prSet>
      <dgm:spPr/>
    </dgm:pt>
    <dgm:pt modelId="{7F8AD382-D7E3-1C47-8D03-5AFCF1FD1CAE}" type="pres">
      <dgm:prSet presAssocID="{830AAF89-EC62-46EA-BC71-1C13741E4975}" presName="sibTrans" presStyleCnt="0"/>
      <dgm:spPr/>
    </dgm:pt>
    <dgm:pt modelId="{D72A13CC-DAD2-0340-BBF6-61E85097CABC}" type="pres">
      <dgm:prSet presAssocID="{E568832C-7DE2-462E-A2CB-60EA0337B8E5}" presName="node" presStyleLbl="node1" presStyleIdx="2" presStyleCnt="3">
        <dgm:presLayoutVars>
          <dgm:bulletEnabled val="1"/>
        </dgm:presLayoutVars>
      </dgm:prSet>
      <dgm:spPr/>
    </dgm:pt>
  </dgm:ptLst>
  <dgm:cxnLst>
    <dgm:cxn modelId="{B4345C14-F2C2-AE49-B45E-FD811BF12F67}" type="presOf" srcId="{C144C756-BC40-44A4-8FC6-278D6B92B765}" destId="{A9F4A543-193A-2945-812E-814862DE92BD}" srcOrd="0" destOrd="0" presId="urn:microsoft.com/office/officeart/2005/8/layout/default"/>
    <dgm:cxn modelId="{CAEFAC25-B13D-814B-AF87-E6420501CB57}" type="presOf" srcId="{E568832C-7DE2-462E-A2CB-60EA0337B8E5}" destId="{D72A13CC-DAD2-0340-BBF6-61E85097CABC}" srcOrd="0" destOrd="0" presId="urn:microsoft.com/office/officeart/2005/8/layout/default"/>
    <dgm:cxn modelId="{E3668F50-E549-4143-95F1-C6FCC7FB7E15}" type="presOf" srcId="{E2B31F04-EEB5-4320-8070-FDA47FB85149}" destId="{8C8E521E-039A-8741-8630-1D9DE19D5DA3}" srcOrd="0" destOrd="0" presId="urn:microsoft.com/office/officeart/2005/8/layout/default"/>
    <dgm:cxn modelId="{EA627E58-AB6F-DF4F-9526-79AF4CDBBE34}" type="presOf" srcId="{49690CCD-149B-4B9C-B4E2-12ED93078598}" destId="{40BF3CD3-116F-6447-B8F6-730234C83AAA}" srcOrd="0" destOrd="0" presId="urn:microsoft.com/office/officeart/2005/8/layout/default"/>
    <dgm:cxn modelId="{6EFDE65C-EBBC-43DD-AD1E-DA64A48E144D}" srcId="{49690CCD-149B-4B9C-B4E2-12ED93078598}" destId="{E2B31F04-EEB5-4320-8070-FDA47FB85149}" srcOrd="1" destOrd="0" parTransId="{A7A1D60E-71D7-45EA-8516-63E305CDEDCE}" sibTransId="{830AAF89-EC62-46EA-BC71-1C13741E4975}"/>
    <dgm:cxn modelId="{85EE22B6-7308-4D4B-9632-80532DBCEE1F}" srcId="{49690CCD-149B-4B9C-B4E2-12ED93078598}" destId="{C144C756-BC40-44A4-8FC6-278D6B92B765}" srcOrd="0" destOrd="0" parTransId="{32394CB3-63C2-4A7A-B18E-4D946150EF3E}" sibTransId="{E7AFD4D7-BFF8-4C8B-B58D-DFCA20FD87F1}"/>
    <dgm:cxn modelId="{696E3BF1-7DF0-4BCE-A25B-F07FBBCABD1D}" srcId="{49690CCD-149B-4B9C-B4E2-12ED93078598}" destId="{E568832C-7DE2-462E-A2CB-60EA0337B8E5}" srcOrd="2" destOrd="0" parTransId="{3D84E30B-9674-4716-A7ED-1E66C815550D}" sibTransId="{5371CAF8-5051-4379-9857-369E5C6AAA5B}"/>
    <dgm:cxn modelId="{B0699A49-6FA9-BF49-8E81-7CBA7BBCB7DB}" type="presParOf" srcId="{40BF3CD3-116F-6447-B8F6-730234C83AAA}" destId="{A9F4A543-193A-2945-812E-814862DE92BD}" srcOrd="0" destOrd="0" presId="urn:microsoft.com/office/officeart/2005/8/layout/default"/>
    <dgm:cxn modelId="{5C4FFBA2-00AB-C54B-9BA6-3A8D3AFF9525}" type="presParOf" srcId="{40BF3CD3-116F-6447-B8F6-730234C83AAA}" destId="{F0D911CD-1499-4F4E-824A-2DB1EFB43B16}" srcOrd="1" destOrd="0" presId="urn:microsoft.com/office/officeart/2005/8/layout/default"/>
    <dgm:cxn modelId="{D70661A0-1833-E84D-995A-42CFAA42D49C}" type="presParOf" srcId="{40BF3CD3-116F-6447-B8F6-730234C83AAA}" destId="{8C8E521E-039A-8741-8630-1D9DE19D5DA3}" srcOrd="2" destOrd="0" presId="urn:microsoft.com/office/officeart/2005/8/layout/default"/>
    <dgm:cxn modelId="{58312D56-75D5-CA41-8921-778759FB1DB7}" type="presParOf" srcId="{40BF3CD3-116F-6447-B8F6-730234C83AAA}" destId="{7F8AD382-D7E3-1C47-8D03-5AFCF1FD1CAE}" srcOrd="3" destOrd="0" presId="urn:microsoft.com/office/officeart/2005/8/layout/default"/>
    <dgm:cxn modelId="{79CFC929-4B86-D748-8BB3-8B99C17E6A61}" type="presParOf" srcId="{40BF3CD3-116F-6447-B8F6-730234C83AAA}" destId="{D72A13CC-DAD2-0340-BBF6-61E85097CABC}"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4187EB-CD63-46BD-83D5-3DB7C76F2F8C}"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F7DB134A-99EE-4826-9B96-DD2720342C1E}">
      <dgm:prSet/>
      <dgm:spPr/>
      <dgm:t>
        <a:bodyPr/>
        <a:lstStyle/>
        <a:p>
          <a:r>
            <a:rPr lang="en-GB" baseline="0" dirty="0"/>
            <a:t>Mohammed </a:t>
          </a:r>
          <a:r>
            <a:rPr lang="en-GB" baseline="0" dirty="0" err="1"/>
            <a:t>Sidique</a:t>
          </a:r>
          <a:r>
            <a:rPr lang="en-GB" baseline="0" dirty="0"/>
            <a:t> Khan visited Pakistan in the early 2000s. </a:t>
          </a:r>
          <a:endParaRPr lang="en-US" dirty="0"/>
        </a:p>
      </dgm:t>
    </dgm:pt>
    <dgm:pt modelId="{921C436F-39E6-4FB8-99B3-4A59D8767BD3}" type="parTrans" cxnId="{18E7E356-705D-4D0A-A9A8-90CA6DD2E082}">
      <dgm:prSet/>
      <dgm:spPr/>
      <dgm:t>
        <a:bodyPr/>
        <a:lstStyle/>
        <a:p>
          <a:endParaRPr lang="en-US"/>
        </a:p>
      </dgm:t>
    </dgm:pt>
    <dgm:pt modelId="{AF61BCE0-663C-4102-B5CA-30C662FF84F5}" type="sibTrans" cxnId="{18E7E356-705D-4D0A-A9A8-90CA6DD2E082}">
      <dgm:prSet/>
      <dgm:spPr/>
      <dgm:t>
        <a:bodyPr/>
        <a:lstStyle/>
        <a:p>
          <a:endParaRPr lang="en-US"/>
        </a:p>
      </dgm:t>
    </dgm:pt>
    <dgm:pt modelId="{CA7943CC-4586-47BC-A378-435CCFC41EB7}">
      <dgm:prSet/>
      <dgm:spPr/>
      <dgm:t>
        <a:bodyPr/>
        <a:lstStyle/>
        <a:p>
          <a:r>
            <a:rPr lang="en-GB" baseline="0"/>
            <a:t>According to the House of Commons (2006) Khan had contact with al Qaeda figures and is believed to have had training in Pakistan.</a:t>
          </a:r>
          <a:endParaRPr lang="en-US"/>
        </a:p>
      </dgm:t>
    </dgm:pt>
    <dgm:pt modelId="{20FA11B1-97FE-4CDB-8A77-7752623ADB23}" type="parTrans" cxnId="{21F15781-1CE1-4C43-8A41-7ED4C94A8419}">
      <dgm:prSet/>
      <dgm:spPr/>
      <dgm:t>
        <a:bodyPr/>
        <a:lstStyle/>
        <a:p>
          <a:endParaRPr lang="en-US"/>
        </a:p>
      </dgm:t>
    </dgm:pt>
    <dgm:pt modelId="{C6F0A66E-745F-4CAB-AF5F-0CFF96FC235C}" type="sibTrans" cxnId="{21F15781-1CE1-4C43-8A41-7ED4C94A8419}">
      <dgm:prSet/>
      <dgm:spPr/>
      <dgm:t>
        <a:bodyPr/>
        <a:lstStyle/>
        <a:p>
          <a:endParaRPr lang="en-US"/>
        </a:p>
      </dgm:t>
    </dgm:pt>
    <dgm:pt modelId="{8DA0747A-C0BD-45F4-A010-D0BF449A6FC9}">
      <dgm:prSet/>
      <dgm:spPr/>
      <dgm:t>
        <a:bodyPr/>
        <a:lstStyle/>
        <a:p>
          <a:r>
            <a:rPr lang="en-GB" baseline="0"/>
            <a:t>Khan appeared on a video on Al Jazeera saying ‘’I’m going to talk to you in a language that you understand. Our words are dead until we give them life with our blood’’.</a:t>
          </a:r>
          <a:endParaRPr lang="en-US"/>
        </a:p>
      </dgm:t>
    </dgm:pt>
    <dgm:pt modelId="{888901E4-D165-4631-9634-716481D2D689}" type="parTrans" cxnId="{B25DDAEC-3E58-4E4F-A051-52ABA34A50B2}">
      <dgm:prSet/>
      <dgm:spPr/>
      <dgm:t>
        <a:bodyPr/>
        <a:lstStyle/>
        <a:p>
          <a:endParaRPr lang="en-US"/>
        </a:p>
      </dgm:t>
    </dgm:pt>
    <dgm:pt modelId="{F24BAF92-DEC4-4A77-85E3-CB78A1ABA6B5}" type="sibTrans" cxnId="{B25DDAEC-3E58-4E4F-A051-52ABA34A50B2}">
      <dgm:prSet/>
      <dgm:spPr/>
      <dgm:t>
        <a:bodyPr/>
        <a:lstStyle/>
        <a:p>
          <a:endParaRPr lang="en-US"/>
        </a:p>
      </dgm:t>
    </dgm:pt>
    <dgm:pt modelId="{2CF7C4AB-A4AF-4248-9B86-D5C875AA8DC9}">
      <dgm:prSet/>
      <dgm:spPr/>
      <dgm:t>
        <a:bodyPr/>
        <a:lstStyle/>
        <a:p>
          <a:r>
            <a:rPr lang="en-GB" baseline="0"/>
            <a:t>Khan described Osama bin Laden and al Zawahiri as heroes.</a:t>
          </a:r>
          <a:endParaRPr lang="en-US"/>
        </a:p>
      </dgm:t>
    </dgm:pt>
    <dgm:pt modelId="{513D50B3-5F23-4D90-B0E5-63A15AB917AE}" type="parTrans" cxnId="{E1C0907D-0059-4750-9507-30C6181632A3}">
      <dgm:prSet/>
      <dgm:spPr/>
      <dgm:t>
        <a:bodyPr/>
        <a:lstStyle/>
        <a:p>
          <a:endParaRPr lang="en-US"/>
        </a:p>
      </dgm:t>
    </dgm:pt>
    <dgm:pt modelId="{9DAD53DA-2231-4251-9D94-F1605120CE30}" type="sibTrans" cxnId="{E1C0907D-0059-4750-9507-30C6181632A3}">
      <dgm:prSet/>
      <dgm:spPr/>
      <dgm:t>
        <a:bodyPr/>
        <a:lstStyle/>
        <a:p>
          <a:endParaRPr lang="en-US"/>
        </a:p>
      </dgm:t>
    </dgm:pt>
    <dgm:pt modelId="{EFF0E373-F55C-7946-AABD-E54C02142AB5}" type="pres">
      <dgm:prSet presAssocID="{894187EB-CD63-46BD-83D5-3DB7C76F2F8C}" presName="linear" presStyleCnt="0">
        <dgm:presLayoutVars>
          <dgm:animLvl val="lvl"/>
          <dgm:resizeHandles val="exact"/>
        </dgm:presLayoutVars>
      </dgm:prSet>
      <dgm:spPr/>
    </dgm:pt>
    <dgm:pt modelId="{C7148488-BD57-F64A-9116-85DBFFC22CFA}" type="pres">
      <dgm:prSet presAssocID="{F7DB134A-99EE-4826-9B96-DD2720342C1E}" presName="parentText" presStyleLbl="node1" presStyleIdx="0" presStyleCnt="4">
        <dgm:presLayoutVars>
          <dgm:chMax val="0"/>
          <dgm:bulletEnabled val="1"/>
        </dgm:presLayoutVars>
      </dgm:prSet>
      <dgm:spPr/>
    </dgm:pt>
    <dgm:pt modelId="{D948B42A-9DBA-DB44-B482-708E2927EDE0}" type="pres">
      <dgm:prSet presAssocID="{AF61BCE0-663C-4102-B5CA-30C662FF84F5}" presName="spacer" presStyleCnt="0"/>
      <dgm:spPr/>
    </dgm:pt>
    <dgm:pt modelId="{CC8AAFB4-DE78-644E-97C5-8E72358FF5B5}" type="pres">
      <dgm:prSet presAssocID="{CA7943CC-4586-47BC-A378-435CCFC41EB7}" presName="parentText" presStyleLbl="node1" presStyleIdx="1" presStyleCnt="4">
        <dgm:presLayoutVars>
          <dgm:chMax val="0"/>
          <dgm:bulletEnabled val="1"/>
        </dgm:presLayoutVars>
      </dgm:prSet>
      <dgm:spPr/>
    </dgm:pt>
    <dgm:pt modelId="{B1AD4C63-90EF-E34B-AF9B-6806B08E4DC4}" type="pres">
      <dgm:prSet presAssocID="{C6F0A66E-745F-4CAB-AF5F-0CFF96FC235C}" presName="spacer" presStyleCnt="0"/>
      <dgm:spPr/>
    </dgm:pt>
    <dgm:pt modelId="{E9F49060-FC85-EC4B-BCB2-4FCA6FA6480E}" type="pres">
      <dgm:prSet presAssocID="{8DA0747A-C0BD-45F4-A010-D0BF449A6FC9}" presName="parentText" presStyleLbl="node1" presStyleIdx="2" presStyleCnt="4">
        <dgm:presLayoutVars>
          <dgm:chMax val="0"/>
          <dgm:bulletEnabled val="1"/>
        </dgm:presLayoutVars>
      </dgm:prSet>
      <dgm:spPr/>
    </dgm:pt>
    <dgm:pt modelId="{86BC1693-76CD-0A4D-AAA2-4C566E02A04B}" type="pres">
      <dgm:prSet presAssocID="{F24BAF92-DEC4-4A77-85E3-CB78A1ABA6B5}" presName="spacer" presStyleCnt="0"/>
      <dgm:spPr/>
    </dgm:pt>
    <dgm:pt modelId="{805B5265-0670-544C-8F0F-8353CBA1AAEF}" type="pres">
      <dgm:prSet presAssocID="{2CF7C4AB-A4AF-4248-9B86-D5C875AA8DC9}" presName="parentText" presStyleLbl="node1" presStyleIdx="3" presStyleCnt="4">
        <dgm:presLayoutVars>
          <dgm:chMax val="0"/>
          <dgm:bulletEnabled val="1"/>
        </dgm:presLayoutVars>
      </dgm:prSet>
      <dgm:spPr/>
    </dgm:pt>
  </dgm:ptLst>
  <dgm:cxnLst>
    <dgm:cxn modelId="{8162722A-ABF2-624B-9C5B-875DD69699B4}" type="presOf" srcId="{CA7943CC-4586-47BC-A378-435CCFC41EB7}" destId="{CC8AAFB4-DE78-644E-97C5-8E72358FF5B5}" srcOrd="0" destOrd="0" presId="urn:microsoft.com/office/officeart/2005/8/layout/vList2"/>
    <dgm:cxn modelId="{18E7E356-705D-4D0A-A9A8-90CA6DD2E082}" srcId="{894187EB-CD63-46BD-83D5-3DB7C76F2F8C}" destId="{F7DB134A-99EE-4826-9B96-DD2720342C1E}" srcOrd="0" destOrd="0" parTransId="{921C436F-39E6-4FB8-99B3-4A59D8767BD3}" sibTransId="{AF61BCE0-663C-4102-B5CA-30C662FF84F5}"/>
    <dgm:cxn modelId="{E1C0907D-0059-4750-9507-30C6181632A3}" srcId="{894187EB-CD63-46BD-83D5-3DB7C76F2F8C}" destId="{2CF7C4AB-A4AF-4248-9B86-D5C875AA8DC9}" srcOrd="3" destOrd="0" parTransId="{513D50B3-5F23-4D90-B0E5-63A15AB917AE}" sibTransId="{9DAD53DA-2231-4251-9D94-F1605120CE30}"/>
    <dgm:cxn modelId="{21F15781-1CE1-4C43-8A41-7ED4C94A8419}" srcId="{894187EB-CD63-46BD-83D5-3DB7C76F2F8C}" destId="{CA7943CC-4586-47BC-A378-435CCFC41EB7}" srcOrd="1" destOrd="0" parTransId="{20FA11B1-97FE-4CDB-8A77-7752623ADB23}" sibTransId="{C6F0A66E-745F-4CAB-AF5F-0CFF96FC235C}"/>
    <dgm:cxn modelId="{A27A9395-550F-ED44-B61C-1C8FBA7B3DDE}" type="presOf" srcId="{894187EB-CD63-46BD-83D5-3DB7C76F2F8C}" destId="{EFF0E373-F55C-7946-AABD-E54C02142AB5}" srcOrd="0" destOrd="0" presId="urn:microsoft.com/office/officeart/2005/8/layout/vList2"/>
    <dgm:cxn modelId="{695DE6B0-49B4-444D-B727-812E8BEEFA97}" type="presOf" srcId="{2CF7C4AB-A4AF-4248-9B86-D5C875AA8DC9}" destId="{805B5265-0670-544C-8F0F-8353CBA1AAEF}" srcOrd="0" destOrd="0" presId="urn:microsoft.com/office/officeart/2005/8/layout/vList2"/>
    <dgm:cxn modelId="{984F29D9-B16A-5F45-BC6A-6AA531FD1B48}" type="presOf" srcId="{8DA0747A-C0BD-45F4-A010-D0BF449A6FC9}" destId="{E9F49060-FC85-EC4B-BCB2-4FCA6FA6480E}" srcOrd="0" destOrd="0" presId="urn:microsoft.com/office/officeart/2005/8/layout/vList2"/>
    <dgm:cxn modelId="{B25DDAEC-3E58-4E4F-A051-52ABA34A50B2}" srcId="{894187EB-CD63-46BD-83D5-3DB7C76F2F8C}" destId="{8DA0747A-C0BD-45F4-A010-D0BF449A6FC9}" srcOrd="2" destOrd="0" parTransId="{888901E4-D165-4631-9634-716481D2D689}" sibTransId="{F24BAF92-DEC4-4A77-85E3-CB78A1ABA6B5}"/>
    <dgm:cxn modelId="{9B91D7F2-8268-9149-84BB-A7586E006111}" type="presOf" srcId="{F7DB134A-99EE-4826-9B96-DD2720342C1E}" destId="{C7148488-BD57-F64A-9116-85DBFFC22CFA}" srcOrd="0" destOrd="0" presId="urn:microsoft.com/office/officeart/2005/8/layout/vList2"/>
    <dgm:cxn modelId="{68B3DD1B-D43D-154D-8029-5CE22B281959}" type="presParOf" srcId="{EFF0E373-F55C-7946-AABD-E54C02142AB5}" destId="{C7148488-BD57-F64A-9116-85DBFFC22CFA}" srcOrd="0" destOrd="0" presId="urn:microsoft.com/office/officeart/2005/8/layout/vList2"/>
    <dgm:cxn modelId="{E026741E-FBE1-0B48-A734-7EED51DEE396}" type="presParOf" srcId="{EFF0E373-F55C-7946-AABD-E54C02142AB5}" destId="{D948B42A-9DBA-DB44-B482-708E2927EDE0}" srcOrd="1" destOrd="0" presId="urn:microsoft.com/office/officeart/2005/8/layout/vList2"/>
    <dgm:cxn modelId="{5DE58594-4988-0049-95B5-DD8967880A71}" type="presParOf" srcId="{EFF0E373-F55C-7946-AABD-E54C02142AB5}" destId="{CC8AAFB4-DE78-644E-97C5-8E72358FF5B5}" srcOrd="2" destOrd="0" presId="urn:microsoft.com/office/officeart/2005/8/layout/vList2"/>
    <dgm:cxn modelId="{ADBD00E8-268A-5E46-9BA1-6394CA9A1F1B}" type="presParOf" srcId="{EFF0E373-F55C-7946-AABD-E54C02142AB5}" destId="{B1AD4C63-90EF-E34B-AF9B-6806B08E4DC4}" srcOrd="3" destOrd="0" presId="urn:microsoft.com/office/officeart/2005/8/layout/vList2"/>
    <dgm:cxn modelId="{189890B6-AD5D-2E44-8525-C2EFB32165B4}" type="presParOf" srcId="{EFF0E373-F55C-7946-AABD-E54C02142AB5}" destId="{E9F49060-FC85-EC4B-BCB2-4FCA6FA6480E}" srcOrd="4" destOrd="0" presId="urn:microsoft.com/office/officeart/2005/8/layout/vList2"/>
    <dgm:cxn modelId="{5C7D661D-F86F-A24F-BED8-3370A6BB295E}" type="presParOf" srcId="{EFF0E373-F55C-7946-AABD-E54C02142AB5}" destId="{86BC1693-76CD-0A4D-AAA2-4C566E02A04B}" srcOrd="5" destOrd="0" presId="urn:microsoft.com/office/officeart/2005/8/layout/vList2"/>
    <dgm:cxn modelId="{4A51A2BA-6D78-184D-B5B9-74BED90F0087}" type="presParOf" srcId="{EFF0E373-F55C-7946-AABD-E54C02142AB5}" destId="{805B5265-0670-544C-8F0F-8353CBA1AAE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9F0A9FC-0B8C-4549-9979-720B7D7F1B6E}" type="doc">
      <dgm:prSet loTypeId="urn:microsoft.com/office/officeart/2005/8/layout/default" loCatId="list" qsTypeId="urn:microsoft.com/office/officeart/2005/8/quickstyle/simple4" qsCatId="simple" csTypeId="urn:microsoft.com/office/officeart/2005/8/colors/accent0_3" csCatId="mainScheme"/>
      <dgm:spPr/>
      <dgm:t>
        <a:bodyPr/>
        <a:lstStyle/>
        <a:p>
          <a:endParaRPr lang="en-US"/>
        </a:p>
      </dgm:t>
    </dgm:pt>
    <dgm:pt modelId="{D129FD67-62F7-49BD-A752-C2456D5593D5}">
      <dgm:prSet/>
      <dgm:spPr/>
      <dgm:t>
        <a:bodyPr/>
        <a:lstStyle/>
        <a:p>
          <a:r>
            <a:rPr lang="en-GB" baseline="0" dirty="0"/>
            <a:t>Shehzad </a:t>
          </a:r>
          <a:r>
            <a:rPr lang="en-GB" baseline="0" dirty="0" err="1"/>
            <a:t>Tanweer</a:t>
          </a:r>
          <a:r>
            <a:rPr lang="en-GB" baseline="0" dirty="0"/>
            <a:t> travelled in 2004 to join Khan in Pakistan where they received explosive training.</a:t>
          </a:r>
          <a:endParaRPr lang="en-US" dirty="0"/>
        </a:p>
      </dgm:t>
    </dgm:pt>
    <dgm:pt modelId="{B7E69DC5-281B-4E6C-9E80-8BF859CEC4D4}" type="parTrans" cxnId="{A89316EC-ED2A-4261-84C9-8D30AB874DE2}">
      <dgm:prSet/>
      <dgm:spPr/>
      <dgm:t>
        <a:bodyPr/>
        <a:lstStyle/>
        <a:p>
          <a:endParaRPr lang="en-US"/>
        </a:p>
      </dgm:t>
    </dgm:pt>
    <dgm:pt modelId="{DECD24B0-C65A-4C14-BED6-F1942A46A446}" type="sibTrans" cxnId="{A89316EC-ED2A-4261-84C9-8D30AB874DE2}">
      <dgm:prSet/>
      <dgm:spPr/>
      <dgm:t>
        <a:bodyPr/>
        <a:lstStyle/>
        <a:p>
          <a:endParaRPr lang="en-US"/>
        </a:p>
      </dgm:t>
    </dgm:pt>
    <dgm:pt modelId="{31141354-AAEE-4C4B-890C-4A8FBF4C621B}">
      <dgm:prSet/>
      <dgm:spPr/>
      <dgm:t>
        <a:bodyPr/>
        <a:lstStyle/>
        <a:p>
          <a:r>
            <a:rPr lang="en-GB" baseline="0"/>
            <a:t>Following completing his degree he worked with his father and became more involved in local Islamic centres.</a:t>
          </a:r>
          <a:endParaRPr lang="en-US"/>
        </a:p>
      </dgm:t>
    </dgm:pt>
    <dgm:pt modelId="{DFF96E8C-69A8-41FE-8F2C-B75F0A16582C}" type="parTrans" cxnId="{F385C2DD-9866-49EA-ABFF-74126D1CDD08}">
      <dgm:prSet/>
      <dgm:spPr/>
      <dgm:t>
        <a:bodyPr/>
        <a:lstStyle/>
        <a:p>
          <a:endParaRPr lang="en-US"/>
        </a:p>
      </dgm:t>
    </dgm:pt>
    <dgm:pt modelId="{A42A9E75-F750-4295-B3B9-9D103DFDA21C}" type="sibTrans" cxnId="{F385C2DD-9866-49EA-ABFF-74126D1CDD08}">
      <dgm:prSet/>
      <dgm:spPr/>
      <dgm:t>
        <a:bodyPr/>
        <a:lstStyle/>
        <a:p>
          <a:endParaRPr lang="en-US"/>
        </a:p>
      </dgm:t>
    </dgm:pt>
    <dgm:pt modelId="{C14A498C-3A99-40FF-B819-DB5652C42ECB}">
      <dgm:prSet/>
      <dgm:spPr/>
      <dgm:t>
        <a:bodyPr/>
        <a:lstStyle/>
        <a:p>
          <a:r>
            <a:rPr lang="en-GB" baseline="0"/>
            <a:t>An al Qaeda recruiter – Rashid arranged for Tanweer and Khan to train in a rented house in Islamabad.</a:t>
          </a:r>
          <a:endParaRPr lang="en-US"/>
        </a:p>
      </dgm:t>
    </dgm:pt>
    <dgm:pt modelId="{D0C0AF04-75B3-4EE8-88BB-98FA93C0E272}" type="parTrans" cxnId="{8671EEAF-49C1-441F-AE60-0316B11B3993}">
      <dgm:prSet/>
      <dgm:spPr/>
      <dgm:t>
        <a:bodyPr/>
        <a:lstStyle/>
        <a:p>
          <a:endParaRPr lang="en-US"/>
        </a:p>
      </dgm:t>
    </dgm:pt>
    <dgm:pt modelId="{0D73C70C-EDFF-4054-95FF-3061B27AB322}" type="sibTrans" cxnId="{8671EEAF-49C1-441F-AE60-0316B11B3993}">
      <dgm:prSet/>
      <dgm:spPr/>
      <dgm:t>
        <a:bodyPr/>
        <a:lstStyle/>
        <a:p>
          <a:endParaRPr lang="en-US"/>
        </a:p>
      </dgm:t>
    </dgm:pt>
    <dgm:pt modelId="{335D534E-261B-417F-A9EC-60D991AE400E}">
      <dgm:prSet/>
      <dgm:spPr/>
      <dgm:t>
        <a:bodyPr/>
        <a:lstStyle/>
        <a:p>
          <a:r>
            <a:rPr lang="en-GB" baseline="0"/>
            <a:t>Khan and Tanweer filmed martyrdom videos to be released following their deaths.</a:t>
          </a:r>
          <a:endParaRPr lang="en-US"/>
        </a:p>
      </dgm:t>
    </dgm:pt>
    <dgm:pt modelId="{10A08001-DD57-41F9-A011-A0A24841A86F}" type="parTrans" cxnId="{3DC173A1-A270-4FED-B730-ADF1A4ECE2D7}">
      <dgm:prSet/>
      <dgm:spPr/>
      <dgm:t>
        <a:bodyPr/>
        <a:lstStyle/>
        <a:p>
          <a:endParaRPr lang="en-US"/>
        </a:p>
      </dgm:t>
    </dgm:pt>
    <dgm:pt modelId="{31A3765C-FC0C-4F6E-BF7C-D2A9A6E554AD}" type="sibTrans" cxnId="{3DC173A1-A270-4FED-B730-ADF1A4ECE2D7}">
      <dgm:prSet/>
      <dgm:spPr/>
      <dgm:t>
        <a:bodyPr/>
        <a:lstStyle/>
        <a:p>
          <a:endParaRPr lang="en-US"/>
        </a:p>
      </dgm:t>
    </dgm:pt>
    <dgm:pt modelId="{289CFCEB-C293-514F-BB63-24648ED47A6E}" type="pres">
      <dgm:prSet presAssocID="{19F0A9FC-0B8C-4549-9979-720B7D7F1B6E}" presName="diagram" presStyleCnt="0">
        <dgm:presLayoutVars>
          <dgm:dir/>
          <dgm:resizeHandles val="exact"/>
        </dgm:presLayoutVars>
      </dgm:prSet>
      <dgm:spPr/>
    </dgm:pt>
    <dgm:pt modelId="{58133BCC-8CAA-3149-838B-D68AAAD3B8AC}" type="pres">
      <dgm:prSet presAssocID="{D129FD67-62F7-49BD-A752-C2456D5593D5}" presName="node" presStyleLbl="node1" presStyleIdx="0" presStyleCnt="4">
        <dgm:presLayoutVars>
          <dgm:bulletEnabled val="1"/>
        </dgm:presLayoutVars>
      </dgm:prSet>
      <dgm:spPr/>
    </dgm:pt>
    <dgm:pt modelId="{D29E6361-6BC7-3A4A-8C30-64ABF6C98C79}" type="pres">
      <dgm:prSet presAssocID="{DECD24B0-C65A-4C14-BED6-F1942A46A446}" presName="sibTrans" presStyleCnt="0"/>
      <dgm:spPr/>
    </dgm:pt>
    <dgm:pt modelId="{29E4A699-69EB-C941-980B-B726FDBD075F}" type="pres">
      <dgm:prSet presAssocID="{31141354-AAEE-4C4B-890C-4A8FBF4C621B}" presName="node" presStyleLbl="node1" presStyleIdx="1" presStyleCnt="4">
        <dgm:presLayoutVars>
          <dgm:bulletEnabled val="1"/>
        </dgm:presLayoutVars>
      </dgm:prSet>
      <dgm:spPr/>
    </dgm:pt>
    <dgm:pt modelId="{2CC2F118-921D-D840-9207-AA57B5BE4324}" type="pres">
      <dgm:prSet presAssocID="{A42A9E75-F750-4295-B3B9-9D103DFDA21C}" presName="sibTrans" presStyleCnt="0"/>
      <dgm:spPr/>
    </dgm:pt>
    <dgm:pt modelId="{1ADB320D-F67A-1944-95F0-8E6888079485}" type="pres">
      <dgm:prSet presAssocID="{C14A498C-3A99-40FF-B819-DB5652C42ECB}" presName="node" presStyleLbl="node1" presStyleIdx="2" presStyleCnt="4">
        <dgm:presLayoutVars>
          <dgm:bulletEnabled val="1"/>
        </dgm:presLayoutVars>
      </dgm:prSet>
      <dgm:spPr/>
    </dgm:pt>
    <dgm:pt modelId="{3EF6858D-1A9D-EF4F-BB70-CEFFA306449D}" type="pres">
      <dgm:prSet presAssocID="{0D73C70C-EDFF-4054-95FF-3061B27AB322}" presName="sibTrans" presStyleCnt="0"/>
      <dgm:spPr/>
    </dgm:pt>
    <dgm:pt modelId="{DDB9FD01-6F4A-384C-A5FA-C2601EE52634}" type="pres">
      <dgm:prSet presAssocID="{335D534E-261B-417F-A9EC-60D991AE400E}" presName="node" presStyleLbl="node1" presStyleIdx="3" presStyleCnt="4">
        <dgm:presLayoutVars>
          <dgm:bulletEnabled val="1"/>
        </dgm:presLayoutVars>
      </dgm:prSet>
      <dgm:spPr/>
    </dgm:pt>
  </dgm:ptLst>
  <dgm:cxnLst>
    <dgm:cxn modelId="{6744973B-37A6-734F-B808-035BD3BFBAC2}" type="presOf" srcId="{31141354-AAEE-4C4B-890C-4A8FBF4C621B}" destId="{29E4A699-69EB-C941-980B-B726FDBD075F}" srcOrd="0" destOrd="0" presId="urn:microsoft.com/office/officeart/2005/8/layout/default"/>
    <dgm:cxn modelId="{F0C06257-BE6D-294D-89EB-F317CFFB2929}" type="presOf" srcId="{C14A498C-3A99-40FF-B819-DB5652C42ECB}" destId="{1ADB320D-F67A-1944-95F0-8E6888079485}" srcOrd="0" destOrd="0" presId="urn:microsoft.com/office/officeart/2005/8/layout/default"/>
    <dgm:cxn modelId="{BCB79A88-A1FF-6D4F-81F2-B3BDF7672F26}" type="presOf" srcId="{19F0A9FC-0B8C-4549-9979-720B7D7F1B6E}" destId="{289CFCEB-C293-514F-BB63-24648ED47A6E}" srcOrd="0" destOrd="0" presId="urn:microsoft.com/office/officeart/2005/8/layout/default"/>
    <dgm:cxn modelId="{7466B78E-1335-1445-8CA4-02CC02F4F9D8}" type="presOf" srcId="{335D534E-261B-417F-A9EC-60D991AE400E}" destId="{DDB9FD01-6F4A-384C-A5FA-C2601EE52634}" srcOrd="0" destOrd="0" presId="urn:microsoft.com/office/officeart/2005/8/layout/default"/>
    <dgm:cxn modelId="{8CB93599-07FD-8F44-8B88-7614CAA23E4D}" type="presOf" srcId="{D129FD67-62F7-49BD-A752-C2456D5593D5}" destId="{58133BCC-8CAA-3149-838B-D68AAAD3B8AC}" srcOrd="0" destOrd="0" presId="urn:microsoft.com/office/officeart/2005/8/layout/default"/>
    <dgm:cxn modelId="{3DC173A1-A270-4FED-B730-ADF1A4ECE2D7}" srcId="{19F0A9FC-0B8C-4549-9979-720B7D7F1B6E}" destId="{335D534E-261B-417F-A9EC-60D991AE400E}" srcOrd="3" destOrd="0" parTransId="{10A08001-DD57-41F9-A011-A0A24841A86F}" sibTransId="{31A3765C-FC0C-4F6E-BF7C-D2A9A6E554AD}"/>
    <dgm:cxn modelId="{8671EEAF-49C1-441F-AE60-0316B11B3993}" srcId="{19F0A9FC-0B8C-4549-9979-720B7D7F1B6E}" destId="{C14A498C-3A99-40FF-B819-DB5652C42ECB}" srcOrd="2" destOrd="0" parTransId="{D0C0AF04-75B3-4EE8-88BB-98FA93C0E272}" sibTransId="{0D73C70C-EDFF-4054-95FF-3061B27AB322}"/>
    <dgm:cxn modelId="{F385C2DD-9866-49EA-ABFF-74126D1CDD08}" srcId="{19F0A9FC-0B8C-4549-9979-720B7D7F1B6E}" destId="{31141354-AAEE-4C4B-890C-4A8FBF4C621B}" srcOrd="1" destOrd="0" parTransId="{DFF96E8C-69A8-41FE-8F2C-B75F0A16582C}" sibTransId="{A42A9E75-F750-4295-B3B9-9D103DFDA21C}"/>
    <dgm:cxn modelId="{A89316EC-ED2A-4261-84C9-8D30AB874DE2}" srcId="{19F0A9FC-0B8C-4549-9979-720B7D7F1B6E}" destId="{D129FD67-62F7-49BD-A752-C2456D5593D5}" srcOrd="0" destOrd="0" parTransId="{B7E69DC5-281B-4E6C-9E80-8BF859CEC4D4}" sibTransId="{DECD24B0-C65A-4C14-BED6-F1942A46A446}"/>
    <dgm:cxn modelId="{5B10275B-30E3-294C-8ED9-1910E1BCA01C}" type="presParOf" srcId="{289CFCEB-C293-514F-BB63-24648ED47A6E}" destId="{58133BCC-8CAA-3149-838B-D68AAAD3B8AC}" srcOrd="0" destOrd="0" presId="urn:microsoft.com/office/officeart/2005/8/layout/default"/>
    <dgm:cxn modelId="{72B4490A-235C-3942-905E-B61379BB2F13}" type="presParOf" srcId="{289CFCEB-C293-514F-BB63-24648ED47A6E}" destId="{D29E6361-6BC7-3A4A-8C30-64ABF6C98C79}" srcOrd="1" destOrd="0" presId="urn:microsoft.com/office/officeart/2005/8/layout/default"/>
    <dgm:cxn modelId="{23974124-B292-6644-B4A2-4A8CF246AB0D}" type="presParOf" srcId="{289CFCEB-C293-514F-BB63-24648ED47A6E}" destId="{29E4A699-69EB-C941-980B-B726FDBD075F}" srcOrd="2" destOrd="0" presId="urn:microsoft.com/office/officeart/2005/8/layout/default"/>
    <dgm:cxn modelId="{1346A301-658A-CC4F-B612-C8085898AA05}" type="presParOf" srcId="{289CFCEB-C293-514F-BB63-24648ED47A6E}" destId="{2CC2F118-921D-D840-9207-AA57B5BE4324}" srcOrd="3" destOrd="0" presId="urn:microsoft.com/office/officeart/2005/8/layout/default"/>
    <dgm:cxn modelId="{C82EB433-E232-9143-BC6E-E7B7C8AB97FF}" type="presParOf" srcId="{289CFCEB-C293-514F-BB63-24648ED47A6E}" destId="{1ADB320D-F67A-1944-95F0-8E6888079485}" srcOrd="4" destOrd="0" presId="urn:microsoft.com/office/officeart/2005/8/layout/default"/>
    <dgm:cxn modelId="{2D2E6568-9D86-DB4B-AD0F-A8401E343065}" type="presParOf" srcId="{289CFCEB-C293-514F-BB63-24648ED47A6E}" destId="{3EF6858D-1A9D-EF4F-BB70-CEFFA306449D}" srcOrd="5" destOrd="0" presId="urn:microsoft.com/office/officeart/2005/8/layout/default"/>
    <dgm:cxn modelId="{BF21D065-1D83-3846-AF20-D81A5291759D}" type="presParOf" srcId="{289CFCEB-C293-514F-BB63-24648ED47A6E}" destId="{DDB9FD01-6F4A-384C-A5FA-C2601EE52634}"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8159D8-85E2-4927-B910-5AEAB1076227}"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02552E93-3743-4B97-AC92-50E814FE76E1}">
      <dgm:prSet/>
      <dgm:spPr/>
      <dgm:t>
        <a:bodyPr/>
        <a:lstStyle/>
        <a:p>
          <a:r>
            <a:rPr lang="en-GB"/>
            <a:t>Germain Lindsay converted to Islam in 2000 at around 15.</a:t>
          </a:r>
          <a:endParaRPr lang="en-US"/>
        </a:p>
      </dgm:t>
    </dgm:pt>
    <dgm:pt modelId="{73BD2794-6184-43C8-8A34-C6C609FFF0CD}" type="parTrans" cxnId="{0C8C9CAF-8599-4693-97EC-03DDD5FEA69C}">
      <dgm:prSet/>
      <dgm:spPr/>
      <dgm:t>
        <a:bodyPr/>
        <a:lstStyle/>
        <a:p>
          <a:endParaRPr lang="en-US"/>
        </a:p>
      </dgm:t>
    </dgm:pt>
    <dgm:pt modelId="{CEA56F60-72AD-4EA2-A7CC-E2C75D00030A}" type="sibTrans" cxnId="{0C8C9CAF-8599-4693-97EC-03DDD5FEA69C}">
      <dgm:prSet/>
      <dgm:spPr/>
      <dgm:t>
        <a:bodyPr/>
        <a:lstStyle/>
        <a:p>
          <a:endParaRPr lang="en-US"/>
        </a:p>
      </dgm:t>
    </dgm:pt>
    <dgm:pt modelId="{D024B80D-D91E-46DC-9230-2AE549AC40E2}">
      <dgm:prSet/>
      <dgm:spPr/>
      <dgm:t>
        <a:bodyPr/>
        <a:lstStyle/>
        <a:p>
          <a:r>
            <a:rPr lang="en-GB"/>
            <a:t>Lindsay was disciplined in schools for distributing leaflets in support of al Qaeda.</a:t>
          </a:r>
          <a:endParaRPr lang="en-US"/>
        </a:p>
      </dgm:t>
    </dgm:pt>
    <dgm:pt modelId="{5770C312-2F02-42CC-AD45-AF3433B7ABE7}" type="parTrans" cxnId="{1EE568CC-4B79-4185-9A57-47A89D88D171}">
      <dgm:prSet/>
      <dgm:spPr/>
      <dgm:t>
        <a:bodyPr/>
        <a:lstStyle/>
        <a:p>
          <a:endParaRPr lang="en-US"/>
        </a:p>
      </dgm:t>
    </dgm:pt>
    <dgm:pt modelId="{CE1761D7-CDBE-472C-B134-D9CB0049060B}" type="sibTrans" cxnId="{1EE568CC-4B79-4185-9A57-47A89D88D171}">
      <dgm:prSet/>
      <dgm:spPr/>
      <dgm:t>
        <a:bodyPr/>
        <a:lstStyle/>
        <a:p>
          <a:endParaRPr lang="en-US"/>
        </a:p>
      </dgm:t>
    </dgm:pt>
    <dgm:pt modelId="{206E9CA1-A2D9-402D-BF92-E1B64D316637}">
      <dgm:prSet/>
      <dgm:spPr/>
      <dgm:t>
        <a:bodyPr/>
        <a:lstStyle/>
        <a:p>
          <a:r>
            <a:rPr lang="en-GB"/>
            <a:t>Believed to be influenced by Jamaican preacher – Abdullah Faisal.</a:t>
          </a:r>
          <a:endParaRPr lang="en-US"/>
        </a:p>
      </dgm:t>
    </dgm:pt>
    <dgm:pt modelId="{EF6A2EBB-9E8A-4467-88F4-B81AB52856AE}" type="parTrans" cxnId="{6B2AA859-8933-40C7-86B1-FD3F453302D3}">
      <dgm:prSet/>
      <dgm:spPr/>
      <dgm:t>
        <a:bodyPr/>
        <a:lstStyle/>
        <a:p>
          <a:endParaRPr lang="en-US"/>
        </a:p>
      </dgm:t>
    </dgm:pt>
    <dgm:pt modelId="{2C0338BA-3BF2-4B84-B4AE-D8A1489E99DC}" type="sibTrans" cxnId="{6B2AA859-8933-40C7-86B1-FD3F453302D3}">
      <dgm:prSet/>
      <dgm:spPr/>
      <dgm:t>
        <a:bodyPr/>
        <a:lstStyle/>
        <a:p>
          <a:endParaRPr lang="en-US"/>
        </a:p>
      </dgm:t>
    </dgm:pt>
    <dgm:pt modelId="{7E507FD3-9C02-4E39-AACF-ECF7150A83E0}">
      <dgm:prSet/>
      <dgm:spPr/>
      <dgm:t>
        <a:bodyPr/>
        <a:lstStyle/>
        <a:p>
          <a:r>
            <a:rPr lang="en-GB"/>
            <a:t>According to the Home Office – Lindsay attended at least one lecture given by Faisal and listened to recordings of the lecture.</a:t>
          </a:r>
          <a:endParaRPr lang="en-US"/>
        </a:p>
      </dgm:t>
    </dgm:pt>
    <dgm:pt modelId="{13570741-2065-4958-9FB0-14A25BBF425A}" type="parTrans" cxnId="{56E32029-2F4A-4800-A633-E63DD6112F4F}">
      <dgm:prSet/>
      <dgm:spPr/>
      <dgm:t>
        <a:bodyPr/>
        <a:lstStyle/>
        <a:p>
          <a:endParaRPr lang="en-US"/>
        </a:p>
      </dgm:t>
    </dgm:pt>
    <dgm:pt modelId="{662BA619-8A67-423C-A5C0-3247B256F2A2}" type="sibTrans" cxnId="{56E32029-2F4A-4800-A633-E63DD6112F4F}">
      <dgm:prSet/>
      <dgm:spPr/>
      <dgm:t>
        <a:bodyPr/>
        <a:lstStyle/>
        <a:p>
          <a:endParaRPr lang="en-US"/>
        </a:p>
      </dgm:t>
    </dgm:pt>
    <dgm:pt modelId="{62B3FCCC-4F7C-4722-A220-A85FBF2B38DB}">
      <dgm:prSet/>
      <dgm:spPr/>
      <dgm:t>
        <a:bodyPr/>
        <a:lstStyle/>
        <a:p>
          <a:r>
            <a:rPr lang="en-GB"/>
            <a:t>Close associate of the 7/7 mastermind.</a:t>
          </a:r>
          <a:endParaRPr lang="en-US"/>
        </a:p>
      </dgm:t>
    </dgm:pt>
    <dgm:pt modelId="{61EFE029-94DA-454C-AC79-C2A9779D53E5}" type="parTrans" cxnId="{A7EDB5D0-082C-474E-A153-76FFEC4319FB}">
      <dgm:prSet/>
      <dgm:spPr/>
      <dgm:t>
        <a:bodyPr/>
        <a:lstStyle/>
        <a:p>
          <a:endParaRPr lang="en-US"/>
        </a:p>
      </dgm:t>
    </dgm:pt>
    <dgm:pt modelId="{3B0E0C9D-EEF8-4F12-8F0E-2D0230155EA3}" type="sibTrans" cxnId="{A7EDB5D0-082C-474E-A153-76FFEC4319FB}">
      <dgm:prSet/>
      <dgm:spPr/>
      <dgm:t>
        <a:bodyPr/>
        <a:lstStyle/>
        <a:p>
          <a:endParaRPr lang="en-US"/>
        </a:p>
      </dgm:t>
    </dgm:pt>
    <dgm:pt modelId="{CF0C98D3-6391-AC4E-8E41-12537CE5D0B5}" type="pres">
      <dgm:prSet presAssocID="{0F8159D8-85E2-4927-B910-5AEAB1076227}" presName="linear" presStyleCnt="0">
        <dgm:presLayoutVars>
          <dgm:animLvl val="lvl"/>
          <dgm:resizeHandles val="exact"/>
        </dgm:presLayoutVars>
      </dgm:prSet>
      <dgm:spPr/>
    </dgm:pt>
    <dgm:pt modelId="{57EBC496-5EA9-F84F-9E62-0915DD2F8D03}" type="pres">
      <dgm:prSet presAssocID="{02552E93-3743-4B97-AC92-50E814FE76E1}" presName="parentText" presStyleLbl="node1" presStyleIdx="0" presStyleCnt="5">
        <dgm:presLayoutVars>
          <dgm:chMax val="0"/>
          <dgm:bulletEnabled val="1"/>
        </dgm:presLayoutVars>
      </dgm:prSet>
      <dgm:spPr/>
    </dgm:pt>
    <dgm:pt modelId="{1FE5F8A1-8AA8-594B-B4D1-006564F28324}" type="pres">
      <dgm:prSet presAssocID="{CEA56F60-72AD-4EA2-A7CC-E2C75D00030A}" presName="spacer" presStyleCnt="0"/>
      <dgm:spPr/>
    </dgm:pt>
    <dgm:pt modelId="{3ABCC41B-1DA9-9B4E-BA82-09EB046B9B7D}" type="pres">
      <dgm:prSet presAssocID="{D024B80D-D91E-46DC-9230-2AE549AC40E2}" presName="parentText" presStyleLbl="node1" presStyleIdx="1" presStyleCnt="5">
        <dgm:presLayoutVars>
          <dgm:chMax val="0"/>
          <dgm:bulletEnabled val="1"/>
        </dgm:presLayoutVars>
      </dgm:prSet>
      <dgm:spPr/>
    </dgm:pt>
    <dgm:pt modelId="{A890FEED-684A-7D48-B19E-5E4CCD480471}" type="pres">
      <dgm:prSet presAssocID="{CE1761D7-CDBE-472C-B134-D9CB0049060B}" presName="spacer" presStyleCnt="0"/>
      <dgm:spPr/>
    </dgm:pt>
    <dgm:pt modelId="{1D8F9CF8-22E4-204B-8A84-F73E404ED947}" type="pres">
      <dgm:prSet presAssocID="{206E9CA1-A2D9-402D-BF92-E1B64D316637}" presName="parentText" presStyleLbl="node1" presStyleIdx="2" presStyleCnt="5">
        <dgm:presLayoutVars>
          <dgm:chMax val="0"/>
          <dgm:bulletEnabled val="1"/>
        </dgm:presLayoutVars>
      </dgm:prSet>
      <dgm:spPr/>
    </dgm:pt>
    <dgm:pt modelId="{44EC9B9D-04C0-FC4E-A688-BB9180448AD1}" type="pres">
      <dgm:prSet presAssocID="{2C0338BA-3BF2-4B84-B4AE-D8A1489E99DC}" presName="spacer" presStyleCnt="0"/>
      <dgm:spPr/>
    </dgm:pt>
    <dgm:pt modelId="{BF85EA2F-E3AC-1A4D-B115-68D5A5F8DD9E}" type="pres">
      <dgm:prSet presAssocID="{7E507FD3-9C02-4E39-AACF-ECF7150A83E0}" presName="parentText" presStyleLbl="node1" presStyleIdx="3" presStyleCnt="5">
        <dgm:presLayoutVars>
          <dgm:chMax val="0"/>
          <dgm:bulletEnabled val="1"/>
        </dgm:presLayoutVars>
      </dgm:prSet>
      <dgm:spPr/>
    </dgm:pt>
    <dgm:pt modelId="{DDED70E2-A124-F144-A8AD-DC765B06CB65}" type="pres">
      <dgm:prSet presAssocID="{662BA619-8A67-423C-A5C0-3247B256F2A2}" presName="spacer" presStyleCnt="0"/>
      <dgm:spPr/>
    </dgm:pt>
    <dgm:pt modelId="{40D11DA5-B3EE-0B4C-988B-724EF00BBA6B}" type="pres">
      <dgm:prSet presAssocID="{62B3FCCC-4F7C-4722-A220-A85FBF2B38DB}" presName="parentText" presStyleLbl="node1" presStyleIdx="4" presStyleCnt="5">
        <dgm:presLayoutVars>
          <dgm:chMax val="0"/>
          <dgm:bulletEnabled val="1"/>
        </dgm:presLayoutVars>
      </dgm:prSet>
      <dgm:spPr/>
    </dgm:pt>
  </dgm:ptLst>
  <dgm:cxnLst>
    <dgm:cxn modelId="{56E32029-2F4A-4800-A633-E63DD6112F4F}" srcId="{0F8159D8-85E2-4927-B910-5AEAB1076227}" destId="{7E507FD3-9C02-4E39-AACF-ECF7150A83E0}" srcOrd="3" destOrd="0" parTransId="{13570741-2065-4958-9FB0-14A25BBF425A}" sibTransId="{662BA619-8A67-423C-A5C0-3247B256F2A2}"/>
    <dgm:cxn modelId="{60F7CB2A-C483-C34A-9E11-4DF6504925F5}" type="presOf" srcId="{0F8159D8-85E2-4927-B910-5AEAB1076227}" destId="{CF0C98D3-6391-AC4E-8E41-12537CE5D0B5}" srcOrd="0" destOrd="0" presId="urn:microsoft.com/office/officeart/2005/8/layout/vList2"/>
    <dgm:cxn modelId="{2A06A230-5EEB-BC47-8D8A-0761F256FEF1}" type="presOf" srcId="{206E9CA1-A2D9-402D-BF92-E1B64D316637}" destId="{1D8F9CF8-22E4-204B-8A84-F73E404ED947}" srcOrd="0" destOrd="0" presId="urn:microsoft.com/office/officeart/2005/8/layout/vList2"/>
    <dgm:cxn modelId="{6B2AA859-8933-40C7-86B1-FD3F453302D3}" srcId="{0F8159D8-85E2-4927-B910-5AEAB1076227}" destId="{206E9CA1-A2D9-402D-BF92-E1B64D316637}" srcOrd="2" destOrd="0" parTransId="{EF6A2EBB-9E8A-4467-88F4-B81AB52856AE}" sibTransId="{2C0338BA-3BF2-4B84-B4AE-D8A1489E99DC}"/>
    <dgm:cxn modelId="{B4C4C569-0394-144E-A813-F586A3300B59}" type="presOf" srcId="{02552E93-3743-4B97-AC92-50E814FE76E1}" destId="{57EBC496-5EA9-F84F-9E62-0915DD2F8D03}" srcOrd="0" destOrd="0" presId="urn:microsoft.com/office/officeart/2005/8/layout/vList2"/>
    <dgm:cxn modelId="{1D04D590-23F7-7841-B9DF-48FB33E72F8B}" type="presOf" srcId="{D024B80D-D91E-46DC-9230-2AE549AC40E2}" destId="{3ABCC41B-1DA9-9B4E-BA82-09EB046B9B7D}" srcOrd="0" destOrd="0" presId="urn:microsoft.com/office/officeart/2005/8/layout/vList2"/>
    <dgm:cxn modelId="{F886A49D-D90E-924C-9C69-7B1C1FBE3850}" type="presOf" srcId="{7E507FD3-9C02-4E39-AACF-ECF7150A83E0}" destId="{BF85EA2F-E3AC-1A4D-B115-68D5A5F8DD9E}" srcOrd="0" destOrd="0" presId="urn:microsoft.com/office/officeart/2005/8/layout/vList2"/>
    <dgm:cxn modelId="{0C8C9CAF-8599-4693-97EC-03DDD5FEA69C}" srcId="{0F8159D8-85E2-4927-B910-5AEAB1076227}" destId="{02552E93-3743-4B97-AC92-50E814FE76E1}" srcOrd="0" destOrd="0" parTransId="{73BD2794-6184-43C8-8A34-C6C609FFF0CD}" sibTransId="{CEA56F60-72AD-4EA2-A7CC-E2C75D00030A}"/>
    <dgm:cxn modelId="{1EE568CC-4B79-4185-9A57-47A89D88D171}" srcId="{0F8159D8-85E2-4927-B910-5AEAB1076227}" destId="{D024B80D-D91E-46DC-9230-2AE549AC40E2}" srcOrd="1" destOrd="0" parTransId="{5770C312-2F02-42CC-AD45-AF3433B7ABE7}" sibTransId="{CE1761D7-CDBE-472C-B134-D9CB0049060B}"/>
    <dgm:cxn modelId="{A5FA06CE-E044-774B-AE41-B8797BF169AC}" type="presOf" srcId="{62B3FCCC-4F7C-4722-A220-A85FBF2B38DB}" destId="{40D11DA5-B3EE-0B4C-988B-724EF00BBA6B}" srcOrd="0" destOrd="0" presId="urn:microsoft.com/office/officeart/2005/8/layout/vList2"/>
    <dgm:cxn modelId="{A7EDB5D0-082C-474E-A153-76FFEC4319FB}" srcId="{0F8159D8-85E2-4927-B910-5AEAB1076227}" destId="{62B3FCCC-4F7C-4722-A220-A85FBF2B38DB}" srcOrd="4" destOrd="0" parTransId="{61EFE029-94DA-454C-AC79-C2A9779D53E5}" sibTransId="{3B0E0C9D-EEF8-4F12-8F0E-2D0230155EA3}"/>
    <dgm:cxn modelId="{6D883731-14AC-1746-A764-99E1D7053CB0}" type="presParOf" srcId="{CF0C98D3-6391-AC4E-8E41-12537CE5D0B5}" destId="{57EBC496-5EA9-F84F-9E62-0915DD2F8D03}" srcOrd="0" destOrd="0" presId="urn:microsoft.com/office/officeart/2005/8/layout/vList2"/>
    <dgm:cxn modelId="{5D5EF97D-C42F-8942-83D4-674951762C8A}" type="presParOf" srcId="{CF0C98D3-6391-AC4E-8E41-12537CE5D0B5}" destId="{1FE5F8A1-8AA8-594B-B4D1-006564F28324}" srcOrd="1" destOrd="0" presId="urn:microsoft.com/office/officeart/2005/8/layout/vList2"/>
    <dgm:cxn modelId="{A4EC44F1-8D70-FF46-BA48-44618E5FF8AA}" type="presParOf" srcId="{CF0C98D3-6391-AC4E-8E41-12537CE5D0B5}" destId="{3ABCC41B-1DA9-9B4E-BA82-09EB046B9B7D}" srcOrd="2" destOrd="0" presId="urn:microsoft.com/office/officeart/2005/8/layout/vList2"/>
    <dgm:cxn modelId="{D67E3FF1-9C13-FB4F-8C4F-771B1B3D5D35}" type="presParOf" srcId="{CF0C98D3-6391-AC4E-8E41-12537CE5D0B5}" destId="{A890FEED-684A-7D48-B19E-5E4CCD480471}" srcOrd="3" destOrd="0" presId="urn:microsoft.com/office/officeart/2005/8/layout/vList2"/>
    <dgm:cxn modelId="{FF35E320-1D4D-CA46-BB12-762288C51203}" type="presParOf" srcId="{CF0C98D3-6391-AC4E-8E41-12537CE5D0B5}" destId="{1D8F9CF8-22E4-204B-8A84-F73E404ED947}" srcOrd="4" destOrd="0" presId="urn:microsoft.com/office/officeart/2005/8/layout/vList2"/>
    <dgm:cxn modelId="{329CF690-B99F-C34F-B962-E8CAF6060706}" type="presParOf" srcId="{CF0C98D3-6391-AC4E-8E41-12537CE5D0B5}" destId="{44EC9B9D-04C0-FC4E-A688-BB9180448AD1}" srcOrd="5" destOrd="0" presId="urn:microsoft.com/office/officeart/2005/8/layout/vList2"/>
    <dgm:cxn modelId="{FAA237A2-C149-184B-9580-3BE5E0916C06}" type="presParOf" srcId="{CF0C98D3-6391-AC4E-8E41-12537CE5D0B5}" destId="{BF85EA2F-E3AC-1A4D-B115-68D5A5F8DD9E}" srcOrd="6" destOrd="0" presId="urn:microsoft.com/office/officeart/2005/8/layout/vList2"/>
    <dgm:cxn modelId="{59BC7A1F-6472-CB4A-8892-EF7C14B17C6A}" type="presParOf" srcId="{CF0C98D3-6391-AC4E-8E41-12537CE5D0B5}" destId="{DDED70E2-A124-F144-A8AD-DC765B06CB65}" srcOrd="7" destOrd="0" presId="urn:microsoft.com/office/officeart/2005/8/layout/vList2"/>
    <dgm:cxn modelId="{295C84E8-324D-F84F-BA18-838CE56A7E04}" type="presParOf" srcId="{CF0C98D3-6391-AC4E-8E41-12537CE5D0B5}" destId="{40D11DA5-B3EE-0B4C-988B-724EF00BBA6B}"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C5095E-95FC-423E-8F31-3A1542FCEF08}"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US"/>
        </a:p>
      </dgm:t>
    </dgm:pt>
    <dgm:pt modelId="{8BA14184-05D8-4A39-AD4B-3BD608E28E2C}">
      <dgm:prSet/>
      <dgm:spPr/>
      <dgm:t>
        <a:bodyPr/>
        <a:lstStyle/>
        <a:p>
          <a:r>
            <a:rPr lang="en-GB" baseline="0"/>
            <a:t>Hasib Hussain showed signs of extremism dating back to as early as 2001.</a:t>
          </a:r>
          <a:endParaRPr lang="en-US"/>
        </a:p>
      </dgm:t>
    </dgm:pt>
    <dgm:pt modelId="{443FBE05-A54A-416C-9BE1-17C612167268}" type="parTrans" cxnId="{1A344949-8486-42BA-8BE1-89D0C9A2B150}">
      <dgm:prSet/>
      <dgm:spPr/>
      <dgm:t>
        <a:bodyPr/>
        <a:lstStyle/>
        <a:p>
          <a:endParaRPr lang="en-US"/>
        </a:p>
      </dgm:t>
    </dgm:pt>
    <dgm:pt modelId="{FE7BBFB2-3163-4BAF-8C22-16AD59E4D572}" type="sibTrans" cxnId="{1A344949-8486-42BA-8BE1-89D0C9A2B150}">
      <dgm:prSet/>
      <dgm:spPr/>
      <dgm:t>
        <a:bodyPr/>
        <a:lstStyle/>
        <a:p>
          <a:endParaRPr lang="en-US"/>
        </a:p>
      </dgm:t>
    </dgm:pt>
    <dgm:pt modelId="{5480B8EE-299D-4809-BCB2-887C9BCFF7B1}">
      <dgm:prSet/>
      <dgm:spPr/>
      <dgm:t>
        <a:bodyPr/>
        <a:lstStyle/>
        <a:p>
          <a:r>
            <a:rPr lang="en-GB" baseline="0" dirty="0"/>
            <a:t>Following the events of 9/11, he passed a note to a student saying ‘’you’re next’’.</a:t>
          </a:r>
          <a:endParaRPr lang="en-US" dirty="0"/>
        </a:p>
      </dgm:t>
    </dgm:pt>
    <dgm:pt modelId="{83C45B2B-002E-4DC0-9577-C5E23D87999B}" type="parTrans" cxnId="{A2FBD34C-F444-4E43-8EE5-EFC5D73043AB}">
      <dgm:prSet/>
      <dgm:spPr/>
      <dgm:t>
        <a:bodyPr/>
        <a:lstStyle/>
        <a:p>
          <a:endParaRPr lang="en-US"/>
        </a:p>
      </dgm:t>
    </dgm:pt>
    <dgm:pt modelId="{C2C84771-30BA-47BA-BF85-EAE0A3F297E1}" type="sibTrans" cxnId="{A2FBD34C-F444-4E43-8EE5-EFC5D73043AB}">
      <dgm:prSet/>
      <dgm:spPr/>
      <dgm:t>
        <a:bodyPr/>
        <a:lstStyle/>
        <a:p>
          <a:endParaRPr lang="en-US"/>
        </a:p>
      </dgm:t>
    </dgm:pt>
    <dgm:pt modelId="{1F166ED6-43B6-4A8F-A798-802307AB90D2}">
      <dgm:prSet/>
      <dgm:spPr/>
      <dgm:t>
        <a:bodyPr/>
        <a:lstStyle/>
        <a:p>
          <a:r>
            <a:rPr lang="en-GB" baseline="0"/>
            <a:t>He spoke openly regarding his support for the 9/11 attackers stating they were martyrs.</a:t>
          </a:r>
          <a:endParaRPr lang="en-US"/>
        </a:p>
      </dgm:t>
    </dgm:pt>
    <dgm:pt modelId="{BB64E720-644F-4134-BBDF-07C8302B8163}" type="parTrans" cxnId="{ACE3BD7F-E0D4-41F1-8D92-8850A8FE2F59}">
      <dgm:prSet/>
      <dgm:spPr/>
      <dgm:t>
        <a:bodyPr/>
        <a:lstStyle/>
        <a:p>
          <a:endParaRPr lang="en-US"/>
        </a:p>
      </dgm:t>
    </dgm:pt>
    <dgm:pt modelId="{CF297D8A-108D-443E-AE09-F310EB7EAA01}" type="sibTrans" cxnId="{ACE3BD7F-E0D4-41F1-8D92-8850A8FE2F59}">
      <dgm:prSet/>
      <dgm:spPr/>
      <dgm:t>
        <a:bodyPr/>
        <a:lstStyle/>
        <a:p>
          <a:endParaRPr lang="en-US"/>
        </a:p>
      </dgm:t>
    </dgm:pt>
    <dgm:pt modelId="{7895A039-CB2C-45DF-9BFD-6BD5C03CDCD0}">
      <dgm:prSet/>
      <dgm:spPr/>
      <dgm:t>
        <a:bodyPr/>
        <a:lstStyle/>
        <a:p>
          <a:r>
            <a:rPr lang="en-GB" baseline="0"/>
            <a:t>In early 2002 he and his family travelled to Saudi Arabi to perform the Hajj and then visited relatives in Pakistan.</a:t>
          </a:r>
          <a:endParaRPr lang="en-US"/>
        </a:p>
      </dgm:t>
    </dgm:pt>
    <dgm:pt modelId="{CE7B8774-6871-43BD-BB8B-EDAFAEDE2665}" type="parTrans" cxnId="{155D1870-75C7-4011-9FED-F260A3FF15B3}">
      <dgm:prSet/>
      <dgm:spPr/>
      <dgm:t>
        <a:bodyPr/>
        <a:lstStyle/>
        <a:p>
          <a:endParaRPr lang="en-US"/>
        </a:p>
      </dgm:t>
    </dgm:pt>
    <dgm:pt modelId="{523D43C2-442C-4DA4-AE5E-A3C005F26D52}" type="sibTrans" cxnId="{155D1870-75C7-4011-9FED-F260A3FF15B3}">
      <dgm:prSet/>
      <dgm:spPr/>
      <dgm:t>
        <a:bodyPr/>
        <a:lstStyle/>
        <a:p>
          <a:endParaRPr lang="en-US"/>
        </a:p>
      </dgm:t>
    </dgm:pt>
    <dgm:pt modelId="{8ABEF5B8-2972-4ED8-BAD6-5CAD81DCB9F4}">
      <dgm:prSet/>
      <dgm:spPr/>
      <dgm:t>
        <a:bodyPr/>
        <a:lstStyle/>
        <a:p>
          <a:r>
            <a:rPr lang="en-GB" baseline="0" dirty="0"/>
            <a:t>When Hussain returned to the UK, he became more religious – grew a beard and dressed in traditional Islamic clothing.</a:t>
          </a:r>
          <a:endParaRPr lang="en-US" dirty="0"/>
        </a:p>
      </dgm:t>
    </dgm:pt>
    <dgm:pt modelId="{1CE42018-FCC9-42F4-972A-15EBD709A3D9}" type="parTrans" cxnId="{8BE9A68D-CAC1-4AED-AEF5-F2FB9B047F45}">
      <dgm:prSet/>
      <dgm:spPr/>
      <dgm:t>
        <a:bodyPr/>
        <a:lstStyle/>
        <a:p>
          <a:endParaRPr lang="en-US"/>
        </a:p>
      </dgm:t>
    </dgm:pt>
    <dgm:pt modelId="{307C9C41-AD7A-41F0-B773-B3D482FB7B68}" type="sibTrans" cxnId="{8BE9A68D-CAC1-4AED-AEF5-F2FB9B047F45}">
      <dgm:prSet/>
      <dgm:spPr/>
      <dgm:t>
        <a:bodyPr/>
        <a:lstStyle/>
        <a:p>
          <a:endParaRPr lang="en-US"/>
        </a:p>
      </dgm:t>
    </dgm:pt>
    <dgm:pt modelId="{5A6A6F6B-9EA2-4FFB-B4A5-CD551620B578}">
      <dgm:prSet/>
      <dgm:spPr/>
      <dgm:t>
        <a:bodyPr/>
        <a:lstStyle/>
        <a:p>
          <a:r>
            <a:rPr lang="en-GB" baseline="0"/>
            <a:t>Wrote on a notebook that ‘’Al Qaeda – No Limits’’.</a:t>
          </a:r>
          <a:endParaRPr lang="en-US"/>
        </a:p>
      </dgm:t>
    </dgm:pt>
    <dgm:pt modelId="{4FFCC69F-7B12-45A9-8DC8-0EFC60A1AD51}" type="parTrans" cxnId="{5E8D8CE4-19C8-4DF7-9F92-EAD4A1D38E5E}">
      <dgm:prSet/>
      <dgm:spPr/>
      <dgm:t>
        <a:bodyPr/>
        <a:lstStyle/>
        <a:p>
          <a:endParaRPr lang="en-US"/>
        </a:p>
      </dgm:t>
    </dgm:pt>
    <dgm:pt modelId="{65B53854-9539-4EB9-8E7C-9F429EB340E3}" type="sibTrans" cxnId="{5E8D8CE4-19C8-4DF7-9F92-EAD4A1D38E5E}">
      <dgm:prSet/>
      <dgm:spPr/>
      <dgm:t>
        <a:bodyPr/>
        <a:lstStyle/>
        <a:p>
          <a:endParaRPr lang="en-US"/>
        </a:p>
      </dgm:t>
    </dgm:pt>
    <dgm:pt modelId="{47A08179-B9E4-2D4B-942B-AEDB340B03CE}" type="pres">
      <dgm:prSet presAssocID="{4AC5095E-95FC-423E-8F31-3A1542FCEF08}" presName="diagram" presStyleCnt="0">
        <dgm:presLayoutVars>
          <dgm:dir/>
          <dgm:resizeHandles val="exact"/>
        </dgm:presLayoutVars>
      </dgm:prSet>
      <dgm:spPr/>
    </dgm:pt>
    <dgm:pt modelId="{2ECB4F9E-93DF-B54F-A10A-20740EBEA190}" type="pres">
      <dgm:prSet presAssocID="{8BA14184-05D8-4A39-AD4B-3BD608E28E2C}" presName="node" presStyleLbl="node1" presStyleIdx="0" presStyleCnt="6">
        <dgm:presLayoutVars>
          <dgm:bulletEnabled val="1"/>
        </dgm:presLayoutVars>
      </dgm:prSet>
      <dgm:spPr/>
    </dgm:pt>
    <dgm:pt modelId="{836AC0DE-E317-3840-8F18-C3B9F190AA64}" type="pres">
      <dgm:prSet presAssocID="{FE7BBFB2-3163-4BAF-8C22-16AD59E4D572}" presName="sibTrans" presStyleCnt="0"/>
      <dgm:spPr/>
    </dgm:pt>
    <dgm:pt modelId="{00D454DE-5C19-274B-8502-6C26EC8A0DA6}" type="pres">
      <dgm:prSet presAssocID="{5480B8EE-299D-4809-BCB2-887C9BCFF7B1}" presName="node" presStyleLbl="node1" presStyleIdx="1" presStyleCnt="6">
        <dgm:presLayoutVars>
          <dgm:bulletEnabled val="1"/>
        </dgm:presLayoutVars>
      </dgm:prSet>
      <dgm:spPr/>
    </dgm:pt>
    <dgm:pt modelId="{6AF2DA8E-ED3D-FD4F-A3BF-7F5F7C8CB9CD}" type="pres">
      <dgm:prSet presAssocID="{C2C84771-30BA-47BA-BF85-EAE0A3F297E1}" presName="sibTrans" presStyleCnt="0"/>
      <dgm:spPr/>
    </dgm:pt>
    <dgm:pt modelId="{DC1EBD7C-065A-584E-B5C3-F74DF86CAA49}" type="pres">
      <dgm:prSet presAssocID="{1F166ED6-43B6-4A8F-A798-802307AB90D2}" presName="node" presStyleLbl="node1" presStyleIdx="2" presStyleCnt="6">
        <dgm:presLayoutVars>
          <dgm:bulletEnabled val="1"/>
        </dgm:presLayoutVars>
      </dgm:prSet>
      <dgm:spPr/>
    </dgm:pt>
    <dgm:pt modelId="{F63E22E6-C24D-CD49-88F9-F44611B09B0A}" type="pres">
      <dgm:prSet presAssocID="{CF297D8A-108D-443E-AE09-F310EB7EAA01}" presName="sibTrans" presStyleCnt="0"/>
      <dgm:spPr/>
    </dgm:pt>
    <dgm:pt modelId="{9E606EF3-B75F-9D43-A711-89827A185E49}" type="pres">
      <dgm:prSet presAssocID="{7895A039-CB2C-45DF-9BFD-6BD5C03CDCD0}" presName="node" presStyleLbl="node1" presStyleIdx="3" presStyleCnt="6">
        <dgm:presLayoutVars>
          <dgm:bulletEnabled val="1"/>
        </dgm:presLayoutVars>
      </dgm:prSet>
      <dgm:spPr/>
    </dgm:pt>
    <dgm:pt modelId="{64D32438-120F-5441-BFB6-648677226D1E}" type="pres">
      <dgm:prSet presAssocID="{523D43C2-442C-4DA4-AE5E-A3C005F26D52}" presName="sibTrans" presStyleCnt="0"/>
      <dgm:spPr/>
    </dgm:pt>
    <dgm:pt modelId="{FAEB9AC2-15F9-F447-A84C-38A60C39B178}" type="pres">
      <dgm:prSet presAssocID="{8ABEF5B8-2972-4ED8-BAD6-5CAD81DCB9F4}" presName="node" presStyleLbl="node1" presStyleIdx="4" presStyleCnt="6">
        <dgm:presLayoutVars>
          <dgm:bulletEnabled val="1"/>
        </dgm:presLayoutVars>
      </dgm:prSet>
      <dgm:spPr/>
    </dgm:pt>
    <dgm:pt modelId="{67783E19-E8FE-FD4C-BBCE-015020411AA2}" type="pres">
      <dgm:prSet presAssocID="{307C9C41-AD7A-41F0-B773-B3D482FB7B68}" presName="sibTrans" presStyleCnt="0"/>
      <dgm:spPr/>
    </dgm:pt>
    <dgm:pt modelId="{46EB350B-3831-E240-A83F-D3E443AC048C}" type="pres">
      <dgm:prSet presAssocID="{5A6A6F6B-9EA2-4FFB-B4A5-CD551620B578}" presName="node" presStyleLbl="node1" presStyleIdx="5" presStyleCnt="6">
        <dgm:presLayoutVars>
          <dgm:bulletEnabled val="1"/>
        </dgm:presLayoutVars>
      </dgm:prSet>
      <dgm:spPr/>
    </dgm:pt>
  </dgm:ptLst>
  <dgm:cxnLst>
    <dgm:cxn modelId="{4F4E2740-F567-4348-BFDC-D7852DC8A7A3}" type="presOf" srcId="{8ABEF5B8-2972-4ED8-BAD6-5CAD81DCB9F4}" destId="{FAEB9AC2-15F9-F447-A84C-38A60C39B178}" srcOrd="0" destOrd="0" presId="urn:microsoft.com/office/officeart/2005/8/layout/default"/>
    <dgm:cxn modelId="{1A344949-8486-42BA-8BE1-89D0C9A2B150}" srcId="{4AC5095E-95FC-423E-8F31-3A1542FCEF08}" destId="{8BA14184-05D8-4A39-AD4B-3BD608E28E2C}" srcOrd="0" destOrd="0" parTransId="{443FBE05-A54A-416C-9BE1-17C612167268}" sibTransId="{FE7BBFB2-3163-4BAF-8C22-16AD59E4D572}"/>
    <dgm:cxn modelId="{A2FBD34C-F444-4E43-8EE5-EFC5D73043AB}" srcId="{4AC5095E-95FC-423E-8F31-3A1542FCEF08}" destId="{5480B8EE-299D-4809-BCB2-887C9BCFF7B1}" srcOrd="1" destOrd="0" parTransId="{83C45B2B-002E-4DC0-9577-C5E23D87999B}" sibTransId="{C2C84771-30BA-47BA-BF85-EAE0A3F297E1}"/>
    <dgm:cxn modelId="{155D1870-75C7-4011-9FED-F260A3FF15B3}" srcId="{4AC5095E-95FC-423E-8F31-3A1542FCEF08}" destId="{7895A039-CB2C-45DF-9BFD-6BD5C03CDCD0}" srcOrd="3" destOrd="0" parTransId="{CE7B8774-6871-43BD-BB8B-EDAFAEDE2665}" sibTransId="{523D43C2-442C-4DA4-AE5E-A3C005F26D52}"/>
    <dgm:cxn modelId="{A9D71177-6605-FE43-B889-668B9E44C9D6}" type="presOf" srcId="{1F166ED6-43B6-4A8F-A798-802307AB90D2}" destId="{DC1EBD7C-065A-584E-B5C3-F74DF86CAA49}" srcOrd="0" destOrd="0" presId="urn:microsoft.com/office/officeart/2005/8/layout/default"/>
    <dgm:cxn modelId="{FEC39C77-E846-FA44-82DD-6890DAB6EA8A}" type="presOf" srcId="{8BA14184-05D8-4A39-AD4B-3BD608E28E2C}" destId="{2ECB4F9E-93DF-B54F-A10A-20740EBEA190}" srcOrd="0" destOrd="0" presId="urn:microsoft.com/office/officeart/2005/8/layout/default"/>
    <dgm:cxn modelId="{ACE3BD7F-E0D4-41F1-8D92-8850A8FE2F59}" srcId="{4AC5095E-95FC-423E-8F31-3A1542FCEF08}" destId="{1F166ED6-43B6-4A8F-A798-802307AB90D2}" srcOrd="2" destOrd="0" parTransId="{BB64E720-644F-4134-BBDF-07C8302B8163}" sibTransId="{CF297D8A-108D-443E-AE09-F310EB7EAA01}"/>
    <dgm:cxn modelId="{40E55083-B1CA-0141-9CFE-8756BDE41B67}" type="presOf" srcId="{4AC5095E-95FC-423E-8F31-3A1542FCEF08}" destId="{47A08179-B9E4-2D4B-942B-AEDB340B03CE}" srcOrd="0" destOrd="0" presId="urn:microsoft.com/office/officeart/2005/8/layout/default"/>
    <dgm:cxn modelId="{26602485-BD1E-914E-8070-1F89FACD26AB}" type="presOf" srcId="{5A6A6F6B-9EA2-4FFB-B4A5-CD551620B578}" destId="{46EB350B-3831-E240-A83F-D3E443AC048C}" srcOrd="0" destOrd="0" presId="urn:microsoft.com/office/officeart/2005/8/layout/default"/>
    <dgm:cxn modelId="{8BE9A68D-CAC1-4AED-AEF5-F2FB9B047F45}" srcId="{4AC5095E-95FC-423E-8F31-3A1542FCEF08}" destId="{8ABEF5B8-2972-4ED8-BAD6-5CAD81DCB9F4}" srcOrd="4" destOrd="0" parTransId="{1CE42018-FCC9-42F4-972A-15EBD709A3D9}" sibTransId="{307C9C41-AD7A-41F0-B773-B3D482FB7B68}"/>
    <dgm:cxn modelId="{6E55DF9E-699F-1244-AF9E-23E2DD5D98AF}" type="presOf" srcId="{7895A039-CB2C-45DF-9BFD-6BD5C03CDCD0}" destId="{9E606EF3-B75F-9D43-A711-89827A185E49}" srcOrd="0" destOrd="0" presId="urn:microsoft.com/office/officeart/2005/8/layout/default"/>
    <dgm:cxn modelId="{D64A6BE3-B38C-9245-82DC-B11862D5FB9A}" type="presOf" srcId="{5480B8EE-299D-4809-BCB2-887C9BCFF7B1}" destId="{00D454DE-5C19-274B-8502-6C26EC8A0DA6}" srcOrd="0" destOrd="0" presId="urn:microsoft.com/office/officeart/2005/8/layout/default"/>
    <dgm:cxn modelId="{5E8D8CE4-19C8-4DF7-9F92-EAD4A1D38E5E}" srcId="{4AC5095E-95FC-423E-8F31-3A1542FCEF08}" destId="{5A6A6F6B-9EA2-4FFB-B4A5-CD551620B578}" srcOrd="5" destOrd="0" parTransId="{4FFCC69F-7B12-45A9-8DC8-0EFC60A1AD51}" sibTransId="{65B53854-9539-4EB9-8E7C-9F429EB340E3}"/>
    <dgm:cxn modelId="{E1A351C8-4467-EE4B-ABFC-941B45493EF0}" type="presParOf" srcId="{47A08179-B9E4-2D4B-942B-AEDB340B03CE}" destId="{2ECB4F9E-93DF-B54F-A10A-20740EBEA190}" srcOrd="0" destOrd="0" presId="urn:microsoft.com/office/officeart/2005/8/layout/default"/>
    <dgm:cxn modelId="{7A4CE3A5-C4D1-6845-9B9E-C11BEA70DFC2}" type="presParOf" srcId="{47A08179-B9E4-2D4B-942B-AEDB340B03CE}" destId="{836AC0DE-E317-3840-8F18-C3B9F190AA64}" srcOrd="1" destOrd="0" presId="urn:microsoft.com/office/officeart/2005/8/layout/default"/>
    <dgm:cxn modelId="{76E4B236-1E1B-304A-9714-944B84EB5B54}" type="presParOf" srcId="{47A08179-B9E4-2D4B-942B-AEDB340B03CE}" destId="{00D454DE-5C19-274B-8502-6C26EC8A0DA6}" srcOrd="2" destOrd="0" presId="urn:microsoft.com/office/officeart/2005/8/layout/default"/>
    <dgm:cxn modelId="{351835EB-3155-1348-9230-FE9F2FE9D03D}" type="presParOf" srcId="{47A08179-B9E4-2D4B-942B-AEDB340B03CE}" destId="{6AF2DA8E-ED3D-FD4F-A3BF-7F5F7C8CB9CD}" srcOrd="3" destOrd="0" presId="urn:microsoft.com/office/officeart/2005/8/layout/default"/>
    <dgm:cxn modelId="{B7DDD827-1006-A345-BCD2-3C4D03731C61}" type="presParOf" srcId="{47A08179-B9E4-2D4B-942B-AEDB340B03CE}" destId="{DC1EBD7C-065A-584E-B5C3-F74DF86CAA49}" srcOrd="4" destOrd="0" presId="urn:microsoft.com/office/officeart/2005/8/layout/default"/>
    <dgm:cxn modelId="{26328383-16EA-854F-B8A9-6402D868384C}" type="presParOf" srcId="{47A08179-B9E4-2D4B-942B-AEDB340B03CE}" destId="{F63E22E6-C24D-CD49-88F9-F44611B09B0A}" srcOrd="5" destOrd="0" presId="urn:microsoft.com/office/officeart/2005/8/layout/default"/>
    <dgm:cxn modelId="{6451106C-BBF4-BF43-A42B-1F8E0CE98FCE}" type="presParOf" srcId="{47A08179-B9E4-2D4B-942B-AEDB340B03CE}" destId="{9E606EF3-B75F-9D43-A711-89827A185E49}" srcOrd="6" destOrd="0" presId="urn:microsoft.com/office/officeart/2005/8/layout/default"/>
    <dgm:cxn modelId="{25DF40F2-3C03-BD4E-A673-5AB8549D3C66}" type="presParOf" srcId="{47A08179-B9E4-2D4B-942B-AEDB340B03CE}" destId="{64D32438-120F-5441-BFB6-648677226D1E}" srcOrd="7" destOrd="0" presId="urn:microsoft.com/office/officeart/2005/8/layout/default"/>
    <dgm:cxn modelId="{9D4790A7-381D-EA41-B7D9-7053CBE0FA84}" type="presParOf" srcId="{47A08179-B9E4-2D4B-942B-AEDB340B03CE}" destId="{FAEB9AC2-15F9-F447-A84C-38A60C39B178}" srcOrd="8" destOrd="0" presId="urn:microsoft.com/office/officeart/2005/8/layout/default"/>
    <dgm:cxn modelId="{106371BC-18C0-D344-AAE3-DA7246CAC736}" type="presParOf" srcId="{47A08179-B9E4-2D4B-942B-AEDB340B03CE}" destId="{67783E19-E8FE-FD4C-BBCE-015020411AA2}" srcOrd="9" destOrd="0" presId="urn:microsoft.com/office/officeart/2005/8/layout/default"/>
    <dgm:cxn modelId="{2AC9D6A6-62D9-6F4F-BE59-9844BD23BAD6}" type="presParOf" srcId="{47A08179-B9E4-2D4B-942B-AEDB340B03CE}" destId="{46EB350B-3831-E240-A83F-D3E443AC048C}"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E472CA4-26B0-4EFC-8799-DBA4EA91CE82}"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AB063850-F270-45E0-8157-62C8C36B7C8B}">
      <dgm:prSet/>
      <dgm:spPr/>
      <dgm:t>
        <a:bodyPr/>
        <a:lstStyle/>
        <a:p>
          <a:r>
            <a:rPr lang="en-GB" dirty="0"/>
            <a:t>Some evidence that </a:t>
          </a:r>
          <a:r>
            <a:rPr lang="en-GB" dirty="0" err="1"/>
            <a:t>Tanweer</a:t>
          </a:r>
          <a:r>
            <a:rPr lang="en-GB" dirty="0"/>
            <a:t> was motivated by a desire for martyrdom.</a:t>
          </a:r>
          <a:endParaRPr lang="en-US" dirty="0"/>
        </a:p>
      </dgm:t>
    </dgm:pt>
    <dgm:pt modelId="{E082DC50-82BB-40D2-B7B1-F613DDD19348}" type="parTrans" cxnId="{EB1D1289-BB44-4F63-AE86-9569AC0B5C8E}">
      <dgm:prSet/>
      <dgm:spPr/>
      <dgm:t>
        <a:bodyPr/>
        <a:lstStyle/>
        <a:p>
          <a:endParaRPr lang="en-US"/>
        </a:p>
      </dgm:t>
    </dgm:pt>
    <dgm:pt modelId="{0C1D7D46-4934-4797-9C0D-CB68D7A16ABC}" type="sibTrans" cxnId="{EB1D1289-BB44-4F63-AE86-9569AC0B5C8E}">
      <dgm:prSet/>
      <dgm:spPr/>
      <dgm:t>
        <a:bodyPr/>
        <a:lstStyle/>
        <a:p>
          <a:endParaRPr lang="en-US"/>
        </a:p>
      </dgm:t>
    </dgm:pt>
    <dgm:pt modelId="{4A41EC90-754F-4BFD-974C-A2340FFB8F9F}">
      <dgm:prSet/>
      <dgm:spPr/>
      <dgm:t>
        <a:bodyPr/>
        <a:lstStyle/>
        <a:p>
          <a:r>
            <a:rPr lang="en-GB"/>
            <a:t>Focus on perceived injustices carried out by the West against Muslims.</a:t>
          </a:r>
          <a:endParaRPr lang="en-US"/>
        </a:p>
      </dgm:t>
    </dgm:pt>
    <dgm:pt modelId="{B2B0B288-2386-4865-8E10-2082D86410BE}" type="parTrans" cxnId="{85B4166C-A3EC-466B-BA92-34E638C6DDB4}">
      <dgm:prSet/>
      <dgm:spPr/>
      <dgm:t>
        <a:bodyPr/>
        <a:lstStyle/>
        <a:p>
          <a:endParaRPr lang="en-US"/>
        </a:p>
      </dgm:t>
    </dgm:pt>
    <dgm:pt modelId="{E042EB76-1DD7-4C94-B663-396D3BD9BB2E}" type="sibTrans" cxnId="{85B4166C-A3EC-466B-BA92-34E638C6DDB4}">
      <dgm:prSet/>
      <dgm:spPr/>
      <dgm:t>
        <a:bodyPr/>
        <a:lstStyle/>
        <a:p>
          <a:endParaRPr lang="en-US"/>
        </a:p>
      </dgm:t>
    </dgm:pt>
    <dgm:pt modelId="{DFA75FF3-3519-4FBF-881E-4C145FC879F1}">
      <dgm:prSet/>
      <dgm:spPr/>
      <dgm:t>
        <a:bodyPr/>
        <a:lstStyle/>
        <a:p>
          <a:r>
            <a:rPr lang="en-GB"/>
            <a:t>Ties and trips to Pakistan and Afghanistan had a significant impact on the motivations of the bombers.</a:t>
          </a:r>
          <a:endParaRPr lang="en-US"/>
        </a:p>
      </dgm:t>
    </dgm:pt>
    <dgm:pt modelId="{36B1515D-FBC5-4976-AAEE-7355A19B20C1}" type="parTrans" cxnId="{BCC56F76-3FE1-41B9-9227-6D02B00980E1}">
      <dgm:prSet/>
      <dgm:spPr/>
      <dgm:t>
        <a:bodyPr/>
        <a:lstStyle/>
        <a:p>
          <a:endParaRPr lang="en-US"/>
        </a:p>
      </dgm:t>
    </dgm:pt>
    <dgm:pt modelId="{020084AE-51EC-4840-976A-D87B902581D4}" type="sibTrans" cxnId="{BCC56F76-3FE1-41B9-9227-6D02B00980E1}">
      <dgm:prSet/>
      <dgm:spPr/>
      <dgm:t>
        <a:bodyPr/>
        <a:lstStyle/>
        <a:p>
          <a:endParaRPr lang="en-US"/>
        </a:p>
      </dgm:t>
    </dgm:pt>
    <dgm:pt modelId="{6863F9F4-E335-1449-9EA1-6757F2A9EA57}" type="pres">
      <dgm:prSet presAssocID="{1E472CA4-26B0-4EFC-8799-DBA4EA91CE82}" presName="linear" presStyleCnt="0">
        <dgm:presLayoutVars>
          <dgm:animLvl val="lvl"/>
          <dgm:resizeHandles val="exact"/>
        </dgm:presLayoutVars>
      </dgm:prSet>
      <dgm:spPr/>
    </dgm:pt>
    <dgm:pt modelId="{F3579C67-B153-8643-8EC5-E46502C41BD0}" type="pres">
      <dgm:prSet presAssocID="{AB063850-F270-45E0-8157-62C8C36B7C8B}" presName="parentText" presStyleLbl="node1" presStyleIdx="0" presStyleCnt="3">
        <dgm:presLayoutVars>
          <dgm:chMax val="0"/>
          <dgm:bulletEnabled val="1"/>
        </dgm:presLayoutVars>
      </dgm:prSet>
      <dgm:spPr/>
    </dgm:pt>
    <dgm:pt modelId="{FB12A4D5-C0EE-1441-82B5-C6F7100E3CE8}" type="pres">
      <dgm:prSet presAssocID="{0C1D7D46-4934-4797-9C0D-CB68D7A16ABC}" presName="spacer" presStyleCnt="0"/>
      <dgm:spPr/>
    </dgm:pt>
    <dgm:pt modelId="{56406366-1EF0-D343-AE87-FBEF1E48479C}" type="pres">
      <dgm:prSet presAssocID="{4A41EC90-754F-4BFD-974C-A2340FFB8F9F}" presName="parentText" presStyleLbl="node1" presStyleIdx="1" presStyleCnt="3">
        <dgm:presLayoutVars>
          <dgm:chMax val="0"/>
          <dgm:bulletEnabled val="1"/>
        </dgm:presLayoutVars>
      </dgm:prSet>
      <dgm:spPr/>
    </dgm:pt>
    <dgm:pt modelId="{46E47E0C-34AD-2349-93C6-5B9F540E2B05}" type="pres">
      <dgm:prSet presAssocID="{E042EB76-1DD7-4C94-B663-396D3BD9BB2E}" presName="spacer" presStyleCnt="0"/>
      <dgm:spPr/>
    </dgm:pt>
    <dgm:pt modelId="{B5091CB4-7B6C-DE47-BFA4-8E73CDAAC500}" type="pres">
      <dgm:prSet presAssocID="{DFA75FF3-3519-4FBF-881E-4C145FC879F1}" presName="parentText" presStyleLbl="node1" presStyleIdx="2" presStyleCnt="3">
        <dgm:presLayoutVars>
          <dgm:chMax val="0"/>
          <dgm:bulletEnabled val="1"/>
        </dgm:presLayoutVars>
      </dgm:prSet>
      <dgm:spPr/>
    </dgm:pt>
  </dgm:ptLst>
  <dgm:cxnLst>
    <dgm:cxn modelId="{DE930B01-7119-2447-82EE-CC73803AD1A7}" type="presOf" srcId="{1E472CA4-26B0-4EFC-8799-DBA4EA91CE82}" destId="{6863F9F4-E335-1449-9EA1-6757F2A9EA57}" srcOrd="0" destOrd="0" presId="urn:microsoft.com/office/officeart/2005/8/layout/vList2"/>
    <dgm:cxn modelId="{39BBAE48-6FCD-3846-9A88-BB79273AFDB5}" type="presOf" srcId="{AB063850-F270-45E0-8157-62C8C36B7C8B}" destId="{F3579C67-B153-8643-8EC5-E46502C41BD0}" srcOrd="0" destOrd="0" presId="urn:microsoft.com/office/officeart/2005/8/layout/vList2"/>
    <dgm:cxn modelId="{85B4166C-A3EC-466B-BA92-34E638C6DDB4}" srcId="{1E472CA4-26B0-4EFC-8799-DBA4EA91CE82}" destId="{4A41EC90-754F-4BFD-974C-A2340FFB8F9F}" srcOrd="1" destOrd="0" parTransId="{B2B0B288-2386-4865-8E10-2082D86410BE}" sibTransId="{E042EB76-1DD7-4C94-B663-396D3BD9BB2E}"/>
    <dgm:cxn modelId="{BCC56F76-3FE1-41B9-9227-6D02B00980E1}" srcId="{1E472CA4-26B0-4EFC-8799-DBA4EA91CE82}" destId="{DFA75FF3-3519-4FBF-881E-4C145FC879F1}" srcOrd="2" destOrd="0" parTransId="{36B1515D-FBC5-4976-AAEE-7355A19B20C1}" sibTransId="{020084AE-51EC-4840-976A-D87B902581D4}"/>
    <dgm:cxn modelId="{EB1D1289-BB44-4F63-AE86-9569AC0B5C8E}" srcId="{1E472CA4-26B0-4EFC-8799-DBA4EA91CE82}" destId="{AB063850-F270-45E0-8157-62C8C36B7C8B}" srcOrd="0" destOrd="0" parTransId="{E082DC50-82BB-40D2-B7B1-F613DDD19348}" sibTransId="{0C1D7D46-4934-4797-9C0D-CB68D7A16ABC}"/>
    <dgm:cxn modelId="{883223DF-9872-D146-99B8-00921BBA8FD8}" type="presOf" srcId="{DFA75FF3-3519-4FBF-881E-4C145FC879F1}" destId="{B5091CB4-7B6C-DE47-BFA4-8E73CDAAC500}" srcOrd="0" destOrd="0" presId="urn:microsoft.com/office/officeart/2005/8/layout/vList2"/>
    <dgm:cxn modelId="{E0B0D8E9-B431-7F4B-923F-EE54439707F6}" type="presOf" srcId="{4A41EC90-754F-4BFD-974C-A2340FFB8F9F}" destId="{56406366-1EF0-D343-AE87-FBEF1E48479C}" srcOrd="0" destOrd="0" presId="urn:microsoft.com/office/officeart/2005/8/layout/vList2"/>
    <dgm:cxn modelId="{A4CB6521-8C50-2946-A15B-EE4C055D0976}" type="presParOf" srcId="{6863F9F4-E335-1449-9EA1-6757F2A9EA57}" destId="{F3579C67-B153-8643-8EC5-E46502C41BD0}" srcOrd="0" destOrd="0" presId="urn:microsoft.com/office/officeart/2005/8/layout/vList2"/>
    <dgm:cxn modelId="{01A8B27C-D8A7-E84C-86F3-3CCC666E2C88}" type="presParOf" srcId="{6863F9F4-E335-1449-9EA1-6757F2A9EA57}" destId="{FB12A4D5-C0EE-1441-82B5-C6F7100E3CE8}" srcOrd="1" destOrd="0" presId="urn:microsoft.com/office/officeart/2005/8/layout/vList2"/>
    <dgm:cxn modelId="{22BF3604-795E-F249-9227-85492629F7E5}" type="presParOf" srcId="{6863F9F4-E335-1449-9EA1-6757F2A9EA57}" destId="{56406366-1EF0-D343-AE87-FBEF1E48479C}" srcOrd="2" destOrd="0" presId="urn:microsoft.com/office/officeart/2005/8/layout/vList2"/>
    <dgm:cxn modelId="{827F930A-98E7-0142-BA13-98DC708007D6}" type="presParOf" srcId="{6863F9F4-E335-1449-9EA1-6757F2A9EA57}" destId="{46E47E0C-34AD-2349-93C6-5B9F540E2B05}" srcOrd="3" destOrd="0" presId="urn:microsoft.com/office/officeart/2005/8/layout/vList2"/>
    <dgm:cxn modelId="{AE52CFA4-8293-1F40-8312-6F8D95A7598F}" type="presParOf" srcId="{6863F9F4-E335-1449-9EA1-6757F2A9EA57}" destId="{B5091CB4-7B6C-DE47-BFA4-8E73CDAAC500}"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6024643-75DD-4BBC-A18C-523FABFAF482}" type="doc">
      <dgm:prSet loTypeId="urn:microsoft.com/office/officeart/2005/8/layout/default" loCatId="list" qsTypeId="urn:microsoft.com/office/officeart/2005/8/quickstyle/simple5" qsCatId="simple" csTypeId="urn:microsoft.com/office/officeart/2005/8/colors/accent0_3" csCatId="mainScheme" phldr="1"/>
      <dgm:spPr/>
      <dgm:t>
        <a:bodyPr/>
        <a:lstStyle/>
        <a:p>
          <a:endParaRPr lang="en-US"/>
        </a:p>
      </dgm:t>
    </dgm:pt>
    <dgm:pt modelId="{DEC4A2B4-4FFE-463B-BA94-D4EE08C99898}">
      <dgm:prSet/>
      <dgm:spPr/>
      <dgm:t>
        <a:bodyPr/>
        <a:lstStyle/>
        <a:p>
          <a:r>
            <a:rPr lang="en-GB" dirty="0"/>
            <a:t>The attacks caused 52 fatalities.</a:t>
          </a:r>
          <a:endParaRPr lang="en-US" dirty="0"/>
        </a:p>
      </dgm:t>
    </dgm:pt>
    <dgm:pt modelId="{CCF6C514-937F-4C15-A78E-61CA701F1242}" type="parTrans" cxnId="{4428E5BF-E984-49D5-A477-CC0DE2732D5F}">
      <dgm:prSet/>
      <dgm:spPr/>
      <dgm:t>
        <a:bodyPr/>
        <a:lstStyle/>
        <a:p>
          <a:endParaRPr lang="en-US"/>
        </a:p>
      </dgm:t>
    </dgm:pt>
    <dgm:pt modelId="{B0E0DC83-661F-4420-98B8-F29E78ED030B}" type="sibTrans" cxnId="{4428E5BF-E984-49D5-A477-CC0DE2732D5F}">
      <dgm:prSet/>
      <dgm:spPr/>
      <dgm:t>
        <a:bodyPr/>
        <a:lstStyle/>
        <a:p>
          <a:endParaRPr lang="en-US"/>
        </a:p>
      </dgm:t>
    </dgm:pt>
    <dgm:pt modelId="{065F2D82-22C4-4651-8A83-BBC9520A97B8}">
      <dgm:prSet/>
      <dgm:spPr/>
      <dgm:t>
        <a:bodyPr/>
        <a:lstStyle/>
        <a:p>
          <a:r>
            <a:rPr lang="en-GB" dirty="0"/>
            <a:t>Caused 775 injuries.</a:t>
          </a:r>
          <a:endParaRPr lang="en-US" dirty="0"/>
        </a:p>
      </dgm:t>
    </dgm:pt>
    <dgm:pt modelId="{8A42190B-FE56-419B-8806-235B11B4757C}" type="parTrans" cxnId="{1813DC47-577C-497A-8D28-609BAAB52D7A}">
      <dgm:prSet/>
      <dgm:spPr/>
      <dgm:t>
        <a:bodyPr/>
        <a:lstStyle/>
        <a:p>
          <a:endParaRPr lang="en-US"/>
        </a:p>
      </dgm:t>
    </dgm:pt>
    <dgm:pt modelId="{EC69F2C3-80DB-4614-82D1-8BD2F3983BA4}" type="sibTrans" cxnId="{1813DC47-577C-497A-8D28-609BAAB52D7A}">
      <dgm:prSet/>
      <dgm:spPr/>
      <dgm:t>
        <a:bodyPr/>
        <a:lstStyle/>
        <a:p>
          <a:endParaRPr lang="en-US"/>
        </a:p>
      </dgm:t>
    </dgm:pt>
    <dgm:pt modelId="{B79B1990-4180-D643-8C33-63FB01AF037C}" type="pres">
      <dgm:prSet presAssocID="{76024643-75DD-4BBC-A18C-523FABFAF482}" presName="diagram" presStyleCnt="0">
        <dgm:presLayoutVars>
          <dgm:dir/>
          <dgm:resizeHandles val="exact"/>
        </dgm:presLayoutVars>
      </dgm:prSet>
      <dgm:spPr/>
    </dgm:pt>
    <dgm:pt modelId="{89234BA6-D8CE-C841-892A-38D8CC69CFC4}" type="pres">
      <dgm:prSet presAssocID="{DEC4A2B4-4FFE-463B-BA94-D4EE08C99898}" presName="node" presStyleLbl="node1" presStyleIdx="0" presStyleCnt="2">
        <dgm:presLayoutVars>
          <dgm:bulletEnabled val="1"/>
        </dgm:presLayoutVars>
      </dgm:prSet>
      <dgm:spPr/>
    </dgm:pt>
    <dgm:pt modelId="{812C47D6-EBE2-0D4B-8B18-EBF4B523D6FF}" type="pres">
      <dgm:prSet presAssocID="{B0E0DC83-661F-4420-98B8-F29E78ED030B}" presName="sibTrans" presStyleCnt="0"/>
      <dgm:spPr/>
    </dgm:pt>
    <dgm:pt modelId="{B262007A-FBCE-5F4F-BEBD-590F7D9B468F}" type="pres">
      <dgm:prSet presAssocID="{065F2D82-22C4-4651-8A83-BBC9520A97B8}" presName="node" presStyleLbl="node1" presStyleIdx="1" presStyleCnt="2">
        <dgm:presLayoutVars>
          <dgm:bulletEnabled val="1"/>
        </dgm:presLayoutVars>
      </dgm:prSet>
      <dgm:spPr/>
    </dgm:pt>
  </dgm:ptLst>
  <dgm:cxnLst>
    <dgm:cxn modelId="{1813DC47-577C-497A-8D28-609BAAB52D7A}" srcId="{76024643-75DD-4BBC-A18C-523FABFAF482}" destId="{065F2D82-22C4-4651-8A83-BBC9520A97B8}" srcOrd="1" destOrd="0" parTransId="{8A42190B-FE56-419B-8806-235B11B4757C}" sibTransId="{EC69F2C3-80DB-4614-82D1-8BD2F3983BA4}"/>
    <dgm:cxn modelId="{8AD08DA1-B11C-8E45-9657-6C89913C9FD1}" type="presOf" srcId="{065F2D82-22C4-4651-8A83-BBC9520A97B8}" destId="{B262007A-FBCE-5F4F-BEBD-590F7D9B468F}" srcOrd="0" destOrd="0" presId="urn:microsoft.com/office/officeart/2005/8/layout/default"/>
    <dgm:cxn modelId="{4428E5BF-E984-49D5-A477-CC0DE2732D5F}" srcId="{76024643-75DD-4BBC-A18C-523FABFAF482}" destId="{DEC4A2B4-4FFE-463B-BA94-D4EE08C99898}" srcOrd="0" destOrd="0" parTransId="{CCF6C514-937F-4C15-A78E-61CA701F1242}" sibTransId="{B0E0DC83-661F-4420-98B8-F29E78ED030B}"/>
    <dgm:cxn modelId="{F8ED0ACD-F27A-DA4A-91F2-28500C734B79}" type="presOf" srcId="{DEC4A2B4-4FFE-463B-BA94-D4EE08C99898}" destId="{89234BA6-D8CE-C841-892A-38D8CC69CFC4}" srcOrd="0" destOrd="0" presId="urn:microsoft.com/office/officeart/2005/8/layout/default"/>
    <dgm:cxn modelId="{4C1FE5D6-320B-CF43-A366-5661FFC0F3F0}" type="presOf" srcId="{76024643-75DD-4BBC-A18C-523FABFAF482}" destId="{B79B1990-4180-D643-8C33-63FB01AF037C}" srcOrd="0" destOrd="0" presId="urn:microsoft.com/office/officeart/2005/8/layout/default"/>
    <dgm:cxn modelId="{C01D3EEC-E7EC-7C42-8213-9BB88FF18E0C}" type="presParOf" srcId="{B79B1990-4180-D643-8C33-63FB01AF037C}" destId="{89234BA6-D8CE-C841-892A-38D8CC69CFC4}" srcOrd="0" destOrd="0" presId="urn:microsoft.com/office/officeart/2005/8/layout/default"/>
    <dgm:cxn modelId="{C0F2E1FB-CC64-DE4E-ACC0-54C9BE3C3D23}" type="presParOf" srcId="{B79B1990-4180-D643-8C33-63FB01AF037C}" destId="{812C47D6-EBE2-0D4B-8B18-EBF4B523D6FF}" srcOrd="1" destOrd="0" presId="urn:microsoft.com/office/officeart/2005/8/layout/default"/>
    <dgm:cxn modelId="{9C705E7A-77D8-C048-BB94-CE8F6E3A0267}" type="presParOf" srcId="{B79B1990-4180-D643-8C33-63FB01AF037C}" destId="{B262007A-FBCE-5F4F-BEBD-590F7D9B468F}" srcOrd="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F03DE04-7722-4E88-82C3-EA8D3E91F801}"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US"/>
        </a:p>
      </dgm:t>
    </dgm:pt>
    <dgm:pt modelId="{BD05ADC2-C66C-4ABF-B049-3B3021A0D90F}">
      <dgm:prSet/>
      <dgm:spPr/>
      <dgm:t>
        <a:bodyPr/>
        <a:lstStyle/>
        <a:p>
          <a:r>
            <a:rPr lang="en-GB" dirty="0"/>
            <a:t>52-minute delay in getting ambulances to Tavistock Square.</a:t>
          </a:r>
          <a:endParaRPr lang="en-US" dirty="0"/>
        </a:p>
      </dgm:t>
    </dgm:pt>
    <dgm:pt modelId="{918666D9-46CA-4DFD-89C7-44E2496C3A7F}" type="parTrans" cxnId="{5EBD1B53-B14D-43C2-8C4A-22B25130ACF3}">
      <dgm:prSet/>
      <dgm:spPr/>
      <dgm:t>
        <a:bodyPr/>
        <a:lstStyle/>
        <a:p>
          <a:endParaRPr lang="en-US"/>
        </a:p>
      </dgm:t>
    </dgm:pt>
    <dgm:pt modelId="{44E880B1-BE60-416A-99F2-F40CD7FC5F88}" type="sibTrans" cxnId="{5EBD1B53-B14D-43C2-8C4A-22B25130ACF3}">
      <dgm:prSet/>
      <dgm:spPr/>
      <dgm:t>
        <a:bodyPr/>
        <a:lstStyle/>
        <a:p>
          <a:endParaRPr lang="en-US"/>
        </a:p>
      </dgm:t>
    </dgm:pt>
    <dgm:pt modelId="{624E92CE-6160-47BC-A1FF-3BDD4FD1361F}">
      <dgm:prSet/>
      <dgm:spPr/>
      <dgm:t>
        <a:bodyPr/>
        <a:lstStyle/>
        <a:p>
          <a:r>
            <a:rPr lang="en-GB" dirty="0"/>
            <a:t>Fire services could not enter the tunnel at Aldgate due to their own safety rules.</a:t>
          </a:r>
          <a:endParaRPr lang="en-US" dirty="0"/>
        </a:p>
      </dgm:t>
    </dgm:pt>
    <dgm:pt modelId="{D5032F5F-925F-4E25-A31E-0B9FD496E0EB}" type="parTrans" cxnId="{9D3EE2CF-4F92-4A03-A595-9E8BAD370895}">
      <dgm:prSet/>
      <dgm:spPr/>
      <dgm:t>
        <a:bodyPr/>
        <a:lstStyle/>
        <a:p>
          <a:endParaRPr lang="en-US"/>
        </a:p>
      </dgm:t>
    </dgm:pt>
    <dgm:pt modelId="{573FFA90-EE38-4969-9E54-62671E48B326}" type="sibTrans" cxnId="{9D3EE2CF-4F92-4A03-A595-9E8BAD370895}">
      <dgm:prSet/>
      <dgm:spPr/>
      <dgm:t>
        <a:bodyPr/>
        <a:lstStyle/>
        <a:p>
          <a:endParaRPr lang="en-US"/>
        </a:p>
      </dgm:t>
    </dgm:pt>
    <dgm:pt modelId="{1C3B5449-32A0-469B-9310-4AD56400A04D}">
      <dgm:prSet/>
      <dgm:spPr/>
      <dgm:t>
        <a:bodyPr/>
        <a:lstStyle/>
        <a:p>
          <a:r>
            <a:rPr lang="en-GB"/>
            <a:t>Police could not use their radios underground. </a:t>
          </a:r>
          <a:endParaRPr lang="en-US"/>
        </a:p>
      </dgm:t>
    </dgm:pt>
    <dgm:pt modelId="{0BC90757-B3A7-4C89-A702-191A3F1F8E60}" type="parTrans" cxnId="{6ED49919-C6D1-42DC-BB8B-BC5E000FF3A0}">
      <dgm:prSet/>
      <dgm:spPr/>
      <dgm:t>
        <a:bodyPr/>
        <a:lstStyle/>
        <a:p>
          <a:endParaRPr lang="en-US"/>
        </a:p>
      </dgm:t>
    </dgm:pt>
    <dgm:pt modelId="{865A80F8-7E5A-4BC8-83DC-F8C237DFE7F1}" type="sibTrans" cxnId="{6ED49919-C6D1-42DC-BB8B-BC5E000FF3A0}">
      <dgm:prSet/>
      <dgm:spPr/>
      <dgm:t>
        <a:bodyPr/>
        <a:lstStyle/>
        <a:p>
          <a:endParaRPr lang="en-US"/>
        </a:p>
      </dgm:t>
    </dgm:pt>
    <dgm:pt modelId="{E06313DD-DA95-4A8F-B0C9-DCE683556D22}">
      <dgm:prSet/>
      <dgm:spPr/>
      <dgm:t>
        <a:bodyPr/>
        <a:lstStyle/>
        <a:p>
          <a:r>
            <a:rPr lang="en-GB"/>
            <a:t>Many reviews into the emergency responses to the 7/7 attacks.</a:t>
          </a:r>
          <a:endParaRPr lang="en-US"/>
        </a:p>
      </dgm:t>
    </dgm:pt>
    <dgm:pt modelId="{A53B4B5E-04B4-43B4-864F-A1D198043D35}" type="parTrans" cxnId="{D9659826-4184-4C83-A782-3068A723CD26}">
      <dgm:prSet/>
      <dgm:spPr/>
      <dgm:t>
        <a:bodyPr/>
        <a:lstStyle/>
        <a:p>
          <a:endParaRPr lang="en-US"/>
        </a:p>
      </dgm:t>
    </dgm:pt>
    <dgm:pt modelId="{3B7219C1-F6F1-4DCB-8374-F17BAD38353E}" type="sibTrans" cxnId="{D9659826-4184-4C83-A782-3068A723CD26}">
      <dgm:prSet/>
      <dgm:spPr/>
      <dgm:t>
        <a:bodyPr/>
        <a:lstStyle/>
        <a:p>
          <a:endParaRPr lang="en-US"/>
        </a:p>
      </dgm:t>
    </dgm:pt>
    <dgm:pt modelId="{11E7CB9B-FC0C-854A-9DD5-86209025349D}" type="pres">
      <dgm:prSet presAssocID="{5F03DE04-7722-4E88-82C3-EA8D3E91F801}" presName="diagram" presStyleCnt="0">
        <dgm:presLayoutVars>
          <dgm:dir/>
          <dgm:resizeHandles val="exact"/>
        </dgm:presLayoutVars>
      </dgm:prSet>
      <dgm:spPr/>
    </dgm:pt>
    <dgm:pt modelId="{0C5E9D3C-C2E1-1642-9CE5-F4FD0149F037}" type="pres">
      <dgm:prSet presAssocID="{BD05ADC2-C66C-4ABF-B049-3B3021A0D90F}" presName="node" presStyleLbl="node1" presStyleIdx="0" presStyleCnt="4">
        <dgm:presLayoutVars>
          <dgm:bulletEnabled val="1"/>
        </dgm:presLayoutVars>
      </dgm:prSet>
      <dgm:spPr/>
    </dgm:pt>
    <dgm:pt modelId="{8715DC44-BD73-C248-9F54-79753ED8E998}" type="pres">
      <dgm:prSet presAssocID="{44E880B1-BE60-416A-99F2-F40CD7FC5F88}" presName="sibTrans" presStyleCnt="0"/>
      <dgm:spPr/>
    </dgm:pt>
    <dgm:pt modelId="{B20DEAC5-8C67-0943-A1C7-EB4846F8920A}" type="pres">
      <dgm:prSet presAssocID="{624E92CE-6160-47BC-A1FF-3BDD4FD1361F}" presName="node" presStyleLbl="node1" presStyleIdx="1" presStyleCnt="4">
        <dgm:presLayoutVars>
          <dgm:bulletEnabled val="1"/>
        </dgm:presLayoutVars>
      </dgm:prSet>
      <dgm:spPr/>
    </dgm:pt>
    <dgm:pt modelId="{0BEBAEF3-1E2D-E044-A539-13974B48252E}" type="pres">
      <dgm:prSet presAssocID="{573FFA90-EE38-4969-9E54-62671E48B326}" presName="sibTrans" presStyleCnt="0"/>
      <dgm:spPr/>
    </dgm:pt>
    <dgm:pt modelId="{9F6A1030-045B-9249-808D-C47620BC8D1A}" type="pres">
      <dgm:prSet presAssocID="{1C3B5449-32A0-469B-9310-4AD56400A04D}" presName="node" presStyleLbl="node1" presStyleIdx="2" presStyleCnt="4">
        <dgm:presLayoutVars>
          <dgm:bulletEnabled val="1"/>
        </dgm:presLayoutVars>
      </dgm:prSet>
      <dgm:spPr/>
    </dgm:pt>
    <dgm:pt modelId="{F500A369-873A-CD41-8E54-9661AA21B059}" type="pres">
      <dgm:prSet presAssocID="{865A80F8-7E5A-4BC8-83DC-F8C237DFE7F1}" presName="sibTrans" presStyleCnt="0"/>
      <dgm:spPr/>
    </dgm:pt>
    <dgm:pt modelId="{CD9D5DF9-8F93-394F-83D5-650E396CE06F}" type="pres">
      <dgm:prSet presAssocID="{E06313DD-DA95-4A8F-B0C9-DCE683556D22}" presName="node" presStyleLbl="node1" presStyleIdx="3" presStyleCnt="4">
        <dgm:presLayoutVars>
          <dgm:bulletEnabled val="1"/>
        </dgm:presLayoutVars>
      </dgm:prSet>
      <dgm:spPr/>
    </dgm:pt>
  </dgm:ptLst>
  <dgm:cxnLst>
    <dgm:cxn modelId="{6ED49919-C6D1-42DC-BB8B-BC5E000FF3A0}" srcId="{5F03DE04-7722-4E88-82C3-EA8D3E91F801}" destId="{1C3B5449-32A0-469B-9310-4AD56400A04D}" srcOrd="2" destOrd="0" parTransId="{0BC90757-B3A7-4C89-A702-191A3F1F8E60}" sibTransId="{865A80F8-7E5A-4BC8-83DC-F8C237DFE7F1}"/>
    <dgm:cxn modelId="{D9659826-4184-4C83-A782-3068A723CD26}" srcId="{5F03DE04-7722-4E88-82C3-EA8D3E91F801}" destId="{E06313DD-DA95-4A8F-B0C9-DCE683556D22}" srcOrd="3" destOrd="0" parTransId="{A53B4B5E-04B4-43B4-864F-A1D198043D35}" sibTransId="{3B7219C1-F6F1-4DCB-8374-F17BAD38353E}"/>
    <dgm:cxn modelId="{C6051431-12CC-134D-9805-84759E24AEBD}" type="presOf" srcId="{E06313DD-DA95-4A8F-B0C9-DCE683556D22}" destId="{CD9D5DF9-8F93-394F-83D5-650E396CE06F}" srcOrd="0" destOrd="0" presId="urn:microsoft.com/office/officeart/2005/8/layout/default"/>
    <dgm:cxn modelId="{2489AD52-BA53-7044-8A03-3B05729EF290}" type="presOf" srcId="{BD05ADC2-C66C-4ABF-B049-3B3021A0D90F}" destId="{0C5E9D3C-C2E1-1642-9CE5-F4FD0149F037}" srcOrd="0" destOrd="0" presId="urn:microsoft.com/office/officeart/2005/8/layout/default"/>
    <dgm:cxn modelId="{5EBD1B53-B14D-43C2-8C4A-22B25130ACF3}" srcId="{5F03DE04-7722-4E88-82C3-EA8D3E91F801}" destId="{BD05ADC2-C66C-4ABF-B049-3B3021A0D90F}" srcOrd="0" destOrd="0" parTransId="{918666D9-46CA-4DFD-89C7-44E2496C3A7F}" sibTransId="{44E880B1-BE60-416A-99F2-F40CD7FC5F88}"/>
    <dgm:cxn modelId="{721DB880-88FD-AE44-934D-387039518626}" type="presOf" srcId="{1C3B5449-32A0-469B-9310-4AD56400A04D}" destId="{9F6A1030-045B-9249-808D-C47620BC8D1A}" srcOrd="0" destOrd="0" presId="urn:microsoft.com/office/officeart/2005/8/layout/default"/>
    <dgm:cxn modelId="{248EACA8-2357-E14A-90F4-FF8FC6964C7F}" type="presOf" srcId="{624E92CE-6160-47BC-A1FF-3BDD4FD1361F}" destId="{B20DEAC5-8C67-0943-A1C7-EB4846F8920A}" srcOrd="0" destOrd="0" presId="urn:microsoft.com/office/officeart/2005/8/layout/default"/>
    <dgm:cxn modelId="{9D3EE2CF-4F92-4A03-A595-9E8BAD370895}" srcId="{5F03DE04-7722-4E88-82C3-EA8D3E91F801}" destId="{624E92CE-6160-47BC-A1FF-3BDD4FD1361F}" srcOrd="1" destOrd="0" parTransId="{D5032F5F-925F-4E25-A31E-0B9FD496E0EB}" sibTransId="{573FFA90-EE38-4969-9E54-62671E48B326}"/>
    <dgm:cxn modelId="{EC40B5FA-9399-824F-8CB1-FA37107E300F}" type="presOf" srcId="{5F03DE04-7722-4E88-82C3-EA8D3E91F801}" destId="{11E7CB9B-FC0C-854A-9DD5-86209025349D}" srcOrd="0" destOrd="0" presId="urn:microsoft.com/office/officeart/2005/8/layout/default"/>
    <dgm:cxn modelId="{FCF02C05-331D-E240-AFF7-F7CC7271B179}" type="presParOf" srcId="{11E7CB9B-FC0C-854A-9DD5-86209025349D}" destId="{0C5E9D3C-C2E1-1642-9CE5-F4FD0149F037}" srcOrd="0" destOrd="0" presId="urn:microsoft.com/office/officeart/2005/8/layout/default"/>
    <dgm:cxn modelId="{93D3695A-F9E4-874C-A31D-52D485E26196}" type="presParOf" srcId="{11E7CB9B-FC0C-854A-9DD5-86209025349D}" destId="{8715DC44-BD73-C248-9F54-79753ED8E998}" srcOrd="1" destOrd="0" presId="urn:microsoft.com/office/officeart/2005/8/layout/default"/>
    <dgm:cxn modelId="{05FCDB8E-C01D-8644-87F7-14AE3DA08BAC}" type="presParOf" srcId="{11E7CB9B-FC0C-854A-9DD5-86209025349D}" destId="{B20DEAC5-8C67-0943-A1C7-EB4846F8920A}" srcOrd="2" destOrd="0" presId="urn:microsoft.com/office/officeart/2005/8/layout/default"/>
    <dgm:cxn modelId="{5CA1A6E0-B9CD-5F4A-A235-F00CAC8C8EE3}" type="presParOf" srcId="{11E7CB9B-FC0C-854A-9DD5-86209025349D}" destId="{0BEBAEF3-1E2D-E044-A539-13974B48252E}" srcOrd="3" destOrd="0" presId="urn:microsoft.com/office/officeart/2005/8/layout/default"/>
    <dgm:cxn modelId="{2B762BB1-9521-6747-911E-AFB95D18E645}" type="presParOf" srcId="{11E7CB9B-FC0C-854A-9DD5-86209025349D}" destId="{9F6A1030-045B-9249-808D-C47620BC8D1A}" srcOrd="4" destOrd="0" presId="urn:microsoft.com/office/officeart/2005/8/layout/default"/>
    <dgm:cxn modelId="{7E3D3D73-29EC-1346-8940-43368AFB12AA}" type="presParOf" srcId="{11E7CB9B-FC0C-854A-9DD5-86209025349D}" destId="{F500A369-873A-CD41-8E54-9661AA21B059}" srcOrd="5" destOrd="0" presId="urn:microsoft.com/office/officeart/2005/8/layout/default"/>
    <dgm:cxn modelId="{059E0437-C75D-BD42-A2E4-1B4F32C456DA}" type="presParOf" srcId="{11E7CB9B-FC0C-854A-9DD5-86209025349D}" destId="{CD9D5DF9-8F93-394F-83D5-650E396CE06F}"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E499774-B717-4108-AA1A-EB51D474F6CC}"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4E02C8B3-7E3F-4DA2-8894-6E7EA1B4A3D2}">
      <dgm:prSet/>
      <dgm:spPr/>
      <dgm:t>
        <a:bodyPr/>
        <a:lstStyle/>
        <a:p>
          <a:r>
            <a:rPr lang="en-GB" baseline="0"/>
            <a:t>Established who the attackers were who committed the 7/7 bombings.</a:t>
          </a:r>
          <a:endParaRPr lang="en-US"/>
        </a:p>
      </dgm:t>
    </dgm:pt>
    <dgm:pt modelId="{A83E08FA-3B73-4BDD-B679-888EC7B96CC4}" type="parTrans" cxnId="{D720580D-8C4F-4FEC-AE55-CA34220011A9}">
      <dgm:prSet/>
      <dgm:spPr/>
      <dgm:t>
        <a:bodyPr/>
        <a:lstStyle/>
        <a:p>
          <a:endParaRPr lang="en-US"/>
        </a:p>
      </dgm:t>
    </dgm:pt>
    <dgm:pt modelId="{0EC2857D-6721-4478-8111-E1EBFF21EC08}" type="sibTrans" cxnId="{D720580D-8C4F-4FEC-AE55-CA34220011A9}">
      <dgm:prSet/>
      <dgm:spPr/>
      <dgm:t>
        <a:bodyPr/>
        <a:lstStyle/>
        <a:p>
          <a:endParaRPr lang="en-US"/>
        </a:p>
      </dgm:t>
    </dgm:pt>
    <dgm:pt modelId="{D17F55F6-F484-482E-9E4C-0ED1DDB040EF}">
      <dgm:prSet/>
      <dgm:spPr/>
      <dgm:t>
        <a:bodyPr/>
        <a:lstStyle/>
        <a:p>
          <a:r>
            <a:rPr lang="en-GB" baseline="0"/>
            <a:t>Distinguished the connection to al Qaeda and explored how each attacker was connected to the organisation.</a:t>
          </a:r>
          <a:endParaRPr lang="en-US"/>
        </a:p>
      </dgm:t>
    </dgm:pt>
    <dgm:pt modelId="{9B2B99BA-96C9-44C5-9F89-CF61EB41F0C5}" type="parTrans" cxnId="{5E7D9819-5F3F-41FF-B07C-98AF0BD2895E}">
      <dgm:prSet/>
      <dgm:spPr/>
      <dgm:t>
        <a:bodyPr/>
        <a:lstStyle/>
        <a:p>
          <a:endParaRPr lang="en-US"/>
        </a:p>
      </dgm:t>
    </dgm:pt>
    <dgm:pt modelId="{DA9CC8E7-1101-4C17-BF11-8FBCE4D508FA}" type="sibTrans" cxnId="{5E7D9819-5F3F-41FF-B07C-98AF0BD2895E}">
      <dgm:prSet/>
      <dgm:spPr/>
      <dgm:t>
        <a:bodyPr/>
        <a:lstStyle/>
        <a:p>
          <a:endParaRPr lang="en-US"/>
        </a:p>
      </dgm:t>
    </dgm:pt>
    <dgm:pt modelId="{77D23022-C911-4A29-8F4A-3A9179AB8909}">
      <dgm:prSet/>
      <dgm:spPr/>
      <dgm:t>
        <a:bodyPr/>
        <a:lstStyle/>
        <a:p>
          <a:r>
            <a:rPr lang="en-GB" baseline="0"/>
            <a:t>Explore the motives and goals of the 7/7 attackers.</a:t>
          </a:r>
          <a:endParaRPr lang="en-US"/>
        </a:p>
      </dgm:t>
    </dgm:pt>
    <dgm:pt modelId="{54D61D74-B1B0-4300-8916-BD051325D043}" type="parTrans" cxnId="{A2FCFD2A-0926-4D89-A0D8-682A4152183E}">
      <dgm:prSet/>
      <dgm:spPr/>
      <dgm:t>
        <a:bodyPr/>
        <a:lstStyle/>
        <a:p>
          <a:endParaRPr lang="en-US"/>
        </a:p>
      </dgm:t>
    </dgm:pt>
    <dgm:pt modelId="{F22F20D2-ABD6-4B7F-B596-301F2FF01B93}" type="sibTrans" cxnId="{A2FCFD2A-0926-4D89-A0D8-682A4152183E}">
      <dgm:prSet/>
      <dgm:spPr/>
      <dgm:t>
        <a:bodyPr/>
        <a:lstStyle/>
        <a:p>
          <a:endParaRPr lang="en-US"/>
        </a:p>
      </dgm:t>
    </dgm:pt>
    <dgm:pt modelId="{97BFF5BA-9EDA-46D6-A219-1A811DA1EE8A}">
      <dgm:prSet/>
      <dgm:spPr/>
      <dgm:t>
        <a:bodyPr/>
        <a:lstStyle/>
        <a:p>
          <a:r>
            <a:rPr lang="en-GB" baseline="0"/>
            <a:t>Provided an over view and described the events in detail.</a:t>
          </a:r>
          <a:endParaRPr lang="en-US"/>
        </a:p>
      </dgm:t>
    </dgm:pt>
    <dgm:pt modelId="{3C208B0E-1B74-4E33-8BD5-92858474A2D1}" type="parTrans" cxnId="{A757B025-DE82-4F55-8092-D7971DED2DAF}">
      <dgm:prSet/>
      <dgm:spPr/>
      <dgm:t>
        <a:bodyPr/>
        <a:lstStyle/>
        <a:p>
          <a:endParaRPr lang="en-US"/>
        </a:p>
      </dgm:t>
    </dgm:pt>
    <dgm:pt modelId="{D1578F0A-5ECD-4A0F-AF5B-8A8BB2A9B81A}" type="sibTrans" cxnId="{A757B025-DE82-4F55-8092-D7971DED2DAF}">
      <dgm:prSet/>
      <dgm:spPr/>
      <dgm:t>
        <a:bodyPr/>
        <a:lstStyle/>
        <a:p>
          <a:endParaRPr lang="en-US"/>
        </a:p>
      </dgm:t>
    </dgm:pt>
    <dgm:pt modelId="{4883495B-2FE4-4327-B285-710EFB21164A}">
      <dgm:prSet/>
      <dgm:spPr/>
      <dgm:t>
        <a:bodyPr/>
        <a:lstStyle/>
        <a:p>
          <a:r>
            <a:rPr lang="en-GB" baseline="0"/>
            <a:t>Identified the victims of the attacks and provided an overview of the responses to this attack.</a:t>
          </a:r>
          <a:endParaRPr lang="en-US"/>
        </a:p>
      </dgm:t>
    </dgm:pt>
    <dgm:pt modelId="{CECAC3C8-F2B2-4D04-B74B-F0C680FA0AF9}" type="parTrans" cxnId="{E4021D3E-A99B-4BE6-A851-53C2F937628D}">
      <dgm:prSet/>
      <dgm:spPr/>
      <dgm:t>
        <a:bodyPr/>
        <a:lstStyle/>
        <a:p>
          <a:endParaRPr lang="en-US"/>
        </a:p>
      </dgm:t>
    </dgm:pt>
    <dgm:pt modelId="{9A5C538D-56ED-442F-9745-22F97CA6357F}" type="sibTrans" cxnId="{E4021D3E-A99B-4BE6-A851-53C2F937628D}">
      <dgm:prSet/>
      <dgm:spPr/>
      <dgm:t>
        <a:bodyPr/>
        <a:lstStyle/>
        <a:p>
          <a:endParaRPr lang="en-US"/>
        </a:p>
      </dgm:t>
    </dgm:pt>
    <dgm:pt modelId="{CB54801E-A1B7-8E47-854A-B7F0327DA857}" type="pres">
      <dgm:prSet presAssocID="{1E499774-B717-4108-AA1A-EB51D474F6CC}" presName="vert0" presStyleCnt="0">
        <dgm:presLayoutVars>
          <dgm:dir/>
          <dgm:animOne val="branch"/>
          <dgm:animLvl val="lvl"/>
        </dgm:presLayoutVars>
      </dgm:prSet>
      <dgm:spPr/>
    </dgm:pt>
    <dgm:pt modelId="{4DA60987-2417-274F-ACA2-5BBA41999AF2}" type="pres">
      <dgm:prSet presAssocID="{4E02C8B3-7E3F-4DA2-8894-6E7EA1B4A3D2}" presName="thickLine" presStyleLbl="alignNode1" presStyleIdx="0" presStyleCnt="5"/>
      <dgm:spPr/>
    </dgm:pt>
    <dgm:pt modelId="{B8C3A99C-4E3A-5441-81E4-4D16E457E286}" type="pres">
      <dgm:prSet presAssocID="{4E02C8B3-7E3F-4DA2-8894-6E7EA1B4A3D2}" presName="horz1" presStyleCnt="0"/>
      <dgm:spPr/>
    </dgm:pt>
    <dgm:pt modelId="{3EECB46D-05DF-7144-BCBE-B19DA563CCAA}" type="pres">
      <dgm:prSet presAssocID="{4E02C8B3-7E3F-4DA2-8894-6E7EA1B4A3D2}" presName="tx1" presStyleLbl="revTx" presStyleIdx="0" presStyleCnt="5"/>
      <dgm:spPr/>
    </dgm:pt>
    <dgm:pt modelId="{5F8ACBB7-A95E-A545-BCF4-86CA772A4051}" type="pres">
      <dgm:prSet presAssocID="{4E02C8B3-7E3F-4DA2-8894-6E7EA1B4A3D2}" presName="vert1" presStyleCnt="0"/>
      <dgm:spPr/>
    </dgm:pt>
    <dgm:pt modelId="{0B69B0B0-C33A-6141-B5BD-2874CA3DB0E1}" type="pres">
      <dgm:prSet presAssocID="{D17F55F6-F484-482E-9E4C-0ED1DDB040EF}" presName="thickLine" presStyleLbl="alignNode1" presStyleIdx="1" presStyleCnt="5"/>
      <dgm:spPr/>
    </dgm:pt>
    <dgm:pt modelId="{C83CD2C3-810A-344C-A156-6517C9A90EDF}" type="pres">
      <dgm:prSet presAssocID="{D17F55F6-F484-482E-9E4C-0ED1DDB040EF}" presName="horz1" presStyleCnt="0"/>
      <dgm:spPr/>
    </dgm:pt>
    <dgm:pt modelId="{BF7F42B8-4FB4-C343-857D-DE517930F432}" type="pres">
      <dgm:prSet presAssocID="{D17F55F6-F484-482E-9E4C-0ED1DDB040EF}" presName="tx1" presStyleLbl="revTx" presStyleIdx="1" presStyleCnt="5"/>
      <dgm:spPr/>
    </dgm:pt>
    <dgm:pt modelId="{F6AA6EA9-D71B-6B43-8664-2DBA824C1F1A}" type="pres">
      <dgm:prSet presAssocID="{D17F55F6-F484-482E-9E4C-0ED1DDB040EF}" presName="vert1" presStyleCnt="0"/>
      <dgm:spPr/>
    </dgm:pt>
    <dgm:pt modelId="{41A1526D-6AF9-6C4D-8736-662889C551BF}" type="pres">
      <dgm:prSet presAssocID="{77D23022-C911-4A29-8F4A-3A9179AB8909}" presName="thickLine" presStyleLbl="alignNode1" presStyleIdx="2" presStyleCnt="5"/>
      <dgm:spPr/>
    </dgm:pt>
    <dgm:pt modelId="{D10FAB10-68E9-AC43-B515-294E6AF4A577}" type="pres">
      <dgm:prSet presAssocID="{77D23022-C911-4A29-8F4A-3A9179AB8909}" presName="horz1" presStyleCnt="0"/>
      <dgm:spPr/>
    </dgm:pt>
    <dgm:pt modelId="{279C0C42-8929-C847-93F8-44E1CAFB0EB9}" type="pres">
      <dgm:prSet presAssocID="{77D23022-C911-4A29-8F4A-3A9179AB8909}" presName="tx1" presStyleLbl="revTx" presStyleIdx="2" presStyleCnt="5"/>
      <dgm:spPr/>
    </dgm:pt>
    <dgm:pt modelId="{DBF82641-1B4B-3B42-848E-39EF52D103A5}" type="pres">
      <dgm:prSet presAssocID="{77D23022-C911-4A29-8F4A-3A9179AB8909}" presName="vert1" presStyleCnt="0"/>
      <dgm:spPr/>
    </dgm:pt>
    <dgm:pt modelId="{618C16BB-100B-094C-954F-2171775742DE}" type="pres">
      <dgm:prSet presAssocID="{97BFF5BA-9EDA-46D6-A219-1A811DA1EE8A}" presName="thickLine" presStyleLbl="alignNode1" presStyleIdx="3" presStyleCnt="5"/>
      <dgm:spPr/>
    </dgm:pt>
    <dgm:pt modelId="{D7F98A73-39C2-8D48-97D9-D95DFAFCABC3}" type="pres">
      <dgm:prSet presAssocID="{97BFF5BA-9EDA-46D6-A219-1A811DA1EE8A}" presName="horz1" presStyleCnt="0"/>
      <dgm:spPr/>
    </dgm:pt>
    <dgm:pt modelId="{030AED8D-1D3E-6F4C-8B12-02B7119F005B}" type="pres">
      <dgm:prSet presAssocID="{97BFF5BA-9EDA-46D6-A219-1A811DA1EE8A}" presName="tx1" presStyleLbl="revTx" presStyleIdx="3" presStyleCnt="5"/>
      <dgm:spPr/>
    </dgm:pt>
    <dgm:pt modelId="{3AA3B9A2-5A03-0144-AB37-0A4F95B67AFE}" type="pres">
      <dgm:prSet presAssocID="{97BFF5BA-9EDA-46D6-A219-1A811DA1EE8A}" presName="vert1" presStyleCnt="0"/>
      <dgm:spPr/>
    </dgm:pt>
    <dgm:pt modelId="{739F5F5B-EC5D-5E4E-80CA-9B8F036F449A}" type="pres">
      <dgm:prSet presAssocID="{4883495B-2FE4-4327-B285-710EFB21164A}" presName="thickLine" presStyleLbl="alignNode1" presStyleIdx="4" presStyleCnt="5"/>
      <dgm:spPr/>
    </dgm:pt>
    <dgm:pt modelId="{B5390769-D1B9-6641-AC60-69D6075DDC76}" type="pres">
      <dgm:prSet presAssocID="{4883495B-2FE4-4327-B285-710EFB21164A}" presName="horz1" presStyleCnt="0"/>
      <dgm:spPr/>
    </dgm:pt>
    <dgm:pt modelId="{FE08E6FD-B380-F24F-B6EC-9087EAB6E521}" type="pres">
      <dgm:prSet presAssocID="{4883495B-2FE4-4327-B285-710EFB21164A}" presName="tx1" presStyleLbl="revTx" presStyleIdx="4" presStyleCnt="5"/>
      <dgm:spPr/>
    </dgm:pt>
    <dgm:pt modelId="{742B1075-92E3-6341-A1C5-7B63074BB08B}" type="pres">
      <dgm:prSet presAssocID="{4883495B-2FE4-4327-B285-710EFB21164A}" presName="vert1" presStyleCnt="0"/>
      <dgm:spPr/>
    </dgm:pt>
  </dgm:ptLst>
  <dgm:cxnLst>
    <dgm:cxn modelId="{FB9BE202-A26D-6242-B152-E39F41F3B146}" type="presOf" srcId="{4E02C8B3-7E3F-4DA2-8894-6E7EA1B4A3D2}" destId="{3EECB46D-05DF-7144-BCBE-B19DA563CCAA}" srcOrd="0" destOrd="0" presId="urn:microsoft.com/office/officeart/2008/layout/LinedList"/>
    <dgm:cxn modelId="{A9E5D30B-E306-D14D-93F8-CC4591971091}" type="presOf" srcId="{97BFF5BA-9EDA-46D6-A219-1A811DA1EE8A}" destId="{030AED8D-1D3E-6F4C-8B12-02B7119F005B}" srcOrd="0" destOrd="0" presId="urn:microsoft.com/office/officeart/2008/layout/LinedList"/>
    <dgm:cxn modelId="{D720580D-8C4F-4FEC-AE55-CA34220011A9}" srcId="{1E499774-B717-4108-AA1A-EB51D474F6CC}" destId="{4E02C8B3-7E3F-4DA2-8894-6E7EA1B4A3D2}" srcOrd="0" destOrd="0" parTransId="{A83E08FA-3B73-4BDD-B679-888EC7B96CC4}" sibTransId="{0EC2857D-6721-4478-8111-E1EBFF21EC08}"/>
    <dgm:cxn modelId="{74E6C110-598D-D74D-BC40-E9C9E31E7B50}" type="presOf" srcId="{1E499774-B717-4108-AA1A-EB51D474F6CC}" destId="{CB54801E-A1B7-8E47-854A-B7F0327DA857}" srcOrd="0" destOrd="0" presId="urn:microsoft.com/office/officeart/2008/layout/LinedList"/>
    <dgm:cxn modelId="{5E7D9819-5F3F-41FF-B07C-98AF0BD2895E}" srcId="{1E499774-B717-4108-AA1A-EB51D474F6CC}" destId="{D17F55F6-F484-482E-9E4C-0ED1DDB040EF}" srcOrd="1" destOrd="0" parTransId="{9B2B99BA-96C9-44C5-9F89-CF61EB41F0C5}" sibTransId="{DA9CC8E7-1101-4C17-BF11-8FBCE4D508FA}"/>
    <dgm:cxn modelId="{A757B025-DE82-4F55-8092-D7971DED2DAF}" srcId="{1E499774-B717-4108-AA1A-EB51D474F6CC}" destId="{97BFF5BA-9EDA-46D6-A219-1A811DA1EE8A}" srcOrd="3" destOrd="0" parTransId="{3C208B0E-1B74-4E33-8BD5-92858474A2D1}" sibTransId="{D1578F0A-5ECD-4A0F-AF5B-8A8BB2A9B81A}"/>
    <dgm:cxn modelId="{A2FCFD2A-0926-4D89-A0D8-682A4152183E}" srcId="{1E499774-B717-4108-AA1A-EB51D474F6CC}" destId="{77D23022-C911-4A29-8F4A-3A9179AB8909}" srcOrd="2" destOrd="0" parTransId="{54D61D74-B1B0-4300-8916-BD051325D043}" sibTransId="{F22F20D2-ABD6-4B7F-B596-301F2FF01B93}"/>
    <dgm:cxn modelId="{E4021D3E-A99B-4BE6-A851-53C2F937628D}" srcId="{1E499774-B717-4108-AA1A-EB51D474F6CC}" destId="{4883495B-2FE4-4327-B285-710EFB21164A}" srcOrd="4" destOrd="0" parTransId="{CECAC3C8-F2B2-4D04-B74B-F0C680FA0AF9}" sibTransId="{9A5C538D-56ED-442F-9745-22F97CA6357F}"/>
    <dgm:cxn modelId="{38EF0A4E-6ED2-AF4F-BC25-82E7F7093DB0}" type="presOf" srcId="{77D23022-C911-4A29-8F4A-3A9179AB8909}" destId="{279C0C42-8929-C847-93F8-44E1CAFB0EB9}" srcOrd="0" destOrd="0" presId="urn:microsoft.com/office/officeart/2008/layout/LinedList"/>
    <dgm:cxn modelId="{71BF0291-DEA9-D24D-9F3F-951D67CC057E}" type="presOf" srcId="{D17F55F6-F484-482E-9E4C-0ED1DDB040EF}" destId="{BF7F42B8-4FB4-C343-857D-DE517930F432}" srcOrd="0" destOrd="0" presId="urn:microsoft.com/office/officeart/2008/layout/LinedList"/>
    <dgm:cxn modelId="{FA8840FF-6F01-E545-A68E-646C785C7AFE}" type="presOf" srcId="{4883495B-2FE4-4327-B285-710EFB21164A}" destId="{FE08E6FD-B380-F24F-B6EC-9087EAB6E521}" srcOrd="0" destOrd="0" presId="urn:microsoft.com/office/officeart/2008/layout/LinedList"/>
    <dgm:cxn modelId="{3B0FD623-8415-9847-9061-A911400EDA99}" type="presParOf" srcId="{CB54801E-A1B7-8E47-854A-B7F0327DA857}" destId="{4DA60987-2417-274F-ACA2-5BBA41999AF2}" srcOrd="0" destOrd="0" presId="urn:microsoft.com/office/officeart/2008/layout/LinedList"/>
    <dgm:cxn modelId="{626AFF9F-DF09-7B4B-9D24-D6ACD19BD671}" type="presParOf" srcId="{CB54801E-A1B7-8E47-854A-B7F0327DA857}" destId="{B8C3A99C-4E3A-5441-81E4-4D16E457E286}" srcOrd="1" destOrd="0" presId="urn:microsoft.com/office/officeart/2008/layout/LinedList"/>
    <dgm:cxn modelId="{24C1D29A-8E12-8A45-8969-AEA752D83CB0}" type="presParOf" srcId="{B8C3A99C-4E3A-5441-81E4-4D16E457E286}" destId="{3EECB46D-05DF-7144-BCBE-B19DA563CCAA}" srcOrd="0" destOrd="0" presId="urn:microsoft.com/office/officeart/2008/layout/LinedList"/>
    <dgm:cxn modelId="{A91D06BA-C2E2-0548-862E-3BE4D5FADB45}" type="presParOf" srcId="{B8C3A99C-4E3A-5441-81E4-4D16E457E286}" destId="{5F8ACBB7-A95E-A545-BCF4-86CA772A4051}" srcOrd="1" destOrd="0" presId="urn:microsoft.com/office/officeart/2008/layout/LinedList"/>
    <dgm:cxn modelId="{EE953EAF-B9CE-ED49-B8F0-EED0990892F1}" type="presParOf" srcId="{CB54801E-A1B7-8E47-854A-B7F0327DA857}" destId="{0B69B0B0-C33A-6141-B5BD-2874CA3DB0E1}" srcOrd="2" destOrd="0" presId="urn:microsoft.com/office/officeart/2008/layout/LinedList"/>
    <dgm:cxn modelId="{F123D3D7-4EFE-2F40-B328-A63A1DE54066}" type="presParOf" srcId="{CB54801E-A1B7-8E47-854A-B7F0327DA857}" destId="{C83CD2C3-810A-344C-A156-6517C9A90EDF}" srcOrd="3" destOrd="0" presId="urn:microsoft.com/office/officeart/2008/layout/LinedList"/>
    <dgm:cxn modelId="{E295C708-11FE-4E41-BCEC-537F3BD6CD49}" type="presParOf" srcId="{C83CD2C3-810A-344C-A156-6517C9A90EDF}" destId="{BF7F42B8-4FB4-C343-857D-DE517930F432}" srcOrd="0" destOrd="0" presId="urn:microsoft.com/office/officeart/2008/layout/LinedList"/>
    <dgm:cxn modelId="{26D77614-541D-F24D-89FB-EF2BC1237C9F}" type="presParOf" srcId="{C83CD2C3-810A-344C-A156-6517C9A90EDF}" destId="{F6AA6EA9-D71B-6B43-8664-2DBA824C1F1A}" srcOrd="1" destOrd="0" presId="urn:microsoft.com/office/officeart/2008/layout/LinedList"/>
    <dgm:cxn modelId="{AE8BD29F-7179-7F49-9AB6-F87F3F64BC30}" type="presParOf" srcId="{CB54801E-A1B7-8E47-854A-B7F0327DA857}" destId="{41A1526D-6AF9-6C4D-8736-662889C551BF}" srcOrd="4" destOrd="0" presId="urn:microsoft.com/office/officeart/2008/layout/LinedList"/>
    <dgm:cxn modelId="{DE03592C-C125-C445-B2B0-D633C97DAF0A}" type="presParOf" srcId="{CB54801E-A1B7-8E47-854A-B7F0327DA857}" destId="{D10FAB10-68E9-AC43-B515-294E6AF4A577}" srcOrd="5" destOrd="0" presId="urn:microsoft.com/office/officeart/2008/layout/LinedList"/>
    <dgm:cxn modelId="{67769608-B654-2E4A-9775-7BA54F16CEBF}" type="presParOf" srcId="{D10FAB10-68E9-AC43-B515-294E6AF4A577}" destId="{279C0C42-8929-C847-93F8-44E1CAFB0EB9}" srcOrd="0" destOrd="0" presId="urn:microsoft.com/office/officeart/2008/layout/LinedList"/>
    <dgm:cxn modelId="{07AF7AFB-3713-FF4D-A302-56F9E3E0DA18}" type="presParOf" srcId="{D10FAB10-68E9-AC43-B515-294E6AF4A577}" destId="{DBF82641-1B4B-3B42-848E-39EF52D103A5}" srcOrd="1" destOrd="0" presId="urn:microsoft.com/office/officeart/2008/layout/LinedList"/>
    <dgm:cxn modelId="{F4D55DE9-8E4A-CB43-BC69-59071D224893}" type="presParOf" srcId="{CB54801E-A1B7-8E47-854A-B7F0327DA857}" destId="{618C16BB-100B-094C-954F-2171775742DE}" srcOrd="6" destOrd="0" presId="urn:microsoft.com/office/officeart/2008/layout/LinedList"/>
    <dgm:cxn modelId="{DEB8E1A4-AAAB-394D-B57F-B4F157307BCE}" type="presParOf" srcId="{CB54801E-A1B7-8E47-854A-B7F0327DA857}" destId="{D7F98A73-39C2-8D48-97D9-D95DFAFCABC3}" srcOrd="7" destOrd="0" presId="urn:microsoft.com/office/officeart/2008/layout/LinedList"/>
    <dgm:cxn modelId="{FA343F56-7F0D-3240-A571-7C30FFF9B939}" type="presParOf" srcId="{D7F98A73-39C2-8D48-97D9-D95DFAFCABC3}" destId="{030AED8D-1D3E-6F4C-8B12-02B7119F005B}" srcOrd="0" destOrd="0" presId="urn:microsoft.com/office/officeart/2008/layout/LinedList"/>
    <dgm:cxn modelId="{D42D5481-AE00-0C47-9B5D-E54D7BD089FD}" type="presParOf" srcId="{D7F98A73-39C2-8D48-97D9-D95DFAFCABC3}" destId="{3AA3B9A2-5A03-0144-AB37-0A4F95B67AFE}" srcOrd="1" destOrd="0" presId="urn:microsoft.com/office/officeart/2008/layout/LinedList"/>
    <dgm:cxn modelId="{1B6E6541-81FC-5E49-94F8-65F5E74731BE}" type="presParOf" srcId="{CB54801E-A1B7-8E47-854A-B7F0327DA857}" destId="{739F5F5B-EC5D-5E4E-80CA-9B8F036F449A}" srcOrd="8" destOrd="0" presId="urn:microsoft.com/office/officeart/2008/layout/LinedList"/>
    <dgm:cxn modelId="{679B621D-0910-D34C-8724-10EECA5AE7AF}" type="presParOf" srcId="{CB54801E-A1B7-8E47-854A-B7F0327DA857}" destId="{B5390769-D1B9-6641-AC60-69D6075DDC76}" srcOrd="9" destOrd="0" presId="urn:microsoft.com/office/officeart/2008/layout/LinedList"/>
    <dgm:cxn modelId="{BA8E92D5-3DD3-D440-A8F0-34BD33270F1A}" type="presParOf" srcId="{B5390769-D1B9-6641-AC60-69D6075DDC76}" destId="{FE08E6FD-B380-F24F-B6EC-9087EAB6E521}" srcOrd="0" destOrd="0" presId="urn:microsoft.com/office/officeart/2008/layout/LinedList"/>
    <dgm:cxn modelId="{BF11420B-65D6-7D4E-915C-E0FB5E019ED0}" type="presParOf" srcId="{B5390769-D1B9-6641-AC60-69D6075DDC76}" destId="{742B1075-92E3-6341-A1C5-7B63074BB08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BE7DEDE-2BC0-4319-896B-C72DEB6099B2}"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1BE4AF0E-6BB1-494E-9FF2-8E82CA34832C}">
      <dgm:prSet/>
      <dgm:spPr/>
      <dgm:t>
        <a:bodyPr/>
        <a:lstStyle/>
        <a:p>
          <a:r>
            <a:rPr lang="en-GB" dirty="0">
              <a:solidFill>
                <a:schemeClr val="accent6">
                  <a:lumMod val="60000"/>
                  <a:lumOff val="40000"/>
                </a:schemeClr>
              </a:solidFill>
              <a:hlinkClick xmlns:r="http://schemas.openxmlformats.org/officeDocument/2006/relationships" r:id="rId1">
                <a:extLst>
                  <a:ext uri="{A12FA001-AC4F-418D-AE19-62706E023703}">
                    <ahyp:hlinkClr xmlns:ahyp="http://schemas.microsoft.com/office/drawing/2018/hyperlinkcolor" val="tx"/>
                  </a:ext>
                </a:extLst>
              </a:hlinkClick>
            </a:rPr>
            <a:t>https://www.ojp.gov/pdffiles1/nij/224088.pdf</a:t>
          </a:r>
          <a:br>
            <a:rPr lang="en-GB" dirty="0">
              <a:solidFill>
                <a:schemeClr val="accent6">
                  <a:lumMod val="60000"/>
                  <a:lumOff val="40000"/>
                </a:schemeClr>
              </a:solidFill>
            </a:rPr>
          </a:br>
          <a:br>
            <a:rPr lang="en-GB" dirty="0"/>
          </a:br>
          <a:r>
            <a:rPr lang="en-GB" i="1" dirty="0"/>
            <a:t>1. What were the coordination challenges faced by emergency responders during the 7/7 attacks?</a:t>
          </a:r>
          <a:br>
            <a:rPr lang="en-GB" i="1" dirty="0"/>
          </a:br>
          <a:r>
            <a:rPr lang="en-GB" i="1" dirty="0"/>
            <a:t>2. How can the multi-agency response be improved?</a:t>
          </a:r>
          <a:br>
            <a:rPr lang="en-GB" i="1" dirty="0"/>
          </a:br>
          <a:r>
            <a:rPr lang="en-GB" i="1" dirty="0"/>
            <a:t>3. What were the proposed next steps in this report?</a:t>
          </a:r>
          <a:endParaRPr lang="en-US" dirty="0"/>
        </a:p>
      </dgm:t>
    </dgm:pt>
    <dgm:pt modelId="{1B9D38F5-6F18-4268-93EF-3ED7D73D022E}" type="parTrans" cxnId="{55915526-AD28-4759-A468-375D9250F477}">
      <dgm:prSet/>
      <dgm:spPr/>
      <dgm:t>
        <a:bodyPr/>
        <a:lstStyle/>
        <a:p>
          <a:endParaRPr lang="en-US"/>
        </a:p>
      </dgm:t>
    </dgm:pt>
    <dgm:pt modelId="{36542D0F-091C-444D-8B7C-3D7BCBE265DE}" type="sibTrans" cxnId="{55915526-AD28-4759-A468-375D9250F477}">
      <dgm:prSet/>
      <dgm:spPr/>
      <dgm:t>
        <a:bodyPr/>
        <a:lstStyle/>
        <a:p>
          <a:endParaRPr lang="en-US"/>
        </a:p>
      </dgm:t>
    </dgm:pt>
    <dgm:pt modelId="{0297085D-455D-43F2-87E9-96A9A239FEF8}">
      <dgm:prSet/>
      <dgm:spPr/>
      <dgm:t>
        <a:bodyPr/>
        <a:lstStyle/>
        <a:p>
          <a:r>
            <a:rPr lang="en-GB" dirty="0">
              <a:solidFill>
                <a:schemeClr val="accent6">
                  <a:lumMod val="60000"/>
                  <a:lumOff val="40000"/>
                </a:schemeClr>
              </a:solidFill>
              <a:hlinkClick xmlns:r="http://schemas.openxmlformats.org/officeDocument/2006/relationships" r:id="rId2">
                <a:extLst>
                  <a:ext uri="{A12FA001-AC4F-418D-AE19-62706E023703}">
                    <ahyp:hlinkClr xmlns:ahyp="http://schemas.microsoft.com/office/drawing/2018/hyperlinkcolor" val="tx"/>
                  </a:ext>
                </a:extLst>
              </a:hlinkClick>
            </a:rPr>
            <a:t>https://www.bbc.co.uk/news/uk-33388286</a:t>
          </a:r>
          <a:br>
            <a:rPr lang="en-GB" dirty="0">
              <a:solidFill>
                <a:schemeClr val="accent6">
                  <a:lumMod val="60000"/>
                  <a:lumOff val="40000"/>
                </a:schemeClr>
              </a:solidFill>
            </a:rPr>
          </a:br>
          <a:br>
            <a:rPr lang="en-GB" dirty="0"/>
          </a:br>
          <a:r>
            <a:rPr lang="en-GB" i="1" dirty="0"/>
            <a:t>1. What are the main changes to anti-terror planning since the 7/7 attacks.</a:t>
          </a:r>
          <a:endParaRPr lang="en-US" dirty="0"/>
        </a:p>
      </dgm:t>
    </dgm:pt>
    <dgm:pt modelId="{01A2A03B-359D-4B43-A51E-1AFD66E356DD}" type="parTrans" cxnId="{608B0176-629C-49F9-981E-DC4520809F1E}">
      <dgm:prSet/>
      <dgm:spPr/>
      <dgm:t>
        <a:bodyPr/>
        <a:lstStyle/>
        <a:p>
          <a:endParaRPr lang="en-US"/>
        </a:p>
      </dgm:t>
    </dgm:pt>
    <dgm:pt modelId="{F51A2971-5A36-4F54-B9AC-D2AE24DEAAC8}" type="sibTrans" cxnId="{608B0176-629C-49F9-981E-DC4520809F1E}">
      <dgm:prSet/>
      <dgm:spPr/>
      <dgm:t>
        <a:bodyPr/>
        <a:lstStyle/>
        <a:p>
          <a:endParaRPr lang="en-US"/>
        </a:p>
      </dgm:t>
    </dgm:pt>
    <dgm:pt modelId="{FAEB9626-B4A9-0145-8234-1927CA6BA1B1}" type="pres">
      <dgm:prSet presAssocID="{BBE7DEDE-2BC0-4319-896B-C72DEB6099B2}" presName="linear" presStyleCnt="0">
        <dgm:presLayoutVars>
          <dgm:animLvl val="lvl"/>
          <dgm:resizeHandles val="exact"/>
        </dgm:presLayoutVars>
      </dgm:prSet>
      <dgm:spPr/>
    </dgm:pt>
    <dgm:pt modelId="{B229E7A6-CB27-9448-9061-15DF064C7EE7}" type="pres">
      <dgm:prSet presAssocID="{1BE4AF0E-6BB1-494E-9FF2-8E82CA34832C}" presName="parentText" presStyleLbl="node1" presStyleIdx="0" presStyleCnt="2">
        <dgm:presLayoutVars>
          <dgm:chMax val="0"/>
          <dgm:bulletEnabled val="1"/>
        </dgm:presLayoutVars>
      </dgm:prSet>
      <dgm:spPr/>
    </dgm:pt>
    <dgm:pt modelId="{5C824638-1B9D-2F45-A40A-2734C60F6D6D}" type="pres">
      <dgm:prSet presAssocID="{36542D0F-091C-444D-8B7C-3D7BCBE265DE}" presName="spacer" presStyleCnt="0"/>
      <dgm:spPr/>
    </dgm:pt>
    <dgm:pt modelId="{75DFD7A8-2442-354A-9C1B-612BDE66EE97}" type="pres">
      <dgm:prSet presAssocID="{0297085D-455D-43F2-87E9-96A9A239FEF8}" presName="parentText" presStyleLbl="node1" presStyleIdx="1" presStyleCnt="2" custScaleY="81245">
        <dgm:presLayoutVars>
          <dgm:chMax val="0"/>
          <dgm:bulletEnabled val="1"/>
        </dgm:presLayoutVars>
      </dgm:prSet>
      <dgm:spPr/>
    </dgm:pt>
  </dgm:ptLst>
  <dgm:cxnLst>
    <dgm:cxn modelId="{55915526-AD28-4759-A468-375D9250F477}" srcId="{BBE7DEDE-2BC0-4319-896B-C72DEB6099B2}" destId="{1BE4AF0E-6BB1-494E-9FF2-8E82CA34832C}" srcOrd="0" destOrd="0" parTransId="{1B9D38F5-6F18-4268-93EF-3ED7D73D022E}" sibTransId="{36542D0F-091C-444D-8B7C-3D7BCBE265DE}"/>
    <dgm:cxn modelId="{608B0176-629C-49F9-981E-DC4520809F1E}" srcId="{BBE7DEDE-2BC0-4319-896B-C72DEB6099B2}" destId="{0297085D-455D-43F2-87E9-96A9A239FEF8}" srcOrd="1" destOrd="0" parTransId="{01A2A03B-359D-4B43-A51E-1AFD66E356DD}" sibTransId="{F51A2971-5A36-4F54-B9AC-D2AE24DEAAC8}"/>
    <dgm:cxn modelId="{91E951B1-5E34-A04C-81D6-872EA28D88EC}" type="presOf" srcId="{0297085D-455D-43F2-87E9-96A9A239FEF8}" destId="{75DFD7A8-2442-354A-9C1B-612BDE66EE97}" srcOrd="0" destOrd="0" presId="urn:microsoft.com/office/officeart/2005/8/layout/vList2"/>
    <dgm:cxn modelId="{743666BA-8B33-FF4E-A597-5F84AF42AD17}" type="presOf" srcId="{1BE4AF0E-6BB1-494E-9FF2-8E82CA34832C}" destId="{B229E7A6-CB27-9448-9061-15DF064C7EE7}" srcOrd="0" destOrd="0" presId="urn:microsoft.com/office/officeart/2005/8/layout/vList2"/>
    <dgm:cxn modelId="{FDB5B4BD-E71F-344F-9C2D-7A5641865D5B}" type="presOf" srcId="{BBE7DEDE-2BC0-4319-896B-C72DEB6099B2}" destId="{FAEB9626-B4A9-0145-8234-1927CA6BA1B1}" srcOrd="0" destOrd="0" presId="urn:microsoft.com/office/officeart/2005/8/layout/vList2"/>
    <dgm:cxn modelId="{5340D0D3-9C68-EC47-B8EB-44B4058777A0}" type="presParOf" srcId="{FAEB9626-B4A9-0145-8234-1927CA6BA1B1}" destId="{B229E7A6-CB27-9448-9061-15DF064C7EE7}" srcOrd="0" destOrd="0" presId="urn:microsoft.com/office/officeart/2005/8/layout/vList2"/>
    <dgm:cxn modelId="{42281A3F-4FEE-CF47-9110-D41DAD9F2D67}" type="presParOf" srcId="{FAEB9626-B4A9-0145-8234-1927CA6BA1B1}" destId="{5C824638-1B9D-2F45-A40A-2734C60F6D6D}" srcOrd="1" destOrd="0" presId="urn:microsoft.com/office/officeart/2005/8/layout/vList2"/>
    <dgm:cxn modelId="{25704A3A-DF40-CC48-A0E7-91DF9F9C7134}" type="presParOf" srcId="{FAEB9626-B4A9-0145-8234-1927CA6BA1B1}" destId="{75DFD7A8-2442-354A-9C1B-612BDE66EE97}"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4E1AE-3545-6D4B-B29D-43C0E1B42E0E}">
      <dsp:nvSpPr>
        <dsp:cNvPr id="0" name=""/>
        <dsp:cNvSpPr/>
      </dsp:nvSpPr>
      <dsp:spPr>
        <a:xfrm>
          <a:off x="0" y="0"/>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Establish </a:t>
          </a:r>
          <a:r>
            <a:rPr lang="en-GB" sz="1800" i="1" kern="1200" baseline="0"/>
            <a:t>- Who the attackers of the 7/7 bombings were.</a:t>
          </a:r>
          <a:endParaRPr lang="en-US" sz="1800" kern="1200"/>
        </a:p>
      </dsp:txBody>
      <dsp:txXfrm>
        <a:off x="18881" y="18881"/>
        <a:ext cx="6621870" cy="606890"/>
      </dsp:txXfrm>
    </dsp:sp>
    <dsp:sp modelId="{32540344-9637-A542-8A5F-3AC9699AADC9}">
      <dsp:nvSpPr>
        <dsp:cNvPr id="0" name=""/>
        <dsp:cNvSpPr/>
      </dsp:nvSpPr>
      <dsp:spPr>
        <a:xfrm>
          <a:off x="552069" y="734187"/>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Distinguish </a:t>
          </a:r>
          <a:r>
            <a:rPr lang="en-GB" sz="1800" i="1" kern="1200" baseline="0"/>
            <a:t>- The connection to al Qaeda and explore how each attacker was connected to the organisation.</a:t>
          </a:r>
          <a:endParaRPr lang="en-US" sz="1800" kern="1200"/>
        </a:p>
      </dsp:txBody>
      <dsp:txXfrm>
        <a:off x="570950" y="753068"/>
        <a:ext cx="6384069" cy="606890"/>
      </dsp:txXfrm>
    </dsp:sp>
    <dsp:sp modelId="{6779E4FE-E76A-9B4F-8C2D-CBC9B0B6E732}">
      <dsp:nvSpPr>
        <dsp:cNvPr id="0" name=""/>
        <dsp:cNvSpPr/>
      </dsp:nvSpPr>
      <dsp:spPr>
        <a:xfrm>
          <a:off x="1104137" y="1468374"/>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Explore </a:t>
          </a:r>
          <a:r>
            <a:rPr lang="en-GB" sz="1800" i="1" kern="1200" baseline="0"/>
            <a:t>- The motivations and goals of the attackers.</a:t>
          </a:r>
          <a:endParaRPr lang="en-US" sz="1800" kern="1200"/>
        </a:p>
      </dsp:txBody>
      <dsp:txXfrm>
        <a:off x="1123018" y="1487255"/>
        <a:ext cx="6384069" cy="606889"/>
      </dsp:txXfrm>
    </dsp:sp>
    <dsp:sp modelId="{EAB7D46C-6ED8-A54E-BE5F-AC7B9CC2CB55}">
      <dsp:nvSpPr>
        <dsp:cNvPr id="0" name=""/>
        <dsp:cNvSpPr/>
      </dsp:nvSpPr>
      <dsp:spPr>
        <a:xfrm>
          <a:off x="1656206" y="2202561"/>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Describe </a:t>
          </a:r>
          <a:r>
            <a:rPr lang="en-GB" sz="1800" i="1" kern="1200" baseline="0"/>
            <a:t>- The events of each attack.</a:t>
          </a:r>
          <a:endParaRPr lang="en-US" sz="1800" kern="1200"/>
        </a:p>
      </dsp:txBody>
      <dsp:txXfrm>
        <a:off x="1675087" y="2221442"/>
        <a:ext cx="6384069" cy="606890"/>
      </dsp:txXfrm>
    </dsp:sp>
    <dsp:sp modelId="{E3950FA4-70B9-5140-B3DF-DF8D452BA168}">
      <dsp:nvSpPr>
        <dsp:cNvPr id="0" name=""/>
        <dsp:cNvSpPr/>
      </dsp:nvSpPr>
      <dsp:spPr>
        <a:xfrm>
          <a:off x="2208275" y="2936748"/>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Identify </a:t>
          </a:r>
          <a:r>
            <a:rPr lang="en-GB" sz="1800" i="1" kern="1200" baseline="0"/>
            <a:t>- The victims of the the four attacks and provide an overview of the responses.</a:t>
          </a:r>
          <a:endParaRPr lang="en-US" sz="1800" kern="1200"/>
        </a:p>
      </dsp:txBody>
      <dsp:txXfrm>
        <a:off x="2227156" y="2955629"/>
        <a:ext cx="6384069" cy="606889"/>
      </dsp:txXfrm>
    </dsp:sp>
    <dsp:sp modelId="{386DC11F-EC59-DD48-B579-06A4281F6D54}">
      <dsp:nvSpPr>
        <dsp:cNvPr id="0" name=""/>
        <dsp:cNvSpPr/>
      </dsp:nvSpPr>
      <dsp:spPr>
        <a:xfrm>
          <a:off x="6973900" y="470954"/>
          <a:ext cx="419023" cy="419023"/>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068180" y="470954"/>
        <a:ext cx="230463" cy="315315"/>
      </dsp:txXfrm>
    </dsp:sp>
    <dsp:sp modelId="{12CA3675-B467-5047-85ED-26DCF1210517}">
      <dsp:nvSpPr>
        <dsp:cNvPr id="0" name=""/>
        <dsp:cNvSpPr/>
      </dsp:nvSpPr>
      <dsp:spPr>
        <a:xfrm>
          <a:off x="7525969" y="1205141"/>
          <a:ext cx="419023" cy="419023"/>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620249" y="1205141"/>
        <a:ext cx="230463" cy="315315"/>
      </dsp:txXfrm>
    </dsp:sp>
    <dsp:sp modelId="{3F44F438-1BBC-CB42-BC3C-88A35FBE5FDC}">
      <dsp:nvSpPr>
        <dsp:cNvPr id="0" name=""/>
        <dsp:cNvSpPr/>
      </dsp:nvSpPr>
      <dsp:spPr>
        <a:xfrm>
          <a:off x="8078038" y="1928583"/>
          <a:ext cx="419023" cy="419023"/>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72318" y="1928583"/>
        <a:ext cx="230463" cy="315315"/>
      </dsp:txXfrm>
    </dsp:sp>
    <dsp:sp modelId="{D3B4CD39-5C81-9B47-9CE3-A17DA40299D0}">
      <dsp:nvSpPr>
        <dsp:cNvPr id="0" name=""/>
        <dsp:cNvSpPr/>
      </dsp:nvSpPr>
      <dsp:spPr>
        <a:xfrm>
          <a:off x="8630107" y="2669933"/>
          <a:ext cx="419023" cy="419023"/>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24387" y="2669933"/>
        <a:ext cx="230463" cy="3153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74546-82CE-3148-A3D4-0CD1957EB108}">
      <dsp:nvSpPr>
        <dsp:cNvPr id="0" name=""/>
        <dsp:cNvSpPr/>
      </dsp:nvSpPr>
      <dsp:spPr>
        <a:xfrm>
          <a:off x="397549" y="1960"/>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7</a:t>
          </a:r>
          <a:r>
            <a:rPr lang="en-GB" sz="2600" kern="1200" baseline="30000"/>
            <a:t>th</a:t>
          </a:r>
          <a:r>
            <a:rPr lang="en-GB" sz="2600" kern="1200" baseline="0"/>
            <a:t> July 2005.</a:t>
          </a:r>
          <a:endParaRPr lang="en-US" sz="2600" kern="1200"/>
        </a:p>
      </dsp:txBody>
      <dsp:txXfrm>
        <a:off x="397549" y="1960"/>
        <a:ext cx="2751906" cy="1651143"/>
      </dsp:txXfrm>
    </dsp:sp>
    <dsp:sp modelId="{ED6B4CC8-2F84-2F41-A13D-C8F96372255F}">
      <dsp:nvSpPr>
        <dsp:cNvPr id="0" name=""/>
        <dsp:cNvSpPr/>
      </dsp:nvSpPr>
      <dsp:spPr>
        <a:xfrm>
          <a:off x="3424646" y="1960"/>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Four bombs detonated in London Central.</a:t>
          </a:r>
          <a:endParaRPr lang="en-US" sz="2600" kern="1200"/>
        </a:p>
      </dsp:txBody>
      <dsp:txXfrm>
        <a:off x="3424646" y="1960"/>
        <a:ext cx="2751906" cy="1651143"/>
      </dsp:txXfrm>
    </dsp:sp>
    <dsp:sp modelId="{DAC3BE64-7F6F-5F44-9774-8CC8AA8FE88A}">
      <dsp:nvSpPr>
        <dsp:cNvPr id="0" name=""/>
        <dsp:cNvSpPr/>
      </dsp:nvSpPr>
      <dsp:spPr>
        <a:xfrm>
          <a:off x="6451743" y="1960"/>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Synchronised suicide bombers - detonated nearly simultaneously.</a:t>
          </a:r>
          <a:endParaRPr lang="en-US" sz="2600" kern="1200"/>
        </a:p>
      </dsp:txBody>
      <dsp:txXfrm>
        <a:off x="6451743" y="1960"/>
        <a:ext cx="2751906" cy="1651143"/>
      </dsp:txXfrm>
    </dsp:sp>
    <dsp:sp modelId="{5528462E-6A55-AD4D-8CC9-AE1D6A1F8A91}">
      <dsp:nvSpPr>
        <dsp:cNvPr id="0" name=""/>
        <dsp:cNvSpPr/>
      </dsp:nvSpPr>
      <dsp:spPr>
        <a:xfrm>
          <a:off x="1911098" y="1928295"/>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Linked to al Qaeda.</a:t>
          </a:r>
          <a:endParaRPr lang="en-US" sz="2600" kern="1200"/>
        </a:p>
      </dsp:txBody>
      <dsp:txXfrm>
        <a:off x="1911098" y="1928295"/>
        <a:ext cx="2751906" cy="1651143"/>
      </dsp:txXfrm>
    </dsp:sp>
    <dsp:sp modelId="{7315BF79-B94C-2640-91DF-5A040E643C25}">
      <dsp:nvSpPr>
        <dsp:cNvPr id="0" name=""/>
        <dsp:cNvSpPr/>
      </dsp:nvSpPr>
      <dsp:spPr>
        <a:xfrm>
          <a:off x="4938195" y="1928295"/>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Largest attack on the UK since World War 2.</a:t>
          </a:r>
          <a:endParaRPr lang="en-US" sz="2600" kern="1200"/>
        </a:p>
      </dsp:txBody>
      <dsp:txXfrm>
        <a:off x="4938195" y="1928295"/>
        <a:ext cx="2751906" cy="1651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0EF49-F739-0446-B7EE-76B077E3AFA2}">
      <dsp:nvSpPr>
        <dsp:cNvPr id="0" name=""/>
        <dsp:cNvSpPr/>
      </dsp:nvSpPr>
      <dsp:spPr>
        <a:xfrm>
          <a:off x="0" y="48299"/>
          <a:ext cx="9601200" cy="82368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dirty="0"/>
            <a:t>Mohammad </a:t>
          </a:r>
          <a:r>
            <a:rPr lang="en-GB" sz="2200" kern="1200" baseline="0" dirty="0" err="1"/>
            <a:t>Sidique</a:t>
          </a:r>
          <a:r>
            <a:rPr lang="en-GB" sz="2200" kern="1200" baseline="0" dirty="0"/>
            <a:t> Khan - born in the UK and  ringleader of the 7/7 bombings.</a:t>
          </a:r>
          <a:endParaRPr lang="en-US" sz="2200" kern="1200" dirty="0"/>
        </a:p>
      </dsp:txBody>
      <dsp:txXfrm>
        <a:off x="40209" y="88508"/>
        <a:ext cx="9520782" cy="743262"/>
      </dsp:txXfrm>
    </dsp:sp>
    <dsp:sp modelId="{596A337D-70C2-F14D-9605-92A8AF67548C}">
      <dsp:nvSpPr>
        <dsp:cNvPr id="0" name=""/>
        <dsp:cNvSpPr/>
      </dsp:nvSpPr>
      <dsp:spPr>
        <a:xfrm>
          <a:off x="0" y="935340"/>
          <a:ext cx="9601200" cy="82368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Shehzad Tanwer – born in the UK. Worked closely to Khan and lived only a mile away. Arrested in 2004 and cautioned.</a:t>
          </a:r>
          <a:endParaRPr lang="en-US" sz="2200" kern="1200"/>
        </a:p>
      </dsp:txBody>
      <dsp:txXfrm>
        <a:off x="40209" y="975549"/>
        <a:ext cx="9520782" cy="743262"/>
      </dsp:txXfrm>
    </dsp:sp>
    <dsp:sp modelId="{0D6E9A94-1EB6-FE44-A6B8-9AC41319DCB7}">
      <dsp:nvSpPr>
        <dsp:cNvPr id="0" name=""/>
        <dsp:cNvSpPr/>
      </dsp:nvSpPr>
      <dsp:spPr>
        <a:xfrm>
          <a:off x="0" y="1822380"/>
          <a:ext cx="9601200" cy="82368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dirty="0"/>
            <a:t>Germaine Lindsay –born in Jamacia. Immigrated to the UK. Unstable home life.</a:t>
          </a:r>
          <a:endParaRPr lang="en-US" sz="2200" kern="1200" dirty="0"/>
        </a:p>
      </dsp:txBody>
      <dsp:txXfrm>
        <a:off x="40209" y="1862589"/>
        <a:ext cx="9520782" cy="743262"/>
      </dsp:txXfrm>
    </dsp:sp>
    <dsp:sp modelId="{08B4144B-961A-AA4E-8B91-A72867DD8C44}">
      <dsp:nvSpPr>
        <dsp:cNvPr id="0" name=""/>
        <dsp:cNvSpPr/>
      </dsp:nvSpPr>
      <dsp:spPr>
        <a:xfrm>
          <a:off x="0" y="2709420"/>
          <a:ext cx="9601200" cy="82368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dirty="0"/>
            <a:t>Hasib Hussain – born in the UK. Lived on the outskirts of Leeds. Know to be a very quiet student and had little friends.</a:t>
          </a:r>
          <a:endParaRPr lang="en-US" sz="2200" kern="1200" dirty="0"/>
        </a:p>
      </dsp:txBody>
      <dsp:txXfrm>
        <a:off x="40209" y="2749629"/>
        <a:ext cx="9520782" cy="7432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4A543-193A-2945-812E-814862DE92BD}">
      <dsp:nvSpPr>
        <dsp:cNvPr id="0" name=""/>
        <dsp:cNvSpPr/>
      </dsp:nvSpPr>
      <dsp:spPr>
        <a:xfrm>
          <a:off x="0" y="890587"/>
          <a:ext cx="3000374" cy="1800225"/>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Responsibility claimed by ‘’Secret Cell of Al Qaeda of Jihad in Europe’’.</a:t>
          </a:r>
          <a:endParaRPr lang="en-US" sz="2100" kern="1200" dirty="0"/>
        </a:p>
      </dsp:txBody>
      <dsp:txXfrm>
        <a:off x="0" y="890587"/>
        <a:ext cx="3000374" cy="1800225"/>
      </dsp:txXfrm>
    </dsp:sp>
    <dsp:sp modelId="{8C8E521E-039A-8741-8630-1D9DE19D5DA3}">
      <dsp:nvSpPr>
        <dsp:cNvPr id="0" name=""/>
        <dsp:cNvSpPr/>
      </dsp:nvSpPr>
      <dsp:spPr>
        <a:xfrm>
          <a:off x="3300412" y="890587"/>
          <a:ext cx="3000374" cy="1800225"/>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Osama bin Laden said that the London bombings represented an intricate piece of a wider al Qaeda offensive.</a:t>
          </a:r>
          <a:endParaRPr lang="en-US" sz="2100" kern="1200"/>
        </a:p>
      </dsp:txBody>
      <dsp:txXfrm>
        <a:off x="3300412" y="890587"/>
        <a:ext cx="3000374" cy="1800225"/>
      </dsp:txXfrm>
    </dsp:sp>
    <dsp:sp modelId="{D72A13CC-DAD2-0340-BBF6-61E85097CABC}">
      <dsp:nvSpPr>
        <dsp:cNvPr id="0" name=""/>
        <dsp:cNvSpPr/>
      </dsp:nvSpPr>
      <dsp:spPr>
        <a:xfrm>
          <a:off x="6600824" y="890587"/>
          <a:ext cx="3000374" cy="1800225"/>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Deputy al Zahawri stated that al Qaeda was the ‘’brainchild’’ of the suicide bombings.</a:t>
          </a:r>
          <a:endParaRPr lang="en-US" sz="2100" kern="1200"/>
        </a:p>
      </dsp:txBody>
      <dsp:txXfrm>
        <a:off x="6600824" y="890587"/>
        <a:ext cx="3000374" cy="18002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48488-BD57-F64A-9116-85DBFFC22CFA}">
      <dsp:nvSpPr>
        <dsp:cNvPr id="0" name=""/>
        <dsp:cNvSpPr/>
      </dsp:nvSpPr>
      <dsp:spPr>
        <a:xfrm>
          <a:off x="0" y="453303"/>
          <a:ext cx="9601200" cy="755746"/>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t>Mohammed </a:t>
          </a:r>
          <a:r>
            <a:rPr lang="en-GB" sz="2000" kern="1200" baseline="0" dirty="0" err="1"/>
            <a:t>Sidique</a:t>
          </a:r>
          <a:r>
            <a:rPr lang="en-GB" sz="2000" kern="1200" baseline="0" dirty="0"/>
            <a:t> Khan visited Pakistan in the early 2000s. </a:t>
          </a:r>
          <a:endParaRPr lang="en-US" sz="2000" kern="1200" dirty="0"/>
        </a:p>
      </dsp:txBody>
      <dsp:txXfrm>
        <a:off x="36892" y="490195"/>
        <a:ext cx="9527416" cy="681962"/>
      </dsp:txXfrm>
    </dsp:sp>
    <dsp:sp modelId="{CC8AAFB4-DE78-644E-97C5-8E72358FF5B5}">
      <dsp:nvSpPr>
        <dsp:cNvPr id="0" name=""/>
        <dsp:cNvSpPr/>
      </dsp:nvSpPr>
      <dsp:spPr>
        <a:xfrm>
          <a:off x="0" y="1266650"/>
          <a:ext cx="9601200" cy="755746"/>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According to the House of Commons (2006) Khan had contact with al Qaeda figures and is believed to have had training in Pakistan.</a:t>
          </a:r>
          <a:endParaRPr lang="en-US" sz="2000" kern="1200"/>
        </a:p>
      </dsp:txBody>
      <dsp:txXfrm>
        <a:off x="36892" y="1303542"/>
        <a:ext cx="9527416" cy="681962"/>
      </dsp:txXfrm>
    </dsp:sp>
    <dsp:sp modelId="{E9F49060-FC85-EC4B-BCB2-4FCA6FA6480E}">
      <dsp:nvSpPr>
        <dsp:cNvPr id="0" name=""/>
        <dsp:cNvSpPr/>
      </dsp:nvSpPr>
      <dsp:spPr>
        <a:xfrm>
          <a:off x="0" y="2079997"/>
          <a:ext cx="9601200" cy="755746"/>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Khan appeared on a video on Al Jazeera saying ‘’I’m going to talk to you in a language that you understand. Our words are dead until we give them life with our blood’’.</a:t>
          </a:r>
          <a:endParaRPr lang="en-US" sz="2000" kern="1200"/>
        </a:p>
      </dsp:txBody>
      <dsp:txXfrm>
        <a:off x="36892" y="2116889"/>
        <a:ext cx="9527416" cy="681962"/>
      </dsp:txXfrm>
    </dsp:sp>
    <dsp:sp modelId="{805B5265-0670-544C-8F0F-8353CBA1AAEF}">
      <dsp:nvSpPr>
        <dsp:cNvPr id="0" name=""/>
        <dsp:cNvSpPr/>
      </dsp:nvSpPr>
      <dsp:spPr>
        <a:xfrm>
          <a:off x="0" y="2893344"/>
          <a:ext cx="9601200" cy="755746"/>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Khan described Osama bin Laden and al Zawahiri as heroes.</a:t>
          </a:r>
          <a:endParaRPr lang="en-US" sz="2000" kern="1200"/>
        </a:p>
      </dsp:txBody>
      <dsp:txXfrm>
        <a:off x="36892" y="2930236"/>
        <a:ext cx="9527416" cy="6819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133BCC-8CAA-3149-838B-D68AAAD3B8AC}">
      <dsp:nvSpPr>
        <dsp:cNvPr id="0" name=""/>
        <dsp:cNvSpPr/>
      </dsp:nvSpPr>
      <dsp:spPr>
        <a:xfrm>
          <a:off x="1477919" y="502"/>
          <a:ext cx="3164458" cy="1898674"/>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dirty="0"/>
            <a:t>Shehzad </a:t>
          </a:r>
          <a:r>
            <a:rPr lang="en-GB" sz="2300" kern="1200" baseline="0" dirty="0" err="1"/>
            <a:t>Tanweer</a:t>
          </a:r>
          <a:r>
            <a:rPr lang="en-GB" sz="2300" kern="1200" baseline="0" dirty="0"/>
            <a:t> travelled in 2004 to join Khan in Pakistan where they received explosive training.</a:t>
          </a:r>
          <a:endParaRPr lang="en-US" sz="2300" kern="1200" dirty="0"/>
        </a:p>
      </dsp:txBody>
      <dsp:txXfrm>
        <a:off x="1477919" y="502"/>
        <a:ext cx="3164458" cy="1898674"/>
      </dsp:txXfrm>
    </dsp:sp>
    <dsp:sp modelId="{29E4A699-69EB-C941-980B-B726FDBD075F}">
      <dsp:nvSpPr>
        <dsp:cNvPr id="0" name=""/>
        <dsp:cNvSpPr/>
      </dsp:nvSpPr>
      <dsp:spPr>
        <a:xfrm>
          <a:off x="4958822" y="502"/>
          <a:ext cx="3164458" cy="1898674"/>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Following completing his degree he worked with his father and became more involved in local Islamic centres.</a:t>
          </a:r>
          <a:endParaRPr lang="en-US" sz="2300" kern="1200"/>
        </a:p>
      </dsp:txBody>
      <dsp:txXfrm>
        <a:off x="4958822" y="502"/>
        <a:ext cx="3164458" cy="1898674"/>
      </dsp:txXfrm>
    </dsp:sp>
    <dsp:sp modelId="{1ADB320D-F67A-1944-95F0-8E6888079485}">
      <dsp:nvSpPr>
        <dsp:cNvPr id="0" name=""/>
        <dsp:cNvSpPr/>
      </dsp:nvSpPr>
      <dsp:spPr>
        <a:xfrm>
          <a:off x="1477919" y="2215622"/>
          <a:ext cx="3164458" cy="1898674"/>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An al Qaeda recruiter – Rashid arranged for Tanweer and Khan to train in a rented house in Islamabad.</a:t>
          </a:r>
          <a:endParaRPr lang="en-US" sz="2300" kern="1200"/>
        </a:p>
      </dsp:txBody>
      <dsp:txXfrm>
        <a:off x="1477919" y="2215622"/>
        <a:ext cx="3164458" cy="1898674"/>
      </dsp:txXfrm>
    </dsp:sp>
    <dsp:sp modelId="{DDB9FD01-6F4A-384C-A5FA-C2601EE52634}">
      <dsp:nvSpPr>
        <dsp:cNvPr id="0" name=""/>
        <dsp:cNvSpPr/>
      </dsp:nvSpPr>
      <dsp:spPr>
        <a:xfrm>
          <a:off x="4958822" y="2215622"/>
          <a:ext cx="3164458" cy="1898674"/>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Khan and Tanweer filmed martyrdom videos to be released following their deaths.</a:t>
          </a:r>
          <a:endParaRPr lang="en-US" sz="2300" kern="1200"/>
        </a:p>
      </dsp:txBody>
      <dsp:txXfrm>
        <a:off x="4958822" y="2215622"/>
        <a:ext cx="3164458" cy="18986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BC496-5EA9-F84F-9E62-0915DD2F8D03}">
      <dsp:nvSpPr>
        <dsp:cNvPr id="0" name=""/>
        <dsp:cNvSpPr/>
      </dsp:nvSpPr>
      <dsp:spPr>
        <a:xfrm>
          <a:off x="0" y="57262"/>
          <a:ext cx="9601200" cy="755746"/>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Germain Lindsay converted to Islam in 2000 at around 15.</a:t>
          </a:r>
          <a:endParaRPr lang="en-US" sz="2000" kern="1200"/>
        </a:p>
      </dsp:txBody>
      <dsp:txXfrm>
        <a:off x="36892" y="94154"/>
        <a:ext cx="9527416" cy="681962"/>
      </dsp:txXfrm>
    </dsp:sp>
    <dsp:sp modelId="{3ABCC41B-1DA9-9B4E-BA82-09EB046B9B7D}">
      <dsp:nvSpPr>
        <dsp:cNvPr id="0" name=""/>
        <dsp:cNvSpPr/>
      </dsp:nvSpPr>
      <dsp:spPr>
        <a:xfrm>
          <a:off x="0" y="870609"/>
          <a:ext cx="9601200" cy="755746"/>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Lindsay was disciplined in schools for distributing leaflets in support of al Qaeda.</a:t>
          </a:r>
          <a:endParaRPr lang="en-US" sz="2000" kern="1200"/>
        </a:p>
      </dsp:txBody>
      <dsp:txXfrm>
        <a:off x="36892" y="907501"/>
        <a:ext cx="9527416" cy="681962"/>
      </dsp:txXfrm>
    </dsp:sp>
    <dsp:sp modelId="{1D8F9CF8-22E4-204B-8A84-F73E404ED947}">
      <dsp:nvSpPr>
        <dsp:cNvPr id="0" name=""/>
        <dsp:cNvSpPr/>
      </dsp:nvSpPr>
      <dsp:spPr>
        <a:xfrm>
          <a:off x="0" y="1683956"/>
          <a:ext cx="9601200" cy="755746"/>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Believed to be influenced by Jamaican preacher – Abdullah Faisal.</a:t>
          </a:r>
          <a:endParaRPr lang="en-US" sz="2000" kern="1200"/>
        </a:p>
      </dsp:txBody>
      <dsp:txXfrm>
        <a:off x="36892" y="1720848"/>
        <a:ext cx="9527416" cy="681962"/>
      </dsp:txXfrm>
    </dsp:sp>
    <dsp:sp modelId="{BF85EA2F-E3AC-1A4D-B115-68D5A5F8DD9E}">
      <dsp:nvSpPr>
        <dsp:cNvPr id="0" name=""/>
        <dsp:cNvSpPr/>
      </dsp:nvSpPr>
      <dsp:spPr>
        <a:xfrm>
          <a:off x="0" y="2497303"/>
          <a:ext cx="9601200" cy="755746"/>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According to the Home Office – Lindsay attended at least one lecture given by Faisal and listened to recordings of the lecture.</a:t>
          </a:r>
          <a:endParaRPr lang="en-US" sz="2000" kern="1200"/>
        </a:p>
      </dsp:txBody>
      <dsp:txXfrm>
        <a:off x="36892" y="2534195"/>
        <a:ext cx="9527416" cy="681962"/>
      </dsp:txXfrm>
    </dsp:sp>
    <dsp:sp modelId="{40D11DA5-B3EE-0B4C-988B-724EF00BBA6B}">
      <dsp:nvSpPr>
        <dsp:cNvPr id="0" name=""/>
        <dsp:cNvSpPr/>
      </dsp:nvSpPr>
      <dsp:spPr>
        <a:xfrm>
          <a:off x="0" y="3310650"/>
          <a:ext cx="9601200" cy="755746"/>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Close associate of the 7/7 mastermind.</a:t>
          </a:r>
          <a:endParaRPr lang="en-US" sz="2000" kern="1200"/>
        </a:p>
      </dsp:txBody>
      <dsp:txXfrm>
        <a:off x="36892" y="3347542"/>
        <a:ext cx="9527416" cy="6819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B4F9E-93DF-B54F-A10A-20740EBEA190}">
      <dsp:nvSpPr>
        <dsp:cNvPr id="0" name=""/>
        <dsp:cNvSpPr/>
      </dsp:nvSpPr>
      <dsp:spPr>
        <a:xfrm>
          <a:off x="397549" y="1960"/>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Hasib Hussain showed signs of extremism dating back to as early as 2001.</a:t>
          </a:r>
          <a:endParaRPr lang="en-US" sz="1900" kern="1200"/>
        </a:p>
      </dsp:txBody>
      <dsp:txXfrm>
        <a:off x="397549" y="1960"/>
        <a:ext cx="2751906" cy="1651143"/>
      </dsp:txXfrm>
    </dsp:sp>
    <dsp:sp modelId="{00D454DE-5C19-274B-8502-6C26EC8A0DA6}">
      <dsp:nvSpPr>
        <dsp:cNvPr id="0" name=""/>
        <dsp:cNvSpPr/>
      </dsp:nvSpPr>
      <dsp:spPr>
        <a:xfrm>
          <a:off x="3424646" y="1960"/>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dirty="0"/>
            <a:t>Following the events of 9/11, he passed a note to a student saying ‘’you’re next’’.</a:t>
          </a:r>
          <a:endParaRPr lang="en-US" sz="1900" kern="1200" dirty="0"/>
        </a:p>
      </dsp:txBody>
      <dsp:txXfrm>
        <a:off x="3424646" y="1960"/>
        <a:ext cx="2751906" cy="1651143"/>
      </dsp:txXfrm>
    </dsp:sp>
    <dsp:sp modelId="{DC1EBD7C-065A-584E-B5C3-F74DF86CAA49}">
      <dsp:nvSpPr>
        <dsp:cNvPr id="0" name=""/>
        <dsp:cNvSpPr/>
      </dsp:nvSpPr>
      <dsp:spPr>
        <a:xfrm>
          <a:off x="6451743" y="1960"/>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He spoke openly regarding his support for the 9/11 attackers stating they were martyrs.</a:t>
          </a:r>
          <a:endParaRPr lang="en-US" sz="1900" kern="1200"/>
        </a:p>
      </dsp:txBody>
      <dsp:txXfrm>
        <a:off x="6451743" y="1960"/>
        <a:ext cx="2751906" cy="1651143"/>
      </dsp:txXfrm>
    </dsp:sp>
    <dsp:sp modelId="{9E606EF3-B75F-9D43-A711-89827A185E49}">
      <dsp:nvSpPr>
        <dsp:cNvPr id="0" name=""/>
        <dsp:cNvSpPr/>
      </dsp:nvSpPr>
      <dsp:spPr>
        <a:xfrm>
          <a:off x="397549" y="1928295"/>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In early 2002 he and his family travelled to Saudi Arabi to perform the Hajj and then visited relatives in Pakistan.</a:t>
          </a:r>
          <a:endParaRPr lang="en-US" sz="1900" kern="1200"/>
        </a:p>
      </dsp:txBody>
      <dsp:txXfrm>
        <a:off x="397549" y="1928295"/>
        <a:ext cx="2751906" cy="1651143"/>
      </dsp:txXfrm>
    </dsp:sp>
    <dsp:sp modelId="{FAEB9AC2-15F9-F447-A84C-38A60C39B178}">
      <dsp:nvSpPr>
        <dsp:cNvPr id="0" name=""/>
        <dsp:cNvSpPr/>
      </dsp:nvSpPr>
      <dsp:spPr>
        <a:xfrm>
          <a:off x="3424646" y="1928295"/>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dirty="0"/>
            <a:t>When Hussain returned to the UK, he became more religious – grew a beard and dressed in traditional Islamic clothing.</a:t>
          </a:r>
          <a:endParaRPr lang="en-US" sz="1900" kern="1200" dirty="0"/>
        </a:p>
      </dsp:txBody>
      <dsp:txXfrm>
        <a:off x="3424646" y="1928295"/>
        <a:ext cx="2751906" cy="1651143"/>
      </dsp:txXfrm>
    </dsp:sp>
    <dsp:sp modelId="{46EB350B-3831-E240-A83F-D3E443AC048C}">
      <dsp:nvSpPr>
        <dsp:cNvPr id="0" name=""/>
        <dsp:cNvSpPr/>
      </dsp:nvSpPr>
      <dsp:spPr>
        <a:xfrm>
          <a:off x="6451743" y="1928295"/>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Wrote on a notebook that ‘’Al Qaeda – No Limits’’.</a:t>
          </a:r>
          <a:endParaRPr lang="en-US" sz="1900" kern="1200"/>
        </a:p>
      </dsp:txBody>
      <dsp:txXfrm>
        <a:off x="6451743" y="1928295"/>
        <a:ext cx="2751906" cy="165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79C67-B153-8643-8EC5-E46502C41BD0}">
      <dsp:nvSpPr>
        <dsp:cNvPr id="0" name=""/>
        <dsp:cNvSpPr/>
      </dsp:nvSpPr>
      <dsp:spPr>
        <a:xfrm>
          <a:off x="0" y="19499"/>
          <a:ext cx="9601200" cy="112320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Some evidence that </a:t>
          </a:r>
          <a:r>
            <a:rPr lang="en-GB" sz="3000" kern="1200" dirty="0" err="1"/>
            <a:t>Tanweer</a:t>
          </a:r>
          <a:r>
            <a:rPr lang="en-GB" sz="3000" kern="1200" dirty="0"/>
            <a:t> was motivated by a desire for martyrdom.</a:t>
          </a:r>
          <a:endParaRPr lang="en-US" sz="3000" kern="1200" dirty="0"/>
        </a:p>
      </dsp:txBody>
      <dsp:txXfrm>
        <a:off x="54830" y="74329"/>
        <a:ext cx="9491540" cy="1013540"/>
      </dsp:txXfrm>
    </dsp:sp>
    <dsp:sp modelId="{56406366-1EF0-D343-AE87-FBEF1E48479C}">
      <dsp:nvSpPr>
        <dsp:cNvPr id="0" name=""/>
        <dsp:cNvSpPr/>
      </dsp:nvSpPr>
      <dsp:spPr>
        <a:xfrm>
          <a:off x="0" y="1229099"/>
          <a:ext cx="9601200" cy="112320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Focus on perceived injustices carried out by the West against Muslims.</a:t>
          </a:r>
          <a:endParaRPr lang="en-US" sz="3000" kern="1200"/>
        </a:p>
      </dsp:txBody>
      <dsp:txXfrm>
        <a:off x="54830" y="1283929"/>
        <a:ext cx="9491540" cy="1013540"/>
      </dsp:txXfrm>
    </dsp:sp>
    <dsp:sp modelId="{B5091CB4-7B6C-DE47-BFA4-8E73CDAAC500}">
      <dsp:nvSpPr>
        <dsp:cNvPr id="0" name=""/>
        <dsp:cNvSpPr/>
      </dsp:nvSpPr>
      <dsp:spPr>
        <a:xfrm>
          <a:off x="0" y="2438700"/>
          <a:ext cx="9601200" cy="112320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Ties and trips to Pakistan and Afghanistan had a significant impact on the motivations of the bombers.</a:t>
          </a:r>
          <a:endParaRPr lang="en-US" sz="3000" kern="1200"/>
        </a:p>
      </dsp:txBody>
      <dsp:txXfrm>
        <a:off x="54830" y="2493530"/>
        <a:ext cx="9491540" cy="10135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34BA6-D8CE-C841-892A-38D8CC69CFC4}">
      <dsp:nvSpPr>
        <dsp:cNvPr id="0" name=""/>
        <dsp:cNvSpPr/>
      </dsp:nvSpPr>
      <dsp:spPr>
        <a:xfrm>
          <a:off x="264474" y="766"/>
          <a:ext cx="2753744" cy="165224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The attacks caused 52 fatalities.</a:t>
          </a:r>
          <a:endParaRPr lang="en-US" sz="3500" kern="1200" dirty="0"/>
        </a:p>
      </dsp:txBody>
      <dsp:txXfrm>
        <a:off x="264474" y="766"/>
        <a:ext cx="2753744" cy="1652246"/>
      </dsp:txXfrm>
    </dsp:sp>
    <dsp:sp modelId="{B262007A-FBCE-5F4F-BEBD-590F7D9B468F}">
      <dsp:nvSpPr>
        <dsp:cNvPr id="0" name=""/>
        <dsp:cNvSpPr/>
      </dsp:nvSpPr>
      <dsp:spPr>
        <a:xfrm>
          <a:off x="264474" y="1928387"/>
          <a:ext cx="2753744" cy="165224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Caused 775 injuries.</a:t>
          </a:r>
          <a:endParaRPr lang="en-US" sz="3500" kern="1200" dirty="0"/>
        </a:p>
      </dsp:txBody>
      <dsp:txXfrm>
        <a:off x="264474" y="1928387"/>
        <a:ext cx="2753744" cy="16522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E9D3C-C2E1-1642-9CE5-F4FD0149F037}">
      <dsp:nvSpPr>
        <dsp:cNvPr id="0" name=""/>
        <dsp:cNvSpPr/>
      </dsp:nvSpPr>
      <dsp:spPr>
        <a:xfrm>
          <a:off x="1182569" y="2850"/>
          <a:ext cx="3445743" cy="2067445"/>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52-minute delay in getting ambulances to Tavistock Square.</a:t>
          </a:r>
          <a:endParaRPr lang="en-US" sz="2800" kern="1200" dirty="0"/>
        </a:p>
      </dsp:txBody>
      <dsp:txXfrm>
        <a:off x="1182569" y="2850"/>
        <a:ext cx="3445743" cy="2067445"/>
      </dsp:txXfrm>
    </dsp:sp>
    <dsp:sp modelId="{B20DEAC5-8C67-0943-A1C7-EB4846F8920A}">
      <dsp:nvSpPr>
        <dsp:cNvPr id="0" name=""/>
        <dsp:cNvSpPr/>
      </dsp:nvSpPr>
      <dsp:spPr>
        <a:xfrm>
          <a:off x="4972887" y="2850"/>
          <a:ext cx="3445743" cy="2067445"/>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Fire services could not enter the tunnel at Aldgate due to their own safety rules.</a:t>
          </a:r>
          <a:endParaRPr lang="en-US" sz="2800" kern="1200" dirty="0"/>
        </a:p>
      </dsp:txBody>
      <dsp:txXfrm>
        <a:off x="4972887" y="2850"/>
        <a:ext cx="3445743" cy="2067445"/>
      </dsp:txXfrm>
    </dsp:sp>
    <dsp:sp modelId="{9F6A1030-045B-9249-808D-C47620BC8D1A}">
      <dsp:nvSpPr>
        <dsp:cNvPr id="0" name=""/>
        <dsp:cNvSpPr/>
      </dsp:nvSpPr>
      <dsp:spPr>
        <a:xfrm>
          <a:off x="1182569" y="2414870"/>
          <a:ext cx="3445743" cy="2067445"/>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Police could not use their radios underground. </a:t>
          </a:r>
          <a:endParaRPr lang="en-US" sz="2800" kern="1200"/>
        </a:p>
      </dsp:txBody>
      <dsp:txXfrm>
        <a:off x="1182569" y="2414870"/>
        <a:ext cx="3445743" cy="2067445"/>
      </dsp:txXfrm>
    </dsp:sp>
    <dsp:sp modelId="{CD9D5DF9-8F93-394F-83D5-650E396CE06F}">
      <dsp:nvSpPr>
        <dsp:cNvPr id="0" name=""/>
        <dsp:cNvSpPr/>
      </dsp:nvSpPr>
      <dsp:spPr>
        <a:xfrm>
          <a:off x="4972887" y="2414870"/>
          <a:ext cx="3445743" cy="2067445"/>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Many reviews into the emergency responses to the 7/7 attacks.</a:t>
          </a:r>
          <a:endParaRPr lang="en-US" sz="2800" kern="1200"/>
        </a:p>
      </dsp:txBody>
      <dsp:txXfrm>
        <a:off x="4972887" y="2414870"/>
        <a:ext cx="3445743" cy="206744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60987-2417-274F-ACA2-5BBA41999AF2}">
      <dsp:nvSpPr>
        <dsp:cNvPr id="0" name=""/>
        <dsp:cNvSpPr/>
      </dsp:nvSpPr>
      <dsp:spPr>
        <a:xfrm>
          <a:off x="0" y="437"/>
          <a:ext cx="9601200"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ECB46D-05DF-7144-BCBE-B19DA563CCAA}">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Established who the attackers were who committed the 7/7 bombings.</a:t>
          </a:r>
          <a:endParaRPr lang="en-US" sz="2100" kern="1200"/>
        </a:p>
      </dsp:txBody>
      <dsp:txXfrm>
        <a:off x="0" y="437"/>
        <a:ext cx="9601200" cy="716105"/>
      </dsp:txXfrm>
    </dsp:sp>
    <dsp:sp modelId="{0B69B0B0-C33A-6141-B5BD-2874CA3DB0E1}">
      <dsp:nvSpPr>
        <dsp:cNvPr id="0" name=""/>
        <dsp:cNvSpPr/>
      </dsp:nvSpPr>
      <dsp:spPr>
        <a:xfrm>
          <a:off x="0" y="716542"/>
          <a:ext cx="9601200"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7F42B8-4FB4-C343-857D-DE517930F432}">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Distinguished the connection to al Qaeda and explored how each attacker was connected to the organisation.</a:t>
          </a:r>
          <a:endParaRPr lang="en-US" sz="2100" kern="1200"/>
        </a:p>
      </dsp:txBody>
      <dsp:txXfrm>
        <a:off x="0" y="716542"/>
        <a:ext cx="9601200" cy="716105"/>
      </dsp:txXfrm>
    </dsp:sp>
    <dsp:sp modelId="{41A1526D-6AF9-6C4D-8736-662889C551BF}">
      <dsp:nvSpPr>
        <dsp:cNvPr id="0" name=""/>
        <dsp:cNvSpPr/>
      </dsp:nvSpPr>
      <dsp:spPr>
        <a:xfrm>
          <a:off x="0" y="1432647"/>
          <a:ext cx="9601200"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9C0C42-8929-C847-93F8-44E1CAFB0EB9}">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Explore the motives and goals of the 7/7 attackers.</a:t>
          </a:r>
          <a:endParaRPr lang="en-US" sz="2100" kern="1200"/>
        </a:p>
      </dsp:txBody>
      <dsp:txXfrm>
        <a:off x="0" y="1432647"/>
        <a:ext cx="9601200" cy="716105"/>
      </dsp:txXfrm>
    </dsp:sp>
    <dsp:sp modelId="{618C16BB-100B-094C-954F-2171775742DE}">
      <dsp:nvSpPr>
        <dsp:cNvPr id="0" name=""/>
        <dsp:cNvSpPr/>
      </dsp:nvSpPr>
      <dsp:spPr>
        <a:xfrm>
          <a:off x="0" y="2148752"/>
          <a:ext cx="9601200"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0AED8D-1D3E-6F4C-8B12-02B7119F005B}">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Provided an over view and described the events in detail.</a:t>
          </a:r>
          <a:endParaRPr lang="en-US" sz="2100" kern="1200"/>
        </a:p>
      </dsp:txBody>
      <dsp:txXfrm>
        <a:off x="0" y="2148752"/>
        <a:ext cx="9601200" cy="716105"/>
      </dsp:txXfrm>
    </dsp:sp>
    <dsp:sp modelId="{739F5F5B-EC5D-5E4E-80CA-9B8F036F449A}">
      <dsp:nvSpPr>
        <dsp:cNvPr id="0" name=""/>
        <dsp:cNvSpPr/>
      </dsp:nvSpPr>
      <dsp:spPr>
        <a:xfrm>
          <a:off x="0" y="2864857"/>
          <a:ext cx="9601200"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08E6FD-B380-F24F-B6EC-9087EAB6E521}">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Identified the victims of the attacks and provided an overview of the responses to this attack.</a:t>
          </a:r>
          <a:endParaRPr lang="en-US" sz="2100" kern="1200"/>
        </a:p>
      </dsp:txBody>
      <dsp:txXfrm>
        <a:off x="0" y="2864857"/>
        <a:ext cx="9601200" cy="71610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29E7A6-CB27-9448-9061-15DF064C7EE7}">
      <dsp:nvSpPr>
        <dsp:cNvPr id="0" name=""/>
        <dsp:cNvSpPr/>
      </dsp:nvSpPr>
      <dsp:spPr>
        <a:xfrm>
          <a:off x="0" y="69773"/>
          <a:ext cx="9601200" cy="259038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accent6">
                  <a:lumMod val="60000"/>
                  <a:lumOff val="40000"/>
                </a:schemeClr>
              </a:solidFill>
              <a:hlinkClick xmlns:r="http://schemas.openxmlformats.org/officeDocument/2006/relationships" r:id="rId1">
                <a:extLst>
                  <a:ext uri="{A12FA001-AC4F-418D-AE19-62706E023703}">
                    <ahyp:hlinkClr xmlns:ahyp="http://schemas.microsoft.com/office/drawing/2018/hyperlinkcolor" val="tx"/>
                  </a:ext>
                </a:extLst>
              </a:hlinkClick>
            </a:rPr>
            <a:t>https://www.ojp.gov/pdffiles1/nij/224088.pdf</a:t>
          </a:r>
          <a:br>
            <a:rPr lang="en-GB" sz="2700" kern="1200" dirty="0">
              <a:solidFill>
                <a:schemeClr val="accent6">
                  <a:lumMod val="60000"/>
                  <a:lumOff val="40000"/>
                </a:schemeClr>
              </a:solidFill>
            </a:rPr>
          </a:br>
          <a:br>
            <a:rPr lang="en-GB" sz="2700" kern="1200" dirty="0"/>
          </a:br>
          <a:r>
            <a:rPr lang="en-GB" sz="2700" i="1" kern="1200" dirty="0"/>
            <a:t>1. What were the coordination challenges faced by emergency responders during the 7/7 attacks?</a:t>
          </a:r>
          <a:br>
            <a:rPr lang="en-GB" sz="2700" i="1" kern="1200" dirty="0"/>
          </a:br>
          <a:r>
            <a:rPr lang="en-GB" sz="2700" i="1" kern="1200" dirty="0"/>
            <a:t>2. How can the multi-agency response be improved?</a:t>
          </a:r>
          <a:br>
            <a:rPr lang="en-GB" sz="2700" i="1" kern="1200" dirty="0"/>
          </a:br>
          <a:r>
            <a:rPr lang="en-GB" sz="2700" i="1" kern="1200" dirty="0"/>
            <a:t>3. What were the proposed next steps in this report?</a:t>
          </a:r>
          <a:endParaRPr lang="en-US" sz="2700" kern="1200" dirty="0"/>
        </a:p>
      </dsp:txBody>
      <dsp:txXfrm>
        <a:off x="126452" y="196225"/>
        <a:ext cx="9348296" cy="2337476"/>
      </dsp:txXfrm>
    </dsp:sp>
    <dsp:sp modelId="{75DFD7A8-2442-354A-9C1B-612BDE66EE97}">
      <dsp:nvSpPr>
        <dsp:cNvPr id="0" name=""/>
        <dsp:cNvSpPr/>
      </dsp:nvSpPr>
      <dsp:spPr>
        <a:xfrm>
          <a:off x="0" y="2737913"/>
          <a:ext cx="9601200" cy="2104554"/>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accent6">
                  <a:lumMod val="60000"/>
                  <a:lumOff val="40000"/>
                </a:schemeClr>
              </a:solidFill>
              <a:hlinkClick xmlns:r="http://schemas.openxmlformats.org/officeDocument/2006/relationships" r:id="rId2">
                <a:extLst>
                  <a:ext uri="{A12FA001-AC4F-418D-AE19-62706E023703}">
                    <ahyp:hlinkClr xmlns:ahyp="http://schemas.microsoft.com/office/drawing/2018/hyperlinkcolor" val="tx"/>
                  </a:ext>
                </a:extLst>
              </a:hlinkClick>
            </a:rPr>
            <a:t>https://www.bbc.co.uk/news/uk-33388286</a:t>
          </a:r>
          <a:br>
            <a:rPr lang="en-GB" sz="2700" kern="1200" dirty="0">
              <a:solidFill>
                <a:schemeClr val="accent6">
                  <a:lumMod val="60000"/>
                  <a:lumOff val="40000"/>
                </a:schemeClr>
              </a:solidFill>
            </a:rPr>
          </a:br>
          <a:br>
            <a:rPr lang="en-GB" sz="2700" kern="1200" dirty="0"/>
          </a:br>
          <a:r>
            <a:rPr lang="en-GB" sz="2700" i="1" kern="1200" dirty="0"/>
            <a:t>1. What are the main changes to anti-terror planning since the 7/7 attacks.</a:t>
          </a:r>
          <a:endParaRPr lang="en-US" sz="2700" kern="1200" dirty="0"/>
        </a:p>
      </dsp:txBody>
      <dsp:txXfrm>
        <a:off x="102736" y="2840649"/>
        <a:ext cx="9395728" cy="189908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D1A58F-C441-A043-A696-C419B8756FFF}" type="datetimeFigureOut">
              <a:rPr lang="en-GB" smtClean="0"/>
              <a:t>15/11/2021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408E63-AADD-AF4D-ADCD-E8646C889DD6}" type="slidenum">
              <a:rPr lang="en-GB" smtClean="0"/>
              <a:t>‹#›</a:t>
            </a:fld>
            <a:endParaRPr lang="en-GB"/>
          </a:p>
        </p:txBody>
      </p:sp>
    </p:spTree>
    <p:extLst>
      <p:ext uri="{BB962C8B-B14F-4D97-AF65-F5344CB8AC3E}">
        <p14:creationId xmlns:p14="http://schemas.microsoft.com/office/powerpoint/2010/main" val="539066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events of the 7/7 happened on the 7</a:t>
            </a:r>
            <a:r>
              <a:rPr lang="en-GB" baseline="30000" dirty="0"/>
              <a:t>th</a:t>
            </a:r>
            <a:r>
              <a:rPr lang="en-GB" dirty="0"/>
              <a:t> July 2005 where four bombs were detonated in London bombers.</a:t>
            </a:r>
          </a:p>
          <a:p>
            <a:r>
              <a:rPr lang="en-GB" dirty="0"/>
              <a:t>The attacks on the London Train systems were synchronised where three suicide bombers detonated their devices nearly simultaneously. </a:t>
            </a:r>
            <a:r>
              <a:rPr lang="en-GB" b="1" dirty="0"/>
              <a:t>Think about why they may have choice this method of attack. </a:t>
            </a:r>
            <a:r>
              <a:rPr lang="en-GB" dirty="0"/>
              <a:t>The fourth attacker detonated their bomb on a double decker nearly two hours later. </a:t>
            </a:r>
          </a:p>
          <a:p>
            <a:r>
              <a:rPr lang="en-GB" dirty="0"/>
              <a:t>The attack was linked to the terrorist group al Qaeda and was the largest attack on the UK since WW2.</a:t>
            </a:r>
          </a:p>
        </p:txBody>
      </p:sp>
      <p:sp>
        <p:nvSpPr>
          <p:cNvPr id="4" name="Slide Number Placeholder 3"/>
          <p:cNvSpPr>
            <a:spLocks noGrp="1"/>
          </p:cNvSpPr>
          <p:nvPr>
            <p:ph type="sldNum" sz="quarter" idx="5"/>
          </p:nvPr>
        </p:nvSpPr>
        <p:spPr/>
        <p:txBody>
          <a:bodyPr/>
          <a:lstStyle/>
          <a:p>
            <a:fld id="{BD408E63-AADD-AF4D-ADCD-E8646C889DD6}" type="slidenum">
              <a:rPr lang="en-GB" smtClean="0"/>
              <a:t>4</a:t>
            </a:fld>
            <a:endParaRPr lang="en-GB"/>
          </a:p>
        </p:txBody>
      </p:sp>
    </p:spTree>
    <p:extLst>
      <p:ext uri="{BB962C8B-B14F-4D97-AF65-F5344CB8AC3E}">
        <p14:creationId xmlns:p14="http://schemas.microsoft.com/office/powerpoint/2010/main" val="3226528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image of the four attackers who participated in the 7/7 bombings. You have Mohammed </a:t>
            </a:r>
            <a:r>
              <a:rPr lang="en-GB" dirty="0" err="1"/>
              <a:t>Sidique</a:t>
            </a:r>
            <a:r>
              <a:rPr lang="en-GB" dirty="0"/>
              <a:t> Khan, Shehzad </a:t>
            </a:r>
            <a:r>
              <a:rPr lang="en-GB" dirty="0" err="1"/>
              <a:t>Tanwer</a:t>
            </a:r>
            <a:r>
              <a:rPr lang="en-GB" dirty="0"/>
              <a:t>, Germain Lindsay and Hasib Hussain. All of the attackers were born in the UK apart from Lindsay who was born in Jamacia and immigrated to the UK with his mother. </a:t>
            </a:r>
          </a:p>
          <a:p>
            <a:endParaRPr lang="en-GB" dirty="0"/>
          </a:p>
          <a:p>
            <a:r>
              <a:rPr lang="en-GB" dirty="0"/>
              <a:t>Khan detonated the explosive device aboard the train that was travelling towards Paddington.</a:t>
            </a:r>
          </a:p>
          <a:p>
            <a:r>
              <a:rPr lang="en-GB" dirty="0" err="1"/>
              <a:t>Tanweer</a:t>
            </a:r>
            <a:r>
              <a:rPr lang="en-GB" dirty="0"/>
              <a:t> detonated the explosive device while travelling on a train between Liverpool Street and Aldgate.</a:t>
            </a:r>
          </a:p>
          <a:p>
            <a:r>
              <a:rPr lang="en-GB" dirty="0"/>
              <a:t>Lindsay detonated the bomb while travelling between Kings Cross and Russel Square. </a:t>
            </a:r>
          </a:p>
          <a:p>
            <a:r>
              <a:rPr lang="en-GB" dirty="0"/>
              <a:t>Hussain detonated the bomb abord a double decker bus. </a:t>
            </a:r>
          </a:p>
          <a:p>
            <a:endParaRPr lang="en-GB" dirty="0"/>
          </a:p>
          <a:p>
            <a:r>
              <a:rPr lang="en-GB" dirty="0"/>
              <a:t>All of the attackers died following detonating the explosive devises.</a:t>
            </a:r>
          </a:p>
        </p:txBody>
      </p:sp>
      <p:sp>
        <p:nvSpPr>
          <p:cNvPr id="4" name="Slide Number Placeholder 3"/>
          <p:cNvSpPr>
            <a:spLocks noGrp="1"/>
          </p:cNvSpPr>
          <p:nvPr>
            <p:ph type="sldNum" sz="quarter" idx="5"/>
          </p:nvPr>
        </p:nvSpPr>
        <p:spPr/>
        <p:txBody>
          <a:bodyPr/>
          <a:lstStyle/>
          <a:p>
            <a:fld id="{BD408E63-AADD-AF4D-ADCD-E8646C889DD6}" type="slidenum">
              <a:rPr lang="en-GB" smtClean="0"/>
              <a:t>5</a:t>
            </a:fld>
            <a:endParaRPr lang="en-GB"/>
          </a:p>
        </p:txBody>
      </p:sp>
    </p:spTree>
    <p:extLst>
      <p:ext uri="{BB962C8B-B14F-4D97-AF65-F5344CB8AC3E}">
        <p14:creationId xmlns:p14="http://schemas.microsoft.com/office/powerpoint/2010/main" val="1753847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Mohammad </a:t>
            </a:r>
            <a:r>
              <a:rPr lang="en-GB" dirty="0" err="1"/>
              <a:t>Sidique</a:t>
            </a:r>
            <a:r>
              <a:rPr lang="en-GB" dirty="0"/>
              <a:t> Khan was the ring leader of the 7/7 bombings. He was born in the UK to Pakistani parents who had British citizenship. Friends stated that he was a Westernised young man who called himself Sid. He spent most of his life in Leeds, Batley and Dewsbury. He studied business in Leeds Metropolitan university and met his wife Hasina who they had a daughter with.</a:t>
            </a:r>
          </a:p>
          <a:p>
            <a:endParaRPr lang="en-GB" dirty="0"/>
          </a:p>
          <a:p>
            <a:r>
              <a:rPr lang="en-GB" dirty="0"/>
              <a:t>Shehzad </a:t>
            </a:r>
            <a:r>
              <a:rPr lang="en-GB" dirty="0" err="1"/>
              <a:t>Tanwer</a:t>
            </a:r>
            <a:r>
              <a:rPr lang="en-GB" dirty="0"/>
              <a:t> worked closely with </a:t>
            </a:r>
            <a:r>
              <a:rPr lang="en-GB" dirty="0" err="1"/>
              <a:t>Sidique</a:t>
            </a:r>
            <a:r>
              <a:rPr lang="en-GB" dirty="0"/>
              <a:t> Khan and was a sports science graduate who had interests in cricket and ju-jitsu. </a:t>
            </a:r>
            <a:r>
              <a:rPr lang="en-GB" dirty="0" err="1"/>
              <a:t>Tanwer</a:t>
            </a:r>
            <a:r>
              <a:rPr lang="en-GB" dirty="0"/>
              <a:t> was born in Bradford but spent most of his life in Leeds, only a mile away from Khan. He was arrested in 2004 for disorderly conduct and received a caution.</a:t>
            </a:r>
          </a:p>
          <a:p>
            <a:endParaRPr lang="en-GB" dirty="0"/>
          </a:p>
          <a:p>
            <a:r>
              <a:rPr lang="en-GB" dirty="0"/>
              <a:t>Germaine Lindsay was the only one of the bombers that was born outside of the UK. He spent most of his life in Jamaica and moved to the UK with his mother in 1986 to Huddersfield which is thought to be the place where he met </a:t>
            </a:r>
            <a:r>
              <a:rPr lang="en-GB" dirty="0" err="1"/>
              <a:t>Sidique</a:t>
            </a:r>
            <a:r>
              <a:rPr lang="en-GB" dirty="0"/>
              <a:t> Khan. There is reports that his home life was unstable with his father playing a limited role in his life due to remaining in Jamacia and his stepfather was abusive to Lindsay.</a:t>
            </a:r>
          </a:p>
          <a:p>
            <a:endParaRPr lang="en-GB" dirty="0"/>
          </a:p>
          <a:p>
            <a:r>
              <a:rPr lang="en-GB" dirty="0"/>
              <a:t>Hasib Hussain was known by peers to be a quiet student with very little friends. He grew up on the outskirts of Leeds. He was not a high achiever in school and was subject to racial tension in school. He left school with seven GCSE’s in 2003 and went on to study business which he finished a month prior to the bombings.</a:t>
            </a:r>
          </a:p>
        </p:txBody>
      </p:sp>
      <p:sp>
        <p:nvSpPr>
          <p:cNvPr id="4" name="Slide Number Placeholder 3"/>
          <p:cNvSpPr>
            <a:spLocks noGrp="1"/>
          </p:cNvSpPr>
          <p:nvPr>
            <p:ph type="sldNum" sz="quarter" idx="5"/>
          </p:nvPr>
        </p:nvSpPr>
        <p:spPr/>
        <p:txBody>
          <a:bodyPr/>
          <a:lstStyle/>
          <a:p>
            <a:fld id="{BD408E63-AADD-AF4D-ADCD-E8646C889DD6}" type="slidenum">
              <a:rPr lang="en-GB" smtClean="0"/>
              <a:t>6</a:t>
            </a:fld>
            <a:endParaRPr lang="en-GB"/>
          </a:p>
        </p:txBody>
      </p:sp>
    </p:spTree>
    <p:extLst>
      <p:ext uri="{BB962C8B-B14F-4D97-AF65-F5344CB8AC3E}">
        <p14:creationId xmlns:p14="http://schemas.microsoft.com/office/powerpoint/2010/main" val="529315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 Qaeda is one group that has repeatedly sought to </a:t>
            </a:r>
            <a:r>
              <a:rPr lang="en-GB" dirty="0" err="1"/>
              <a:t>capatalise</a:t>
            </a:r>
            <a:r>
              <a:rPr lang="en-GB" dirty="0"/>
              <a:t> on the vulnerability of Western democracies in an effort to achieve its objectives and ideologies. Al Qaeda has perpetrated numerous attacks against the West since 9/11. </a:t>
            </a:r>
          </a:p>
          <a:p>
            <a:endParaRPr lang="en-GB" dirty="0"/>
          </a:p>
          <a:p>
            <a:r>
              <a:rPr lang="en-GB" dirty="0"/>
              <a:t>It is said that the 7/7 attacks was carried out by a terrorist group referred to as the Secret Organisation of al Qaeda in Europe. Specifically called the Secret Cell of al Qaeda of Jihad in Europe.</a:t>
            </a:r>
          </a:p>
          <a:p>
            <a:r>
              <a:rPr lang="en-GB" dirty="0"/>
              <a:t>Osama bin Laden wrote a letter dating June 20 2005 stating that the London Bombings represented an intricate piece of a wider al Qaeda offences. Moreover, deputy al </a:t>
            </a:r>
            <a:r>
              <a:rPr lang="en-GB" dirty="0" err="1"/>
              <a:t>Zahawri</a:t>
            </a:r>
            <a:r>
              <a:rPr lang="en-GB" dirty="0"/>
              <a:t> stated that al Qaeda was the brainchild of the suicide bombings that claimed dozens of innocent lives in a matter of seconds.</a:t>
            </a:r>
          </a:p>
        </p:txBody>
      </p:sp>
      <p:sp>
        <p:nvSpPr>
          <p:cNvPr id="4" name="Slide Number Placeholder 3"/>
          <p:cNvSpPr>
            <a:spLocks noGrp="1"/>
          </p:cNvSpPr>
          <p:nvPr>
            <p:ph type="sldNum" sz="quarter" idx="5"/>
          </p:nvPr>
        </p:nvSpPr>
        <p:spPr/>
        <p:txBody>
          <a:bodyPr/>
          <a:lstStyle/>
          <a:p>
            <a:fld id="{BD408E63-AADD-AF4D-ADCD-E8646C889DD6}" type="slidenum">
              <a:rPr lang="en-GB" smtClean="0"/>
              <a:t>7</a:t>
            </a:fld>
            <a:endParaRPr lang="en-GB"/>
          </a:p>
        </p:txBody>
      </p:sp>
    </p:spTree>
    <p:extLst>
      <p:ext uri="{BB962C8B-B14F-4D97-AF65-F5344CB8AC3E}">
        <p14:creationId xmlns:p14="http://schemas.microsoft.com/office/powerpoint/2010/main" val="2371634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early 2000s, Mohammed Khan travelled to Pakistan various times to receive training from al Qaeda militants. He also communicated with and plotted alongside al Qaeda extremists in the UK.</a:t>
            </a:r>
          </a:p>
          <a:p>
            <a:r>
              <a:rPr lang="en-GB" dirty="0"/>
              <a:t>The House of Commons report states that Khan had contact with al Qaeda figures.</a:t>
            </a:r>
          </a:p>
          <a:p>
            <a:r>
              <a:rPr lang="en-GB" dirty="0"/>
              <a:t>In 2001 Khan had reportedly began helping two London based operatives to recruit young British individuals for training in Afghanistan. </a:t>
            </a:r>
          </a:p>
          <a:p>
            <a:endParaRPr lang="en-GB" dirty="0"/>
          </a:p>
          <a:p>
            <a:r>
              <a:rPr lang="en-GB" dirty="0"/>
              <a:t>Khan was dismissed from his job in 2004 due to poor attendance due to spending long periods of time in Pakistan. </a:t>
            </a:r>
          </a:p>
          <a:p>
            <a:r>
              <a:rPr lang="en-GB" dirty="0"/>
              <a:t>Khan appeared on a video on al Jazeera’s website saying ‘’I’m going to talk to you in a language that you understand. Our words are dead until we give them life with our blood.’’ and he described Osama bin Laden and al Zawahiri as heroes.</a:t>
            </a:r>
          </a:p>
        </p:txBody>
      </p:sp>
      <p:sp>
        <p:nvSpPr>
          <p:cNvPr id="4" name="Slide Number Placeholder 3"/>
          <p:cNvSpPr>
            <a:spLocks noGrp="1"/>
          </p:cNvSpPr>
          <p:nvPr>
            <p:ph type="sldNum" sz="quarter" idx="5"/>
          </p:nvPr>
        </p:nvSpPr>
        <p:spPr/>
        <p:txBody>
          <a:bodyPr/>
          <a:lstStyle/>
          <a:p>
            <a:fld id="{BD408E63-AADD-AF4D-ADCD-E8646C889DD6}" type="slidenum">
              <a:rPr lang="en-GB" smtClean="0"/>
              <a:t>8</a:t>
            </a:fld>
            <a:endParaRPr lang="en-GB"/>
          </a:p>
        </p:txBody>
      </p:sp>
    </p:spTree>
    <p:extLst>
      <p:ext uri="{BB962C8B-B14F-4D97-AF65-F5344CB8AC3E}">
        <p14:creationId xmlns:p14="http://schemas.microsoft.com/office/powerpoint/2010/main" val="2739395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Tanweer</a:t>
            </a:r>
            <a:r>
              <a:rPr lang="en-GB" dirty="0"/>
              <a:t> travelled with Khan in 2004 to Pakistan where they received explosive training from al Qaeda operatives. A Pakistani based al Qaeda recruiter Rashid Rauf arranged for </a:t>
            </a:r>
            <a:r>
              <a:rPr lang="en-GB" dirty="0" err="1"/>
              <a:t>Tanweer</a:t>
            </a:r>
            <a:r>
              <a:rPr lang="en-GB" dirty="0"/>
              <a:t> and Khan to train in a rented house in Islamabad where they filmed martyrdom videos to be released following their deaths.</a:t>
            </a:r>
          </a:p>
          <a:p>
            <a:endParaRPr lang="en-GB" dirty="0"/>
          </a:p>
          <a:p>
            <a:r>
              <a:rPr lang="en-GB" dirty="0"/>
              <a:t>It has also been found that following completion of his degree he worked with his father and became more involved in local Islamic centres. For example a common factor for all Khan, </a:t>
            </a:r>
            <a:r>
              <a:rPr lang="en-GB" dirty="0" err="1"/>
              <a:t>Tanweer</a:t>
            </a:r>
            <a:r>
              <a:rPr lang="en-GB" dirty="0"/>
              <a:t> and Hussain was the social life around mosques, youth clubs, gyms and Islamic bookshops in Beeston.</a:t>
            </a:r>
          </a:p>
        </p:txBody>
      </p:sp>
      <p:sp>
        <p:nvSpPr>
          <p:cNvPr id="4" name="Slide Number Placeholder 3"/>
          <p:cNvSpPr>
            <a:spLocks noGrp="1"/>
          </p:cNvSpPr>
          <p:nvPr>
            <p:ph type="sldNum" sz="quarter" idx="5"/>
          </p:nvPr>
        </p:nvSpPr>
        <p:spPr/>
        <p:txBody>
          <a:bodyPr/>
          <a:lstStyle/>
          <a:p>
            <a:fld id="{BD408E63-AADD-AF4D-ADCD-E8646C889DD6}" type="slidenum">
              <a:rPr lang="en-GB" smtClean="0"/>
              <a:t>9</a:t>
            </a:fld>
            <a:endParaRPr lang="en-GB"/>
          </a:p>
        </p:txBody>
      </p:sp>
    </p:spTree>
    <p:extLst>
      <p:ext uri="{BB962C8B-B14F-4D97-AF65-F5344CB8AC3E}">
        <p14:creationId xmlns:p14="http://schemas.microsoft.com/office/powerpoint/2010/main" val="917350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Lindsay converted to Islam in 2000 at approximately age 15 and became fluent in Arabic and could recite long passages of the Quran.</a:t>
            </a:r>
          </a:p>
          <a:p>
            <a:r>
              <a:rPr lang="en-GB" dirty="0"/>
              <a:t>Soon after his conversion, Lindsay was disciplined by his school for distributing leaflets in support of al Qaeda. </a:t>
            </a:r>
          </a:p>
          <a:p>
            <a:r>
              <a:rPr lang="en-GB" dirty="0"/>
              <a:t>He is believed to have been influenced by the internationally banned Jamaican preacher Abdullah Faisal. </a:t>
            </a:r>
          </a:p>
          <a:p>
            <a:r>
              <a:rPr lang="en-GB" dirty="0"/>
              <a:t>According to the Home Office – Lindsay is believed to have attended at least one lecture given by Faisal and also listened to recordings of the lecture.</a:t>
            </a:r>
          </a:p>
          <a:p>
            <a:r>
              <a:rPr lang="en-GB" dirty="0"/>
              <a:t>He became a close associate of Mohammed Khan, the 7/7 mastermind in the late 2004. The men moved in the same Islamic circles in the towns of Dewsbury and Huddersfield.</a:t>
            </a:r>
          </a:p>
        </p:txBody>
      </p:sp>
      <p:sp>
        <p:nvSpPr>
          <p:cNvPr id="4" name="Slide Number Placeholder 3"/>
          <p:cNvSpPr>
            <a:spLocks noGrp="1"/>
          </p:cNvSpPr>
          <p:nvPr>
            <p:ph type="sldNum" sz="quarter" idx="5"/>
          </p:nvPr>
        </p:nvSpPr>
        <p:spPr/>
        <p:txBody>
          <a:bodyPr/>
          <a:lstStyle/>
          <a:p>
            <a:fld id="{BD408E63-AADD-AF4D-ADCD-E8646C889DD6}" type="slidenum">
              <a:rPr lang="en-GB" smtClean="0"/>
              <a:t>10</a:t>
            </a:fld>
            <a:endParaRPr lang="en-GB"/>
          </a:p>
        </p:txBody>
      </p:sp>
    </p:spTree>
    <p:extLst>
      <p:ext uri="{BB962C8B-B14F-4D97-AF65-F5344CB8AC3E}">
        <p14:creationId xmlns:p14="http://schemas.microsoft.com/office/powerpoint/2010/main" val="1159818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Hussain illustrated early signs of extremism dating back to as early as 2001. Following al Qaeda’s attack on the World Trade Centres he is said to have passed a note to two fellow students saying ‘’you’re next’’. He spoke openly regarding his support for the 9/11 attackers stating that they were martyrs. In 2001, he met and befriended fellow extremist Khan and </a:t>
            </a:r>
            <a:r>
              <a:rPr lang="en-GB" dirty="0" err="1"/>
              <a:t>Tanweer</a:t>
            </a:r>
            <a:r>
              <a:rPr lang="en-GB" dirty="0"/>
              <a:t>.</a:t>
            </a:r>
          </a:p>
          <a:p>
            <a:endParaRPr lang="en-GB" dirty="0"/>
          </a:p>
          <a:p>
            <a:r>
              <a:rPr lang="en-GB" dirty="0"/>
              <a:t>In early 2002, Hussain and his family travelled to Saudi Arabia to perform the Hajj, the Islamic pilgrimage from Mecca to Medina and then travelled to Pakistan to visit relatives. Upon the arrival of Hussain to the UK – he became outwardly more religious wearing traditional Islamic clothing and writing on his notebook that ‘’Al Qaeda – No Limits’.</a:t>
            </a:r>
          </a:p>
          <a:p>
            <a:endParaRPr lang="en-GB" dirty="0"/>
          </a:p>
          <a:p>
            <a:r>
              <a:rPr lang="en-GB" dirty="0"/>
              <a:t>By 2004 Hussain had signed on to Khans terrorist mission. </a:t>
            </a:r>
          </a:p>
        </p:txBody>
      </p:sp>
      <p:sp>
        <p:nvSpPr>
          <p:cNvPr id="4" name="Slide Number Placeholder 3"/>
          <p:cNvSpPr>
            <a:spLocks noGrp="1"/>
          </p:cNvSpPr>
          <p:nvPr>
            <p:ph type="sldNum" sz="quarter" idx="5"/>
          </p:nvPr>
        </p:nvSpPr>
        <p:spPr/>
        <p:txBody>
          <a:bodyPr/>
          <a:lstStyle/>
          <a:p>
            <a:fld id="{BD408E63-AADD-AF4D-ADCD-E8646C889DD6}" type="slidenum">
              <a:rPr lang="en-GB" smtClean="0"/>
              <a:t>11</a:t>
            </a:fld>
            <a:endParaRPr lang="en-GB"/>
          </a:p>
        </p:txBody>
      </p:sp>
    </p:spTree>
    <p:extLst>
      <p:ext uri="{BB962C8B-B14F-4D97-AF65-F5344CB8AC3E}">
        <p14:creationId xmlns:p14="http://schemas.microsoft.com/office/powerpoint/2010/main" val="3092092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ties and trips to Pakistan and Afghanistan had a significant impact on the motivations of the bombers.</a:t>
            </a:r>
          </a:p>
          <a:p>
            <a:r>
              <a:rPr lang="en-GB" dirty="0"/>
              <a:t>Despite the little evidence that directly expresses their motivations and goals – there is some evidence that </a:t>
            </a:r>
            <a:r>
              <a:rPr lang="en-GB" dirty="0" err="1"/>
              <a:t>Tanweer</a:t>
            </a:r>
            <a:r>
              <a:rPr lang="en-GB" dirty="0"/>
              <a:t> was motivated by a desire for martyrdom. </a:t>
            </a:r>
          </a:p>
          <a:p>
            <a:r>
              <a:rPr lang="en-GB" dirty="0"/>
              <a:t>The best indication of the groups motivations were set out in Khan’s video statement that was aired on al Jazeera channel with the focus of the video being on the perceived injustices carried out by the West against Muslims and justifying the violence through his interpretation of Islam and jihadism. </a:t>
            </a:r>
          </a:p>
          <a:p>
            <a:r>
              <a:rPr lang="en-GB" b="1" dirty="0"/>
              <a:t>Thinking about the lecture on al Qaeda – what do you think the motivations and goals of the 7/7 attackers were?</a:t>
            </a:r>
          </a:p>
        </p:txBody>
      </p:sp>
      <p:sp>
        <p:nvSpPr>
          <p:cNvPr id="4" name="Slide Number Placeholder 3"/>
          <p:cNvSpPr>
            <a:spLocks noGrp="1"/>
          </p:cNvSpPr>
          <p:nvPr>
            <p:ph type="sldNum" sz="quarter" idx="5"/>
          </p:nvPr>
        </p:nvSpPr>
        <p:spPr/>
        <p:txBody>
          <a:bodyPr/>
          <a:lstStyle/>
          <a:p>
            <a:fld id="{BD408E63-AADD-AF4D-ADCD-E8646C889DD6}" type="slidenum">
              <a:rPr lang="en-GB" smtClean="0"/>
              <a:t>12</a:t>
            </a:fld>
            <a:endParaRPr lang="en-GB"/>
          </a:p>
        </p:txBody>
      </p:sp>
    </p:spTree>
    <p:extLst>
      <p:ext uri="{BB962C8B-B14F-4D97-AF65-F5344CB8AC3E}">
        <p14:creationId xmlns:p14="http://schemas.microsoft.com/office/powerpoint/2010/main" val="824158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best indications of the groups motivations are set out in Khan’s video statement that was aired on Al Jazeera on the 1</a:t>
            </a:r>
            <a:r>
              <a:rPr lang="en-GB" baseline="30000" dirty="0"/>
              <a:t>st</a:t>
            </a:r>
            <a:r>
              <a:rPr lang="en-GB" dirty="0"/>
              <a:t> September 2005 which is his last will and testament.</a:t>
            </a:r>
          </a:p>
        </p:txBody>
      </p:sp>
      <p:sp>
        <p:nvSpPr>
          <p:cNvPr id="4" name="Slide Number Placeholder 3"/>
          <p:cNvSpPr>
            <a:spLocks noGrp="1"/>
          </p:cNvSpPr>
          <p:nvPr>
            <p:ph type="sldNum" sz="quarter" idx="5"/>
          </p:nvPr>
        </p:nvSpPr>
        <p:spPr/>
        <p:txBody>
          <a:bodyPr/>
          <a:lstStyle/>
          <a:p>
            <a:fld id="{BD408E63-AADD-AF4D-ADCD-E8646C889DD6}" type="slidenum">
              <a:rPr lang="en-GB" smtClean="0"/>
              <a:t>13</a:t>
            </a:fld>
            <a:endParaRPr lang="en-GB"/>
          </a:p>
        </p:txBody>
      </p:sp>
    </p:spTree>
    <p:extLst>
      <p:ext uri="{BB962C8B-B14F-4D97-AF65-F5344CB8AC3E}">
        <p14:creationId xmlns:p14="http://schemas.microsoft.com/office/powerpoint/2010/main" val="175663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illustration of the events. </a:t>
            </a:r>
          </a:p>
          <a:p>
            <a:r>
              <a:rPr lang="en-GB" dirty="0"/>
              <a:t>At 4Am – Khan, </a:t>
            </a:r>
            <a:r>
              <a:rPr lang="en-GB" dirty="0" err="1"/>
              <a:t>Tanweer</a:t>
            </a:r>
            <a:r>
              <a:rPr lang="en-GB" dirty="0"/>
              <a:t> and Hussain leave Leeds in a rented car. They then meet Lindsay in Luton and catch a train into London around 6:51-7:24. The at 8:23 the bombers arrive at Kings Cross and between 8:38-8:48 Khan, </a:t>
            </a:r>
            <a:r>
              <a:rPr lang="en-GB" dirty="0" err="1"/>
              <a:t>Tanweer</a:t>
            </a:r>
            <a:r>
              <a:rPr lang="en-GB" dirty="0"/>
              <a:t> and Lindsay enter the underground and detonate their devices at Aldgate, Edgware Road and Russel Street. Then at 9:47 Hussain detonates his device on a double decker bus at Tavistock Square.</a:t>
            </a:r>
          </a:p>
        </p:txBody>
      </p:sp>
      <p:sp>
        <p:nvSpPr>
          <p:cNvPr id="4" name="Slide Number Placeholder 3"/>
          <p:cNvSpPr>
            <a:spLocks noGrp="1"/>
          </p:cNvSpPr>
          <p:nvPr>
            <p:ph type="sldNum" sz="quarter" idx="5"/>
          </p:nvPr>
        </p:nvSpPr>
        <p:spPr/>
        <p:txBody>
          <a:bodyPr/>
          <a:lstStyle/>
          <a:p>
            <a:fld id="{BD408E63-AADD-AF4D-ADCD-E8646C889DD6}" type="slidenum">
              <a:rPr lang="en-GB" smtClean="0"/>
              <a:t>14</a:t>
            </a:fld>
            <a:endParaRPr lang="en-GB"/>
          </a:p>
        </p:txBody>
      </p:sp>
    </p:spTree>
    <p:extLst>
      <p:ext uri="{BB962C8B-B14F-4D97-AF65-F5344CB8AC3E}">
        <p14:creationId xmlns:p14="http://schemas.microsoft.com/office/powerpoint/2010/main" val="3459839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Shehzad detonated his device on the eastbound circle line train between Liverpool street and Aldgate. </a:t>
            </a:r>
          </a:p>
          <a:p>
            <a:r>
              <a:rPr lang="en-GB" dirty="0"/>
              <a:t>The explosion happened at the rear end of the second carriage and killed 7 people.</a:t>
            </a:r>
          </a:p>
        </p:txBody>
      </p:sp>
      <p:sp>
        <p:nvSpPr>
          <p:cNvPr id="4" name="Slide Number Placeholder 3"/>
          <p:cNvSpPr>
            <a:spLocks noGrp="1"/>
          </p:cNvSpPr>
          <p:nvPr>
            <p:ph type="sldNum" sz="quarter" idx="5"/>
          </p:nvPr>
        </p:nvSpPr>
        <p:spPr/>
        <p:txBody>
          <a:bodyPr/>
          <a:lstStyle/>
          <a:p>
            <a:fld id="{BD408E63-AADD-AF4D-ADCD-E8646C889DD6}" type="slidenum">
              <a:rPr lang="en-GB" smtClean="0"/>
              <a:t>15</a:t>
            </a:fld>
            <a:endParaRPr lang="en-GB"/>
          </a:p>
        </p:txBody>
      </p:sp>
    </p:spTree>
    <p:extLst>
      <p:ext uri="{BB962C8B-B14F-4D97-AF65-F5344CB8AC3E}">
        <p14:creationId xmlns:p14="http://schemas.microsoft.com/office/powerpoint/2010/main" val="24373883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illustrates the attack on Aldgate – there were approximately 21 people on the train and the bomber </a:t>
            </a:r>
            <a:r>
              <a:rPr lang="en-GB" dirty="0" err="1"/>
              <a:t>Tanweer</a:t>
            </a:r>
            <a:r>
              <a:rPr lang="en-GB" dirty="0"/>
              <a:t>. </a:t>
            </a:r>
          </a:p>
          <a:p>
            <a:r>
              <a:rPr lang="en-GB" dirty="0"/>
              <a:t>There were seven fatalities where they were on the train is highlighted in red.</a:t>
            </a:r>
          </a:p>
        </p:txBody>
      </p:sp>
      <p:sp>
        <p:nvSpPr>
          <p:cNvPr id="4" name="Slide Number Placeholder 3"/>
          <p:cNvSpPr>
            <a:spLocks noGrp="1"/>
          </p:cNvSpPr>
          <p:nvPr>
            <p:ph type="sldNum" sz="quarter" idx="5"/>
          </p:nvPr>
        </p:nvSpPr>
        <p:spPr/>
        <p:txBody>
          <a:bodyPr/>
          <a:lstStyle/>
          <a:p>
            <a:fld id="{BD408E63-AADD-AF4D-ADCD-E8646C889DD6}" type="slidenum">
              <a:rPr lang="en-GB" smtClean="0"/>
              <a:t>16</a:t>
            </a:fld>
            <a:endParaRPr lang="en-GB"/>
          </a:p>
        </p:txBody>
      </p:sp>
    </p:spTree>
    <p:extLst>
      <p:ext uri="{BB962C8B-B14F-4D97-AF65-F5344CB8AC3E}">
        <p14:creationId xmlns:p14="http://schemas.microsoft.com/office/powerpoint/2010/main" val="14418718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Ringleader Mohammed </a:t>
            </a:r>
            <a:r>
              <a:rPr lang="en-GB" dirty="0" err="1"/>
              <a:t>Sidique</a:t>
            </a:r>
            <a:r>
              <a:rPr lang="en-GB" dirty="0"/>
              <a:t> Khan detonated his device on the Westbound circle line train heading towards Paddington. The bomb exploded at Edgware Road in the second carriage close to the second set of double doors. Killing 6 people.</a:t>
            </a:r>
          </a:p>
          <a:p>
            <a:r>
              <a:rPr lang="en-GB" dirty="0"/>
              <a:t>There was also an inquest into the emergency response services as they reached the station at 9:12 despite the bomb being detonated at 8:50.</a:t>
            </a:r>
          </a:p>
        </p:txBody>
      </p:sp>
      <p:sp>
        <p:nvSpPr>
          <p:cNvPr id="4" name="Slide Number Placeholder 3"/>
          <p:cNvSpPr>
            <a:spLocks noGrp="1"/>
          </p:cNvSpPr>
          <p:nvPr>
            <p:ph type="sldNum" sz="quarter" idx="5"/>
          </p:nvPr>
        </p:nvSpPr>
        <p:spPr/>
        <p:txBody>
          <a:bodyPr/>
          <a:lstStyle/>
          <a:p>
            <a:fld id="{BD408E63-AADD-AF4D-ADCD-E8646C889DD6}" type="slidenum">
              <a:rPr lang="en-GB" smtClean="0"/>
              <a:t>17</a:t>
            </a:fld>
            <a:endParaRPr lang="en-GB"/>
          </a:p>
        </p:txBody>
      </p:sp>
    </p:spTree>
    <p:extLst>
      <p:ext uri="{BB962C8B-B14F-4D97-AF65-F5344CB8AC3E}">
        <p14:creationId xmlns:p14="http://schemas.microsoft.com/office/powerpoint/2010/main" val="6416951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approximately 16 people on this carriage and the bomber was sat alone. However, there were 6 fatalities that are highlighted in red.</a:t>
            </a:r>
          </a:p>
        </p:txBody>
      </p:sp>
      <p:sp>
        <p:nvSpPr>
          <p:cNvPr id="4" name="Slide Number Placeholder 3"/>
          <p:cNvSpPr>
            <a:spLocks noGrp="1"/>
          </p:cNvSpPr>
          <p:nvPr>
            <p:ph type="sldNum" sz="quarter" idx="5"/>
          </p:nvPr>
        </p:nvSpPr>
        <p:spPr/>
        <p:txBody>
          <a:bodyPr/>
          <a:lstStyle/>
          <a:p>
            <a:fld id="{BD408E63-AADD-AF4D-ADCD-E8646C889DD6}" type="slidenum">
              <a:rPr lang="en-GB" smtClean="0"/>
              <a:t>18</a:t>
            </a:fld>
            <a:endParaRPr lang="en-GB"/>
          </a:p>
        </p:txBody>
      </p:sp>
    </p:spTree>
    <p:extLst>
      <p:ext uri="{BB962C8B-B14F-4D97-AF65-F5344CB8AC3E}">
        <p14:creationId xmlns:p14="http://schemas.microsoft.com/office/powerpoint/2010/main" val="27661523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deadly attack occurred on the Piccadilly Line between Kings Cross and Russel Square. This attack was carried out by Germain Lindsay detonated the bomb next to the rear set of double doors on the front carriage – killing 26 people,</a:t>
            </a:r>
          </a:p>
        </p:txBody>
      </p:sp>
      <p:sp>
        <p:nvSpPr>
          <p:cNvPr id="4" name="Slide Number Placeholder 3"/>
          <p:cNvSpPr>
            <a:spLocks noGrp="1"/>
          </p:cNvSpPr>
          <p:nvPr>
            <p:ph type="sldNum" sz="quarter" idx="5"/>
          </p:nvPr>
        </p:nvSpPr>
        <p:spPr/>
        <p:txBody>
          <a:bodyPr/>
          <a:lstStyle/>
          <a:p>
            <a:fld id="{BD408E63-AADD-AF4D-ADCD-E8646C889DD6}" type="slidenum">
              <a:rPr lang="en-GB" smtClean="0"/>
              <a:t>19</a:t>
            </a:fld>
            <a:endParaRPr lang="en-GB"/>
          </a:p>
        </p:txBody>
      </p:sp>
    </p:spTree>
    <p:extLst>
      <p:ext uri="{BB962C8B-B14F-4D97-AF65-F5344CB8AC3E}">
        <p14:creationId xmlns:p14="http://schemas.microsoft.com/office/powerpoint/2010/main" val="19242029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carriage was the most packed so the number of people is not known. The red dotted lines illustrate the location of fatalities and the red circle shows the blast area and location of bombers.</a:t>
            </a:r>
          </a:p>
        </p:txBody>
      </p:sp>
      <p:sp>
        <p:nvSpPr>
          <p:cNvPr id="4" name="Slide Number Placeholder 3"/>
          <p:cNvSpPr>
            <a:spLocks noGrp="1"/>
          </p:cNvSpPr>
          <p:nvPr>
            <p:ph type="sldNum" sz="quarter" idx="5"/>
          </p:nvPr>
        </p:nvSpPr>
        <p:spPr/>
        <p:txBody>
          <a:bodyPr/>
          <a:lstStyle/>
          <a:p>
            <a:fld id="{BD408E63-AADD-AF4D-ADCD-E8646C889DD6}" type="slidenum">
              <a:rPr lang="en-GB" smtClean="0"/>
              <a:t>20</a:t>
            </a:fld>
            <a:endParaRPr lang="en-GB"/>
          </a:p>
        </p:txBody>
      </p:sp>
    </p:spTree>
    <p:extLst>
      <p:ext uri="{BB962C8B-B14F-4D97-AF65-F5344CB8AC3E}">
        <p14:creationId xmlns:p14="http://schemas.microsoft.com/office/powerpoint/2010/main" val="27545631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Hasib Hussain detonated his device on the double-decker bus in Tavistock Square which is not far from Kings Cross. This attack took place an hour after the synchronised attacks on the underground trains at 9:47. The number 30 bus was torn apart in front of the headquarters of the British Medical Association where there was a conference being held. This attack killed 13 individuals.</a:t>
            </a:r>
          </a:p>
        </p:txBody>
      </p:sp>
      <p:sp>
        <p:nvSpPr>
          <p:cNvPr id="4" name="Slide Number Placeholder 3"/>
          <p:cNvSpPr>
            <a:spLocks noGrp="1"/>
          </p:cNvSpPr>
          <p:nvPr>
            <p:ph type="sldNum" sz="quarter" idx="5"/>
          </p:nvPr>
        </p:nvSpPr>
        <p:spPr/>
        <p:txBody>
          <a:bodyPr/>
          <a:lstStyle/>
          <a:p>
            <a:fld id="{BD408E63-AADD-AF4D-ADCD-E8646C889DD6}" type="slidenum">
              <a:rPr lang="en-GB" smtClean="0"/>
              <a:t>21</a:t>
            </a:fld>
            <a:endParaRPr lang="en-GB"/>
          </a:p>
        </p:txBody>
      </p:sp>
    </p:spTree>
    <p:extLst>
      <p:ext uri="{BB962C8B-B14F-4D97-AF65-F5344CB8AC3E}">
        <p14:creationId xmlns:p14="http://schemas.microsoft.com/office/powerpoint/2010/main" val="27287900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illustrates where the bomber was situated and where the fatalities. You can see that Hussain was on the the upper deck where the blast killed 5 people. There were 6 fatalities on the lower deck directly below where Hussain was situated.</a:t>
            </a:r>
          </a:p>
        </p:txBody>
      </p:sp>
      <p:sp>
        <p:nvSpPr>
          <p:cNvPr id="4" name="Slide Number Placeholder 3"/>
          <p:cNvSpPr>
            <a:spLocks noGrp="1"/>
          </p:cNvSpPr>
          <p:nvPr>
            <p:ph type="sldNum" sz="quarter" idx="5"/>
          </p:nvPr>
        </p:nvSpPr>
        <p:spPr/>
        <p:txBody>
          <a:bodyPr/>
          <a:lstStyle/>
          <a:p>
            <a:fld id="{BD408E63-AADD-AF4D-ADCD-E8646C889DD6}" type="slidenum">
              <a:rPr lang="en-GB" smtClean="0"/>
              <a:t>22</a:t>
            </a:fld>
            <a:endParaRPr lang="en-GB"/>
          </a:p>
        </p:txBody>
      </p:sp>
    </p:spTree>
    <p:extLst>
      <p:ext uri="{BB962C8B-B14F-4D97-AF65-F5344CB8AC3E}">
        <p14:creationId xmlns:p14="http://schemas.microsoft.com/office/powerpoint/2010/main" val="6591544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52 innocent civilians were fatally injured and the four suicide bombers also died. There were also 775 people injured. More than 50% of those injured were treated at the Royal London Hospital, a busy level 1 trauma centre in East London.</a:t>
            </a:r>
          </a:p>
          <a:p>
            <a:endParaRPr lang="en-GB" dirty="0"/>
          </a:p>
          <a:p>
            <a:r>
              <a:rPr lang="en-GB" dirty="0"/>
              <a:t>Zuckerman and Maynard et al classified blast injuries according to the physical effects they can have on the body as a direct result of the released energy from the explosive device. For example: Primary, blast overpressure from high explosives interacts with air-soft tissue and can result in injury/concussion, amputation, membrane rupture or haemorrhages. Quaternary refers to any other form of injury or exacerbation of disease caused by the blast and can result in burns and angina. </a:t>
            </a:r>
          </a:p>
          <a:p>
            <a:endParaRPr lang="en-GB" dirty="0"/>
          </a:p>
          <a:p>
            <a:r>
              <a:rPr lang="en-GB" dirty="0"/>
              <a:t>Many of the victims injured from the bombs resulted in amputation, penetrating injuries, fractures and burns.</a:t>
            </a:r>
          </a:p>
        </p:txBody>
      </p:sp>
      <p:sp>
        <p:nvSpPr>
          <p:cNvPr id="4" name="Slide Number Placeholder 3"/>
          <p:cNvSpPr>
            <a:spLocks noGrp="1"/>
          </p:cNvSpPr>
          <p:nvPr>
            <p:ph type="sldNum" sz="quarter" idx="5"/>
          </p:nvPr>
        </p:nvSpPr>
        <p:spPr/>
        <p:txBody>
          <a:bodyPr/>
          <a:lstStyle/>
          <a:p>
            <a:fld id="{BD408E63-AADD-AF4D-ADCD-E8646C889DD6}" type="slidenum">
              <a:rPr lang="en-GB" smtClean="0"/>
              <a:t>23</a:t>
            </a:fld>
            <a:endParaRPr lang="en-GB"/>
          </a:p>
        </p:txBody>
      </p:sp>
    </p:spTree>
    <p:extLst>
      <p:ext uri="{BB962C8B-B14F-4D97-AF65-F5344CB8AC3E}">
        <p14:creationId xmlns:p14="http://schemas.microsoft.com/office/powerpoint/2010/main" val="29840692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picture shows the 39 individuals who unfortunately lost their lives due to the attacks by the 7/7 bombers on the trainlines.</a:t>
            </a:r>
          </a:p>
        </p:txBody>
      </p:sp>
      <p:sp>
        <p:nvSpPr>
          <p:cNvPr id="4" name="Slide Number Placeholder 3"/>
          <p:cNvSpPr>
            <a:spLocks noGrp="1"/>
          </p:cNvSpPr>
          <p:nvPr>
            <p:ph type="sldNum" sz="quarter" idx="5"/>
          </p:nvPr>
        </p:nvSpPr>
        <p:spPr/>
        <p:txBody>
          <a:bodyPr/>
          <a:lstStyle/>
          <a:p>
            <a:fld id="{BD408E63-AADD-AF4D-ADCD-E8646C889DD6}" type="slidenum">
              <a:rPr lang="en-GB" smtClean="0"/>
              <a:t>24</a:t>
            </a:fld>
            <a:endParaRPr lang="en-GB"/>
          </a:p>
        </p:txBody>
      </p:sp>
    </p:spTree>
    <p:extLst>
      <p:ext uri="{BB962C8B-B14F-4D97-AF65-F5344CB8AC3E}">
        <p14:creationId xmlns:p14="http://schemas.microsoft.com/office/powerpoint/2010/main" val="38206150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the 13 people who were fatally injured due to the bomb on the double decker bus.</a:t>
            </a:r>
          </a:p>
        </p:txBody>
      </p:sp>
      <p:sp>
        <p:nvSpPr>
          <p:cNvPr id="4" name="Slide Number Placeholder 3"/>
          <p:cNvSpPr>
            <a:spLocks noGrp="1"/>
          </p:cNvSpPr>
          <p:nvPr>
            <p:ph type="sldNum" sz="quarter" idx="5"/>
          </p:nvPr>
        </p:nvSpPr>
        <p:spPr/>
        <p:txBody>
          <a:bodyPr/>
          <a:lstStyle/>
          <a:p>
            <a:fld id="{BD408E63-AADD-AF4D-ADCD-E8646C889DD6}" type="slidenum">
              <a:rPr lang="en-GB" smtClean="0"/>
              <a:t>25</a:t>
            </a:fld>
            <a:endParaRPr lang="en-GB"/>
          </a:p>
        </p:txBody>
      </p:sp>
    </p:spTree>
    <p:extLst>
      <p:ext uri="{BB962C8B-B14F-4D97-AF65-F5344CB8AC3E}">
        <p14:creationId xmlns:p14="http://schemas.microsoft.com/office/powerpoint/2010/main" val="18059072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408E63-AADD-AF4D-ADCD-E8646C889DD6}" type="slidenum">
              <a:rPr lang="en-GB" smtClean="0"/>
              <a:t>26</a:t>
            </a:fld>
            <a:endParaRPr lang="en-GB"/>
          </a:p>
        </p:txBody>
      </p:sp>
    </p:spTree>
    <p:extLst>
      <p:ext uri="{BB962C8B-B14F-4D97-AF65-F5344CB8AC3E}">
        <p14:creationId xmlns:p14="http://schemas.microsoft.com/office/powerpoint/2010/main" val="27333145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many issues with emergency responses to the 7/7 bombings. For example, there was a 52 minute delay in getting ambulance services to Tavistock Square, the fire services could not enter Aldgate tunnel due to their own safety rules as they could not get confirmation that the live lines had been turned off and the police could not use their radios underground. Also, there were also clashes between the separate emergency responders as well. This led to many reviews into the emergency response to the 7/7 attacks,</a:t>
            </a:r>
          </a:p>
        </p:txBody>
      </p:sp>
      <p:sp>
        <p:nvSpPr>
          <p:cNvPr id="4" name="Slide Number Placeholder 3"/>
          <p:cNvSpPr>
            <a:spLocks noGrp="1"/>
          </p:cNvSpPr>
          <p:nvPr>
            <p:ph type="sldNum" sz="quarter" idx="5"/>
          </p:nvPr>
        </p:nvSpPr>
        <p:spPr/>
        <p:txBody>
          <a:bodyPr/>
          <a:lstStyle/>
          <a:p>
            <a:fld id="{BD408E63-AADD-AF4D-ADCD-E8646C889DD6}" type="slidenum">
              <a:rPr lang="en-GB" smtClean="0"/>
              <a:t>27</a:t>
            </a:fld>
            <a:endParaRPr lang="en-GB"/>
          </a:p>
        </p:txBody>
      </p:sp>
    </p:spTree>
    <p:extLst>
      <p:ext uri="{BB962C8B-B14F-4D97-AF65-F5344CB8AC3E}">
        <p14:creationId xmlns:p14="http://schemas.microsoft.com/office/powerpoint/2010/main" val="2348999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Established who the attackers were who committed the 7/7 bombings – Mohammad </a:t>
            </a:r>
            <a:r>
              <a:rPr lang="en-GB" dirty="0" err="1"/>
              <a:t>Sidique</a:t>
            </a:r>
            <a:r>
              <a:rPr lang="en-GB" dirty="0"/>
              <a:t> Khan, Shehzad </a:t>
            </a:r>
            <a:r>
              <a:rPr lang="en-GB" dirty="0" err="1"/>
              <a:t>Tanweer</a:t>
            </a:r>
            <a:r>
              <a:rPr lang="en-GB" dirty="0"/>
              <a:t>, Germaine Lindsay, Hasib Hussain – all UK born apart from Lindsay.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Distinguished the connection to al Qaeda and explored how each attacker was connected to the organisation – attackers were linked to the Secret Cell of al Qaeda of Jihad in Europe. Khan and </a:t>
            </a:r>
            <a:r>
              <a:rPr lang="en-GB" dirty="0" err="1"/>
              <a:t>Tanweer</a:t>
            </a:r>
            <a:r>
              <a:rPr lang="en-GB" dirty="0"/>
              <a:t> travelled to Pakistan in 2004 where they received explosive training. Lindsay converted to Islam in 2000 and was influenced by preacher Faisal. Hussain showed early signs of extremism and saw the attackers of 9/11 as martyrs.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Explored the motives and goals of the 7/7 attackers – evidence suggest that </a:t>
            </a:r>
            <a:r>
              <a:rPr lang="en-GB" dirty="0" err="1"/>
              <a:t>Tanweer</a:t>
            </a:r>
            <a:r>
              <a:rPr lang="en-GB" dirty="0"/>
              <a:t> was motivated by a desire of martyrdom. The perceive injustices of the West against Muslims was one significant motivating factor.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Described each attack in detail – looking at Aldgate, Edgware, Kings Cross and Tavistock attacks. This session has provided an overview of each attack. </a:t>
            </a:r>
          </a:p>
          <a:p>
            <a:r>
              <a:rPr lang="en-GB" dirty="0"/>
              <a:t> </a:t>
            </a:r>
          </a:p>
        </p:txBody>
      </p:sp>
      <p:sp>
        <p:nvSpPr>
          <p:cNvPr id="4" name="Slide Number Placeholder 3"/>
          <p:cNvSpPr>
            <a:spLocks noGrp="1"/>
          </p:cNvSpPr>
          <p:nvPr>
            <p:ph type="sldNum" sz="quarter" idx="5"/>
          </p:nvPr>
        </p:nvSpPr>
        <p:spPr/>
        <p:txBody>
          <a:bodyPr/>
          <a:lstStyle/>
          <a:p>
            <a:fld id="{BD408E63-AADD-AF4D-ADCD-E8646C889DD6}" type="slidenum">
              <a:rPr lang="en-GB" smtClean="0"/>
              <a:t>28</a:t>
            </a:fld>
            <a:endParaRPr lang="en-GB"/>
          </a:p>
        </p:txBody>
      </p:sp>
    </p:spTree>
    <p:extLst>
      <p:ext uri="{BB962C8B-B14F-4D97-AF65-F5344CB8AC3E}">
        <p14:creationId xmlns:p14="http://schemas.microsoft.com/office/powerpoint/2010/main" val="2783146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11/15/21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75779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20346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11/15/21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758762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11/15/21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33686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11/15/21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476966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11/15/21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19594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11/15/21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567197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11/15/21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8122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11/15/21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84309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518476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52911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11/15/21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35323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8.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3.png"/><Relationship Id="rId4" Type="http://schemas.openxmlformats.org/officeDocument/2006/relationships/notesSlide" Target="../notesSlides/notesSlide9.xml"/><Relationship Id="rId9" Type="http://schemas.microsoft.com/office/2007/relationships/diagramDrawing" Target="../diagrams/drawing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slideLayout" Target="../slideLayouts/slideLayout2.xml"/><Relationship Id="rId7" Type="http://schemas.openxmlformats.org/officeDocument/2006/relationships/diagramLayout" Target="../diagrams/layout10.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Data" Target="../diagrams/data10.xml"/><Relationship Id="rId11" Type="http://schemas.openxmlformats.org/officeDocument/2006/relationships/image" Target="../media/image3.png"/><Relationship Id="rId5" Type="http://schemas.openxmlformats.org/officeDocument/2006/relationships/image" Target="../media/image15.png"/><Relationship Id="rId10" Type="http://schemas.microsoft.com/office/2007/relationships/diagramDrawing" Target="../diagrams/drawing10.xml"/><Relationship Id="rId4" Type="http://schemas.openxmlformats.org/officeDocument/2006/relationships/notesSlide" Target="../notesSlides/notesSlide20.xml"/><Relationship Id="rId9" Type="http://schemas.openxmlformats.org/officeDocument/2006/relationships/diagramColors" Target="../diagrams/colors10.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png"/><Relationship Id="rId5" Type="http://schemas.openxmlformats.org/officeDocument/2006/relationships/image" Target="../media/image16.jpeg"/><Relationship Id="rId4"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3.pn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3.png"/><Relationship Id="rId4" Type="http://schemas.openxmlformats.org/officeDocument/2006/relationships/notesSlide" Target="../notesSlides/notesSlide24.xml"/><Relationship Id="rId9" Type="http://schemas.microsoft.com/office/2007/relationships/diagramDrawing" Target="../diagrams/drawing11.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3.png"/><Relationship Id="rId4" Type="http://schemas.openxmlformats.org/officeDocument/2006/relationships/notesSlide" Target="../notesSlides/notesSlide25.xml"/><Relationship Id="rId9" Type="http://schemas.microsoft.com/office/2007/relationships/diagramDrawing" Target="../diagrams/drawing12.xml"/></Relationships>
</file>

<file path=ppt/slides/_rels/slide2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slideLayout" Target="../slideLayouts/slideLayout2.xml"/><Relationship Id="rId7" Type="http://schemas.openxmlformats.org/officeDocument/2006/relationships/diagramColors" Target="../diagrams/colors13.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image" Target="../media/image3.png"/></Relationships>
</file>

<file path=ppt/slides/_rels/slide30.xml.rels><?xml version="1.0" encoding="UTF-8" standalone="yes"?>
<Relationships xmlns="http://schemas.openxmlformats.org/package/2006/relationships"><Relationship Id="rId8" Type="http://schemas.openxmlformats.org/officeDocument/2006/relationships/hyperlink" Target="https://www.theguardian.com/politics/2005/aug/06/terrorism.july7" TargetMode="External"/><Relationship Id="rId3" Type="http://schemas.openxmlformats.org/officeDocument/2006/relationships/hyperlink" Target="https://www.bbc.co.uk/news/uk-12621381" TargetMode="External"/><Relationship Id="rId7" Type="http://schemas.openxmlformats.org/officeDocument/2006/relationships/hyperlink" Target="https://www.researchgate.net/publication/287986179_Al-Qaeda%27s_Human_Bombs_The_Strategic_Impact_of_the_77_Suicide_Terrorist_Attacks" TargetMode="External"/><Relationship Id="rId2" Type="http://schemas.openxmlformats.org/officeDocument/2006/relationships/hyperlink" Target="https://www.bbc.co.uk/news/uk-12621387"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228837/1087.pdf" TargetMode="External"/><Relationship Id="rId5" Type="http://schemas.openxmlformats.org/officeDocument/2006/relationships/hyperlink" Target="https://www.bbc.co.uk/news/uk-12636731" TargetMode="External"/><Relationship Id="rId4" Type="http://schemas.openxmlformats.org/officeDocument/2006/relationships/hyperlink" Target="https://www.bbc.co.uk/news/uk-33253598"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counterextremism.com/extremists/mohammad-sidique-khan" TargetMode="External"/><Relationship Id="rId2" Type="http://schemas.openxmlformats.org/officeDocument/2006/relationships/hyperlink" Target="https://www.counterextremism.com/extremists/germaine-lindsay" TargetMode="External"/><Relationship Id="rId1" Type="http://schemas.openxmlformats.org/officeDocument/2006/relationships/slideLayout" Target="../slideLayouts/slideLayout2.xml"/><Relationship Id="rId5" Type="http://schemas.openxmlformats.org/officeDocument/2006/relationships/hyperlink" Target="https://www.counterextremism.com/extremists/hasib-hussain" TargetMode="External"/><Relationship Id="rId4" Type="http://schemas.openxmlformats.org/officeDocument/2006/relationships/hyperlink" Target="https://www.counterextremism.com/extremists/shehzad-tanwe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49DAC-DE15-D54A-B9CB-85F5FAB06855}"/>
              </a:ext>
            </a:extLst>
          </p:cNvPr>
          <p:cNvSpPr>
            <a:spLocks noGrp="1"/>
          </p:cNvSpPr>
          <p:nvPr>
            <p:ph type="ctrTitle"/>
          </p:nvPr>
        </p:nvSpPr>
        <p:spPr>
          <a:xfrm>
            <a:off x="659230" y="4484772"/>
            <a:ext cx="10869750" cy="1237298"/>
          </a:xfrm>
        </p:spPr>
        <p:txBody>
          <a:bodyPr>
            <a:normAutofit/>
          </a:bodyPr>
          <a:lstStyle/>
          <a:p>
            <a:r>
              <a:rPr lang="en-GB" dirty="0"/>
              <a:t>London Bombings</a:t>
            </a:r>
          </a:p>
        </p:txBody>
      </p:sp>
      <p:sp>
        <p:nvSpPr>
          <p:cNvPr id="3" name="Subtitle 2">
            <a:extLst>
              <a:ext uri="{FF2B5EF4-FFF2-40B4-BE49-F238E27FC236}">
                <a16:creationId xmlns:a16="http://schemas.microsoft.com/office/drawing/2014/main" id="{B9E6C379-09EB-1E4D-8317-93602E9A7C38}"/>
              </a:ext>
            </a:extLst>
          </p:cNvPr>
          <p:cNvSpPr>
            <a:spLocks noGrp="1"/>
          </p:cNvSpPr>
          <p:nvPr>
            <p:ph type="subTitle" idx="1"/>
          </p:nvPr>
        </p:nvSpPr>
        <p:spPr>
          <a:xfrm>
            <a:off x="659230" y="5722070"/>
            <a:ext cx="10869750" cy="509048"/>
          </a:xfrm>
        </p:spPr>
        <p:txBody>
          <a:bodyPr>
            <a:normAutofit/>
          </a:bodyPr>
          <a:lstStyle/>
          <a:p>
            <a:pPr>
              <a:spcAft>
                <a:spcPts val="600"/>
              </a:spcAft>
            </a:pPr>
            <a:r>
              <a:rPr lang="en-GB" dirty="0"/>
              <a:t>A Description of Events</a:t>
            </a:r>
            <a:endParaRPr lang="en-GB"/>
          </a:p>
        </p:txBody>
      </p:sp>
      <p:pic>
        <p:nvPicPr>
          <p:cNvPr id="1028" name="Picture 4" descr="J7: The July 7th Truth Campaign - Home">
            <a:extLst>
              <a:ext uri="{FF2B5EF4-FFF2-40B4-BE49-F238E27FC236}">
                <a16:creationId xmlns:a16="http://schemas.microsoft.com/office/drawing/2014/main" id="{F46B5EE3-CEA7-E240-8F24-0FD9A2E6356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286001" y="1150341"/>
            <a:ext cx="3712470" cy="258531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7/7 London bombings: Reflections on the last decade | Asian Sunday Newspaper">
            <a:extLst>
              <a:ext uri="{FF2B5EF4-FFF2-40B4-BE49-F238E27FC236}">
                <a16:creationId xmlns:a16="http://schemas.microsoft.com/office/drawing/2014/main" id="{C0C2CF64-6485-2D46-809A-03C6ED80B86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161882" y="1150341"/>
            <a:ext cx="3744117" cy="2585314"/>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18E1CF3D-839B-844B-8CB5-3DCC365D0F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50149" y="456746"/>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670106091"/>
      </p:ext>
    </p:extLst>
  </p:cSld>
  <p:clrMapOvr>
    <a:masterClrMapping/>
  </p:clrMapOvr>
  <mc:AlternateContent xmlns:mc="http://schemas.openxmlformats.org/markup-compatibility/2006">
    <mc:Choice xmlns:p14="http://schemas.microsoft.com/office/powerpoint/2010/main" Requires="p14">
      <p:transition spd="slow" p14:dur="2000" advTm="7598"/>
    </mc:Choice>
    <mc:Fallback>
      <p:transition spd="slow" advTm="7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Aim:</a:t>
            </a:r>
          </a:p>
        </p:txBody>
      </p:sp>
      <p:sp>
        <p:nvSpPr>
          <p:cNvPr id="3" name="Content Placeholder 2">
            <a:extLst>
              <a:ext uri="{FF2B5EF4-FFF2-40B4-BE49-F238E27FC236}">
                <a16:creationId xmlns:a16="http://schemas.microsoft.com/office/drawing/2014/main" id="{9BB41B36-2C13-E94D-8ECC-8C8C472FFF25}"/>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dirty="0">
                <a:solidFill>
                  <a:schemeClr val="tx1"/>
                </a:solidFill>
              </a:rPr>
              <a:t>Explore the events of 7/7 and describe what occurred on July 7th, 2005.</a:t>
            </a:r>
          </a:p>
        </p:txBody>
      </p:sp>
      <p:pic>
        <p:nvPicPr>
          <p:cNvPr id="4" name="Audio 3">
            <a:hlinkClick r:id="" action="ppaction://media"/>
            <a:extLst>
              <a:ext uri="{FF2B5EF4-FFF2-40B4-BE49-F238E27FC236}">
                <a16:creationId xmlns:a16="http://schemas.microsoft.com/office/drawing/2014/main" id="{329468FA-6A95-7440-97A0-52D64B7FAC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978043499"/>
      </p:ext>
    </p:extLst>
  </p:cSld>
  <p:clrMapOvr>
    <a:masterClrMapping/>
  </p:clrMapOvr>
  <mc:AlternateContent xmlns:mc="http://schemas.openxmlformats.org/markup-compatibility/2006">
    <mc:Choice xmlns:p14="http://schemas.microsoft.com/office/powerpoint/2010/main" Requires="p14">
      <p:transition spd="slow" p14:dur="2000" advTm="11482"/>
    </mc:Choice>
    <mc:Fallback>
      <p:transition spd="slow" advTm="11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371600" y="685800"/>
            <a:ext cx="9601200" cy="1485900"/>
          </a:xfrm>
        </p:spPr>
        <p:txBody>
          <a:bodyPr>
            <a:normAutofit/>
          </a:bodyPr>
          <a:lstStyle/>
          <a:p>
            <a:r>
              <a:rPr lang="en-GB" dirty="0"/>
              <a:t>Objectives</a:t>
            </a:r>
          </a:p>
        </p:txBody>
      </p:sp>
      <p:graphicFrame>
        <p:nvGraphicFramePr>
          <p:cNvPr id="6" name="Content Placeholder 3">
            <a:extLst>
              <a:ext uri="{FF2B5EF4-FFF2-40B4-BE49-F238E27FC236}">
                <a16:creationId xmlns:a16="http://schemas.microsoft.com/office/drawing/2014/main" id="{CB2C84A3-E336-4F34-B2C4-326E670C010F}"/>
              </a:ext>
            </a:extLst>
          </p:cNvPr>
          <p:cNvGraphicFramePr>
            <a:graphicFrameLocks noGrp="1"/>
          </p:cNvGraphicFramePr>
          <p:nvPr>
            <p:ph idx="1"/>
            <p:extLst>
              <p:ext uri="{D42A27DB-BD31-4B8C-83A1-F6EECF244321}">
                <p14:modId xmlns:p14="http://schemas.microsoft.com/office/powerpoint/2010/main" val="1340113495"/>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8953DAF3-C111-0A4A-80E4-7FF523049C1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662917007"/>
      </p:ext>
    </p:extLst>
  </p:cSld>
  <p:clrMapOvr>
    <a:masterClrMapping/>
  </p:clrMapOvr>
  <mc:AlternateContent xmlns:mc="http://schemas.openxmlformats.org/markup-compatibility/2006">
    <mc:Choice xmlns:p14="http://schemas.microsoft.com/office/powerpoint/2010/main" Requires="p14">
      <p:transition spd="slow" p14:dur="2000" advTm="29511"/>
    </mc:Choice>
    <mc:Fallback>
      <p:transition spd="slow" advTm="29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64ACA-C5C9-F34F-9898-75C020B504C0}"/>
              </a:ext>
            </a:extLst>
          </p:cNvPr>
          <p:cNvSpPr>
            <a:spLocks noGrp="1"/>
          </p:cNvSpPr>
          <p:nvPr>
            <p:ph type="title"/>
          </p:nvPr>
        </p:nvSpPr>
        <p:spPr/>
        <p:txBody>
          <a:bodyPr>
            <a:normAutofit/>
          </a:bodyPr>
          <a:lstStyle/>
          <a:p>
            <a:r>
              <a:rPr lang="en-GB" dirty="0"/>
              <a:t>Summary</a:t>
            </a:r>
          </a:p>
        </p:txBody>
      </p:sp>
      <p:graphicFrame>
        <p:nvGraphicFramePr>
          <p:cNvPr id="5" name="Content Placeholder 2">
            <a:extLst>
              <a:ext uri="{FF2B5EF4-FFF2-40B4-BE49-F238E27FC236}">
                <a16:creationId xmlns:a16="http://schemas.microsoft.com/office/drawing/2014/main" id="{6C29AE2F-BFDA-4700-8CA6-3D5803090CB5}"/>
              </a:ext>
            </a:extLst>
          </p:cNvPr>
          <p:cNvGraphicFramePr>
            <a:graphicFrameLocks noGrp="1"/>
          </p:cNvGraphicFramePr>
          <p:nvPr>
            <p:ph idx="1"/>
            <p:extLst>
              <p:ext uri="{D42A27DB-BD31-4B8C-83A1-F6EECF244321}">
                <p14:modId xmlns:p14="http://schemas.microsoft.com/office/powerpoint/2010/main" val="342050911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F3482566-9BE2-1548-8199-6B2642F7652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175949725"/>
      </p:ext>
    </p:extLst>
  </p:cSld>
  <p:clrMapOvr>
    <a:masterClrMapping/>
  </p:clrMapOvr>
  <mc:AlternateContent xmlns:mc="http://schemas.openxmlformats.org/markup-compatibility/2006">
    <mc:Choice xmlns:p14="http://schemas.microsoft.com/office/powerpoint/2010/main" Requires="p14">
      <p:transition spd="slow" p14:dur="2000" advTm="65665"/>
    </mc:Choice>
    <mc:Fallback>
      <p:transition spd="slow" advTm="65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p:txBody>
          <a:bodyPr/>
          <a:lstStyle/>
          <a:p>
            <a:r>
              <a:rPr lang="en-GB" dirty="0"/>
              <a:t>The Attackers</a:t>
            </a:r>
          </a:p>
        </p:txBody>
      </p:sp>
      <p:pic>
        <p:nvPicPr>
          <p:cNvPr id="4" name="Picture 4" descr="7 July London bombings: What happened that day? - BBC News">
            <a:extLst>
              <a:ext uri="{FF2B5EF4-FFF2-40B4-BE49-F238E27FC236}">
                <a16:creationId xmlns:a16="http://schemas.microsoft.com/office/drawing/2014/main" id="{107441F5-D15F-0A48-A37C-0095B28BDBA9}"/>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957753" y="2171700"/>
            <a:ext cx="9296400" cy="4111868"/>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002CABE8-A20D-4D4E-BAC3-73FD7346A4C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84967019"/>
      </p:ext>
    </p:extLst>
  </p:cSld>
  <p:clrMapOvr>
    <a:masterClrMapping/>
  </p:clrMapOvr>
  <mc:AlternateContent xmlns:mc="http://schemas.openxmlformats.org/markup-compatibility/2006">
    <mc:Choice xmlns:p14="http://schemas.microsoft.com/office/powerpoint/2010/main" Requires="p14">
      <p:transition spd="slow" p14:dur="2000" advTm="57900"/>
    </mc:Choice>
    <mc:Fallback>
      <p:transition spd="slow" advTm="57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371600" y="685800"/>
            <a:ext cx="9601200" cy="1485900"/>
          </a:xfrm>
        </p:spPr>
        <p:txBody>
          <a:bodyPr>
            <a:normAutofit/>
          </a:bodyPr>
          <a:lstStyle/>
          <a:p>
            <a:r>
              <a:rPr lang="en-GB" dirty="0"/>
              <a:t>The Attackers Cont.</a:t>
            </a:r>
          </a:p>
        </p:txBody>
      </p:sp>
      <p:graphicFrame>
        <p:nvGraphicFramePr>
          <p:cNvPr id="5" name="Content Placeholder 2">
            <a:extLst>
              <a:ext uri="{FF2B5EF4-FFF2-40B4-BE49-F238E27FC236}">
                <a16:creationId xmlns:a16="http://schemas.microsoft.com/office/drawing/2014/main" id="{3D240C28-0F4B-4758-9EA1-44699C52E580}"/>
              </a:ext>
            </a:extLst>
          </p:cNvPr>
          <p:cNvGraphicFramePr>
            <a:graphicFrameLocks noGrp="1"/>
          </p:cNvGraphicFramePr>
          <p:nvPr>
            <p:ph idx="1"/>
            <p:extLst>
              <p:ext uri="{D42A27DB-BD31-4B8C-83A1-F6EECF244321}">
                <p14:modId xmlns:p14="http://schemas.microsoft.com/office/powerpoint/2010/main" val="137213146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E024CAE0-55A1-D847-B711-B23A8886318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190758173"/>
      </p:ext>
    </p:extLst>
  </p:cSld>
  <p:clrMapOvr>
    <a:masterClrMapping/>
  </p:clrMapOvr>
  <mc:AlternateContent xmlns:mc="http://schemas.openxmlformats.org/markup-compatibility/2006">
    <mc:Choice xmlns:p14="http://schemas.microsoft.com/office/powerpoint/2010/main" Requires="p14">
      <p:transition spd="slow" p14:dur="2000" advTm="120317"/>
    </mc:Choice>
    <mc:Fallback>
      <p:transition spd="slow" advTm="120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371600" y="685800"/>
            <a:ext cx="9601200" cy="1485900"/>
          </a:xfrm>
        </p:spPr>
        <p:txBody>
          <a:bodyPr>
            <a:normAutofit/>
          </a:bodyPr>
          <a:lstStyle/>
          <a:p>
            <a:r>
              <a:rPr lang="en-GB" dirty="0"/>
              <a:t>Ties to al Qaeda?</a:t>
            </a:r>
          </a:p>
        </p:txBody>
      </p:sp>
      <p:graphicFrame>
        <p:nvGraphicFramePr>
          <p:cNvPr id="5" name="Content Placeholder 2">
            <a:extLst>
              <a:ext uri="{FF2B5EF4-FFF2-40B4-BE49-F238E27FC236}">
                <a16:creationId xmlns:a16="http://schemas.microsoft.com/office/drawing/2014/main" id="{AEC325A4-9A1A-42A3-9180-D7323B7D0CCD}"/>
              </a:ext>
            </a:extLst>
          </p:cNvPr>
          <p:cNvGraphicFramePr>
            <a:graphicFrameLocks noGrp="1"/>
          </p:cNvGraphicFramePr>
          <p:nvPr>
            <p:ph idx="1"/>
            <p:extLst>
              <p:ext uri="{D42A27DB-BD31-4B8C-83A1-F6EECF244321}">
                <p14:modId xmlns:p14="http://schemas.microsoft.com/office/powerpoint/2010/main" val="263857405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0F01E72F-FD34-FE4C-87F2-57FC821C786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942332385"/>
      </p:ext>
    </p:extLst>
  </p:cSld>
  <p:clrMapOvr>
    <a:masterClrMapping/>
  </p:clrMapOvr>
  <mc:AlternateContent xmlns:mc="http://schemas.openxmlformats.org/markup-compatibility/2006">
    <mc:Choice xmlns:p14="http://schemas.microsoft.com/office/powerpoint/2010/main" Requires="p14">
      <p:transition spd="slow" p14:dur="2000" advTm="73015"/>
    </mc:Choice>
    <mc:Fallback>
      <p:transition spd="slow" advTm="73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371600" y="685800"/>
            <a:ext cx="9601200" cy="1485900"/>
          </a:xfrm>
        </p:spPr>
        <p:txBody>
          <a:bodyPr>
            <a:normAutofit/>
          </a:bodyPr>
          <a:lstStyle/>
          <a:p>
            <a:r>
              <a:rPr lang="en-GB" dirty="0"/>
              <a:t>Al Qaeda ties, Cont. </a:t>
            </a:r>
          </a:p>
        </p:txBody>
      </p:sp>
      <p:graphicFrame>
        <p:nvGraphicFramePr>
          <p:cNvPr id="5" name="Content Placeholder 2">
            <a:extLst>
              <a:ext uri="{FF2B5EF4-FFF2-40B4-BE49-F238E27FC236}">
                <a16:creationId xmlns:a16="http://schemas.microsoft.com/office/drawing/2014/main" id="{9E90E63E-473C-426D-AB69-A40786A21F01}"/>
              </a:ext>
            </a:extLst>
          </p:cNvPr>
          <p:cNvGraphicFramePr>
            <a:graphicFrameLocks noGrp="1"/>
          </p:cNvGraphicFramePr>
          <p:nvPr>
            <p:ph idx="1"/>
            <p:extLst>
              <p:ext uri="{D42A27DB-BD31-4B8C-83A1-F6EECF244321}">
                <p14:modId xmlns:p14="http://schemas.microsoft.com/office/powerpoint/2010/main" val="3207674713"/>
              </p:ext>
            </p:extLst>
          </p:nvPr>
        </p:nvGraphicFramePr>
        <p:xfrm>
          <a:off x="1371600" y="1765005"/>
          <a:ext cx="9601200" cy="410239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D05B567F-E0E8-634D-808F-B204F084FC4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58974848"/>
      </p:ext>
    </p:extLst>
  </p:cSld>
  <p:clrMapOvr>
    <a:masterClrMapping/>
  </p:clrMapOvr>
  <mc:AlternateContent xmlns:mc="http://schemas.openxmlformats.org/markup-compatibility/2006">
    <mc:Choice xmlns:p14="http://schemas.microsoft.com/office/powerpoint/2010/main" Requires="p14">
      <p:transition spd="slow" p14:dur="2000" advTm="74637"/>
    </mc:Choice>
    <mc:Fallback>
      <p:transition spd="slow" advTm="74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65161-3F73-994D-8176-FE7C3DB44734}"/>
              </a:ext>
            </a:extLst>
          </p:cNvPr>
          <p:cNvSpPr>
            <a:spLocks noGrp="1"/>
          </p:cNvSpPr>
          <p:nvPr>
            <p:ph type="title"/>
          </p:nvPr>
        </p:nvSpPr>
        <p:spPr>
          <a:xfrm>
            <a:off x="1371600" y="685800"/>
            <a:ext cx="9601200" cy="1485900"/>
          </a:xfrm>
        </p:spPr>
        <p:txBody>
          <a:bodyPr>
            <a:normAutofit/>
          </a:bodyPr>
          <a:lstStyle/>
          <a:p>
            <a:r>
              <a:rPr lang="en-GB" dirty="0"/>
              <a:t>Al Qaeda ties, Cont.</a:t>
            </a:r>
          </a:p>
        </p:txBody>
      </p:sp>
      <p:graphicFrame>
        <p:nvGraphicFramePr>
          <p:cNvPr id="5" name="Content Placeholder 2">
            <a:extLst>
              <a:ext uri="{FF2B5EF4-FFF2-40B4-BE49-F238E27FC236}">
                <a16:creationId xmlns:a16="http://schemas.microsoft.com/office/drawing/2014/main" id="{0E16DB3D-4B5F-43A3-AAD9-06E37505861B}"/>
              </a:ext>
            </a:extLst>
          </p:cNvPr>
          <p:cNvGraphicFramePr>
            <a:graphicFrameLocks noGrp="1"/>
          </p:cNvGraphicFramePr>
          <p:nvPr>
            <p:ph idx="1"/>
            <p:extLst>
              <p:ext uri="{D42A27DB-BD31-4B8C-83A1-F6EECF244321}">
                <p14:modId xmlns:p14="http://schemas.microsoft.com/office/powerpoint/2010/main" val="3908821235"/>
              </p:ext>
            </p:extLst>
          </p:nvPr>
        </p:nvGraphicFramePr>
        <p:xfrm>
          <a:off x="1371600" y="2286000"/>
          <a:ext cx="9601200" cy="41148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387A859-A068-E744-92FE-2F2C9008CB9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05040972"/>
      </p:ext>
    </p:extLst>
  </p:cSld>
  <p:clrMapOvr>
    <a:masterClrMapping/>
  </p:clrMapOvr>
  <mc:AlternateContent xmlns:mc="http://schemas.openxmlformats.org/markup-compatibility/2006">
    <mc:Choice xmlns:p14="http://schemas.microsoft.com/office/powerpoint/2010/main" Requires="p14">
      <p:transition spd="slow" p14:dur="2000" advTm="63949"/>
    </mc:Choice>
    <mc:Fallback>
      <p:transition spd="slow" advTm="63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315FC-1882-E84C-BE0F-7AB046A7F1DB}"/>
              </a:ext>
            </a:extLst>
          </p:cNvPr>
          <p:cNvSpPr>
            <a:spLocks noGrp="1"/>
          </p:cNvSpPr>
          <p:nvPr>
            <p:ph type="title"/>
          </p:nvPr>
        </p:nvSpPr>
        <p:spPr>
          <a:xfrm>
            <a:off x="1371600" y="685800"/>
            <a:ext cx="9601200" cy="1485900"/>
          </a:xfrm>
        </p:spPr>
        <p:txBody>
          <a:bodyPr>
            <a:normAutofit/>
          </a:bodyPr>
          <a:lstStyle/>
          <a:p>
            <a:r>
              <a:rPr lang="en-GB" dirty="0"/>
              <a:t>Al Qaeda ties, Cont.</a:t>
            </a:r>
          </a:p>
        </p:txBody>
      </p:sp>
      <p:graphicFrame>
        <p:nvGraphicFramePr>
          <p:cNvPr id="5" name="Content Placeholder 2">
            <a:extLst>
              <a:ext uri="{FF2B5EF4-FFF2-40B4-BE49-F238E27FC236}">
                <a16:creationId xmlns:a16="http://schemas.microsoft.com/office/drawing/2014/main" id="{E43A015D-E85E-4B98-8372-C4BAE49933C3}"/>
              </a:ext>
            </a:extLst>
          </p:cNvPr>
          <p:cNvGraphicFramePr>
            <a:graphicFrameLocks noGrp="1"/>
          </p:cNvGraphicFramePr>
          <p:nvPr>
            <p:ph idx="1"/>
            <p:extLst>
              <p:ext uri="{D42A27DB-BD31-4B8C-83A1-F6EECF244321}">
                <p14:modId xmlns:p14="http://schemas.microsoft.com/office/powerpoint/2010/main" val="1296891477"/>
              </p:ext>
            </p:extLst>
          </p:nvPr>
        </p:nvGraphicFramePr>
        <p:xfrm>
          <a:off x="1371600" y="1743740"/>
          <a:ext cx="9601200" cy="41236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AA718C76-CD8D-EB4C-90C8-95F98085F30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45445190"/>
      </p:ext>
    </p:extLst>
  </p:cSld>
  <p:clrMapOvr>
    <a:masterClrMapping/>
  </p:clrMapOvr>
  <mc:AlternateContent xmlns:mc="http://schemas.openxmlformats.org/markup-compatibility/2006">
    <mc:Choice xmlns:p14="http://schemas.microsoft.com/office/powerpoint/2010/main" Requires="p14">
      <p:transition spd="slow" p14:dur="2000" advTm="59694"/>
    </mc:Choice>
    <mc:Fallback>
      <p:transition spd="slow" advTm="59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C988D-9425-AA45-A79E-6DC22F3571AC}"/>
              </a:ext>
            </a:extLst>
          </p:cNvPr>
          <p:cNvSpPr>
            <a:spLocks noGrp="1"/>
          </p:cNvSpPr>
          <p:nvPr>
            <p:ph type="title"/>
          </p:nvPr>
        </p:nvSpPr>
        <p:spPr>
          <a:xfrm>
            <a:off x="1371600" y="685800"/>
            <a:ext cx="9601200" cy="1485900"/>
          </a:xfrm>
        </p:spPr>
        <p:txBody>
          <a:bodyPr>
            <a:normAutofit/>
          </a:bodyPr>
          <a:lstStyle/>
          <a:p>
            <a:r>
              <a:rPr lang="en-GB" dirty="0"/>
              <a:t>Al Qaeda ties, Cont.</a:t>
            </a:r>
          </a:p>
        </p:txBody>
      </p:sp>
      <p:graphicFrame>
        <p:nvGraphicFramePr>
          <p:cNvPr id="5" name="Content Placeholder 2">
            <a:extLst>
              <a:ext uri="{FF2B5EF4-FFF2-40B4-BE49-F238E27FC236}">
                <a16:creationId xmlns:a16="http://schemas.microsoft.com/office/drawing/2014/main" id="{A8DB8D2B-4268-44DA-8627-1C71D9BCB967}"/>
              </a:ext>
            </a:extLst>
          </p:cNvPr>
          <p:cNvGraphicFramePr>
            <a:graphicFrameLocks noGrp="1"/>
          </p:cNvGraphicFramePr>
          <p:nvPr>
            <p:ph idx="1"/>
            <p:extLst>
              <p:ext uri="{D42A27DB-BD31-4B8C-83A1-F6EECF244321}">
                <p14:modId xmlns:p14="http://schemas.microsoft.com/office/powerpoint/2010/main" val="221971334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E8FBAF09-6055-964C-988F-234EA92EE3C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640489038"/>
      </p:ext>
    </p:extLst>
  </p:cSld>
  <p:clrMapOvr>
    <a:masterClrMapping/>
  </p:clrMapOvr>
  <mc:AlternateContent xmlns:mc="http://schemas.openxmlformats.org/markup-compatibility/2006">
    <mc:Choice xmlns:p14="http://schemas.microsoft.com/office/powerpoint/2010/main" Requires="p14">
      <p:transition spd="slow" p14:dur="2000" advTm="78482"/>
    </mc:Choice>
    <mc:Fallback>
      <p:transition spd="slow" advTm="78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A1CCA-261B-9647-810E-445047D1E119}"/>
              </a:ext>
            </a:extLst>
          </p:cNvPr>
          <p:cNvSpPr>
            <a:spLocks noGrp="1"/>
          </p:cNvSpPr>
          <p:nvPr>
            <p:ph type="title"/>
          </p:nvPr>
        </p:nvSpPr>
        <p:spPr>
          <a:xfrm>
            <a:off x="1371600" y="685800"/>
            <a:ext cx="9601200" cy="1485900"/>
          </a:xfrm>
        </p:spPr>
        <p:txBody>
          <a:bodyPr>
            <a:normAutofit/>
          </a:bodyPr>
          <a:lstStyle/>
          <a:p>
            <a:r>
              <a:rPr lang="en-GB" dirty="0"/>
              <a:t>Motivations &amp; Goals</a:t>
            </a:r>
          </a:p>
        </p:txBody>
      </p:sp>
      <p:graphicFrame>
        <p:nvGraphicFramePr>
          <p:cNvPr id="5" name="Content Placeholder 2">
            <a:extLst>
              <a:ext uri="{FF2B5EF4-FFF2-40B4-BE49-F238E27FC236}">
                <a16:creationId xmlns:a16="http://schemas.microsoft.com/office/drawing/2014/main" id="{E48A4154-32F3-49BE-9327-64A2E43538FB}"/>
              </a:ext>
            </a:extLst>
          </p:cNvPr>
          <p:cNvGraphicFramePr>
            <a:graphicFrameLocks noGrp="1"/>
          </p:cNvGraphicFramePr>
          <p:nvPr>
            <p:ph idx="1"/>
            <p:extLst>
              <p:ext uri="{D42A27DB-BD31-4B8C-83A1-F6EECF244321}">
                <p14:modId xmlns:p14="http://schemas.microsoft.com/office/powerpoint/2010/main" val="4233527696"/>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6CFA63AC-064A-8A44-9847-2B84A4E603D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872680040"/>
      </p:ext>
    </p:extLst>
  </p:cSld>
  <p:clrMapOvr>
    <a:masterClrMapping/>
  </p:clrMapOvr>
  <mc:AlternateContent xmlns:mc="http://schemas.openxmlformats.org/markup-compatibility/2006">
    <mc:Choice xmlns:p14="http://schemas.microsoft.com/office/powerpoint/2010/main" Requires="p14">
      <p:transition spd="slow" p14:dur="2000" advTm="72959"/>
    </mc:Choice>
    <mc:Fallback>
      <p:transition spd="slow" advTm="72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EEC28-70CE-614E-8A07-08397BFA2282}"/>
              </a:ext>
            </a:extLst>
          </p:cNvPr>
          <p:cNvSpPr>
            <a:spLocks noGrp="1"/>
          </p:cNvSpPr>
          <p:nvPr>
            <p:ph type="title"/>
          </p:nvPr>
        </p:nvSpPr>
        <p:spPr>
          <a:xfrm>
            <a:off x="1066800" y="209550"/>
            <a:ext cx="9601200" cy="1485900"/>
          </a:xfrm>
        </p:spPr>
        <p:txBody>
          <a:bodyPr/>
          <a:lstStyle/>
          <a:p>
            <a:r>
              <a:rPr lang="en-GB" dirty="0"/>
              <a:t>Motives &amp; Goals, Cont.</a:t>
            </a:r>
          </a:p>
        </p:txBody>
      </p:sp>
      <p:pic>
        <p:nvPicPr>
          <p:cNvPr id="5" name="Content Placeholder 4" descr="Text, letter&#10;&#10;Description automatically generated">
            <a:extLst>
              <a:ext uri="{FF2B5EF4-FFF2-40B4-BE49-F238E27FC236}">
                <a16:creationId xmlns:a16="http://schemas.microsoft.com/office/drawing/2014/main" id="{A31DFAA5-1CAD-BE40-90DF-95500287B31D}"/>
              </a:ext>
            </a:extLst>
          </p:cNvPr>
          <p:cNvPicPr>
            <a:picLocks noGrp="1" noChangeAspect="1"/>
          </p:cNvPicPr>
          <p:nvPr>
            <p:ph idx="1"/>
          </p:nvPr>
        </p:nvPicPr>
        <p:blipFill>
          <a:blip r:embed="rId5"/>
          <a:stretch>
            <a:fillRect/>
          </a:stretch>
        </p:blipFill>
        <p:spPr>
          <a:xfrm>
            <a:off x="819150" y="933450"/>
            <a:ext cx="11087100" cy="5924550"/>
          </a:xfrm>
        </p:spPr>
      </p:pic>
      <p:pic>
        <p:nvPicPr>
          <p:cNvPr id="3" name="Audio 2">
            <a:hlinkClick r:id="" action="ppaction://media"/>
            <a:extLst>
              <a:ext uri="{FF2B5EF4-FFF2-40B4-BE49-F238E27FC236}">
                <a16:creationId xmlns:a16="http://schemas.microsoft.com/office/drawing/2014/main" id="{D34383C8-0B19-8649-BD0A-80ACA48B2F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93450" y="228600"/>
            <a:ext cx="812800" cy="548014"/>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671331039"/>
      </p:ext>
    </p:extLst>
  </p:cSld>
  <p:clrMapOvr>
    <a:masterClrMapping/>
  </p:clrMapOvr>
  <mc:AlternateContent xmlns:mc="http://schemas.openxmlformats.org/markup-compatibility/2006">
    <mc:Choice xmlns:p14="http://schemas.microsoft.com/office/powerpoint/2010/main" Requires="p14">
      <p:transition spd="slow" p14:dur="2000" advTm="135100"/>
    </mc:Choice>
    <mc:Fallback>
      <p:transition spd="slow" advTm="135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Map&#10;&#10;Description automatically generated">
            <a:extLst>
              <a:ext uri="{FF2B5EF4-FFF2-40B4-BE49-F238E27FC236}">
                <a16:creationId xmlns:a16="http://schemas.microsoft.com/office/drawing/2014/main" id="{163F53FF-FABB-D64B-BA9C-CC2E3A660D3B}"/>
              </a:ext>
            </a:extLst>
          </p:cNvPr>
          <p:cNvPicPr>
            <a:picLocks noGrp="1" noChangeAspect="1"/>
          </p:cNvPicPr>
          <p:nvPr>
            <p:ph idx="1"/>
          </p:nvPr>
        </p:nvPicPr>
        <p:blipFill>
          <a:blip r:embed="rId5"/>
          <a:stretch>
            <a:fillRect/>
          </a:stretch>
        </p:blipFill>
        <p:spPr>
          <a:xfrm>
            <a:off x="0" y="0"/>
            <a:ext cx="12192000" cy="6858000"/>
          </a:xfrm>
        </p:spPr>
      </p:pic>
      <p:pic>
        <p:nvPicPr>
          <p:cNvPr id="2" name="Audio 1">
            <a:hlinkClick r:id="" action="ppaction://media"/>
            <a:extLst>
              <a:ext uri="{FF2B5EF4-FFF2-40B4-BE49-F238E27FC236}">
                <a16:creationId xmlns:a16="http://schemas.microsoft.com/office/drawing/2014/main" id="{A2F936A7-D9F8-3C4E-937E-7E818EC1EA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1140717"/>
      </p:ext>
    </p:extLst>
  </p:cSld>
  <p:clrMapOvr>
    <a:masterClrMapping/>
  </p:clrMapOvr>
  <mc:AlternateContent xmlns:mc="http://schemas.openxmlformats.org/markup-compatibility/2006">
    <mc:Choice xmlns:p14="http://schemas.microsoft.com/office/powerpoint/2010/main" Requires="p14">
      <p:transition spd="slow" p14:dur="2000" advTm="59291"/>
    </mc:Choice>
    <mc:Fallback>
      <p:transition spd="slow" advTm="59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371600" y="685800"/>
            <a:ext cx="3282695" cy="1485900"/>
          </a:xfrm>
        </p:spPr>
        <p:txBody>
          <a:bodyPr>
            <a:normAutofit/>
          </a:bodyPr>
          <a:lstStyle/>
          <a:p>
            <a:r>
              <a:rPr lang="en-GB" dirty="0"/>
              <a:t>Aldgate</a:t>
            </a:r>
          </a:p>
        </p:txBody>
      </p:sp>
      <p:sp>
        <p:nvSpPr>
          <p:cNvPr id="3" name="Content Placeholder 2">
            <a:extLst>
              <a:ext uri="{FF2B5EF4-FFF2-40B4-BE49-F238E27FC236}">
                <a16:creationId xmlns:a16="http://schemas.microsoft.com/office/drawing/2014/main" id="{9BB41B36-2C13-E94D-8ECC-8C8C472FFF25}"/>
              </a:ext>
            </a:extLst>
          </p:cNvPr>
          <p:cNvSpPr>
            <a:spLocks noGrp="1"/>
          </p:cNvSpPr>
          <p:nvPr>
            <p:ph idx="1"/>
          </p:nvPr>
        </p:nvSpPr>
        <p:spPr>
          <a:xfrm>
            <a:off x="895350" y="2286000"/>
            <a:ext cx="3758944" cy="3581400"/>
          </a:xfrm>
        </p:spPr>
        <p:txBody>
          <a:bodyPr>
            <a:normAutofit/>
          </a:bodyPr>
          <a:lstStyle/>
          <a:p>
            <a:r>
              <a:rPr lang="en-GB" dirty="0"/>
              <a:t>Shehzad </a:t>
            </a:r>
            <a:r>
              <a:rPr lang="en-GB" dirty="0" err="1"/>
              <a:t>Tanweer</a:t>
            </a:r>
            <a:r>
              <a:rPr lang="en-GB" dirty="0"/>
              <a:t> detonated his device on the Eastbound Circle Line train between Liverpool Street and Aldgate.</a:t>
            </a:r>
          </a:p>
          <a:p>
            <a:r>
              <a:rPr lang="en-GB" dirty="0"/>
              <a:t>The explosion happened at the rear end of the second carriage.</a:t>
            </a:r>
          </a:p>
          <a:p>
            <a:r>
              <a:rPr lang="en-GB" dirty="0"/>
              <a:t>Killed 7 people.</a:t>
            </a:r>
          </a:p>
          <a:p>
            <a:endParaRPr lang="en-GB" dirty="0"/>
          </a:p>
        </p:txBody>
      </p:sp>
      <p:pic>
        <p:nvPicPr>
          <p:cNvPr id="17410" name="Picture 2" descr="7/7 inquest: London bombing victim Carrie Taylor&amp;#39;s father vows to uncover  the truth | Daily Mail Online">
            <a:extLst>
              <a:ext uri="{FF2B5EF4-FFF2-40B4-BE49-F238E27FC236}">
                <a16:creationId xmlns:a16="http://schemas.microsoft.com/office/drawing/2014/main" id="{C3A1C5CF-A9E8-2848-970A-FBEB974399D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964589" y="1885337"/>
            <a:ext cx="6517065" cy="4382726"/>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919C5CFC-C8EB-4C45-9254-87C952259E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08367732"/>
      </p:ext>
    </p:extLst>
  </p:cSld>
  <p:clrMapOvr>
    <a:masterClrMapping/>
  </p:clrMapOvr>
  <mc:AlternateContent xmlns:mc="http://schemas.openxmlformats.org/markup-compatibility/2006">
    <mc:Choice xmlns:p14="http://schemas.microsoft.com/office/powerpoint/2010/main" Requires="p14">
      <p:transition spd="slow" p14:dur="2000" advTm="23354"/>
    </mc:Choice>
    <mc:Fallback>
      <p:transition spd="slow" advTm="23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10;&#10;Description automatically generated">
            <a:extLst>
              <a:ext uri="{FF2B5EF4-FFF2-40B4-BE49-F238E27FC236}">
                <a16:creationId xmlns:a16="http://schemas.microsoft.com/office/drawing/2014/main" id="{559EF8C8-0A6D-3147-B759-7027F0F8F77F}"/>
              </a:ext>
            </a:extLst>
          </p:cNvPr>
          <p:cNvPicPr>
            <a:picLocks noGrp="1" noChangeAspect="1"/>
          </p:cNvPicPr>
          <p:nvPr>
            <p:ph idx="1"/>
          </p:nvPr>
        </p:nvPicPr>
        <p:blipFill>
          <a:blip r:embed="rId5"/>
          <a:stretch>
            <a:fillRect/>
          </a:stretch>
        </p:blipFill>
        <p:spPr>
          <a:xfrm>
            <a:off x="160867" y="158782"/>
            <a:ext cx="11870265" cy="6537849"/>
          </a:xfrm>
          <a:prstGeom prst="rect">
            <a:avLst/>
          </a:prstGeom>
        </p:spPr>
      </p:pic>
      <p:pic>
        <p:nvPicPr>
          <p:cNvPr id="2" name="Audio 1">
            <a:hlinkClick r:id="" action="ppaction://media"/>
            <a:extLst>
              <a:ext uri="{FF2B5EF4-FFF2-40B4-BE49-F238E27FC236}">
                <a16:creationId xmlns:a16="http://schemas.microsoft.com/office/drawing/2014/main" id="{9D674FEA-FFEB-6544-AC14-7389DF58348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973274625"/>
      </p:ext>
    </p:extLst>
  </p:cSld>
  <p:clrMapOvr>
    <a:masterClrMapping/>
  </p:clrMapOvr>
  <mc:AlternateContent xmlns:mc="http://schemas.openxmlformats.org/markup-compatibility/2006">
    <mc:Choice xmlns:p14="http://schemas.microsoft.com/office/powerpoint/2010/main" Requires="p14">
      <p:transition spd="slow" p14:dur="2000" advTm="30511"/>
    </mc:Choice>
    <mc:Fallback>
      <p:transition spd="slow" advTm="30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436" name="Rectangle 134">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5100824" y="685800"/>
            <a:ext cx="6176776" cy="1485900"/>
          </a:xfrm>
        </p:spPr>
        <p:txBody>
          <a:bodyPr>
            <a:normAutofit/>
          </a:bodyPr>
          <a:lstStyle/>
          <a:p>
            <a:r>
              <a:rPr lang="en-GB" dirty="0"/>
              <a:t>Edgware Road</a:t>
            </a:r>
          </a:p>
        </p:txBody>
      </p:sp>
      <p:pic>
        <p:nvPicPr>
          <p:cNvPr id="18434" name="Picture 2" descr="7/7 London bombings: When were the attacks and how many people died?">
            <a:extLst>
              <a:ext uri="{FF2B5EF4-FFF2-40B4-BE49-F238E27FC236}">
                <a16:creationId xmlns:a16="http://schemas.microsoft.com/office/drawing/2014/main" id="{5E8B5A00-144D-0749-99E3-7D392CC4EFD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460" r="402"/>
          <a:stretch/>
        </p:blipFill>
        <p:spPr bwMode="auto">
          <a:xfrm>
            <a:off x="-1" y="10"/>
            <a:ext cx="4373546" cy="6857990"/>
          </a:xfrm>
          <a:prstGeom prst="rect">
            <a:avLst/>
          </a:prstGeom>
          <a:noFill/>
          <a:extLst>
            <a:ext uri="{909E8E84-426E-40DD-AFC4-6F175D3DCCD1}">
              <a14:hiddenFill xmlns:a14="http://schemas.microsoft.com/office/drawing/2010/main">
                <a:solidFill>
                  <a:srgbClr val="FFFFFF"/>
                </a:solidFill>
              </a14:hiddenFill>
            </a:ext>
          </a:extLst>
        </p:spPr>
      </p:pic>
      <p:sp>
        <p:nvSpPr>
          <p:cNvPr id="18437" name="Rectangle 136">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BB41B36-2C13-E94D-8ECC-8C8C472FFF25}"/>
              </a:ext>
            </a:extLst>
          </p:cNvPr>
          <p:cNvSpPr>
            <a:spLocks noGrp="1"/>
          </p:cNvSpPr>
          <p:nvPr>
            <p:ph idx="1"/>
          </p:nvPr>
        </p:nvSpPr>
        <p:spPr>
          <a:xfrm>
            <a:off x="5100824" y="2286000"/>
            <a:ext cx="6176776" cy="3581400"/>
          </a:xfrm>
        </p:spPr>
        <p:txBody>
          <a:bodyPr>
            <a:normAutofit/>
          </a:bodyPr>
          <a:lstStyle/>
          <a:p>
            <a:r>
              <a:rPr lang="en-GB" dirty="0"/>
              <a:t>Ring leader Mohammed </a:t>
            </a:r>
            <a:r>
              <a:rPr lang="en-GB" dirty="0" err="1"/>
              <a:t>Sidique</a:t>
            </a:r>
            <a:r>
              <a:rPr lang="en-GB" dirty="0"/>
              <a:t> Khan detonated his explosive device on the Westbound Circle Line train that was heading towards Paddington.</a:t>
            </a:r>
          </a:p>
          <a:p>
            <a:r>
              <a:rPr lang="en-GB" dirty="0"/>
              <a:t>The bomb exploded at Edgware Road in the second carriage.</a:t>
            </a:r>
          </a:p>
          <a:p>
            <a:r>
              <a:rPr lang="en-GB" dirty="0"/>
              <a:t>It killed 6 people.</a:t>
            </a:r>
          </a:p>
          <a:p>
            <a:r>
              <a:rPr lang="en-GB" dirty="0"/>
              <a:t>Inquest into emergency response services as they reached the station at 9:12 despite the bomb going off at 8:50.</a:t>
            </a:r>
          </a:p>
        </p:txBody>
      </p:sp>
      <p:pic>
        <p:nvPicPr>
          <p:cNvPr id="4" name="Audio 3">
            <a:hlinkClick r:id="" action="ppaction://media"/>
            <a:extLst>
              <a:ext uri="{FF2B5EF4-FFF2-40B4-BE49-F238E27FC236}">
                <a16:creationId xmlns:a16="http://schemas.microsoft.com/office/drawing/2014/main" id="{F9D20007-EBF0-8341-8833-9F38BB7546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677325732"/>
      </p:ext>
    </p:extLst>
  </p:cSld>
  <p:clrMapOvr>
    <a:masterClrMapping/>
  </p:clrMapOvr>
  <mc:AlternateContent xmlns:mc="http://schemas.openxmlformats.org/markup-compatibility/2006">
    <mc:Choice xmlns:p14="http://schemas.microsoft.com/office/powerpoint/2010/main" Requires="p14">
      <p:transition spd="slow" p14:dur="2000" advTm="44785"/>
    </mc:Choice>
    <mc:Fallback>
      <p:transition spd="slow" advTm="44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10;&#10;Description automatically generated">
            <a:extLst>
              <a:ext uri="{FF2B5EF4-FFF2-40B4-BE49-F238E27FC236}">
                <a16:creationId xmlns:a16="http://schemas.microsoft.com/office/drawing/2014/main" id="{CC803930-64DA-7642-B8A7-AA6D0A182525}"/>
              </a:ext>
            </a:extLst>
          </p:cNvPr>
          <p:cNvPicPr>
            <a:picLocks noGrp="1" noChangeAspect="1"/>
          </p:cNvPicPr>
          <p:nvPr>
            <p:ph idx="1"/>
          </p:nvPr>
        </p:nvPicPr>
        <p:blipFill>
          <a:blip r:embed="rId5"/>
          <a:stretch>
            <a:fillRect/>
          </a:stretch>
        </p:blipFill>
        <p:spPr>
          <a:xfrm>
            <a:off x="160867" y="158782"/>
            <a:ext cx="11870265" cy="6537849"/>
          </a:xfrm>
          <a:prstGeom prst="rect">
            <a:avLst/>
          </a:prstGeom>
        </p:spPr>
      </p:pic>
      <p:pic>
        <p:nvPicPr>
          <p:cNvPr id="2" name="Audio 1">
            <a:hlinkClick r:id="" action="ppaction://media"/>
            <a:extLst>
              <a:ext uri="{FF2B5EF4-FFF2-40B4-BE49-F238E27FC236}">
                <a16:creationId xmlns:a16="http://schemas.microsoft.com/office/drawing/2014/main" id="{EFCEAA84-55E6-3A44-888B-5A7F511868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564194647"/>
      </p:ext>
    </p:extLst>
  </p:cSld>
  <p:clrMapOvr>
    <a:masterClrMapping/>
  </p:clrMapOvr>
  <mc:AlternateContent xmlns:mc="http://schemas.openxmlformats.org/markup-compatibility/2006">
    <mc:Choice xmlns:p14="http://schemas.microsoft.com/office/powerpoint/2010/main" Requires="p14">
      <p:transition spd="slow" p14:dur="2000" advTm="16092"/>
    </mc:Choice>
    <mc:Fallback>
      <p:transition spd="slow" advTm="16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371600" y="685800"/>
            <a:ext cx="5560828" cy="1485900"/>
          </a:xfrm>
        </p:spPr>
        <p:txBody>
          <a:bodyPr>
            <a:normAutofit/>
          </a:bodyPr>
          <a:lstStyle/>
          <a:p>
            <a:r>
              <a:rPr lang="en-GB" sz="3400" dirty="0"/>
              <a:t>Kings Cross/Russel Square</a:t>
            </a:r>
          </a:p>
        </p:txBody>
      </p:sp>
      <p:sp>
        <p:nvSpPr>
          <p:cNvPr id="3" name="Content Placeholder 2">
            <a:extLst>
              <a:ext uri="{FF2B5EF4-FFF2-40B4-BE49-F238E27FC236}">
                <a16:creationId xmlns:a16="http://schemas.microsoft.com/office/drawing/2014/main" id="{9BB41B36-2C13-E94D-8ECC-8C8C472FFF25}"/>
              </a:ext>
            </a:extLst>
          </p:cNvPr>
          <p:cNvSpPr>
            <a:spLocks noGrp="1"/>
          </p:cNvSpPr>
          <p:nvPr>
            <p:ph idx="1"/>
          </p:nvPr>
        </p:nvSpPr>
        <p:spPr>
          <a:xfrm>
            <a:off x="1371600" y="2286000"/>
            <a:ext cx="3282694" cy="3581400"/>
          </a:xfrm>
        </p:spPr>
        <p:txBody>
          <a:bodyPr>
            <a:normAutofit/>
          </a:bodyPr>
          <a:lstStyle/>
          <a:p>
            <a:r>
              <a:rPr lang="en-GB" dirty="0"/>
              <a:t>Germaine Lindsay detonated the bomb next to the rear set of double doors on the front carriage.</a:t>
            </a:r>
          </a:p>
          <a:p>
            <a:r>
              <a:rPr lang="en-GB" dirty="0"/>
              <a:t>The most deadly attack out of the three synchronised attacks.</a:t>
            </a:r>
          </a:p>
          <a:p>
            <a:r>
              <a:rPr lang="en-GB" dirty="0"/>
              <a:t>26 people killed.</a:t>
            </a:r>
          </a:p>
        </p:txBody>
      </p:sp>
      <p:pic>
        <p:nvPicPr>
          <p:cNvPr id="19458" name="Picture 2" descr="7/7 survivor: &amp;#39;I don&amp;#39;t hate Muslims, it&amp;#39;s down to bad parenting&amp;#39; (VIDEO) —  RT UK News">
            <a:extLst>
              <a:ext uri="{FF2B5EF4-FFF2-40B4-BE49-F238E27FC236}">
                <a16:creationId xmlns:a16="http://schemas.microsoft.com/office/drawing/2014/main" id="{4353CF14-BE80-314C-9E1E-6D01512F0D5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988936" y="2171700"/>
            <a:ext cx="6517065" cy="3665849"/>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C0283ABE-0873-BC4A-8B9D-E50EF74737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43163292"/>
      </p:ext>
    </p:extLst>
  </p:cSld>
  <p:clrMapOvr>
    <a:masterClrMapping/>
  </p:clrMapOvr>
  <mc:AlternateContent xmlns:mc="http://schemas.openxmlformats.org/markup-compatibility/2006">
    <mc:Choice xmlns:p14="http://schemas.microsoft.com/office/powerpoint/2010/main" Requires="p14">
      <p:transition spd="slow" p14:dur="2000" advTm="35743"/>
    </mc:Choice>
    <mc:Fallback>
      <p:transition spd="slow" advTm="35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10;&#10;Description automatically generated">
            <a:extLst>
              <a:ext uri="{FF2B5EF4-FFF2-40B4-BE49-F238E27FC236}">
                <a16:creationId xmlns:a16="http://schemas.microsoft.com/office/drawing/2014/main" id="{492C6AF6-5CA2-8E4E-B34E-66575B115D22}"/>
              </a:ext>
            </a:extLst>
          </p:cNvPr>
          <p:cNvPicPr>
            <a:picLocks noGrp="1" noChangeAspect="1"/>
          </p:cNvPicPr>
          <p:nvPr>
            <p:ph idx="1"/>
          </p:nvPr>
        </p:nvPicPr>
        <p:blipFill>
          <a:blip r:embed="rId5"/>
          <a:stretch>
            <a:fillRect/>
          </a:stretch>
        </p:blipFill>
        <p:spPr>
          <a:xfrm>
            <a:off x="160866" y="158782"/>
            <a:ext cx="11870265" cy="6537849"/>
          </a:xfrm>
          <a:prstGeom prst="rect">
            <a:avLst/>
          </a:prstGeom>
        </p:spPr>
      </p:pic>
      <p:pic>
        <p:nvPicPr>
          <p:cNvPr id="2" name="Audio 1">
            <a:hlinkClick r:id="" action="ppaction://media"/>
            <a:extLst>
              <a:ext uri="{FF2B5EF4-FFF2-40B4-BE49-F238E27FC236}">
                <a16:creationId xmlns:a16="http://schemas.microsoft.com/office/drawing/2014/main" id="{38800066-B287-AE43-B5AB-A6C9E41C20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20058644"/>
      </p:ext>
    </p:extLst>
  </p:cSld>
  <p:clrMapOvr>
    <a:masterClrMapping/>
  </p:clrMapOvr>
  <mc:AlternateContent xmlns:mc="http://schemas.openxmlformats.org/markup-compatibility/2006">
    <mc:Choice xmlns:p14="http://schemas.microsoft.com/office/powerpoint/2010/main" Requires="p14">
      <p:transition spd="slow" p14:dur="2000" advTm="40089"/>
    </mc:Choice>
    <mc:Fallback>
      <p:transition spd="slow" advTm="40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262741" y="533400"/>
            <a:ext cx="5127172" cy="1485900"/>
          </a:xfrm>
        </p:spPr>
        <p:txBody>
          <a:bodyPr>
            <a:normAutofit/>
          </a:bodyPr>
          <a:lstStyle/>
          <a:p>
            <a:r>
              <a:rPr lang="en-GB" dirty="0"/>
              <a:t>Tavistock Square</a:t>
            </a:r>
          </a:p>
        </p:txBody>
      </p:sp>
      <p:sp>
        <p:nvSpPr>
          <p:cNvPr id="71" name="Rectangle 70">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482" name="Picture 2" descr="BBC NEWS | UK | London bombs killed &amp;#39;at least 50&amp;#39;">
            <a:extLst>
              <a:ext uri="{FF2B5EF4-FFF2-40B4-BE49-F238E27FC236}">
                <a16:creationId xmlns:a16="http://schemas.microsoft.com/office/drawing/2014/main" id="{0EE98014-97DC-7C4D-B08E-491854C3A8B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12676" y="1578544"/>
            <a:ext cx="5071256" cy="49963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BB41B36-2C13-E94D-8ECC-8C8C472FFF25}"/>
              </a:ext>
            </a:extLst>
          </p:cNvPr>
          <p:cNvSpPr>
            <a:spLocks noGrp="1"/>
          </p:cNvSpPr>
          <p:nvPr>
            <p:ph idx="1"/>
          </p:nvPr>
        </p:nvSpPr>
        <p:spPr>
          <a:xfrm>
            <a:off x="6389914" y="2286000"/>
            <a:ext cx="5127172" cy="3581400"/>
          </a:xfrm>
        </p:spPr>
        <p:txBody>
          <a:bodyPr>
            <a:normAutofit/>
          </a:bodyPr>
          <a:lstStyle/>
          <a:p>
            <a:r>
              <a:rPr lang="en-GB" dirty="0"/>
              <a:t>The youngest bombers – Hasib Hussain detonated his bomb on a double-decker bus.</a:t>
            </a:r>
          </a:p>
          <a:p>
            <a:r>
              <a:rPr lang="en-GB" dirty="0"/>
              <a:t>This took place approximately an hour after the synchronised attacks on the underground trains.</a:t>
            </a:r>
          </a:p>
          <a:p>
            <a:r>
              <a:rPr lang="en-GB" dirty="0"/>
              <a:t>Killed 13 individuals,</a:t>
            </a:r>
          </a:p>
        </p:txBody>
      </p:sp>
      <p:pic>
        <p:nvPicPr>
          <p:cNvPr id="4" name="Audio 3">
            <a:hlinkClick r:id="" action="ppaction://media"/>
            <a:extLst>
              <a:ext uri="{FF2B5EF4-FFF2-40B4-BE49-F238E27FC236}">
                <a16:creationId xmlns:a16="http://schemas.microsoft.com/office/drawing/2014/main" id="{1F66E83B-4B1B-1745-8E6B-252462A048E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414343381"/>
      </p:ext>
    </p:extLst>
  </p:cSld>
  <p:clrMapOvr>
    <a:masterClrMapping/>
  </p:clrMapOvr>
  <mc:AlternateContent xmlns:mc="http://schemas.openxmlformats.org/markup-compatibility/2006">
    <mc:Choice xmlns:p14="http://schemas.microsoft.com/office/powerpoint/2010/main" Requires="p14">
      <p:transition spd="slow" p14:dur="2000" advTm="56358"/>
    </mc:Choice>
    <mc:Fallback>
      <p:transition spd="slow" advTm="56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graphical user interface&#10;&#10;Description automatically generated">
            <a:extLst>
              <a:ext uri="{FF2B5EF4-FFF2-40B4-BE49-F238E27FC236}">
                <a16:creationId xmlns:a16="http://schemas.microsoft.com/office/drawing/2014/main" id="{6F1F1FC2-41FC-774B-997A-4E28CF78B7BC}"/>
              </a:ext>
            </a:extLst>
          </p:cNvPr>
          <p:cNvPicPr>
            <a:picLocks noGrp="1" noChangeAspect="1"/>
          </p:cNvPicPr>
          <p:nvPr>
            <p:ph idx="1"/>
          </p:nvPr>
        </p:nvPicPr>
        <p:blipFill>
          <a:blip r:embed="rId5"/>
          <a:stretch>
            <a:fillRect/>
          </a:stretch>
        </p:blipFill>
        <p:spPr>
          <a:xfrm>
            <a:off x="160867" y="158782"/>
            <a:ext cx="11870265" cy="6537849"/>
          </a:xfrm>
          <a:prstGeom prst="rect">
            <a:avLst/>
          </a:prstGeom>
        </p:spPr>
      </p:pic>
      <p:pic>
        <p:nvPicPr>
          <p:cNvPr id="2" name="Audio 1">
            <a:hlinkClick r:id="" action="ppaction://media"/>
            <a:extLst>
              <a:ext uri="{FF2B5EF4-FFF2-40B4-BE49-F238E27FC236}">
                <a16:creationId xmlns:a16="http://schemas.microsoft.com/office/drawing/2014/main" id="{9505EB4C-A87B-7B40-8F3A-A2BC7F6470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00295" y="1144566"/>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582449822"/>
      </p:ext>
    </p:extLst>
  </p:cSld>
  <p:clrMapOvr>
    <a:masterClrMapping/>
  </p:clrMapOvr>
  <mc:AlternateContent xmlns:mc="http://schemas.openxmlformats.org/markup-compatibility/2006">
    <mc:Choice xmlns:p14="http://schemas.microsoft.com/office/powerpoint/2010/main" Requires="p14">
      <p:transition spd="slow" p14:dur="2000" advTm="23948"/>
    </mc:Choice>
    <mc:Fallback>
      <p:transition spd="slow" advTm="23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3F854-1675-2141-8DCD-8CD248C91FE5}"/>
              </a:ext>
            </a:extLst>
          </p:cNvPr>
          <p:cNvSpPr>
            <a:spLocks noGrp="1"/>
          </p:cNvSpPr>
          <p:nvPr>
            <p:ph type="title"/>
          </p:nvPr>
        </p:nvSpPr>
        <p:spPr>
          <a:xfrm>
            <a:off x="1371600" y="685800"/>
            <a:ext cx="3282695" cy="1485900"/>
          </a:xfrm>
        </p:spPr>
        <p:txBody>
          <a:bodyPr>
            <a:normAutofit/>
          </a:bodyPr>
          <a:lstStyle/>
          <a:p>
            <a:r>
              <a:rPr lang="en-GB" dirty="0"/>
              <a:t>The Victims</a:t>
            </a:r>
          </a:p>
        </p:txBody>
      </p:sp>
      <p:pic>
        <p:nvPicPr>
          <p:cNvPr id="6" name="Picture 5" descr="Graphical user interface, text, application&#10;&#10;Description automatically generated">
            <a:extLst>
              <a:ext uri="{FF2B5EF4-FFF2-40B4-BE49-F238E27FC236}">
                <a16:creationId xmlns:a16="http://schemas.microsoft.com/office/drawing/2014/main" id="{D0723984-88BC-184A-998A-14BD10C56D0C}"/>
              </a:ext>
            </a:extLst>
          </p:cNvPr>
          <p:cNvPicPr>
            <a:picLocks noChangeAspect="1"/>
          </p:cNvPicPr>
          <p:nvPr/>
        </p:nvPicPr>
        <p:blipFill>
          <a:blip r:embed="rId5"/>
          <a:stretch>
            <a:fillRect/>
          </a:stretch>
        </p:blipFill>
        <p:spPr>
          <a:xfrm>
            <a:off x="5073997" y="2286000"/>
            <a:ext cx="6517065" cy="3581400"/>
          </a:xfrm>
          <a:prstGeom prst="rect">
            <a:avLst/>
          </a:prstGeom>
        </p:spPr>
      </p:pic>
      <p:graphicFrame>
        <p:nvGraphicFramePr>
          <p:cNvPr id="5" name="Content Placeholder 2">
            <a:extLst>
              <a:ext uri="{FF2B5EF4-FFF2-40B4-BE49-F238E27FC236}">
                <a16:creationId xmlns:a16="http://schemas.microsoft.com/office/drawing/2014/main" id="{F6F29463-CD19-4739-9155-F34E1761734B}"/>
              </a:ext>
            </a:extLst>
          </p:cNvPr>
          <p:cNvGraphicFramePr>
            <a:graphicFrameLocks noGrp="1"/>
          </p:cNvGraphicFramePr>
          <p:nvPr>
            <p:ph idx="1"/>
            <p:extLst>
              <p:ext uri="{D42A27DB-BD31-4B8C-83A1-F6EECF244321}">
                <p14:modId xmlns:p14="http://schemas.microsoft.com/office/powerpoint/2010/main" val="2291253527"/>
              </p:ext>
            </p:extLst>
          </p:nvPr>
        </p:nvGraphicFramePr>
        <p:xfrm>
          <a:off x="1371600" y="2286000"/>
          <a:ext cx="3282694" cy="35814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a:extLst>
              <a:ext uri="{FF2B5EF4-FFF2-40B4-BE49-F238E27FC236}">
                <a16:creationId xmlns:a16="http://schemas.microsoft.com/office/drawing/2014/main" id="{C064D5E4-A740-4F48-858E-4139729CBEA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064541690"/>
      </p:ext>
    </p:extLst>
  </p:cSld>
  <p:clrMapOvr>
    <a:masterClrMapping/>
  </p:clrMapOvr>
  <mc:AlternateContent xmlns:mc="http://schemas.openxmlformats.org/markup-compatibility/2006">
    <mc:Choice xmlns:p14="http://schemas.microsoft.com/office/powerpoint/2010/main" Requires="p14">
      <p:transition spd="slow" p14:dur="2000" advTm="95897"/>
    </mc:Choice>
    <mc:Fallback>
      <p:transition spd="slow" advTm="95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295400" y="247650"/>
            <a:ext cx="9601200" cy="1485900"/>
          </a:xfrm>
        </p:spPr>
        <p:txBody>
          <a:bodyPr/>
          <a:lstStyle/>
          <a:p>
            <a:r>
              <a:rPr lang="en-GB" dirty="0"/>
              <a:t>The Victims, Cont.</a:t>
            </a:r>
          </a:p>
        </p:txBody>
      </p:sp>
      <p:pic>
        <p:nvPicPr>
          <p:cNvPr id="9218" name="Picture 2" descr="Fire Brigades Union on Twitter: &amp;quot;Fifteen years on, #WeRemember the 52  people killed and 700 injured in the 7/7 bombing attacks. And we pay  tribute to the bravery of the emergency services">
            <a:extLst>
              <a:ext uri="{FF2B5EF4-FFF2-40B4-BE49-F238E27FC236}">
                <a16:creationId xmlns:a16="http://schemas.microsoft.com/office/drawing/2014/main" id="{61B1C56F-2C7E-9045-82D3-D12CC1165620}"/>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466850" y="1143000"/>
            <a:ext cx="10134600" cy="546735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86CA792B-E1D8-1A48-A290-7FAD8D710C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139769524"/>
      </p:ext>
    </p:extLst>
  </p:cSld>
  <p:clrMapOvr>
    <a:masterClrMapping/>
  </p:clrMapOvr>
  <mc:AlternateContent xmlns:mc="http://schemas.openxmlformats.org/markup-compatibility/2006">
    <mc:Choice xmlns:p14="http://schemas.microsoft.com/office/powerpoint/2010/main" Requires="p14">
      <p:transition spd="slow" p14:dur="2000" advTm="50818"/>
    </mc:Choice>
    <mc:Fallback>
      <p:transition spd="slow" advTm="50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ollage of people&#10;&#10;Description automatically generated with medium confidence">
            <a:extLst>
              <a:ext uri="{FF2B5EF4-FFF2-40B4-BE49-F238E27FC236}">
                <a16:creationId xmlns:a16="http://schemas.microsoft.com/office/drawing/2014/main" id="{C7B7EE90-21CC-AA4B-8A73-5C397DE41F44}"/>
              </a:ext>
            </a:extLst>
          </p:cNvPr>
          <p:cNvPicPr>
            <a:picLocks noChangeAspect="1"/>
          </p:cNvPicPr>
          <p:nvPr/>
        </p:nvPicPr>
        <p:blipFill>
          <a:blip r:embed="rId5"/>
          <a:stretch>
            <a:fillRect/>
          </a:stretch>
        </p:blipFill>
        <p:spPr>
          <a:xfrm>
            <a:off x="0" y="0"/>
            <a:ext cx="12192000" cy="6858000"/>
          </a:xfrm>
          <a:prstGeom prst="rect">
            <a:avLst/>
          </a:prstGeom>
        </p:spPr>
      </p:pic>
      <p:pic>
        <p:nvPicPr>
          <p:cNvPr id="2" name="Audio 1">
            <a:hlinkClick r:id="" action="ppaction://media"/>
            <a:extLst>
              <a:ext uri="{FF2B5EF4-FFF2-40B4-BE49-F238E27FC236}">
                <a16:creationId xmlns:a16="http://schemas.microsoft.com/office/drawing/2014/main" id="{4C727568-CD42-4B44-8FE9-2B204DEB78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98820034"/>
      </p:ext>
    </p:extLst>
  </p:cSld>
  <p:clrMapOvr>
    <a:masterClrMapping/>
  </p:clrMapOvr>
  <mc:AlternateContent xmlns:mc="http://schemas.openxmlformats.org/markup-compatibility/2006">
    <mc:Choice xmlns:p14="http://schemas.microsoft.com/office/powerpoint/2010/main" Requires="p14">
      <p:transition spd="slow" p14:dur="2000" advTm="43533"/>
    </mc:Choice>
    <mc:Fallback>
      <p:transition spd="slow" advTm="43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p:txBody>
          <a:bodyPr/>
          <a:lstStyle/>
          <a:p>
            <a:r>
              <a:rPr lang="en-GB" dirty="0"/>
              <a:t>Responses</a:t>
            </a:r>
          </a:p>
        </p:txBody>
      </p:sp>
      <p:sp>
        <p:nvSpPr>
          <p:cNvPr id="3" name="Content Placeholder 2">
            <a:extLst>
              <a:ext uri="{FF2B5EF4-FFF2-40B4-BE49-F238E27FC236}">
                <a16:creationId xmlns:a16="http://schemas.microsoft.com/office/drawing/2014/main" id="{9BB41B36-2C13-E94D-8ECC-8C8C472FFF25}"/>
              </a:ext>
            </a:extLst>
          </p:cNvPr>
          <p:cNvSpPr>
            <a:spLocks noGrp="1"/>
          </p:cNvSpPr>
          <p:nvPr>
            <p:ph idx="1"/>
          </p:nvPr>
        </p:nvSpPr>
        <p:spPr>
          <a:xfrm>
            <a:off x="1371600" y="1616149"/>
            <a:ext cx="10664456" cy="5241851"/>
          </a:xfrm>
        </p:spPr>
        <p:txBody>
          <a:bodyPr>
            <a:normAutofit/>
          </a:bodyPr>
          <a:lstStyle/>
          <a:p>
            <a:pPr marL="0" indent="0">
              <a:buNone/>
            </a:pPr>
            <a:r>
              <a:rPr lang="en-GB" sz="2200" dirty="0"/>
              <a:t>‘’If people want to come here. Either fleeing persecution or seeking a better life, they play by our rules and our way of life. If they don’t, they are going to have to go because they are threatening our people and way of life.  Coming to Britain is not a right. And even when people come here, staying here carries with it a duty.’’</a:t>
            </a:r>
          </a:p>
          <a:p>
            <a:pPr marL="0" indent="0">
              <a:buNone/>
            </a:pPr>
            <a:endParaRPr lang="en-GB" sz="2200" dirty="0"/>
          </a:p>
          <a:p>
            <a:pPr marL="0" indent="0">
              <a:buNone/>
            </a:pPr>
            <a:r>
              <a:rPr lang="en-GB" sz="2200" dirty="0"/>
              <a:t>‘’Let there be no doubt. The rules of the game have changed. If you come to this country from abroad, don’t meddle with extremism because if you do, or get engaged with it, you are going to be back out again.’’</a:t>
            </a:r>
          </a:p>
          <a:p>
            <a:pPr marL="0" indent="0">
              <a:buNone/>
            </a:pPr>
            <a:endParaRPr lang="en-GB" sz="2200" dirty="0"/>
          </a:p>
          <a:p>
            <a:pPr marL="0" indent="0">
              <a:buNone/>
            </a:pPr>
            <a:r>
              <a:rPr lang="en-GB" sz="2200" dirty="0"/>
              <a:t>’’We’re angry about these extremists. We’re angry what they’re doing to our country. We’re angry about people abusing our good nature and tolerations’’</a:t>
            </a:r>
          </a:p>
          <a:p>
            <a:pPr marL="0" indent="0">
              <a:buNone/>
            </a:pPr>
            <a:r>
              <a:rPr lang="en-GB" sz="2200" dirty="0"/>
              <a:t>						(Tony Blair, cited in Wintour, 2005).</a:t>
            </a:r>
          </a:p>
        </p:txBody>
      </p:sp>
      <p:pic>
        <p:nvPicPr>
          <p:cNvPr id="4" name="Audio 3">
            <a:hlinkClick r:id="" action="ppaction://media"/>
            <a:extLst>
              <a:ext uri="{FF2B5EF4-FFF2-40B4-BE49-F238E27FC236}">
                <a16:creationId xmlns:a16="http://schemas.microsoft.com/office/drawing/2014/main" id="{3E1A7275-9DAA-A34B-A1CF-196C80C47B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029547049"/>
      </p:ext>
    </p:extLst>
  </p:cSld>
  <p:clrMapOvr>
    <a:masterClrMapping/>
  </p:clrMapOvr>
  <mc:AlternateContent xmlns:mc="http://schemas.openxmlformats.org/markup-compatibility/2006">
    <mc:Choice xmlns:p14="http://schemas.microsoft.com/office/powerpoint/2010/main" Requires="p14">
      <p:transition spd="slow" p14:dur="2000" advTm="102364"/>
    </mc:Choice>
    <mc:Fallback>
      <p:transition spd="slow" advTm="102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p:txBody>
          <a:bodyPr/>
          <a:lstStyle/>
          <a:p>
            <a:r>
              <a:rPr lang="en-GB" dirty="0"/>
              <a:t>Responses, Cont.</a:t>
            </a:r>
          </a:p>
        </p:txBody>
      </p:sp>
      <p:graphicFrame>
        <p:nvGraphicFramePr>
          <p:cNvPr id="5" name="Content Placeholder 2">
            <a:extLst>
              <a:ext uri="{FF2B5EF4-FFF2-40B4-BE49-F238E27FC236}">
                <a16:creationId xmlns:a16="http://schemas.microsoft.com/office/drawing/2014/main" id="{DCDE6720-5B96-4128-89BE-4405190E79F8}"/>
              </a:ext>
            </a:extLst>
          </p:cNvPr>
          <p:cNvGraphicFramePr>
            <a:graphicFrameLocks noGrp="1"/>
          </p:cNvGraphicFramePr>
          <p:nvPr>
            <p:ph idx="1"/>
            <p:extLst>
              <p:ext uri="{D42A27DB-BD31-4B8C-83A1-F6EECF244321}">
                <p14:modId xmlns:p14="http://schemas.microsoft.com/office/powerpoint/2010/main" val="3546027952"/>
              </p:ext>
            </p:extLst>
          </p:nvPr>
        </p:nvGraphicFramePr>
        <p:xfrm>
          <a:off x="1371600" y="1687033"/>
          <a:ext cx="9601200" cy="44851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7B641A7C-DE5C-3B46-9220-3E34051F767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212376446"/>
      </p:ext>
    </p:extLst>
  </p:cSld>
  <p:clrMapOvr>
    <a:masterClrMapping/>
  </p:clrMapOvr>
  <mc:AlternateContent xmlns:mc="http://schemas.openxmlformats.org/markup-compatibility/2006">
    <mc:Choice xmlns:p14="http://schemas.microsoft.com/office/powerpoint/2010/main" Requires="p14">
      <p:transition spd="slow" p14:dur="2000" advTm="102675"/>
    </mc:Choice>
    <mc:Fallback>
      <p:transition spd="slow" advTm="102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FE1B-D182-E346-8A96-4CCA23AE5307}"/>
              </a:ext>
            </a:extLst>
          </p:cNvPr>
          <p:cNvSpPr>
            <a:spLocks noGrp="1"/>
          </p:cNvSpPr>
          <p:nvPr>
            <p:ph type="title"/>
          </p:nvPr>
        </p:nvSpPr>
        <p:spPr>
          <a:xfrm>
            <a:off x="1371600" y="685800"/>
            <a:ext cx="9601200" cy="1485900"/>
          </a:xfrm>
        </p:spPr>
        <p:txBody>
          <a:bodyPr>
            <a:normAutofit/>
          </a:bodyPr>
          <a:lstStyle/>
          <a:p>
            <a:r>
              <a:rPr lang="en-GB" dirty="0"/>
              <a:t>Conclusion</a:t>
            </a:r>
          </a:p>
        </p:txBody>
      </p:sp>
      <p:graphicFrame>
        <p:nvGraphicFramePr>
          <p:cNvPr id="5" name="Content Placeholder 2">
            <a:extLst>
              <a:ext uri="{FF2B5EF4-FFF2-40B4-BE49-F238E27FC236}">
                <a16:creationId xmlns:a16="http://schemas.microsoft.com/office/drawing/2014/main" id="{52399BC5-6FB6-4D76-A25B-5F6354AECEAD}"/>
              </a:ext>
            </a:extLst>
          </p:cNvPr>
          <p:cNvGraphicFramePr>
            <a:graphicFrameLocks noGrp="1"/>
          </p:cNvGraphicFramePr>
          <p:nvPr>
            <p:ph idx="1"/>
            <p:extLst>
              <p:ext uri="{D42A27DB-BD31-4B8C-83A1-F6EECF244321}">
                <p14:modId xmlns:p14="http://schemas.microsoft.com/office/powerpoint/2010/main" val="433063615"/>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C3D6450-2884-444F-B3D2-A9CDD38EC53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254475766"/>
      </p:ext>
    </p:extLst>
  </p:cSld>
  <p:clrMapOvr>
    <a:masterClrMapping/>
  </p:clrMapOvr>
  <mc:AlternateContent xmlns:mc="http://schemas.openxmlformats.org/markup-compatibility/2006">
    <mc:Choice xmlns:p14="http://schemas.microsoft.com/office/powerpoint/2010/main" Requires="p14">
      <p:transition spd="slow" p14:dur="2000" advTm="159338"/>
    </mc:Choice>
    <mc:Fallback>
      <p:transition spd="slow" advTm="159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5991-51C5-A24A-A6F6-2F25C54F4CA2}"/>
              </a:ext>
            </a:extLst>
          </p:cNvPr>
          <p:cNvSpPr>
            <a:spLocks noGrp="1"/>
          </p:cNvSpPr>
          <p:nvPr>
            <p:ph type="title"/>
          </p:nvPr>
        </p:nvSpPr>
        <p:spPr/>
        <p:txBody>
          <a:bodyPr/>
          <a:lstStyle/>
          <a:p>
            <a:r>
              <a:rPr lang="en-GB" dirty="0"/>
              <a:t>TASK for Workshop</a:t>
            </a:r>
          </a:p>
        </p:txBody>
      </p:sp>
      <p:graphicFrame>
        <p:nvGraphicFramePr>
          <p:cNvPr id="5" name="Content Placeholder 2">
            <a:extLst>
              <a:ext uri="{FF2B5EF4-FFF2-40B4-BE49-F238E27FC236}">
                <a16:creationId xmlns:a16="http://schemas.microsoft.com/office/drawing/2014/main" id="{5DBD4B4A-8FEF-4981-9521-9225CF421B7B}"/>
              </a:ext>
            </a:extLst>
          </p:cNvPr>
          <p:cNvGraphicFramePr>
            <a:graphicFrameLocks noGrp="1"/>
          </p:cNvGraphicFramePr>
          <p:nvPr>
            <p:ph idx="1"/>
            <p:extLst>
              <p:ext uri="{D42A27DB-BD31-4B8C-83A1-F6EECF244321}">
                <p14:modId xmlns:p14="http://schemas.microsoft.com/office/powerpoint/2010/main" val="177113428"/>
              </p:ext>
            </p:extLst>
          </p:nvPr>
        </p:nvGraphicFramePr>
        <p:xfrm>
          <a:off x="1371600" y="1573619"/>
          <a:ext cx="9601200" cy="49122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B6D7D9BB-2600-AF48-8EC1-8BC4A3074A6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030221788"/>
      </p:ext>
    </p:extLst>
  </p:cSld>
  <p:clrMapOvr>
    <a:masterClrMapping/>
  </p:clrMapOvr>
  <mc:AlternateContent xmlns:mc="http://schemas.openxmlformats.org/markup-compatibility/2006">
    <mc:Choice xmlns:p14="http://schemas.microsoft.com/office/powerpoint/2010/main" Requires="p14">
      <p:transition spd="slow" p14:dur="2000" advTm="70756"/>
    </mc:Choice>
    <mc:Fallback>
      <p:transition spd="slow" advTm="70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CBFF2D7-71EB-174C-9AC1-DF4565750E6B}"/>
              </a:ext>
            </a:extLst>
          </p:cNvPr>
          <p:cNvSpPr>
            <a:spLocks noGrp="1"/>
          </p:cNvSpPr>
          <p:nvPr>
            <p:ph idx="1"/>
          </p:nvPr>
        </p:nvSpPr>
        <p:spPr>
          <a:xfrm>
            <a:off x="701749" y="923702"/>
            <a:ext cx="11490251" cy="6848698"/>
          </a:xfrm>
        </p:spPr>
        <p:txBody>
          <a:bodyPr>
            <a:normAutofit fontScale="55000" lnSpcReduction="20000"/>
          </a:bodyPr>
          <a:lstStyle/>
          <a:p>
            <a:r>
              <a:rPr lang="en-GB" sz="3300" dirty="0"/>
              <a:t>BBC News. (2011) ‘Profile: Hasib Hussain’, </a:t>
            </a:r>
            <a:r>
              <a:rPr lang="en-GB" sz="3300" i="1" dirty="0"/>
              <a:t>2 March. </a:t>
            </a:r>
            <a:r>
              <a:rPr lang="en-GB" sz="3300" dirty="0"/>
              <a:t>Available at: </a:t>
            </a:r>
            <a:r>
              <a:rPr lang="en-GB" sz="3300" u="sng" dirty="0">
                <a:hlinkClick r:id="rId2"/>
              </a:rPr>
              <a:t>https://www.bbc.co.uk/news/uk-12621387</a:t>
            </a:r>
            <a:r>
              <a:rPr lang="en-GB" sz="3300" dirty="0"/>
              <a:t>  (Accessed: 14</a:t>
            </a:r>
            <a:r>
              <a:rPr lang="en-GB" sz="3300" baseline="30000" dirty="0"/>
              <a:t>th</a:t>
            </a:r>
            <a:r>
              <a:rPr lang="en-GB" sz="3300" dirty="0"/>
              <a:t> November 2021).</a:t>
            </a:r>
          </a:p>
          <a:p>
            <a:pPr lvl="0"/>
            <a:r>
              <a:rPr lang="en-GB" sz="3300" dirty="0"/>
              <a:t>BBC News. (2011) ‘Profile: Mohammad </a:t>
            </a:r>
            <a:r>
              <a:rPr lang="en-GB" sz="3300" dirty="0" err="1"/>
              <a:t>Sidique</a:t>
            </a:r>
            <a:r>
              <a:rPr lang="en-GB" sz="3300" dirty="0"/>
              <a:t> Khan. Available at: </a:t>
            </a:r>
            <a:r>
              <a:rPr lang="en-GB" sz="3300" u="sng" dirty="0">
                <a:hlinkClick r:id="rId3"/>
              </a:rPr>
              <a:t>https://www.bbc.co.uk/news/uk-12621381</a:t>
            </a:r>
            <a:r>
              <a:rPr lang="en-GB" sz="3300" dirty="0"/>
              <a:t> </a:t>
            </a:r>
          </a:p>
          <a:p>
            <a:pPr lvl="0"/>
            <a:r>
              <a:rPr lang="en-GB" sz="3300" dirty="0"/>
              <a:t>BBC News. (2015) ‘ 7 July London Bombings: What happened that day’, </a:t>
            </a:r>
            <a:r>
              <a:rPr lang="en-GB" sz="3300" i="1" dirty="0"/>
              <a:t> 3 July. </a:t>
            </a:r>
            <a:r>
              <a:rPr lang="en-GB" sz="3300" dirty="0"/>
              <a:t>Available at: </a:t>
            </a:r>
            <a:r>
              <a:rPr lang="en-GB" sz="3300" u="sng" dirty="0">
                <a:hlinkClick r:id="rId4"/>
              </a:rPr>
              <a:t>https://www.bbc.co.uk/news/uk-33253598</a:t>
            </a:r>
            <a:r>
              <a:rPr lang="en-GB" sz="3300" dirty="0"/>
              <a:t>  (Accessed: 14</a:t>
            </a:r>
            <a:r>
              <a:rPr lang="en-GB" sz="3300" baseline="30000" dirty="0"/>
              <a:t>th</a:t>
            </a:r>
            <a:r>
              <a:rPr lang="en-GB" sz="3300" dirty="0"/>
              <a:t> November 2021).</a:t>
            </a:r>
          </a:p>
          <a:p>
            <a:pPr lvl="0"/>
            <a:r>
              <a:rPr lang="en-GB" sz="3300" dirty="0"/>
              <a:t>Bergen, P (2008). ‘ Al Qaeda, the Organisation: A Five-Year Forecast’, </a:t>
            </a:r>
            <a:r>
              <a:rPr lang="en-GB" sz="3300" i="1" dirty="0"/>
              <a:t>John Hopkins University’s School of Advanced International Studies, 618, </a:t>
            </a:r>
            <a:r>
              <a:rPr lang="en-GB" sz="3300" dirty="0"/>
              <a:t>pp. 14-30. DOI: 10.1177/0002716208317599</a:t>
            </a:r>
          </a:p>
          <a:p>
            <a:pPr lvl="0"/>
            <a:r>
              <a:rPr lang="en-GB" sz="3300" dirty="0" err="1"/>
              <a:t>Casciani</a:t>
            </a:r>
            <a:r>
              <a:rPr lang="en-GB" sz="3300" dirty="0"/>
              <a:t>, D. (2011) ‘How well did the 7/7 emergency services respond?’,</a:t>
            </a:r>
            <a:r>
              <a:rPr lang="en-GB" sz="3300" i="1" dirty="0"/>
              <a:t> BBC News, 3 March. Available at: </a:t>
            </a:r>
            <a:r>
              <a:rPr lang="en-GB" sz="3300" u="sng" dirty="0">
                <a:hlinkClick r:id="rId5"/>
              </a:rPr>
              <a:t>https://www.bbc.co.uk/news/uk-12636731</a:t>
            </a:r>
            <a:r>
              <a:rPr lang="en-GB" sz="3300" dirty="0"/>
              <a:t>  (Accessed 14 November 2021).</a:t>
            </a:r>
          </a:p>
          <a:p>
            <a:pPr lvl="0"/>
            <a:r>
              <a:rPr lang="en-GB" sz="3300" dirty="0"/>
              <a:t>House of Commons (2006).</a:t>
            </a:r>
            <a:r>
              <a:rPr lang="en-GB" sz="3300" i="1" dirty="0"/>
              <a:t> Report of the Official Account of the London Bombings in London on 7</a:t>
            </a:r>
            <a:r>
              <a:rPr lang="en-GB" sz="3300" i="1" baseline="30000" dirty="0"/>
              <a:t>th</a:t>
            </a:r>
            <a:r>
              <a:rPr lang="en-GB" sz="3300" i="1" dirty="0"/>
              <a:t> July 2005. (</a:t>
            </a:r>
            <a:r>
              <a:rPr lang="en-GB" sz="3300" dirty="0"/>
              <a:t>HC 1087). Available at: </a:t>
            </a:r>
            <a:r>
              <a:rPr lang="en-GB" sz="3300" u="sng" dirty="0">
                <a:hlinkClick r:id="rId6"/>
              </a:rPr>
              <a:t>https://assets.publishing.service.gov.uk/government/uploads/system/uploads/attachment_data/file/228837/1087.pdf</a:t>
            </a:r>
            <a:endParaRPr lang="en-GB" sz="3300" dirty="0"/>
          </a:p>
          <a:p>
            <a:pPr lvl="0"/>
            <a:r>
              <a:rPr lang="en-GB" sz="3300" dirty="0"/>
              <a:t>Patel, HDL, Dryden, S, Gupta, A., and Stewart, N (2012). ‘Human body projectiles implantation in victims of suicide bombings and implications for health and emergency care providers: the 7/7 experience’. </a:t>
            </a:r>
            <a:r>
              <a:rPr lang="en-GB" sz="3300" i="1" dirty="0"/>
              <a:t>Ann R Coll </a:t>
            </a:r>
            <a:r>
              <a:rPr lang="en-GB" sz="3300" i="1" dirty="0" err="1"/>
              <a:t>Surg</a:t>
            </a:r>
            <a:r>
              <a:rPr lang="en-GB" sz="3300" i="1" dirty="0"/>
              <a:t> </a:t>
            </a:r>
            <a:r>
              <a:rPr lang="en-GB" sz="3300" i="1" dirty="0" err="1"/>
              <a:t>Engl</a:t>
            </a:r>
            <a:r>
              <a:rPr lang="en-GB" sz="3300" i="1" dirty="0"/>
              <a:t>, 94</a:t>
            </a:r>
            <a:r>
              <a:rPr lang="en-GB" sz="3300" dirty="0"/>
              <a:t>, pp. 313-317. DOI: 10.1308/003588412X13171221591772</a:t>
            </a:r>
          </a:p>
          <a:p>
            <a:pPr lvl="0"/>
            <a:r>
              <a:rPr lang="en-GB" sz="3300" dirty="0"/>
              <a:t>Romaniuk, S.N (2012) ‘Al Qaeda’s Human Bombs: The Strategic Impact of the 7/7 Suicide Terrorist Attacks’, </a:t>
            </a:r>
            <a:r>
              <a:rPr lang="en-GB" sz="3300" i="1" dirty="0"/>
              <a:t>European Journal of Humanities and Social Sciences, 12(2), </a:t>
            </a:r>
            <a:r>
              <a:rPr lang="en-GB" sz="3300" dirty="0"/>
              <a:t>pp. 537-552. URL: </a:t>
            </a:r>
            <a:r>
              <a:rPr lang="en-GB" sz="3300" u="sng" dirty="0">
                <a:hlinkClick r:id="rId7"/>
              </a:rPr>
              <a:t>https://www.researchgate.net/publication/287986179_Al-Qaeda%27s_Human_Bombs_The_Strategic_Impact_of_the_77_Suicide_Terrorist_Attacks</a:t>
            </a:r>
            <a:endParaRPr lang="en-GB" sz="3300" dirty="0"/>
          </a:p>
          <a:p>
            <a:pPr lvl="0"/>
            <a:r>
              <a:rPr lang="en-GB" sz="3300" dirty="0"/>
              <a:t>Wintour, P (2005). ‘Blair vows to root out extremism’, </a:t>
            </a:r>
            <a:r>
              <a:rPr lang="en-GB" sz="3300" i="1" dirty="0"/>
              <a:t>The Guardian, </a:t>
            </a:r>
            <a:r>
              <a:rPr lang="en-GB" sz="3300" dirty="0"/>
              <a:t>6 August. Available at: </a:t>
            </a:r>
            <a:r>
              <a:rPr lang="en-GB" sz="3300" u="sng" dirty="0">
                <a:hlinkClick r:id="rId8"/>
              </a:rPr>
              <a:t>https://www.theguardian.com/politics/2005/aug/06/terrorism.july7</a:t>
            </a:r>
            <a:r>
              <a:rPr lang="en-GB" sz="3300" dirty="0"/>
              <a:t> (Accessed: 14 November 2021).</a:t>
            </a:r>
            <a:br>
              <a:rPr lang="en-GB" sz="2600" dirty="0"/>
            </a:br>
            <a:br>
              <a:rPr lang="en-GB" sz="2600" dirty="0"/>
            </a:br>
            <a:endParaRPr lang="en-GB" sz="2600" dirty="0"/>
          </a:p>
          <a:p>
            <a:endParaRPr lang="en-GB" dirty="0"/>
          </a:p>
        </p:txBody>
      </p:sp>
      <p:sp>
        <p:nvSpPr>
          <p:cNvPr id="6" name="TextBox 5">
            <a:extLst>
              <a:ext uri="{FF2B5EF4-FFF2-40B4-BE49-F238E27FC236}">
                <a16:creationId xmlns:a16="http://schemas.microsoft.com/office/drawing/2014/main" id="{D0F6FE08-2243-6948-A08F-F74110403117}"/>
              </a:ext>
            </a:extLst>
          </p:cNvPr>
          <p:cNvSpPr txBox="1"/>
          <p:nvPr/>
        </p:nvSpPr>
        <p:spPr>
          <a:xfrm>
            <a:off x="1212112" y="170120"/>
            <a:ext cx="2339162" cy="507831"/>
          </a:xfrm>
          <a:prstGeom prst="rect">
            <a:avLst/>
          </a:prstGeom>
          <a:noFill/>
        </p:spPr>
        <p:txBody>
          <a:bodyPr wrap="square" rtlCol="0">
            <a:spAutoFit/>
          </a:bodyPr>
          <a:lstStyle/>
          <a:p>
            <a:r>
              <a:rPr lang="en-GB" sz="2700" u="sng" dirty="0"/>
              <a:t>References:</a:t>
            </a:r>
          </a:p>
        </p:txBody>
      </p:sp>
    </p:spTree>
    <p:extLst>
      <p:ext uri="{BB962C8B-B14F-4D97-AF65-F5344CB8AC3E}">
        <p14:creationId xmlns:p14="http://schemas.microsoft.com/office/powerpoint/2010/main" val="7303630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01C3E4-2D51-7D49-9183-FCF438325163}"/>
              </a:ext>
            </a:extLst>
          </p:cNvPr>
          <p:cNvSpPr>
            <a:spLocks noGrp="1"/>
          </p:cNvSpPr>
          <p:nvPr>
            <p:ph idx="1"/>
          </p:nvPr>
        </p:nvSpPr>
        <p:spPr>
          <a:xfrm>
            <a:off x="1031358" y="202019"/>
            <a:ext cx="9601200" cy="3581400"/>
          </a:xfrm>
        </p:spPr>
        <p:txBody>
          <a:bodyPr/>
          <a:lstStyle/>
          <a:p>
            <a:r>
              <a:rPr lang="en-GB" dirty="0">
                <a:hlinkClick r:id="rId2"/>
              </a:rPr>
              <a:t>https://www.counterextremism.com/extremists/germaine-lindsay</a:t>
            </a:r>
            <a:endParaRPr lang="en-GB" dirty="0"/>
          </a:p>
          <a:p>
            <a:r>
              <a:rPr lang="en-GB" dirty="0">
                <a:hlinkClick r:id="rId3"/>
              </a:rPr>
              <a:t>https://www.counterextremism.com/extremists/mohammad-sidique-khan</a:t>
            </a:r>
            <a:endParaRPr lang="en-GB" dirty="0"/>
          </a:p>
          <a:p>
            <a:r>
              <a:rPr lang="en-GB" dirty="0">
                <a:hlinkClick r:id="rId4"/>
              </a:rPr>
              <a:t>https://www.counterextremism.com/extremists/shehzad-tanweer</a:t>
            </a:r>
            <a:endParaRPr lang="en-GB" dirty="0"/>
          </a:p>
          <a:p>
            <a:r>
              <a:rPr lang="en-GB" dirty="0">
                <a:hlinkClick r:id="rId5"/>
              </a:rPr>
              <a:t>https://www.counterextremism.com/extremists/hasib-hussain</a:t>
            </a:r>
            <a:endParaRPr lang="en-GB" dirty="0"/>
          </a:p>
          <a:p>
            <a:endParaRPr lang="en-GB" dirty="0"/>
          </a:p>
        </p:txBody>
      </p:sp>
    </p:spTree>
    <p:extLst>
      <p:ext uri="{BB962C8B-B14F-4D97-AF65-F5344CB8AC3E}">
        <p14:creationId xmlns:p14="http://schemas.microsoft.com/office/powerpoint/2010/main" val="143031323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{4E4FC012-541A-2D4B-B08C-33DC8B71821E}tf10001072</Template>
  <TotalTime>1638</TotalTime>
  <Words>3893</Words>
  <Application>Microsoft Macintosh PowerPoint</Application>
  <PresentationFormat>Widescreen</PresentationFormat>
  <Paragraphs>210</Paragraphs>
  <Slides>31</Slides>
  <Notes>25</Notes>
  <HiddenSlides>0</HiddenSlides>
  <MMClips>29</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Calibri</vt:lpstr>
      <vt:lpstr>Franklin Gothic Book</vt:lpstr>
      <vt:lpstr>Crop</vt:lpstr>
      <vt:lpstr>London Bombings</vt:lpstr>
      <vt:lpstr>Aim:</vt:lpstr>
      <vt:lpstr>Objectives</vt:lpstr>
      <vt:lpstr>Summary</vt:lpstr>
      <vt:lpstr>The Attackers</vt:lpstr>
      <vt:lpstr>The Attackers Cont.</vt:lpstr>
      <vt:lpstr>Ties to al Qaeda?</vt:lpstr>
      <vt:lpstr>Al Qaeda ties, Cont. </vt:lpstr>
      <vt:lpstr>Al Qaeda ties, Cont.</vt:lpstr>
      <vt:lpstr>Al Qaeda ties, Cont.</vt:lpstr>
      <vt:lpstr>Al Qaeda ties, Cont.</vt:lpstr>
      <vt:lpstr>Motivations &amp; Goals</vt:lpstr>
      <vt:lpstr>Motives &amp; Goals, Cont.</vt:lpstr>
      <vt:lpstr>PowerPoint Presentation</vt:lpstr>
      <vt:lpstr>Aldgate</vt:lpstr>
      <vt:lpstr>PowerPoint Presentation</vt:lpstr>
      <vt:lpstr>Edgware Road</vt:lpstr>
      <vt:lpstr>PowerPoint Presentation</vt:lpstr>
      <vt:lpstr>Kings Cross/Russel Square</vt:lpstr>
      <vt:lpstr>PowerPoint Presentation</vt:lpstr>
      <vt:lpstr>Tavistock Square</vt:lpstr>
      <vt:lpstr>PowerPoint Presentation</vt:lpstr>
      <vt:lpstr>The Victims</vt:lpstr>
      <vt:lpstr>The Victims, Cont.</vt:lpstr>
      <vt:lpstr>PowerPoint Presentation</vt:lpstr>
      <vt:lpstr>Responses</vt:lpstr>
      <vt:lpstr>Responses, Cont.</vt:lpstr>
      <vt:lpstr>Conclusion</vt:lpstr>
      <vt:lpstr>TASK for Workshop</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Sian Clare Wall (2110786)</dc:creator>
  <cp:lastModifiedBy>Sian Clare Wall (2110786)</cp:lastModifiedBy>
  <cp:revision>12</cp:revision>
  <dcterms:created xsi:type="dcterms:W3CDTF">2021-11-11T19:59:02Z</dcterms:created>
  <dcterms:modified xsi:type="dcterms:W3CDTF">2021-11-15T21:30:55Z</dcterms:modified>
</cp:coreProperties>
</file>