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31"/>
  </p:notesMasterIdLst>
  <p:sldIdLst>
    <p:sldId id="256" r:id="rId16"/>
    <p:sldId id="259" r:id="rId17"/>
    <p:sldId id="260" r:id="rId18"/>
    <p:sldId id="289" r:id="rId19"/>
    <p:sldId id="297" r:id="rId20"/>
    <p:sldId id="298" r:id="rId21"/>
    <p:sldId id="290" r:id="rId22"/>
    <p:sldId id="291" r:id="rId23"/>
    <p:sldId id="335" r:id="rId24"/>
    <p:sldId id="336" r:id="rId25"/>
    <p:sldId id="337" r:id="rId26"/>
    <p:sldId id="296" r:id="rId27"/>
    <p:sldId id="288" r:id="rId28"/>
    <p:sldId id="278" r:id="rId29"/>
    <p:sldId id="258" r:id="rId3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32" autoAdjust="0"/>
    <p:restoredTop sz="66855" autoAdjust="0"/>
  </p:normalViewPr>
  <p:slideViewPr>
    <p:cSldViewPr snapToGrid="0" snapToObjects="1">
      <p:cViewPr varScale="1">
        <p:scale>
          <a:sx n="55" d="100"/>
          <a:sy n="55" d="100"/>
        </p:scale>
        <p:origin x="2501" y="3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slide" Target="slides/slide11.xml"/><Relationship Id="rId3" Type="http://schemas.openxmlformats.org/officeDocument/2006/relationships/customXml" Target="../customXml/item3.xml"/><Relationship Id="rId21" Type="http://schemas.openxmlformats.org/officeDocument/2006/relationships/slide" Target="slides/slide6.xml"/><Relationship Id="rId34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slide" Target="slides/slide12.xml"/><Relationship Id="rId30" Type="http://schemas.openxmlformats.org/officeDocument/2006/relationships/slide" Target="slides/slide15.xml"/><Relationship Id="rId35" Type="http://schemas.openxmlformats.org/officeDocument/2006/relationships/tableStyles" Target="tableStyles.xml"/><Relationship Id="rId8" Type="http://schemas.openxmlformats.org/officeDocument/2006/relationships/slideMaster" Target="slideMasters/slideMaster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5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9317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8944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048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8086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9382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8593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8E5653-4D65-4478-8C5B-CDD9CA47680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6408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 example structure for a journal paper.</a:t>
            </a:r>
          </a:p>
          <a:p>
            <a:r>
              <a:rPr lang="en-GB" dirty="0"/>
              <a:t>Instructions for authors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06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7/7/2026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.wiley.com/page/journal/17488583/homepage/forauthors.ht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6439CB-5D70-4626-8FC4-9FBBA268654F}"/>
              </a:ext>
            </a:extLst>
          </p:cNvPr>
          <p:cNvSpPr txBox="1"/>
          <p:nvPr/>
        </p:nvSpPr>
        <p:spPr>
          <a:xfrm>
            <a:off x="517712" y="5547350"/>
            <a:ext cx="8108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Tutorial 6 	24</a:t>
            </a:r>
            <a:r>
              <a:rPr lang="en-GB" sz="3600" b="1" baseline="30000" dirty="0">
                <a:solidFill>
                  <a:schemeClr val="bg1">
                    <a:lumMod val="95000"/>
                  </a:schemeClr>
                </a:solidFill>
              </a:rPr>
              <a:t>th</a:t>
            </a:r>
            <a:r>
              <a:rPr lang="en-GB" sz="3600" b="1" dirty="0">
                <a:solidFill>
                  <a:schemeClr val="bg1">
                    <a:lumMod val="95000"/>
                  </a:schemeClr>
                </a:solidFill>
              </a:rPr>
              <a:t>  July  2026</a:t>
            </a:r>
          </a:p>
        </p:txBody>
      </p:sp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891C2BD-8EDE-4053-99E9-4652959E9B30}"/>
              </a:ext>
            </a:extLst>
          </p:cNvPr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ln>
            <a:noFill/>
          </a:ln>
        </p:spPr>
        <p:txBody>
          <a:bodyPr vert="horz" lIns="0" tIns="0" rIns="0" bIns="0"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000" dirty="0">
                <a:solidFill>
                  <a:srgbClr val="000000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Module BMFP7102</a:t>
            </a:r>
            <a:endParaRPr lang="en-GB" sz="11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276E9D-74E2-4335-B70D-7F9E87076B3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A604DBA-F067-40EA-9F1E-3696F5C2F45C}"/>
              </a:ext>
            </a:extLst>
          </p:cNvPr>
          <p:cNvSpPr txBox="1"/>
          <p:nvPr/>
        </p:nvSpPr>
        <p:spPr>
          <a:xfrm>
            <a:off x="118242" y="349242"/>
            <a:ext cx="8852338" cy="45968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BMDP700</a:t>
            </a: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Segoe UI" panose="020B0502040204020203" pitchFamily="34" charset="0"/>
              </a:rPr>
              <a:t>9</a:t>
            </a: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Quantitative Research Methods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Dr Roisin Mullins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Tutorial 6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2200" b="1" dirty="0">
              <a:solidFill>
                <a:srgbClr val="FFFFFF"/>
              </a:solidFill>
              <a:effectLst/>
              <a:latin typeface="Segoe UI" panose="020B0502040204020203" pitchFamily="34" charset="0"/>
              <a:ea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Summary Analysis and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600" b="1" dirty="0">
                <a:solidFill>
                  <a:srgbClr val="FFFFFF"/>
                </a:solidFill>
                <a:latin typeface="Segoe UI" panose="020B0502040204020203" pitchFamily="34" charset="0"/>
                <a:ea typeface="Calibri" panose="020F0502020204030204" pitchFamily="34" charset="0"/>
              </a:rPr>
              <a:t> Journal Preparation</a:t>
            </a:r>
            <a:endParaRPr lang="en-GB" sz="36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7903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7FB0E0-4CF2-4C47-B2D4-2250E2490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Reminder of assignment for this module </a:t>
            </a:r>
          </a:p>
        </p:txBody>
      </p:sp>
    </p:spTree>
    <p:extLst>
      <p:ext uri="{BB962C8B-B14F-4D97-AF65-F5344CB8AC3E}">
        <p14:creationId xmlns:p14="http://schemas.microsoft.com/office/powerpoint/2010/main" val="1682148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F0588-38A8-4575-8F16-8F4C9D614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BF852D-C597-480B-BFA5-395FCD033C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407511" y="-733769"/>
            <a:ext cx="4328978" cy="8426669"/>
          </a:xfrm>
        </p:spPr>
        <p:txBody>
          <a:bodyPr/>
          <a:lstStyle/>
          <a:p>
            <a:r>
              <a:rPr lang="en-GB" sz="3000" dirty="0"/>
              <a:t>Project report (7,500 words): </a:t>
            </a:r>
          </a:p>
          <a:p>
            <a:pPr marL="0" indent="0">
              <a:buNone/>
            </a:pPr>
            <a:r>
              <a:rPr lang="en-GB" sz="3000" dirty="0"/>
              <a:t>Example assignment: Identify an appropriate source of </a:t>
            </a:r>
            <a:r>
              <a:rPr lang="en-GB" sz="3000" dirty="0">
                <a:solidFill>
                  <a:srgbClr val="0070C0"/>
                </a:solidFill>
              </a:rPr>
              <a:t>secondary numerical data </a:t>
            </a:r>
            <a:r>
              <a:rPr lang="en-GB" sz="3000" dirty="0"/>
              <a:t>relevant to your field of interest, and then identify a question that could be addressed through your own statistical analysis of the data. Your analysis should include appropriately selected </a:t>
            </a:r>
            <a:r>
              <a:rPr lang="en-GB" sz="3000" dirty="0">
                <a:solidFill>
                  <a:srgbClr val="0070C0"/>
                </a:solidFill>
              </a:rPr>
              <a:t>statistics, both descriptive and inferential</a:t>
            </a:r>
            <a:r>
              <a:rPr lang="en-GB" sz="3000" dirty="0"/>
              <a:t>. Then write up your work as though for </a:t>
            </a:r>
            <a:r>
              <a:rPr lang="en-GB" sz="3000" dirty="0">
                <a:solidFill>
                  <a:srgbClr val="0070C0"/>
                </a:solidFill>
              </a:rPr>
              <a:t>publication in a journal</a:t>
            </a:r>
            <a:r>
              <a:rPr lang="en-GB" sz="3000" dirty="0"/>
              <a:t> in your field. </a:t>
            </a:r>
          </a:p>
        </p:txBody>
      </p:sp>
    </p:spTree>
    <p:extLst>
      <p:ext uri="{BB962C8B-B14F-4D97-AF65-F5344CB8AC3E}">
        <p14:creationId xmlns:p14="http://schemas.microsoft.com/office/powerpoint/2010/main" val="1706149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8056BCB-3CDD-4129-9478-258E6C83F719}"/>
              </a:ext>
            </a:extLst>
          </p:cNvPr>
          <p:cNvSpPr txBox="1"/>
          <p:nvPr/>
        </p:nvSpPr>
        <p:spPr>
          <a:xfrm>
            <a:off x="344128" y="531936"/>
            <a:ext cx="7964129" cy="51398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 hangingPunct="0"/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Upon the successful completion of this module, the student should be able to:</a:t>
            </a:r>
          </a:p>
          <a:p>
            <a:pPr marL="342900" lvl="0" indent="-342900" algn="just" fontAlgn="auto" hangingPunct="1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Critically assess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appropriate contexts for using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quantitative research techniques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the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philosophical underpinnings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strengths and limitations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of quantitative research;</a:t>
            </a:r>
          </a:p>
          <a:p>
            <a:pPr marL="342900" lvl="0" indent="-342900" algn="just" fontAlgn="auto" hangingPunct="1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Design a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quantitative research project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with particular attention to hypotheses, data sources, sampling and questionnaire design;</a:t>
            </a:r>
          </a:p>
          <a:p>
            <a:pPr marL="342900" lvl="0" indent="-342900" algn="just" fontAlgn="auto" hangingPunct="1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Select from and implement a range of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quantitative analysis 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techniques in order to address a particular research question;</a:t>
            </a:r>
          </a:p>
          <a:p>
            <a:pPr marL="342900" lvl="0" indent="-342900" algn="just" fontAlgn="auto" hangingPunct="1"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Understand and critically </a:t>
            </a:r>
            <a:r>
              <a:rPr lang="en-GB" sz="22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evaluate quantitative research papers</a:t>
            </a:r>
            <a:r>
              <a:rPr lang="en-GB" sz="22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in the candidate’s subject area of interest.</a:t>
            </a:r>
          </a:p>
        </p:txBody>
      </p:sp>
    </p:spTree>
    <p:extLst>
      <p:ext uri="{BB962C8B-B14F-4D97-AF65-F5344CB8AC3E}">
        <p14:creationId xmlns:p14="http://schemas.microsoft.com/office/powerpoint/2010/main" val="997710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95A74-CC66-44B9-9A81-1D631EEE4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3200400" cy="1325563"/>
          </a:xfrm>
        </p:spPr>
        <p:txBody>
          <a:bodyPr/>
          <a:lstStyle/>
          <a:p>
            <a:r>
              <a:rPr lang="en-GB" dirty="0"/>
              <a:t>Use the research terms</a:t>
            </a:r>
            <a:br>
              <a:rPr lang="en-GB" dirty="0"/>
            </a:br>
            <a:r>
              <a:rPr lang="en-GB" dirty="0"/>
              <a:t>appropriate to the type of study / question you are asking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887774-0F66-4FD8-BFB3-481A1D0B951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991927" y="365125"/>
            <a:ext cx="4259852" cy="5545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772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28B5C-7330-446C-919F-17D9E33CB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214" y="0"/>
            <a:ext cx="7886700" cy="1325563"/>
          </a:xfrm>
        </p:spPr>
        <p:txBody>
          <a:bodyPr/>
          <a:lstStyle/>
          <a:p>
            <a:r>
              <a:rPr lang="en-GB" dirty="0"/>
              <a:t>What you will need to submit: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81A8F6-777C-4963-B8F7-1291F73E8B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617120" y="1253331"/>
            <a:ext cx="3889553" cy="4351338"/>
          </a:xfrm>
        </p:spPr>
        <p:txBody>
          <a:bodyPr/>
          <a:lstStyle/>
          <a:p>
            <a:r>
              <a:rPr lang="en-GB" sz="3000" dirty="0"/>
              <a:t>A report taking the form of a journal article in which there is evidence of descriptive &amp; inferential analysis of an appropriate data set (7500 words)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E7F6CC-15B8-45F4-B822-05FB1DD6C304}"/>
              </a:ext>
            </a:extLst>
          </p:cNvPr>
          <p:cNvSpPr txBox="1"/>
          <p:nvPr/>
        </p:nvSpPr>
        <p:spPr>
          <a:xfrm>
            <a:off x="4912932" y="860864"/>
            <a:ext cx="3917731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A typical journal article contains: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Abstract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Introduction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Methods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Results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Discussion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Summary of conclusions/</a:t>
            </a:r>
          </a:p>
          <a:p>
            <a:r>
              <a:rPr lang="en-GB" sz="3000" dirty="0"/>
              <a:t>	recommendations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000" dirty="0"/>
              <a:t>References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57E1F6-DDDF-4A3B-B8B9-8B51042468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8150" y="4480631"/>
            <a:ext cx="1308539" cy="1249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0061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52777-D08A-4460-A8B5-47B6485C1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939" y="89230"/>
            <a:ext cx="7886700" cy="699634"/>
          </a:xfrm>
        </p:spPr>
        <p:txBody>
          <a:bodyPr/>
          <a:lstStyle/>
          <a:p>
            <a:pPr algn="ctr"/>
            <a:r>
              <a:rPr lang="en-GB" dirty="0"/>
              <a:t>Key Steps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75ED97-E4C5-4987-9F83-D1A108E934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1655111" y="-362046"/>
            <a:ext cx="5044379" cy="7582090"/>
          </a:xfrm>
        </p:spPr>
        <p:txBody>
          <a:bodyPr/>
          <a:lstStyle/>
          <a:p>
            <a:r>
              <a:rPr lang="en-GB" sz="2600" dirty="0"/>
              <a:t>Identify an appropriate data set: must contain numerical data from individual people, companies etc</a:t>
            </a:r>
          </a:p>
          <a:p>
            <a:r>
              <a:rPr lang="en-GB" sz="2600" dirty="0"/>
              <a:t>Select one or more appropriate </a:t>
            </a:r>
            <a:r>
              <a:rPr lang="en-GB" sz="2600" dirty="0">
                <a:solidFill>
                  <a:srgbClr val="FF0000"/>
                </a:solidFill>
              </a:rPr>
              <a:t>research questions</a:t>
            </a:r>
          </a:p>
          <a:p>
            <a:r>
              <a:rPr lang="en-GB" sz="2600" dirty="0"/>
              <a:t>Use Excel / SPSS to carry out </a:t>
            </a:r>
            <a:r>
              <a:rPr lang="en-GB" sz="2600" dirty="0">
                <a:solidFill>
                  <a:srgbClr val="FF0000"/>
                </a:solidFill>
              </a:rPr>
              <a:t>descriptive and statistical analysis</a:t>
            </a:r>
            <a:r>
              <a:rPr lang="en-GB" sz="2600" dirty="0"/>
              <a:t> appropriate to the question(s) posed</a:t>
            </a:r>
          </a:p>
          <a:p>
            <a:r>
              <a:rPr lang="en-GB" sz="2600" dirty="0"/>
              <a:t>Use outcomes to infer </a:t>
            </a:r>
            <a:r>
              <a:rPr lang="en-GB" sz="2600" dirty="0">
                <a:solidFill>
                  <a:srgbClr val="FF0000"/>
                </a:solidFill>
              </a:rPr>
              <a:t>conclusions</a:t>
            </a:r>
            <a:r>
              <a:rPr lang="en-GB" sz="2600" dirty="0"/>
              <a:t> to be discussed in relation to existing literature</a:t>
            </a:r>
          </a:p>
          <a:p>
            <a:r>
              <a:rPr lang="en-GB" sz="2600" dirty="0"/>
              <a:t>Go back to find relevant </a:t>
            </a:r>
            <a:r>
              <a:rPr lang="en-GB" sz="2600" dirty="0">
                <a:solidFill>
                  <a:srgbClr val="FF0000"/>
                </a:solidFill>
              </a:rPr>
              <a:t>literature</a:t>
            </a:r>
            <a:r>
              <a:rPr lang="en-GB" sz="2600" dirty="0"/>
              <a:t> for ‘Introduction’ (list in ‘References’)</a:t>
            </a:r>
          </a:p>
          <a:p>
            <a:r>
              <a:rPr lang="en-GB" sz="2600" dirty="0"/>
              <a:t>Go back to write a brief ‘</a:t>
            </a:r>
            <a:r>
              <a:rPr lang="en-GB" sz="2600" dirty="0">
                <a:solidFill>
                  <a:srgbClr val="FF0000"/>
                </a:solidFill>
              </a:rPr>
              <a:t>Methods</a:t>
            </a:r>
            <a:r>
              <a:rPr lang="en-GB" sz="2600" dirty="0"/>
              <a:t>’ section (make assumptions)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11CB5F-BB36-47C0-945A-866FFF2CEA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8905" y="2764511"/>
            <a:ext cx="1215095" cy="1563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988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152400" y="152400"/>
            <a:ext cx="8229600" cy="1097280"/>
          </a:xfrm>
        </p:spPr>
        <p:txBody>
          <a:bodyPr/>
          <a:lstStyle/>
          <a:p>
            <a:r>
              <a:rPr lang="en-US" sz="4000" dirty="0"/>
              <a:t>Types of variable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8168" y="3158664"/>
            <a:ext cx="8312727" cy="227790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4800" y="838200"/>
            <a:ext cx="82711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If you are using quantitative approach, then think about the </a:t>
            </a: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design of the questions carefully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so that you can code them numerically to allow analysis.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Think about the relationships between questions (</a:t>
            </a: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variables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.  Think about how you want to use descriptive and inferential statistics on the data.</a:t>
            </a:r>
            <a:endParaRPr lang="en-GB" sz="20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990600" y="6587243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339556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152400" y="152400"/>
            <a:ext cx="8229600" cy="1097280"/>
          </a:xfrm>
        </p:spPr>
        <p:txBody>
          <a:bodyPr/>
          <a:lstStyle/>
          <a:p>
            <a:r>
              <a:rPr lang="en-US" sz="4000" dirty="0"/>
              <a:t>Threats to reliability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9873DE3-B6BC-7F44-B6F4-0960137927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6175521"/>
              </p:ext>
            </p:extLst>
          </p:nvPr>
        </p:nvGraphicFramePr>
        <p:xfrm>
          <a:off x="246718" y="3429000"/>
          <a:ext cx="8305800" cy="2407920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2133600">
                  <a:extLst>
                    <a:ext uri="{9D8B030D-6E8A-4147-A177-3AD203B41FA5}">
                      <a16:colId xmlns:a16="http://schemas.microsoft.com/office/drawing/2014/main" val="3216161624"/>
                    </a:ext>
                  </a:extLst>
                </a:gridCol>
                <a:gridCol w="6172200">
                  <a:extLst>
                    <a:ext uri="{9D8B030D-6E8A-4147-A177-3AD203B41FA5}">
                      <a16:colId xmlns:a16="http://schemas.microsoft.com/office/drawing/2014/main" val="580850730"/>
                    </a:ext>
                  </a:extLst>
                </a:gridCol>
              </a:tblGrid>
              <a:tr h="375920"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Threat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Definition</a:t>
                      </a:r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0108119"/>
                  </a:ext>
                </a:extLst>
              </a:tr>
              <a:tr h="375920">
                <a:tc>
                  <a:txBody>
                    <a:bodyPr/>
                    <a:lstStyle/>
                    <a:p>
                      <a:r>
                        <a:rPr lang="en-GB" dirty="0"/>
                        <a:t>Participant error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Any factor which adversely alters the way in which a participant </a:t>
                      </a: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performs.</a:t>
                      </a:r>
                      <a:endParaRPr lang="en-GB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5920">
                <a:tc>
                  <a:txBody>
                    <a:bodyPr/>
                    <a:lstStyle/>
                    <a:p>
                      <a:r>
                        <a:rPr lang="en-GB" dirty="0"/>
                        <a:t>Participant bias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Any factor which induces a false response.</a:t>
                      </a:r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5920">
                <a:tc>
                  <a:txBody>
                    <a:bodyPr/>
                    <a:lstStyle/>
                    <a:p>
                      <a:r>
                        <a:rPr lang="en-GB" dirty="0"/>
                        <a:t>Researcher</a:t>
                      </a:r>
                      <a:r>
                        <a:rPr lang="en-GB" baseline="0" dirty="0"/>
                        <a:t> error</a:t>
                      </a:r>
                      <a:endParaRPr lang="en-GB" dirty="0"/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Any factor which alters the researcher’s interpretation.</a:t>
                      </a:r>
                      <a:endParaRPr lang="en-GB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777154"/>
                  </a:ext>
                </a:extLst>
              </a:tr>
              <a:tr h="375920">
                <a:tc>
                  <a:txBody>
                    <a:bodyPr/>
                    <a:lstStyle/>
                    <a:p>
                      <a:r>
                        <a:rPr lang="en-GB" dirty="0"/>
                        <a:t>Researcher bias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Any factor which induces bias in the researcher’s recording of </a:t>
                      </a:r>
                      <a:r>
                        <a:rPr lang="en-GB" sz="18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responses</a:t>
                      </a:r>
                      <a:endParaRPr lang="en-GB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1342999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281354" y="1085065"/>
            <a:ext cx="82711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you are using quantitative approach, then think about the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 of your study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81354" y="2086406"/>
            <a:ext cx="813134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200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 the extent to which you would generate similar results by repeating your research multiple times under the same conditions. </a:t>
            </a:r>
          </a:p>
        </p:txBody>
      </p:sp>
      <p:sp>
        <p:nvSpPr>
          <p:cNvPr id="7" name="Rectangle 6"/>
          <p:cNvSpPr/>
          <p:nvPr/>
        </p:nvSpPr>
        <p:spPr>
          <a:xfrm>
            <a:off x="990600" y="6587243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208155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117764" y="58234"/>
            <a:ext cx="8645236" cy="1347363"/>
          </a:xfrm>
        </p:spPr>
        <p:txBody>
          <a:bodyPr/>
          <a:lstStyle/>
          <a:p>
            <a:r>
              <a:rPr lang="en-US" sz="4000" dirty="0"/>
              <a:t>Threats to internal validity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9873DE3-B6BC-7F44-B6F4-0960137927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5918114"/>
              </p:ext>
            </p:extLst>
          </p:nvPr>
        </p:nvGraphicFramePr>
        <p:xfrm>
          <a:off x="498764" y="2161064"/>
          <a:ext cx="8077200" cy="3725580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2074878">
                  <a:extLst>
                    <a:ext uri="{9D8B030D-6E8A-4147-A177-3AD203B41FA5}">
                      <a16:colId xmlns:a16="http://schemas.microsoft.com/office/drawing/2014/main" val="3216161624"/>
                    </a:ext>
                  </a:extLst>
                </a:gridCol>
                <a:gridCol w="6002322">
                  <a:extLst>
                    <a:ext uri="{9D8B030D-6E8A-4147-A177-3AD203B41FA5}">
                      <a16:colId xmlns:a16="http://schemas.microsoft.com/office/drawing/2014/main" val="580850730"/>
                    </a:ext>
                  </a:extLst>
                </a:gridCol>
              </a:tblGrid>
              <a:tr h="299374">
                <a:tc>
                  <a:txBody>
                    <a:bodyPr/>
                    <a:lstStyle/>
                    <a:p>
                      <a:pPr algn="l"/>
                      <a:r>
                        <a:rPr lang="en-GB" sz="1600" dirty="0"/>
                        <a:t>Threat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600" dirty="0"/>
                        <a:t>Definition</a:t>
                      </a:r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FA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0108119"/>
                  </a:ext>
                </a:extLst>
              </a:tr>
              <a:tr h="509744">
                <a:tc>
                  <a:txBody>
                    <a:bodyPr/>
                    <a:lstStyle/>
                    <a:p>
                      <a:r>
                        <a:rPr lang="en-GB" sz="1600" dirty="0"/>
                        <a:t>Past or recent events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An event which changes participants’ perceptions.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9744">
                <a:tc>
                  <a:txBody>
                    <a:bodyPr/>
                    <a:lstStyle/>
                    <a:p>
                      <a:r>
                        <a:rPr lang="en-GB" sz="1600" dirty="0"/>
                        <a:t>Testing 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impact of testing on participants’ views or actions.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8206">
                <a:tc>
                  <a:txBody>
                    <a:bodyPr/>
                    <a:lstStyle/>
                    <a:p>
                      <a:r>
                        <a:rPr lang="en-GB" sz="1600" dirty="0"/>
                        <a:t>Instrumentation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impact of a change in a research instrument between different stages of a research project affecting the comparability of results.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9374">
                <a:tc>
                  <a:txBody>
                    <a:bodyPr/>
                    <a:lstStyle/>
                    <a:p>
                      <a:r>
                        <a:rPr lang="en-GB" sz="1600" dirty="0"/>
                        <a:t>Mortality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impact of participants withdrawing from studies.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28206">
                <a:tc>
                  <a:txBody>
                    <a:bodyPr/>
                    <a:lstStyle/>
                    <a:p>
                      <a:r>
                        <a:rPr lang="en-GB" sz="1600" dirty="0"/>
                        <a:t>Maturation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impact of a change in participants outside of the influence of the study that affects their attitudes or behaviours etc.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9744">
                <a:tc>
                  <a:txBody>
                    <a:bodyPr/>
                    <a:lstStyle/>
                    <a:p>
                      <a:r>
                        <a:rPr lang="en-GB" sz="1600" dirty="0"/>
                        <a:t>Ambiguity about casual direction</a:t>
                      </a:r>
                    </a:p>
                  </a:txBody>
                  <a:tcPr>
                    <a:lnR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D4EAE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Lack of clarity about cause and effect.</a:t>
                      </a:r>
                      <a:endParaRPr lang="en-GB" sz="1600" dirty="0"/>
                    </a:p>
                  </a:txBody>
                  <a:tcPr>
                    <a:lnL w="57150" cap="flat" cmpd="sng" algn="ctr">
                      <a:solidFill>
                        <a:schemeClr val="bg1">
                          <a:lumMod val="9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D4EAE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1342999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304800" y="731915"/>
            <a:ext cx="827116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Next step </a:t>
            </a:r>
          </a:p>
          <a:p>
            <a:r>
              <a:rPr lang="en-GB" sz="2200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Validity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- how well a research method yields findings that accurately represent some underlying reality.  If you are using quantitative approach, then think about the </a:t>
            </a:r>
            <a:r>
              <a:rPr lang="en-GB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validity of your study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990600" y="6587243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8722947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67213-6FB6-47A8-8DC6-C854977F1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Instructions for Authors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4C73DD-667F-430B-8512-FD8E18EA71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3315752" y="-1007643"/>
            <a:ext cx="2867585" cy="8264247"/>
          </a:xfrm>
        </p:spPr>
        <p:txBody>
          <a:bodyPr/>
          <a:lstStyle/>
          <a:p>
            <a:r>
              <a:rPr lang="en-GB" dirty="0">
                <a:hlinkClick r:id="rId3"/>
              </a:rPr>
              <a:t>Human Resource Management Journal (wiley.com)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https://onlinelibrary.wiley.com/page/journal/17488583/homepage/forauthors.html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142247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205BD-3ACD-4812-9C2F-0F4F9983B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103437"/>
            <a:ext cx="7886700" cy="1325563"/>
          </a:xfrm>
        </p:spPr>
        <p:txBody>
          <a:bodyPr/>
          <a:lstStyle/>
          <a:p>
            <a:pPr algn="ctr"/>
            <a:r>
              <a:rPr lang="en-GB" sz="3600" b="1" dirty="0">
                <a:solidFill>
                  <a:srgbClr val="002060"/>
                </a:solidFill>
                <a:latin typeface="Segoe UI" panose="020B0502040204020203" pitchFamily="34" charset="0"/>
              </a:rPr>
              <a:t>Summing up / Further Thoughts</a:t>
            </a:r>
          </a:p>
        </p:txBody>
      </p:sp>
    </p:spTree>
    <p:extLst>
      <p:ext uri="{BB962C8B-B14F-4D97-AF65-F5344CB8AC3E}">
        <p14:creationId xmlns:p14="http://schemas.microsoft.com/office/powerpoint/2010/main" val="27839071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46533-EDD0-4F9C-B8B2-0AACA8C65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  <a:t>References</a:t>
            </a:r>
            <a:br>
              <a:rPr lang="en-GB" sz="3600" b="1" kern="0" dirty="0">
                <a:solidFill>
                  <a:srgbClr val="1F497D"/>
                </a:solidFill>
                <a:latin typeface="Segoe UI" panose="020B0502040204020203" pitchFamily="34" charset="0"/>
              </a:rPr>
            </a:br>
            <a:endParaRPr lang="en-GB" sz="3600" b="1" kern="0" dirty="0">
              <a:solidFill>
                <a:srgbClr val="1F497D"/>
              </a:solidFill>
              <a:latin typeface="Segoe UI" panose="020B0502040204020203" pitchFamily="34" charset="0"/>
            </a:endParaRP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D716F4-35C2-4035-8B46-A1FE980640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 rot="16200000">
            <a:off x="2499075" y="-391250"/>
            <a:ext cx="3883631" cy="8148919"/>
          </a:xfrm>
        </p:spPr>
        <p:txBody>
          <a:bodyPr/>
          <a:lstStyle/>
          <a:p>
            <a:pPr marL="342900" marR="108585" lvl="0" indent="-342900" rtl="0" fontAlgn="base">
              <a:lnSpc>
                <a:spcPct val="90000"/>
              </a:lnSpc>
              <a:spcAft>
                <a:spcPts val="80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Bryman, A (2012)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Social Research methods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(4</a:t>
            </a:r>
            <a:r>
              <a:rPr lang="en-GB" sz="1800" u="none" strike="noStrike" baseline="30000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th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edition). Oxford University Press, Oxford. </a:t>
            </a:r>
            <a:r>
              <a:rPr lang="en-GB" sz="1800" dirty="0">
                <a:solidFill>
                  <a:srgbClr val="604A7B"/>
                </a:solidFill>
                <a:effectLst/>
                <a:latin typeface="Segoe UI" panose="020B0502040204020203" pitchFamily="34" charset="0"/>
                <a:ea typeface="Segoe UI" panose="020B0502040204020203" pitchFamily="34" charset="0"/>
              </a:rPr>
              <a:t>[chapter 7]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it-IT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Byrne, D (2002) </a:t>
            </a:r>
            <a:r>
              <a:rPr lang="it-IT" sz="1800" u="none" strike="noStrike" dirty="0" err="1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Interpreting</a:t>
            </a:r>
            <a:r>
              <a:rPr lang="it-IT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 Quantitative Data. 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Sage, London. </a:t>
            </a:r>
            <a:r>
              <a:rPr lang="en-GB" sz="1800" u="none" strike="noStrike" dirty="0">
                <a:solidFill>
                  <a:srgbClr val="604A7B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[chapter 1]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55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Field, A. (2005)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Discovering Statistics using SPSS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Sage, London</a:t>
            </a:r>
            <a:r>
              <a:rPr lang="en-GB" sz="1800" u="none" strike="noStrike" dirty="0">
                <a:solidFill>
                  <a:srgbClr val="C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</a:t>
            </a:r>
            <a:r>
              <a:rPr lang="en-GB" sz="1800" u="none" strike="noStrike" dirty="0">
                <a:solidFill>
                  <a:srgbClr val="B3A2C7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[chapter 1]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Gill, J., and Johnson, P. (2010) </a:t>
            </a:r>
            <a:r>
              <a:rPr lang="en-GB" sz="1800" i="1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Research methods for Managers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Segoe UI" panose="020B0502040204020203" pitchFamily="34" charset="0"/>
                <a:cs typeface="Arial" panose="020B0604020202020204" pitchFamily="34" charset="0"/>
              </a:rPr>
              <a:t>. London: Sage</a:t>
            </a: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endParaRPr lang="en-GB" sz="1800" dirty="0">
              <a:solidFill>
                <a:srgbClr val="000000"/>
              </a:solidFill>
              <a:uFill>
                <a:solidFill>
                  <a:srgbClr val="000000"/>
                </a:solidFill>
              </a:uFill>
              <a:latin typeface="Segoe UI" panose="020B0502040204020203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108585" lvl="0" indent="-342900" fontAlgn="base">
              <a:lnSpc>
                <a:spcPct val="90000"/>
              </a:lnSpc>
              <a:spcAft>
                <a:spcPts val="240"/>
              </a:spcAft>
              <a:buClr>
                <a:srgbClr val="000000"/>
              </a:buClr>
              <a:buSzPts val="3000"/>
              <a:buFont typeface="Arial" panose="020B0604020202020204" pitchFamily="34" charset="0"/>
              <a:buChar char="•"/>
            </a:pP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Arial" panose="020B0604020202020204" pitchFamily="34" charset="0"/>
                <a:cs typeface="Arial" panose="020B0604020202020204" pitchFamily="34" charset="0"/>
              </a:rPr>
              <a:t>Last week some students asked about how to reference tables such as t Tables.  You don’t actually reference t tables or other tables in a reference list.  In the Excel explanations I refer to how you report results using APA style where you have </a:t>
            </a:r>
            <a:r>
              <a:rPr lang="en-GB" sz="1800" u="none" strike="noStrike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Arial" panose="020B0604020202020204" pitchFamily="34" charset="0"/>
                <a:cs typeface="Arial" panose="020B0604020202020204" pitchFamily="34" charset="0"/>
              </a:rPr>
              <a:t>used tables</a:t>
            </a:r>
            <a:r>
              <a:rPr lang="en-GB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Segoe UI" panose="020B0502040204020203" pitchFamily="34" charset="0"/>
                <a:ea typeface="Arial" panose="020B0604020202020204" pitchFamily="34" charset="0"/>
                <a:cs typeface="Arial" panose="020B0604020202020204" pitchFamily="34" charset="0"/>
              </a:rPr>
              <a:t>, and that is the APA style of citing the fundings.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200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C1393-BE7F-407C-8A5C-E09EBC52A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5219" y="2380129"/>
            <a:ext cx="4970542" cy="1575292"/>
          </a:xfrm>
        </p:spPr>
        <p:txBody>
          <a:bodyPr/>
          <a:lstStyle/>
          <a:p>
            <a:r>
              <a:rPr lang="en-GB" dirty="0"/>
              <a:t>Review topics covered</a:t>
            </a:r>
          </a:p>
        </p:txBody>
      </p:sp>
    </p:spTree>
    <p:extLst>
      <p:ext uri="{BB962C8B-B14F-4D97-AF65-F5344CB8AC3E}">
        <p14:creationId xmlns:p14="http://schemas.microsoft.com/office/powerpoint/2010/main" val="1405610917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6AC034A-3081-4627-90D1-1EE0CF555E4C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BDFE2EDB-E1C3-4183-A536-A6605E57C7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926</Words>
  <Application>Microsoft Office PowerPoint</Application>
  <PresentationFormat>On-screen Show (4:3)</PresentationFormat>
  <Paragraphs>97</Paragraphs>
  <Slides>15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15</vt:i4>
      </vt:variant>
    </vt:vector>
  </HeadingPairs>
  <TitlesOfParts>
    <vt:vector size="32" baseType="lpstr">
      <vt:lpstr>Arial</vt:lpstr>
      <vt:lpstr>ArialMT</vt:lpstr>
      <vt:lpstr>Calibri</vt:lpstr>
      <vt:lpstr>Segoe UI</vt:lpstr>
      <vt:lpstr>Symbol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PowerPoint Presentation</vt:lpstr>
      <vt:lpstr>Module BMFP7102</vt:lpstr>
      <vt:lpstr>Reminder of assignment for this module </vt:lpstr>
      <vt:lpstr>Module Assessment</vt:lpstr>
      <vt:lpstr>PowerPoint Presentation</vt:lpstr>
      <vt:lpstr>Use the research terms appropriate to the type of study / question you are asking </vt:lpstr>
      <vt:lpstr>What you will need to submit:</vt:lpstr>
      <vt:lpstr>Key Steps</vt:lpstr>
      <vt:lpstr>Types of variable</vt:lpstr>
      <vt:lpstr>Threats to reliability</vt:lpstr>
      <vt:lpstr>Threats to internal validity</vt:lpstr>
      <vt:lpstr>Instructions for Authors</vt:lpstr>
      <vt:lpstr>Summing up / Further Thoughts</vt:lpstr>
      <vt:lpstr>References </vt:lpstr>
      <vt:lpstr>Review topics covered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RM</dc:creator>
  <cp:lastModifiedBy>Roisin Mullins</cp:lastModifiedBy>
  <cp:revision>105</cp:revision>
  <dcterms:created xsi:type="dcterms:W3CDTF">2021-03-10T12:10:47Z</dcterms:created>
  <dcterms:modified xsi:type="dcterms:W3CDTF">2026-07-07T11:05:07Z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