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F46"/>
    <a:srgbClr val="FF8225"/>
    <a:srgbClr val="FF2549"/>
    <a:srgbClr val="5DD5FF"/>
    <a:srgbClr val="FF0D97"/>
    <a:srgbClr val="0000CC"/>
    <a:srgbClr val="003635"/>
    <a:srgbClr val="9EFF29"/>
    <a:srgbClr val="C80064"/>
    <a:srgbClr val="C33A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307" autoAdjust="0"/>
  </p:normalViewPr>
  <p:slideViewPr>
    <p:cSldViewPr snapToGrid="0">
      <p:cViewPr varScale="1">
        <p:scale>
          <a:sx n="72" d="100"/>
          <a:sy n="72" d="100"/>
        </p:scale>
        <p:origin x="66" y="366"/>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2B1CD5-F1C1-4B8C-8BF0-65771190A5EB}" type="doc">
      <dgm:prSet loTypeId="urn:microsoft.com/office/officeart/2005/8/layout/hList6" loCatId="list" qsTypeId="urn:microsoft.com/office/officeart/2005/8/quickstyle/simple2" qsCatId="simple" csTypeId="urn:microsoft.com/office/officeart/2005/8/colors/colorful1" csCatId="colorful" phldr="1"/>
      <dgm:spPr/>
      <dgm:t>
        <a:bodyPr/>
        <a:lstStyle/>
        <a:p>
          <a:endParaRPr lang="en-US"/>
        </a:p>
      </dgm:t>
    </dgm:pt>
    <dgm:pt modelId="{2F2B6AA1-01D5-42F3-8C05-1B635E1D9879}">
      <dgm:prSet phldrT="[Text]"/>
      <dgm:spPr/>
      <dgm:t>
        <a:bodyPr/>
        <a:lstStyle/>
        <a:p>
          <a:r>
            <a:rPr lang="en-US" dirty="0" smtClean="0">
              <a:latin typeface="Arial" panose="020B0604020202020204" pitchFamily="34" charset="0"/>
              <a:cs typeface="Arial" panose="020B0604020202020204" pitchFamily="34" charset="0"/>
            </a:rPr>
            <a:t>The management approach is guided by evidence-based guidelines in which surgery is suggested based on the subjective needs of the patient in relation to the visual issues and not on a set threshold of visual acuity (Li, 2021). </a:t>
          </a:r>
          <a:endParaRPr lang="en-US" dirty="0"/>
        </a:p>
      </dgm:t>
    </dgm:pt>
    <dgm:pt modelId="{A420B750-FA8C-4D81-8931-A48F1E6DBDA7}" type="parTrans" cxnId="{5F69300D-D70B-4FDC-AE10-170FF66EF3F3}">
      <dgm:prSet/>
      <dgm:spPr/>
      <dgm:t>
        <a:bodyPr/>
        <a:lstStyle/>
        <a:p>
          <a:endParaRPr lang="en-US"/>
        </a:p>
      </dgm:t>
    </dgm:pt>
    <dgm:pt modelId="{6BF95B7E-B0E5-4345-89F3-0F766228764B}" type="sibTrans" cxnId="{5F69300D-D70B-4FDC-AE10-170FF66EF3F3}">
      <dgm:prSet/>
      <dgm:spPr/>
      <dgm:t>
        <a:bodyPr/>
        <a:lstStyle/>
        <a:p>
          <a:endParaRPr lang="en-US"/>
        </a:p>
      </dgm:t>
    </dgm:pt>
    <dgm:pt modelId="{629DAE7B-F9E1-4CCD-AAC4-BFF21A0032B4}">
      <dgm:prSet/>
      <dgm:spPr/>
      <dgm:t>
        <a:bodyPr/>
        <a:lstStyle/>
        <a:p>
          <a:r>
            <a:rPr lang="en-US" smtClean="0">
              <a:latin typeface="Arial" panose="020B0604020202020204" pitchFamily="34" charset="0"/>
              <a:cs typeface="Arial" panose="020B0604020202020204" pitchFamily="34" charset="0"/>
            </a:rPr>
            <a:t>The UK models like the Blueprint of success highlight the importance of clinically led process models that incorporate community optometry along with the hospital facilities to facilitate a smooth referral process. </a:t>
          </a:r>
          <a:endParaRPr lang="en-US" dirty="0" smtClean="0">
            <a:latin typeface="Arial" panose="020B0604020202020204" pitchFamily="34" charset="0"/>
            <a:cs typeface="Arial" panose="020B0604020202020204" pitchFamily="34" charset="0"/>
          </a:endParaRPr>
        </a:p>
      </dgm:t>
    </dgm:pt>
    <dgm:pt modelId="{06160371-9CAF-4A1A-86C8-64D899AEF626}" type="parTrans" cxnId="{87DC6CA4-C3F1-4085-8BB1-67A6CB721E19}">
      <dgm:prSet/>
      <dgm:spPr/>
      <dgm:t>
        <a:bodyPr/>
        <a:lstStyle/>
        <a:p>
          <a:endParaRPr lang="en-US"/>
        </a:p>
      </dgm:t>
    </dgm:pt>
    <dgm:pt modelId="{F0A77480-851C-4D60-BD03-B07747D34336}" type="sibTrans" cxnId="{87DC6CA4-C3F1-4085-8BB1-67A6CB721E19}">
      <dgm:prSet/>
      <dgm:spPr/>
      <dgm:t>
        <a:bodyPr/>
        <a:lstStyle/>
        <a:p>
          <a:endParaRPr lang="en-US"/>
        </a:p>
      </dgm:t>
    </dgm:pt>
    <dgm:pt modelId="{3F75B23A-18E6-4F3F-8163-4DDA99D2C939}">
      <dgm:prSet/>
      <dgm:spPr/>
      <dgm:t>
        <a:bodyPr/>
        <a:lstStyle/>
        <a:p>
          <a:r>
            <a:rPr lang="en-US" smtClean="0">
              <a:latin typeface="Arial" panose="020B0604020202020204" pitchFamily="34" charset="0"/>
              <a:cs typeface="Arial" panose="020B0604020202020204" pitchFamily="34" charset="0"/>
            </a:rPr>
            <a:t>In order to solve backgrounds, NHS has introduced high volume low complex (HVLC) surgical models, which uniforms flow on the theatres and lowers non-surgical time.</a:t>
          </a:r>
          <a:endParaRPr lang="en-US" dirty="0">
            <a:latin typeface="Arial" panose="020B0604020202020204" pitchFamily="34" charset="0"/>
            <a:cs typeface="Arial" panose="020B0604020202020204" pitchFamily="34" charset="0"/>
          </a:endParaRPr>
        </a:p>
      </dgm:t>
    </dgm:pt>
    <dgm:pt modelId="{7F755760-05F9-497A-B0C8-B25F8FEFDF7E}" type="parTrans" cxnId="{84F048E7-E6A6-4A6D-85C2-8D2221DFDDFF}">
      <dgm:prSet/>
      <dgm:spPr/>
      <dgm:t>
        <a:bodyPr/>
        <a:lstStyle/>
        <a:p>
          <a:endParaRPr lang="en-US"/>
        </a:p>
      </dgm:t>
    </dgm:pt>
    <dgm:pt modelId="{021C6C7C-CA06-4268-866E-EA7814A1A75A}" type="sibTrans" cxnId="{84F048E7-E6A6-4A6D-85C2-8D2221DFDDFF}">
      <dgm:prSet/>
      <dgm:spPr/>
      <dgm:t>
        <a:bodyPr/>
        <a:lstStyle/>
        <a:p>
          <a:endParaRPr lang="en-US"/>
        </a:p>
      </dgm:t>
    </dgm:pt>
    <dgm:pt modelId="{60FC8F3B-1855-4B85-A810-E9EC5E44C99D}" type="pres">
      <dgm:prSet presAssocID="{E82B1CD5-F1C1-4B8C-8BF0-65771190A5EB}" presName="Name0" presStyleCnt="0">
        <dgm:presLayoutVars>
          <dgm:dir/>
          <dgm:resizeHandles val="exact"/>
        </dgm:presLayoutVars>
      </dgm:prSet>
      <dgm:spPr/>
    </dgm:pt>
    <dgm:pt modelId="{B35808A4-D9A1-4A0A-BDC7-2A7EFF4DD056}" type="pres">
      <dgm:prSet presAssocID="{2F2B6AA1-01D5-42F3-8C05-1B635E1D9879}" presName="node" presStyleLbl="node1" presStyleIdx="0" presStyleCnt="3">
        <dgm:presLayoutVars>
          <dgm:bulletEnabled val="1"/>
        </dgm:presLayoutVars>
      </dgm:prSet>
      <dgm:spPr/>
      <dgm:t>
        <a:bodyPr/>
        <a:lstStyle/>
        <a:p>
          <a:endParaRPr lang="en-US"/>
        </a:p>
      </dgm:t>
    </dgm:pt>
    <dgm:pt modelId="{40385136-8543-4C92-BF10-233520FB1BCC}" type="pres">
      <dgm:prSet presAssocID="{6BF95B7E-B0E5-4345-89F3-0F766228764B}" presName="sibTrans" presStyleCnt="0"/>
      <dgm:spPr/>
    </dgm:pt>
    <dgm:pt modelId="{7DAB3679-D235-4049-A7EB-BC96912D8754}" type="pres">
      <dgm:prSet presAssocID="{629DAE7B-F9E1-4CCD-AAC4-BFF21A0032B4}" presName="node" presStyleLbl="node1" presStyleIdx="1" presStyleCnt="3">
        <dgm:presLayoutVars>
          <dgm:bulletEnabled val="1"/>
        </dgm:presLayoutVars>
      </dgm:prSet>
      <dgm:spPr/>
    </dgm:pt>
    <dgm:pt modelId="{2C628665-55FE-4CBF-B37C-B53313DA3253}" type="pres">
      <dgm:prSet presAssocID="{F0A77480-851C-4D60-BD03-B07747D34336}" presName="sibTrans" presStyleCnt="0"/>
      <dgm:spPr/>
    </dgm:pt>
    <dgm:pt modelId="{75AB882F-9C6C-4AAA-AB76-151832F2615C}" type="pres">
      <dgm:prSet presAssocID="{3F75B23A-18E6-4F3F-8163-4DDA99D2C939}" presName="node" presStyleLbl="node1" presStyleIdx="2" presStyleCnt="3">
        <dgm:presLayoutVars>
          <dgm:bulletEnabled val="1"/>
        </dgm:presLayoutVars>
      </dgm:prSet>
      <dgm:spPr/>
    </dgm:pt>
  </dgm:ptLst>
  <dgm:cxnLst>
    <dgm:cxn modelId="{90025FF9-1484-4B39-9E65-73C4A37E9909}" type="presOf" srcId="{2F2B6AA1-01D5-42F3-8C05-1B635E1D9879}" destId="{B35808A4-D9A1-4A0A-BDC7-2A7EFF4DD056}" srcOrd="0" destOrd="0" presId="urn:microsoft.com/office/officeart/2005/8/layout/hList6"/>
    <dgm:cxn modelId="{BF8CA07A-F95C-48E4-8C46-0D3779510D7E}" type="presOf" srcId="{E82B1CD5-F1C1-4B8C-8BF0-65771190A5EB}" destId="{60FC8F3B-1855-4B85-A810-E9EC5E44C99D}" srcOrd="0" destOrd="0" presId="urn:microsoft.com/office/officeart/2005/8/layout/hList6"/>
    <dgm:cxn modelId="{84F048E7-E6A6-4A6D-85C2-8D2221DFDDFF}" srcId="{E82B1CD5-F1C1-4B8C-8BF0-65771190A5EB}" destId="{3F75B23A-18E6-4F3F-8163-4DDA99D2C939}" srcOrd="2" destOrd="0" parTransId="{7F755760-05F9-497A-B0C8-B25F8FEFDF7E}" sibTransId="{021C6C7C-CA06-4268-866E-EA7814A1A75A}"/>
    <dgm:cxn modelId="{5F69300D-D70B-4FDC-AE10-170FF66EF3F3}" srcId="{E82B1CD5-F1C1-4B8C-8BF0-65771190A5EB}" destId="{2F2B6AA1-01D5-42F3-8C05-1B635E1D9879}" srcOrd="0" destOrd="0" parTransId="{A420B750-FA8C-4D81-8931-A48F1E6DBDA7}" sibTransId="{6BF95B7E-B0E5-4345-89F3-0F766228764B}"/>
    <dgm:cxn modelId="{D0D4E834-DD8D-438B-BBE3-971381CFF36C}" type="presOf" srcId="{629DAE7B-F9E1-4CCD-AAC4-BFF21A0032B4}" destId="{7DAB3679-D235-4049-A7EB-BC96912D8754}" srcOrd="0" destOrd="0" presId="urn:microsoft.com/office/officeart/2005/8/layout/hList6"/>
    <dgm:cxn modelId="{7BFA3C6D-3EC2-4A08-BEB4-0DE788D6F318}" type="presOf" srcId="{3F75B23A-18E6-4F3F-8163-4DDA99D2C939}" destId="{75AB882F-9C6C-4AAA-AB76-151832F2615C}" srcOrd="0" destOrd="0" presId="urn:microsoft.com/office/officeart/2005/8/layout/hList6"/>
    <dgm:cxn modelId="{87DC6CA4-C3F1-4085-8BB1-67A6CB721E19}" srcId="{E82B1CD5-F1C1-4B8C-8BF0-65771190A5EB}" destId="{629DAE7B-F9E1-4CCD-AAC4-BFF21A0032B4}" srcOrd="1" destOrd="0" parTransId="{06160371-9CAF-4A1A-86C8-64D899AEF626}" sibTransId="{F0A77480-851C-4D60-BD03-B07747D34336}"/>
    <dgm:cxn modelId="{1067FE34-47B4-4E9A-A2D6-793D27B242E8}" type="presParOf" srcId="{60FC8F3B-1855-4B85-A810-E9EC5E44C99D}" destId="{B35808A4-D9A1-4A0A-BDC7-2A7EFF4DD056}" srcOrd="0" destOrd="0" presId="urn:microsoft.com/office/officeart/2005/8/layout/hList6"/>
    <dgm:cxn modelId="{5EF07AB8-EB79-4425-ACE8-60F4E95BAB35}" type="presParOf" srcId="{60FC8F3B-1855-4B85-A810-E9EC5E44C99D}" destId="{40385136-8543-4C92-BF10-233520FB1BCC}" srcOrd="1" destOrd="0" presId="urn:microsoft.com/office/officeart/2005/8/layout/hList6"/>
    <dgm:cxn modelId="{1A0A2AC0-01BD-45B8-8652-804DDAB64037}" type="presParOf" srcId="{60FC8F3B-1855-4B85-A810-E9EC5E44C99D}" destId="{7DAB3679-D235-4049-A7EB-BC96912D8754}" srcOrd="2" destOrd="0" presId="urn:microsoft.com/office/officeart/2005/8/layout/hList6"/>
    <dgm:cxn modelId="{D4EA7A58-096A-4770-9403-0FD59833B481}" type="presParOf" srcId="{60FC8F3B-1855-4B85-A810-E9EC5E44C99D}" destId="{2C628665-55FE-4CBF-B37C-B53313DA3253}" srcOrd="3" destOrd="0" presId="urn:microsoft.com/office/officeart/2005/8/layout/hList6"/>
    <dgm:cxn modelId="{4B004E8B-3017-4F6D-BAE2-E5995B11E4E3}" type="presParOf" srcId="{60FC8F3B-1855-4B85-A810-E9EC5E44C99D}" destId="{75AB882F-9C6C-4AAA-AB76-151832F2615C}"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6E161C-10E3-4975-8ADF-DADD50CA854C}" type="doc">
      <dgm:prSet loTypeId="urn:microsoft.com/office/officeart/2008/layout/VerticalCurvedList" loCatId="list" qsTypeId="urn:microsoft.com/office/officeart/2005/8/quickstyle/simple2" qsCatId="simple" csTypeId="urn:microsoft.com/office/officeart/2005/8/colors/colorful4" csCatId="colorful" phldr="1"/>
      <dgm:spPr/>
      <dgm:t>
        <a:bodyPr/>
        <a:lstStyle/>
        <a:p>
          <a:endParaRPr lang="en-US"/>
        </a:p>
      </dgm:t>
    </dgm:pt>
    <dgm:pt modelId="{C4792AB0-A834-44A2-A728-77E61E81733B}">
      <dgm:prSet phldrT="[Text]"/>
      <dgm:spPr/>
      <dgm:t>
        <a:bodyPr/>
        <a:lstStyle/>
        <a:p>
          <a:r>
            <a:rPr lang="en-US" dirty="0" smtClean="0">
              <a:latin typeface="Arial" panose="020B0604020202020204" pitchFamily="34" charset="0"/>
              <a:cs typeface="Arial" panose="020B0604020202020204" pitchFamily="34" charset="0"/>
            </a:rPr>
            <a:t>It is essential to wear sunglasses that exclude 100 percent of UV 400 rays of the sun (UV blocking 400 and UVB) (</a:t>
          </a:r>
          <a:r>
            <a:rPr lang="en-US" dirty="0" err="1" smtClean="0">
              <a:latin typeface="Arial" panose="020B0604020202020204" pitchFamily="34" charset="0"/>
              <a:cs typeface="Arial" panose="020B0604020202020204" pitchFamily="34" charset="0"/>
            </a:rPr>
            <a:t>Allaboutvision</a:t>
          </a:r>
          <a:r>
            <a:rPr lang="en-US" dirty="0" smtClean="0">
              <a:latin typeface="Arial" panose="020B0604020202020204" pitchFamily="34" charset="0"/>
              <a:cs typeface="Arial" panose="020B0604020202020204" pitchFamily="34" charset="0"/>
            </a:rPr>
            <a:t>, 2026). </a:t>
          </a:r>
          <a:endParaRPr lang="en-US" dirty="0">
            <a:latin typeface="Arial" panose="020B0604020202020204" pitchFamily="34" charset="0"/>
            <a:cs typeface="Arial" panose="020B0604020202020204" pitchFamily="34" charset="0"/>
          </a:endParaRPr>
        </a:p>
      </dgm:t>
    </dgm:pt>
    <dgm:pt modelId="{CC7CF266-6F8F-4661-AE1E-FADF62DDCFB2}" type="parTrans" cxnId="{62017562-34A0-4E8D-BADD-CE9FE406AED4}">
      <dgm:prSet/>
      <dgm:spPr/>
      <dgm:t>
        <a:bodyPr/>
        <a:lstStyle/>
        <a:p>
          <a:endParaRPr lang="en-US"/>
        </a:p>
      </dgm:t>
    </dgm:pt>
    <dgm:pt modelId="{605A010C-87D1-4D1B-A17E-E54FF2310ADB}" type="sibTrans" cxnId="{62017562-34A0-4E8D-BADD-CE9FE406AED4}">
      <dgm:prSet/>
      <dgm:spPr/>
      <dgm:t>
        <a:bodyPr/>
        <a:lstStyle/>
        <a:p>
          <a:endParaRPr lang="en-US"/>
        </a:p>
      </dgm:t>
    </dgm:pt>
    <dgm:pt modelId="{3B6FBBCB-938E-429D-93A9-773254A0836B}">
      <dgm:prSet phldrT="[Text]"/>
      <dgm:spPr/>
      <dgm:t>
        <a:bodyPr/>
        <a:lstStyle/>
        <a:p>
          <a:r>
            <a:rPr lang="en-US" dirty="0" smtClean="0">
              <a:latin typeface="Arial" panose="020B0604020202020204" pitchFamily="34" charset="0"/>
              <a:cs typeface="Arial" panose="020B0604020202020204" pitchFamily="34" charset="0"/>
            </a:rPr>
            <a:t>It is essential to quit smoking, which elevates the chances of cataracts development through raising the levels of oxidative stress. </a:t>
          </a:r>
          <a:endParaRPr lang="en-US" dirty="0">
            <a:latin typeface="Arial" panose="020B0604020202020204" pitchFamily="34" charset="0"/>
            <a:cs typeface="Arial" panose="020B0604020202020204" pitchFamily="34" charset="0"/>
          </a:endParaRPr>
        </a:p>
      </dgm:t>
    </dgm:pt>
    <dgm:pt modelId="{87045EC2-587C-42C8-9C60-49DE97F1C572}" type="parTrans" cxnId="{4938144A-3A75-449D-980B-3CDFE5EF0533}">
      <dgm:prSet/>
      <dgm:spPr/>
      <dgm:t>
        <a:bodyPr/>
        <a:lstStyle/>
        <a:p>
          <a:endParaRPr lang="en-US"/>
        </a:p>
      </dgm:t>
    </dgm:pt>
    <dgm:pt modelId="{D8549614-2226-45A3-9885-7B5DC8D9A672}" type="sibTrans" cxnId="{4938144A-3A75-449D-980B-3CDFE5EF0533}">
      <dgm:prSet/>
      <dgm:spPr/>
      <dgm:t>
        <a:bodyPr/>
        <a:lstStyle/>
        <a:p>
          <a:endParaRPr lang="en-US"/>
        </a:p>
      </dgm:t>
    </dgm:pt>
    <dgm:pt modelId="{E0A365F2-DD60-45B1-9480-4A758EE0A8D2}">
      <dgm:prSet phldrT="[Text]"/>
      <dgm:spPr/>
      <dgm:t>
        <a:bodyPr/>
        <a:lstStyle/>
        <a:p>
          <a:r>
            <a:rPr lang="en-US" dirty="0" smtClean="0">
              <a:latin typeface="Arial" panose="020B0604020202020204" pitchFamily="34" charset="0"/>
              <a:cs typeface="Arial" panose="020B0604020202020204" pitchFamily="34" charset="0"/>
            </a:rPr>
            <a:t>The diet with high levels of antioxidants; that is, Vitamin C, Vitamin E, lutein and </a:t>
          </a:r>
          <a:r>
            <a:rPr lang="en-US" dirty="0" err="1" smtClean="0">
              <a:latin typeface="Arial" panose="020B0604020202020204" pitchFamily="34" charset="0"/>
              <a:cs typeface="Arial" panose="020B0604020202020204" pitchFamily="34" charset="0"/>
            </a:rPr>
            <a:t>zeaxanthin</a:t>
          </a:r>
          <a:r>
            <a:rPr lang="en-US" dirty="0" smtClean="0">
              <a:latin typeface="Arial" panose="020B0604020202020204" pitchFamily="34" charset="0"/>
              <a:cs typeface="Arial" panose="020B0604020202020204" pitchFamily="34" charset="0"/>
            </a:rPr>
            <a:t> can maintain the delay of the lens clouding. </a:t>
          </a:r>
          <a:endParaRPr lang="en-US" dirty="0">
            <a:latin typeface="Arial" panose="020B0604020202020204" pitchFamily="34" charset="0"/>
            <a:cs typeface="Arial" panose="020B0604020202020204" pitchFamily="34" charset="0"/>
          </a:endParaRPr>
        </a:p>
      </dgm:t>
    </dgm:pt>
    <dgm:pt modelId="{5B0D6F30-1ED3-47F5-B7FE-49638F4657DC}" type="parTrans" cxnId="{1C08F9B9-40B5-45AA-8534-89F30A918F60}">
      <dgm:prSet/>
      <dgm:spPr/>
      <dgm:t>
        <a:bodyPr/>
        <a:lstStyle/>
        <a:p>
          <a:endParaRPr lang="en-US"/>
        </a:p>
      </dgm:t>
    </dgm:pt>
    <dgm:pt modelId="{8E72099F-4C5E-4B0A-BA14-E4A01295883E}" type="sibTrans" cxnId="{1C08F9B9-40B5-45AA-8534-89F30A918F60}">
      <dgm:prSet/>
      <dgm:spPr/>
      <dgm:t>
        <a:bodyPr/>
        <a:lstStyle/>
        <a:p>
          <a:endParaRPr lang="en-US"/>
        </a:p>
      </dgm:t>
    </dgm:pt>
    <dgm:pt modelId="{123798A6-404F-4EFE-AF84-8BB202E48850}">
      <dgm:prSet phldrT="[Text]"/>
      <dgm:spPr/>
      <dgm:t>
        <a:bodyPr/>
        <a:lstStyle/>
        <a:p>
          <a:r>
            <a:rPr lang="en-US" dirty="0" smtClean="0">
              <a:latin typeface="Arial" panose="020B0604020202020204" pitchFamily="34" charset="0"/>
              <a:cs typeface="Arial" panose="020B0604020202020204" pitchFamily="34" charset="0"/>
            </a:rPr>
            <a:t>Prevention of hypertension and strict control of the blood glucose level among diabetic patients are the main preventative steps.</a:t>
          </a:r>
          <a:endParaRPr lang="en-US" dirty="0">
            <a:latin typeface="Arial" panose="020B0604020202020204" pitchFamily="34" charset="0"/>
            <a:cs typeface="Arial" panose="020B0604020202020204" pitchFamily="34" charset="0"/>
          </a:endParaRPr>
        </a:p>
      </dgm:t>
    </dgm:pt>
    <dgm:pt modelId="{EFBFE791-B538-4C6A-9994-D3671C5E4C66}" type="parTrans" cxnId="{70228E76-C435-4B1F-9F18-B7DCD5E30E13}">
      <dgm:prSet/>
      <dgm:spPr/>
      <dgm:t>
        <a:bodyPr/>
        <a:lstStyle/>
        <a:p>
          <a:endParaRPr lang="en-US"/>
        </a:p>
      </dgm:t>
    </dgm:pt>
    <dgm:pt modelId="{33A242B3-9E79-4C7D-8871-68C3F203B356}" type="sibTrans" cxnId="{70228E76-C435-4B1F-9F18-B7DCD5E30E13}">
      <dgm:prSet/>
      <dgm:spPr/>
      <dgm:t>
        <a:bodyPr/>
        <a:lstStyle/>
        <a:p>
          <a:endParaRPr lang="en-US"/>
        </a:p>
      </dgm:t>
    </dgm:pt>
    <dgm:pt modelId="{748F868D-ED26-4325-9FC9-FA044496A367}" type="pres">
      <dgm:prSet presAssocID="{426E161C-10E3-4975-8ADF-DADD50CA854C}" presName="Name0" presStyleCnt="0">
        <dgm:presLayoutVars>
          <dgm:chMax val="7"/>
          <dgm:chPref val="7"/>
          <dgm:dir/>
        </dgm:presLayoutVars>
      </dgm:prSet>
      <dgm:spPr/>
    </dgm:pt>
    <dgm:pt modelId="{BEE9363E-5F59-4A07-9960-1979BF931350}" type="pres">
      <dgm:prSet presAssocID="{426E161C-10E3-4975-8ADF-DADD50CA854C}" presName="Name1" presStyleCnt="0"/>
      <dgm:spPr/>
    </dgm:pt>
    <dgm:pt modelId="{D0E0A81B-F5FB-4D59-B5F5-4D476A8798C9}" type="pres">
      <dgm:prSet presAssocID="{426E161C-10E3-4975-8ADF-DADD50CA854C}" presName="cycle" presStyleCnt="0"/>
      <dgm:spPr/>
    </dgm:pt>
    <dgm:pt modelId="{CE1D379E-B4B5-4203-B6CA-3B8A57C845D2}" type="pres">
      <dgm:prSet presAssocID="{426E161C-10E3-4975-8ADF-DADD50CA854C}" presName="srcNode" presStyleLbl="node1" presStyleIdx="0" presStyleCnt="4"/>
      <dgm:spPr/>
    </dgm:pt>
    <dgm:pt modelId="{57A4620F-7CC2-4409-940F-4CEB9EC6A856}" type="pres">
      <dgm:prSet presAssocID="{426E161C-10E3-4975-8ADF-DADD50CA854C}" presName="conn" presStyleLbl="parChTrans1D2" presStyleIdx="0" presStyleCnt="1"/>
      <dgm:spPr/>
    </dgm:pt>
    <dgm:pt modelId="{17DFCF08-9276-485E-A3C3-0BB5FA7D87AF}" type="pres">
      <dgm:prSet presAssocID="{426E161C-10E3-4975-8ADF-DADD50CA854C}" presName="extraNode" presStyleLbl="node1" presStyleIdx="0" presStyleCnt="4"/>
      <dgm:spPr/>
    </dgm:pt>
    <dgm:pt modelId="{27E52B5C-F760-4917-9EF4-99F74DD8884B}" type="pres">
      <dgm:prSet presAssocID="{426E161C-10E3-4975-8ADF-DADD50CA854C}" presName="dstNode" presStyleLbl="node1" presStyleIdx="0" presStyleCnt="4"/>
      <dgm:spPr/>
    </dgm:pt>
    <dgm:pt modelId="{AA261CA2-D051-4481-86D2-132DD36B9267}" type="pres">
      <dgm:prSet presAssocID="{C4792AB0-A834-44A2-A728-77E61E81733B}" presName="text_1" presStyleLbl="node1" presStyleIdx="0" presStyleCnt="4">
        <dgm:presLayoutVars>
          <dgm:bulletEnabled val="1"/>
        </dgm:presLayoutVars>
      </dgm:prSet>
      <dgm:spPr/>
      <dgm:t>
        <a:bodyPr/>
        <a:lstStyle/>
        <a:p>
          <a:endParaRPr lang="en-US"/>
        </a:p>
      </dgm:t>
    </dgm:pt>
    <dgm:pt modelId="{30FF720E-9914-42D3-82F8-61A31B2EA93B}" type="pres">
      <dgm:prSet presAssocID="{C4792AB0-A834-44A2-A728-77E61E81733B}" presName="accent_1" presStyleCnt="0"/>
      <dgm:spPr/>
    </dgm:pt>
    <dgm:pt modelId="{D42657A2-5D3D-471D-88CA-5CE0199B633A}" type="pres">
      <dgm:prSet presAssocID="{C4792AB0-A834-44A2-A728-77E61E81733B}" presName="accentRepeatNode" presStyleLbl="solidFgAcc1" presStyleIdx="0" presStyleCnt="4"/>
      <dgm:spPr/>
    </dgm:pt>
    <dgm:pt modelId="{70AD9534-E06D-4B98-9903-2D6536783DC5}" type="pres">
      <dgm:prSet presAssocID="{3B6FBBCB-938E-429D-93A9-773254A0836B}" presName="text_2" presStyleLbl="node1" presStyleIdx="1" presStyleCnt="4">
        <dgm:presLayoutVars>
          <dgm:bulletEnabled val="1"/>
        </dgm:presLayoutVars>
      </dgm:prSet>
      <dgm:spPr/>
    </dgm:pt>
    <dgm:pt modelId="{CC2EEFB8-9540-4A97-A1C3-9967ACA137B7}" type="pres">
      <dgm:prSet presAssocID="{3B6FBBCB-938E-429D-93A9-773254A0836B}" presName="accent_2" presStyleCnt="0"/>
      <dgm:spPr/>
    </dgm:pt>
    <dgm:pt modelId="{2D1D1A3D-0789-419B-A6DC-B79B0F2E00B2}" type="pres">
      <dgm:prSet presAssocID="{3B6FBBCB-938E-429D-93A9-773254A0836B}" presName="accentRepeatNode" presStyleLbl="solidFgAcc1" presStyleIdx="1" presStyleCnt="4"/>
      <dgm:spPr/>
    </dgm:pt>
    <dgm:pt modelId="{61C90E4A-0E26-4B14-9CF9-4BFB64F3D605}" type="pres">
      <dgm:prSet presAssocID="{E0A365F2-DD60-45B1-9480-4A758EE0A8D2}" presName="text_3" presStyleLbl="node1" presStyleIdx="2" presStyleCnt="4">
        <dgm:presLayoutVars>
          <dgm:bulletEnabled val="1"/>
        </dgm:presLayoutVars>
      </dgm:prSet>
      <dgm:spPr/>
    </dgm:pt>
    <dgm:pt modelId="{928AA3D3-5D1B-4E42-831D-94EE9AD12B8D}" type="pres">
      <dgm:prSet presAssocID="{E0A365F2-DD60-45B1-9480-4A758EE0A8D2}" presName="accent_3" presStyleCnt="0"/>
      <dgm:spPr/>
    </dgm:pt>
    <dgm:pt modelId="{C279C5E6-920D-497A-AAF8-F875C4D1622E}" type="pres">
      <dgm:prSet presAssocID="{E0A365F2-DD60-45B1-9480-4A758EE0A8D2}" presName="accentRepeatNode" presStyleLbl="solidFgAcc1" presStyleIdx="2" presStyleCnt="4"/>
      <dgm:spPr/>
    </dgm:pt>
    <dgm:pt modelId="{F5F73B6E-4671-4F1A-BBF2-69F0617347A7}" type="pres">
      <dgm:prSet presAssocID="{123798A6-404F-4EFE-AF84-8BB202E48850}" presName="text_4" presStyleLbl="node1" presStyleIdx="3" presStyleCnt="4">
        <dgm:presLayoutVars>
          <dgm:bulletEnabled val="1"/>
        </dgm:presLayoutVars>
      </dgm:prSet>
      <dgm:spPr/>
    </dgm:pt>
    <dgm:pt modelId="{9014027A-8CC8-409F-ADB2-3E9550F7CC57}" type="pres">
      <dgm:prSet presAssocID="{123798A6-404F-4EFE-AF84-8BB202E48850}" presName="accent_4" presStyleCnt="0"/>
      <dgm:spPr/>
    </dgm:pt>
    <dgm:pt modelId="{B4FBBA89-64C2-4755-A816-584C44B02CC8}" type="pres">
      <dgm:prSet presAssocID="{123798A6-404F-4EFE-AF84-8BB202E48850}" presName="accentRepeatNode" presStyleLbl="solidFgAcc1" presStyleIdx="3" presStyleCnt="4"/>
      <dgm:spPr/>
    </dgm:pt>
  </dgm:ptLst>
  <dgm:cxnLst>
    <dgm:cxn modelId="{A73E9F4E-9A60-44F1-9ADE-E04BC6049790}" type="presOf" srcId="{C4792AB0-A834-44A2-A728-77E61E81733B}" destId="{AA261CA2-D051-4481-86D2-132DD36B9267}" srcOrd="0" destOrd="0" presId="urn:microsoft.com/office/officeart/2008/layout/VerticalCurvedList"/>
    <dgm:cxn modelId="{1C08F9B9-40B5-45AA-8534-89F30A918F60}" srcId="{426E161C-10E3-4975-8ADF-DADD50CA854C}" destId="{E0A365F2-DD60-45B1-9480-4A758EE0A8D2}" srcOrd="2" destOrd="0" parTransId="{5B0D6F30-1ED3-47F5-B7FE-49638F4657DC}" sibTransId="{8E72099F-4C5E-4B0A-BA14-E4A01295883E}"/>
    <dgm:cxn modelId="{4938144A-3A75-449D-980B-3CDFE5EF0533}" srcId="{426E161C-10E3-4975-8ADF-DADD50CA854C}" destId="{3B6FBBCB-938E-429D-93A9-773254A0836B}" srcOrd="1" destOrd="0" parTransId="{87045EC2-587C-42C8-9C60-49DE97F1C572}" sibTransId="{D8549614-2226-45A3-9885-7B5DC8D9A672}"/>
    <dgm:cxn modelId="{70228E76-C435-4B1F-9F18-B7DCD5E30E13}" srcId="{426E161C-10E3-4975-8ADF-DADD50CA854C}" destId="{123798A6-404F-4EFE-AF84-8BB202E48850}" srcOrd="3" destOrd="0" parTransId="{EFBFE791-B538-4C6A-9994-D3671C5E4C66}" sibTransId="{33A242B3-9E79-4C7D-8871-68C3F203B356}"/>
    <dgm:cxn modelId="{F67FB071-9B68-41EE-AB90-B428A2C88E66}" type="presOf" srcId="{E0A365F2-DD60-45B1-9480-4A758EE0A8D2}" destId="{61C90E4A-0E26-4B14-9CF9-4BFB64F3D605}" srcOrd="0" destOrd="0" presId="urn:microsoft.com/office/officeart/2008/layout/VerticalCurvedList"/>
    <dgm:cxn modelId="{A7D453A6-78ED-4525-B4A2-81539A2D3071}" type="presOf" srcId="{3B6FBBCB-938E-429D-93A9-773254A0836B}" destId="{70AD9534-E06D-4B98-9903-2D6536783DC5}" srcOrd="0" destOrd="0" presId="urn:microsoft.com/office/officeart/2008/layout/VerticalCurvedList"/>
    <dgm:cxn modelId="{697014A1-F329-44D7-909F-6BA968867B5F}" type="presOf" srcId="{605A010C-87D1-4D1B-A17E-E54FF2310ADB}" destId="{57A4620F-7CC2-4409-940F-4CEB9EC6A856}" srcOrd="0" destOrd="0" presId="urn:microsoft.com/office/officeart/2008/layout/VerticalCurvedList"/>
    <dgm:cxn modelId="{62017562-34A0-4E8D-BADD-CE9FE406AED4}" srcId="{426E161C-10E3-4975-8ADF-DADD50CA854C}" destId="{C4792AB0-A834-44A2-A728-77E61E81733B}" srcOrd="0" destOrd="0" parTransId="{CC7CF266-6F8F-4661-AE1E-FADF62DDCFB2}" sibTransId="{605A010C-87D1-4D1B-A17E-E54FF2310ADB}"/>
    <dgm:cxn modelId="{7872270B-F718-4606-9559-768E268C7EE0}" type="presOf" srcId="{426E161C-10E3-4975-8ADF-DADD50CA854C}" destId="{748F868D-ED26-4325-9FC9-FA044496A367}" srcOrd="0" destOrd="0" presId="urn:microsoft.com/office/officeart/2008/layout/VerticalCurvedList"/>
    <dgm:cxn modelId="{2BE1B30F-4CAF-4DE9-A966-AD152B5AFAFF}" type="presOf" srcId="{123798A6-404F-4EFE-AF84-8BB202E48850}" destId="{F5F73B6E-4671-4F1A-BBF2-69F0617347A7}" srcOrd="0" destOrd="0" presId="urn:microsoft.com/office/officeart/2008/layout/VerticalCurvedList"/>
    <dgm:cxn modelId="{469C6402-1E00-4624-A0C6-FFC47D7E903E}" type="presParOf" srcId="{748F868D-ED26-4325-9FC9-FA044496A367}" destId="{BEE9363E-5F59-4A07-9960-1979BF931350}" srcOrd="0" destOrd="0" presId="urn:microsoft.com/office/officeart/2008/layout/VerticalCurvedList"/>
    <dgm:cxn modelId="{22ACCDA7-BDA2-41CE-9152-1A5455988925}" type="presParOf" srcId="{BEE9363E-5F59-4A07-9960-1979BF931350}" destId="{D0E0A81B-F5FB-4D59-B5F5-4D476A8798C9}" srcOrd="0" destOrd="0" presId="urn:microsoft.com/office/officeart/2008/layout/VerticalCurvedList"/>
    <dgm:cxn modelId="{90B8A0EA-291F-47FC-BB07-728EE3BCC111}" type="presParOf" srcId="{D0E0A81B-F5FB-4D59-B5F5-4D476A8798C9}" destId="{CE1D379E-B4B5-4203-B6CA-3B8A57C845D2}" srcOrd="0" destOrd="0" presId="urn:microsoft.com/office/officeart/2008/layout/VerticalCurvedList"/>
    <dgm:cxn modelId="{C302F410-82FA-4043-BFF0-09E5F2B0F0E6}" type="presParOf" srcId="{D0E0A81B-F5FB-4D59-B5F5-4D476A8798C9}" destId="{57A4620F-7CC2-4409-940F-4CEB9EC6A856}" srcOrd="1" destOrd="0" presId="urn:microsoft.com/office/officeart/2008/layout/VerticalCurvedList"/>
    <dgm:cxn modelId="{D694D4B7-D2DC-444E-9C68-23E523DC4FCA}" type="presParOf" srcId="{D0E0A81B-F5FB-4D59-B5F5-4D476A8798C9}" destId="{17DFCF08-9276-485E-A3C3-0BB5FA7D87AF}" srcOrd="2" destOrd="0" presId="urn:microsoft.com/office/officeart/2008/layout/VerticalCurvedList"/>
    <dgm:cxn modelId="{CA8DF4D8-C265-499E-BEFC-097ECA54B4D1}" type="presParOf" srcId="{D0E0A81B-F5FB-4D59-B5F5-4D476A8798C9}" destId="{27E52B5C-F760-4917-9EF4-99F74DD8884B}" srcOrd="3" destOrd="0" presId="urn:microsoft.com/office/officeart/2008/layout/VerticalCurvedList"/>
    <dgm:cxn modelId="{43046816-247A-43EA-B5B5-D61FF9E12238}" type="presParOf" srcId="{BEE9363E-5F59-4A07-9960-1979BF931350}" destId="{AA261CA2-D051-4481-86D2-132DD36B9267}" srcOrd="1" destOrd="0" presId="urn:microsoft.com/office/officeart/2008/layout/VerticalCurvedList"/>
    <dgm:cxn modelId="{8C769D04-AAC6-471C-B615-F3358C584050}" type="presParOf" srcId="{BEE9363E-5F59-4A07-9960-1979BF931350}" destId="{30FF720E-9914-42D3-82F8-61A31B2EA93B}" srcOrd="2" destOrd="0" presId="urn:microsoft.com/office/officeart/2008/layout/VerticalCurvedList"/>
    <dgm:cxn modelId="{8CD555E0-43C1-4EB7-B2C7-4E86C56B5195}" type="presParOf" srcId="{30FF720E-9914-42D3-82F8-61A31B2EA93B}" destId="{D42657A2-5D3D-471D-88CA-5CE0199B633A}" srcOrd="0" destOrd="0" presId="urn:microsoft.com/office/officeart/2008/layout/VerticalCurvedList"/>
    <dgm:cxn modelId="{4650D6A2-4355-4252-985B-0EEC739E01CA}" type="presParOf" srcId="{BEE9363E-5F59-4A07-9960-1979BF931350}" destId="{70AD9534-E06D-4B98-9903-2D6536783DC5}" srcOrd="3" destOrd="0" presId="urn:microsoft.com/office/officeart/2008/layout/VerticalCurvedList"/>
    <dgm:cxn modelId="{EB8F934B-980C-441E-9A0C-B48E43E06D31}" type="presParOf" srcId="{BEE9363E-5F59-4A07-9960-1979BF931350}" destId="{CC2EEFB8-9540-4A97-A1C3-9967ACA137B7}" srcOrd="4" destOrd="0" presId="urn:microsoft.com/office/officeart/2008/layout/VerticalCurvedList"/>
    <dgm:cxn modelId="{9E6E2E8B-F5A5-4A82-B681-6BE8AB21C2EF}" type="presParOf" srcId="{CC2EEFB8-9540-4A97-A1C3-9967ACA137B7}" destId="{2D1D1A3D-0789-419B-A6DC-B79B0F2E00B2}" srcOrd="0" destOrd="0" presId="urn:microsoft.com/office/officeart/2008/layout/VerticalCurvedList"/>
    <dgm:cxn modelId="{5D0F74FE-CDF8-4168-838E-1343C65A8E2C}" type="presParOf" srcId="{BEE9363E-5F59-4A07-9960-1979BF931350}" destId="{61C90E4A-0E26-4B14-9CF9-4BFB64F3D605}" srcOrd="5" destOrd="0" presId="urn:microsoft.com/office/officeart/2008/layout/VerticalCurvedList"/>
    <dgm:cxn modelId="{87E56AE4-4F08-4318-8E36-133F6C134280}" type="presParOf" srcId="{BEE9363E-5F59-4A07-9960-1979BF931350}" destId="{928AA3D3-5D1B-4E42-831D-94EE9AD12B8D}" srcOrd="6" destOrd="0" presId="urn:microsoft.com/office/officeart/2008/layout/VerticalCurvedList"/>
    <dgm:cxn modelId="{343BD6D4-2301-4F1B-A1C1-73848A19FBBE}" type="presParOf" srcId="{928AA3D3-5D1B-4E42-831D-94EE9AD12B8D}" destId="{C279C5E6-920D-497A-AAF8-F875C4D1622E}" srcOrd="0" destOrd="0" presId="urn:microsoft.com/office/officeart/2008/layout/VerticalCurvedList"/>
    <dgm:cxn modelId="{EE316EBB-B3D5-4342-86A5-81CF2C0759DC}" type="presParOf" srcId="{BEE9363E-5F59-4A07-9960-1979BF931350}" destId="{F5F73B6E-4671-4F1A-BBF2-69F0617347A7}" srcOrd="7" destOrd="0" presId="urn:microsoft.com/office/officeart/2008/layout/VerticalCurvedList"/>
    <dgm:cxn modelId="{2CF670C2-C27E-43C9-BE22-ACB0E2ADC6E7}" type="presParOf" srcId="{BEE9363E-5F59-4A07-9960-1979BF931350}" destId="{9014027A-8CC8-409F-ADB2-3E9550F7CC57}" srcOrd="8" destOrd="0" presId="urn:microsoft.com/office/officeart/2008/layout/VerticalCurvedList"/>
    <dgm:cxn modelId="{318A6249-5581-4CEE-964F-EA6F1FD15A0F}" type="presParOf" srcId="{9014027A-8CC8-409F-ADB2-3E9550F7CC57}" destId="{B4FBBA89-64C2-4755-A816-584C44B02CC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5808A4-D9A1-4A0A-BDC7-2A7EFF4DD056}">
      <dsp:nvSpPr>
        <dsp:cNvPr id="0" name=""/>
        <dsp:cNvSpPr/>
      </dsp:nvSpPr>
      <dsp:spPr>
        <a:xfrm rot="16200000">
          <a:off x="-822269" y="822973"/>
          <a:ext cx="3475659" cy="1829712"/>
        </a:xfrm>
        <a:prstGeom prst="flowChartManualOperation">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2550" tIns="0" rIns="83840" bIns="0" numCol="1" spcCol="1270" anchor="ctr" anchorCtr="0">
          <a:noAutofit/>
        </a:bodyPr>
        <a:lstStyle/>
        <a:p>
          <a:pPr lvl="0" algn="ctr" defTabSz="577850">
            <a:lnSpc>
              <a:spcPct val="90000"/>
            </a:lnSpc>
            <a:spcBef>
              <a:spcPct val="0"/>
            </a:spcBef>
            <a:spcAft>
              <a:spcPct val="35000"/>
            </a:spcAft>
          </a:pPr>
          <a:r>
            <a:rPr lang="en-US" sz="1300" kern="1200" dirty="0" smtClean="0">
              <a:latin typeface="Arial" panose="020B0604020202020204" pitchFamily="34" charset="0"/>
              <a:cs typeface="Arial" panose="020B0604020202020204" pitchFamily="34" charset="0"/>
            </a:rPr>
            <a:t>The management approach is guided by evidence-based guidelines in which surgery is suggested based on the subjective needs of the patient in relation to the visual issues and not on a set threshold of visual acuity (Li, 2021). </a:t>
          </a:r>
          <a:endParaRPr lang="en-US" sz="1300" kern="1200" dirty="0"/>
        </a:p>
      </dsp:txBody>
      <dsp:txXfrm rot="5400000">
        <a:off x="704" y="695132"/>
        <a:ext cx="1829712" cy="2085395"/>
      </dsp:txXfrm>
    </dsp:sp>
    <dsp:sp modelId="{7DAB3679-D235-4049-A7EB-BC96912D8754}">
      <dsp:nvSpPr>
        <dsp:cNvPr id="0" name=""/>
        <dsp:cNvSpPr/>
      </dsp:nvSpPr>
      <dsp:spPr>
        <a:xfrm rot="16200000">
          <a:off x="1144672" y="822973"/>
          <a:ext cx="3475659" cy="1829712"/>
        </a:xfrm>
        <a:prstGeom prst="flowChartManualOperation">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2550" tIns="0" rIns="83840" bIns="0" numCol="1" spcCol="1270" anchor="ctr" anchorCtr="0">
          <a:noAutofit/>
        </a:bodyPr>
        <a:lstStyle/>
        <a:p>
          <a:pPr lvl="0" algn="ctr" defTabSz="577850">
            <a:lnSpc>
              <a:spcPct val="90000"/>
            </a:lnSpc>
            <a:spcBef>
              <a:spcPct val="0"/>
            </a:spcBef>
            <a:spcAft>
              <a:spcPct val="35000"/>
            </a:spcAft>
          </a:pPr>
          <a:r>
            <a:rPr lang="en-US" sz="1300" kern="1200" smtClean="0">
              <a:latin typeface="Arial" panose="020B0604020202020204" pitchFamily="34" charset="0"/>
              <a:cs typeface="Arial" panose="020B0604020202020204" pitchFamily="34" charset="0"/>
            </a:rPr>
            <a:t>The UK models like the Blueprint of success highlight the importance of clinically led process models that incorporate community optometry along with the hospital facilities to facilitate a smooth referral process. </a:t>
          </a:r>
          <a:endParaRPr lang="en-US" sz="1300" kern="1200" dirty="0" smtClean="0">
            <a:latin typeface="Arial" panose="020B0604020202020204" pitchFamily="34" charset="0"/>
            <a:cs typeface="Arial" panose="020B0604020202020204" pitchFamily="34" charset="0"/>
          </a:endParaRPr>
        </a:p>
      </dsp:txBody>
      <dsp:txXfrm rot="5400000">
        <a:off x="1967645" y="695132"/>
        <a:ext cx="1829712" cy="2085395"/>
      </dsp:txXfrm>
    </dsp:sp>
    <dsp:sp modelId="{75AB882F-9C6C-4AAA-AB76-151832F2615C}">
      <dsp:nvSpPr>
        <dsp:cNvPr id="0" name=""/>
        <dsp:cNvSpPr/>
      </dsp:nvSpPr>
      <dsp:spPr>
        <a:xfrm rot="16200000">
          <a:off x="3111613" y="822973"/>
          <a:ext cx="3475659" cy="1829712"/>
        </a:xfrm>
        <a:prstGeom prst="flowChartManualOperation">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2550" tIns="0" rIns="83840" bIns="0" numCol="1" spcCol="1270" anchor="ctr" anchorCtr="0">
          <a:noAutofit/>
        </a:bodyPr>
        <a:lstStyle/>
        <a:p>
          <a:pPr lvl="0" algn="ctr" defTabSz="577850">
            <a:lnSpc>
              <a:spcPct val="90000"/>
            </a:lnSpc>
            <a:spcBef>
              <a:spcPct val="0"/>
            </a:spcBef>
            <a:spcAft>
              <a:spcPct val="35000"/>
            </a:spcAft>
          </a:pPr>
          <a:r>
            <a:rPr lang="en-US" sz="1300" kern="1200" smtClean="0">
              <a:latin typeface="Arial" panose="020B0604020202020204" pitchFamily="34" charset="0"/>
              <a:cs typeface="Arial" panose="020B0604020202020204" pitchFamily="34" charset="0"/>
            </a:rPr>
            <a:t>In order to solve backgrounds, NHS has introduced high volume low complex (HVLC) surgical models, which uniforms flow on the theatres and lowers non-surgical time.</a:t>
          </a:r>
          <a:endParaRPr lang="en-US" sz="1300" kern="1200" dirty="0">
            <a:latin typeface="Arial" panose="020B0604020202020204" pitchFamily="34" charset="0"/>
            <a:cs typeface="Arial" panose="020B0604020202020204" pitchFamily="34" charset="0"/>
          </a:endParaRPr>
        </a:p>
      </dsp:txBody>
      <dsp:txXfrm rot="5400000">
        <a:off x="3934586" y="695132"/>
        <a:ext cx="1829712" cy="20853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A4620F-7CC2-4409-940F-4CEB9EC6A856}">
      <dsp:nvSpPr>
        <dsp:cNvPr id="0" name=""/>
        <dsp:cNvSpPr/>
      </dsp:nvSpPr>
      <dsp:spPr>
        <a:xfrm>
          <a:off x="-3945516" y="-605770"/>
          <a:ext cx="4702065" cy="4702065"/>
        </a:xfrm>
        <a:prstGeom prst="blockArc">
          <a:avLst>
            <a:gd name="adj1" fmla="val 18900000"/>
            <a:gd name="adj2" fmla="val 2700000"/>
            <a:gd name="adj3" fmla="val 459"/>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A261CA2-D051-4481-86D2-132DD36B9267}">
      <dsp:nvSpPr>
        <dsp:cNvPr id="0" name=""/>
        <dsp:cNvSpPr/>
      </dsp:nvSpPr>
      <dsp:spPr>
        <a:xfrm>
          <a:off x="396469" y="268351"/>
          <a:ext cx="5310985" cy="536982"/>
        </a:xfrm>
        <a:prstGeom prst="rect">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26230" tIns="30480" rIns="30480" bIns="30480" numCol="1" spcCol="1270" anchor="ctr" anchorCtr="0">
          <a:noAutofit/>
        </a:bodyPr>
        <a:lstStyle/>
        <a:p>
          <a:pPr lvl="0" algn="l" defTabSz="5334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It is essential to wear sunglasses that exclude 100 percent of UV 400 rays of the sun (UV blocking 400 and UVB) (</a:t>
          </a:r>
          <a:r>
            <a:rPr lang="en-US" sz="1200" kern="1200" dirty="0" err="1" smtClean="0">
              <a:latin typeface="Arial" panose="020B0604020202020204" pitchFamily="34" charset="0"/>
              <a:cs typeface="Arial" panose="020B0604020202020204" pitchFamily="34" charset="0"/>
            </a:rPr>
            <a:t>Allaboutvision</a:t>
          </a:r>
          <a:r>
            <a:rPr lang="en-US" sz="1200" kern="1200" dirty="0" smtClean="0">
              <a:latin typeface="Arial" panose="020B0604020202020204" pitchFamily="34" charset="0"/>
              <a:cs typeface="Arial" panose="020B0604020202020204" pitchFamily="34" charset="0"/>
            </a:rPr>
            <a:t>, 2026). </a:t>
          </a:r>
          <a:endParaRPr lang="en-US" sz="1200" kern="1200" dirty="0">
            <a:latin typeface="Arial" panose="020B0604020202020204" pitchFamily="34" charset="0"/>
            <a:cs typeface="Arial" panose="020B0604020202020204" pitchFamily="34" charset="0"/>
          </a:endParaRPr>
        </a:p>
      </dsp:txBody>
      <dsp:txXfrm>
        <a:off x="396469" y="268351"/>
        <a:ext cx="5310985" cy="536982"/>
      </dsp:txXfrm>
    </dsp:sp>
    <dsp:sp modelId="{D42657A2-5D3D-471D-88CA-5CE0199B633A}">
      <dsp:nvSpPr>
        <dsp:cNvPr id="0" name=""/>
        <dsp:cNvSpPr/>
      </dsp:nvSpPr>
      <dsp:spPr>
        <a:xfrm>
          <a:off x="60855" y="201228"/>
          <a:ext cx="671227" cy="671227"/>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0AD9534-E06D-4B98-9903-2D6536783DC5}">
      <dsp:nvSpPr>
        <dsp:cNvPr id="0" name=""/>
        <dsp:cNvSpPr/>
      </dsp:nvSpPr>
      <dsp:spPr>
        <a:xfrm>
          <a:off x="704333" y="1073964"/>
          <a:ext cx="5003121" cy="536982"/>
        </a:xfrm>
        <a:prstGeom prst="rect">
          <a:avLst/>
        </a:prstGeom>
        <a:solidFill>
          <a:schemeClr val="accent4">
            <a:hueOff val="-1488257"/>
            <a:satOff val="8966"/>
            <a:lumOff val="71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26230" tIns="30480" rIns="30480" bIns="30480" numCol="1" spcCol="1270" anchor="ctr" anchorCtr="0">
          <a:noAutofit/>
        </a:bodyPr>
        <a:lstStyle/>
        <a:p>
          <a:pPr lvl="0" algn="l" defTabSz="5334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It is essential to quit smoking, which elevates the chances of cataracts development through raising the levels of oxidative stress. </a:t>
          </a:r>
          <a:endParaRPr lang="en-US" sz="1200" kern="1200" dirty="0">
            <a:latin typeface="Arial" panose="020B0604020202020204" pitchFamily="34" charset="0"/>
            <a:cs typeface="Arial" panose="020B0604020202020204" pitchFamily="34" charset="0"/>
          </a:endParaRPr>
        </a:p>
      </dsp:txBody>
      <dsp:txXfrm>
        <a:off x="704333" y="1073964"/>
        <a:ext cx="5003121" cy="536982"/>
      </dsp:txXfrm>
    </dsp:sp>
    <dsp:sp modelId="{2D1D1A3D-0789-419B-A6DC-B79B0F2E00B2}">
      <dsp:nvSpPr>
        <dsp:cNvPr id="0" name=""/>
        <dsp:cNvSpPr/>
      </dsp:nvSpPr>
      <dsp:spPr>
        <a:xfrm>
          <a:off x="368719" y="1006841"/>
          <a:ext cx="671227" cy="671227"/>
        </a:xfrm>
        <a:prstGeom prst="ellipse">
          <a:avLst/>
        </a:prstGeom>
        <a:solidFill>
          <a:schemeClr val="lt1">
            <a:hueOff val="0"/>
            <a:satOff val="0"/>
            <a:lumOff val="0"/>
            <a:alphaOff val="0"/>
          </a:schemeClr>
        </a:solidFill>
        <a:ln w="25400" cap="flat" cmpd="sng" algn="ctr">
          <a:solidFill>
            <a:schemeClr val="accent4">
              <a:hueOff val="-1488257"/>
              <a:satOff val="8966"/>
              <a:lumOff val="719"/>
              <a:alphaOff val="0"/>
            </a:schemeClr>
          </a:solidFill>
          <a:prstDash val="solid"/>
        </a:ln>
        <a:effectLst/>
      </dsp:spPr>
      <dsp:style>
        <a:lnRef idx="2">
          <a:scrgbClr r="0" g="0" b="0"/>
        </a:lnRef>
        <a:fillRef idx="1">
          <a:scrgbClr r="0" g="0" b="0"/>
        </a:fillRef>
        <a:effectRef idx="0">
          <a:scrgbClr r="0" g="0" b="0"/>
        </a:effectRef>
        <a:fontRef idx="minor"/>
      </dsp:style>
    </dsp:sp>
    <dsp:sp modelId="{61C90E4A-0E26-4B14-9CF9-4BFB64F3D605}">
      <dsp:nvSpPr>
        <dsp:cNvPr id="0" name=""/>
        <dsp:cNvSpPr/>
      </dsp:nvSpPr>
      <dsp:spPr>
        <a:xfrm>
          <a:off x="704333" y="1879577"/>
          <a:ext cx="5003121" cy="536982"/>
        </a:xfrm>
        <a:prstGeom prst="rect">
          <a:avLst/>
        </a:prstGeom>
        <a:solidFill>
          <a:schemeClr val="accent4">
            <a:hueOff val="-2976513"/>
            <a:satOff val="17933"/>
            <a:lumOff val="143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26230" tIns="30480" rIns="30480" bIns="30480" numCol="1" spcCol="1270" anchor="ctr" anchorCtr="0">
          <a:noAutofit/>
        </a:bodyPr>
        <a:lstStyle/>
        <a:p>
          <a:pPr lvl="0" algn="l" defTabSz="5334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The diet with high levels of antioxidants; that is, Vitamin C, Vitamin E, lutein and </a:t>
          </a:r>
          <a:r>
            <a:rPr lang="en-US" sz="1200" kern="1200" dirty="0" err="1" smtClean="0">
              <a:latin typeface="Arial" panose="020B0604020202020204" pitchFamily="34" charset="0"/>
              <a:cs typeface="Arial" panose="020B0604020202020204" pitchFamily="34" charset="0"/>
            </a:rPr>
            <a:t>zeaxanthin</a:t>
          </a:r>
          <a:r>
            <a:rPr lang="en-US" sz="1200" kern="1200" dirty="0" smtClean="0">
              <a:latin typeface="Arial" panose="020B0604020202020204" pitchFamily="34" charset="0"/>
              <a:cs typeface="Arial" panose="020B0604020202020204" pitchFamily="34" charset="0"/>
            </a:rPr>
            <a:t> can maintain the delay of the lens clouding. </a:t>
          </a:r>
          <a:endParaRPr lang="en-US" sz="1200" kern="1200" dirty="0">
            <a:latin typeface="Arial" panose="020B0604020202020204" pitchFamily="34" charset="0"/>
            <a:cs typeface="Arial" panose="020B0604020202020204" pitchFamily="34" charset="0"/>
          </a:endParaRPr>
        </a:p>
      </dsp:txBody>
      <dsp:txXfrm>
        <a:off x="704333" y="1879577"/>
        <a:ext cx="5003121" cy="536982"/>
      </dsp:txXfrm>
    </dsp:sp>
    <dsp:sp modelId="{C279C5E6-920D-497A-AAF8-F875C4D1622E}">
      <dsp:nvSpPr>
        <dsp:cNvPr id="0" name=""/>
        <dsp:cNvSpPr/>
      </dsp:nvSpPr>
      <dsp:spPr>
        <a:xfrm>
          <a:off x="368719" y="1812455"/>
          <a:ext cx="671227" cy="671227"/>
        </a:xfrm>
        <a:prstGeom prst="ellipse">
          <a:avLst/>
        </a:prstGeom>
        <a:solidFill>
          <a:schemeClr val="lt1">
            <a:hueOff val="0"/>
            <a:satOff val="0"/>
            <a:lumOff val="0"/>
            <a:alphaOff val="0"/>
          </a:schemeClr>
        </a:solidFill>
        <a:ln w="25400" cap="flat" cmpd="sng" algn="ctr">
          <a:solidFill>
            <a:schemeClr val="accent4">
              <a:hueOff val="-2976513"/>
              <a:satOff val="17933"/>
              <a:lumOff val="1437"/>
              <a:alphaOff val="0"/>
            </a:schemeClr>
          </a:solidFill>
          <a:prstDash val="solid"/>
        </a:ln>
        <a:effectLst/>
      </dsp:spPr>
      <dsp:style>
        <a:lnRef idx="2">
          <a:scrgbClr r="0" g="0" b="0"/>
        </a:lnRef>
        <a:fillRef idx="1">
          <a:scrgbClr r="0" g="0" b="0"/>
        </a:fillRef>
        <a:effectRef idx="0">
          <a:scrgbClr r="0" g="0" b="0"/>
        </a:effectRef>
        <a:fontRef idx="minor"/>
      </dsp:style>
    </dsp:sp>
    <dsp:sp modelId="{F5F73B6E-4671-4F1A-BBF2-69F0617347A7}">
      <dsp:nvSpPr>
        <dsp:cNvPr id="0" name=""/>
        <dsp:cNvSpPr/>
      </dsp:nvSpPr>
      <dsp:spPr>
        <a:xfrm>
          <a:off x="396469" y="2685191"/>
          <a:ext cx="5310985" cy="536982"/>
        </a:xfrm>
        <a:prstGeom prst="rect">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26230" tIns="30480" rIns="30480" bIns="30480" numCol="1" spcCol="1270" anchor="ctr" anchorCtr="0">
          <a:noAutofit/>
        </a:bodyPr>
        <a:lstStyle/>
        <a:p>
          <a:pPr lvl="0" algn="l" defTabSz="533400">
            <a:lnSpc>
              <a:spcPct val="90000"/>
            </a:lnSpc>
            <a:spcBef>
              <a:spcPct val="0"/>
            </a:spcBef>
            <a:spcAft>
              <a:spcPct val="35000"/>
            </a:spcAft>
          </a:pPr>
          <a:r>
            <a:rPr lang="en-US" sz="1200" kern="1200" dirty="0" smtClean="0">
              <a:latin typeface="Arial" panose="020B0604020202020204" pitchFamily="34" charset="0"/>
              <a:cs typeface="Arial" panose="020B0604020202020204" pitchFamily="34" charset="0"/>
            </a:rPr>
            <a:t>Prevention of hypertension and strict control of the blood glucose level among diabetic patients are the main preventative steps.</a:t>
          </a:r>
          <a:endParaRPr lang="en-US" sz="1200" kern="1200" dirty="0">
            <a:latin typeface="Arial" panose="020B0604020202020204" pitchFamily="34" charset="0"/>
            <a:cs typeface="Arial" panose="020B0604020202020204" pitchFamily="34" charset="0"/>
          </a:endParaRPr>
        </a:p>
      </dsp:txBody>
      <dsp:txXfrm>
        <a:off x="396469" y="2685191"/>
        <a:ext cx="5310985" cy="536982"/>
      </dsp:txXfrm>
    </dsp:sp>
    <dsp:sp modelId="{B4FBBA89-64C2-4755-A816-584C44B02CC8}">
      <dsp:nvSpPr>
        <dsp:cNvPr id="0" name=""/>
        <dsp:cNvSpPr/>
      </dsp:nvSpPr>
      <dsp:spPr>
        <a:xfrm>
          <a:off x="60855" y="2618068"/>
          <a:ext cx="671227" cy="671227"/>
        </a:xfrm>
        <a:prstGeom prst="ellipse">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3/11/2026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Cataract can be defined as the cloudiness that can be observed behind the iris and the pupil in the eye, which is the natural lens of the eye (</a:t>
            </a:r>
            <a:r>
              <a:rPr lang="en-US" sz="1200" kern="1200" dirty="0" err="1" smtClean="0">
                <a:solidFill>
                  <a:schemeClr val="tx1"/>
                </a:solidFill>
                <a:effectLst/>
                <a:latin typeface="+mn-lt"/>
                <a:ea typeface="+mn-ea"/>
                <a:cs typeface="+mn-cs"/>
              </a:rPr>
              <a:t>Khamkar</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Barkade</a:t>
            </a:r>
            <a:r>
              <a:rPr lang="en-US" sz="1200" kern="1200" dirty="0" smtClean="0">
                <a:solidFill>
                  <a:schemeClr val="tx1"/>
                </a:solidFill>
                <a:effectLst/>
                <a:latin typeface="+mn-lt"/>
                <a:ea typeface="+mn-ea"/>
                <a:cs typeface="+mn-cs"/>
              </a:rPr>
              <a:t>, 2024). This haze denies the eyes free clear passage of light to the retina thus visual handicap. Clinical effects are blurred or misty vision, hyperirritability to light and glare, loss of </a:t>
            </a:r>
            <a:r>
              <a:rPr lang="en-US" sz="1200" kern="1200" dirty="0" err="1" smtClean="0">
                <a:solidFill>
                  <a:schemeClr val="tx1"/>
                </a:solidFill>
                <a:effectLst/>
                <a:latin typeface="+mn-lt"/>
                <a:ea typeface="+mn-ea"/>
                <a:cs typeface="+mn-cs"/>
              </a:rPr>
              <a:t>colour</a:t>
            </a:r>
            <a:r>
              <a:rPr lang="en-US" sz="1200" kern="1200" dirty="0" smtClean="0">
                <a:solidFill>
                  <a:schemeClr val="tx1"/>
                </a:solidFill>
                <a:effectLst/>
                <a:latin typeface="+mn-lt"/>
                <a:ea typeface="+mn-ea"/>
                <a:cs typeface="+mn-cs"/>
              </a:rPr>
              <a:t>, and increase of the effects of halos around light sources. The main cause is the age-related oxidative stress which causes wear and tear, as well as gagging of proteins in the lens. Secondary reasons are the ocular traumas, long time usage of corticosteroids, and the presence of some underlying metabolic disease like diabetes.</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146686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By 2026, cataracts are the most common cause of blindness in the world resulting in nearly 45 percent of all the cases of blindness, including more than 15.2 million persons (</a:t>
            </a:r>
            <a:r>
              <a:rPr lang="en-US" sz="1200" kern="1200" dirty="0" err="1" smtClean="0">
                <a:solidFill>
                  <a:schemeClr val="tx1"/>
                </a:solidFill>
                <a:effectLst/>
                <a:latin typeface="+mn-lt"/>
                <a:ea typeface="+mn-ea"/>
                <a:cs typeface="+mn-cs"/>
              </a:rPr>
              <a:t>Contactlenses</a:t>
            </a:r>
            <a:r>
              <a:rPr lang="en-US" sz="1200" kern="1200" dirty="0" smtClean="0">
                <a:solidFill>
                  <a:schemeClr val="tx1"/>
                </a:solidFill>
                <a:effectLst/>
                <a:latin typeface="+mn-lt"/>
                <a:ea typeface="+mn-ea"/>
                <a:cs typeface="+mn-cs"/>
              </a:rPr>
              <a:t>, 2026). It has been estimated that graduate-onwards, pair of 65 years aged and fixed onward in the UK, there are superior 2.5 million sufferers of cataracts. It is very age- related, so in the UK, about 75 per cent of the population aged 60 years and above develops some type of cataract. Globally the cataracts also show close to 39 percent cases of moderate to severe visual impairment.</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2119709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economic over a lifetime cost of severe, preventable sight loss, which is generally caused by untreated cataracts, can cost more than £3.5 million per individual in the UK because of lost earnings and the need to provide long term care (</a:t>
            </a:r>
            <a:r>
              <a:rPr lang="en-US" sz="1200" kern="1200" dirty="0" err="1" smtClean="0">
                <a:solidFill>
                  <a:schemeClr val="tx1"/>
                </a:solidFill>
                <a:effectLst/>
                <a:latin typeface="+mn-lt"/>
                <a:ea typeface="+mn-ea"/>
                <a:cs typeface="+mn-cs"/>
              </a:rPr>
              <a:t>Agius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2025). Cataract Visual impairment greatly reduces the ability to support oneself, creating social isolation and raising the risk of developing mental disorders, including depression. Cataract surgery now forms part of one of the largest elective surgery wait times in the NHS and the average weight of 9-12 months strains the ophthalmic services to great extent. The absence of surgery in the world results in a lot of productivity loss especially in low-income areas where cases backlog is the most.</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119896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end result of a normal eye examination conducted by an optometrist is the initial suspicion; a refraction and visual acuity test are conducted. Slit-lamp examination is necessary to see the lens and know the density of the cataract and its type (</a:t>
            </a:r>
            <a:r>
              <a:rPr lang="en-US" sz="1200" kern="1200" dirty="0" err="1" smtClean="0">
                <a:solidFill>
                  <a:schemeClr val="tx1"/>
                </a:solidFill>
                <a:effectLst/>
                <a:latin typeface="+mn-lt"/>
                <a:ea typeface="+mn-ea"/>
                <a:cs typeface="+mn-cs"/>
              </a:rPr>
              <a:t>Akbari</a:t>
            </a:r>
            <a:r>
              <a:rPr lang="en-US" sz="1200" kern="1200" dirty="0" smtClean="0">
                <a:solidFill>
                  <a:schemeClr val="tx1"/>
                </a:solidFill>
                <a:effectLst/>
                <a:latin typeface="+mn-lt"/>
                <a:ea typeface="+mn-ea"/>
                <a:cs typeface="+mn-cs"/>
              </a:rPr>
              <a:t>, 2025). The baseline assessment will encompass tonometry to examine the intraocular pressure, and dilated fundus to evaluate the presence of co-morbid retinal pathology. Surgical consideration is referred to the patients whose visual impairment greatly interferes with daily activities as the patients are not able to read, drive, or walk around.</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2385106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management approach is guided by evidence-based guidelines in which surgery is suggested based on the subjective needs of the patient in relation to the visual issues and not on a set threshold of visual acuity (Li, 2021). The UK models like the Blueprint of success highlight the importance of clinically led process models that incorporate community optometry along with the hospital facilities to facilitate a smooth referral process. In order to solve backgrounds, NHS has introduced high volume low complex (HVLC) surgical models, which uniforms flow on the theatres and lowers non-surgical time.</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23138586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first and the only clear-cut treatment is phacoemulsification surgery whereby the </a:t>
            </a:r>
            <a:r>
              <a:rPr lang="en-US" sz="1200" kern="1200" dirty="0" err="1" smtClean="0">
                <a:solidFill>
                  <a:schemeClr val="tx1"/>
                </a:solidFill>
                <a:effectLst/>
                <a:latin typeface="+mn-lt"/>
                <a:ea typeface="+mn-ea"/>
                <a:cs typeface="+mn-cs"/>
              </a:rPr>
              <a:t>opacious</a:t>
            </a:r>
            <a:r>
              <a:rPr lang="en-US" sz="1200" kern="1200" dirty="0" smtClean="0">
                <a:solidFill>
                  <a:schemeClr val="tx1"/>
                </a:solidFill>
                <a:effectLst/>
                <a:latin typeface="+mn-lt"/>
                <a:ea typeface="+mn-ea"/>
                <a:cs typeface="+mn-cs"/>
              </a:rPr>
              <a:t> lens is removed through the use of ultrasound and an artificial intra-ocular lens (IOL) is inserted (</a:t>
            </a:r>
            <a:r>
              <a:rPr lang="en-US" sz="1200" kern="1200" dirty="0" err="1" smtClean="0">
                <a:solidFill>
                  <a:schemeClr val="tx1"/>
                </a:solidFill>
                <a:effectLst/>
                <a:latin typeface="+mn-lt"/>
                <a:ea typeface="+mn-ea"/>
                <a:cs typeface="+mn-cs"/>
              </a:rPr>
              <a:t>Gurnani</a:t>
            </a:r>
            <a:r>
              <a:rPr lang="en-US" sz="1200" kern="1200" dirty="0" smtClean="0">
                <a:solidFill>
                  <a:schemeClr val="tx1"/>
                </a:solidFill>
                <a:effectLst/>
                <a:latin typeface="+mn-lt"/>
                <a:ea typeface="+mn-ea"/>
                <a:cs typeface="+mn-cs"/>
              </a:rPr>
              <a:t> and Patel, 2025). The majority of operations in the UK are undertaken as day cases where they are done with local </a:t>
            </a:r>
            <a:r>
              <a:rPr lang="en-US" sz="1200" kern="1200" dirty="0" err="1" smtClean="0">
                <a:solidFill>
                  <a:schemeClr val="tx1"/>
                </a:solidFill>
                <a:effectLst/>
                <a:latin typeface="+mn-lt"/>
                <a:ea typeface="+mn-ea"/>
                <a:cs typeface="+mn-cs"/>
              </a:rPr>
              <a:t>anaesthetic</a:t>
            </a:r>
            <a:r>
              <a:rPr lang="en-US" sz="1200" kern="1200" dirty="0" smtClean="0">
                <a:solidFill>
                  <a:schemeClr val="tx1"/>
                </a:solidFill>
                <a:effectLst/>
                <a:latin typeface="+mn-lt"/>
                <a:ea typeface="+mn-ea"/>
                <a:cs typeface="+mn-cs"/>
              </a:rPr>
              <a:t>. At the time the patient is discharged, they are normally taking antibiotic and steroid eye drops in a span of four weeks to avoid infection and inflammation. New spectacle editing, incorporation of improved task lighting, and application of anti-glare coating to spectacles are non-surgical measures that could be used to manage early stage cataracts.</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1783732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Cataracts can be associated with age related macular degeneration (AMD), glaucoma, and diabetic retinopathy that may restrict the visual function after surgery. The majority of patients with cataracts (75%-80%) have systemic comorbid conditions; most of them are hypertension (47%) and cardiovascular disease (JP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2021). Cataracts are associated with a high risk of falling among the elderly because they have poor depth perception and contrast sensitivity. The risk of developing dementia is also related to visual impairment due to cataracts, but the development of cataract extraction is strongly related with the possibility to avoid dementia.</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21078254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It is essential to wear sunglasses that exclude 100 percent of UV 400 rays of the sun (UV blocking 400 and UVB) (</a:t>
            </a:r>
            <a:r>
              <a:rPr lang="en-US" sz="1200" kern="1200" dirty="0" err="1" smtClean="0">
                <a:solidFill>
                  <a:schemeClr val="tx1"/>
                </a:solidFill>
                <a:effectLst/>
                <a:latin typeface="+mn-lt"/>
                <a:ea typeface="+mn-ea"/>
                <a:cs typeface="+mn-cs"/>
              </a:rPr>
              <a:t>Allaboutvision</a:t>
            </a:r>
            <a:r>
              <a:rPr lang="en-US" sz="1200" kern="1200" dirty="0" smtClean="0">
                <a:solidFill>
                  <a:schemeClr val="tx1"/>
                </a:solidFill>
                <a:effectLst/>
                <a:latin typeface="+mn-lt"/>
                <a:ea typeface="+mn-ea"/>
                <a:cs typeface="+mn-cs"/>
              </a:rPr>
              <a:t>, 2026). It is essential to quit smoking, which elevates the chances of cataracts development through raising the levels of oxidative stress. The diet with high levels of antioxidants; that is, Vitamin C, Vitamin E, lutein and </a:t>
            </a:r>
            <a:r>
              <a:rPr lang="en-US" sz="1200" kern="1200" dirty="0" err="1" smtClean="0">
                <a:solidFill>
                  <a:schemeClr val="tx1"/>
                </a:solidFill>
                <a:effectLst/>
                <a:latin typeface="+mn-lt"/>
                <a:ea typeface="+mn-ea"/>
                <a:cs typeface="+mn-cs"/>
              </a:rPr>
              <a:t>zeaxanthin</a:t>
            </a:r>
            <a:r>
              <a:rPr lang="en-US" sz="1200" kern="1200" dirty="0" smtClean="0">
                <a:solidFill>
                  <a:schemeClr val="tx1"/>
                </a:solidFill>
                <a:effectLst/>
                <a:latin typeface="+mn-lt"/>
                <a:ea typeface="+mn-ea"/>
                <a:cs typeface="+mn-cs"/>
              </a:rPr>
              <a:t> can maintain the delay of the lens clouding. Prevention of hypertension and strict control of the blood glucose level among diabetic patients are the main preventative steps.</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3696286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practitioners should be able to maintain the principle of no patient left behind as giving an equal chance to any surgery irrespective of their cognitive status or socioeconomic orientation. Successful co-production must also see clinicians tailor communication within a patient with a comorbidity such as dementia, and usually including </a:t>
            </a:r>
            <a:r>
              <a:rPr lang="en-US" sz="1200" kern="1200" dirty="0" err="1" smtClean="0">
                <a:solidFill>
                  <a:schemeClr val="tx1"/>
                </a:solidFill>
                <a:effectLst/>
                <a:latin typeface="+mn-lt"/>
                <a:ea typeface="+mn-ea"/>
                <a:cs typeface="+mn-cs"/>
              </a:rPr>
              <a:t>carers</a:t>
            </a:r>
            <a:r>
              <a:rPr lang="en-US" sz="1200" kern="1200" dirty="0" smtClean="0">
                <a:solidFill>
                  <a:schemeClr val="tx1"/>
                </a:solidFill>
                <a:effectLst/>
                <a:latin typeface="+mn-lt"/>
                <a:ea typeface="+mn-ea"/>
                <a:cs typeface="+mn-cs"/>
              </a:rPr>
              <a:t> in the decision-making (</a:t>
            </a:r>
            <a:r>
              <a:rPr lang="en-US" sz="1200" kern="1200" dirty="0" err="1" smtClean="0">
                <a:solidFill>
                  <a:schemeClr val="tx1"/>
                </a:solidFill>
                <a:effectLst/>
                <a:latin typeface="+mn-lt"/>
                <a:ea typeface="+mn-ea"/>
                <a:cs typeface="+mn-cs"/>
              </a:rPr>
              <a:t>Gaffy</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Brijnath</a:t>
            </a:r>
            <a:r>
              <a:rPr lang="en-US" sz="1200" kern="1200" dirty="0" smtClean="0">
                <a:solidFill>
                  <a:schemeClr val="tx1"/>
                </a:solidFill>
                <a:effectLst/>
                <a:latin typeface="+mn-lt"/>
                <a:ea typeface="+mn-ea"/>
                <a:cs typeface="+mn-cs"/>
              </a:rPr>
              <a:t> and Dow, 2025). It is mandatory that teams that are high performing should work closely </a:t>
            </a:r>
            <a:r>
              <a:rPr lang="en-US" sz="1200" kern="1200" dirty="0" err="1" smtClean="0">
                <a:solidFill>
                  <a:schemeClr val="tx1"/>
                </a:solidFill>
                <a:effectLst/>
                <a:latin typeface="+mn-lt"/>
                <a:ea typeface="+mn-ea"/>
                <a:cs typeface="+mn-cs"/>
              </a:rPr>
              <a:t>interdisciplinarily</a:t>
            </a:r>
            <a:r>
              <a:rPr lang="en-US" sz="1200" kern="1200" dirty="0" smtClean="0">
                <a:solidFill>
                  <a:schemeClr val="tx1"/>
                </a:solidFill>
                <a:effectLst/>
                <a:latin typeface="+mn-lt"/>
                <a:ea typeface="+mn-ea"/>
                <a:cs typeface="+mn-cs"/>
              </a:rPr>
              <a:t>, such as optometry, pharmacy, and nursing to offer a person-</a:t>
            </a:r>
            <a:r>
              <a:rPr lang="en-US" sz="1200" kern="1200" dirty="0" err="1" smtClean="0">
                <a:solidFill>
                  <a:schemeClr val="tx1"/>
                </a:solidFill>
                <a:effectLst/>
                <a:latin typeface="+mn-lt"/>
                <a:ea typeface="+mn-ea"/>
                <a:cs typeface="+mn-cs"/>
              </a:rPr>
              <a:t>centred</a:t>
            </a:r>
            <a:r>
              <a:rPr lang="en-US" sz="1200" kern="1200" dirty="0" smtClean="0">
                <a:solidFill>
                  <a:schemeClr val="tx1"/>
                </a:solidFill>
                <a:effectLst/>
                <a:latin typeface="+mn-lt"/>
                <a:ea typeface="+mn-ea"/>
                <a:cs typeface="+mn-cs"/>
              </a:rPr>
              <a:t> journey, which is seamless.</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1419218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err="1" smtClean="0">
                <a:solidFill>
                  <a:schemeClr val="tx1"/>
                </a:solidFill>
                <a:effectLst/>
                <a:latin typeface="+mn-lt"/>
                <a:ea typeface="+mn-ea"/>
                <a:cs typeface="+mn-cs"/>
              </a:rPr>
              <a:t>Personalised</a:t>
            </a:r>
            <a:r>
              <a:rPr lang="en-US" sz="1200" b="1" kern="1200" dirty="0" smtClean="0">
                <a:solidFill>
                  <a:schemeClr val="tx1"/>
                </a:solidFill>
                <a:effectLst/>
                <a:latin typeface="+mn-lt"/>
                <a:ea typeface="+mn-ea"/>
                <a:cs typeface="+mn-cs"/>
              </a:rPr>
              <a:t> Care Planning: </a:t>
            </a:r>
            <a:r>
              <a:rPr lang="en-US" sz="1200" kern="1200" dirty="0" smtClean="0">
                <a:solidFill>
                  <a:schemeClr val="tx1"/>
                </a:solidFill>
                <a:effectLst/>
                <a:latin typeface="+mn-lt"/>
                <a:ea typeface="+mn-ea"/>
                <a:cs typeface="+mn-cs"/>
              </a:rPr>
              <a:t>Build post-operative schedules, which can build in home setting and self-drop administration capacity.</a:t>
            </a:r>
          </a:p>
          <a:p>
            <a:r>
              <a:rPr lang="en-US" sz="1200" b="1" kern="1200" dirty="0" smtClean="0">
                <a:solidFill>
                  <a:schemeClr val="tx1"/>
                </a:solidFill>
                <a:effectLst/>
                <a:latin typeface="+mn-lt"/>
                <a:ea typeface="+mn-ea"/>
                <a:cs typeface="+mn-cs"/>
              </a:rPr>
              <a:t>Bring Choice:</a:t>
            </a:r>
            <a:r>
              <a:rPr lang="en-US" sz="1200" kern="1200" dirty="0" smtClean="0">
                <a:solidFill>
                  <a:schemeClr val="tx1"/>
                </a:solidFill>
                <a:effectLst/>
                <a:latin typeface="+mn-lt"/>
                <a:ea typeface="+mn-ea"/>
                <a:cs typeface="+mn-cs"/>
              </a:rPr>
              <a:t> Give the patients an option of the provider and surgery date that suits them.</a:t>
            </a:r>
          </a:p>
          <a:p>
            <a:r>
              <a:rPr lang="en-US" sz="1200" b="1" kern="1200" dirty="0" smtClean="0">
                <a:solidFill>
                  <a:schemeClr val="tx1"/>
                </a:solidFill>
                <a:effectLst/>
                <a:latin typeface="+mn-lt"/>
                <a:ea typeface="+mn-ea"/>
                <a:cs typeface="+mn-cs"/>
              </a:rPr>
              <a:t>Supported Self-Management:</a:t>
            </a:r>
            <a:r>
              <a:rPr lang="en-US" sz="1200" kern="1200" dirty="0" smtClean="0">
                <a:solidFill>
                  <a:schemeClr val="tx1"/>
                </a:solidFill>
                <a:effectLst/>
                <a:latin typeface="+mn-lt"/>
                <a:ea typeface="+mn-ea"/>
                <a:cs typeface="+mn-cs"/>
              </a:rPr>
              <a:t> Patients should be educated on how to detect post-operative complications such as </a:t>
            </a:r>
            <a:r>
              <a:rPr lang="en-US" sz="1200" kern="1200" dirty="0" err="1" smtClean="0">
                <a:solidFill>
                  <a:schemeClr val="tx1"/>
                </a:solidFill>
                <a:effectLst/>
                <a:latin typeface="+mn-lt"/>
                <a:ea typeface="+mn-ea"/>
                <a:cs typeface="+mn-cs"/>
              </a:rPr>
              <a:t>endophthalmitis</a:t>
            </a:r>
            <a:r>
              <a:rPr lang="en-US" sz="1200" kern="1200" dirty="0" smtClean="0">
                <a:solidFill>
                  <a:schemeClr val="tx1"/>
                </a:solidFill>
                <a:effectLst/>
                <a:latin typeface="+mn-lt"/>
                <a:ea typeface="+mn-ea"/>
                <a:cs typeface="+mn-cs"/>
              </a:rPr>
              <a:t> to be immediately treated (</a:t>
            </a:r>
            <a:r>
              <a:rPr lang="en-US" sz="1200" kern="1200" dirty="0" err="1" smtClean="0">
                <a:solidFill>
                  <a:schemeClr val="tx1"/>
                </a:solidFill>
                <a:effectLst/>
                <a:latin typeface="+mn-lt"/>
                <a:ea typeface="+mn-ea"/>
                <a:cs typeface="+mn-cs"/>
              </a:rPr>
              <a:t>Althiabi</a:t>
            </a:r>
            <a:r>
              <a:rPr lang="en-US" sz="1200" kern="1200" dirty="0" smtClean="0">
                <a:solidFill>
                  <a:schemeClr val="tx1"/>
                </a:solidFill>
                <a:effectLst/>
                <a:latin typeface="+mn-lt"/>
                <a:ea typeface="+mn-ea"/>
                <a:cs typeface="+mn-cs"/>
              </a:rPr>
              <a:t>, 2022).</a:t>
            </a:r>
          </a:p>
          <a:p>
            <a:r>
              <a:rPr lang="en-US" sz="1200" b="1" kern="1200" dirty="0" smtClean="0">
                <a:solidFill>
                  <a:schemeClr val="tx1"/>
                </a:solidFill>
                <a:effectLst/>
                <a:latin typeface="+mn-lt"/>
                <a:ea typeface="+mn-ea"/>
                <a:cs typeface="+mn-cs"/>
              </a:rPr>
              <a:t>Personal Health Budgets: </a:t>
            </a:r>
            <a:r>
              <a:rPr lang="en-US" sz="1200" kern="1200" dirty="0" smtClean="0">
                <a:solidFill>
                  <a:schemeClr val="tx1"/>
                </a:solidFill>
                <a:effectLst/>
                <a:latin typeface="+mn-lt"/>
                <a:ea typeface="+mn-ea"/>
                <a:cs typeface="+mn-cs"/>
              </a:rPr>
              <a:t>Where relevant, integrated budgets should be used to fund individual needs of permanently visually impaired persons.</a:t>
            </a:r>
          </a:p>
          <a:p>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6749210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19433" y="2286001"/>
            <a:ext cx="7573295" cy="1836174"/>
          </a:xfrm>
          <a:noFill/>
          <a:effectLst>
            <a:outerShdw blurRad="50800" dist="38100" dir="2700000" algn="tl" rotWithShape="0">
              <a:prstClr val="black">
                <a:alpha val="40000"/>
              </a:prstClr>
            </a:outerShdw>
          </a:effectLst>
        </p:spPr>
        <p:txBody>
          <a:bodyPr>
            <a:normAutofit/>
          </a:bodyPr>
          <a:lstStyle>
            <a:lvl1pPr algn="l">
              <a:defRPr sz="3600">
                <a:solidFill>
                  <a:srgbClr val="003F46"/>
                </a:solidFill>
              </a:defRPr>
            </a:lvl1pPr>
          </a:lstStyle>
          <a:p>
            <a:r>
              <a:rPr lang="en-US" dirty="0"/>
              <a:t>Click to edit </a:t>
            </a:r>
            <a:r>
              <a:rPr lang="en-US" dirty="0" smtClean="0"/>
              <a:t/>
            </a:r>
            <a:br>
              <a:rPr lang="en-US" dirty="0" smtClean="0"/>
            </a:br>
            <a:r>
              <a:rPr lang="en-US" dirty="0" smtClean="0"/>
              <a:t>Master </a:t>
            </a:r>
            <a:r>
              <a:rPr lang="en-US" dirty="0"/>
              <a:t>title style</a:t>
            </a:r>
          </a:p>
        </p:txBody>
      </p:sp>
      <p:sp>
        <p:nvSpPr>
          <p:cNvPr id="3" name="Subtitle 2"/>
          <p:cNvSpPr>
            <a:spLocks noGrp="1"/>
          </p:cNvSpPr>
          <p:nvPr>
            <p:ph type="subTitle" idx="1"/>
          </p:nvPr>
        </p:nvSpPr>
        <p:spPr>
          <a:xfrm>
            <a:off x="612060" y="4114800"/>
            <a:ext cx="7588043" cy="648929"/>
          </a:xfrm>
        </p:spPr>
        <p:txBody>
          <a:bodyPr>
            <a:normAutofit/>
          </a:bodyPr>
          <a:lstStyle>
            <a:lvl1pPr marL="0" indent="0" algn="l">
              <a:buNone/>
              <a:defRPr sz="2800" b="0" i="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a:t>
            </a:r>
            <a:r>
              <a:rPr lang="en-US" dirty="0" smtClean="0"/>
              <a:t>Master </a:t>
            </a:r>
            <a:r>
              <a:rPr lang="en-US" dirty="0"/>
              <a:t>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1442" y="349699"/>
            <a:ext cx="8259098" cy="763526"/>
          </a:xfrm>
        </p:spPr>
        <p:txBody>
          <a:bodyPr>
            <a:normAutofit/>
          </a:bodyPr>
          <a:lstStyle>
            <a:lvl1pPr algn="l">
              <a:defRPr sz="3600" baseline="0">
                <a:solidFill>
                  <a:srgbClr val="003F46"/>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63714" y="1327354"/>
            <a:ext cx="8246070" cy="3451121"/>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189" y="413911"/>
            <a:ext cx="6857040" cy="725349"/>
          </a:xfrm>
        </p:spPr>
        <p:txBody>
          <a:bodyPr>
            <a:normAutofit/>
          </a:bodyPr>
          <a:lstStyle>
            <a:lvl1pPr algn="l">
              <a:defRPr sz="3600">
                <a:solidFill>
                  <a:srgbClr val="003F46"/>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71948" y="1187244"/>
            <a:ext cx="6880123" cy="3508626"/>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62190" y="330638"/>
            <a:ext cx="8093365" cy="763525"/>
          </a:xfrm>
        </p:spPr>
        <p:txBody>
          <a:bodyPr>
            <a:normAutofit/>
          </a:bodyPr>
          <a:lstStyle>
            <a:lvl1pPr algn="l">
              <a:defRPr sz="3600" baseline="0">
                <a:solidFill>
                  <a:srgbClr val="003F46"/>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22131" y="1611271"/>
            <a:ext cx="4040188"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22131" y="2083668"/>
            <a:ext cx="4040188"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7252" y="1611271"/>
            <a:ext cx="4041775"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57252" y="2083668"/>
            <a:ext cx="4041775"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xmlns=""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3/11/2026</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xmlns=""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4573" y="2403988"/>
            <a:ext cx="8104239" cy="1659188"/>
          </a:xfrm>
        </p:spPr>
        <p:txBody>
          <a:bodyPr>
            <a:noAutofit/>
          </a:bodyPr>
          <a:lstStyle/>
          <a:p>
            <a:r>
              <a:rPr lang="en-US" sz="4800" b="1" dirty="0"/>
              <a:t> </a:t>
            </a:r>
            <a:r>
              <a:rPr lang="en-US" sz="4800" b="1" dirty="0" smtClean="0"/>
              <a:t>Component </a:t>
            </a:r>
            <a:r>
              <a:rPr lang="en-US" sz="4800" b="1" dirty="0"/>
              <a:t>2</a:t>
            </a:r>
            <a:r>
              <a:rPr lang="en-US" sz="4800" dirty="0"/>
              <a:t/>
            </a:r>
            <a:br>
              <a:rPr lang="en-US" sz="4800" dirty="0"/>
            </a:br>
            <a:r>
              <a:rPr lang="en-US" sz="4800" b="1" dirty="0"/>
              <a:t>Individual Presentation</a:t>
            </a:r>
            <a:endParaRPr lang="en-US" sz="4800"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smtClean="0">
                <a:effectLst/>
                <a:latin typeface="Arial" panose="020B0604020202020204" pitchFamily="34" charset="0"/>
                <a:cs typeface="Arial" panose="020B0604020202020204" pitchFamily="34" charset="0"/>
              </a:rPr>
              <a:t/>
            </a:r>
            <a:br>
              <a:rPr lang="en-US" sz="4400" b="1" dirty="0" smtClean="0">
                <a:effectLst/>
                <a:latin typeface="Arial" panose="020B0604020202020204" pitchFamily="34" charset="0"/>
                <a:cs typeface="Arial" panose="020B0604020202020204" pitchFamily="34" charset="0"/>
              </a:rPr>
            </a:br>
            <a:r>
              <a:rPr lang="en-US" sz="4400" b="1" dirty="0" smtClean="0">
                <a:effectLst/>
                <a:latin typeface="Arial" panose="020B0604020202020204" pitchFamily="34" charset="0"/>
                <a:cs typeface="Arial" panose="020B0604020202020204" pitchFamily="34" charset="0"/>
              </a:rPr>
              <a:t>Overview </a:t>
            </a:r>
            <a:r>
              <a:rPr lang="en-US" sz="4400" b="1" dirty="0">
                <a:effectLst/>
                <a:latin typeface="Arial" panose="020B0604020202020204" pitchFamily="34" charset="0"/>
                <a:cs typeface="Arial" panose="020B0604020202020204" pitchFamily="34" charset="0"/>
              </a:rPr>
              <a:t>of Cataracts</a:t>
            </a:r>
            <a:br>
              <a:rPr lang="en-US" sz="4400" b="1" dirty="0">
                <a:effectLst/>
                <a:latin typeface="Arial" panose="020B0604020202020204" pitchFamily="34" charset="0"/>
                <a:cs typeface="Arial" panose="020B0604020202020204" pitchFamily="34" charset="0"/>
              </a:rPr>
            </a:br>
            <a:endParaRPr lang="en-US"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3714" y="1327354"/>
            <a:ext cx="5513016" cy="3451121"/>
          </a:xfrm>
        </p:spPr>
        <p:txBody>
          <a:bodyPr>
            <a:normAutofit fontScale="92500" lnSpcReduction="10000"/>
          </a:bodyPr>
          <a:lstStyle/>
          <a:p>
            <a:pPr algn="just"/>
            <a:r>
              <a:rPr lang="en-US" sz="1800" dirty="0">
                <a:latin typeface="Arial" panose="020B0604020202020204" pitchFamily="34" charset="0"/>
                <a:cs typeface="Arial" panose="020B0604020202020204" pitchFamily="34" charset="0"/>
              </a:rPr>
              <a:t>Cataract can be defined as the cloudiness that can be observed behind the iris and the pupil in the eye, which is the natural lens of the eye (</a:t>
            </a:r>
            <a:r>
              <a:rPr lang="en-US" sz="1800" dirty="0" err="1">
                <a:latin typeface="Arial" panose="020B0604020202020204" pitchFamily="34" charset="0"/>
                <a:cs typeface="Arial" panose="020B0604020202020204" pitchFamily="34" charset="0"/>
              </a:rPr>
              <a:t>Khamkar</a:t>
            </a:r>
            <a:r>
              <a:rPr lang="en-US" sz="1800" dirty="0">
                <a:latin typeface="Arial" panose="020B0604020202020204" pitchFamily="34" charset="0"/>
                <a:cs typeface="Arial" panose="020B0604020202020204" pitchFamily="34" charset="0"/>
              </a:rPr>
              <a:t> and </a:t>
            </a:r>
            <a:r>
              <a:rPr lang="en-US" sz="1800" dirty="0" err="1">
                <a:latin typeface="Arial" panose="020B0604020202020204" pitchFamily="34" charset="0"/>
                <a:cs typeface="Arial" panose="020B0604020202020204" pitchFamily="34" charset="0"/>
              </a:rPr>
              <a:t>Barkade</a:t>
            </a:r>
            <a:r>
              <a:rPr lang="en-US" sz="1800" dirty="0">
                <a:latin typeface="Arial" panose="020B0604020202020204" pitchFamily="34" charset="0"/>
                <a:cs typeface="Arial" panose="020B0604020202020204" pitchFamily="34" charset="0"/>
              </a:rPr>
              <a:t>, 2024).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This </a:t>
            </a:r>
            <a:r>
              <a:rPr lang="en-US" sz="1800" dirty="0">
                <a:latin typeface="Arial" panose="020B0604020202020204" pitchFamily="34" charset="0"/>
                <a:cs typeface="Arial" panose="020B0604020202020204" pitchFamily="34" charset="0"/>
              </a:rPr>
              <a:t>haze denies the eyes free clear passage of light to the retina thus visual handicap.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Clinical </a:t>
            </a:r>
            <a:r>
              <a:rPr lang="en-US" sz="1800" dirty="0">
                <a:latin typeface="Arial" panose="020B0604020202020204" pitchFamily="34" charset="0"/>
                <a:cs typeface="Arial" panose="020B0604020202020204" pitchFamily="34" charset="0"/>
              </a:rPr>
              <a:t>effects are blurred or misty vision, hyperirritability to light and glare, loss of </a:t>
            </a:r>
            <a:r>
              <a:rPr lang="en-US" sz="1800" dirty="0" err="1">
                <a:latin typeface="Arial" panose="020B0604020202020204" pitchFamily="34" charset="0"/>
                <a:cs typeface="Arial" panose="020B0604020202020204" pitchFamily="34" charset="0"/>
              </a:rPr>
              <a:t>colour</a:t>
            </a:r>
            <a:r>
              <a:rPr lang="en-US" sz="1800" dirty="0">
                <a:latin typeface="Arial" panose="020B0604020202020204" pitchFamily="34" charset="0"/>
                <a:cs typeface="Arial" panose="020B0604020202020204" pitchFamily="34" charset="0"/>
              </a:rPr>
              <a:t>, and increase of the effects of halos around light sources.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The </a:t>
            </a:r>
            <a:r>
              <a:rPr lang="en-US" sz="1800" dirty="0">
                <a:latin typeface="Arial" panose="020B0604020202020204" pitchFamily="34" charset="0"/>
                <a:cs typeface="Arial" panose="020B0604020202020204" pitchFamily="34" charset="0"/>
              </a:rPr>
              <a:t>main cause is the age-related oxidative stress which causes wear and tear, as well as gagging of proteins in the lens. </a:t>
            </a:r>
            <a:endParaRPr lang="en-US" sz="1800" dirty="0">
              <a:latin typeface="Arial" panose="020B0604020202020204" pitchFamily="34" charset="0"/>
              <a:cs typeface="Arial" panose="020B0604020202020204" pitchFamily="34" charset="0"/>
            </a:endParaRPr>
          </a:p>
        </p:txBody>
      </p:sp>
      <p:pic>
        <p:nvPicPr>
          <p:cNvPr id="1026" name="Picture 2" descr="Cataract - causes, symptoms, treatm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97744" y="1835356"/>
            <a:ext cx="2787229" cy="2206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031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smtClean="0">
                <a:effectLst/>
                <a:latin typeface="Arial" panose="020B0604020202020204" pitchFamily="34" charset="0"/>
                <a:cs typeface="Arial" panose="020B0604020202020204" pitchFamily="34" charset="0"/>
              </a:rPr>
              <a:t/>
            </a:r>
            <a:br>
              <a:rPr lang="en-US" sz="4400" b="1" dirty="0" smtClean="0">
                <a:effectLst/>
                <a:latin typeface="Arial" panose="020B0604020202020204" pitchFamily="34" charset="0"/>
                <a:cs typeface="Arial" panose="020B0604020202020204" pitchFamily="34" charset="0"/>
              </a:rPr>
            </a:br>
            <a:r>
              <a:rPr lang="en-US" sz="4400" b="1" dirty="0" smtClean="0">
                <a:effectLst/>
                <a:latin typeface="Arial" panose="020B0604020202020204" pitchFamily="34" charset="0"/>
                <a:cs typeface="Arial" panose="020B0604020202020204" pitchFamily="34" charset="0"/>
              </a:rPr>
              <a:t>Prevalence </a:t>
            </a:r>
            <a:r>
              <a:rPr lang="en-US" sz="4400" b="1" dirty="0">
                <a:effectLst/>
                <a:latin typeface="Arial" panose="020B0604020202020204" pitchFamily="34" charset="0"/>
                <a:cs typeface="Arial" panose="020B0604020202020204" pitchFamily="34" charset="0"/>
              </a:rPr>
              <a:t>within the UK and Worldwide</a:t>
            </a:r>
            <a:br>
              <a:rPr lang="en-US" sz="4400" b="1" dirty="0">
                <a:effectLst/>
                <a:latin typeface="Arial" panose="020B0604020202020204" pitchFamily="34" charset="0"/>
                <a:cs typeface="Arial" panose="020B0604020202020204" pitchFamily="34" charset="0"/>
              </a:rPr>
            </a:br>
            <a:endParaRPr lang="en-US"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1442" y="1590261"/>
            <a:ext cx="5859601" cy="3280979"/>
          </a:xfrm>
        </p:spPr>
        <p:txBody>
          <a:bodyPr>
            <a:normAutofit fontScale="62500" lnSpcReduction="20000"/>
          </a:bodyPr>
          <a:lstStyle/>
          <a:p>
            <a:pPr algn="just"/>
            <a:r>
              <a:rPr lang="en-US" dirty="0">
                <a:latin typeface="Arial" panose="020B0604020202020204" pitchFamily="34" charset="0"/>
                <a:cs typeface="Arial" panose="020B0604020202020204" pitchFamily="34" charset="0"/>
              </a:rPr>
              <a:t>By 2026, cataracts are the most common cause of blindness in the world resulting in nearly 45 percent of all the cases of blindness, including more than 15.2 million persons (</a:t>
            </a:r>
            <a:r>
              <a:rPr lang="en-US" dirty="0" err="1">
                <a:latin typeface="Arial" panose="020B0604020202020204" pitchFamily="34" charset="0"/>
                <a:cs typeface="Arial" panose="020B0604020202020204" pitchFamily="34" charset="0"/>
              </a:rPr>
              <a:t>Contactlenses</a:t>
            </a:r>
            <a:r>
              <a:rPr lang="en-US" dirty="0">
                <a:latin typeface="Arial" panose="020B0604020202020204" pitchFamily="34" charset="0"/>
                <a:cs typeface="Arial" panose="020B0604020202020204" pitchFamily="34" charset="0"/>
              </a:rPr>
              <a:t>, 2026). </a:t>
            </a:r>
            <a:endParaRPr lang="en-US" dirty="0" smtClean="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It </a:t>
            </a:r>
            <a:r>
              <a:rPr lang="en-US" dirty="0">
                <a:latin typeface="Arial" panose="020B0604020202020204" pitchFamily="34" charset="0"/>
                <a:cs typeface="Arial" panose="020B0604020202020204" pitchFamily="34" charset="0"/>
              </a:rPr>
              <a:t>has been estimated that graduate-onwards, pair of 65 years aged and fixed onward in the UK, there are superior 2.5 million sufferers of cataracts. </a:t>
            </a:r>
            <a:endParaRPr lang="en-US" dirty="0" smtClean="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It </a:t>
            </a:r>
            <a:r>
              <a:rPr lang="en-US" dirty="0">
                <a:latin typeface="Arial" panose="020B0604020202020204" pitchFamily="34" charset="0"/>
                <a:cs typeface="Arial" panose="020B0604020202020204" pitchFamily="34" charset="0"/>
              </a:rPr>
              <a:t>is very age- related, so in the UK, about 75 per cent of the population aged 60 years and above develops some type of cataract. </a:t>
            </a:r>
            <a:endParaRPr lang="en-US" dirty="0" smtClean="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Globally </a:t>
            </a:r>
            <a:r>
              <a:rPr lang="en-US" dirty="0">
                <a:latin typeface="Arial" panose="020B0604020202020204" pitchFamily="34" charset="0"/>
                <a:cs typeface="Arial" panose="020B0604020202020204" pitchFamily="34" charset="0"/>
              </a:rPr>
              <a:t>the cataracts also show close to 39 percent cases of moderate to severe visual impairment.</a:t>
            </a:r>
          </a:p>
          <a:p>
            <a:pPr algn="just"/>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506817" y="1736036"/>
            <a:ext cx="2517913" cy="2345633"/>
          </a:xfrm>
          <a:prstGeom prst="rect">
            <a:avLst/>
          </a:prstGeom>
        </p:spPr>
      </p:pic>
    </p:spTree>
    <p:extLst>
      <p:ext uri="{BB962C8B-B14F-4D97-AF65-F5344CB8AC3E}">
        <p14:creationId xmlns:p14="http://schemas.microsoft.com/office/powerpoint/2010/main" val="250876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smtClean="0">
                <a:effectLst/>
                <a:latin typeface="Arial" panose="020B0604020202020204" pitchFamily="34" charset="0"/>
                <a:cs typeface="Arial" panose="020B0604020202020204" pitchFamily="34" charset="0"/>
              </a:rPr>
              <a:t/>
            </a:r>
            <a:br>
              <a:rPr lang="en-US" sz="4400" b="1" dirty="0" smtClean="0">
                <a:effectLst/>
                <a:latin typeface="Arial" panose="020B0604020202020204" pitchFamily="34" charset="0"/>
                <a:cs typeface="Arial" panose="020B0604020202020204" pitchFamily="34" charset="0"/>
              </a:rPr>
            </a:br>
            <a:r>
              <a:rPr lang="en-US" sz="4400" b="1" dirty="0" smtClean="0">
                <a:effectLst/>
                <a:latin typeface="Arial" panose="020B0604020202020204" pitchFamily="34" charset="0"/>
                <a:cs typeface="Arial" panose="020B0604020202020204" pitchFamily="34" charset="0"/>
              </a:rPr>
              <a:t>Economic </a:t>
            </a:r>
            <a:r>
              <a:rPr lang="en-US" sz="4400" b="1" dirty="0">
                <a:effectLst/>
                <a:latin typeface="Arial" panose="020B0604020202020204" pitchFamily="34" charset="0"/>
                <a:cs typeface="Arial" panose="020B0604020202020204" pitchFamily="34" charset="0"/>
              </a:rPr>
              <a:t>and Social Burden regarding Cataracts</a:t>
            </a:r>
            <a:br>
              <a:rPr lang="en-US" sz="4400" b="1" dirty="0">
                <a:effectLst/>
                <a:latin typeface="Arial" panose="020B0604020202020204" pitchFamily="34" charset="0"/>
                <a:cs typeface="Arial" panose="020B0604020202020204" pitchFamily="34" charset="0"/>
              </a:rPr>
            </a:br>
            <a:endParaRPr lang="en-US"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3715" y="1510748"/>
            <a:ext cx="5884076" cy="3498574"/>
          </a:xfrm>
        </p:spPr>
        <p:txBody>
          <a:bodyPr>
            <a:noAutofit/>
          </a:bodyPr>
          <a:lstStyle/>
          <a:p>
            <a:pPr algn="just"/>
            <a:r>
              <a:rPr lang="en-US" sz="1800" dirty="0"/>
              <a:t>The economic over a lifetime cost of severe, preventable sight loss, which is generally caused by untreated cataracts, can cost more than £3.5 million per individual in the UK because of lost earnings and the need to provide long term care (</a:t>
            </a:r>
            <a:r>
              <a:rPr lang="en-US" sz="1800" dirty="0" err="1"/>
              <a:t>Agius</a:t>
            </a:r>
            <a:r>
              <a:rPr lang="en-US" sz="1800" dirty="0"/>
              <a:t> </a:t>
            </a:r>
            <a:r>
              <a:rPr lang="en-US" sz="1800" i="1" dirty="0"/>
              <a:t>et al.</a:t>
            </a:r>
            <a:r>
              <a:rPr lang="en-US" sz="1800" dirty="0"/>
              <a:t> 2025). </a:t>
            </a:r>
            <a:endParaRPr lang="en-US" sz="1800" dirty="0" smtClean="0"/>
          </a:p>
          <a:p>
            <a:pPr algn="just"/>
            <a:r>
              <a:rPr lang="en-US" sz="1800" dirty="0" smtClean="0"/>
              <a:t>Cataract </a:t>
            </a:r>
            <a:r>
              <a:rPr lang="en-US" sz="1800" dirty="0"/>
              <a:t>Visual impairment greatly reduces the ability to support oneself, creating social isolation and raising the risk of developing mental disorders, including depression. </a:t>
            </a:r>
            <a:endParaRPr lang="en-US" sz="1800" dirty="0" smtClean="0"/>
          </a:p>
          <a:p>
            <a:pPr algn="just"/>
            <a:r>
              <a:rPr lang="en-US" sz="1800" dirty="0" smtClean="0"/>
              <a:t>Cataract </a:t>
            </a:r>
            <a:r>
              <a:rPr lang="en-US" sz="1800" dirty="0"/>
              <a:t>surgery now forms part of one of the largest elective surgery wait times in the NHS and the average weight of 9-12 months strains the ophthalmic services to great extent. </a:t>
            </a:r>
            <a:endParaRPr lang="en-US" sz="1800" dirty="0" smtClean="0"/>
          </a:p>
        </p:txBody>
      </p:sp>
      <p:pic>
        <p:nvPicPr>
          <p:cNvPr id="2050" name="Picture 2" descr="Long delays to NHS cataract operations leave elderly at risk | NHS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3565" y="1922185"/>
            <a:ext cx="2516879" cy="2132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701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a:effectLst/>
                <a:latin typeface="Arial" panose="020B0604020202020204" pitchFamily="34" charset="0"/>
                <a:cs typeface="Arial" panose="020B0604020202020204" pitchFamily="34" charset="0"/>
              </a:rPr>
              <a:t>Diagnosis as well as Initial Assessment</a:t>
            </a:r>
          </a:p>
        </p:txBody>
      </p:sp>
      <p:sp>
        <p:nvSpPr>
          <p:cNvPr id="3" name="Content Placeholder 2"/>
          <p:cNvSpPr>
            <a:spLocks noGrp="1"/>
          </p:cNvSpPr>
          <p:nvPr>
            <p:ph idx="1"/>
          </p:nvPr>
        </p:nvSpPr>
        <p:spPr>
          <a:xfrm>
            <a:off x="463714" y="1327354"/>
            <a:ext cx="5499764" cy="3451121"/>
          </a:xfrm>
        </p:spPr>
        <p:txBody>
          <a:bodyPr>
            <a:normAutofit/>
          </a:bodyPr>
          <a:lstStyle/>
          <a:p>
            <a:pPr algn="just"/>
            <a:r>
              <a:rPr lang="en-US" sz="1800" dirty="0">
                <a:latin typeface="Arial" panose="020B0604020202020204" pitchFamily="34" charset="0"/>
                <a:cs typeface="Arial" panose="020B0604020202020204" pitchFamily="34" charset="0"/>
              </a:rPr>
              <a:t>The end result of a normal eye examination conducted by an optometrist is the initial suspicion; a refraction and visual acuity test are conducted.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Slit-lamp </a:t>
            </a:r>
            <a:r>
              <a:rPr lang="en-US" sz="1800" dirty="0">
                <a:latin typeface="Arial" panose="020B0604020202020204" pitchFamily="34" charset="0"/>
                <a:cs typeface="Arial" panose="020B0604020202020204" pitchFamily="34" charset="0"/>
              </a:rPr>
              <a:t>examination is necessary to see the lens and know the density of the cataract and its type (</a:t>
            </a:r>
            <a:r>
              <a:rPr lang="en-US" sz="1800" dirty="0" err="1">
                <a:latin typeface="Arial" panose="020B0604020202020204" pitchFamily="34" charset="0"/>
                <a:cs typeface="Arial" panose="020B0604020202020204" pitchFamily="34" charset="0"/>
              </a:rPr>
              <a:t>Akbari</a:t>
            </a:r>
            <a:r>
              <a:rPr lang="en-US" sz="1800" dirty="0">
                <a:latin typeface="Arial" panose="020B0604020202020204" pitchFamily="34" charset="0"/>
                <a:cs typeface="Arial" panose="020B0604020202020204" pitchFamily="34" charset="0"/>
              </a:rPr>
              <a:t>, 2025).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The </a:t>
            </a:r>
            <a:r>
              <a:rPr lang="en-US" sz="1800" dirty="0">
                <a:latin typeface="Arial" panose="020B0604020202020204" pitchFamily="34" charset="0"/>
                <a:cs typeface="Arial" panose="020B0604020202020204" pitchFamily="34" charset="0"/>
              </a:rPr>
              <a:t>baseline assessment will encompass tonometry to examine the intraocular pressure, and dilated fundus to evaluate the presence of co-morbid retinal pathology. </a:t>
            </a:r>
            <a:endParaRPr lang="en-US" sz="1800" dirty="0" smtClean="0">
              <a:latin typeface="Arial" panose="020B0604020202020204" pitchFamily="34" charset="0"/>
              <a:cs typeface="Arial" panose="020B0604020202020204" pitchFamily="34" charset="0"/>
            </a:endParaRPr>
          </a:p>
        </p:txBody>
      </p:sp>
      <p:pic>
        <p:nvPicPr>
          <p:cNvPr id="3074" name="Picture 2" descr="Slit-lamp photos showing nuclear cataract of six scales, with scale 1.0...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9009" y="1822118"/>
            <a:ext cx="2835965" cy="2143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740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smtClean="0">
                <a:effectLst/>
                <a:latin typeface="Arial" panose="020B0604020202020204" pitchFamily="34" charset="0"/>
                <a:cs typeface="Arial" panose="020B0604020202020204" pitchFamily="34" charset="0"/>
              </a:rPr>
              <a:t/>
            </a:r>
            <a:br>
              <a:rPr lang="en-US" sz="4400" b="1" dirty="0" smtClean="0">
                <a:effectLst/>
                <a:latin typeface="Arial" panose="020B0604020202020204" pitchFamily="34" charset="0"/>
                <a:cs typeface="Arial" panose="020B0604020202020204" pitchFamily="34" charset="0"/>
              </a:rPr>
            </a:br>
            <a:r>
              <a:rPr lang="en-US" sz="4400" b="1" dirty="0" smtClean="0">
                <a:effectLst/>
                <a:latin typeface="Arial" panose="020B0604020202020204" pitchFamily="34" charset="0"/>
                <a:cs typeface="Arial" panose="020B0604020202020204" pitchFamily="34" charset="0"/>
              </a:rPr>
              <a:t>Management </a:t>
            </a:r>
            <a:r>
              <a:rPr lang="en-US" sz="4400" b="1" dirty="0">
                <a:effectLst/>
                <a:latin typeface="Arial" panose="020B0604020202020204" pitchFamily="34" charset="0"/>
                <a:cs typeface="Arial" panose="020B0604020202020204" pitchFamily="34" charset="0"/>
              </a:rPr>
              <a:t>Following the UK Guidance</a:t>
            </a:r>
            <a:br>
              <a:rPr lang="en-US" sz="4400" b="1" dirty="0">
                <a:effectLst/>
                <a:latin typeface="Arial" panose="020B0604020202020204" pitchFamily="34" charset="0"/>
                <a:cs typeface="Arial" panose="020B0604020202020204" pitchFamily="34" charset="0"/>
              </a:rPr>
            </a:br>
            <a:endParaRPr lang="en-US" sz="4400" dirty="0">
              <a:latin typeface="Arial" panose="020B0604020202020204" pitchFamily="34" charset="0"/>
              <a:cs typeface="Arial" panose="020B0604020202020204" pitchFamily="34" charset="0"/>
            </a:endParaRPr>
          </a:p>
        </p:txBody>
      </p:sp>
      <p:pic>
        <p:nvPicPr>
          <p:cNvPr id="4098" name="Picture 2" descr="Smart Contact Lenses for Healthcare Monitoring and Therapy | ACS Nan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7240" y="1788698"/>
            <a:ext cx="2518222" cy="229297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111618303"/>
              </p:ext>
            </p:extLst>
          </p:nvPr>
        </p:nvGraphicFramePr>
        <p:xfrm>
          <a:off x="397258" y="1480654"/>
          <a:ext cx="5765003" cy="34756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1087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smtClean="0">
                <a:effectLst/>
                <a:latin typeface="Arial" panose="020B0604020202020204" pitchFamily="34" charset="0"/>
                <a:cs typeface="Arial" panose="020B0604020202020204" pitchFamily="34" charset="0"/>
              </a:rPr>
              <a:t/>
            </a:r>
            <a:br>
              <a:rPr lang="en-US" sz="4400" b="1" dirty="0" smtClean="0">
                <a:effectLst/>
                <a:latin typeface="Arial" panose="020B0604020202020204" pitchFamily="34" charset="0"/>
                <a:cs typeface="Arial" panose="020B0604020202020204" pitchFamily="34" charset="0"/>
              </a:rPr>
            </a:br>
            <a:r>
              <a:rPr lang="en-US" sz="4400" b="1" dirty="0" smtClean="0">
                <a:effectLst/>
                <a:latin typeface="Arial" panose="020B0604020202020204" pitchFamily="34" charset="0"/>
                <a:cs typeface="Arial" panose="020B0604020202020204" pitchFamily="34" charset="0"/>
              </a:rPr>
              <a:t>Treatment </a:t>
            </a:r>
            <a:r>
              <a:rPr lang="en-US" sz="4400" b="1" dirty="0">
                <a:effectLst/>
                <a:latin typeface="Arial" panose="020B0604020202020204" pitchFamily="34" charset="0"/>
                <a:cs typeface="Arial" panose="020B0604020202020204" pitchFamily="34" charset="0"/>
              </a:rPr>
              <a:t>Options within the UK</a:t>
            </a:r>
            <a:br>
              <a:rPr lang="en-US" sz="4400" b="1" dirty="0">
                <a:effectLst/>
                <a:latin typeface="Arial" panose="020B0604020202020204" pitchFamily="34" charset="0"/>
                <a:cs typeface="Arial" panose="020B0604020202020204" pitchFamily="34" charset="0"/>
              </a:rPr>
            </a:br>
            <a:endParaRPr lang="en-US"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3715" y="1327354"/>
            <a:ext cx="5499764" cy="3451121"/>
          </a:xfrm>
        </p:spPr>
        <p:txBody>
          <a:bodyPr>
            <a:normAutofit lnSpcReduction="10000"/>
          </a:bodyPr>
          <a:lstStyle/>
          <a:p>
            <a:pPr algn="just"/>
            <a:r>
              <a:rPr lang="en-US" sz="1800" dirty="0">
                <a:latin typeface="Arial" panose="020B0604020202020204" pitchFamily="34" charset="0"/>
                <a:cs typeface="Arial" panose="020B0604020202020204" pitchFamily="34" charset="0"/>
              </a:rPr>
              <a:t>The first and the only clear-cut treatment is phacoemulsification surgery whereby the </a:t>
            </a:r>
            <a:r>
              <a:rPr lang="en-US" sz="1800" dirty="0" err="1">
                <a:latin typeface="Arial" panose="020B0604020202020204" pitchFamily="34" charset="0"/>
                <a:cs typeface="Arial" panose="020B0604020202020204" pitchFamily="34" charset="0"/>
              </a:rPr>
              <a:t>opacious</a:t>
            </a:r>
            <a:r>
              <a:rPr lang="en-US" sz="1800" dirty="0">
                <a:latin typeface="Arial" panose="020B0604020202020204" pitchFamily="34" charset="0"/>
                <a:cs typeface="Arial" panose="020B0604020202020204" pitchFamily="34" charset="0"/>
              </a:rPr>
              <a:t> lens is removed through the use of ultrasound and an artificial intra-ocular lens (IOL) is inserted (</a:t>
            </a:r>
            <a:r>
              <a:rPr lang="en-US" sz="1800" dirty="0" err="1">
                <a:latin typeface="Arial" panose="020B0604020202020204" pitchFamily="34" charset="0"/>
                <a:cs typeface="Arial" panose="020B0604020202020204" pitchFamily="34" charset="0"/>
              </a:rPr>
              <a:t>Gurnani</a:t>
            </a:r>
            <a:r>
              <a:rPr lang="en-US" sz="1800" dirty="0">
                <a:latin typeface="Arial" panose="020B0604020202020204" pitchFamily="34" charset="0"/>
                <a:cs typeface="Arial" panose="020B0604020202020204" pitchFamily="34" charset="0"/>
              </a:rPr>
              <a:t> and Patel, 2025).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The </a:t>
            </a:r>
            <a:r>
              <a:rPr lang="en-US" sz="1800" dirty="0">
                <a:latin typeface="Arial" panose="020B0604020202020204" pitchFamily="34" charset="0"/>
                <a:cs typeface="Arial" panose="020B0604020202020204" pitchFamily="34" charset="0"/>
              </a:rPr>
              <a:t>majority of operations in the UK are undertaken as day cases where they are done with local </a:t>
            </a:r>
            <a:r>
              <a:rPr lang="en-US" sz="1800" dirty="0" err="1">
                <a:latin typeface="Arial" panose="020B0604020202020204" pitchFamily="34" charset="0"/>
                <a:cs typeface="Arial" panose="020B0604020202020204" pitchFamily="34" charset="0"/>
              </a:rPr>
              <a:t>anaesthetic</a:t>
            </a:r>
            <a:r>
              <a:rPr lang="en-US" sz="1800" dirty="0">
                <a:latin typeface="Arial" panose="020B0604020202020204" pitchFamily="34" charset="0"/>
                <a:cs typeface="Arial" panose="020B0604020202020204" pitchFamily="34" charset="0"/>
              </a:rPr>
              <a:t>.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At </a:t>
            </a:r>
            <a:r>
              <a:rPr lang="en-US" sz="1800" dirty="0">
                <a:latin typeface="Arial" panose="020B0604020202020204" pitchFamily="34" charset="0"/>
                <a:cs typeface="Arial" panose="020B0604020202020204" pitchFamily="34" charset="0"/>
              </a:rPr>
              <a:t>the time the patient is discharged, they are normally taking antibiotic and steroid eye drops in a span of four weeks to avoid infection and inflammation. </a:t>
            </a:r>
            <a:endParaRPr lang="en-US" sz="1800" dirty="0" smtClean="0">
              <a:latin typeface="Arial" panose="020B0604020202020204" pitchFamily="34" charset="0"/>
              <a:cs typeface="Arial" panose="020B0604020202020204" pitchFamily="34" charset="0"/>
            </a:endParaRPr>
          </a:p>
          <a:p>
            <a:pPr marL="0" indent="0" algn="just">
              <a:buNone/>
            </a:pPr>
            <a:endParaRPr lang="en-US" sz="1800" dirty="0">
              <a:latin typeface="Arial" panose="020B0604020202020204" pitchFamily="34" charset="0"/>
              <a:cs typeface="Arial" panose="020B0604020202020204" pitchFamily="34" charset="0"/>
            </a:endParaRPr>
          </a:p>
        </p:txBody>
      </p:sp>
      <p:pic>
        <p:nvPicPr>
          <p:cNvPr id="5124" name="Picture 4" descr="Phacoemulsification Demystified: Modern Cataract Surge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2306" y="1492753"/>
            <a:ext cx="2826164" cy="3120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7062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effectLst/>
                <a:latin typeface="Arial" panose="020B0604020202020204" pitchFamily="34" charset="0"/>
                <a:cs typeface="Arial" panose="020B0604020202020204" pitchFamily="34" charset="0"/>
              </a:rPr>
              <a:t>Comorbidities and Risks</a:t>
            </a:r>
          </a:p>
        </p:txBody>
      </p:sp>
      <p:sp>
        <p:nvSpPr>
          <p:cNvPr id="3" name="Content Placeholder 2"/>
          <p:cNvSpPr>
            <a:spLocks noGrp="1"/>
          </p:cNvSpPr>
          <p:nvPr>
            <p:ph idx="1"/>
          </p:nvPr>
        </p:nvSpPr>
        <p:spPr>
          <a:xfrm>
            <a:off x="463714" y="1327354"/>
            <a:ext cx="5764808" cy="3451121"/>
          </a:xfrm>
        </p:spPr>
        <p:txBody>
          <a:bodyPr>
            <a:normAutofit/>
          </a:bodyPr>
          <a:lstStyle/>
          <a:p>
            <a:pPr algn="just"/>
            <a:r>
              <a:rPr lang="en-US" sz="1800" dirty="0">
                <a:latin typeface="Arial" panose="020B0604020202020204" pitchFamily="34" charset="0"/>
                <a:cs typeface="Arial" panose="020B0604020202020204" pitchFamily="34" charset="0"/>
              </a:rPr>
              <a:t>Cataracts can be associated with age related macular degeneration (AMD), glaucoma, and diabetic retinopathy that may restrict the visual function after surgery.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The </a:t>
            </a:r>
            <a:r>
              <a:rPr lang="en-US" sz="1800" dirty="0">
                <a:latin typeface="Arial" panose="020B0604020202020204" pitchFamily="34" charset="0"/>
                <a:cs typeface="Arial" panose="020B0604020202020204" pitchFamily="34" charset="0"/>
              </a:rPr>
              <a:t>majority of patients with cataracts (75%-80%) have systemic comorbid conditions; most of them are hypertension (47%) and cardiovascular disease (JP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2021).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Cataracts </a:t>
            </a:r>
            <a:r>
              <a:rPr lang="en-US" sz="1800" dirty="0">
                <a:latin typeface="Arial" panose="020B0604020202020204" pitchFamily="34" charset="0"/>
                <a:cs typeface="Arial" panose="020B0604020202020204" pitchFamily="34" charset="0"/>
              </a:rPr>
              <a:t>are associated with a high risk of falling among the elderly because they have poor depth perception and contrast sensitivity. </a:t>
            </a:r>
            <a:endParaRPr lang="en-US" sz="1800" dirty="0" smtClean="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p:txBody>
      </p:sp>
      <p:pic>
        <p:nvPicPr>
          <p:cNvPr id="6146" name="Picture 2" descr="Is cataract associated with cardiovascular morbidity? | Ey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1373" y="1938752"/>
            <a:ext cx="2511202" cy="1785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5559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effectLst/>
                <a:latin typeface="Arial" panose="020B0604020202020204" pitchFamily="34" charset="0"/>
                <a:cs typeface="Arial" panose="020B0604020202020204" pitchFamily="34" charset="0"/>
              </a:rPr>
              <a:t>Prevention Strategies</a:t>
            </a:r>
          </a:p>
        </p:txBody>
      </p:sp>
      <p:graphicFrame>
        <p:nvGraphicFramePr>
          <p:cNvPr id="4" name="Diagram 3"/>
          <p:cNvGraphicFramePr/>
          <p:nvPr>
            <p:extLst>
              <p:ext uri="{D42A27DB-BD31-4B8C-83A1-F6EECF244321}">
                <p14:modId xmlns:p14="http://schemas.microsoft.com/office/powerpoint/2010/main" val="972361713"/>
              </p:ext>
            </p:extLst>
          </p:nvPr>
        </p:nvGraphicFramePr>
        <p:xfrm>
          <a:off x="501442" y="1431277"/>
          <a:ext cx="5753584" cy="3490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https://media.allaboutvision.com/cms/caas/v1/media/404220/data/fbd50824da49164d706722c76d3a4cf0/electro-spectrum-660x708.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493565" y="1831768"/>
            <a:ext cx="2532684" cy="2716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842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smtClean="0">
                <a:effectLst/>
                <a:latin typeface="Arial" panose="020B0604020202020204" pitchFamily="34" charset="0"/>
                <a:cs typeface="Arial" panose="020B0604020202020204" pitchFamily="34" charset="0"/>
              </a:rPr>
              <a:t/>
            </a:r>
            <a:br>
              <a:rPr lang="en-US" sz="4400" b="1" dirty="0" smtClean="0">
                <a:effectLst/>
                <a:latin typeface="Arial" panose="020B0604020202020204" pitchFamily="34" charset="0"/>
                <a:cs typeface="Arial" panose="020B0604020202020204" pitchFamily="34" charset="0"/>
              </a:rPr>
            </a:br>
            <a:r>
              <a:rPr lang="en-US" sz="4400" b="1" dirty="0" smtClean="0">
                <a:effectLst/>
                <a:latin typeface="Arial" panose="020B0604020202020204" pitchFamily="34" charset="0"/>
                <a:cs typeface="Arial" panose="020B0604020202020204" pitchFamily="34" charset="0"/>
              </a:rPr>
              <a:t>Co-productive </a:t>
            </a:r>
            <a:r>
              <a:rPr lang="en-US" sz="4400" b="1" dirty="0">
                <a:effectLst/>
                <a:latin typeface="Arial" panose="020B0604020202020204" pitchFamily="34" charset="0"/>
                <a:cs typeface="Arial" panose="020B0604020202020204" pitchFamily="34" charset="0"/>
              </a:rPr>
              <a:t>Care: Skills, Values, as well as </a:t>
            </a:r>
            <a:r>
              <a:rPr lang="en-US" sz="4400" b="1" dirty="0" err="1">
                <a:effectLst/>
                <a:latin typeface="Arial" panose="020B0604020202020204" pitchFamily="34" charset="0"/>
                <a:cs typeface="Arial" panose="020B0604020202020204" pitchFamily="34" charset="0"/>
              </a:rPr>
              <a:t>Behaviours</a:t>
            </a:r>
            <a:r>
              <a:rPr lang="en-US" sz="4400" b="1" dirty="0">
                <a:effectLst/>
                <a:latin typeface="Arial" panose="020B0604020202020204" pitchFamily="34" charset="0"/>
                <a:cs typeface="Arial" panose="020B0604020202020204" pitchFamily="34" charset="0"/>
              </a:rPr>
              <a:t/>
            </a:r>
            <a:br>
              <a:rPr lang="en-US" sz="4400" b="1" dirty="0">
                <a:effectLst/>
                <a:latin typeface="Arial" panose="020B0604020202020204" pitchFamily="34" charset="0"/>
                <a:cs typeface="Arial" panose="020B0604020202020204" pitchFamily="34" charset="0"/>
              </a:rPr>
            </a:br>
            <a:endParaRPr lang="en-US"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0950" y="1552641"/>
            <a:ext cx="5817816" cy="3451121"/>
          </a:xfrm>
        </p:spPr>
        <p:txBody>
          <a:bodyPr>
            <a:normAutofit lnSpcReduction="10000"/>
          </a:bodyPr>
          <a:lstStyle/>
          <a:p>
            <a:pPr algn="just"/>
            <a:r>
              <a:rPr lang="en-US" sz="1800" dirty="0">
                <a:latin typeface="Arial" panose="020B0604020202020204" pitchFamily="34" charset="0"/>
                <a:cs typeface="Arial" panose="020B0604020202020204" pitchFamily="34" charset="0"/>
              </a:rPr>
              <a:t>The practitioners should be able to maintain the principle of no patient left behind as giving an equal chance to any surgery irrespective of their cognitive status or socioeconomic orientation.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Successful </a:t>
            </a:r>
            <a:r>
              <a:rPr lang="en-US" sz="1800" dirty="0">
                <a:latin typeface="Arial" panose="020B0604020202020204" pitchFamily="34" charset="0"/>
                <a:cs typeface="Arial" panose="020B0604020202020204" pitchFamily="34" charset="0"/>
              </a:rPr>
              <a:t>co-production must also see clinicians tailor communication within a patient with a comorbidity such as dementia, and usually including </a:t>
            </a:r>
            <a:r>
              <a:rPr lang="en-US" sz="1800" dirty="0" err="1">
                <a:latin typeface="Arial" panose="020B0604020202020204" pitchFamily="34" charset="0"/>
                <a:cs typeface="Arial" panose="020B0604020202020204" pitchFamily="34" charset="0"/>
              </a:rPr>
              <a:t>carers</a:t>
            </a:r>
            <a:r>
              <a:rPr lang="en-US" sz="1800" dirty="0">
                <a:latin typeface="Arial" panose="020B0604020202020204" pitchFamily="34" charset="0"/>
                <a:cs typeface="Arial" panose="020B0604020202020204" pitchFamily="34" charset="0"/>
              </a:rPr>
              <a:t> in the decision-making (</a:t>
            </a:r>
            <a:r>
              <a:rPr lang="en-US" sz="1800" dirty="0" err="1">
                <a:latin typeface="Arial" panose="020B0604020202020204" pitchFamily="34" charset="0"/>
                <a:cs typeface="Arial" panose="020B0604020202020204" pitchFamily="34" charset="0"/>
              </a:rPr>
              <a:t>Gaffy</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Brijnath</a:t>
            </a:r>
            <a:r>
              <a:rPr lang="en-US" sz="1800" dirty="0">
                <a:latin typeface="Arial" panose="020B0604020202020204" pitchFamily="34" charset="0"/>
                <a:cs typeface="Arial" panose="020B0604020202020204" pitchFamily="34" charset="0"/>
              </a:rPr>
              <a:t> and Dow, 2025). </a:t>
            </a:r>
            <a:endParaRPr lang="en-US" sz="1800" dirty="0" smtClean="0">
              <a:latin typeface="Arial" panose="020B0604020202020204" pitchFamily="34" charset="0"/>
              <a:cs typeface="Arial" panose="020B0604020202020204" pitchFamily="34" charset="0"/>
            </a:endParaRPr>
          </a:p>
          <a:p>
            <a:pPr algn="just"/>
            <a:r>
              <a:rPr lang="en-US" sz="1800" dirty="0" smtClean="0">
                <a:latin typeface="Arial" panose="020B0604020202020204" pitchFamily="34" charset="0"/>
                <a:cs typeface="Arial" panose="020B0604020202020204" pitchFamily="34" charset="0"/>
              </a:rPr>
              <a:t>It </a:t>
            </a:r>
            <a:r>
              <a:rPr lang="en-US" sz="1800" dirty="0">
                <a:latin typeface="Arial" panose="020B0604020202020204" pitchFamily="34" charset="0"/>
                <a:cs typeface="Arial" panose="020B0604020202020204" pitchFamily="34" charset="0"/>
              </a:rPr>
              <a:t>is mandatory that teams that are high performing should work closely </a:t>
            </a:r>
            <a:r>
              <a:rPr lang="en-US" sz="1800" dirty="0" err="1">
                <a:latin typeface="Arial" panose="020B0604020202020204" pitchFamily="34" charset="0"/>
                <a:cs typeface="Arial" panose="020B0604020202020204" pitchFamily="34" charset="0"/>
              </a:rPr>
              <a:t>interdisciplinarily</a:t>
            </a:r>
            <a:r>
              <a:rPr lang="en-US" sz="1800" dirty="0">
                <a:latin typeface="Arial" panose="020B0604020202020204" pitchFamily="34" charset="0"/>
                <a:cs typeface="Arial" panose="020B0604020202020204" pitchFamily="34" charset="0"/>
              </a:rPr>
              <a:t>, such as optometry, pharmacy, and nursing to offer a person-</a:t>
            </a:r>
            <a:r>
              <a:rPr lang="en-US" sz="1800" dirty="0" err="1">
                <a:latin typeface="Arial" panose="020B0604020202020204" pitchFamily="34" charset="0"/>
                <a:cs typeface="Arial" panose="020B0604020202020204" pitchFamily="34" charset="0"/>
              </a:rPr>
              <a:t>centred</a:t>
            </a:r>
            <a:r>
              <a:rPr lang="en-US" sz="1800" dirty="0">
                <a:latin typeface="Arial" panose="020B0604020202020204" pitchFamily="34" charset="0"/>
                <a:cs typeface="Arial" panose="020B0604020202020204" pitchFamily="34" charset="0"/>
              </a:rPr>
              <a:t> journey, which is seamless.</a:t>
            </a:r>
          </a:p>
          <a:p>
            <a:pPr algn="just"/>
            <a:endParaRPr lang="en-US" sz="1800" dirty="0">
              <a:latin typeface="Arial" panose="020B0604020202020204" pitchFamily="34" charset="0"/>
              <a:cs typeface="Arial" panose="020B0604020202020204" pitchFamily="34" charset="0"/>
            </a:endParaRPr>
          </a:p>
        </p:txBody>
      </p:sp>
      <p:pic>
        <p:nvPicPr>
          <p:cNvPr id="8194" name="Picture 2" descr="Towards an improved dementia care experience in clinical radiography  practice: A state-of-the-art review - ScienceDir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1286" y="1936819"/>
            <a:ext cx="2703444" cy="2237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9856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smtClean="0">
                <a:effectLst/>
                <a:latin typeface="Arial" panose="020B0604020202020204" pitchFamily="34" charset="0"/>
                <a:cs typeface="Arial" panose="020B0604020202020204" pitchFamily="34" charset="0"/>
              </a:rPr>
              <a:t/>
            </a:r>
            <a:br>
              <a:rPr lang="en-US" sz="4400" b="1" dirty="0" smtClean="0">
                <a:effectLst/>
                <a:latin typeface="Arial" panose="020B0604020202020204" pitchFamily="34" charset="0"/>
                <a:cs typeface="Arial" panose="020B0604020202020204" pitchFamily="34" charset="0"/>
              </a:rPr>
            </a:br>
            <a:r>
              <a:rPr lang="en-US" sz="4400" b="1" dirty="0" smtClean="0">
                <a:effectLst/>
                <a:latin typeface="Arial" panose="020B0604020202020204" pitchFamily="34" charset="0"/>
                <a:cs typeface="Arial" panose="020B0604020202020204" pitchFamily="34" charset="0"/>
              </a:rPr>
              <a:t>Recommendations </a:t>
            </a:r>
            <a:r>
              <a:rPr lang="en-US" sz="4400" b="1" dirty="0">
                <a:effectLst/>
                <a:latin typeface="Arial" panose="020B0604020202020204" pitchFamily="34" charset="0"/>
                <a:cs typeface="Arial" panose="020B0604020202020204" pitchFamily="34" charset="0"/>
              </a:rPr>
              <a:t>for the </a:t>
            </a:r>
            <a:r>
              <a:rPr lang="en-US" sz="4400" b="1" dirty="0" err="1">
                <a:effectLst/>
                <a:latin typeface="Arial" panose="020B0604020202020204" pitchFamily="34" charset="0"/>
                <a:cs typeface="Arial" panose="020B0604020202020204" pitchFamily="34" charset="0"/>
              </a:rPr>
              <a:t>Personalised</a:t>
            </a:r>
            <a:r>
              <a:rPr lang="en-US" sz="4400" b="1" dirty="0">
                <a:effectLst/>
                <a:latin typeface="Arial" panose="020B0604020202020204" pitchFamily="34" charset="0"/>
                <a:cs typeface="Arial" panose="020B0604020202020204" pitchFamily="34" charset="0"/>
              </a:rPr>
              <a:t> Care</a:t>
            </a:r>
            <a:br>
              <a:rPr lang="en-US" sz="4400" b="1" dirty="0">
                <a:effectLst/>
                <a:latin typeface="Arial" panose="020B0604020202020204" pitchFamily="34" charset="0"/>
                <a:cs typeface="Arial" panose="020B0604020202020204" pitchFamily="34" charset="0"/>
              </a:rPr>
            </a:br>
            <a:endParaRPr lang="en-US"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44444" y="1526134"/>
            <a:ext cx="5857573" cy="3451121"/>
          </a:xfrm>
        </p:spPr>
        <p:txBody>
          <a:bodyPr>
            <a:noAutofit/>
          </a:bodyPr>
          <a:lstStyle/>
          <a:p>
            <a:pPr algn="just"/>
            <a:r>
              <a:rPr lang="en-US" sz="1800" b="1" dirty="0" err="1">
                <a:latin typeface="Arial" panose="020B0604020202020204" pitchFamily="34" charset="0"/>
                <a:cs typeface="Arial" panose="020B0604020202020204" pitchFamily="34" charset="0"/>
              </a:rPr>
              <a:t>Personalised</a:t>
            </a:r>
            <a:r>
              <a:rPr lang="en-US" sz="1800" b="1" dirty="0">
                <a:latin typeface="Arial" panose="020B0604020202020204" pitchFamily="34" charset="0"/>
                <a:cs typeface="Arial" panose="020B0604020202020204" pitchFamily="34" charset="0"/>
              </a:rPr>
              <a:t> Care Planning: </a:t>
            </a:r>
            <a:r>
              <a:rPr lang="en-US" sz="1800" dirty="0">
                <a:latin typeface="Arial" panose="020B0604020202020204" pitchFamily="34" charset="0"/>
                <a:cs typeface="Arial" panose="020B0604020202020204" pitchFamily="34" charset="0"/>
              </a:rPr>
              <a:t>Build post-operative schedules, which can build in home setting and self-drop administration capacity.</a:t>
            </a:r>
          </a:p>
          <a:p>
            <a:pPr algn="just"/>
            <a:r>
              <a:rPr lang="en-US" sz="1800" b="1" dirty="0">
                <a:latin typeface="Arial" panose="020B0604020202020204" pitchFamily="34" charset="0"/>
                <a:cs typeface="Arial" panose="020B0604020202020204" pitchFamily="34" charset="0"/>
              </a:rPr>
              <a:t>Bring Choice:</a:t>
            </a:r>
            <a:r>
              <a:rPr lang="en-US" sz="1800" dirty="0">
                <a:latin typeface="Arial" panose="020B0604020202020204" pitchFamily="34" charset="0"/>
                <a:cs typeface="Arial" panose="020B0604020202020204" pitchFamily="34" charset="0"/>
              </a:rPr>
              <a:t> Give the patients an option of the provider and surgery date that suits them.</a:t>
            </a:r>
          </a:p>
          <a:p>
            <a:pPr algn="just"/>
            <a:r>
              <a:rPr lang="en-US" sz="1800" b="1" dirty="0">
                <a:latin typeface="Arial" panose="020B0604020202020204" pitchFamily="34" charset="0"/>
                <a:cs typeface="Arial" panose="020B0604020202020204" pitchFamily="34" charset="0"/>
              </a:rPr>
              <a:t>Supported Self-Management:</a:t>
            </a:r>
            <a:r>
              <a:rPr lang="en-US" sz="1800" dirty="0">
                <a:latin typeface="Arial" panose="020B0604020202020204" pitchFamily="34" charset="0"/>
                <a:cs typeface="Arial" panose="020B0604020202020204" pitchFamily="34" charset="0"/>
              </a:rPr>
              <a:t> Patients should be educated on how to detect post-operative complications such as </a:t>
            </a:r>
            <a:r>
              <a:rPr lang="en-US" sz="1800" dirty="0" err="1">
                <a:latin typeface="Arial" panose="020B0604020202020204" pitchFamily="34" charset="0"/>
                <a:cs typeface="Arial" panose="020B0604020202020204" pitchFamily="34" charset="0"/>
              </a:rPr>
              <a:t>endophthalmitis</a:t>
            </a:r>
            <a:r>
              <a:rPr lang="en-US" sz="1800" dirty="0">
                <a:latin typeface="Arial" panose="020B0604020202020204" pitchFamily="34" charset="0"/>
                <a:cs typeface="Arial" panose="020B0604020202020204" pitchFamily="34" charset="0"/>
              </a:rPr>
              <a:t> to be immediately treated (</a:t>
            </a:r>
            <a:r>
              <a:rPr lang="en-US" sz="1800" dirty="0" err="1">
                <a:latin typeface="Arial" panose="020B0604020202020204" pitchFamily="34" charset="0"/>
                <a:cs typeface="Arial" panose="020B0604020202020204" pitchFamily="34" charset="0"/>
              </a:rPr>
              <a:t>Althiabi</a:t>
            </a:r>
            <a:r>
              <a:rPr lang="en-US" sz="1800" dirty="0">
                <a:latin typeface="Arial" panose="020B0604020202020204" pitchFamily="34" charset="0"/>
                <a:cs typeface="Arial" panose="020B0604020202020204" pitchFamily="34" charset="0"/>
              </a:rPr>
              <a:t>, 2022).</a:t>
            </a:r>
          </a:p>
          <a:p>
            <a:pPr algn="just"/>
            <a:r>
              <a:rPr lang="en-US" sz="1800" b="1" dirty="0">
                <a:latin typeface="Arial" panose="020B0604020202020204" pitchFamily="34" charset="0"/>
                <a:cs typeface="Arial" panose="020B0604020202020204" pitchFamily="34" charset="0"/>
              </a:rPr>
              <a:t>Personal Health Budgets: </a:t>
            </a:r>
            <a:r>
              <a:rPr lang="en-US" sz="1800" dirty="0">
                <a:latin typeface="Arial" panose="020B0604020202020204" pitchFamily="34" charset="0"/>
                <a:cs typeface="Arial" panose="020B0604020202020204" pitchFamily="34" charset="0"/>
              </a:rPr>
              <a:t>Where relevant, integrated budgets should be used to fund individual needs of permanently visually impaired persons</a:t>
            </a:r>
            <a:r>
              <a:rPr lang="en-US" sz="1800" dirty="0" smtClean="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p:txBody>
      </p:sp>
      <p:pic>
        <p:nvPicPr>
          <p:cNvPr id="9218" name="Picture 2" descr="What is endophthalmiti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799" y="1942006"/>
            <a:ext cx="2557669"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3046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smtClean="0">
                <a:effectLst/>
                <a:latin typeface="Arial" panose="020B0604020202020204" pitchFamily="34" charset="0"/>
                <a:cs typeface="Arial" panose="020B0604020202020204" pitchFamily="34" charset="0"/>
              </a:rPr>
              <a:t/>
            </a:r>
            <a:br>
              <a:rPr lang="en-US" sz="4400" b="1" dirty="0" smtClean="0">
                <a:effectLst/>
                <a:latin typeface="Arial" panose="020B0604020202020204" pitchFamily="34" charset="0"/>
                <a:cs typeface="Arial" panose="020B0604020202020204" pitchFamily="34" charset="0"/>
              </a:rPr>
            </a:br>
            <a:r>
              <a:rPr lang="en-US" sz="4400" b="1" dirty="0" smtClean="0">
                <a:effectLst/>
                <a:latin typeface="Arial" panose="020B0604020202020204" pitchFamily="34" charset="0"/>
                <a:cs typeface="Arial" panose="020B0604020202020204" pitchFamily="34" charset="0"/>
              </a:rPr>
              <a:t>Reference </a:t>
            </a:r>
            <a:r>
              <a:rPr lang="en-US" sz="4400" b="1" dirty="0">
                <a:effectLst/>
                <a:latin typeface="Arial" panose="020B0604020202020204" pitchFamily="34" charset="0"/>
                <a:cs typeface="Arial" panose="020B0604020202020204" pitchFamily="34" charset="0"/>
              </a:rPr>
              <a:t>List</a:t>
            </a:r>
            <a:br>
              <a:rPr lang="en-US" sz="4400" b="1" dirty="0">
                <a:effectLst/>
                <a:latin typeface="Arial" panose="020B0604020202020204" pitchFamily="34" charset="0"/>
                <a:cs typeface="Arial" panose="020B0604020202020204" pitchFamily="34" charset="0"/>
              </a:rPr>
            </a:br>
            <a:endParaRPr lang="en-US"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3714" y="1327354"/>
            <a:ext cx="8246070" cy="3668716"/>
          </a:xfrm>
        </p:spPr>
        <p:txBody>
          <a:bodyPr>
            <a:noAutofit/>
          </a:bodyPr>
          <a:lstStyle/>
          <a:p>
            <a:pPr algn="just"/>
            <a:r>
              <a:rPr lang="en-US" sz="1000" dirty="0" err="1">
                <a:latin typeface="Arial" panose="020B0604020202020204" pitchFamily="34" charset="0"/>
                <a:cs typeface="Arial" panose="020B0604020202020204" pitchFamily="34" charset="0"/>
              </a:rPr>
              <a:t>Agius</a:t>
            </a:r>
            <a:r>
              <a:rPr lang="en-US" sz="1000" dirty="0">
                <a:latin typeface="Arial" panose="020B0604020202020204" pitchFamily="34" charset="0"/>
                <a:cs typeface="Arial" panose="020B0604020202020204" pitchFamily="34" charset="0"/>
              </a:rPr>
              <a:t>, D., </a:t>
            </a:r>
            <a:r>
              <a:rPr lang="en-US" sz="1000" dirty="0" err="1">
                <a:latin typeface="Arial" panose="020B0604020202020204" pitchFamily="34" charset="0"/>
                <a:cs typeface="Arial" panose="020B0604020202020204" pitchFamily="34" charset="0"/>
              </a:rPr>
              <a:t>Mamo</a:t>
            </a:r>
            <a:r>
              <a:rPr lang="en-US" sz="1000" dirty="0">
                <a:latin typeface="Arial" panose="020B0604020202020204" pitchFamily="34" charset="0"/>
                <a:cs typeface="Arial" panose="020B0604020202020204" pitchFamily="34" charset="0"/>
              </a:rPr>
              <a:t>, J., </a:t>
            </a:r>
            <a:r>
              <a:rPr lang="en-US" sz="1000" dirty="0" err="1">
                <a:latin typeface="Arial" panose="020B0604020202020204" pitchFamily="34" charset="0"/>
                <a:cs typeface="Arial" panose="020B0604020202020204" pitchFamily="34" charset="0"/>
              </a:rPr>
              <a:t>Calleja</a:t>
            </a:r>
            <a:r>
              <a:rPr lang="en-US" sz="1000" dirty="0">
                <a:latin typeface="Arial" panose="020B0604020202020204" pitchFamily="34" charset="0"/>
                <a:cs typeface="Arial" panose="020B0604020202020204" pitchFamily="34" charset="0"/>
              </a:rPr>
              <a:t>, N., Smith, A.F. and </a:t>
            </a:r>
            <a:r>
              <a:rPr lang="en-US" sz="1000" dirty="0" err="1">
                <a:latin typeface="Arial" panose="020B0604020202020204" pitchFamily="34" charset="0"/>
                <a:cs typeface="Arial" panose="020B0604020202020204" pitchFamily="34" charset="0"/>
              </a:rPr>
              <a:t>Carbonaro</a:t>
            </a:r>
            <a:r>
              <a:rPr lang="en-US" sz="1000" dirty="0">
                <a:latin typeface="Arial" panose="020B0604020202020204" pitchFamily="34" charset="0"/>
                <a:cs typeface="Arial" panose="020B0604020202020204" pitchFamily="34" charset="0"/>
              </a:rPr>
              <a:t>, F., 2025. Estimating the costs and quality of life impact of vision loss in the population aged 50-80 years in Malta: evidence from The Malta Eye Study. </a:t>
            </a:r>
            <a:r>
              <a:rPr lang="en-US" sz="1000" i="1" dirty="0">
                <a:latin typeface="Arial" panose="020B0604020202020204" pitchFamily="34" charset="0"/>
                <a:cs typeface="Arial" panose="020B0604020202020204" pitchFamily="34" charset="0"/>
              </a:rPr>
              <a:t>Frontiers in Public Health</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13</a:t>
            </a:r>
            <a:r>
              <a:rPr lang="en-US" sz="1000" dirty="0">
                <a:latin typeface="Arial" panose="020B0604020202020204" pitchFamily="34" charset="0"/>
                <a:cs typeface="Arial" panose="020B0604020202020204" pitchFamily="34" charset="0"/>
              </a:rPr>
              <a:t>, p.1706208.</a:t>
            </a:r>
          </a:p>
          <a:p>
            <a:pPr algn="just"/>
            <a:r>
              <a:rPr lang="en-US" sz="1000" dirty="0" err="1">
                <a:latin typeface="Arial" panose="020B0604020202020204" pitchFamily="34" charset="0"/>
                <a:cs typeface="Arial" panose="020B0604020202020204" pitchFamily="34" charset="0"/>
              </a:rPr>
              <a:t>Akbari</a:t>
            </a:r>
            <a:r>
              <a:rPr lang="en-US" sz="1000" dirty="0">
                <a:latin typeface="Arial" panose="020B0604020202020204" pitchFamily="34" charset="0"/>
                <a:cs typeface="Arial" panose="020B0604020202020204" pitchFamily="34" charset="0"/>
              </a:rPr>
              <a:t>, M., 2025. Slit Lamp Examination Techniques: A Comprehensive Review for Medical Students and Ophthalmology Residents Training. </a:t>
            </a:r>
            <a:r>
              <a:rPr lang="en-US" sz="1000" i="1" dirty="0">
                <a:latin typeface="Arial" panose="020B0604020202020204" pitchFamily="34" charset="0"/>
                <a:cs typeface="Arial" panose="020B0604020202020204" pitchFamily="34" charset="0"/>
              </a:rPr>
              <a:t>Journal of Chemical, Biological and </a:t>
            </a:r>
            <a:r>
              <a:rPr lang="en-US" sz="1000" i="1" dirty="0" err="1">
                <a:latin typeface="Arial" panose="020B0604020202020204" pitchFamily="34" charset="0"/>
                <a:cs typeface="Arial" panose="020B0604020202020204" pitchFamily="34" charset="0"/>
              </a:rPr>
              <a:t>Medicinial</a:t>
            </a:r>
            <a:r>
              <a:rPr lang="en-US" sz="1000" i="1" dirty="0">
                <a:latin typeface="Arial" panose="020B0604020202020204" pitchFamily="34" charset="0"/>
                <a:cs typeface="Arial" panose="020B0604020202020204" pitchFamily="34" charset="0"/>
              </a:rPr>
              <a:t> Sciences</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13</a:t>
            </a:r>
            <a:r>
              <a:rPr lang="en-US" sz="1000" dirty="0">
                <a:latin typeface="Arial" panose="020B0604020202020204" pitchFamily="34" charset="0"/>
                <a:cs typeface="Arial" panose="020B0604020202020204" pitchFamily="34" charset="0"/>
              </a:rPr>
              <a:t>(3), pp.569-578.</a:t>
            </a:r>
          </a:p>
          <a:p>
            <a:pPr algn="just"/>
            <a:r>
              <a:rPr lang="en-US" sz="1000" dirty="0" err="1">
                <a:latin typeface="Arial" panose="020B0604020202020204" pitchFamily="34" charset="0"/>
                <a:cs typeface="Arial" panose="020B0604020202020204" pitchFamily="34" charset="0"/>
              </a:rPr>
              <a:t>Allaboutvision</a:t>
            </a:r>
            <a:r>
              <a:rPr lang="en-US" sz="1000" dirty="0">
                <a:latin typeface="Arial" panose="020B0604020202020204" pitchFamily="34" charset="0"/>
                <a:cs typeface="Arial" panose="020B0604020202020204" pitchFamily="34" charset="0"/>
              </a:rPr>
              <a:t> (2026), Protecting your eyes from UV radiation, Available at: https://www.allaboutvision.com/eye-care/vision-health/uv-protection/ultraviolet-radiation-sunglasses/ [Accessed on 11/3/2026]</a:t>
            </a:r>
          </a:p>
          <a:p>
            <a:pPr algn="just"/>
            <a:r>
              <a:rPr lang="en-US" sz="1000" dirty="0" err="1">
                <a:latin typeface="Arial" panose="020B0604020202020204" pitchFamily="34" charset="0"/>
                <a:cs typeface="Arial" panose="020B0604020202020204" pitchFamily="34" charset="0"/>
              </a:rPr>
              <a:t>Althiabi</a:t>
            </a:r>
            <a:r>
              <a:rPr lang="en-US" sz="1000" dirty="0">
                <a:latin typeface="Arial" panose="020B0604020202020204" pitchFamily="34" charset="0"/>
                <a:cs typeface="Arial" panose="020B0604020202020204" pitchFamily="34" charset="0"/>
              </a:rPr>
              <a:t>, S., </a:t>
            </a:r>
            <a:r>
              <a:rPr lang="en-US" sz="1000" dirty="0" err="1">
                <a:latin typeface="Arial" panose="020B0604020202020204" pitchFamily="34" charset="0"/>
                <a:cs typeface="Arial" panose="020B0604020202020204" pitchFamily="34" charset="0"/>
              </a:rPr>
              <a:t>Aljbreen</a:t>
            </a:r>
            <a:r>
              <a:rPr lang="en-US" sz="1000" dirty="0">
                <a:latin typeface="Arial" panose="020B0604020202020204" pitchFamily="34" charset="0"/>
                <a:cs typeface="Arial" panose="020B0604020202020204" pitchFamily="34" charset="0"/>
              </a:rPr>
              <a:t>, A.J., </a:t>
            </a:r>
            <a:r>
              <a:rPr lang="en-US" sz="1000" dirty="0" err="1">
                <a:latin typeface="Arial" panose="020B0604020202020204" pitchFamily="34" charset="0"/>
                <a:cs typeface="Arial" panose="020B0604020202020204" pitchFamily="34" charset="0"/>
              </a:rPr>
              <a:t>Alshutily</a:t>
            </a:r>
            <a:r>
              <a:rPr lang="en-US" sz="1000" dirty="0">
                <a:latin typeface="Arial" panose="020B0604020202020204" pitchFamily="34" charset="0"/>
                <a:cs typeface="Arial" panose="020B0604020202020204" pitchFamily="34" charset="0"/>
              </a:rPr>
              <a:t>, A., </a:t>
            </a:r>
            <a:r>
              <a:rPr lang="en-US" sz="1000" dirty="0" err="1">
                <a:latin typeface="Arial" panose="020B0604020202020204" pitchFamily="34" charset="0"/>
                <a:cs typeface="Arial" panose="020B0604020202020204" pitchFamily="34" charset="0"/>
              </a:rPr>
              <a:t>Althwiny</a:t>
            </a:r>
            <a:r>
              <a:rPr lang="en-US" sz="1000" dirty="0">
                <a:latin typeface="Arial" panose="020B0604020202020204" pitchFamily="34" charset="0"/>
                <a:cs typeface="Arial" panose="020B0604020202020204" pitchFamily="34" charset="0"/>
              </a:rPr>
              <a:t>, F.A. and </a:t>
            </a:r>
            <a:r>
              <a:rPr lang="en-US" sz="1000" dirty="0" err="1">
                <a:latin typeface="Arial" panose="020B0604020202020204" pitchFamily="34" charset="0"/>
                <a:cs typeface="Arial" panose="020B0604020202020204" pitchFamily="34" charset="0"/>
              </a:rPr>
              <a:t>Aljbreen</a:t>
            </a:r>
            <a:r>
              <a:rPr lang="en-US" sz="1000" dirty="0">
                <a:latin typeface="Arial" panose="020B0604020202020204" pitchFamily="34" charset="0"/>
                <a:cs typeface="Arial" panose="020B0604020202020204" pitchFamily="34" charset="0"/>
              </a:rPr>
              <a:t>, A., 2022. Postoperative </a:t>
            </a:r>
            <a:r>
              <a:rPr lang="en-US" sz="1000" dirty="0" err="1">
                <a:latin typeface="Arial" panose="020B0604020202020204" pitchFamily="34" charset="0"/>
                <a:cs typeface="Arial" panose="020B0604020202020204" pitchFamily="34" charset="0"/>
              </a:rPr>
              <a:t>endophthalmitis</a:t>
            </a:r>
            <a:r>
              <a:rPr lang="en-US" sz="1000" dirty="0">
                <a:latin typeface="Arial" panose="020B0604020202020204" pitchFamily="34" charset="0"/>
                <a:cs typeface="Arial" panose="020B0604020202020204" pitchFamily="34" charset="0"/>
              </a:rPr>
              <a:t> after cataract surgery: an update. </a:t>
            </a:r>
            <a:r>
              <a:rPr lang="en-US" sz="1000" i="1" dirty="0" err="1">
                <a:latin typeface="Arial" panose="020B0604020202020204" pitchFamily="34" charset="0"/>
                <a:cs typeface="Arial" panose="020B0604020202020204" pitchFamily="34" charset="0"/>
              </a:rPr>
              <a:t>Cureus</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14</a:t>
            </a:r>
            <a:r>
              <a:rPr lang="en-US" sz="1000" dirty="0">
                <a:latin typeface="Arial" panose="020B0604020202020204" pitchFamily="34" charset="0"/>
                <a:cs typeface="Arial" panose="020B0604020202020204" pitchFamily="34" charset="0"/>
              </a:rPr>
              <a:t>(2).</a:t>
            </a:r>
          </a:p>
          <a:p>
            <a:pPr algn="just"/>
            <a:r>
              <a:rPr lang="en-US" sz="1000" dirty="0" err="1">
                <a:latin typeface="Arial" panose="020B0604020202020204" pitchFamily="34" charset="0"/>
                <a:cs typeface="Arial" panose="020B0604020202020204" pitchFamily="34" charset="0"/>
              </a:rPr>
              <a:t>Contactlenses</a:t>
            </a:r>
            <a:r>
              <a:rPr lang="en-US" sz="1000" dirty="0">
                <a:latin typeface="Arial" panose="020B0604020202020204" pitchFamily="34" charset="0"/>
                <a:cs typeface="Arial" panose="020B0604020202020204" pitchFamily="34" charset="0"/>
              </a:rPr>
              <a:t> (2026), Cataract Statistics Worldwide For 2026, Available at: https://www.contactlenses.co.uk/education/cataract-stats#:~:text=Prevalence%20and%20Burden-,As%20of%202026%2C%20cataracts%20are%20responsible%20for%20almost%2045%25%20of,affect%20about%2078.8%20million%20people. [Accessed on 11/3/2026]</a:t>
            </a:r>
          </a:p>
          <a:p>
            <a:pPr algn="just"/>
            <a:r>
              <a:rPr lang="en-US" sz="1000" dirty="0" err="1">
                <a:latin typeface="Arial" panose="020B0604020202020204" pitchFamily="34" charset="0"/>
                <a:cs typeface="Arial" panose="020B0604020202020204" pitchFamily="34" charset="0"/>
              </a:rPr>
              <a:t>Gaffy</a:t>
            </a:r>
            <a:r>
              <a:rPr lang="en-US" sz="1000" dirty="0">
                <a:latin typeface="Arial" panose="020B0604020202020204" pitchFamily="34" charset="0"/>
                <a:cs typeface="Arial" panose="020B0604020202020204" pitchFamily="34" charset="0"/>
              </a:rPr>
              <a:t>, E., </a:t>
            </a:r>
            <a:r>
              <a:rPr lang="en-US" sz="1000" dirty="0" err="1">
                <a:latin typeface="Arial" panose="020B0604020202020204" pitchFamily="34" charset="0"/>
                <a:cs typeface="Arial" panose="020B0604020202020204" pitchFamily="34" charset="0"/>
              </a:rPr>
              <a:t>Brijnath</a:t>
            </a:r>
            <a:r>
              <a:rPr lang="en-US" sz="1000" dirty="0">
                <a:latin typeface="Arial" panose="020B0604020202020204" pitchFamily="34" charset="0"/>
                <a:cs typeface="Arial" panose="020B0604020202020204" pitchFamily="34" charset="0"/>
              </a:rPr>
              <a:t>, B. and Dow, B., 2022. Co-producing research with people impacted by dementia and service providers: issues and challenges. </a:t>
            </a:r>
            <a:r>
              <a:rPr lang="en-US" sz="1000" i="1" dirty="0">
                <a:latin typeface="Arial" panose="020B0604020202020204" pitchFamily="34" charset="0"/>
                <a:cs typeface="Arial" panose="020B0604020202020204" pitchFamily="34" charset="0"/>
              </a:rPr>
              <a:t>Public Health Research and Practice</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32</a:t>
            </a:r>
            <a:r>
              <a:rPr lang="en-US" sz="1000" dirty="0">
                <a:latin typeface="Arial" panose="020B0604020202020204" pitchFamily="34" charset="0"/>
                <a:cs typeface="Arial" panose="020B0604020202020204" pitchFamily="34" charset="0"/>
              </a:rPr>
              <a:t>(2), p.e3222216.</a:t>
            </a:r>
          </a:p>
          <a:p>
            <a:pPr algn="just"/>
            <a:r>
              <a:rPr lang="en-US" sz="1000" dirty="0" err="1">
                <a:latin typeface="Arial" panose="020B0604020202020204" pitchFamily="34" charset="0"/>
                <a:cs typeface="Arial" panose="020B0604020202020204" pitchFamily="34" charset="0"/>
              </a:rPr>
              <a:t>Gurnani</a:t>
            </a:r>
            <a:r>
              <a:rPr lang="en-US" sz="1000" dirty="0">
                <a:latin typeface="Arial" panose="020B0604020202020204" pitchFamily="34" charset="0"/>
                <a:cs typeface="Arial" panose="020B0604020202020204" pitchFamily="34" charset="0"/>
              </a:rPr>
              <a:t>, B. and Patel, B., 2025. Photorefractive keratectomy. </a:t>
            </a:r>
            <a:r>
              <a:rPr lang="en-US" sz="1000" i="1" dirty="0" err="1">
                <a:latin typeface="Arial" panose="020B0604020202020204" pitchFamily="34" charset="0"/>
                <a:cs typeface="Arial" panose="020B0604020202020204" pitchFamily="34" charset="0"/>
              </a:rPr>
              <a:t>StatPearls</a:t>
            </a:r>
            <a:r>
              <a:rPr lang="en-US" sz="1000" dirty="0">
                <a:latin typeface="Arial" panose="020B0604020202020204" pitchFamily="34" charset="0"/>
                <a:cs typeface="Arial" panose="020B0604020202020204" pitchFamily="34" charset="0"/>
              </a:rPr>
              <a:t>. Available at: https://www.statpearls.com/point-of-care/81676 [Accessed on 11/3/2026]</a:t>
            </a:r>
          </a:p>
          <a:p>
            <a:pPr algn="just"/>
            <a:r>
              <a:rPr lang="en-US" sz="1000" dirty="0">
                <a:latin typeface="Arial" panose="020B0604020202020204" pitchFamily="34" charset="0"/>
                <a:cs typeface="Arial" panose="020B0604020202020204" pitchFamily="34" charset="0"/>
              </a:rPr>
              <a:t>JP, J.P., </a:t>
            </a:r>
            <a:r>
              <a:rPr lang="en-US" sz="1000" dirty="0" err="1">
                <a:latin typeface="Arial" panose="020B0604020202020204" pitchFamily="34" charset="0"/>
                <a:cs typeface="Arial" panose="020B0604020202020204" pitchFamily="34" charset="0"/>
              </a:rPr>
              <a:t>Prasanth</a:t>
            </a:r>
            <a:r>
              <a:rPr lang="en-US" sz="1000" dirty="0">
                <a:latin typeface="Arial" panose="020B0604020202020204" pitchFamily="34" charset="0"/>
                <a:cs typeface="Arial" panose="020B0604020202020204" pitchFamily="34" charset="0"/>
              </a:rPr>
              <a:t>, H.R., </a:t>
            </a:r>
            <a:r>
              <a:rPr lang="en-US" sz="1000" dirty="0" err="1">
                <a:latin typeface="Arial" panose="020B0604020202020204" pitchFamily="34" charset="0"/>
                <a:cs typeface="Arial" panose="020B0604020202020204" pitchFamily="34" charset="0"/>
              </a:rPr>
              <a:t>Hansdak</a:t>
            </a:r>
            <a:r>
              <a:rPr lang="en-US" sz="1000" dirty="0">
                <a:latin typeface="Arial" panose="020B0604020202020204" pitchFamily="34" charset="0"/>
                <a:cs typeface="Arial" panose="020B0604020202020204" pitchFamily="34" charset="0"/>
              </a:rPr>
              <a:t>, A., </a:t>
            </a:r>
            <a:r>
              <a:rPr lang="en-US" sz="1000" dirty="0" err="1">
                <a:latin typeface="Arial" panose="020B0604020202020204" pitchFamily="34" charset="0"/>
                <a:cs typeface="Arial" panose="020B0604020202020204" pitchFamily="34" charset="0"/>
              </a:rPr>
              <a:t>Rajarajeswari</a:t>
            </a:r>
            <a:r>
              <a:rPr lang="en-US" sz="1000" dirty="0">
                <a:latin typeface="Arial" panose="020B0604020202020204" pitchFamily="34" charset="0"/>
                <a:cs typeface="Arial" panose="020B0604020202020204" pitchFamily="34" charset="0"/>
              </a:rPr>
              <a:t>, R. and Srinivasan, R., 2021. Cataract and systemic comorbidities–A retrospective study. </a:t>
            </a:r>
            <a:r>
              <a:rPr lang="en-US" sz="1000" i="1" dirty="0">
                <a:latin typeface="Arial" panose="020B0604020202020204" pitchFamily="34" charset="0"/>
                <a:cs typeface="Arial" panose="020B0604020202020204" pitchFamily="34" charset="0"/>
              </a:rPr>
              <a:t>Indian Journal of Clinical and Experimental Ophthalmology</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7</a:t>
            </a:r>
            <a:r>
              <a:rPr lang="en-US" sz="1000" dirty="0">
                <a:latin typeface="Arial" panose="020B0604020202020204" pitchFamily="34" charset="0"/>
                <a:cs typeface="Arial" panose="020B0604020202020204" pitchFamily="34" charset="0"/>
              </a:rPr>
              <a:t>(1), pp.16-19.</a:t>
            </a:r>
          </a:p>
          <a:p>
            <a:pPr algn="just"/>
            <a:r>
              <a:rPr lang="en-US" sz="1000" dirty="0" err="1">
                <a:latin typeface="Arial" panose="020B0604020202020204" pitchFamily="34" charset="0"/>
                <a:cs typeface="Arial" panose="020B0604020202020204" pitchFamily="34" charset="0"/>
              </a:rPr>
              <a:t>Khamkar</a:t>
            </a:r>
            <a:r>
              <a:rPr lang="en-US" sz="1000" dirty="0">
                <a:latin typeface="Arial" panose="020B0604020202020204" pitchFamily="34" charset="0"/>
                <a:cs typeface="Arial" panose="020B0604020202020204" pitchFamily="34" charset="0"/>
              </a:rPr>
              <a:t>, S.G. and </a:t>
            </a:r>
            <a:r>
              <a:rPr lang="en-US" sz="1000" dirty="0" err="1">
                <a:latin typeface="Arial" panose="020B0604020202020204" pitchFamily="34" charset="0"/>
                <a:cs typeface="Arial" panose="020B0604020202020204" pitchFamily="34" charset="0"/>
              </a:rPr>
              <a:t>Barkade</a:t>
            </a:r>
            <a:r>
              <a:rPr lang="en-US" sz="1000" dirty="0">
                <a:latin typeface="Arial" panose="020B0604020202020204" pitchFamily="34" charset="0"/>
                <a:cs typeface="Arial" panose="020B0604020202020204" pitchFamily="34" charset="0"/>
              </a:rPr>
              <a:t>, G.D., 2024. Review on cataract. </a:t>
            </a:r>
            <a:r>
              <a:rPr lang="en-US" sz="1000" i="1" dirty="0">
                <a:latin typeface="Arial" panose="020B0604020202020204" pitchFamily="34" charset="0"/>
                <a:cs typeface="Arial" panose="020B0604020202020204" pitchFamily="34" charset="0"/>
              </a:rPr>
              <a:t>Indian Journal of Cataract and Refractive Surgery</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a:t>
            </a:r>
            <a:r>
              <a:rPr lang="en-US" sz="1000" dirty="0">
                <a:latin typeface="Arial" panose="020B0604020202020204" pitchFamily="34" charset="0"/>
                <a:cs typeface="Arial" panose="020B0604020202020204" pitchFamily="34" charset="0"/>
              </a:rPr>
              <a:t>(2), pp.112-124. </a:t>
            </a:r>
          </a:p>
          <a:p>
            <a:pPr algn="just"/>
            <a:r>
              <a:rPr lang="en-US" sz="1000" dirty="0">
                <a:latin typeface="Arial" panose="020B0604020202020204" pitchFamily="34" charset="0"/>
                <a:cs typeface="Arial" panose="020B0604020202020204" pitchFamily="34" charset="0"/>
              </a:rPr>
              <a:t>Li, X., 2021. Application of evidence-based nursing in patients after cataract surgery and its impacts on visual acuity recovery and psychological status. </a:t>
            </a:r>
            <a:r>
              <a:rPr lang="en-US" sz="1000" i="1" dirty="0">
                <a:latin typeface="Arial" panose="020B0604020202020204" pitchFamily="34" charset="0"/>
                <a:cs typeface="Arial" panose="020B0604020202020204" pitchFamily="34" charset="0"/>
              </a:rPr>
              <a:t>American Journal of Translational Research</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13</a:t>
            </a:r>
            <a:r>
              <a:rPr lang="en-US" sz="1000" dirty="0">
                <a:latin typeface="Arial" panose="020B0604020202020204" pitchFamily="34" charset="0"/>
                <a:cs typeface="Arial" panose="020B0604020202020204" pitchFamily="34" charset="0"/>
              </a:rPr>
              <a:t>(8), p.9784</a:t>
            </a:r>
            <a:r>
              <a:rPr lang="en-US" sz="1000" dirty="0" smtClean="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a:p>
            <a:pPr algn="just"/>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4118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hank You So Much PNG Transparent Images Free Download | Vector Files |  Pngtre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7078" y="437322"/>
            <a:ext cx="7328452" cy="4426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5921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2117</Words>
  <Application>Microsoft Office PowerPoint</Application>
  <PresentationFormat>On-screen Show (16:9)</PresentationFormat>
  <Paragraphs>80</Paragraphs>
  <Slides>13</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 Component 2 Individual Presentation</vt:lpstr>
      <vt:lpstr> Overview of Cataracts </vt:lpstr>
      <vt:lpstr> Prevalence within the UK and Worldwide </vt:lpstr>
      <vt:lpstr> Economic and Social Burden regarding Cataracts </vt:lpstr>
      <vt:lpstr>Diagnosis as well as Initial Assessment</vt:lpstr>
      <vt:lpstr> Management Following the UK Guidance </vt:lpstr>
      <vt:lpstr> Treatment Options within the UK </vt:lpstr>
      <vt:lpstr>Comorbidities and Risks</vt:lpstr>
      <vt:lpstr>Prevention Strategies</vt:lpstr>
      <vt:lpstr> Co-productive Care: Skills, Values, as well as Behaviours </vt:lpstr>
      <vt:lpstr> Recommendations for the Personalised Care </vt:lpstr>
      <vt:lpstr> Reference List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2026-03-11T11:59:54Z</dcterms:modified>
</cp:coreProperties>
</file>