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5"/>
  </p:notesMasterIdLst>
  <p:sldIdLst>
    <p:sldId id="283" r:id="rId2"/>
    <p:sldId id="337" r:id="rId3"/>
    <p:sldId id="338" r:id="rId4"/>
    <p:sldId id="328" r:id="rId5"/>
    <p:sldId id="329" r:id="rId6"/>
    <p:sldId id="286" r:id="rId7"/>
    <p:sldId id="309" r:id="rId8"/>
    <p:sldId id="288" r:id="rId9"/>
    <p:sldId id="287" r:id="rId10"/>
    <p:sldId id="317" r:id="rId11"/>
    <p:sldId id="339" r:id="rId12"/>
    <p:sldId id="352" r:id="rId13"/>
    <p:sldId id="289" r:id="rId14"/>
    <p:sldId id="340" r:id="rId15"/>
    <p:sldId id="316" r:id="rId16"/>
    <p:sldId id="312" r:id="rId17"/>
    <p:sldId id="313" r:id="rId18"/>
    <p:sldId id="318" r:id="rId19"/>
    <p:sldId id="319" r:id="rId20"/>
    <p:sldId id="320" r:id="rId21"/>
    <p:sldId id="321" r:id="rId22"/>
    <p:sldId id="310" r:id="rId23"/>
    <p:sldId id="353" r:id="rId24"/>
    <p:sldId id="354" r:id="rId25"/>
    <p:sldId id="315" r:id="rId26"/>
    <p:sldId id="311" r:id="rId27"/>
    <p:sldId id="285" r:id="rId28"/>
    <p:sldId id="302" r:id="rId29"/>
    <p:sldId id="332" r:id="rId30"/>
    <p:sldId id="301" r:id="rId31"/>
    <p:sldId id="341" r:id="rId32"/>
    <p:sldId id="334" r:id="rId33"/>
    <p:sldId id="333" r:id="rId34"/>
    <p:sldId id="303" r:id="rId35"/>
    <p:sldId id="322" r:id="rId36"/>
    <p:sldId id="323" r:id="rId37"/>
    <p:sldId id="335" r:id="rId38"/>
    <p:sldId id="297" r:id="rId39"/>
    <p:sldId id="304" r:id="rId40"/>
    <p:sldId id="336" r:id="rId41"/>
    <p:sldId id="351" r:id="rId42"/>
    <p:sldId id="342" r:id="rId43"/>
    <p:sldId id="326" r:id="rId44"/>
    <p:sldId id="305" r:id="rId45"/>
    <p:sldId id="356" r:id="rId46"/>
    <p:sldId id="306" r:id="rId47"/>
    <p:sldId id="284" r:id="rId48"/>
    <p:sldId id="343" r:id="rId49"/>
    <p:sldId id="307" r:id="rId50"/>
    <p:sldId id="345" r:id="rId51"/>
    <p:sldId id="344" r:id="rId52"/>
    <p:sldId id="357" r:id="rId53"/>
    <p:sldId id="296" r:id="rId54"/>
    <p:sldId id="300" r:id="rId55"/>
    <p:sldId id="299" r:id="rId56"/>
    <p:sldId id="298" r:id="rId57"/>
    <p:sldId id="294" r:id="rId58"/>
    <p:sldId id="295" r:id="rId59"/>
    <p:sldId id="324" r:id="rId60"/>
    <p:sldId id="348" r:id="rId61"/>
    <p:sldId id="346" r:id="rId62"/>
    <p:sldId id="358" r:id="rId63"/>
    <p:sldId id="359" r:id="rId6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395"/>
    <p:restoredTop sz="94663"/>
  </p:normalViewPr>
  <p:slideViewPr>
    <p:cSldViewPr snapToGrid="0" snapToObjects="1">
      <p:cViewPr varScale="1">
        <p:scale>
          <a:sx n="128" d="100"/>
          <a:sy n="128" d="100"/>
        </p:scale>
        <p:origin x="168"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745077-5FBB-2F49-9949-ECAD87C16A36}" type="datetimeFigureOut">
              <a:rPr lang="en-US" smtClean="0"/>
              <a:t>11/4/19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6FF55-F6D6-7D44-BDD9-67B2F17A86B9}" type="slidenum">
              <a:rPr lang="en-US" smtClean="0"/>
              <a:t>‹#›</a:t>
            </a:fld>
            <a:endParaRPr lang="en-US"/>
          </a:p>
        </p:txBody>
      </p:sp>
    </p:spTree>
    <p:extLst>
      <p:ext uri="{BB962C8B-B14F-4D97-AF65-F5344CB8AC3E}">
        <p14:creationId xmlns:p14="http://schemas.microsoft.com/office/powerpoint/2010/main" val="640785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dirty="0"/>
              <a:t>Open Throat = Quicker Breath Intake</a:t>
            </a:r>
          </a:p>
          <a:p>
            <a:pPr algn="ctr"/>
            <a:endParaRPr lang="en-GB" sz="1200" dirty="0"/>
          </a:p>
          <a:p>
            <a:pPr algn="ctr"/>
            <a:r>
              <a:rPr lang="en-GB" sz="1200" dirty="0"/>
              <a:t>Cold breath is more powerful than hot breath</a:t>
            </a:r>
          </a:p>
          <a:p>
            <a:pPr algn="ctr"/>
            <a:endParaRPr lang="en-GB" sz="1200" dirty="0"/>
          </a:p>
          <a:p>
            <a:pPr algn="ctr"/>
            <a:r>
              <a:rPr lang="en-GB" sz="1200" dirty="0"/>
              <a:t>A4 paper exercise</a:t>
            </a:r>
          </a:p>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8</a:t>
            </a:fld>
            <a:endParaRPr lang="en-US"/>
          </a:p>
        </p:txBody>
      </p:sp>
    </p:spTree>
    <p:extLst>
      <p:ext uri="{BB962C8B-B14F-4D97-AF65-F5344CB8AC3E}">
        <p14:creationId xmlns:p14="http://schemas.microsoft.com/office/powerpoint/2010/main" val="26800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28</a:t>
            </a:fld>
            <a:endParaRPr lang="en-US"/>
          </a:p>
        </p:txBody>
      </p:sp>
    </p:spTree>
    <p:extLst>
      <p:ext uri="{BB962C8B-B14F-4D97-AF65-F5344CB8AC3E}">
        <p14:creationId xmlns:p14="http://schemas.microsoft.com/office/powerpoint/2010/main" val="3700775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29</a:t>
            </a:fld>
            <a:endParaRPr lang="en-US"/>
          </a:p>
        </p:txBody>
      </p:sp>
    </p:spTree>
    <p:extLst>
      <p:ext uri="{BB962C8B-B14F-4D97-AF65-F5344CB8AC3E}">
        <p14:creationId xmlns:p14="http://schemas.microsoft.com/office/powerpoint/2010/main" val="939661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from Pitch and Dynamics </a:t>
            </a:r>
          </a:p>
          <a:p>
            <a:endParaRPr lang="en-US" dirty="0"/>
          </a:p>
          <a:p>
            <a:r>
              <a:rPr lang="en-US" dirty="0"/>
              <a:t>An Oboe and Clarinet playing the same pitch will have different </a:t>
            </a:r>
            <a:r>
              <a:rPr lang="en-US" dirty="0" err="1"/>
              <a:t>qualitites</a:t>
            </a:r>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30</a:t>
            </a:fld>
            <a:endParaRPr lang="en-US"/>
          </a:p>
        </p:txBody>
      </p:sp>
    </p:spTree>
    <p:extLst>
      <p:ext uri="{BB962C8B-B14F-4D97-AF65-F5344CB8AC3E}">
        <p14:creationId xmlns:p14="http://schemas.microsoft.com/office/powerpoint/2010/main" val="346386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31</a:t>
            </a:fld>
            <a:endParaRPr lang="en-US"/>
          </a:p>
        </p:txBody>
      </p:sp>
    </p:spTree>
    <p:extLst>
      <p:ext uri="{BB962C8B-B14F-4D97-AF65-F5344CB8AC3E}">
        <p14:creationId xmlns:p14="http://schemas.microsoft.com/office/powerpoint/2010/main" val="4133690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32</a:t>
            </a:fld>
            <a:endParaRPr lang="en-US"/>
          </a:p>
        </p:txBody>
      </p:sp>
    </p:spTree>
    <p:extLst>
      <p:ext uri="{BB962C8B-B14F-4D97-AF65-F5344CB8AC3E}">
        <p14:creationId xmlns:p14="http://schemas.microsoft.com/office/powerpoint/2010/main" val="1244114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33</a:t>
            </a:fld>
            <a:endParaRPr lang="en-US"/>
          </a:p>
        </p:txBody>
      </p:sp>
    </p:spTree>
    <p:extLst>
      <p:ext uri="{BB962C8B-B14F-4D97-AF65-F5344CB8AC3E}">
        <p14:creationId xmlns:p14="http://schemas.microsoft.com/office/powerpoint/2010/main" val="3026519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34</a:t>
            </a:fld>
            <a:endParaRPr lang="en-US"/>
          </a:p>
        </p:txBody>
      </p:sp>
    </p:spTree>
    <p:extLst>
      <p:ext uri="{BB962C8B-B14F-4D97-AF65-F5344CB8AC3E}">
        <p14:creationId xmlns:p14="http://schemas.microsoft.com/office/powerpoint/2010/main" val="3894307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35</a:t>
            </a:fld>
            <a:endParaRPr lang="en-US"/>
          </a:p>
        </p:txBody>
      </p:sp>
    </p:spTree>
    <p:extLst>
      <p:ext uri="{BB962C8B-B14F-4D97-AF65-F5344CB8AC3E}">
        <p14:creationId xmlns:p14="http://schemas.microsoft.com/office/powerpoint/2010/main" val="2868736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36</a:t>
            </a:fld>
            <a:endParaRPr lang="en-US"/>
          </a:p>
        </p:txBody>
      </p:sp>
    </p:spTree>
    <p:extLst>
      <p:ext uri="{BB962C8B-B14F-4D97-AF65-F5344CB8AC3E}">
        <p14:creationId xmlns:p14="http://schemas.microsoft.com/office/powerpoint/2010/main" val="530209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37</a:t>
            </a:fld>
            <a:endParaRPr lang="en-US"/>
          </a:p>
        </p:txBody>
      </p:sp>
    </p:spTree>
    <p:extLst>
      <p:ext uri="{BB962C8B-B14F-4D97-AF65-F5344CB8AC3E}">
        <p14:creationId xmlns:p14="http://schemas.microsoft.com/office/powerpoint/2010/main" val="1899007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39</a:t>
            </a:fld>
            <a:endParaRPr lang="en-US"/>
          </a:p>
        </p:txBody>
      </p:sp>
    </p:spTree>
    <p:extLst>
      <p:ext uri="{BB962C8B-B14F-4D97-AF65-F5344CB8AC3E}">
        <p14:creationId xmlns:p14="http://schemas.microsoft.com/office/powerpoint/2010/main" val="1797758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40</a:t>
            </a:fld>
            <a:endParaRPr lang="en-US"/>
          </a:p>
        </p:txBody>
      </p:sp>
    </p:spTree>
    <p:extLst>
      <p:ext uri="{BB962C8B-B14F-4D97-AF65-F5344CB8AC3E}">
        <p14:creationId xmlns:p14="http://schemas.microsoft.com/office/powerpoint/2010/main" val="3451442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41</a:t>
            </a:fld>
            <a:endParaRPr lang="en-US"/>
          </a:p>
        </p:txBody>
      </p:sp>
    </p:spTree>
    <p:extLst>
      <p:ext uri="{BB962C8B-B14F-4D97-AF65-F5344CB8AC3E}">
        <p14:creationId xmlns:p14="http://schemas.microsoft.com/office/powerpoint/2010/main" val="1379768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42</a:t>
            </a:fld>
            <a:endParaRPr lang="en-US"/>
          </a:p>
        </p:txBody>
      </p:sp>
    </p:spTree>
    <p:extLst>
      <p:ext uri="{BB962C8B-B14F-4D97-AF65-F5344CB8AC3E}">
        <p14:creationId xmlns:p14="http://schemas.microsoft.com/office/powerpoint/2010/main" val="12203530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43</a:t>
            </a:fld>
            <a:endParaRPr lang="en-US"/>
          </a:p>
        </p:txBody>
      </p:sp>
    </p:spTree>
    <p:extLst>
      <p:ext uri="{BB962C8B-B14F-4D97-AF65-F5344CB8AC3E}">
        <p14:creationId xmlns:p14="http://schemas.microsoft.com/office/powerpoint/2010/main" val="3633610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44</a:t>
            </a:fld>
            <a:endParaRPr lang="en-US"/>
          </a:p>
        </p:txBody>
      </p:sp>
    </p:spTree>
    <p:extLst>
      <p:ext uri="{BB962C8B-B14F-4D97-AF65-F5344CB8AC3E}">
        <p14:creationId xmlns:p14="http://schemas.microsoft.com/office/powerpoint/2010/main" val="1728367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Useful to keep in mind</a:t>
            </a:r>
          </a:p>
        </p:txBody>
      </p:sp>
      <p:sp>
        <p:nvSpPr>
          <p:cNvPr id="4" name="Slide Number Placeholder 3"/>
          <p:cNvSpPr>
            <a:spLocks noGrp="1"/>
          </p:cNvSpPr>
          <p:nvPr>
            <p:ph type="sldNum" sz="quarter" idx="5"/>
          </p:nvPr>
        </p:nvSpPr>
        <p:spPr/>
        <p:txBody>
          <a:bodyPr/>
          <a:lstStyle/>
          <a:p>
            <a:fld id="{EC36FF55-F6D6-7D44-BDD9-67B2F17A86B9}" type="slidenum">
              <a:rPr lang="en-US" smtClean="0"/>
              <a:t>45</a:t>
            </a:fld>
            <a:endParaRPr lang="en-US"/>
          </a:p>
        </p:txBody>
      </p:sp>
    </p:spTree>
    <p:extLst>
      <p:ext uri="{BB962C8B-B14F-4D97-AF65-F5344CB8AC3E}">
        <p14:creationId xmlns:p14="http://schemas.microsoft.com/office/powerpoint/2010/main" val="732019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46</a:t>
            </a:fld>
            <a:endParaRPr lang="en-US"/>
          </a:p>
        </p:txBody>
      </p:sp>
    </p:spTree>
    <p:extLst>
      <p:ext uri="{BB962C8B-B14F-4D97-AF65-F5344CB8AC3E}">
        <p14:creationId xmlns:p14="http://schemas.microsoft.com/office/powerpoint/2010/main" val="16957886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Fire in the Blood - 1:00ish</a:t>
            </a:r>
          </a:p>
          <a:p>
            <a:endParaRPr lang="en-US" dirty="0"/>
          </a:p>
          <a:p>
            <a:r>
              <a:rPr lang="en-US" dirty="0"/>
              <a:t>Where Eagles Sing - from 20 seconds to over 1:00 (is the Euphonium speaking well?) </a:t>
            </a:r>
          </a:p>
        </p:txBody>
      </p:sp>
      <p:sp>
        <p:nvSpPr>
          <p:cNvPr id="4" name="Slide Number Placeholder 3"/>
          <p:cNvSpPr>
            <a:spLocks noGrp="1"/>
          </p:cNvSpPr>
          <p:nvPr>
            <p:ph type="sldNum" sz="quarter" idx="5"/>
          </p:nvPr>
        </p:nvSpPr>
        <p:spPr/>
        <p:txBody>
          <a:bodyPr/>
          <a:lstStyle/>
          <a:p>
            <a:fld id="{EC36FF55-F6D6-7D44-BDD9-67B2F17A86B9}" type="slidenum">
              <a:rPr lang="en-US" smtClean="0"/>
              <a:t>47</a:t>
            </a:fld>
            <a:endParaRPr lang="en-US"/>
          </a:p>
        </p:txBody>
      </p:sp>
    </p:spTree>
    <p:extLst>
      <p:ext uri="{BB962C8B-B14F-4D97-AF65-F5344CB8AC3E}">
        <p14:creationId xmlns:p14="http://schemas.microsoft.com/office/powerpoint/2010/main" val="3429307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48</a:t>
            </a:fld>
            <a:endParaRPr lang="en-US"/>
          </a:p>
        </p:txBody>
      </p:sp>
    </p:spTree>
    <p:extLst>
      <p:ext uri="{BB962C8B-B14F-4D97-AF65-F5344CB8AC3E}">
        <p14:creationId xmlns:p14="http://schemas.microsoft.com/office/powerpoint/2010/main" val="130561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49</a:t>
            </a:fld>
            <a:endParaRPr lang="en-US"/>
          </a:p>
        </p:txBody>
      </p:sp>
    </p:spTree>
    <p:extLst>
      <p:ext uri="{BB962C8B-B14F-4D97-AF65-F5344CB8AC3E}">
        <p14:creationId xmlns:p14="http://schemas.microsoft.com/office/powerpoint/2010/main" val="28761001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51</a:t>
            </a:fld>
            <a:endParaRPr lang="en-US"/>
          </a:p>
        </p:txBody>
      </p:sp>
    </p:spTree>
    <p:extLst>
      <p:ext uri="{BB962C8B-B14F-4D97-AF65-F5344CB8AC3E}">
        <p14:creationId xmlns:p14="http://schemas.microsoft.com/office/powerpoint/2010/main" val="40890193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36FF55-F6D6-7D44-BDD9-67B2F17A86B9}" type="slidenum">
              <a:rPr lang="en-US" smtClean="0"/>
              <a:t>52</a:t>
            </a:fld>
            <a:endParaRPr lang="en-US"/>
          </a:p>
        </p:txBody>
      </p:sp>
    </p:spTree>
    <p:extLst>
      <p:ext uri="{BB962C8B-B14F-4D97-AF65-F5344CB8AC3E}">
        <p14:creationId xmlns:p14="http://schemas.microsoft.com/office/powerpoint/2010/main" val="3271892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11/4/19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11/4/19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11/4/19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11/4/19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11/4/19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dansr.com/wick/resources/a-beginners-guide-to-mouthpiece-anatom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IvYmX-frcBI"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lFDCEVmALXU"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yamaha.com/en/musical_instrument_guide/trumpet/mechanism/mechanism003.html"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brassforbeginners.com/pages/what-is-a-natural-trumpet"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 Id="rId4" Type="http://schemas.openxmlformats.org/officeDocument/2006/relationships/image" Target="../media/image9.jpg"/></Relationships>
</file>

<file path=ppt/slides/_rels/slide2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4HTtlV88rPY"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yamahamusiclondon.com/article.php?article_id=352" TargetMode="External"/><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www.yamaha.com/en/musical_instrument_guide/trombone/mechanism/" TargetMode="Externa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yamaha.com/en/musical_instrument_guide/trombone/play/" TargetMode="External"/><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s://youtu.be/vezIBTo0XyQ"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www.amazon.co.uk/Study-Orchestration-Book-only/dp/039397572X"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www.orchestralibrary.com/reftables/rang.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rx6Eo6liyCg"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yjDz2SvBfZo&amp;frags=pl%2Cwn" TargetMode="External"/><Relationship Id="rId2" Type="http://schemas.openxmlformats.org/officeDocument/2006/relationships/hyperlink" Target="https://www.youtube.com/watch?v=ISMyBvFOxJc&amp;frags=pl%2Cwn"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hyperlink" Target="http://www.rogerrocco.net/2010/02/dynamics.html"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gJDITSSBmsk"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www.amazon.co.uk/Study-Orchestration-Book-only/dp/039397572X"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andrewhugill.com/manuals/trumpet/articulations.html"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hyperlink" Target="https://en.wikipedia.org/wiki/Paul_Lovatt-Cooper"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hyperlink" Target="https://youtu.be/nKaH-IlXnRA?t=28"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youtube.com/watch?v=xZO5KTJTwhE"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Xmy1Ku57ePg" TargetMode="Externa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hyperlink" Target="https://www.dansr.com/wick/resources/why-all-the-mutes-understanding-the-denis-wick-mute-spectrum"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hyperlink" Target="https://www.summersong.net/music-teacher/trumpet-lessons/brass-instrument-mutes/"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v1j59AsKyNY" TargetMode="Externa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hyperlink" Target="https://youtu.be/qRKI-euzdfU?t=67" TargetMode="Externa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hyperlink" Target="https://youtu.be/_6ErdAmiv8c?t=198" TargetMode="Externa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hyperlink" Target="https://open.spotify.com/track/3Iw2CbRmyKRPGf1yj1HrRo?si=xuELctf-Qk-bsO80WMm0Xg" TargetMode="Externa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hyperlink" Target="https://open.spotify.com/track/6Bi6jyhrHWr7F4rEYcElCN?si=6RXkLUN5TtquSorftcjvEg" TargetMode="Externa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hyperlink" Target="https://www.lowbrassmusic.com/fnugg-5900" TargetMode="External"/><Relationship Id="rId2" Type="http://schemas.openxmlformats.org/officeDocument/2006/relationships/hyperlink" Target="https://www.youtube.com/watch?v=1r4UC0rWxhM&amp;frags=pl%2Cwn" TargetMode="Externa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hyperlink" Target="https://imslp.org/" TargetMode="Externa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hyperlink" Target="https://www.evenant.com/music/effective-ways-to-orchestrate-brass/" TargetMode="External"/><Relationship Id="rId2" Type="http://schemas.openxmlformats.org/officeDocument/2006/relationships/hyperlink" Target="https://www.4barsrest.com/articles/2005/art428.asp" TargetMode="Externa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2610606"/>
            <a:ext cx="9851135" cy="163678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Week 6: </a:t>
            </a:r>
          </a:p>
          <a:p>
            <a:r>
              <a:rPr lang="en-US" sz="6000" b="1" dirty="0"/>
              <a:t>Arranging for Brass</a:t>
            </a:r>
          </a:p>
        </p:txBody>
      </p:sp>
    </p:spTree>
    <p:extLst>
      <p:ext uri="{BB962C8B-B14F-4D97-AF65-F5344CB8AC3E}">
        <p14:creationId xmlns:p14="http://schemas.microsoft.com/office/powerpoint/2010/main" val="105922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2E7725-60A8-F246-9CA4-9F8E2B52262F}"/>
              </a:ext>
            </a:extLst>
          </p:cNvPr>
          <p:cNvSpPr/>
          <p:nvPr/>
        </p:nvSpPr>
        <p:spPr>
          <a:xfrm>
            <a:off x="0" y="1507751"/>
            <a:ext cx="12192000" cy="5324535"/>
          </a:xfrm>
          <a:prstGeom prst="rect">
            <a:avLst/>
          </a:prstGeom>
        </p:spPr>
        <p:txBody>
          <a:bodyPr wrap="square">
            <a:spAutoFit/>
          </a:bodyPr>
          <a:lstStyle/>
          <a:p>
            <a:pPr algn="just">
              <a:spcAft>
                <a:spcPts val="0"/>
              </a:spcAft>
            </a:pPr>
            <a:r>
              <a:rPr lang="en-US" sz="2800" dirty="0">
                <a:solidFill>
                  <a:srgbClr val="000000"/>
                </a:solidFill>
                <a:uFill>
                  <a:solidFill>
                    <a:srgbClr val="000000"/>
                  </a:solidFill>
                </a:uFill>
                <a:ea typeface="Helvetica" pitchFamily="2" charset="0"/>
                <a:cs typeface="Arial Unicode MS" panose="020B0604020202020204" pitchFamily="34" charset="-128"/>
              </a:rPr>
              <a:t>Using the sound idents examples explored in class as inspiration, create three original sound idents for the same logo (i.e. </a:t>
            </a:r>
            <a:r>
              <a:rPr lang="en-US" sz="2800" dirty="0" err="1">
                <a:solidFill>
                  <a:srgbClr val="000000"/>
                </a:solidFill>
                <a:uFill>
                  <a:solidFill>
                    <a:srgbClr val="000000"/>
                  </a:solidFill>
                </a:uFill>
                <a:ea typeface="Helvetica" pitchFamily="2" charset="0"/>
                <a:cs typeface="Arial Unicode MS" panose="020B0604020202020204" pitchFamily="34" charset="-128"/>
              </a:rPr>
              <a:t>CoprTV</a:t>
            </a:r>
            <a:r>
              <a:rPr lang="en-US" sz="2800" dirty="0">
                <a:solidFill>
                  <a:srgbClr val="000000"/>
                </a:solidFill>
                <a:uFill>
                  <a:solidFill>
                    <a:srgbClr val="000000"/>
                  </a:solidFill>
                </a:uFill>
                <a:ea typeface="Helvetica" pitchFamily="2" charset="0"/>
                <a:cs typeface="Arial Unicode MS" panose="020B0604020202020204" pitchFamily="34" charset="-128"/>
              </a:rPr>
              <a:t>).  Each sound ident should be arranged for a brass ensemble of no more than four brass musicians. The Sound ident can be composed using a mixture of the outlined instrumentation and </a:t>
            </a:r>
            <a:r>
              <a:rPr lang="en-US" sz="2800" dirty="0" err="1">
                <a:solidFill>
                  <a:srgbClr val="000000"/>
                </a:solidFill>
                <a:uFill>
                  <a:solidFill>
                    <a:srgbClr val="000000"/>
                  </a:solidFill>
                </a:uFill>
                <a:ea typeface="Helvetica" pitchFamily="2" charset="0"/>
                <a:cs typeface="Arial Unicode MS" panose="020B0604020202020204" pitchFamily="34" charset="-128"/>
              </a:rPr>
              <a:t>synthesised</a:t>
            </a:r>
            <a:r>
              <a:rPr lang="en-US" sz="2800" dirty="0">
                <a:solidFill>
                  <a:srgbClr val="000000"/>
                </a:solidFill>
                <a:uFill>
                  <a:solidFill>
                    <a:srgbClr val="000000"/>
                  </a:solidFill>
                </a:uFill>
                <a:ea typeface="Helvetica" pitchFamily="2" charset="0"/>
                <a:cs typeface="Arial Unicode MS" panose="020B0604020202020204" pitchFamily="34" charset="-128"/>
              </a:rPr>
              <a:t> sounds. The duration of the ident must be longer than ten seconds and no longer than 20 seconds.  Present the sound idents as a Sibelius score* (including the individual parts), an audio file* and a video file (e.g. MP4). </a:t>
            </a:r>
            <a:r>
              <a:rPr lang="en-US" sz="2800" b="1" dirty="0">
                <a:solidFill>
                  <a:srgbClr val="000000"/>
                </a:solidFill>
                <a:uFill>
                  <a:solidFill>
                    <a:srgbClr val="000000"/>
                  </a:solidFill>
                </a:uFill>
                <a:ea typeface="Helvetica" pitchFamily="2" charset="0"/>
                <a:cs typeface="Arial Unicode MS" panose="020B0604020202020204" pitchFamily="34" charset="-128"/>
              </a:rPr>
              <a:t>(70%)</a:t>
            </a:r>
          </a:p>
          <a:p>
            <a:pPr algn="just">
              <a:spcAft>
                <a:spcPts val="0"/>
              </a:spcAft>
            </a:pPr>
            <a:endParaRPr lang="en-US" sz="1600" b="1"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*You can use </a:t>
            </a:r>
            <a:r>
              <a:rPr lang="en-US" sz="2800" b="1" dirty="0">
                <a:solidFill>
                  <a:srgbClr val="000000"/>
                </a:solidFill>
                <a:uFill>
                  <a:solidFill>
                    <a:srgbClr val="000000"/>
                  </a:solidFill>
                </a:uFill>
                <a:ea typeface="Helvetica" pitchFamily="2" charset="0"/>
                <a:cs typeface="Arial Unicode MS" panose="020B0604020202020204" pitchFamily="34" charset="-128"/>
              </a:rPr>
              <a:t>any</a:t>
            </a:r>
            <a:r>
              <a:rPr lang="en-US" sz="2800" dirty="0">
                <a:solidFill>
                  <a:srgbClr val="000000"/>
                </a:solidFill>
                <a:uFill>
                  <a:solidFill>
                    <a:srgbClr val="000000"/>
                  </a:solidFill>
                </a:uFill>
                <a:ea typeface="Helvetica" pitchFamily="2" charset="0"/>
                <a:cs typeface="Arial Unicode MS" panose="020B0604020202020204" pitchFamily="34" charset="-128"/>
              </a:rPr>
              <a:t> notation software  – submission files should include PDF scores and parts and the software file.</a:t>
            </a:r>
          </a:p>
          <a:p>
            <a:pPr algn="just"/>
            <a:endParaRPr lang="en-US" sz="1600"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*All compositions will be recorded. </a:t>
            </a:r>
            <a:endParaRPr lang="en-GB" sz="2800" b="1" dirty="0">
              <a:solidFill>
                <a:srgbClr val="000000"/>
              </a:solidFill>
              <a:uFill>
                <a:solidFill>
                  <a:srgbClr val="000000"/>
                </a:solidFill>
              </a:uFill>
              <a:ea typeface="Helvetica" pitchFamily="2" charset="0"/>
              <a:cs typeface="Arial Unicode MS" panose="020B0604020202020204" pitchFamily="34" charset="-128"/>
            </a:endParaRPr>
          </a:p>
        </p:txBody>
      </p:sp>
      <p:sp>
        <p:nvSpPr>
          <p:cNvPr id="5" name="Title 1">
            <a:extLst>
              <a:ext uri="{FF2B5EF4-FFF2-40B4-BE49-F238E27FC236}">
                <a16:creationId xmlns:a16="http://schemas.microsoft.com/office/drawing/2014/main" id="{ACFCB8C5-1B35-004A-9E2D-4562C683C06E}"/>
              </a:ext>
            </a:extLst>
          </p:cNvPr>
          <p:cNvSpPr txBox="1">
            <a:spLocks/>
          </p:cNvSpPr>
          <p:nvPr/>
        </p:nvSpPr>
        <p:spPr>
          <a:xfrm>
            <a:off x="1170432" y="304801"/>
            <a:ext cx="9851135" cy="75093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800" b="1" dirty="0"/>
              <a:t>MUSIC 3 ASSIGNMENT – PART A</a:t>
            </a:r>
          </a:p>
        </p:txBody>
      </p:sp>
    </p:spTree>
    <p:extLst>
      <p:ext uri="{BB962C8B-B14F-4D97-AF65-F5344CB8AC3E}">
        <p14:creationId xmlns:p14="http://schemas.microsoft.com/office/powerpoint/2010/main" val="3853244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0F5F909-3CF8-294A-927B-4349C49B18DC}"/>
              </a:ext>
            </a:extLst>
          </p:cNvPr>
          <p:cNvSpPr/>
          <p:nvPr/>
        </p:nvSpPr>
        <p:spPr>
          <a:xfrm>
            <a:off x="0" y="1874728"/>
            <a:ext cx="12192000" cy="4832092"/>
          </a:xfrm>
          <a:prstGeom prst="rect">
            <a:avLst/>
          </a:prstGeom>
        </p:spPr>
        <p:txBody>
          <a:bodyPr wrap="square">
            <a:spAutoFit/>
          </a:bodyPr>
          <a:lstStyle/>
          <a:p>
            <a:pPr algn="just"/>
            <a:r>
              <a:rPr lang="en-US" sz="2800" dirty="0">
                <a:solidFill>
                  <a:srgbClr val="000000"/>
                </a:solidFill>
                <a:uFill>
                  <a:solidFill>
                    <a:srgbClr val="000000"/>
                  </a:solidFill>
                </a:uFill>
                <a:ea typeface="Helvetica" pitchFamily="2" charset="0"/>
                <a:cs typeface="Arial Unicode MS" panose="020B0604020202020204" pitchFamily="34" charset="-128"/>
              </a:rPr>
              <a:t>The composition commission has been extended, you are required to extend one of the sound idents created to a feature length duration of thirty seconds. Once extended, record the ident with the brass musicians provided at the schedule recording event date (Week 11). </a:t>
            </a:r>
            <a:r>
              <a:rPr lang="en-US" sz="2800" b="1" dirty="0">
                <a:solidFill>
                  <a:srgbClr val="000000"/>
                </a:solidFill>
                <a:uFill>
                  <a:solidFill>
                    <a:srgbClr val="000000"/>
                  </a:solidFill>
                </a:uFill>
                <a:ea typeface="Helvetica" pitchFamily="2" charset="0"/>
                <a:cs typeface="Arial Unicode MS" panose="020B0604020202020204" pitchFamily="34" charset="-128"/>
              </a:rPr>
              <a:t>(30%)</a:t>
            </a:r>
          </a:p>
          <a:p>
            <a:pPr algn="just"/>
            <a:endParaRPr lang="en-US" sz="2800" b="1"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Present the sound idents as a Sibelius score* (including the individual parts), an audio file and a video file (e.g. MP4).</a:t>
            </a:r>
          </a:p>
          <a:p>
            <a:pPr algn="just"/>
            <a:endParaRPr lang="en-US" sz="2800"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*You can use </a:t>
            </a:r>
            <a:r>
              <a:rPr lang="en-US" sz="2800" b="1" dirty="0">
                <a:solidFill>
                  <a:srgbClr val="000000"/>
                </a:solidFill>
                <a:uFill>
                  <a:solidFill>
                    <a:srgbClr val="000000"/>
                  </a:solidFill>
                </a:uFill>
                <a:ea typeface="Helvetica" pitchFamily="2" charset="0"/>
                <a:cs typeface="Arial Unicode MS" panose="020B0604020202020204" pitchFamily="34" charset="-128"/>
              </a:rPr>
              <a:t>any</a:t>
            </a:r>
            <a:r>
              <a:rPr lang="en-US" sz="2800" dirty="0">
                <a:solidFill>
                  <a:srgbClr val="000000"/>
                </a:solidFill>
                <a:uFill>
                  <a:solidFill>
                    <a:srgbClr val="000000"/>
                  </a:solidFill>
                </a:uFill>
                <a:ea typeface="Helvetica" pitchFamily="2" charset="0"/>
                <a:cs typeface="Arial Unicode MS" panose="020B0604020202020204" pitchFamily="34" charset="-128"/>
              </a:rPr>
              <a:t> notation software  – submission files should include PDF scores and parts and the software file.</a:t>
            </a:r>
          </a:p>
          <a:p>
            <a:pPr algn="just"/>
            <a:endParaRPr lang="en-GB" sz="2800" dirty="0">
              <a:solidFill>
                <a:srgbClr val="000000"/>
              </a:solidFill>
              <a:uFill>
                <a:solidFill>
                  <a:srgbClr val="000000"/>
                </a:solidFill>
              </a:uFill>
              <a:ea typeface="Helvetica" pitchFamily="2" charset="0"/>
              <a:cs typeface="Arial Unicode MS" panose="020B0604020202020204" pitchFamily="34" charset="-128"/>
            </a:endParaRPr>
          </a:p>
        </p:txBody>
      </p:sp>
      <p:sp>
        <p:nvSpPr>
          <p:cNvPr id="8" name="Title 1">
            <a:extLst>
              <a:ext uri="{FF2B5EF4-FFF2-40B4-BE49-F238E27FC236}">
                <a16:creationId xmlns:a16="http://schemas.microsoft.com/office/drawing/2014/main" id="{6C2EED94-08B4-904A-9115-8950F812DB50}"/>
              </a:ext>
            </a:extLst>
          </p:cNvPr>
          <p:cNvSpPr txBox="1">
            <a:spLocks/>
          </p:cNvSpPr>
          <p:nvPr/>
        </p:nvSpPr>
        <p:spPr>
          <a:xfrm>
            <a:off x="1170432" y="304801"/>
            <a:ext cx="9851135" cy="75093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800" b="1" dirty="0"/>
              <a:t>MUSIC 3 ASSIGNMENT – PART B</a:t>
            </a:r>
          </a:p>
        </p:txBody>
      </p:sp>
    </p:spTree>
    <p:extLst>
      <p:ext uri="{BB962C8B-B14F-4D97-AF65-F5344CB8AC3E}">
        <p14:creationId xmlns:p14="http://schemas.microsoft.com/office/powerpoint/2010/main" val="2760701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313180"/>
            <a:ext cx="9851135" cy="423164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Instrumentation:</a:t>
            </a:r>
          </a:p>
          <a:p>
            <a:r>
              <a:rPr lang="en-US" sz="6000" b="1" dirty="0"/>
              <a:t> </a:t>
            </a:r>
          </a:p>
          <a:p>
            <a:r>
              <a:rPr lang="en-US" sz="6000" b="1" dirty="0"/>
              <a:t>2 X TRUMPET (CORNET)</a:t>
            </a:r>
          </a:p>
          <a:p>
            <a:r>
              <a:rPr lang="en-US" sz="6000" b="1" dirty="0"/>
              <a:t>TROMBONE</a:t>
            </a:r>
          </a:p>
          <a:p>
            <a:r>
              <a:rPr lang="en-US" sz="6000" b="1" dirty="0"/>
              <a:t>TUBA</a:t>
            </a:r>
          </a:p>
        </p:txBody>
      </p:sp>
    </p:spTree>
    <p:extLst>
      <p:ext uri="{BB962C8B-B14F-4D97-AF65-F5344CB8AC3E}">
        <p14:creationId xmlns:p14="http://schemas.microsoft.com/office/powerpoint/2010/main" val="29326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379410"/>
            <a:ext cx="9851135" cy="409918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RECORDING DATE: 10/12/2019</a:t>
            </a:r>
          </a:p>
          <a:p>
            <a:endParaRPr lang="en-US" sz="6000" b="1" dirty="0"/>
          </a:p>
          <a:p>
            <a:r>
              <a:rPr lang="en-US" sz="6000" b="1" dirty="0"/>
              <a:t>SUBMISSION DATE: 10/01/2020</a:t>
            </a:r>
          </a:p>
        </p:txBody>
      </p:sp>
    </p:spTree>
    <p:extLst>
      <p:ext uri="{BB962C8B-B14F-4D97-AF65-F5344CB8AC3E}">
        <p14:creationId xmlns:p14="http://schemas.microsoft.com/office/powerpoint/2010/main" val="3688552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2594923"/>
            <a:ext cx="9851135" cy="1668154"/>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How does a brass instrument make sound?</a:t>
            </a:r>
          </a:p>
        </p:txBody>
      </p:sp>
    </p:spTree>
    <p:extLst>
      <p:ext uri="{BB962C8B-B14F-4D97-AF65-F5344CB8AC3E}">
        <p14:creationId xmlns:p14="http://schemas.microsoft.com/office/powerpoint/2010/main" val="2618415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5447DB8-D96E-9847-8017-D36AFD16405F}"/>
              </a:ext>
            </a:extLst>
          </p:cNvPr>
          <p:cNvSpPr/>
          <p:nvPr/>
        </p:nvSpPr>
        <p:spPr>
          <a:xfrm>
            <a:off x="1190625" y="1166842"/>
            <a:ext cx="9810749" cy="4524315"/>
          </a:xfrm>
          <a:prstGeom prst="rect">
            <a:avLst/>
          </a:prstGeom>
        </p:spPr>
        <p:txBody>
          <a:bodyPr wrap="square">
            <a:spAutoFit/>
          </a:bodyPr>
          <a:lstStyle/>
          <a:p>
            <a:pPr algn="just"/>
            <a:r>
              <a:rPr lang="en-GB" sz="3200" i="1" dirty="0"/>
              <a:t>A brass instrument produces sound by sympathetic vibration of air in a tubular resonator in sympathy with the vibration of the player’s lips. </a:t>
            </a:r>
          </a:p>
          <a:p>
            <a:pPr algn="just"/>
            <a:endParaRPr lang="en-GB" sz="3200" i="1" dirty="0"/>
          </a:p>
          <a:p>
            <a:pPr algn="just"/>
            <a:r>
              <a:rPr lang="en-GB" sz="3200" i="1" dirty="0"/>
              <a:t>Brass instruments are also called </a:t>
            </a:r>
            <a:r>
              <a:rPr lang="en-GB" sz="3200" i="1" dirty="0" err="1"/>
              <a:t>labrosones</a:t>
            </a:r>
            <a:r>
              <a:rPr lang="en-GB" sz="3200" i="1" dirty="0"/>
              <a:t>, literally meaning “lip-vibrated instruments.”</a:t>
            </a:r>
          </a:p>
          <a:p>
            <a:pPr algn="just"/>
            <a:endParaRPr lang="en-GB" sz="3200" dirty="0"/>
          </a:p>
          <a:p>
            <a:pPr algn="just"/>
            <a:r>
              <a:rPr lang="en-GB" sz="3200" b="1" dirty="0"/>
              <a:t>Baines, Anthony (1993). </a:t>
            </a:r>
            <a:r>
              <a:rPr lang="en-GB" sz="3200" b="1" i="1" dirty="0"/>
              <a:t>Brass instruments: their history and development</a:t>
            </a:r>
            <a:r>
              <a:rPr lang="en-GB" sz="3200" b="1" dirty="0"/>
              <a:t>.  Dover Publications. p. 300. </a:t>
            </a:r>
            <a:endParaRPr lang="en-US" sz="3200" b="1" dirty="0"/>
          </a:p>
        </p:txBody>
      </p:sp>
    </p:spTree>
    <p:extLst>
      <p:ext uri="{BB962C8B-B14F-4D97-AF65-F5344CB8AC3E}">
        <p14:creationId xmlns:p14="http://schemas.microsoft.com/office/powerpoint/2010/main" val="2326727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369257"/>
            <a:ext cx="9851135" cy="87534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Airflow</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30FCE2B8-5972-2340-B118-49DA1D34D26F}"/>
              </a:ext>
            </a:extLst>
          </p:cNvPr>
          <p:cNvSpPr txBox="1"/>
          <p:nvPr/>
        </p:nvSpPr>
        <p:spPr>
          <a:xfrm>
            <a:off x="1170431" y="2951946"/>
            <a:ext cx="9832368" cy="954107"/>
          </a:xfrm>
          <a:prstGeom prst="rect">
            <a:avLst/>
          </a:prstGeom>
          <a:noFill/>
        </p:spPr>
        <p:txBody>
          <a:bodyPr wrap="square" rtlCol="0">
            <a:spAutoFit/>
          </a:bodyPr>
          <a:lstStyle/>
          <a:p>
            <a:pPr algn="ctr"/>
            <a:r>
              <a:rPr lang="en-GB" sz="2800" dirty="0"/>
              <a:t>Controlling and manipulating </a:t>
            </a:r>
          </a:p>
          <a:p>
            <a:pPr algn="ctr"/>
            <a:r>
              <a:rPr lang="en-GB" sz="2800" dirty="0"/>
              <a:t>the volume and speed of air</a:t>
            </a:r>
          </a:p>
        </p:txBody>
      </p:sp>
    </p:spTree>
    <p:extLst>
      <p:ext uri="{BB962C8B-B14F-4D97-AF65-F5344CB8AC3E}">
        <p14:creationId xmlns:p14="http://schemas.microsoft.com/office/powerpoint/2010/main" val="2027605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315690" y="1443146"/>
            <a:ext cx="9851135" cy="1650574"/>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Embouchure: </a:t>
            </a:r>
          </a:p>
          <a:p>
            <a:r>
              <a:rPr lang="en-US" sz="6000" b="1" dirty="0"/>
              <a:t>Vibrating Lips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862D8526-C372-9942-9B38-95CAFCBFA192}"/>
              </a:ext>
            </a:extLst>
          </p:cNvPr>
          <p:cNvSpPr/>
          <p:nvPr/>
        </p:nvSpPr>
        <p:spPr>
          <a:xfrm>
            <a:off x="1170432" y="3429000"/>
            <a:ext cx="9851135" cy="646331"/>
          </a:xfrm>
          <a:prstGeom prst="rect">
            <a:avLst/>
          </a:prstGeom>
        </p:spPr>
        <p:txBody>
          <a:bodyPr wrap="square">
            <a:spAutoFit/>
          </a:bodyPr>
          <a:lstStyle/>
          <a:p>
            <a:pPr algn="ctr"/>
            <a:r>
              <a:rPr lang="en-US" sz="3600" dirty="0"/>
              <a:t>Different lip tension creates different pitches</a:t>
            </a:r>
          </a:p>
        </p:txBody>
      </p:sp>
    </p:spTree>
    <p:extLst>
      <p:ext uri="{BB962C8B-B14F-4D97-AF65-F5344CB8AC3E}">
        <p14:creationId xmlns:p14="http://schemas.microsoft.com/office/powerpoint/2010/main" val="194263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170B9C-85A5-4673-981C-DDDBAC51F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39BA5D-3B74-B64C-8A3E-C906FE0AB575}"/>
              </a:ext>
            </a:extLst>
          </p:cNvPr>
          <p:cNvPicPr>
            <a:picLocks noChangeAspect="1"/>
          </p:cNvPicPr>
          <p:nvPr/>
        </p:nvPicPr>
        <p:blipFill rotWithShape="1">
          <a:blip r:embed="rId2"/>
          <a:srcRect l="4323" r="4012"/>
          <a:stretch/>
        </p:blipFill>
        <p:spPr>
          <a:xfrm>
            <a:off x="20" y="10"/>
            <a:ext cx="4966232" cy="6857990"/>
          </a:xfrm>
          <a:prstGeom prst="rect">
            <a:avLst/>
          </a:prstGeom>
        </p:spPr>
      </p:pic>
      <p:sp>
        <p:nvSpPr>
          <p:cNvPr id="22" name="Freeform 6">
            <a:extLst>
              <a:ext uri="{FF2B5EF4-FFF2-40B4-BE49-F238E27FC236}">
                <a16:creationId xmlns:a16="http://schemas.microsoft.com/office/drawing/2014/main" id="{1C82216A-4221-434A-B11C-7E13B4A1F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5412340"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6" name="Title 1">
            <a:extLst>
              <a:ext uri="{FF2B5EF4-FFF2-40B4-BE49-F238E27FC236}">
                <a16:creationId xmlns:a16="http://schemas.microsoft.com/office/drawing/2014/main" id="{CA7C1D57-3852-134C-88F5-227ACE7D0F1B}"/>
              </a:ext>
            </a:extLst>
          </p:cNvPr>
          <p:cNvSpPr txBox="1">
            <a:spLocks/>
          </p:cNvSpPr>
          <p:nvPr/>
        </p:nvSpPr>
        <p:spPr>
          <a:xfrm>
            <a:off x="6096000" y="1705043"/>
            <a:ext cx="5607908" cy="1037894"/>
          </a:xfrm>
          <a:prstGeom prst="rect">
            <a:avLst/>
          </a:prstGeom>
        </p:spPr>
        <p:txBody>
          <a:bodyPr vert="horz" lIns="91440" tIns="45720" rIns="91440" bIns="45720" rtlCol="0" anchor="b">
            <a:normAutofit lnSpcReduction="10000"/>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lgn="l">
              <a:spcAft>
                <a:spcPts val="600"/>
              </a:spcAft>
            </a:pPr>
            <a:r>
              <a:rPr lang="en-US" sz="7000" b="1" kern="1200" cap="all" baseline="0" dirty="0">
                <a:solidFill>
                  <a:schemeClr val="tx2"/>
                </a:solidFill>
                <a:latin typeface="+mj-lt"/>
                <a:ea typeface="+mj-ea"/>
                <a:cs typeface="+mj-cs"/>
              </a:rPr>
              <a:t>Mouthpiece</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14" name="TextBox 13">
            <a:extLst>
              <a:ext uri="{FF2B5EF4-FFF2-40B4-BE49-F238E27FC236}">
                <a16:creationId xmlns:a16="http://schemas.microsoft.com/office/drawing/2014/main" id="{B3E155FB-5DFF-B043-9809-82F2FB9D1CD3}"/>
              </a:ext>
            </a:extLst>
          </p:cNvPr>
          <p:cNvSpPr txBox="1"/>
          <p:nvPr/>
        </p:nvSpPr>
        <p:spPr>
          <a:xfrm>
            <a:off x="6748705" y="3486282"/>
            <a:ext cx="4302497" cy="923330"/>
          </a:xfrm>
          <a:prstGeom prst="rect">
            <a:avLst/>
          </a:prstGeom>
          <a:noFill/>
        </p:spPr>
        <p:txBody>
          <a:bodyPr wrap="square" rtlCol="0">
            <a:spAutoFit/>
          </a:bodyPr>
          <a:lstStyle/>
          <a:p>
            <a:r>
              <a:rPr lang="en-US" dirty="0">
                <a:hlinkClick r:id="rId3"/>
              </a:rPr>
              <a:t>https://www.dansr.com/wick/resources/a-beginners-guide-to-mouthpiece-anatomy</a:t>
            </a:r>
            <a:endParaRPr lang="en-US" dirty="0"/>
          </a:p>
          <a:p>
            <a:endParaRPr lang="en-US" dirty="0"/>
          </a:p>
        </p:txBody>
      </p:sp>
    </p:spTree>
    <p:extLst>
      <p:ext uri="{BB962C8B-B14F-4D97-AF65-F5344CB8AC3E}">
        <p14:creationId xmlns:p14="http://schemas.microsoft.com/office/powerpoint/2010/main" val="2934227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315690" y="1443146"/>
            <a:ext cx="9851135" cy="1650574"/>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Embouchure: Vibrating (Buzzing) Lips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862D8526-C372-9942-9B38-95CAFCBFA192}"/>
              </a:ext>
            </a:extLst>
          </p:cNvPr>
          <p:cNvSpPr/>
          <p:nvPr/>
        </p:nvSpPr>
        <p:spPr>
          <a:xfrm>
            <a:off x="1170432" y="3429000"/>
            <a:ext cx="9851135" cy="1200329"/>
          </a:xfrm>
          <a:prstGeom prst="rect">
            <a:avLst/>
          </a:prstGeom>
        </p:spPr>
        <p:txBody>
          <a:bodyPr wrap="square">
            <a:spAutoFit/>
          </a:bodyPr>
          <a:lstStyle/>
          <a:p>
            <a:pPr algn="ctr"/>
            <a:r>
              <a:rPr lang="en-US" sz="3600" dirty="0"/>
              <a:t>Lips Buzzing Inside a Trumpet Mouthpiece: </a:t>
            </a:r>
          </a:p>
          <a:p>
            <a:pPr algn="ctr"/>
            <a:r>
              <a:rPr lang="en-US" sz="3600" dirty="0">
                <a:hlinkClick r:id="rId2"/>
              </a:rPr>
              <a:t>https://www.youtube.com/watch?v=IvYmX-frcBI</a:t>
            </a:r>
            <a:endParaRPr lang="en-US" sz="3600" dirty="0"/>
          </a:p>
        </p:txBody>
      </p:sp>
    </p:spTree>
    <p:extLst>
      <p:ext uri="{BB962C8B-B14F-4D97-AF65-F5344CB8AC3E}">
        <p14:creationId xmlns:p14="http://schemas.microsoft.com/office/powerpoint/2010/main" val="1695060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2582890"/>
            <a:ext cx="9851135" cy="169222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Control over the instrument</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952536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385939"/>
            <a:ext cx="9851135" cy="4086122"/>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The Instrument:</a:t>
            </a:r>
          </a:p>
          <a:p>
            <a:endParaRPr lang="en-US" sz="6000" b="1" dirty="0"/>
          </a:p>
          <a:p>
            <a:r>
              <a:rPr lang="en-US" sz="6000" b="1" dirty="0"/>
              <a:t>length of a tube</a:t>
            </a:r>
          </a:p>
          <a:p>
            <a:r>
              <a:rPr lang="en-US" sz="6000" b="1" dirty="0"/>
              <a:t>Bell</a:t>
            </a:r>
          </a:p>
          <a:p>
            <a:r>
              <a:rPr lang="en-US" sz="6000" b="1" dirty="0"/>
              <a:t>Mouthpiece</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803098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346606"/>
            <a:ext cx="9851135" cy="251091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endParaRPr lang="en-US" sz="6000" b="1" dirty="0"/>
          </a:p>
          <a:p>
            <a:endParaRPr lang="en-US" sz="6000" b="1" dirty="0"/>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F27C3EB3-D1A0-6E49-B95B-CB650F2C6C71}"/>
              </a:ext>
            </a:extLst>
          </p:cNvPr>
          <p:cNvSpPr txBox="1"/>
          <p:nvPr/>
        </p:nvSpPr>
        <p:spPr>
          <a:xfrm>
            <a:off x="1129880" y="3860608"/>
            <a:ext cx="9932237" cy="523220"/>
          </a:xfrm>
          <a:prstGeom prst="rect">
            <a:avLst/>
          </a:prstGeom>
          <a:noFill/>
        </p:spPr>
        <p:txBody>
          <a:bodyPr wrap="square" rtlCol="0">
            <a:spAutoFit/>
          </a:bodyPr>
          <a:lstStyle/>
          <a:p>
            <a:pPr algn="ctr"/>
            <a:r>
              <a:rPr lang="en-US" sz="2800" dirty="0">
                <a:hlinkClick r:id="rId2"/>
              </a:rPr>
              <a:t>https://www.youtube.com/watch?v=lFDCEVmALXU</a:t>
            </a:r>
            <a:endParaRPr lang="en-US" sz="2800" dirty="0"/>
          </a:p>
        </p:txBody>
      </p:sp>
      <p:sp>
        <p:nvSpPr>
          <p:cNvPr id="7" name="Title 1">
            <a:extLst>
              <a:ext uri="{FF2B5EF4-FFF2-40B4-BE49-F238E27FC236}">
                <a16:creationId xmlns:a16="http://schemas.microsoft.com/office/drawing/2014/main" id="{ECE9C23D-67C0-1046-BA94-7B4C6035941B}"/>
              </a:ext>
            </a:extLst>
          </p:cNvPr>
          <p:cNvSpPr txBox="1">
            <a:spLocks/>
          </p:cNvSpPr>
          <p:nvPr/>
        </p:nvSpPr>
        <p:spPr>
          <a:xfrm>
            <a:off x="1170432" y="2163991"/>
            <a:ext cx="9851135" cy="87614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Handel’s Water Music</a:t>
            </a:r>
          </a:p>
        </p:txBody>
      </p:sp>
    </p:spTree>
    <p:extLst>
      <p:ext uri="{BB962C8B-B14F-4D97-AF65-F5344CB8AC3E}">
        <p14:creationId xmlns:p14="http://schemas.microsoft.com/office/powerpoint/2010/main" val="1505324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F27C3EB3-D1A0-6E49-B95B-CB650F2C6C71}"/>
              </a:ext>
            </a:extLst>
          </p:cNvPr>
          <p:cNvSpPr txBox="1"/>
          <p:nvPr/>
        </p:nvSpPr>
        <p:spPr>
          <a:xfrm>
            <a:off x="1129874" y="3858434"/>
            <a:ext cx="9932237" cy="954107"/>
          </a:xfrm>
          <a:prstGeom prst="rect">
            <a:avLst/>
          </a:prstGeom>
          <a:noFill/>
        </p:spPr>
        <p:txBody>
          <a:bodyPr wrap="square" rtlCol="0">
            <a:spAutoFit/>
          </a:bodyPr>
          <a:lstStyle/>
          <a:p>
            <a:pPr algn="ctr"/>
            <a:r>
              <a:rPr lang="en-US" sz="2800" dirty="0">
                <a:hlinkClick r:id="rId2"/>
              </a:rPr>
              <a:t>https://www.yamaha.com/en/musical_instrument_guide/trumpet/mechanism/mechanism003.html</a:t>
            </a:r>
            <a:endParaRPr lang="en-US" sz="2800" dirty="0"/>
          </a:p>
        </p:txBody>
      </p:sp>
      <p:sp>
        <p:nvSpPr>
          <p:cNvPr id="7" name="Title 1">
            <a:extLst>
              <a:ext uri="{FF2B5EF4-FFF2-40B4-BE49-F238E27FC236}">
                <a16:creationId xmlns:a16="http://schemas.microsoft.com/office/drawing/2014/main" id="{C9DF53D8-6E54-C840-977A-43DCD3DC32F6}"/>
              </a:ext>
            </a:extLst>
          </p:cNvPr>
          <p:cNvSpPr txBox="1">
            <a:spLocks/>
          </p:cNvSpPr>
          <p:nvPr/>
        </p:nvSpPr>
        <p:spPr>
          <a:xfrm>
            <a:off x="1170426" y="1764140"/>
            <a:ext cx="9851135" cy="166486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endParaRPr lang="en-US" sz="6000" b="1" dirty="0"/>
          </a:p>
          <a:p>
            <a:r>
              <a:rPr lang="en-US" sz="6000" b="1" dirty="0"/>
              <a:t>Gradually Changing </a:t>
            </a:r>
          </a:p>
          <a:p>
            <a:r>
              <a:rPr lang="en-US" sz="6000" b="1" dirty="0"/>
              <a:t>the Length of a Tube: </a:t>
            </a:r>
          </a:p>
        </p:txBody>
      </p:sp>
    </p:spTree>
    <p:extLst>
      <p:ext uri="{BB962C8B-B14F-4D97-AF65-F5344CB8AC3E}">
        <p14:creationId xmlns:p14="http://schemas.microsoft.com/office/powerpoint/2010/main" val="3740285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5" name="Title 1">
            <a:extLst>
              <a:ext uri="{FF2B5EF4-FFF2-40B4-BE49-F238E27FC236}">
                <a16:creationId xmlns:a16="http://schemas.microsoft.com/office/drawing/2014/main" id="{ADD12C28-6E47-6140-8865-8420164C32C8}"/>
              </a:ext>
            </a:extLst>
          </p:cNvPr>
          <p:cNvSpPr txBox="1">
            <a:spLocks/>
          </p:cNvSpPr>
          <p:nvPr/>
        </p:nvSpPr>
        <p:spPr>
          <a:xfrm>
            <a:off x="1170432" y="1334600"/>
            <a:ext cx="9851135" cy="1631022"/>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Historical Context: Natural Trumpet</a:t>
            </a:r>
          </a:p>
        </p:txBody>
      </p:sp>
      <p:pic>
        <p:nvPicPr>
          <p:cNvPr id="7" name="Picture 6">
            <a:extLst>
              <a:ext uri="{FF2B5EF4-FFF2-40B4-BE49-F238E27FC236}">
                <a16:creationId xmlns:a16="http://schemas.microsoft.com/office/drawing/2014/main" id="{9CF50A22-375E-5D42-812F-0BEB7D0B5F2E}"/>
              </a:ext>
            </a:extLst>
          </p:cNvPr>
          <p:cNvPicPr>
            <a:picLocks noChangeAspect="1"/>
          </p:cNvPicPr>
          <p:nvPr/>
        </p:nvPicPr>
        <p:blipFill rotWithShape="1">
          <a:blip r:embed="rId2"/>
          <a:srcRect t="13226" b="24747"/>
          <a:stretch/>
        </p:blipFill>
        <p:spPr>
          <a:xfrm>
            <a:off x="2945296" y="2965622"/>
            <a:ext cx="6301408" cy="1305579"/>
          </a:xfrm>
          <a:prstGeom prst="rect">
            <a:avLst/>
          </a:prstGeom>
        </p:spPr>
      </p:pic>
      <p:sp>
        <p:nvSpPr>
          <p:cNvPr id="8" name="TextBox 7">
            <a:extLst>
              <a:ext uri="{FF2B5EF4-FFF2-40B4-BE49-F238E27FC236}">
                <a16:creationId xmlns:a16="http://schemas.microsoft.com/office/drawing/2014/main" id="{17DBEEA9-FB4A-7948-8D0C-7032674FB5DB}"/>
              </a:ext>
            </a:extLst>
          </p:cNvPr>
          <p:cNvSpPr txBox="1"/>
          <p:nvPr/>
        </p:nvSpPr>
        <p:spPr>
          <a:xfrm>
            <a:off x="1170432" y="4418554"/>
            <a:ext cx="9832368" cy="1384995"/>
          </a:xfrm>
          <a:prstGeom prst="rect">
            <a:avLst/>
          </a:prstGeom>
          <a:noFill/>
        </p:spPr>
        <p:txBody>
          <a:bodyPr wrap="square" rtlCol="0">
            <a:spAutoFit/>
          </a:bodyPr>
          <a:lstStyle/>
          <a:p>
            <a:pPr algn="ctr"/>
            <a:r>
              <a:rPr lang="en-GB" sz="2800" dirty="0"/>
              <a:t>More Information:</a:t>
            </a:r>
          </a:p>
          <a:p>
            <a:pPr algn="ctr"/>
            <a:r>
              <a:rPr lang="en-GB" sz="2800" dirty="0">
                <a:hlinkClick r:id="rId3"/>
              </a:rPr>
              <a:t>https://www.brassforbeginners.com/pages/what-is-a-natural-trumpet</a:t>
            </a:r>
            <a:endParaRPr lang="en-GB" sz="2800" dirty="0"/>
          </a:p>
        </p:txBody>
      </p:sp>
    </p:spTree>
    <p:extLst>
      <p:ext uri="{BB962C8B-B14F-4D97-AF65-F5344CB8AC3E}">
        <p14:creationId xmlns:p14="http://schemas.microsoft.com/office/powerpoint/2010/main" val="3849864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5" name="Title 1">
            <a:extLst>
              <a:ext uri="{FF2B5EF4-FFF2-40B4-BE49-F238E27FC236}">
                <a16:creationId xmlns:a16="http://schemas.microsoft.com/office/drawing/2014/main" id="{ADD12C28-6E47-6140-8865-8420164C32C8}"/>
              </a:ext>
            </a:extLst>
          </p:cNvPr>
          <p:cNvSpPr txBox="1">
            <a:spLocks/>
          </p:cNvSpPr>
          <p:nvPr/>
        </p:nvSpPr>
        <p:spPr>
          <a:xfrm>
            <a:off x="1170432" y="1334600"/>
            <a:ext cx="9851135" cy="984422"/>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Harmonic Series: </a:t>
            </a:r>
          </a:p>
        </p:txBody>
      </p:sp>
      <p:pic>
        <p:nvPicPr>
          <p:cNvPr id="4" name="Picture 3">
            <a:extLst>
              <a:ext uri="{FF2B5EF4-FFF2-40B4-BE49-F238E27FC236}">
                <a16:creationId xmlns:a16="http://schemas.microsoft.com/office/drawing/2014/main" id="{1EB5AD01-B155-6642-AC7D-F6C1DFCB4DE4}"/>
              </a:ext>
            </a:extLst>
          </p:cNvPr>
          <p:cNvPicPr>
            <a:picLocks noChangeAspect="1"/>
          </p:cNvPicPr>
          <p:nvPr/>
        </p:nvPicPr>
        <p:blipFill>
          <a:blip r:embed="rId2"/>
          <a:stretch>
            <a:fillRect/>
          </a:stretch>
        </p:blipFill>
        <p:spPr>
          <a:xfrm>
            <a:off x="2922454" y="2319022"/>
            <a:ext cx="6347092" cy="3333181"/>
          </a:xfrm>
          <a:prstGeom prst="rect">
            <a:avLst/>
          </a:prstGeom>
        </p:spPr>
      </p:pic>
    </p:spTree>
    <p:extLst>
      <p:ext uri="{BB962C8B-B14F-4D97-AF65-F5344CB8AC3E}">
        <p14:creationId xmlns:p14="http://schemas.microsoft.com/office/powerpoint/2010/main" val="1245391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1" y="1305022"/>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Valve Instruments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24FF59FE-1C2B-A442-9A29-785513A835A3}"/>
              </a:ext>
            </a:extLst>
          </p:cNvPr>
          <p:cNvSpPr txBox="1"/>
          <p:nvPr/>
        </p:nvSpPr>
        <p:spPr>
          <a:xfrm>
            <a:off x="1170431" y="2152128"/>
            <a:ext cx="9851135" cy="3539430"/>
          </a:xfrm>
          <a:prstGeom prst="rect">
            <a:avLst/>
          </a:prstGeom>
          <a:noFill/>
        </p:spPr>
        <p:txBody>
          <a:bodyPr wrap="square" rtlCol="0">
            <a:spAutoFit/>
          </a:bodyPr>
          <a:lstStyle/>
          <a:p>
            <a:pPr algn="just"/>
            <a:r>
              <a:rPr lang="en-GB" sz="2800" dirty="0"/>
              <a:t>On the trumpet the fingering to operate the valves is the same for C, G, and High C. In other words, the length of the tube is the same and the pitch is varied by blowing the instrument in a different manner. </a:t>
            </a:r>
          </a:p>
          <a:p>
            <a:pPr algn="just"/>
            <a:endParaRPr lang="en-GB" sz="2800" dirty="0"/>
          </a:p>
          <a:p>
            <a:pPr algn="just"/>
            <a:r>
              <a:rPr lang="en-GB" sz="2800" dirty="0"/>
              <a:t>This is because a property of sound known as the harmonic series allows notes to be distinguished by blowing in a different manner when the tube length is the same.</a:t>
            </a:r>
            <a:endParaRPr lang="en-US" sz="2800" dirty="0"/>
          </a:p>
        </p:txBody>
      </p:sp>
    </p:spTree>
    <p:extLst>
      <p:ext uri="{BB962C8B-B14F-4D97-AF65-F5344CB8AC3E}">
        <p14:creationId xmlns:p14="http://schemas.microsoft.com/office/powerpoint/2010/main" val="3191653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A7C1D57-3852-134C-88F5-227ACE7D0F1B}"/>
              </a:ext>
            </a:extLst>
          </p:cNvPr>
          <p:cNvSpPr txBox="1">
            <a:spLocks/>
          </p:cNvSpPr>
          <p:nvPr/>
        </p:nvSpPr>
        <p:spPr>
          <a:xfrm>
            <a:off x="659230" y="4484772"/>
            <a:ext cx="10869750" cy="1237298"/>
          </a:xfrm>
          <a:prstGeom prst="rect">
            <a:avLst/>
          </a:prstGeom>
        </p:spPr>
        <p:txBody>
          <a:bodyPr vert="horz" lIns="91440" tIns="45720" rIns="91440" bIns="45720" rtlCol="0" anchor="b">
            <a:norm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spcAft>
                <a:spcPts val="600"/>
              </a:spcAft>
            </a:pPr>
            <a:r>
              <a:rPr lang="en-US" sz="7200" b="1" kern="1200" cap="all" baseline="0">
                <a:solidFill>
                  <a:schemeClr val="tx2"/>
                </a:solidFill>
                <a:latin typeface="+mj-lt"/>
                <a:ea typeface="+mj-ea"/>
                <a:cs typeface="+mj-cs"/>
              </a:rPr>
              <a:t>Valve Instruments</a:t>
            </a:r>
          </a:p>
        </p:txBody>
      </p:sp>
      <p:sp>
        <p:nvSpPr>
          <p:cNvPr id="17"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8" name="Picture 7">
            <a:extLst>
              <a:ext uri="{FF2B5EF4-FFF2-40B4-BE49-F238E27FC236}">
                <a16:creationId xmlns:a16="http://schemas.microsoft.com/office/drawing/2014/main" id="{953D9431-C13E-6F48-9CCC-77ED6E87A794}"/>
              </a:ext>
            </a:extLst>
          </p:cNvPr>
          <p:cNvPicPr>
            <a:picLocks noChangeAspect="1"/>
          </p:cNvPicPr>
          <p:nvPr/>
        </p:nvPicPr>
        <p:blipFill>
          <a:blip r:embed="rId2"/>
          <a:stretch>
            <a:fillRect/>
          </a:stretch>
        </p:blipFill>
        <p:spPr>
          <a:xfrm>
            <a:off x="4554605" y="1456735"/>
            <a:ext cx="3078999" cy="2009046"/>
          </a:xfrm>
          <a:prstGeom prst="rect">
            <a:avLst/>
          </a:prstGeom>
        </p:spPr>
      </p:pic>
      <p:sp>
        <p:nvSpPr>
          <p:cNvPr id="19" name="Freeform 6">
            <a:extLst>
              <a:ext uri="{FF2B5EF4-FFF2-40B4-BE49-F238E27FC236}">
                <a16:creationId xmlns:a16="http://schemas.microsoft.com/office/drawing/2014/main" id="{3E5C639E-7A0B-46B2-9273-986E8BE7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5" name="Picture 4">
            <a:extLst>
              <a:ext uri="{FF2B5EF4-FFF2-40B4-BE49-F238E27FC236}">
                <a16:creationId xmlns:a16="http://schemas.microsoft.com/office/drawing/2014/main" id="{EC401783-DAD4-0644-A70B-4BA0A4B6ECD0}"/>
              </a:ext>
            </a:extLst>
          </p:cNvPr>
          <p:cNvPicPr>
            <a:picLocks noChangeAspect="1"/>
          </p:cNvPicPr>
          <p:nvPr/>
        </p:nvPicPr>
        <p:blipFill>
          <a:blip r:embed="rId3"/>
          <a:stretch>
            <a:fillRect/>
          </a:stretch>
        </p:blipFill>
        <p:spPr>
          <a:xfrm>
            <a:off x="1196627" y="1447968"/>
            <a:ext cx="3049897" cy="1990057"/>
          </a:xfrm>
          <a:prstGeom prst="rect">
            <a:avLst/>
          </a:prstGeom>
        </p:spPr>
      </p:pic>
      <p:pic>
        <p:nvPicPr>
          <p:cNvPr id="10" name="Picture 9">
            <a:extLst>
              <a:ext uri="{FF2B5EF4-FFF2-40B4-BE49-F238E27FC236}">
                <a16:creationId xmlns:a16="http://schemas.microsoft.com/office/drawing/2014/main" id="{48A31DD7-8471-0B42-AF8E-A01F5E417AE5}"/>
              </a:ext>
            </a:extLst>
          </p:cNvPr>
          <p:cNvPicPr>
            <a:picLocks noChangeAspect="1"/>
          </p:cNvPicPr>
          <p:nvPr/>
        </p:nvPicPr>
        <p:blipFill>
          <a:blip r:embed="rId4"/>
          <a:stretch>
            <a:fillRect/>
          </a:stretch>
        </p:blipFill>
        <p:spPr>
          <a:xfrm>
            <a:off x="7955224" y="1456735"/>
            <a:ext cx="3041534" cy="1987135"/>
          </a:xfrm>
          <a:prstGeom prst="rect">
            <a:avLst/>
          </a:prstGeom>
        </p:spPr>
      </p:pic>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613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A7C1D57-3852-134C-88F5-227ACE7D0F1B}"/>
              </a:ext>
            </a:extLst>
          </p:cNvPr>
          <p:cNvSpPr txBox="1">
            <a:spLocks/>
          </p:cNvSpPr>
          <p:nvPr/>
        </p:nvSpPr>
        <p:spPr>
          <a:xfrm>
            <a:off x="659230" y="4484772"/>
            <a:ext cx="10869750" cy="1237298"/>
          </a:xfrm>
          <a:prstGeom prst="rect">
            <a:avLst/>
          </a:prstGeom>
        </p:spPr>
        <p:txBody>
          <a:bodyPr vert="horz" lIns="91440" tIns="45720" rIns="91440" bIns="45720" rtlCol="0" anchor="b">
            <a:norm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spcAft>
                <a:spcPts val="600"/>
              </a:spcAft>
            </a:pPr>
            <a:r>
              <a:rPr lang="en-US" sz="7200" b="1" kern="1200" cap="all" baseline="0">
                <a:solidFill>
                  <a:schemeClr val="tx2"/>
                </a:solidFill>
                <a:latin typeface="+mj-lt"/>
                <a:ea typeface="+mj-ea"/>
                <a:cs typeface="+mj-cs"/>
              </a:rPr>
              <a:t>Valve Instruments</a:t>
            </a:r>
          </a:p>
        </p:txBody>
      </p:sp>
      <p:sp>
        <p:nvSpPr>
          <p:cNvPr id="17"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8" name="Picture 7">
            <a:extLst>
              <a:ext uri="{FF2B5EF4-FFF2-40B4-BE49-F238E27FC236}">
                <a16:creationId xmlns:a16="http://schemas.microsoft.com/office/drawing/2014/main" id="{953D9431-C13E-6F48-9CCC-77ED6E87A794}"/>
              </a:ext>
            </a:extLst>
          </p:cNvPr>
          <p:cNvPicPr>
            <a:picLocks noChangeAspect="1"/>
          </p:cNvPicPr>
          <p:nvPr/>
        </p:nvPicPr>
        <p:blipFill>
          <a:blip r:embed="rId2"/>
          <a:srcRect/>
          <a:stretch/>
        </p:blipFill>
        <p:spPr>
          <a:xfrm>
            <a:off x="4556569" y="1456735"/>
            <a:ext cx="3075070" cy="2009046"/>
          </a:xfrm>
          <a:prstGeom prst="rect">
            <a:avLst/>
          </a:prstGeom>
        </p:spPr>
      </p:pic>
      <p:sp>
        <p:nvSpPr>
          <p:cNvPr id="19" name="Freeform 6">
            <a:extLst>
              <a:ext uri="{FF2B5EF4-FFF2-40B4-BE49-F238E27FC236}">
                <a16:creationId xmlns:a16="http://schemas.microsoft.com/office/drawing/2014/main" id="{3E5C639E-7A0B-46B2-9273-986E8BE7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5" name="Picture 4">
            <a:extLst>
              <a:ext uri="{FF2B5EF4-FFF2-40B4-BE49-F238E27FC236}">
                <a16:creationId xmlns:a16="http://schemas.microsoft.com/office/drawing/2014/main" id="{EC401783-DAD4-0644-A70B-4BA0A4B6ECD0}"/>
              </a:ext>
            </a:extLst>
          </p:cNvPr>
          <p:cNvPicPr>
            <a:picLocks noChangeAspect="1"/>
          </p:cNvPicPr>
          <p:nvPr/>
        </p:nvPicPr>
        <p:blipFill>
          <a:blip r:embed="rId3"/>
          <a:srcRect/>
          <a:stretch/>
        </p:blipFill>
        <p:spPr>
          <a:xfrm>
            <a:off x="1198573" y="1447968"/>
            <a:ext cx="3046005" cy="1990057"/>
          </a:xfrm>
          <a:prstGeom prst="rect">
            <a:avLst/>
          </a:prstGeom>
        </p:spPr>
      </p:pic>
      <p:pic>
        <p:nvPicPr>
          <p:cNvPr id="10" name="Picture 9">
            <a:extLst>
              <a:ext uri="{FF2B5EF4-FFF2-40B4-BE49-F238E27FC236}">
                <a16:creationId xmlns:a16="http://schemas.microsoft.com/office/drawing/2014/main" id="{48A31DD7-8471-0B42-AF8E-A01F5E417AE5}"/>
              </a:ext>
            </a:extLst>
          </p:cNvPr>
          <p:cNvPicPr>
            <a:picLocks noChangeAspect="1"/>
          </p:cNvPicPr>
          <p:nvPr/>
        </p:nvPicPr>
        <p:blipFill>
          <a:blip r:embed="rId4"/>
          <a:srcRect/>
          <a:stretch/>
        </p:blipFill>
        <p:spPr>
          <a:xfrm>
            <a:off x="7955224" y="1456735"/>
            <a:ext cx="3041533" cy="1987135"/>
          </a:xfrm>
          <a:prstGeom prst="rect">
            <a:avLst/>
          </a:prstGeom>
        </p:spPr>
      </p:pic>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725387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A7C1D57-3852-134C-88F5-227ACE7D0F1B}"/>
              </a:ext>
            </a:extLst>
          </p:cNvPr>
          <p:cNvSpPr txBox="1">
            <a:spLocks/>
          </p:cNvSpPr>
          <p:nvPr/>
        </p:nvSpPr>
        <p:spPr>
          <a:xfrm>
            <a:off x="659230" y="4484772"/>
            <a:ext cx="10869750" cy="1237298"/>
          </a:xfrm>
          <a:prstGeom prst="rect">
            <a:avLst/>
          </a:prstGeom>
        </p:spPr>
        <p:txBody>
          <a:bodyPr vert="horz" lIns="91440" tIns="45720" rIns="91440" bIns="45720" rtlCol="0" anchor="b">
            <a:norm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spcAft>
                <a:spcPts val="600"/>
              </a:spcAft>
            </a:pPr>
            <a:r>
              <a:rPr lang="en-US" sz="7200" b="1" kern="1200" cap="all" baseline="0">
                <a:solidFill>
                  <a:schemeClr val="tx2"/>
                </a:solidFill>
                <a:latin typeface="+mj-lt"/>
                <a:ea typeface="+mj-ea"/>
                <a:cs typeface="+mj-cs"/>
              </a:rPr>
              <a:t>Valve Instruments</a:t>
            </a:r>
          </a:p>
        </p:txBody>
      </p:sp>
      <p:sp>
        <p:nvSpPr>
          <p:cNvPr id="17"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8" name="Picture 7">
            <a:extLst>
              <a:ext uri="{FF2B5EF4-FFF2-40B4-BE49-F238E27FC236}">
                <a16:creationId xmlns:a16="http://schemas.microsoft.com/office/drawing/2014/main" id="{953D9431-C13E-6F48-9CCC-77ED6E87A794}"/>
              </a:ext>
            </a:extLst>
          </p:cNvPr>
          <p:cNvPicPr>
            <a:picLocks noChangeAspect="1"/>
          </p:cNvPicPr>
          <p:nvPr/>
        </p:nvPicPr>
        <p:blipFill>
          <a:blip r:embed="rId2"/>
          <a:srcRect/>
          <a:stretch/>
        </p:blipFill>
        <p:spPr>
          <a:xfrm>
            <a:off x="4556569" y="1456735"/>
            <a:ext cx="3075070" cy="2009045"/>
          </a:xfrm>
          <a:prstGeom prst="rect">
            <a:avLst/>
          </a:prstGeom>
        </p:spPr>
      </p:pic>
      <p:sp>
        <p:nvSpPr>
          <p:cNvPr id="19" name="Freeform 6">
            <a:extLst>
              <a:ext uri="{FF2B5EF4-FFF2-40B4-BE49-F238E27FC236}">
                <a16:creationId xmlns:a16="http://schemas.microsoft.com/office/drawing/2014/main" id="{3E5C639E-7A0B-46B2-9273-986E8BE7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29486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1" y="1661531"/>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Valve Instruments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24FF59FE-1C2B-A442-9A29-785513A835A3}"/>
              </a:ext>
            </a:extLst>
          </p:cNvPr>
          <p:cNvSpPr txBox="1"/>
          <p:nvPr/>
        </p:nvSpPr>
        <p:spPr>
          <a:xfrm>
            <a:off x="2272162" y="2736502"/>
            <a:ext cx="7647671" cy="1384995"/>
          </a:xfrm>
          <a:prstGeom prst="rect">
            <a:avLst/>
          </a:prstGeom>
          <a:noFill/>
        </p:spPr>
        <p:txBody>
          <a:bodyPr wrap="none" rtlCol="0">
            <a:spAutoFit/>
          </a:bodyPr>
          <a:lstStyle/>
          <a:p>
            <a:pPr algn="ctr"/>
            <a:r>
              <a:rPr lang="en-US" sz="2800" dirty="0"/>
              <a:t>How Brass Instrument valves work:</a:t>
            </a:r>
          </a:p>
          <a:p>
            <a:pPr algn="ctr"/>
            <a:r>
              <a:rPr lang="en-US" sz="2800" dirty="0">
                <a:hlinkClick r:id="rId2"/>
              </a:rPr>
              <a:t>https://www.youtube.com/watch?v=4HTtlV88rPY</a:t>
            </a:r>
            <a:endParaRPr lang="en-US" sz="2800" dirty="0"/>
          </a:p>
          <a:p>
            <a:pPr algn="ctr"/>
            <a:endParaRPr lang="en-US" sz="2800" dirty="0"/>
          </a:p>
        </p:txBody>
      </p:sp>
    </p:spTree>
    <p:extLst>
      <p:ext uri="{BB962C8B-B14F-4D97-AF65-F5344CB8AC3E}">
        <p14:creationId xmlns:p14="http://schemas.microsoft.com/office/powerpoint/2010/main" val="682465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pic>
        <p:nvPicPr>
          <p:cNvPr id="5" name="Picture 4">
            <a:extLst>
              <a:ext uri="{FF2B5EF4-FFF2-40B4-BE49-F238E27FC236}">
                <a16:creationId xmlns:a16="http://schemas.microsoft.com/office/drawing/2014/main" id="{2284DDC2-1424-8C44-96C9-83EA2B79FE4A}"/>
              </a:ext>
            </a:extLst>
          </p:cNvPr>
          <p:cNvPicPr>
            <a:picLocks noChangeAspect="1"/>
          </p:cNvPicPr>
          <p:nvPr/>
        </p:nvPicPr>
        <p:blipFill>
          <a:blip r:embed="rId2"/>
          <a:stretch>
            <a:fillRect/>
          </a:stretch>
        </p:blipFill>
        <p:spPr>
          <a:xfrm>
            <a:off x="0" y="-1"/>
            <a:ext cx="12192000" cy="6397375"/>
          </a:xfrm>
          <a:prstGeom prst="rect">
            <a:avLst/>
          </a:prstGeom>
        </p:spPr>
      </p:pic>
      <p:sp>
        <p:nvSpPr>
          <p:cNvPr id="7" name="Rectangle 6">
            <a:extLst>
              <a:ext uri="{FF2B5EF4-FFF2-40B4-BE49-F238E27FC236}">
                <a16:creationId xmlns:a16="http://schemas.microsoft.com/office/drawing/2014/main" id="{B7E7DF09-175B-8445-8EC7-8CA3905A33B5}"/>
              </a:ext>
            </a:extLst>
          </p:cNvPr>
          <p:cNvSpPr/>
          <p:nvPr/>
        </p:nvSpPr>
        <p:spPr>
          <a:xfrm>
            <a:off x="0" y="6397374"/>
            <a:ext cx="12192000" cy="369332"/>
          </a:xfrm>
          <a:prstGeom prst="rect">
            <a:avLst/>
          </a:prstGeom>
        </p:spPr>
        <p:txBody>
          <a:bodyPr wrap="square">
            <a:spAutoFit/>
          </a:bodyPr>
          <a:lstStyle/>
          <a:p>
            <a:pPr algn="ctr"/>
            <a:r>
              <a:rPr lang="en-US" dirty="0">
                <a:hlinkClick r:id="rId3"/>
              </a:rPr>
              <a:t>https://www.yamahamusiclondon.com/article.php?article_id=352</a:t>
            </a:r>
            <a:endParaRPr lang="en-US" dirty="0"/>
          </a:p>
        </p:txBody>
      </p:sp>
    </p:spTree>
    <p:extLst>
      <p:ext uri="{BB962C8B-B14F-4D97-AF65-F5344CB8AC3E}">
        <p14:creationId xmlns:p14="http://schemas.microsoft.com/office/powerpoint/2010/main" val="1227582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7" name="Rectangle 6">
            <a:extLst>
              <a:ext uri="{FF2B5EF4-FFF2-40B4-BE49-F238E27FC236}">
                <a16:creationId xmlns:a16="http://schemas.microsoft.com/office/drawing/2014/main" id="{B7E7DF09-175B-8445-8EC7-8CA3905A33B5}"/>
              </a:ext>
            </a:extLst>
          </p:cNvPr>
          <p:cNvSpPr/>
          <p:nvPr/>
        </p:nvSpPr>
        <p:spPr>
          <a:xfrm>
            <a:off x="0" y="6397374"/>
            <a:ext cx="12192000" cy="369332"/>
          </a:xfrm>
          <a:prstGeom prst="rect">
            <a:avLst/>
          </a:prstGeom>
        </p:spPr>
        <p:txBody>
          <a:bodyPr wrap="square">
            <a:spAutoFit/>
          </a:bodyPr>
          <a:lstStyle/>
          <a:p>
            <a:pPr algn="ctr"/>
            <a:r>
              <a:rPr lang="en-US" dirty="0">
                <a:hlinkClick r:id="rId2"/>
              </a:rPr>
              <a:t>https://www.yamaha.com/en/musical_instrument_guide/trombone/mechanism/</a:t>
            </a:r>
            <a:endParaRPr lang="en-US" dirty="0"/>
          </a:p>
        </p:txBody>
      </p:sp>
      <p:pic>
        <p:nvPicPr>
          <p:cNvPr id="4" name="Picture 3">
            <a:extLst>
              <a:ext uri="{FF2B5EF4-FFF2-40B4-BE49-F238E27FC236}">
                <a16:creationId xmlns:a16="http://schemas.microsoft.com/office/drawing/2014/main" id="{AF7FEE05-4A5F-264F-B751-379F39F1B6D9}"/>
              </a:ext>
            </a:extLst>
          </p:cNvPr>
          <p:cNvPicPr>
            <a:picLocks noChangeAspect="1"/>
          </p:cNvPicPr>
          <p:nvPr/>
        </p:nvPicPr>
        <p:blipFill>
          <a:blip r:embed="rId3"/>
          <a:stretch>
            <a:fillRect/>
          </a:stretch>
        </p:blipFill>
        <p:spPr>
          <a:xfrm>
            <a:off x="2096052" y="0"/>
            <a:ext cx="7999896" cy="6413710"/>
          </a:xfrm>
          <a:prstGeom prst="rect">
            <a:avLst/>
          </a:prstGeom>
        </p:spPr>
      </p:pic>
    </p:spTree>
    <p:extLst>
      <p:ext uri="{BB962C8B-B14F-4D97-AF65-F5344CB8AC3E}">
        <p14:creationId xmlns:p14="http://schemas.microsoft.com/office/powerpoint/2010/main" val="2557063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F685B9E-3C09-5D42-8C2E-101E510D0B1C}"/>
              </a:ext>
            </a:extLst>
          </p:cNvPr>
          <p:cNvPicPr>
            <a:picLocks noChangeAspect="1"/>
          </p:cNvPicPr>
          <p:nvPr/>
        </p:nvPicPr>
        <p:blipFill rotWithShape="1">
          <a:blip r:embed="rId2"/>
          <a:srcRect l="3190" r="4561"/>
          <a:stretch/>
        </p:blipFill>
        <p:spPr>
          <a:xfrm>
            <a:off x="20" y="10"/>
            <a:ext cx="4966232" cy="6857990"/>
          </a:xfrm>
          <a:prstGeom prst="rect">
            <a:avLst/>
          </a:prstGeom>
        </p:spPr>
      </p:pic>
      <p:sp>
        <p:nvSpPr>
          <p:cNvPr id="6" name="Title 1">
            <a:extLst>
              <a:ext uri="{FF2B5EF4-FFF2-40B4-BE49-F238E27FC236}">
                <a16:creationId xmlns:a16="http://schemas.microsoft.com/office/drawing/2014/main" id="{CA7C1D57-3852-134C-88F5-227ACE7D0F1B}"/>
              </a:ext>
            </a:extLst>
          </p:cNvPr>
          <p:cNvSpPr txBox="1">
            <a:spLocks/>
          </p:cNvSpPr>
          <p:nvPr/>
        </p:nvSpPr>
        <p:spPr>
          <a:xfrm>
            <a:off x="6110518" y="2469920"/>
            <a:ext cx="5841560" cy="1918160"/>
          </a:xfrm>
          <a:prstGeom prst="rect">
            <a:avLst/>
          </a:prstGeom>
        </p:spPr>
        <p:txBody>
          <a:bodyPr vert="horz" lIns="91440" tIns="45720" rIns="91440" bIns="45720" rtlCol="0" anchor="b">
            <a:normAutofit fontScale="70000" lnSpcReduction="20000"/>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lgn="l">
              <a:spcAft>
                <a:spcPts val="600"/>
              </a:spcAft>
            </a:pPr>
            <a:r>
              <a:rPr lang="en-US" sz="7000" b="1" kern="1200" cap="all" baseline="0" dirty="0">
                <a:solidFill>
                  <a:schemeClr val="tx2"/>
                </a:solidFill>
                <a:latin typeface="+mj-lt"/>
                <a:ea typeface="+mj-ea"/>
                <a:cs typeface="+mj-cs"/>
              </a:rPr>
              <a:t>Trombone </a:t>
            </a:r>
          </a:p>
          <a:p>
            <a:pPr algn="l">
              <a:spcAft>
                <a:spcPts val="600"/>
              </a:spcAft>
            </a:pPr>
            <a:r>
              <a:rPr lang="en-US" sz="7000" b="1" kern="1200" cap="all" baseline="0" dirty="0">
                <a:solidFill>
                  <a:schemeClr val="tx2"/>
                </a:solidFill>
                <a:latin typeface="+mj-lt"/>
                <a:ea typeface="+mj-ea"/>
                <a:cs typeface="+mj-cs"/>
              </a:rPr>
              <a:t>Slide </a:t>
            </a:r>
          </a:p>
          <a:p>
            <a:pPr algn="l">
              <a:spcAft>
                <a:spcPts val="600"/>
              </a:spcAft>
            </a:pPr>
            <a:r>
              <a:rPr lang="en-US" sz="7000" b="1" kern="1200" cap="all" baseline="0" dirty="0">
                <a:solidFill>
                  <a:schemeClr val="tx2"/>
                </a:solidFill>
                <a:latin typeface="+mj-lt"/>
                <a:ea typeface="+mj-ea"/>
                <a:cs typeface="+mj-cs"/>
              </a:rPr>
              <a:t>Positions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E932AADB-B517-744A-929F-73B617C5F107}"/>
              </a:ext>
            </a:extLst>
          </p:cNvPr>
          <p:cNvSpPr txBox="1"/>
          <p:nvPr/>
        </p:nvSpPr>
        <p:spPr>
          <a:xfrm>
            <a:off x="9374588" y="2274073"/>
            <a:ext cx="184731" cy="369332"/>
          </a:xfrm>
          <a:prstGeom prst="rect">
            <a:avLst/>
          </a:prstGeom>
          <a:noFill/>
        </p:spPr>
        <p:txBody>
          <a:bodyPr wrap="none" rtlCol="0">
            <a:spAutoFit/>
          </a:bodyPr>
          <a:lstStyle/>
          <a:p>
            <a:endParaRPr lang="en-US" dirty="0"/>
          </a:p>
        </p:txBody>
      </p:sp>
      <p:sp>
        <p:nvSpPr>
          <p:cNvPr id="12" name="Rectangle 11">
            <a:extLst>
              <a:ext uri="{FF2B5EF4-FFF2-40B4-BE49-F238E27FC236}">
                <a16:creationId xmlns:a16="http://schemas.microsoft.com/office/drawing/2014/main" id="{FE5F9DA6-1D00-A248-A58E-77CF5CEF0B79}"/>
              </a:ext>
            </a:extLst>
          </p:cNvPr>
          <p:cNvSpPr/>
          <p:nvPr/>
        </p:nvSpPr>
        <p:spPr>
          <a:xfrm>
            <a:off x="6993085" y="5148546"/>
            <a:ext cx="3897745" cy="923330"/>
          </a:xfrm>
          <a:prstGeom prst="rect">
            <a:avLst/>
          </a:prstGeom>
        </p:spPr>
        <p:txBody>
          <a:bodyPr wrap="square">
            <a:spAutoFit/>
          </a:bodyPr>
          <a:lstStyle/>
          <a:p>
            <a:r>
              <a:rPr lang="en-US" dirty="0">
                <a:hlinkClick r:id="rId3"/>
              </a:rPr>
              <a:t>https://www.yamaha.com/en/musical_instrument_guide/trombone/play/</a:t>
            </a:r>
            <a:endParaRPr lang="en-US" dirty="0"/>
          </a:p>
          <a:p>
            <a:endParaRPr lang="en-US" dirty="0"/>
          </a:p>
        </p:txBody>
      </p:sp>
    </p:spTree>
    <p:extLst>
      <p:ext uri="{BB962C8B-B14F-4D97-AF65-F5344CB8AC3E}">
        <p14:creationId xmlns:p14="http://schemas.microsoft.com/office/powerpoint/2010/main" val="2831107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509021"/>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Slide Instruments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24ADAAEF-FFEB-BE40-A426-2B94BCED2B8F}"/>
              </a:ext>
            </a:extLst>
          </p:cNvPr>
          <p:cNvSpPr/>
          <p:nvPr/>
        </p:nvSpPr>
        <p:spPr>
          <a:xfrm>
            <a:off x="1170432" y="3429000"/>
            <a:ext cx="9851135" cy="1200329"/>
          </a:xfrm>
          <a:prstGeom prst="rect">
            <a:avLst/>
          </a:prstGeom>
        </p:spPr>
        <p:txBody>
          <a:bodyPr wrap="square">
            <a:spAutoFit/>
          </a:bodyPr>
          <a:lstStyle/>
          <a:p>
            <a:pPr algn="ctr"/>
            <a:r>
              <a:rPr lang="en-US" sz="3600" dirty="0"/>
              <a:t>Slide Positions: </a:t>
            </a:r>
          </a:p>
          <a:p>
            <a:pPr algn="ctr"/>
            <a:r>
              <a:rPr lang="en-US" sz="3600" dirty="0">
                <a:hlinkClick r:id="rId2"/>
              </a:rPr>
              <a:t>https://youtu.be/vezIBTo0XyQ</a:t>
            </a:r>
            <a:endParaRPr lang="en-US" sz="3600" dirty="0"/>
          </a:p>
        </p:txBody>
      </p:sp>
    </p:spTree>
    <p:extLst>
      <p:ext uri="{BB962C8B-B14F-4D97-AF65-F5344CB8AC3E}">
        <p14:creationId xmlns:p14="http://schemas.microsoft.com/office/powerpoint/2010/main" val="1149142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776151"/>
            <a:ext cx="9851135" cy="330569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What do you need to Consider when arranging for a specific set of instrumentation?</a:t>
            </a:r>
          </a:p>
        </p:txBody>
      </p:sp>
    </p:spTree>
    <p:extLst>
      <p:ext uri="{BB962C8B-B14F-4D97-AF65-F5344CB8AC3E}">
        <p14:creationId xmlns:p14="http://schemas.microsoft.com/office/powerpoint/2010/main" val="2352704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260764" y="1193978"/>
            <a:ext cx="9670471" cy="4470043"/>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marL="857250" indent="-857250" algn="l">
              <a:buFont typeface="Wingdings" pitchFamily="2" charset="2"/>
              <a:buChar char="§"/>
            </a:pPr>
            <a:r>
              <a:rPr lang="en-US" sz="3600" b="1" dirty="0"/>
              <a:t>Timbre</a:t>
            </a:r>
          </a:p>
          <a:p>
            <a:pPr marL="857250" indent="-857250" algn="l">
              <a:buFont typeface="Wingdings" pitchFamily="2" charset="2"/>
              <a:buChar char="§"/>
            </a:pPr>
            <a:r>
              <a:rPr lang="en-US" sz="3600" b="1" dirty="0"/>
              <a:t>Range</a:t>
            </a:r>
          </a:p>
          <a:p>
            <a:pPr marL="857250" indent="-857250" algn="l">
              <a:buFont typeface="Wingdings" pitchFamily="2" charset="2"/>
              <a:buChar char="§"/>
            </a:pPr>
            <a:r>
              <a:rPr lang="en-US" sz="3600" b="1" dirty="0"/>
              <a:t>Dynamic Range</a:t>
            </a:r>
          </a:p>
          <a:p>
            <a:pPr marL="857250" indent="-857250" algn="l">
              <a:buFont typeface="Wingdings" pitchFamily="2" charset="2"/>
              <a:buChar char="§"/>
            </a:pPr>
            <a:r>
              <a:rPr lang="en-US" sz="3600" b="1" dirty="0"/>
              <a:t>Articulation</a:t>
            </a:r>
          </a:p>
          <a:p>
            <a:pPr marL="857250" indent="-857250" algn="l">
              <a:buFont typeface="Wingdings" pitchFamily="2" charset="2"/>
              <a:buChar char="§"/>
            </a:pPr>
            <a:r>
              <a:rPr lang="en-US" sz="3600" b="1" dirty="0"/>
              <a:t>Constraints of the instrument</a:t>
            </a:r>
          </a:p>
          <a:p>
            <a:pPr marL="857250" indent="-857250" algn="l">
              <a:buFont typeface="Wingdings" pitchFamily="2" charset="2"/>
              <a:buChar char="§"/>
            </a:pPr>
            <a:r>
              <a:rPr lang="en-US" sz="3600" b="1" dirty="0"/>
              <a:t>Difficultly of particular music on the instrument</a:t>
            </a:r>
          </a:p>
          <a:p>
            <a:pPr marL="857250" indent="-857250" algn="l">
              <a:buFont typeface="Wingdings" pitchFamily="2" charset="2"/>
              <a:buChar char="§"/>
            </a:pPr>
            <a:r>
              <a:rPr lang="en-US" sz="3600" b="1" dirty="0"/>
              <a:t>Extended Techniques</a:t>
            </a:r>
          </a:p>
          <a:p>
            <a:pPr marL="857250" indent="-857250" algn="l">
              <a:buFont typeface="Wingdings" pitchFamily="2" charset="2"/>
              <a:buChar char="§"/>
            </a:pPr>
            <a:r>
              <a:rPr lang="en-US" sz="3600" b="1" dirty="0"/>
              <a:t>Notation Conventions</a:t>
            </a:r>
          </a:p>
        </p:txBody>
      </p:sp>
    </p:spTree>
    <p:extLst>
      <p:ext uri="{BB962C8B-B14F-4D97-AF65-F5344CB8AC3E}">
        <p14:creationId xmlns:p14="http://schemas.microsoft.com/office/powerpoint/2010/main" val="874408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4CDD2B-BFA5-734A-9236-FAA16F5D7935}"/>
              </a:ext>
            </a:extLst>
          </p:cNvPr>
          <p:cNvSpPr txBox="1">
            <a:spLocks/>
          </p:cNvSpPr>
          <p:nvPr/>
        </p:nvSpPr>
        <p:spPr>
          <a:xfrm>
            <a:off x="1170431" y="1682019"/>
            <a:ext cx="9851135" cy="90367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Timbre</a:t>
            </a:r>
          </a:p>
        </p:txBody>
      </p:sp>
    </p:spTree>
    <p:extLst>
      <p:ext uri="{BB962C8B-B14F-4D97-AF65-F5344CB8AC3E}">
        <p14:creationId xmlns:p14="http://schemas.microsoft.com/office/powerpoint/2010/main" val="256020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1" y="1682019"/>
            <a:ext cx="9851135" cy="90367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Timbre</a:t>
            </a:r>
          </a:p>
        </p:txBody>
      </p:sp>
      <p:sp>
        <p:nvSpPr>
          <p:cNvPr id="2" name="TextBox 1">
            <a:extLst>
              <a:ext uri="{FF2B5EF4-FFF2-40B4-BE49-F238E27FC236}">
                <a16:creationId xmlns:a16="http://schemas.microsoft.com/office/drawing/2014/main" id="{A46BF9B8-18B5-1042-BFEA-EC901073EAFC}"/>
              </a:ext>
            </a:extLst>
          </p:cNvPr>
          <p:cNvSpPr txBox="1"/>
          <p:nvPr/>
        </p:nvSpPr>
        <p:spPr>
          <a:xfrm>
            <a:off x="1170431" y="3052323"/>
            <a:ext cx="9851135" cy="2123658"/>
          </a:xfrm>
          <a:prstGeom prst="rect">
            <a:avLst/>
          </a:prstGeom>
          <a:noFill/>
        </p:spPr>
        <p:txBody>
          <a:bodyPr wrap="square" rtlCol="0">
            <a:spAutoFit/>
          </a:bodyPr>
          <a:lstStyle/>
          <a:p>
            <a:pPr algn="ctr"/>
            <a:r>
              <a:rPr lang="en-US" sz="4400" dirty="0"/>
              <a:t>The character or quality of the instruments sound or voice as distinct from its pitch or intensity </a:t>
            </a:r>
          </a:p>
        </p:txBody>
      </p:sp>
    </p:spTree>
    <p:extLst>
      <p:ext uri="{BB962C8B-B14F-4D97-AF65-F5344CB8AC3E}">
        <p14:creationId xmlns:p14="http://schemas.microsoft.com/office/powerpoint/2010/main" val="3163774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28" y="1244808"/>
            <a:ext cx="9851135" cy="90367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Range</a:t>
            </a:r>
          </a:p>
        </p:txBody>
      </p:sp>
      <p:pic>
        <p:nvPicPr>
          <p:cNvPr id="5" name="Picture 4">
            <a:extLst>
              <a:ext uri="{FF2B5EF4-FFF2-40B4-BE49-F238E27FC236}">
                <a16:creationId xmlns:a16="http://schemas.microsoft.com/office/drawing/2014/main" id="{F0C0E93A-B4A3-0E4F-A94D-891481D964AB}"/>
              </a:ext>
            </a:extLst>
          </p:cNvPr>
          <p:cNvPicPr>
            <a:picLocks noChangeAspect="1"/>
          </p:cNvPicPr>
          <p:nvPr/>
        </p:nvPicPr>
        <p:blipFill>
          <a:blip r:embed="rId3"/>
          <a:stretch>
            <a:fillRect/>
          </a:stretch>
        </p:blipFill>
        <p:spPr>
          <a:xfrm>
            <a:off x="2182221" y="2456599"/>
            <a:ext cx="7827547" cy="2493020"/>
          </a:xfrm>
          <a:prstGeom prst="rect">
            <a:avLst/>
          </a:prstGeom>
        </p:spPr>
      </p:pic>
    </p:spTree>
    <p:extLst>
      <p:ext uri="{BB962C8B-B14F-4D97-AF65-F5344CB8AC3E}">
        <p14:creationId xmlns:p14="http://schemas.microsoft.com/office/powerpoint/2010/main" val="3987026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29" y="1359108"/>
            <a:ext cx="9851135" cy="90367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Instrument Range</a:t>
            </a:r>
          </a:p>
        </p:txBody>
      </p:sp>
      <p:sp>
        <p:nvSpPr>
          <p:cNvPr id="4" name="Rectangle 3">
            <a:extLst>
              <a:ext uri="{FF2B5EF4-FFF2-40B4-BE49-F238E27FC236}">
                <a16:creationId xmlns:a16="http://schemas.microsoft.com/office/drawing/2014/main" id="{5B714765-5E01-3B44-AC4E-74C7B9C10C7A}"/>
              </a:ext>
            </a:extLst>
          </p:cNvPr>
          <p:cNvSpPr/>
          <p:nvPr/>
        </p:nvSpPr>
        <p:spPr>
          <a:xfrm>
            <a:off x="1170429" y="2495550"/>
            <a:ext cx="9851135" cy="3477875"/>
          </a:xfrm>
          <a:prstGeom prst="rect">
            <a:avLst/>
          </a:prstGeom>
        </p:spPr>
        <p:txBody>
          <a:bodyPr wrap="square">
            <a:spAutoFit/>
          </a:bodyPr>
          <a:lstStyle/>
          <a:p>
            <a:pPr algn="ctr"/>
            <a:r>
              <a:rPr lang="en-US" sz="3200" dirty="0"/>
              <a:t>The Study of Orchestration – Samuel Adler: </a:t>
            </a:r>
          </a:p>
          <a:p>
            <a:pPr algn="ctr"/>
            <a:r>
              <a:rPr lang="en-US" sz="3200" dirty="0">
                <a:hlinkClick r:id="rId3"/>
              </a:rPr>
              <a:t>https://www.amazon.co.uk/Study-Orchestration-Book-only/dp/039397572X</a:t>
            </a:r>
            <a:endParaRPr lang="en-US" sz="3200" dirty="0"/>
          </a:p>
          <a:p>
            <a:pPr algn="ctr"/>
            <a:endParaRPr lang="en-US" sz="3200" dirty="0"/>
          </a:p>
          <a:p>
            <a:pPr algn="ctr"/>
            <a:r>
              <a:rPr lang="en-US" sz="3200" dirty="0"/>
              <a:t>Online Resource:</a:t>
            </a:r>
          </a:p>
          <a:p>
            <a:pPr algn="ctr"/>
            <a:r>
              <a:rPr lang="en-US" sz="3200" dirty="0">
                <a:hlinkClick r:id="rId4"/>
              </a:rPr>
              <a:t>http://www.orchestralibrary.com/reftables/rang.html</a:t>
            </a:r>
            <a:endParaRPr lang="en-US" sz="3200" dirty="0"/>
          </a:p>
          <a:p>
            <a:endParaRPr lang="en-US" sz="2800" dirty="0"/>
          </a:p>
        </p:txBody>
      </p:sp>
    </p:spTree>
    <p:extLst>
      <p:ext uri="{BB962C8B-B14F-4D97-AF65-F5344CB8AC3E}">
        <p14:creationId xmlns:p14="http://schemas.microsoft.com/office/powerpoint/2010/main" val="3851549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28" y="1256347"/>
            <a:ext cx="9851135" cy="90367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Instrument Range</a:t>
            </a:r>
          </a:p>
        </p:txBody>
      </p:sp>
      <p:sp>
        <p:nvSpPr>
          <p:cNvPr id="2" name="TextBox 1">
            <a:extLst>
              <a:ext uri="{FF2B5EF4-FFF2-40B4-BE49-F238E27FC236}">
                <a16:creationId xmlns:a16="http://schemas.microsoft.com/office/drawing/2014/main" id="{A46BF9B8-18B5-1042-BFEA-EC901073EAFC}"/>
              </a:ext>
            </a:extLst>
          </p:cNvPr>
          <p:cNvSpPr txBox="1"/>
          <p:nvPr/>
        </p:nvSpPr>
        <p:spPr>
          <a:xfrm>
            <a:off x="3540068" y="2346564"/>
            <a:ext cx="5111849" cy="1077218"/>
          </a:xfrm>
          <a:prstGeom prst="rect">
            <a:avLst/>
          </a:prstGeom>
          <a:noFill/>
        </p:spPr>
        <p:txBody>
          <a:bodyPr wrap="none" rtlCol="0">
            <a:spAutoFit/>
          </a:bodyPr>
          <a:lstStyle/>
          <a:p>
            <a:pPr algn="ctr"/>
            <a:r>
              <a:rPr lang="en-US" sz="3200" dirty="0"/>
              <a:t>Software is not always right </a:t>
            </a:r>
          </a:p>
          <a:p>
            <a:pPr algn="ctr"/>
            <a:r>
              <a:rPr lang="en-US" sz="3200" dirty="0"/>
              <a:t>Muse Score Trumpet Range:</a:t>
            </a:r>
          </a:p>
        </p:txBody>
      </p:sp>
      <p:pic>
        <p:nvPicPr>
          <p:cNvPr id="5" name="Picture 4">
            <a:extLst>
              <a:ext uri="{FF2B5EF4-FFF2-40B4-BE49-F238E27FC236}">
                <a16:creationId xmlns:a16="http://schemas.microsoft.com/office/drawing/2014/main" id="{ACBC668E-C94C-F446-AB37-91C310612DFF}"/>
              </a:ext>
            </a:extLst>
          </p:cNvPr>
          <p:cNvPicPr>
            <a:picLocks noChangeAspect="1"/>
          </p:cNvPicPr>
          <p:nvPr/>
        </p:nvPicPr>
        <p:blipFill rotWithShape="1">
          <a:blip r:embed="rId3"/>
          <a:srcRect l="1" t="38077" r="56199" b="7680"/>
          <a:stretch/>
        </p:blipFill>
        <p:spPr>
          <a:xfrm>
            <a:off x="2110245" y="3689082"/>
            <a:ext cx="7971497" cy="903678"/>
          </a:xfrm>
          <a:prstGeom prst="rect">
            <a:avLst/>
          </a:prstGeom>
        </p:spPr>
      </p:pic>
      <p:pic>
        <p:nvPicPr>
          <p:cNvPr id="6" name="Picture 5">
            <a:extLst>
              <a:ext uri="{FF2B5EF4-FFF2-40B4-BE49-F238E27FC236}">
                <a16:creationId xmlns:a16="http://schemas.microsoft.com/office/drawing/2014/main" id="{03547221-D558-654F-87D8-4D56D8C85606}"/>
              </a:ext>
            </a:extLst>
          </p:cNvPr>
          <p:cNvPicPr>
            <a:picLocks noChangeAspect="1"/>
          </p:cNvPicPr>
          <p:nvPr/>
        </p:nvPicPr>
        <p:blipFill rotWithShape="1">
          <a:blip r:embed="rId3"/>
          <a:srcRect l="51900" t="39272" b="7679"/>
          <a:stretch/>
        </p:blipFill>
        <p:spPr>
          <a:xfrm>
            <a:off x="2110246" y="4687539"/>
            <a:ext cx="7971496" cy="804782"/>
          </a:xfrm>
          <a:prstGeom prst="rect">
            <a:avLst/>
          </a:prstGeom>
        </p:spPr>
      </p:pic>
    </p:spTree>
    <p:extLst>
      <p:ext uri="{BB962C8B-B14F-4D97-AF65-F5344CB8AC3E}">
        <p14:creationId xmlns:p14="http://schemas.microsoft.com/office/powerpoint/2010/main" val="2454826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34CC3E-0A1B-1443-9CD0-2E4D19F54BDD}"/>
              </a:ext>
            </a:extLst>
          </p:cNvPr>
          <p:cNvSpPr txBox="1">
            <a:spLocks/>
          </p:cNvSpPr>
          <p:nvPr/>
        </p:nvSpPr>
        <p:spPr>
          <a:xfrm>
            <a:off x="1170429" y="1362985"/>
            <a:ext cx="9851135" cy="168977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Range of pitch: Trumpet in b-flat</a:t>
            </a:r>
          </a:p>
        </p:txBody>
      </p:sp>
      <p:pic>
        <p:nvPicPr>
          <p:cNvPr id="5" name="Picture 4">
            <a:extLst>
              <a:ext uri="{FF2B5EF4-FFF2-40B4-BE49-F238E27FC236}">
                <a16:creationId xmlns:a16="http://schemas.microsoft.com/office/drawing/2014/main" id="{EDB9E7BF-7AAD-0E4B-84D5-AD8572EABE5F}"/>
              </a:ext>
            </a:extLst>
          </p:cNvPr>
          <p:cNvPicPr>
            <a:picLocks noChangeAspect="1"/>
          </p:cNvPicPr>
          <p:nvPr/>
        </p:nvPicPr>
        <p:blipFill>
          <a:blip r:embed="rId3"/>
          <a:stretch>
            <a:fillRect/>
          </a:stretch>
        </p:blipFill>
        <p:spPr>
          <a:xfrm>
            <a:off x="4648823" y="2762250"/>
            <a:ext cx="3346268" cy="2453929"/>
          </a:xfrm>
          <a:prstGeom prst="rect">
            <a:avLst/>
          </a:prstGeom>
        </p:spPr>
      </p:pic>
      <p:sp>
        <p:nvSpPr>
          <p:cNvPr id="7" name="Rectangle 6">
            <a:extLst>
              <a:ext uri="{FF2B5EF4-FFF2-40B4-BE49-F238E27FC236}">
                <a16:creationId xmlns:a16="http://schemas.microsoft.com/office/drawing/2014/main" id="{A8D0E5A2-929B-F54A-B4E7-E82581337A20}"/>
              </a:ext>
            </a:extLst>
          </p:cNvPr>
          <p:cNvSpPr/>
          <p:nvPr/>
        </p:nvSpPr>
        <p:spPr>
          <a:xfrm>
            <a:off x="5320509" y="5216179"/>
            <a:ext cx="2002896" cy="646331"/>
          </a:xfrm>
          <a:prstGeom prst="rect">
            <a:avLst/>
          </a:prstGeom>
        </p:spPr>
        <p:txBody>
          <a:bodyPr wrap="square">
            <a:spAutoFit/>
          </a:bodyPr>
          <a:lstStyle/>
          <a:p>
            <a:pPr algn="just"/>
            <a:r>
              <a:rPr lang="en-GB" sz="3600" dirty="0">
                <a:solidFill>
                  <a:srgbClr val="222222"/>
                </a:solidFill>
              </a:rPr>
              <a:t>F#3 – C6</a:t>
            </a:r>
            <a:endParaRPr lang="en-US" sz="3600" dirty="0"/>
          </a:p>
        </p:txBody>
      </p:sp>
    </p:spTree>
    <p:extLst>
      <p:ext uri="{BB962C8B-B14F-4D97-AF65-F5344CB8AC3E}">
        <p14:creationId xmlns:p14="http://schemas.microsoft.com/office/powerpoint/2010/main" val="5016979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34CC3E-0A1B-1443-9CD0-2E4D19F54BDD}"/>
              </a:ext>
            </a:extLst>
          </p:cNvPr>
          <p:cNvSpPr txBox="1">
            <a:spLocks/>
          </p:cNvSpPr>
          <p:nvPr/>
        </p:nvSpPr>
        <p:spPr>
          <a:xfrm>
            <a:off x="1170432" y="1311955"/>
            <a:ext cx="9851135" cy="624703"/>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400" b="1" dirty="0"/>
              <a:t>Range of pitch: Trombone in B-Flat</a:t>
            </a:r>
          </a:p>
        </p:txBody>
      </p:sp>
      <p:sp>
        <p:nvSpPr>
          <p:cNvPr id="6" name="Rectangle 5">
            <a:extLst>
              <a:ext uri="{FF2B5EF4-FFF2-40B4-BE49-F238E27FC236}">
                <a16:creationId xmlns:a16="http://schemas.microsoft.com/office/drawing/2014/main" id="{8DC1116D-6001-3B4E-9ACB-657BA6A33E13}"/>
              </a:ext>
            </a:extLst>
          </p:cNvPr>
          <p:cNvSpPr/>
          <p:nvPr/>
        </p:nvSpPr>
        <p:spPr>
          <a:xfrm>
            <a:off x="5210496" y="4922816"/>
            <a:ext cx="1771006" cy="646331"/>
          </a:xfrm>
          <a:prstGeom prst="rect">
            <a:avLst/>
          </a:prstGeom>
        </p:spPr>
        <p:txBody>
          <a:bodyPr wrap="square">
            <a:spAutoFit/>
          </a:bodyPr>
          <a:lstStyle/>
          <a:p>
            <a:pPr algn="just"/>
            <a:r>
              <a:rPr lang="en-GB" sz="3600" dirty="0"/>
              <a:t>E2 – G5</a:t>
            </a:r>
            <a:endParaRPr lang="en-US" sz="3600" dirty="0"/>
          </a:p>
        </p:txBody>
      </p:sp>
      <p:pic>
        <p:nvPicPr>
          <p:cNvPr id="3" name="Picture 2">
            <a:extLst>
              <a:ext uri="{FF2B5EF4-FFF2-40B4-BE49-F238E27FC236}">
                <a16:creationId xmlns:a16="http://schemas.microsoft.com/office/drawing/2014/main" id="{7980E21D-80ED-674E-AEE0-C6961B4A4564}"/>
              </a:ext>
            </a:extLst>
          </p:cNvPr>
          <p:cNvPicPr>
            <a:picLocks noChangeAspect="1"/>
          </p:cNvPicPr>
          <p:nvPr/>
        </p:nvPicPr>
        <p:blipFill>
          <a:blip r:embed="rId3"/>
          <a:stretch>
            <a:fillRect/>
          </a:stretch>
        </p:blipFill>
        <p:spPr>
          <a:xfrm>
            <a:off x="1170432" y="2158615"/>
            <a:ext cx="9761638" cy="2762728"/>
          </a:xfrm>
          <a:prstGeom prst="rect">
            <a:avLst/>
          </a:prstGeom>
        </p:spPr>
      </p:pic>
      <p:sp>
        <p:nvSpPr>
          <p:cNvPr id="2" name="Oval 1">
            <a:extLst>
              <a:ext uri="{FF2B5EF4-FFF2-40B4-BE49-F238E27FC236}">
                <a16:creationId xmlns:a16="http://schemas.microsoft.com/office/drawing/2014/main" id="{6834A887-4BFE-7E4E-B122-4E3BCE141101}"/>
              </a:ext>
            </a:extLst>
          </p:cNvPr>
          <p:cNvSpPr/>
          <p:nvPr/>
        </p:nvSpPr>
        <p:spPr>
          <a:xfrm>
            <a:off x="2037522" y="3319670"/>
            <a:ext cx="407504" cy="3677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57781D77-0466-D543-B8D3-CA97517D5031}"/>
              </a:ext>
            </a:extLst>
          </p:cNvPr>
          <p:cNvSpPr/>
          <p:nvPr/>
        </p:nvSpPr>
        <p:spPr>
          <a:xfrm>
            <a:off x="3700672" y="2647122"/>
            <a:ext cx="407504" cy="3677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8838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34CC3E-0A1B-1443-9CD0-2E4D19F54BDD}"/>
              </a:ext>
            </a:extLst>
          </p:cNvPr>
          <p:cNvSpPr txBox="1">
            <a:spLocks/>
          </p:cNvSpPr>
          <p:nvPr/>
        </p:nvSpPr>
        <p:spPr>
          <a:xfrm>
            <a:off x="1170426" y="888495"/>
            <a:ext cx="9851135" cy="1231101"/>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400" b="1" dirty="0"/>
              <a:t>Range of pitch: Tuba in e-flat</a:t>
            </a:r>
          </a:p>
        </p:txBody>
      </p:sp>
      <p:pic>
        <p:nvPicPr>
          <p:cNvPr id="3" name="Picture 2">
            <a:extLst>
              <a:ext uri="{FF2B5EF4-FFF2-40B4-BE49-F238E27FC236}">
                <a16:creationId xmlns:a16="http://schemas.microsoft.com/office/drawing/2014/main" id="{B175DC4B-2EB2-7B4D-AC79-0F3D66733449}"/>
              </a:ext>
            </a:extLst>
          </p:cNvPr>
          <p:cNvPicPr>
            <a:picLocks noChangeAspect="1"/>
          </p:cNvPicPr>
          <p:nvPr/>
        </p:nvPicPr>
        <p:blipFill>
          <a:blip r:embed="rId3"/>
          <a:stretch>
            <a:fillRect/>
          </a:stretch>
        </p:blipFill>
        <p:spPr>
          <a:xfrm>
            <a:off x="4715808" y="2121012"/>
            <a:ext cx="2760373" cy="2966756"/>
          </a:xfrm>
          <a:prstGeom prst="rect">
            <a:avLst/>
          </a:prstGeom>
        </p:spPr>
      </p:pic>
      <p:sp>
        <p:nvSpPr>
          <p:cNvPr id="7" name="Rectangle 6">
            <a:extLst>
              <a:ext uri="{FF2B5EF4-FFF2-40B4-BE49-F238E27FC236}">
                <a16:creationId xmlns:a16="http://schemas.microsoft.com/office/drawing/2014/main" id="{115BDC61-1291-424E-9A84-C4E2A8A04321}"/>
              </a:ext>
            </a:extLst>
          </p:cNvPr>
          <p:cNvSpPr/>
          <p:nvPr/>
        </p:nvSpPr>
        <p:spPr>
          <a:xfrm>
            <a:off x="5293529" y="5089186"/>
            <a:ext cx="1604927" cy="646331"/>
          </a:xfrm>
          <a:prstGeom prst="rect">
            <a:avLst/>
          </a:prstGeom>
        </p:spPr>
        <p:txBody>
          <a:bodyPr wrap="none">
            <a:spAutoFit/>
          </a:bodyPr>
          <a:lstStyle/>
          <a:p>
            <a:pPr algn="just"/>
            <a:r>
              <a:rPr lang="en-GB" sz="3600" dirty="0"/>
              <a:t>D1 - F4</a:t>
            </a:r>
          </a:p>
        </p:txBody>
      </p:sp>
    </p:spTree>
    <p:extLst>
      <p:ext uri="{BB962C8B-B14F-4D97-AF65-F5344CB8AC3E}">
        <p14:creationId xmlns:p14="http://schemas.microsoft.com/office/powerpoint/2010/main" val="6133103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34CC3E-0A1B-1443-9CD0-2E4D19F54BDD}"/>
              </a:ext>
            </a:extLst>
          </p:cNvPr>
          <p:cNvSpPr txBox="1">
            <a:spLocks/>
          </p:cNvSpPr>
          <p:nvPr/>
        </p:nvSpPr>
        <p:spPr>
          <a:xfrm>
            <a:off x="1170432" y="1490870"/>
            <a:ext cx="9851135" cy="893658"/>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CHARACTERISTICS OF RANGE: </a:t>
            </a:r>
          </a:p>
        </p:txBody>
      </p:sp>
      <p:sp>
        <p:nvSpPr>
          <p:cNvPr id="2" name="Rectangle 1">
            <a:extLst>
              <a:ext uri="{FF2B5EF4-FFF2-40B4-BE49-F238E27FC236}">
                <a16:creationId xmlns:a16="http://schemas.microsoft.com/office/drawing/2014/main" id="{F2574C9D-A3CF-A746-8D37-ECE45716D327}"/>
              </a:ext>
            </a:extLst>
          </p:cNvPr>
          <p:cNvSpPr/>
          <p:nvPr/>
        </p:nvSpPr>
        <p:spPr>
          <a:xfrm>
            <a:off x="1134897" y="2781807"/>
            <a:ext cx="9922203" cy="2585323"/>
          </a:xfrm>
          <a:prstGeom prst="rect">
            <a:avLst/>
          </a:prstGeom>
        </p:spPr>
        <p:txBody>
          <a:bodyPr wrap="none">
            <a:spAutoFit/>
          </a:bodyPr>
          <a:lstStyle/>
          <a:p>
            <a:pPr algn="ctr"/>
            <a:r>
              <a:rPr lang="en-US" sz="3600" dirty="0" err="1"/>
              <a:t>Bydlo</a:t>
            </a:r>
            <a:r>
              <a:rPr lang="en-US" sz="3600" dirty="0"/>
              <a:t> – Pictures at an Exhibition</a:t>
            </a:r>
          </a:p>
          <a:p>
            <a:pPr algn="ctr"/>
            <a:r>
              <a:rPr lang="en-US" sz="3600" dirty="0"/>
              <a:t>Modest Mussorgsky</a:t>
            </a:r>
          </a:p>
          <a:p>
            <a:pPr algn="ctr"/>
            <a:r>
              <a:rPr lang="en-US" sz="3600" dirty="0"/>
              <a:t>Top of Tuba’s range</a:t>
            </a:r>
          </a:p>
          <a:p>
            <a:pPr algn="ctr"/>
            <a:r>
              <a:rPr lang="en-US" sz="3600" dirty="0">
                <a:hlinkClick r:id="rId3"/>
              </a:rPr>
              <a:t>https://www.youtube.com/watch?v=rx6Eo6liyCg</a:t>
            </a:r>
            <a:endParaRPr lang="en-US" sz="3600" dirty="0"/>
          </a:p>
          <a:p>
            <a:endParaRPr lang="en-US" dirty="0"/>
          </a:p>
        </p:txBody>
      </p:sp>
    </p:spTree>
    <p:extLst>
      <p:ext uri="{BB962C8B-B14F-4D97-AF65-F5344CB8AC3E}">
        <p14:creationId xmlns:p14="http://schemas.microsoft.com/office/powerpoint/2010/main" val="7080110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277082"/>
            <a:ext cx="9851135" cy="165726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Range can be unique to the player:</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8F6957E7-3806-0C48-BCFD-FC9E47B6B3F0}"/>
              </a:ext>
            </a:extLst>
          </p:cNvPr>
          <p:cNvSpPr/>
          <p:nvPr/>
        </p:nvSpPr>
        <p:spPr>
          <a:xfrm>
            <a:off x="1170432" y="2934349"/>
            <a:ext cx="9851134" cy="2246769"/>
          </a:xfrm>
          <a:prstGeom prst="rect">
            <a:avLst/>
          </a:prstGeom>
        </p:spPr>
        <p:txBody>
          <a:bodyPr wrap="square">
            <a:spAutoFit/>
          </a:bodyPr>
          <a:lstStyle/>
          <a:p>
            <a:pPr algn="ctr"/>
            <a:r>
              <a:rPr lang="en-US" sz="3200" dirty="0"/>
              <a:t>Playing where only dogs can hear: </a:t>
            </a:r>
          </a:p>
          <a:p>
            <a:pPr algn="ctr"/>
            <a:r>
              <a:rPr lang="en-US" sz="2000" dirty="0">
                <a:hlinkClick r:id="rId2"/>
              </a:rPr>
              <a:t>https://www.youtube.com/watch?v=ISMyBvFOxJc&amp;frags=pl%2Cwn</a:t>
            </a:r>
            <a:endParaRPr lang="en-US" sz="2000" dirty="0"/>
          </a:p>
          <a:p>
            <a:pPr algn="ctr"/>
            <a:endParaRPr lang="en-US" dirty="0"/>
          </a:p>
          <a:p>
            <a:pPr algn="ctr"/>
            <a:r>
              <a:rPr lang="en-US" sz="3200" dirty="0"/>
              <a:t>Today’s squeak becomes tomorrows notes: </a:t>
            </a:r>
          </a:p>
          <a:p>
            <a:pPr algn="ctr"/>
            <a:r>
              <a:rPr lang="en-US" sz="2000" dirty="0">
                <a:hlinkClick r:id="rId3"/>
              </a:rPr>
              <a:t>https://www.youtube.com/watch?v=yjDz2SvBfZo&amp;frags=pl%2Cwn</a:t>
            </a:r>
            <a:endParaRPr lang="en-US" sz="2000" dirty="0"/>
          </a:p>
          <a:p>
            <a:pPr algn="ctr"/>
            <a:endParaRPr lang="en-US" dirty="0"/>
          </a:p>
        </p:txBody>
      </p:sp>
    </p:spTree>
    <p:extLst>
      <p:ext uri="{BB962C8B-B14F-4D97-AF65-F5344CB8AC3E}">
        <p14:creationId xmlns:p14="http://schemas.microsoft.com/office/powerpoint/2010/main" val="1953566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1" y="1358771"/>
            <a:ext cx="9851135" cy="91440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Dynamic Range</a:t>
            </a:r>
          </a:p>
        </p:txBody>
      </p:sp>
      <p:sp>
        <p:nvSpPr>
          <p:cNvPr id="2" name="Rectangle 1">
            <a:extLst>
              <a:ext uri="{FF2B5EF4-FFF2-40B4-BE49-F238E27FC236}">
                <a16:creationId xmlns:a16="http://schemas.microsoft.com/office/drawing/2014/main" id="{D7796F04-2B83-6048-9919-C8605D9EAA35}"/>
              </a:ext>
            </a:extLst>
          </p:cNvPr>
          <p:cNvSpPr/>
          <p:nvPr/>
        </p:nvSpPr>
        <p:spPr>
          <a:xfrm>
            <a:off x="1170431" y="2425571"/>
            <a:ext cx="9851135" cy="3108543"/>
          </a:xfrm>
          <a:prstGeom prst="rect">
            <a:avLst/>
          </a:prstGeom>
        </p:spPr>
        <p:txBody>
          <a:bodyPr wrap="square">
            <a:spAutoFit/>
          </a:bodyPr>
          <a:lstStyle/>
          <a:p>
            <a:pPr algn="ctr"/>
            <a:r>
              <a:rPr lang="en-GB" sz="2800" i="1" dirty="0"/>
              <a:t>Dynamics are the tone controls of sound production. </a:t>
            </a:r>
            <a:br>
              <a:rPr lang="en-GB" sz="2800" i="1" dirty="0"/>
            </a:br>
            <a:br>
              <a:rPr lang="en-GB" sz="2800" i="1" dirty="0"/>
            </a:br>
            <a:r>
              <a:rPr lang="en-GB" sz="2800" i="1" dirty="0"/>
              <a:t>The study of dynamics is not the analysis of air flow. It is the awareness of sound.</a:t>
            </a:r>
          </a:p>
          <a:p>
            <a:pPr algn="ctr"/>
            <a:endParaRPr lang="en-GB" sz="2800" i="1" dirty="0"/>
          </a:p>
          <a:p>
            <a:pPr algn="ctr"/>
            <a:r>
              <a:rPr lang="en-GB" sz="2800" i="1" dirty="0"/>
              <a:t>The most difficult technical challenge any brass player encounters is playing a very soft entrance on a very high note.</a:t>
            </a:r>
          </a:p>
        </p:txBody>
      </p:sp>
    </p:spTree>
    <p:extLst>
      <p:ext uri="{BB962C8B-B14F-4D97-AF65-F5344CB8AC3E}">
        <p14:creationId xmlns:p14="http://schemas.microsoft.com/office/powerpoint/2010/main" val="2795013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796F04-2B83-6048-9919-C8605D9EAA35}"/>
              </a:ext>
            </a:extLst>
          </p:cNvPr>
          <p:cNvSpPr/>
          <p:nvPr/>
        </p:nvSpPr>
        <p:spPr>
          <a:xfrm>
            <a:off x="1170431" y="2419350"/>
            <a:ext cx="9851135" cy="3539430"/>
          </a:xfrm>
          <a:prstGeom prst="rect">
            <a:avLst/>
          </a:prstGeom>
        </p:spPr>
        <p:txBody>
          <a:bodyPr wrap="square">
            <a:spAutoFit/>
          </a:bodyPr>
          <a:lstStyle/>
          <a:p>
            <a:pPr algn="ctr"/>
            <a:r>
              <a:rPr lang="en-GB" sz="2800" i="1" dirty="0"/>
              <a:t>Loud dynamics require a high flow rate and soft dynamics require a low flow rate. </a:t>
            </a:r>
          </a:p>
          <a:p>
            <a:pPr algn="ctr"/>
            <a:endParaRPr lang="en-GB" sz="2800" i="1" dirty="0"/>
          </a:p>
          <a:p>
            <a:pPr algn="ctr"/>
            <a:r>
              <a:rPr lang="en-GB" sz="2800" i="1" dirty="0"/>
              <a:t>It’s the same requirement a string player has with their bow. They must move the bow faster to play louder.</a:t>
            </a:r>
          </a:p>
          <a:p>
            <a:pPr algn="ctr"/>
            <a:endParaRPr lang="en-GB" sz="2800" i="1" dirty="0"/>
          </a:p>
          <a:p>
            <a:pPr algn="ctr"/>
            <a:r>
              <a:rPr lang="en-US" sz="2800" i="1" dirty="0">
                <a:hlinkClick r:id="rId3"/>
              </a:rPr>
              <a:t>http://www.rogerrocco.net/2010/02/dynamics.html</a:t>
            </a:r>
            <a:endParaRPr lang="en-US" sz="2800" i="1" dirty="0"/>
          </a:p>
          <a:p>
            <a:pPr algn="ctr"/>
            <a:endParaRPr lang="en-US" sz="2800" i="1" dirty="0"/>
          </a:p>
        </p:txBody>
      </p:sp>
      <p:sp>
        <p:nvSpPr>
          <p:cNvPr id="4" name="Title 1">
            <a:extLst>
              <a:ext uri="{FF2B5EF4-FFF2-40B4-BE49-F238E27FC236}">
                <a16:creationId xmlns:a16="http://schemas.microsoft.com/office/drawing/2014/main" id="{957AE06E-13D7-B54B-8F4B-17D3B90F5EB0}"/>
              </a:ext>
            </a:extLst>
          </p:cNvPr>
          <p:cNvSpPr txBox="1">
            <a:spLocks/>
          </p:cNvSpPr>
          <p:nvPr/>
        </p:nvSpPr>
        <p:spPr>
          <a:xfrm>
            <a:off x="1170431" y="1358771"/>
            <a:ext cx="9851135" cy="91440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Dynamic Range</a:t>
            </a:r>
          </a:p>
        </p:txBody>
      </p:sp>
    </p:spTree>
    <p:extLst>
      <p:ext uri="{BB962C8B-B14F-4D97-AF65-F5344CB8AC3E}">
        <p14:creationId xmlns:p14="http://schemas.microsoft.com/office/powerpoint/2010/main" val="34223550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796F04-2B83-6048-9919-C8605D9EAA35}"/>
              </a:ext>
            </a:extLst>
          </p:cNvPr>
          <p:cNvSpPr/>
          <p:nvPr/>
        </p:nvSpPr>
        <p:spPr>
          <a:xfrm>
            <a:off x="1170430" y="3314015"/>
            <a:ext cx="9851135" cy="2185214"/>
          </a:xfrm>
          <a:prstGeom prst="rect">
            <a:avLst/>
          </a:prstGeom>
        </p:spPr>
        <p:txBody>
          <a:bodyPr wrap="square">
            <a:spAutoFit/>
          </a:bodyPr>
          <a:lstStyle/>
          <a:p>
            <a:pPr algn="ctr"/>
            <a:r>
              <a:rPr lang="en-GB" sz="3600" dirty="0"/>
              <a:t>Trumpet Masterclasses with </a:t>
            </a:r>
            <a:r>
              <a:rPr lang="en-GB" sz="3600" dirty="0" err="1"/>
              <a:t>Dr.</a:t>
            </a:r>
            <a:r>
              <a:rPr lang="en-GB" sz="3600" dirty="0"/>
              <a:t> Brian Shook: </a:t>
            </a:r>
          </a:p>
          <a:p>
            <a:pPr algn="ctr"/>
            <a:r>
              <a:rPr lang="en-GB" sz="3600" dirty="0">
                <a:hlinkClick r:id="rId3"/>
              </a:rPr>
              <a:t>https://www.youtube.com/watch?v=gJDITSSBmsk</a:t>
            </a:r>
            <a:endParaRPr lang="en-GB" sz="3600" dirty="0"/>
          </a:p>
          <a:p>
            <a:pPr algn="ctr"/>
            <a:endParaRPr lang="en-US" sz="2800" i="1" dirty="0"/>
          </a:p>
        </p:txBody>
      </p:sp>
      <p:sp>
        <p:nvSpPr>
          <p:cNvPr id="4" name="Title 1">
            <a:extLst>
              <a:ext uri="{FF2B5EF4-FFF2-40B4-BE49-F238E27FC236}">
                <a16:creationId xmlns:a16="http://schemas.microsoft.com/office/drawing/2014/main" id="{957AE06E-13D7-B54B-8F4B-17D3B90F5EB0}"/>
              </a:ext>
            </a:extLst>
          </p:cNvPr>
          <p:cNvSpPr txBox="1">
            <a:spLocks/>
          </p:cNvSpPr>
          <p:nvPr/>
        </p:nvSpPr>
        <p:spPr>
          <a:xfrm>
            <a:off x="1170430" y="1358771"/>
            <a:ext cx="9851135" cy="91440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Dynamics on a trumpet</a:t>
            </a:r>
          </a:p>
        </p:txBody>
      </p:sp>
    </p:spTree>
    <p:extLst>
      <p:ext uri="{BB962C8B-B14F-4D97-AF65-F5344CB8AC3E}">
        <p14:creationId xmlns:p14="http://schemas.microsoft.com/office/powerpoint/2010/main" val="1042076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1276350"/>
            <a:ext cx="9851135" cy="91440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Articulation</a:t>
            </a:r>
          </a:p>
        </p:txBody>
      </p:sp>
      <p:sp>
        <p:nvSpPr>
          <p:cNvPr id="4" name="Rectangle 3">
            <a:extLst>
              <a:ext uri="{FF2B5EF4-FFF2-40B4-BE49-F238E27FC236}">
                <a16:creationId xmlns:a16="http://schemas.microsoft.com/office/drawing/2014/main" id="{AB6FCF2B-504B-814E-8C91-00A2F31698E1}"/>
              </a:ext>
            </a:extLst>
          </p:cNvPr>
          <p:cNvSpPr/>
          <p:nvPr/>
        </p:nvSpPr>
        <p:spPr>
          <a:xfrm>
            <a:off x="1170432" y="2190750"/>
            <a:ext cx="9851134" cy="4031873"/>
          </a:xfrm>
          <a:prstGeom prst="rect">
            <a:avLst/>
          </a:prstGeom>
        </p:spPr>
        <p:txBody>
          <a:bodyPr wrap="square">
            <a:spAutoFit/>
          </a:bodyPr>
          <a:lstStyle/>
          <a:p>
            <a:pPr algn="ctr"/>
            <a:r>
              <a:rPr lang="en-US" sz="3200" dirty="0"/>
              <a:t>Legato (Slur)</a:t>
            </a:r>
          </a:p>
          <a:p>
            <a:pPr algn="ctr"/>
            <a:r>
              <a:rPr lang="en-US" sz="3200" dirty="0"/>
              <a:t>Staccato </a:t>
            </a:r>
          </a:p>
          <a:p>
            <a:pPr algn="ctr"/>
            <a:r>
              <a:rPr lang="en-US" sz="3200" dirty="0"/>
              <a:t>Staccatissimo</a:t>
            </a:r>
          </a:p>
          <a:p>
            <a:pPr algn="ctr"/>
            <a:r>
              <a:rPr lang="en-US" sz="3200" dirty="0"/>
              <a:t>Tenuto</a:t>
            </a:r>
          </a:p>
          <a:p>
            <a:pPr algn="ctr"/>
            <a:r>
              <a:rPr lang="en-US" sz="3200" dirty="0"/>
              <a:t>Double Tonguing</a:t>
            </a:r>
          </a:p>
          <a:p>
            <a:pPr algn="ctr"/>
            <a:r>
              <a:rPr lang="en-US" sz="3200" dirty="0"/>
              <a:t>Triple Tonguing</a:t>
            </a:r>
          </a:p>
          <a:p>
            <a:pPr algn="ctr"/>
            <a:r>
              <a:rPr lang="en-US" sz="3200" dirty="0"/>
              <a:t>Flutter Tonguing</a:t>
            </a:r>
          </a:p>
          <a:p>
            <a:pPr algn="ctr"/>
            <a:r>
              <a:rPr lang="en-US" sz="3200" dirty="0"/>
              <a:t>Trill </a:t>
            </a:r>
          </a:p>
        </p:txBody>
      </p:sp>
    </p:spTree>
    <p:extLst>
      <p:ext uri="{BB962C8B-B14F-4D97-AF65-F5344CB8AC3E}">
        <p14:creationId xmlns:p14="http://schemas.microsoft.com/office/powerpoint/2010/main" val="9149184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D04C60-0CE5-074D-B79A-EDD08F4A962B}"/>
              </a:ext>
            </a:extLst>
          </p:cNvPr>
          <p:cNvSpPr/>
          <p:nvPr/>
        </p:nvSpPr>
        <p:spPr>
          <a:xfrm>
            <a:off x="1170433" y="2473107"/>
            <a:ext cx="9851134" cy="3108543"/>
          </a:xfrm>
          <a:prstGeom prst="rect">
            <a:avLst/>
          </a:prstGeom>
        </p:spPr>
        <p:txBody>
          <a:bodyPr wrap="square">
            <a:spAutoFit/>
          </a:bodyPr>
          <a:lstStyle/>
          <a:p>
            <a:pPr algn="ctr"/>
            <a:r>
              <a:rPr lang="en-US" sz="2800" dirty="0"/>
              <a:t>The Study of Orchestration – Samuel Adler: </a:t>
            </a:r>
          </a:p>
          <a:p>
            <a:pPr algn="ctr"/>
            <a:r>
              <a:rPr lang="en-US" sz="2800" dirty="0">
                <a:hlinkClick r:id="rId3"/>
              </a:rPr>
              <a:t>https://www.amazon.co.uk/Study-Orchestration-Book-only/dp/039397572X</a:t>
            </a:r>
            <a:endParaRPr lang="en-US" sz="2800" dirty="0"/>
          </a:p>
          <a:p>
            <a:pPr algn="ctr"/>
            <a:endParaRPr lang="en-US" sz="2800" dirty="0"/>
          </a:p>
          <a:p>
            <a:pPr algn="ctr"/>
            <a:r>
              <a:rPr lang="en-US" sz="2800" dirty="0"/>
              <a:t>Online Resource: </a:t>
            </a:r>
          </a:p>
          <a:p>
            <a:pPr algn="ctr"/>
            <a:r>
              <a:rPr lang="en-US" sz="2800" dirty="0">
                <a:hlinkClick r:id="rId4"/>
              </a:rPr>
              <a:t>http://andrewhugill.com/manuals/trumpet/articulations.html</a:t>
            </a:r>
            <a:endParaRPr lang="en-US" sz="2800" dirty="0"/>
          </a:p>
          <a:p>
            <a:pPr algn="ctr"/>
            <a:endParaRPr lang="en-US" sz="2800" dirty="0"/>
          </a:p>
        </p:txBody>
      </p:sp>
      <p:sp>
        <p:nvSpPr>
          <p:cNvPr id="6" name="Title 1">
            <a:extLst>
              <a:ext uri="{FF2B5EF4-FFF2-40B4-BE49-F238E27FC236}">
                <a16:creationId xmlns:a16="http://schemas.microsoft.com/office/drawing/2014/main" id="{C4560D6B-B1E0-0648-BDED-E081695D9E25}"/>
              </a:ext>
            </a:extLst>
          </p:cNvPr>
          <p:cNvSpPr txBox="1">
            <a:spLocks/>
          </p:cNvSpPr>
          <p:nvPr/>
        </p:nvSpPr>
        <p:spPr>
          <a:xfrm>
            <a:off x="1170432" y="1276350"/>
            <a:ext cx="9851135" cy="91440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Articulation</a:t>
            </a:r>
          </a:p>
        </p:txBody>
      </p:sp>
    </p:spTree>
    <p:extLst>
      <p:ext uri="{BB962C8B-B14F-4D97-AF65-F5344CB8AC3E}">
        <p14:creationId xmlns:p14="http://schemas.microsoft.com/office/powerpoint/2010/main" val="7381423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1313668"/>
            <a:ext cx="9851135" cy="4230663"/>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Constraints of the Instrument </a:t>
            </a:r>
          </a:p>
          <a:p>
            <a:r>
              <a:rPr lang="en-US" sz="6000" b="1" dirty="0"/>
              <a:t>and </a:t>
            </a:r>
          </a:p>
          <a:p>
            <a:r>
              <a:rPr lang="en-US" sz="6000" b="1" dirty="0"/>
              <a:t>Difficulty of Particular Music on the instrument</a:t>
            </a:r>
          </a:p>
        </p:txBody>
      </p:sp>
    </p:spTree>
    <p:extLst>
      <p:ext uri="{BB962C8B-B14F-4D97-AF65-F5344CB8AC3E}">
        <p14:creationId xmlns:p14="http://schemas.microsoft.com/office/powerpoint/2010/main" val="3750665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2535330"/>
            <a:ext cx="9851135" cy="178734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err="1"/>
              <a:t>N.b.</a:t>
            </a:r>
            <a:r>
              <a:rPr lang="en-US" sz="6000" b="1" dirty="0"/>
              <a:t> Nothing is impossible with practice</a:t>
            </a:r>
          </a:p>
        </p:txBody>
      </p:sp>
    </p:spTree>
    <p:extLst>
      <p:ext uri="{BB962C8B-B14F-4D97-AF65-F5344CB8AC3E}">
        <p14:creationId xmlns:p14="http://schemas.microsoft.com/office/powerpoint/2010/main" val="23781693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1961368"/>
            <a:ext cx="9851135" cy="2082705"/>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p:txBody>
      </p:sp>
      <p:sp>
        <p:nvSpPr>
          <p:cNvPr id="4" name="Title 1">
            <a:extLst>
              <a:ext uri="{FF2B5EF4-FFF2-40B4-BE49-F238E27FC236}">
                <a16:creationId xmlns:a16="http://schemas.microsoft.com/office/drawing/2014/main" id="{83B09960-2DEE-A744-A24A-88D5D13FC19F}"/>
              </a:ext>
            </a:extLst>
          </p:cNvPr>
          <p:cNvSpPr txBox="1">
            <a:spLocks/>
          </p:cNvSpPr>
          <p:nvPr/>
        </p:nvSpPr>
        <p:spPr>
          <a:xfrm>
            <a:off x="1170432" y="1746940"/>
            <a:ext cx="9851135" cy="3364119"/>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Stamina: </a:t>
            </a:r>
          </a:p>
          <a:p>
            <a:r>
              <a:rPr lang="en-US" sz="6000" b="1" dirty="0"/>
              <a:t>It is physically challenging t0 play a brass instrument</a:t>
            </a:r>
          </a:p>
        </p:txBody>
      </p:sp>
    </p:spTree>
    <p:extLst>
      <p:ext uri="{BB962C8B-B14F-4D97-AF65-F5344CB8AC3E}">
        <p14:creationId xmlns:p14="http://schemas.microsoft.com/office/powerpoint/2010/main" val="11275390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81E317A-F7B7-4B44-B823-D0F5F7A1EED1}"/>
              </a:ext>
            </a:extLst>
          </p:cNvPr>
          <p:cNvSpPr txBox="1">
            <a:spLocks/>
          </p:cNvSpPr>
          <p:nvPr/>
        </p:nvSpPr>
        <p:spPr>
          <a:xfrm>
            <a:off x="1170432" y="1335948"/>
            <a:ext cx="9851135" cy="818393"/>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Space to Breathe</a:t>
            </a:r>
          </a:p>
        </p:txBody>
      </p:sp>
      <p:sp>
        <p:nvSpPr>
          <p:cNvPr id="4" name="TextBox 3">
            <a:extLst>
              <a:ext uri="{FF2B5EF4-FFF2-40B4-BE49-F238E27FC236}">
                <a16:creationId xmlns:a16="http://schemas.microsoft.com/office/drawing/2014/main" id="{4A0AF128-CA82-8C48-8BFF-47B5086BDC9F}"/>
              </a:ext>
            </a:extLst>
          </p:cNvPr>
          <p:cNvSpPr txBox="1"/>
          <p:nvPr/>
        </p:nvSpPr>
        <p:spPr>
          <a:xfrm>
            <a:off x="1189199" y="2475064"/>
            <a:ext cx="9832368" cy="3046988"/>
          </a:xfrm>
          <a:prstGeom prst="rect">
            <a:avLst/>
          </a:prstGeom>
          <a:noFill/>
        </p:spPr>
        <p:txBody>
          <a:bodyPr wrap="square" rtlCol="0">
            <a:spAutoFit/>
          </a:bodyPr>
          <a:lstStyle/>
          <a:p>
            <a:pPr algn="ctr"/>
            <a:r>
              <a:rPr lang="en-GB" sz="3200" b="1" dirty="0"/>
              <a:t>Paul </a:t>
            </a:r>
            <a:r>
              <a:rPr lang="en-GB" sz="3200" b="1" dirty="0" err="1"/>
              <a:t>Lovatt</a:t>
            </a:r>
            <a:r>
              <a:rPr lang="en-GB" sz="3200" b="1" dirty="0"/>
              <a:t>-Cooper Examples:</a:t>
            </a:r>
          </a:p>
          <a:p>
            <a:pPr algn="ctr"/>
            <a:r>
              <a:rPr lang="en-GB" sz="3200" dirty="0"/>
              <a:t>Fire in the Blood</a:t>
            </a:r>
          </a:p>
          <a:p>
            <a:pPr algn="ctr"/>
            <a:r>
              <a:rPr lang="en-GB" sz="3200" dirty="0"/>
              <a:t>Where Eagles Sing</a:t>
            </a:r>
          </a:p>
          <a:p>
            <a:pPr algn="ctr"/>
            <a:endParaRPr lang="en-GB" sz="3200" dirty="0"/>
          </a:p>
          <a:p>
            <a:pPr algn="ctr"/>
            <a:r>
              <a:rPr lang="en-GB" sz="3200" dirty="0"/>
              <a:t>More Information: </a:t>
            </a:r>
          </a:p>
          <a:p>
            <a:pPr algn="ctr"/>
            <a:r>
              <a:rPr lang="en-GB" sz="3200" dirty="0">
                <a:hlinkClick r:id="rId3"/>
              </a:rPr>
              <a:t>https://en.wikipedia.org/wiki/Paul_Lovatt-Cooper</a:t>
            </a:r>
            <a:endParaRPr lang="en-GB" sz="3200" dirty="0"/>
          </a:p>
        </p:txBody>
      </p:sp>
    </p:spTree>
    <p:extLst>
      <p:ext uri="{BB962C8B-B14F-4D97-AF65-F5344CB8AC3E}">
        <p14:creationId xmlns:p14="http://schemas.microsoft.com/office/powerpoint/2010/main" val="27622388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2584545"/>
            <a:ext cx="9851135" cy="168891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p:txBody>
      </p:sp>
      <p:sp>
        <p:nvSpPr>
          <p:cNvPr id="4" name="Title 1">
            <a:extLst>
              <a:ext uri="{FF2B5EF4-FFF2-40B4-BE49-F238E27FC236}">
                <a16:creationId xmlns:a16="http://schemas.microsoft.com/office/drawing/2014/main" id="{83B09960-2DEE-A744-A24A-88D5D13FC19F}"/>
              </a:ext>
            </a:extLst>
          </p:cNvPr>
          <p:cNvSpPr txBox="1">
            <a:spLocks/>
          </p:cNvSpPr>
          <p:nvPr/>
        </p:nvSpPr>
        <p:spPr>
          <a:xfrm>
            <a:off x="1170431" y="1321903"/>
            <a:ext cx="9851135" cy="92360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Speed of the notes</a:t>
            </a:r>
          </a:p>
        </p:txBody>
      </p:sp>
      <p:sp>
        <p:nvSpPr>
          <p:cNvPr id="2" name="Rectangle 1">
            <a:extLst>
              <a:ext uri="{FF2B5EF4-FFF2-40B4-BE49-F238E27FC236}">
                <a16:creationId xmlns:a16="http://schemas.microsoft.com/office/drawing/2014/main" id="{2337AD7F-0D21-0145-8D01-3907146F35A1}"/>
              </a:ext>
            </a:extLst>
          </p:cNvPr>
          <p:cNvSpPr/>
          <p:nvPr/>
        </p:nvSpPr>
        <p:spPr>
          <a:xfrm>
            <a:off x="1534697" y="2196185"/>
            <a:ext cx="9246827" cy="3754874"/>
          </a:xfrm>
          <a:prstGeom prst="rect">
            <a:avLst/>
          </a:prstGeom>
        </p:spPr>
        <p:txBody>
          <a:bodyPr wrap="none">
            <a:spAutoFit/>
          </a:bodyPr>
          <a:lstStyle/>
          <a:p>
            <a:pPr algn="ctr"/>
            <a:r>
              <a:rPr lang="en-US" sz="3600" dirty="0"/>
              <a:t>(Not everyone has a license to drive an F1 Car)</a:t>
            </a:r>
          </a:p>
          <a:p>
            <a:pPr algn="ctr"/>
            <a:endParaRPr lang="en-US" dirty="0"/>
          </a:p>
          <a:p>
            <a:pPr algn="ctr"/>
            <a:r>
              <a:rPr lang="en-US" sz="3600" dirty="0"/>
              <a:t>Czardas (Monti) David Childs: </a:t>
            </a:r>
          </a:p>
          <a:p>
            <a:pPr algn="ctr"/>
            <a:r>
              <a:rPr lang="en-US" sz="2000" dirty="0">
                <a:hlinkClick r:id="rId3"/>
              </a:rPr>
              <a:t>https://youtu.be/nKaH-IlXnRA?t=28</a:t>
            </a:r>
            <a:endParaRPr lang="en-US" sz="2000" dirty="0"/>
          </a:p>
          <a:p>
            <a:pPr algn="ctr"/>
            <a:r>
              <a:rPr lang="en-US" sz="3600" dirty="0"/>
              <a:t> </a:t>
            </a:r>
          </a:p>
          <a:p>
            <a:pPr algn="ctr"/>
            <a:r>
              <a:rPr lang="en-US" sz="3600" dirty="0"/>
              <a:t>Flight of the Bumblebee, Canadian Brass: </a:t>
            </a:r>
          </a:p>
          <a:p>
            <a:pPr algn="ctr"/>
            <a:r>
              <a:rPr lang="en-US" sz="2000" dirty="0">
                <a:hlinkClick r:id="rId4"/>
              </a:rPr>
              <a:t>https://www.youtube.com/watch?v=xZO5KTJTwhE</a:t>
            </a:r>
            <a:endParaRPr lang="en-US" sz="2000" dirty="0"/>
          </a:p>
          <a:p>
            <a:pPr algn="ctr"/>
            <a:endParaRPr lang="en-US" sz="3600" dirty="0"/>
          </a:p>
        </p:txBody>
      </p:sp>
    </p:spTree>
    <p:extLst>
      <p:ext uri="{BB962C8B-B14F-4D97-AF65-F5344CB8AC3E}">
        <p14:creationId xmlns:p14="http://schemas.microsoft.com/office/powerpoint/2010/main" val="22209899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2" y="3006772"/>
            <a:ext cx="9851135" cy="844455"/>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Extended Techniques</a:t>
            </a:r>
          </a:p>
        </p:txBody>
      </p:sp>
    </p:spTree>
    <p:extLst>
      <p:ext uri="{BB962C8B-B14F-4D97-AF65-F5344CB8AC3E}">
        <p14:creationId xmlns:p14="http://schemas.microsoft.com/office/powerpoint/2010/main" val="35757124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749852"/>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Extended Techniques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3A8004BA-D80C-7E42-8776-5434533589CD}"/>
              </a:ext>
            </a:extLst>
          </p:cNvPr>
          <p:cNvSpPr/>
          <p:nvPr/>
        </p:nvSpPr>
        <p:spPr>
          <a:xfrm>
            <a:off x="1170432" y="3245380"/>
            <a:ext cx="9851135" cy="2062103"/>
          </a:xfrm>
          <a:prstGeom prst="rect">
            <a:avLst/>
          </a:prstGeom>
        </p:spPr>
        <p:txBody>
          <a:bodyPr wrap="square">
            <a:spAutoFit/>
          </a:bodyPr>
          <a:lstStyle/>
          <a:p>
            <a:pPr algn="ctr"/>
            <a:r>
              <a:rPr lang="en-GB" sz="3600" dirty="0"/>
              <a:t>Practicing Extended Techniques on the Trombone:</a:t>
            </a:r>
          </a:p>
          <a:p>
            <a:pPr algn="ctr"/>
            <a:r>
              <a:rPr lang="en-GB" sz="3600" dirty="0">
                <a:hlinkClick r:id="rId2"/>
              </a:rPr>
              <a:t>https://www.youtube.com/watch?v=Xmy1Ku57ePg</a:t>
            </a:r>
            <a:endParaRPr lang="en-GB" sz="3600" dirty="0"/>
          </a:p>
          <a:p>
            <a:pPr algn="ctr"/>
            <a:endParaRPr lang="en-GB" sz="2000" dirty="0"/>
          </a:p>
        </p:txBody>
      </p:sp>
    </p:spTree>
    <p:extLst>
      <p:ext uri="{BB962C8B-B14F-4D97-AF65-F5344CB8AC3E}">
        <p14:creationId xmlns:p14="http://schemas.microsoft.com/office/powerpoint/2010/main" val="12387413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1" y="1463723"/>
            <a:ext cx="9851135" cy="162237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Extended Techniques: </a:t>
            </a:r>
          </a:p>
          <a:p>
            <a:r>
              <a:rPr lang="en-US" sz="6000" b="1" dirty="0"/>
              <a:t>Mutes</a:t>
            </a:r>
          </a:p>
        </p:txBody>
      </p:sp>
      <p:sp>
        <p:nvSpPr>
          <p:cNvPr id="2" name="Rectangle 1">
            <a:extLst>
              <a:ext uri="{FF2B5EF4-FFF2-40B4-BE49-F238E27FC236}">
                <a16:creationId xmlns:a16="http://schemas.microsoft.com/office/drawing/2014/main" id="{84F5F582-2E8A-3947-8005-3C5BF3C9B9E0}"/>
              </a:ext>
            </a:extLst>
          </p:cNvPr>
          <p:cNvSpPr/>
          <p:nvPr/>
        </p:nvSpPr>
        <p:spPr>
          <a:xfrm>
            <a:off x="1170431" y="3086100"/>
            <a:ext cx="9851135" cy="2862322"/>
          </a:xfrm>
          <a:prstGeom prst="rect">
            <a:avLst/>
          </a:prstGeom>
        </p:spPr>
        <p:txBody>
          <a:bodyPr wrap="square">
            <a:spAutoFit/>
          </a:bodyPr>
          <a:lstStyle/>
          <a:p>
            <a:pPr algn="ctr"/>
            <a:r>
              <a:rPr lang="en-US" sz="3600" dirty="0"/>
              <a:t>Denis Wick Mute Spectrum: </a:t>
            </a:r>
          </a:p>
          <a:p>
            <a:pPr algn="ctr"/>
            <a:r>
              <a:rPr lang="en-US" sz="3600" dirty="0">
                <a:hlinkClick r:id="rId3"/>
              </a:rPr>
              <a:t>https://www.dansr.com/wick/resources/why-all-the-mutes-understanding-the-denis-wick-mute-spectrum</a:t>
            </a:r>
            <a:endParaRPr lang="en-US" sz="3600" dirty="0"/>
          </a:p>
          <a:p>
            <a:pPr algn="ctr"/>
            <a:endParaRPr lang="en-US" sz="3600" dirty="0"/>
          </a:p>
        </p:txBody>
      </p:sp>
    </p:spTree>
    <p:extLst>
      <p:ext uri="{BB962C8B-B14F-4D97-AF65-F5344CB8AC3E}">
        <p14:creationId xmlns:p14="http://schemas.microsoft.com/office/powerpoint/2010/main" val="7958285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3769DC-6877-0244-B663-DEBD00770E79}"/>
              </a:ext>
            </a:extLst>
          </p:cNvPr>
          <p:cNvSpPr txBox="1">
            <a:spLocks/>
          </p:cNvSpPr>
          <p:nvPr/>
        </p:nvSpPr>
        <p:spPr>
          <a:xfrm>
            <a:off x="1170431" y="1463723"/>
            <a:ext cx="9851135" cy="1622377"/>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endParaRPr lang="en-US" sz="6000" b="1" dirty="0"/>
          </a:p>
          <a:p>
            <a:r>
              <a:rPr lang="en-US" sz="6000" b="1" dirty="0"/>
              <a:t>Extended Techniques: </a:t>
            </a:r>
          </a:p>
          <a:p>
            <a:r>
              <a:rPr lang="en-US" sz="6000" b="1" dirty="0"/>
              <a:t>Mutes</a:t>
            </a:r>
          </a:p>
        </p:txBody>
      </p:sp>
      <p:sp>
        <p:nvSpPr>
          <p:cNvPr id="2" name="Rectangle 1">
            <a:extLst>
              <a:ext uri="{FF2B5EF4-FFF2-40B4-BE49-F238E27FC236}">
                <a16:creationId xmlns:a16="http://schemas.microsoft.com/office/drawing/2014/main" id="{84F5F582-2E8A-3947-8005-3C5BF3C9B9E0}"/>
              </a:ext>
            </a:extLst>
          </p:cNvPr>
          <p:cNvSpPr/>
          <p:nvPr/>
        </p:nvSpPr>
        <p:spPr>
          <a:xfrm>
            <a:off x="1170431" y="3086100"/>
            <a:ext cx="9851135" cy="2862322"/>
          </a:xfrm>
          <a:prstGeom prst="rect">
            <a:avLst/>
          </a:prstGeom>
        </p:spPr>
        <p:txBody>
          <a:bodyPr wrap="square">
            <a:spAutoFit/>
          </a:bodyPr>
          <a:lstStyle/>
          <a:p>
            <a:pPr algn="ctr"/>
            <a:r>
              <a:rPr lang="en-US" sz="3600" dirty="0"/>
              <a:t>Audio Examples and Further Information: </a:t>
            </a:r>
          </a:p>
          <a:p>
            <a:pPr algn="ctr"/>
            <a:r>
              <a:rPr lang="en-US" sz="3600" dirty="0">
                <a:hlinkClick r:id="rId3"/>
              </a:rPr>
              <a:t>https://www.summersong.net/music-teacher/trumpet-lessons/brass-instrument-mutes/</a:t>
            </a:r>
            <a:endParaRPr lang="en-US" sz="3600" dirty="0"/>
          </a:p>
          <a:p>
            <a:pPr algn="ctr"/>
            <a:endParaRPr lang="en-US" sz="3600" dirty="0"/>
          </a:p>
        </p:txBody>
      </p:sp>
    </p:spTree>
    <p:extLst>
      <p:ext uri="{BB962C8B-B14F-4D97-AF65-F5344CB8AC3E}">
        <p14:creationId xmlns:p14="http://schemas.microsoft.com/office/powerpoint/2010/main" val="18765298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749852"/>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Extended Techniques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3A8004BA-D80C-7E42-8776-5434533589CD}"/>
              </a:ext>
            </a:extLst>
          </p:cNvPr>
          <p:cNvSpPr/>
          <p:nvPr/>
        </p:nvSpPr>
        <p:spPr>
          <a:xfrm>
            <a:off x="1170432" y="3245380"/>
            <a:ext cx="9851135" cy="1508105"/>
          </a:xfrm>
          <a:prstGeom prst="rect">
            <a:avLst/>
          </a:prstGeom>
        </p:spPr>
        <p:txBody>
          <a:bodyPr wrap="square">
            <a:spAutoFit/>
          </a:bodyPr>
          <a:lstStyle/>
          <a:p>
            <a:pPr algn="ctr"/>
            <a:r>
              <a:rPr lang="en-GB" sz="3600" dirty="0"/>
              <a:t>Breathing through the instrument: </a:t>
            </a:r>
          </a:p>
          <a:p>
            <a:pPr algn="ctr"/>
            <a:r>
              <a:rPr lang="en-GB" sz="3600" dirty="0">
                <a:hlinkClick r:id="rId2"/>
              </a:rPr>
              <a:t>https://www.youtube.com/watch?v=v1j59AsKyNY</a:t>
            </a:r>
            <a:endParaRPr lang="en-GB" sz="3600" dirty="0"/>
          </a:p>
          <a:p>
            <a:pPr algn="ctr"/>
            <a:endParaRPr lang="en-GB" sz="2000" dirty="0"/>
          </a:p>
        </p:txBody>
      </p:sp>
    </p:spTree>
    <p:extLst>
      <p:ext uri="{BB962C8B-B14F-4D97-AF65-F5344CB8AC3E}">
        <p14:creationId xmlns:p14="http://schemas.microsoft.com/office/powerpoint/2010/main" val="5520912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749852"/>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Extended Techniques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3A8004BA-D80C-7E42-8776-5434533589CD}"/>
              </a:ext>
            </a:extLst>
          </p:cNvPr>
          <p:cNvSpPr/>
          <p:nvPr/>
        </p:nvSpPr>
        <p:spPr>
          <a:xfrm>
            <a:off x="1170432" y="3245380"/>
            <a:ext cx="9851135" cy="1508105"/>
          </a:xfrm>
          <a:prstGeom prst="rect">
            <a:avLst/>
          </a:prstGeom>
        </p:spPr>
        <p:txBody>
          <a:bodyPr wrap="square">
            <a:spAutoFit/>
          </a:bodyPr>
          <a:lstStyle/>
          <a:p>
            <a:pPr algn="ctr"/>
            <a:r>
              <a:rPr lang="en-GB" sz="3600" dirty="0"/>
              <a:t>The Fall: </a:t>
            </a:r>
          </a:p>
          <a:p>
            <a:pPr algn="ctr"/>
            <a:r>
              <a:rPr lang="en-GB" sz="3600" dirty="0">
                <a:hlinkClick r:id="rId2"/>
              </a:rPr>
              <a:t>https://youtu.be/qRKI-euzdfU?t=67</a:t>
            </a:r>
            <a:endParaRPr lang="en-GB" sz="3600" dirty="0"/>
          </a:p>
          <a:p>
            <a:pPr algn="ctr"/>
            <a:endParaRPr lang="en-GB" sz="2000" dirty="0"/>
          </a:p>
        </p:txBody>
      </p:sp>
    </p:spTree>
    <p:extLst>
      <p:ext uri="{BB962C8B-B14F-4D97-AF65-F5344CB8AC3E}">
        <p14:creationId xmlns:p14="http://schemas.microsoft.com/office/powerpoint/2010/main" val="26626632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749852"/>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Extended Techniques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3A8004BA-D80C-7E42-8776-5434533589CD}"/>
              </a:ext>
            </a:extLst>
          </p:cNvPr>
          <p:cNvSpPr/>
          <p:nvPr/>
        </p:nvSpPr>
        <p:spPr>
          <a:xfrm>
            <a:off x="1170432" y="3245380"/>
            <a:ext cx="9851135" cy="1508105"/>
          </a:xfrm>
          <a:prstGeom prst="rect">
            <a:avLst/>
          </a:prstGeom>
        </p:spPr>
        <p:txBody>
          <a:bodyPr wrap="square">
            <a:spAutoFit/>
          </a:bodyPr>
          <a:lstStyle/>
          <a:p>
            <a:pPr algn="ctr"/>
            <a:r>
              <a:rPr lang="en-GB" sz="3600" dirty="0"/>
              <a:t>Bending Pitches: </a:t>
            </a:r>
          </a:p>
          <a:p>
            <a:pPr algn="ctr"/>
            <a:r>
              <a:rPr lang="en-GB" sz="3600" dirty="0">
                <a:hlinkClick r:id="rId2"/>
              </a:rPr>
              <a:t>https://youtu.be/_6ErdAmiv8c?t=198</a:t>
            </a:r>
            <a:endParaRPr lang="en-GB" sz="3600" dirty="0"/>
          </a:p>
          <a:p>
            <a:pPr algn="ctr"/>
            <a:endParaRPr lang="en-GB" sz="2000" dirty="0"/>
          </a:p>
        </p:txBody>
      </p:sp>
    </p:spTree>
    <p:extLst>
      <p:ext uri="{BB962C8B-B14F-4D97-AF65-F5344CB8AC3E}">
        <p14:creationId xmlns:p14="http://schemas.microsoft.com/office/powerpoint/2010/main" val="23101826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2398274"/>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Extended Technique - Shakes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3A8004BA-D80C-7E42-8776-5434533589CD}"/>
              </a:ext>
            </a:extLst>
          </p:cNvPr>
          <p:cNvSpPr/>
          <p:nvPr/>
        </p:nvSpPr>
        <p:spPr>
          <a:xfrm>
            <a:off x="1170432" y="3612621"/>
            <a:ext cx="9851135" cy="2062103"/>
          </a:xfrm>
          <a:prstGeom prst="rect">
            <a:avLst/>
          </a:prstGeom>
        </p:spPr>
        <p:txBody>
          <a:bodyPr wrap="square">
            <a:spAutoFit/>
          </a:bodyPr>
          <a:lstStyle/>
          <a:p>
            <a:pPr algn="ctr"/>
            <a:r>
              <a:rPr lang="en-GB" sz="3600" dirty="0"/>
              <a:t>Maynard Ferguson – Chameleon: </a:t>
            </a:r>
          </a:p>
          <a:p>
            <a:pPr algn="ctr"/>
            <a:r>
              <a:rPr lang="en-GB" sz="3600" dirty="0">
                <a:hlinkClick r:id="rId2"/>
              </a:rPr>
              <a:t>https://open.spotify.com/track/3Iw2CbRmyKRPGf1yj1HrRo?si=xuELctf-Qk-bsO80WMm0Xg</a:t>
            </a:r>
            <a:endParaRPr lang="en-GB" sz="3600" dirty="0"/>
          </a:p>
          <a:p>
            <a:pPr algn="ctr"/>
            <a:endParaRPr lang="en-GB" sz="2000" dirty="0"/>
          </a:p>
        </p:txBody>
      </p:sp>
    </p:spTree>
    <p:extLst>
      <p:ext uri="{BB962C8B-B14F-4D97-AF65-F5344CB8AC3E}">
        <p14:creationId xmlns:p14="http://schemas.microsoft.com/office/powerpoint/2010/main" val="7792400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242241"/>
            <a:ext cx="9851135" cy="16962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Example of Extended Techniques</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929E7885-1787-2D4F-A6C6-CCD8E0F24F49}"/>
              </a:ext>
            </a:extLst>
          </p:cNvPr>
          <p:cNvSpPr/>
          <p:nvPr/>
        </p:nvSpPr>
        <p:spPr>
          <a:xfrm>
            <a:off x="1170432" y="2938447"/>
            <a:ext cx="9851135" cy="2862322"/>
          </a:xfrm>
          <a:prstGeom prst="rect">
            <a:avLst/>
          </a:prstGeom>
        </p:spPr>
        <p:txBody>
          <a:bodyPr wrap="square">
            <a:spAutoFit/>
          </a:bodyPr>
          <a:lstStyle/>
          <a:p>
            <a:pPr algn="ctr"/>
            <a:r>
              <a:rPr lang="en-GB" sz="3600" dirty="0" err="1"/>
              <a:t>Multiphonics</a:t>
            </a:r>
            <a:r>
              <a:rPr lang="en-GB" sz="3600" dirty="0"/>
              <a:t>:</a:t>
            </a:r>
          </a:p>
          <a:p>
            <a:pPr algn="ctr"/>
            <a:r>
              <a:rPr lang="en-GB" sz="3600" dirty="0"/>
              <a:t>Nat McIntosh (Youngblood Brass Band) – </a:t>
            </a:r>
          </a:p>
          <a:p>
            <a:pPr algn="ctr"/>
            <a:r>
              <a:rPr lang="en-GB" sz="3600" dirty="0"/>
              <a:t>The Warrior Comes Out To Play: </a:t>
            </a:r>
          </a:p>
          <a:p>
            <a:pPr algn="ctr"/>
            <a:r>
              <a:rPr lang="en-GB" sz="3600" dirty="0">
                <a:hlinkClick r:id="rId2"/>
              </a:rPr>
              <a:t>https://open.spotify.com/track/6Bi6jyhrHWr7F4rEYcElCN?si=6RXkLUN5TtquSorftcjvEg</a:t>
            </a:r>
            <a:endParaRPr lang="en-GB" sz="3600" dirty="0"/>
          </a:p>
        </p:txBody>
      </p:sp>
    </p:spTree>
    <p:extLst>
      <p:ext uri="{BB962C8B-B14F-4D97-AF65-F5344CB8AC3E}">
        <p14:creationId xmlns:p14="http://schemas.microsoft.com/office/powerpoint/2010/main" val="15137494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Rectangle 2">
            <a:extLst>
              <a:ext uri="{FF2B5EF4-FFF2-40B4-BE49-F238E27FC236}">
                <a16:creationId xmlns:a16="http://schemas.microsoft.com/office/drawing/2014/main" id="{929E7885-1787-2D4F-A6C6-CCD8E0F24F49}"/>
              </a:ext>
            </a:extLst>
          </p:cNvPr>
          <p:cNvSpPr/>
          <p:nvPr/>
        </p:nvSpPr>
        <p:spPr>
          <a:xfrm>
            <a:off x="1170432" y="2938447"/>
            <a:ext cx="9851135" cy="3077766"/>
          </a:xfrm>
          <a:prstGeom prst="rect">
            <a:avLst/>
          </a:prstGeom>
        </p:spPr>
        <p:txBody>
          <a:bodyPr wrap="square">
            <a:spAutoFit/>
          </a:bodyPr>
          <a:lstStyle/>
          <a:p>
            <a:pPr algn="ctr"/>
            <a:r>
              <a:rPr lang="en-GB" sz="3600" dirty="0" err="1"/>
              <a:t>Fnugg</a:t>
            </a:r>
            <a:r>
              <a:rPr lang="en-GB" sz="3600" dirty="0"/>
              <a:t> – </a:t>
            </a:r>
            <a:r>
              <a:rPr lang="en-GB" sz="3600" dirty="0" err="1"/>
              <a:t>Øystein</a:t>
            </a:r>
            <a:r>
              <a:rPr lang="en-GB" sz="3600" dirty="0"/>
              <a:t> </a:t>
            </a:r>
            <a:r>
              <a:rPr lang="en-GB" sz="3600" dirty="0" err="1"/>
              <a:t>Baadsvik</a:t>
            </a:r>
            <a:r>
              <a:rPr lang="en-GB" sz="3600" dirty="0"/>
              <a:t>:</a:t>
            </a:r>
          </a:p>
          <a:p>
            <a:pPr algn="ctr"/>
            <a:r>
              <a:rPr lang="en-GB" sz="2800" dirty="0">
                <a:hlinkClick r:id="rId2"/>
              </a:rPr>
              <a:t>https://www.youtube.com/watch?v=1r4UC0rWxhM&amp;frags=pl%2Cwn</a:t>
            </a:r>
            <a:endParaRPr lang="en-GB" sz="2800" dirty="0"/>
          </a:p>
          <a:p>
            <a:pPr algn="ctr"/>
            <a:endParaRPr lang="en-GB" sz="2000" dirty="0"/>
          </a:p>
          <a:p>
            <a:pPr algn="ctr"/>
            <a:r>
              <a:rPr lang="en-GB" sz="3600" dirty="0"/>
              <a:t>Score: </a:t>
            </a:r>
          </a:p>
          <a:p>
            <a:pPr algn="ctr"/>
            <a:r>
              <a:rPr lang="en-GB" sz="2800" dirty="0">
                <a:hlinkClick r:id="rId3"/>
              </a:rPr>
              <a:t>https://www.lowbrassmusic.com/fnugg-5900</a:t>
            </a:r>
            <a:endParaRPr lang="en-GB" sz="2800" dirty="0"/>
          </a:p>
          <a:p>
            <a:pPr algn="ctr"/>
            <a:endParaRPr lang="en-GB" dirty="0"/>
          </a:p>
        </p:txBody>
      </p:sp>
      <p:sp>
        <p:nvSpPr>
          <p:cNvPr id="5" name="Title 1">
            <a:extLst>
              <a:ext uri="{FF2B5EF4-FFF2-40B4-BE49-F238E27FC236}">
                <a16:creationId xmlns:a16="http://schemas.microsoft.com/office/drawing/2014/main" id="{A9FD47D1-4F0F-EA41-B3AE-B32BDA1D578E}"/>
              </a:ext>
            </a:extLst>
          </p:cNvPr>
          <p:cNvSpPr txBox="1">
            <a:spLocks/>
          </p:cNvSpPr>
          <p:nvPr/>
        </p:nvSpPr>
        <p:spPr>
          <a:xfrm>
            <a:off x="1170432" y="1242241"/>
            <a:ext cx="9851135" cy="16962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Example of Extended Techniques</a:t>
            </a:r>
          </a:p>
        </p:txBody>
      </p:sp>
    </p:spTree>
    <p:extLst>
      <p:ext uri="{BB962C8B-B14F-4D97-AF65-F5344CB8AC3E}">
        <p14:creationId xmlns:p14="http://schemas.microsoft.com/office/powerpoint/2010/main" val="37355850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2" y="1477524"/>
            <a:ext cx="9851135" cy="163121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Notation Conventions -</a:t>
            </a:r>
          </a:p>
          <a:p>
            <a:r>
              <a:rPr lang="en-US" sz="6000" b="1" dirty="0"/>
              <a:t>Existing Repertoire </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F96C3621-5B53-9A40-8096-1673A2D1E02A}"/>
              </a:ext>
            </a:extLst>
          </p:cNvPr>
          <p:cNvSpPr txBox="1"/>
          <p:nvPr/>
        </p:nvSpPr>
        <p:spPr>
          <a:xfrm>
            <a:off x="2002218" y="3749261"/>
            <a:ext cx="8187562" cy="1200329"/>
          </a:xfrm>
          <a:prstGeom prst="rect">
            <a:avLst/>
          </a:prstGeom>
          <a:noFill/>
        </p:spPr>
        <p:txBody>
          <a:bodyPr wrap="none" rtlCol="0">
            <a:spAutoFit/>
          </a:bodyPr>
          <a:lstStyle/>
          <a:p>
            <a:pPr algn="ctr"/>
            <a:r>
              <a:rPr lang="en-US" sz="3600" dirty="0"/>
              <a:t>International Music Score Library Project:</a:t>
            </a:r>
          </a:p>
          <a:p>
            <a:pPr algn="ctr"/>
            <a:r>
              <a:rPr lang="en-US" sz="3600" dirty="0">
                <a:hlinkClick r:id="rId2"/>
              </a:rPr>
              <a:t>https://imslp.org/</a:t>
            </a:r>
            <a:endParaRPr lang="en-US" sz="2800" dirty="0"/>
          </a:p>
        </p:txBody>
      </p:sp>
    </p:spTree>
    <p:extLst>
      <p:ext uri="{BB962C8B-B14F-4D97-AF65-F5344CB8AC3E}">
        <p14:creationId xmlns:p14="http://schemas.microsoft.com/office/powerpoint/2010/main" val="17559751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1" y="1174915"/>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Brass Band Listening</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8FB5E85F-3305-8941-BDCD-79516752ADD1}"/>
              </a:ext>
            </a:extLst>
          </p:cNvPr>
          <p:cNvSpPr/>
          <p:nvPr/>
        </p:nvSpPr>
        <p:spPr>
          <a:xfrm>
            <a:off x="1170430" y="2022021"/>
            <a:ext cx="9851135" cy="3539430"/>
          </a:xfrm>
          <a:prstGeom prst="rect">
            <a:avLst/>
          </a:prstGeom>
        </p:spPr>
        <p:txBody>
          <a:bodyPr wrap="square">
            <a:spAutoFit/>
          </a:bodyPr>
          <a:lstStyle/>
          <a:p>
            <a:pPr marL="571500" indent="-571500">
              <a:buFont typeface="Wingdings" pitchFamily="2" charset="2"/>
              <a:buChar char="§"/>
            </a:pPr>
            <a:r>
              <a:rPr lang="en-GB" sz="3200" i="1" dirty="0"/>
              <a:t>Labour and Love </a:t>
            </a:r>
            <a:r>
              <a:rPr lang="en-GB" sz="3200" dirty="0"/>
              <a:t>by Percy Fletcher</a:t>
            </a:r>
          </a:p>
          <a:p>
            <a:pPr marL="571500" indent="-571500">
              <a:buFont typeface="Wingdings" pitchFamily="2" charset="2"/>
              <a:buChar char="§"/>
            </a:pPr>
            <a:r>
              <a:rPr lang="en-GB" sz="3200" i="1" dirty="0"/>
              <a:t>A Moorside Suite</a:t>
            </a:r>
            <a:r>
              <a:rPr lang="en-GB" sz="3200" dirty="0"/>
              <a:t> by Gustav Holst</a:t>
            </a:r>
          </a:p>
          <a:p>
            <a:pPr marL="571500" indent="-571500">
              <a:buFont typeface="Wingdings" pitchFamily="2" charset="2"/>
              <a:buChar char="§"/>
            </a:pPr>
            <a:r>
              <a:rPr lang="en-GB" sz="3200" i="1" dirty="0" err="1"/>
              <a:t>Resurgam</a:t>
            </a:r>
            <a:r>
              <a:rPr lang="en-GB" sz="3200" dirty="0"/>
              <a:t> by Eric Ball</a:t>
            </a:r>
          </a:p>
          <a:p>
            <a:pPr marL="571500" indent="-571500">
              <a:buFont typeface="Wingdings" pitchFamily="2" charset="2"/>
              <a:buChar char="§"/>
            </a:pPr>
            <a:r>
              <a:rPr lang="en-GB" sz="3200" i="1" dirty="0"/>
              <a:t>Blitz</a:t>
            </a:r>
            <a:r>
              <a:rPr lang="en-GB" sz="3200" dirty="0"/>
              <a:t> by Derek </a:t>
            </a:r>
            <a:r>
              <a:rPr lang="en-GB" sz="3200" dirty="0" err="1"/>
              <a:t>Borgeous</a:t>
            </a:r>
            <a:endParaRPr lang="en-GB" sz="3200" dirty="0"/>
          </a:p>
          <a:p>
            <a:pPr marL="571500" indent="-571500">
              <a:buFont typeface="Wingdings" pitchFamily="2" charset="2"/>
              <a:buChar char="§"/>
            </a:pPr>
            <a:r>
              <a:rPr lang="en-GB" sz="3200" i="1" dirty="0"/>
              <a:t>The Year of the Dragon</a:t>
            </a:r>
            <a:r>
              <a:rPr lang="en-GB" sz="3200" dirty="0"/>
              <a:t> by Philip Sparke</a:t>
            </a:r>
          </a:p>
          <a:p>
            <a:pPr marL="571500" indent="-571500">
              <a:buFont typeface="Wingdings" pitchFamily="2" charset="2"/>
              <a:buChar char="§"/>
            </a:pPr>
            <a:r>
              <a:rPr lang="en-GB" sz="3200" i="1" dirty="0"/>
              <a:t>Variations on a Ninth</a:t>
            </a:r>
            <a:r>
              <a:rPr lang="en-GB" sz="3200" dirty="0"/>
              <a:t> by Gilbert </a:t>
            </a:r>
            <a:r>
              <a:rPr lang="en-GB" sz="3200" dirty="0" err="1"/>
              <a:t>Vinter</a:t>
            </a:r>
            <a:endParaRPr lang="en-GB" sz="3200" dirty="0"/>
          </a:p>
          <a:p>
            <a:pPr marL="571500" indent="-571500">
              <a:buFont typeface="Wingdings" pitchFamily="2" charset="2"/>
              <a:buChar char="§"/>
            </a:pPr>
            <a:r>
              <a:rPr lang="en-GB" sz="3200" i="1" dirty="0"/>
              <a:t>Symphony in Two Movements</a:t>
            </a:r>
            <a:r>
              <a:rPr lang="en-GB" sz="3200" dirty="0"/>
              <a:t> by Edward Gregson</a:t>
            </a:r>
          </a:p>
        </p:txBody>
      </p:sp>
    </p:spTree>
    <p:extLst>
      <p:ext uri="{BB962C8B-B14F-4D97-AF65-F5344CB8AC3E}">
        <p14:creationId xmlns:p14="http://schemas.microsoft.com/office/powerpoint/2010/main" val="36748004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A7C1D57-3852-134C-88F5-227ACE7D0F1B}"/>
              </a:ext>
            </a:extLst>
          </p:cNvPr>
          <p:cNvSpPr txBox="1">
            <a:spLocks/>
          </p:cNvSpPr>
          <p:nvPr/>
        </p:nvSpPr>
        <p:spPr>
          <a:xfrm>
            <a:off x="1170431" y="1841665"/>
            <a:ext cx="9851135" cy="847106"/>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6000" b="1" dirty="0"/>
              <a:t>Further information</a:t>
            </a:r>
          </a:p>
        </p:txBody>
      </p:sp>
      <p:sp>
        <p:nvSpPr>
          <p:cNvPr id="2" name="TextBox 1">
            <a:extLst>
              <a:ext uri="{FF2B5EF4-FFF2-40B4-BE49-F238E27FC236}">
                <a16:creationId xmlns:a16="http://schemas.microsoft.com/office/drawing/2014/main" id="{CCD8DF6C-701D-984B-B6C4-3579DE359576}"/>
              </a:ext>
            </a:extLst>
          </p:cNvPr>
          <p:cNvSpPr txBox="1"/>
          <p:nvPr/>
        </p:nvSpPr>
        <p:spPr>
          <a:xfrm>
            <a:off x="5595582" y="6196084"/>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F96C3621-5B53-9A40-8096-1673A2D1E02A}"/>
              </a:ext>
            </a:extLst>
          </p:cNvPr>
          <p:cNvSpPr txBox="1"/>
          <p:nvPr/>
        </p:nvSpPr>
        <p:spPr>
          <a:xfrm>
            <a:off x="1170431" y="3072822"/>
            <a:ext cx="9851136" cy="2800767"/>
          </a:xfrm>
          <a:prstGeom prst="rect">
            <a:avLst/>
          </a:prstGeom>
          <a:noFill/>
        </p:spPr>
        <p:txBody>
          <a:bodyPr wrap="square" rtlCol="0">
            <a:spAutoFit/>
          </a:bodyPr>
          <a:lstStyle/>
          <a:p>
            <a:pPr algn="ctr"/>
            <a:r>
              <a:rPr lang="en-US" sz="2800" dirty="0">
                <a:hlinkClick r:id="rId2"/>
              </a:rPr>
              <a:t>https://www.4barsrest.com/articles/2005/art428.asp</a:t>
            </a:r>
            <a:endParaRPr lang="en-US" sz="2800" dirty="0"/>
          </a:p>
          <a:p>
            <a:pPr algn="ctr"/>
            <a:endParaRPr lang="en-US" sz="2800" dirty="0"/>
          </a:p>
          <a:p>
            <a:pPr algn="ctr"/>
            <a:r>
              <a:rPr lang="en-US" sz="2800" dirty="0">
                <a:hlinkClick r:id="rId3"/>
              </a:rPr>
              <a:t>https://www.evenant.com/music/effective-ways-to-orchestrate-brass/</a:t>
            </a:r>
            <a:endParaRPr lang="en-US" sz="2800" dirty="0"/>
          </a:p>
          <a:p>
            <a:pPr algn="ctr"/>
            <a:endParaRPr lang="en-US" sz="3600" dirty="0"/>
          </a:p>
          <a:p>
            <a:pPr algn="ctr"/>
            <a:endParaRPr lang="en-US" sz="2800" dirty="0"/>
          </a:p>
        </p:txBody>
      </p:sp>
    </p:spTree>
    <p:extLst>
      <p:ext uri="{BB962C8B-B14F-4D97-AF65-F5344CB8AC3E}">
        <p14:creationId xmlns:p14="http://schemas.microsoft.com/office/powerpoint/2010/main" val="40796680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2E7725-60A8-F246-9CA4-9F8E2B52262F}"/>
              </a:ext>
            </a:extLst>
          </p:cNvPr>
          <p:cNvSpPr/>
          <p:nvPr/>
        </p:nvSpPr>
        <p:spPr>
          <a:xfrm>
            <a:off x="0" y="1507751"/>
            <a:ext cx="12192000" cy="5324535"/>
          </a:xfrm>
          <a:prstGeom prst="rect">
            <a:avLst/>
          </a:prstGeom>
        </p:spPr>
        <p:txBody>
          <a:bodyPr wrap="square">
            <a:spAutoFit/>
          </a:bodyPr>
          <a:lstStyle/>
          <a:p>
            <a:pPr algn="just">
              <a:spcAft>
                <a:spcPts val="0"/>
              </a:spcAft>
            </a:pPr>
            <a:r>
              <a:rPr lang="en-US" sz="2800" dirty="0">
                <a:solidFill>
                  <a:srgbClr val="000000"/>
                </a:solidFill>
                <a:uFill>
                  <a:solidFill>
                    <a:srgbClr val="000000"/>
                  </a:solidFill>
                </a:uFill>
                <a:ea typeface="Helvetica" pitchFamily="2" charset="0"/>
                <a:cs typeface="Arial Unicode MS" panose="020B0604020202020204" pitchFamily="34" charset="-128"/>
              </a:rPr>
              <a:t>Using the sound idents examples explored in class as inspiration, create three original sound idents for the same logo (i.e. </a:t>
            </a:r>
            <a:r>
              <a:rPr lang="en-US" sz="2800" dirty="0" err="1">
                <a:solidFill>
                  <a:srgbClr val="000000"/>
                </a:solidFill>
                <a:uFill>
                  <a:solidFill>
                    <a:srgbClr val="000000"/>
                  </a:solidFill>
                </a:uFill>
                <a:ea typeface="Helvetica" pitchFamily="2" charset="0"/>
                <a:cs typeface="Arial Unicode MS" panose="020B0604020202020204" pitchFamily="34" charset="-128"/>
              </a:rPr>
              <a:t>CoprTV</a:t>
            </a:r>
            <a:r>
              <a:rPr lang="en-US" sz="2800" dirty="0">
                <a:solidFill>
                  <a:srgbClr val="000000"/>
                </a:solidFill>
                <a:uFill>
                  <a:solidFill>
                    <a:srgbClr val="000000"/>
                  </a:solidFill>
                </a:uFill>
                <a:ea typeface="Helvetica" pitchFamily="2" charset="0"/>
                <a:cs typeface="Arial Unicode MS" panose="020B0604020202020204" pitchFamily="34" charset="-128"/>
              </a:rPr>
              <a:t>).  Each sound ident should be arranged for a brass ensemble of no more than four brass musicians. The Sound ident can be composed using a mixture of the outlined instrumentation and </a:t>
            </a:r>
            <a:r>
              <a:rPr lang="en-US" sz="2800" dirty="0" err="1">
                <a:solidFill>
                  <a:srgbClr val="000000"/>
                </a:solidFill>
                <a:uFill>
                  <a:solidFill>
                    <a:srgbClr val="000000"/>
                  </a:solidFill>
                </a:uFill>
                <a:ea typeface="Helvetica" pitchFamily="2" charset="0"/>
                <a:cs typeface="Arial Unicode MS" panose="020B0604020202020204" pitchFamily="34" charset="-128"/>
              </a:rPr>
              <a:t>synthesised</a:t>
            </a:r>
            <a:r>
              <a:rPr lang="en-US" sz="2800" dirty="0">
                <a:solidFill>
                  <a:srgbClr val="000000"/>
                </a:solidFill>
                <a:uFill>
                  <a:solidFill>
                    <a:srgbClr val="000000"/>
                  </a:solidFill>
                </a:uFill>
                <a:ea typeface="Helvetica" pitchFamily="2" charset="0"/>
                <a:cs typeface="Arial Unicode MS" panose="020B0604020202020204" pitchFamily="34" charset="-128"/>
              </a:rPr>
              <a:t> sounds. The duration of the ident must be longer than ten seconds and no longer than 20 seconds.  Present the sound idents as a Sibelius score* (including the individual parts), an audio file* and a video file (e.g. MP4). </a:t>
            </a:r>
            <a:r>
              <a:rPr lang="en-US" sz="2800" b="1" dirty="0">
                <a:solidFill>
                  <a:srgbClr val="000000"/>
                </a:solidFill>
                <a:uFill>
                  <a:solidFill>
                    <a:srgbClr val="000000"/>
                  </a:solidFill>
                </a:uFill>
                <a:ea typeface="Helvetica" pitchFamily="2" charset="0"/>
                <a:cs typeface="Arial Unicode MS" panose="020B0604020202020204" pitchFamily="34" charset="-128"/>
              </a:rPr>
              <a:t>(70%)</a:t>
            </a:r>
          </a:p>
          <a:p>
            <a:pPr algn="just">
              <a:spcAft>
                <a:spcPts val="0"/>
              </a:spcAft>
            </a:pPr>
            <a:endParaRPr lang="en-US" sz="1600" b="1"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*You can use </a:t>
            </a:r>
            <a:r>
              <a:rPr lang="en-US" sz="2800" b="1" dirty="0">
                <a:solidFill>
                  <a:srgbClr val="000000"/>
                </a:solidFill>
                <a:uFill>
                  <a:solidFill>
                    <a:srgbClr val="000000"/>
                  </a:solidFill>
                </a:uFill>
                <a:ea typeface="Helvetica" pitchFamily="2" charset="0"/>
                <a:cs typeface="Arial Unicode MS" panose="020B0604020202020204" pitchFamily="34" charset="-128"/>
              </a:rPr>
              <a:t>any</a:t>
            </a:r>
            <a:r>
              <a:rPr lang="en-US" sz="2800" dirty="0">
                <a:solidFill>
                  <a:srgbClr val="000000"/>
                </a:solidFill>
                <a:uFill>
                  <a:solidFill>
                    <a:srgbClr val="000000"/>
                  </a:solidFill>
                </a:uFill>
                <a:ea typeface="Helvetica" pitchFamily="2" charset="0"/>
                <a:cs typeface="Arial Unicode MS" panose="020B0604020202020204" pitchFamily="34" charset="-128"/>
              </a:rPr>
              <a:t> notation software  – submission files should include PDF scores and parts and the software file.</a:t>
            </a:r>
          </a:p>
          <a:p>
            <a:pPr algn="just"/>
            <a:endParaRPr lang="en-US" sz="1600"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*All compositions will be recorded. </a:t>
            </a:r>
            <a:endParaRPr lang="en-GB" sz="2800" b="1" dirty="0">
              <a:solidFill>
                <a:srgbClr val="000000"/>
              </a:solidFill>
              <a:uFill>
                <a:solidFill>
                  <a:srgbClr val="000000"/>
                </a:solidFill>
              </a:uFill>
              <a:ea typeface="Helvetica" pitchFamily="2" charset="0"/>
              <a:cs typeface="Arial Unicode MS" panose="020B0604020202020204" pitchFamily="34" charset="-128"/>
            </a:endParaRPr>
          </a:p>
        </p:txBody>
      </p:sp>
      <p:sp>
        <p:nvSpPr>
          <p:cNvPr id="5" name="Title 1">
            <a:extLst>
              <a:ext uri="{FF2B5EF4-FFF2-40B4-BE49-F238E27FC236}">
                <a16:creationId xmlns:a16="http://schemas.microsoft.com/office/drawing/2014/main" id="{ACFCB8C5-1B35-004A-9E2D-4562C683C06E}"/>
              </a:ext>
            </a:extLst>
          </p:cNvPr>
          <p:cNvSpPr txBox="1">
            <a:spLocks/>
          </p:cNvSpPr>
          <p:nvPr/>
        </p:nvSpPr>
        <p:spPr>
          <a:xfrm>
            <a:off x="1170432" y="304801"/>
            <a:ext cx="9851135" cy="75093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800" b="1" dirty="0"/>
              <a:t>MUSIC 3 ASSIGNMENT – PART A</a:t>
            </a:r>
          </a:p>
        </p:txBody>
      </p:sp>
    </p:spTree>
    <p:extLst>
      <p:ext uri="{BB962C8B-B14F-4D97-AF65-F5344CB8AC3E}">
        <p14:creationId xmlns:p14="http://schemas.microsoft.com/office/powerpoint/2010/main" val="10158136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0F5F909-3CF8-294A-927B-4349C49B18DC}"/>
              </a:ext>
            </a:extLst>
          </p:cNvPr>
          <p:cNvSpPr/>
          <p:nvPr/>
        </p:nvSpPr>
        <p:spPr>
          <a:xfrm>
            <a:off x="0" y="1874728"/>
            <a:ext cx="12192000" cy="4832092"/>
          </a:xfrm>
          <a:prstGeom prst="rect">
            <a:avLst/>
          </a:prstGeom>
        </p:spPr>
        <p:txBody>
          <a:bodyPr wrap="square">
            <a:spAutoFit/>
          </a:bodyPr>
          <a:lstStyle/>
          <a:p>
            <a:pPr algn="just"/>
            <a:r>
              <a:rPr lang="en-US" sz="2800" dirty="0">
                <a:solidFill>
                  <a:srgbClr val="000000"/>
                </a:solidFill>
                <a:uFill>
                  <a:solidFill>
                    <a:srgbClr val="000000"/>
                  </a:solidFill>
                </a:uFill>
                <a:ea typeface="Helvetica" pitchFamily="2" charset="0"/>
                <a:cs typeface="Arial Unicode MS" panose="020B0604020202020204" pitchFamily="34" charset="-128"/>
              </a:rPr>
              <a:t>The composition commission has been extended, you are required to extend one of the sound idents created to a feature length duration of thirty seconds. Once extended, record the ident with the brass musicians provided at the schedule recording event date (Week 11). </a:t>
            </a:r>
            <a:r>
              <a:rPr lang="en-US" sz="2800" b="1" dirty="0">
                <a:solidFill>
                  <a:srgbClr val="000000"/>
                </a:solidFill>
                <a:uFill>
                  <a:solidFill>
                    <a:srgbClr val="000000"/>
                  </a:solidFill>
                </a:uFill>
                <a:ea typeface="Helvetica" pitchFamily="2" charset="0"/>
                <a:cs typeface="Arial Unicode MS" panose="020B0604020202020204" pitchFamily="34" charset="-128"/>
              </a:rPr>
              <a:t>(30%)</a:t>
            </a:r>
          </a:p>
          <a:p>
            <a:pPr algn="just"/>
            <a:endParaRPr lang="en-US" sz="2800" b="1"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Present the sound idents as a Sibelius score* (including the individual parts), an audio file and a video file (e.g. MP4).</a:t>
            </a:r>
          </a:p>
          <a:p>
            <a:pPr algn="just"/>
            <a:endParaRPr lang="en-US" sz="2800" dirty="0">
              <a:solidFill>
                <a:srgbClr val="000000"/>
              </a:solidFill>
              <a:uFill>
                <a:solidFill>
                  <a:srgbClr val="000000"/>
                </a:solidFill>
              </a:uFill>
              <a:ea typeface="Helvetica" pitchFamily="2" charset="0"/>
              <a:cs typeface="Arial Unicode MS" panose="020B0604020202020204" pitchFamily="34" charset="-128"/>
            </a:endParaRPr>
          </a:p>
          <a:p>
            <a:pPr algn="just"/>
            <a:r>
              <a:rPr lang="en-US" sz="2800" dirty="0">
                <a:solidFill>
                  <a:srgbClr val="000000"/>
                </a:solidFill>
                <a:uFill>
                  <a:solidFill>
                    <a:srgbClr val="000000"/>
                  </a:solidFill>
                </a:uFill>
                <a:ea typeface="Helvetica" pitchFamily="2" charset="0"/>
                <a:cs typeface="Arial Unicode MS" panose="020B0604020202020204" pitchFamily="34" charset="-128"/>
              </a:rPr>
              <a:t>*You can use </a:t>
            </a:r>
            <a:r>
              <a:rPr lang="en-US" sz="2800" b="1" dirty="0">
                <a:solidFill>
                  <a:srgbClr val="000000"/>
                </a:solidFill>
                <a:uFill>
                  <a:solidFill>
                    <a:srgbClr val="000000"/>
                  </a:solidFill>
                </a:uFill>
                <a:ea typeface="Helvetica" pitchFamily="2" charset="0"/>
                <a:cs typeface="Arial Unicode MS" panose="020B0604020202020204" pitchFamily="34" charset="-128"/>
              </a:rPr>
              <a:t>any</a:t>
            </a:r>
            <a:r>
              <a:rPr lang="en-US" sz="2800" dirty="0">
                <a:solidFill>
                  <a:srgbClr val="000000"/>
                </a:solidFill>
                <a:uFill>
                  <a:solidFill>
                    <a:srgbClr val="000000"/>
                  </a:solidFill>
                </a:uFill>
                <a:ea typeface="Helvetica" pitchFamily="2" charset="0"/>
                <a:cs typeface="Arial Unicode MS" panose="020B0604020202020204" pitchFamily="34" charset="-128"/>
              </a:rPr>
              <a:t> notation software  – submission files should include PDF scores and parts and the software file.</a:t>
            </a:r>
          </a:p>
          <a:p>
            <a:pPr algn="just"/>
            <a:endParaRPr lang="en-GB" sz="2800" dirty="0">
              <a:solidFill>
                <a:srgbClr val="000000"/>
              </a:solidFill>
              <a:uFill>
                <a:solidFill>
                  <a:srgbClr val="000000"/>
                </a:solidFill>
              </a:uFill>
              <a:ea typeface="Helvetica" pitchFamily="2" charset="0"/>
              <a:cs typeface="Arial Unicode MS" panose="020B0604020202020204" pitchFamily="34" charset="-128"/>
            </a:endParaRPr>
          </a:p>
        </p:txBody>
      </p:sp>
      <p:sp>
        <p:nvSpPr>
          <p:cNvPr id="8" name="Title 1">
            <a:extLst>
              <a:ext uri="{FF2B5EF4-FFF2-40B4-BE49-F238E27FC236}">
                <a16:creationId xmlns:a16="http://schemas.microsoft.com/office/drawing/2014/main" id="{6C2EED94-08B4-904A-9115-8950F812DB50}"/>
              </a:ext>
            </a:extLst>
          </p:cNvPr>
          <p:cNvSpPr txBox="1">
            <a:spLocks/>
          </p:cNvSpPr>
          <p:nvPr/>
        </p:nvSpPr>
        <p:spPr>
          <a:xfrm>
            <a:off x="1170432" y="304801"/>
            <a:ext cx="9851135" cy="750930"/>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4800" b="1" dirty="0"/>
              <a:t>MUSIC 3 ASSIGNMENT – PART B</a:t>
            </a:r>
          </a:p>
        </p:txBody>
      </p:sp>
    </p:spTree>
    <p:extLst>
      <p:ext uri="{BB962C8B-B14F-4D97-AF65-F5344CB8AC3E}">
        <p14:creationId xmlns:p14="http://schemas.microsoft.com/office/powerpoint/2010/main" val="278186561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1741</Words>
  <Application>Microsoft Macintosh PowerPoint</Application>
  <PresentationFormat>Widescreen</PresentationFormat>
  <Paragraphs>278</Paragraphs>
  <Slides>63</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63</vt:i4>
      </vt:variant>
    </vt:vector>
  </HeadingPairs>
  <TitlesOfParts>
    <vt:vector size="67" baseType="lpstr">
      <vt:lpstr>Calibri</vt:lpstr>
      <vt:lpstr>Franklin Gothic Book</vt:lpstr>
      <vt:lpstr>Wingdings</vt:lpstr>
      <vt:lpstr>Crop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Bird</dc:creator>
  <cp:lastModifiedBy>David Bird</cp:lastModifiedBy>
  <cp:revision>41</cp:revision>
  <dcterms:created xsi:type="dcterms:W3CDTF">2019-11-04T07:46:33Z</dcterms:created>
  <dcterms:modified xsi:type="dcterms:W3CDTF">2019-11-04T09:33:24Z</dcterms:modified>
</cp:coreProperties>
</file>