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x="18288000" cy="10287000"/>
  <p:notesSz cx="6858000" cy="9144000"/>
  <p:embeddedFontLst>
    <p:embeddedFont>
      <p:font typeface="Poppins Bold" charset="1" panose="00000800000000000000"/>
      <p:regular r:id="rId14"/>
    </p:embeddedFont>
    <p:embeddedFont>
      <p:font typeface="Poppins" charset="1" panose="00000500000000000000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fonts/font14.fntdata" Type="http://schemas.openxmlformats.org/officeDocument/2006/relationships/font"/><Relationship Id="rId15" Target="fonts/font15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jpeg" Type="http://schemas.openxmlformats.org/officeDocument/2006/relationships/image"/><Relationship Id="rId3" Target="../media/image9.jpeg" Type="http://schemas.openxmlformats.org/officeDocument/2006/relationships/image"/><Relationship Id="rId4" Target="../media/image10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Relationship Id="rId3" Target="../media/image12.svg" Type="http://schemas.openxmlformats.org/officeDocument/2006/relationships/image"/><Relationship Id="rId4" Target="../media/image13.png" Type="http://schemas.openxmlformats.org/officeDocument/2006/relationships/image"/><Relationship Id="rId5" Target="../media/image14.svg" Type="http://schemas.openxmlformats.org/officeDocument/2006/relationships/image"/><Relationship Id="rId6" Target="../media/image15.png" Type="http://schemas.openxmlformats.org/officeDocument/2006/relationships/image"/><Relationship Id="rId7" Target="../media/image16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7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8.png" Type="http://schemas.openxmlformats.org/officeDocument/2006/relationships/image"/><Relationship Id="rId3" Target="../media/image19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6E6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3046731" y="513939"/>
            <a:ext cx="7367827" cy="10287000"/>
            <a:chOff x="0" y="0"/>
            <a:chExt cx="9823770" cy="13716000"/>
          </a:xfrm>
        </p:grpSpPr>
        <p:pic>
          <p:nvPicPr>
            <p:cNvPr name="Picture 3" id="3"/>
            <p:cNvPicPr>
              <a:picLocks noChangeAspect="true"/>
            </p:cNvPicPr>
            <p:nvPr/>
          </p:nvPicPr>
          <p:blipFill>
            <a:blip r:embed="rId2"/>
            <a:srcRect l="29168" t="0" r="29168" b="0"/>
            <a:stretch>
              <a:fillRect/>
            </a:stretch>
          </p:blipFill>
          <p:spPr>
            <a:xfrm flipH="false" flipV="false">
              <a:off x="0" y="0"/>
              <a:ext cx="9823770" cy="13716000"/>
            </a:xfrm>
            <a:prstGeom prst="rect">
              <a:avLst/>
            </a:prstGeom>
          </p:spPr>
        </p:pic>
      </p:grpSp>
      <p:grpSp>
        <p:nvGrpSpPr>
          <p:cNvPr name="Group 4" id="4"/>
          <p:cNvGrpSpPr>
            <a:grpSpLocks noChangeAspect="true"/>
          </p:cNvGrpSpPr>
          <p:nvPr/>
        </p:nvGrpSpPr>
        <p:grpSpPr>
          <a:xfrm rot="0">
            <a:off x="-3925328" y="6875611"/>
            <a:ext cx="7850656" cy="7850656"/>
            <a:chOff x="0" y="0"/>
            <a:chExt cx="1708150" cy="170815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708150" cy="1708150"/>
            </a:xfrm>
            <a:custGeom>
              <a:avLst/>
              <a:gdLst/>
              <a:ahLst/>
              <a:cxnLst/>
              <a:rect r="r" b="b" t="t" l="l"/>
              <a:pathLst>
                <a:path h="1708150" w="1708150">
                  <a:moveTo>
                    <a:pt x="853440" y="1708150"/>
                  </a:moveTo>
                  <a:cubicBezTo>
                    <a:pt x="383540" y="1708150"/>
                    <a:pt x="0" y="1324610"/>
                    <a:pt x="0" y="853440"/>
                  </a:cubicBezTo>
                  <a:cubicBezTo>
                    <a:pt x="0" y="383540"/>
                    <a:pt x="383540" y="0"/>
                    <a:pt x="853440" y="0"/>
                  </a:cubicBezTo>
                  <a:cubicBezTo>
                    <a:pt x="1324610" y="0"/>
                    <a:pt x="1706880" y="383540"/>
                    <a:pt x="1706880" y="853440"/>
                  </a:cubicBezTo>
                  <a:cubicBezTo>
                    <a:pt x="1708150" y="1324610"/>
                    <a:pt x="1324610" y="1708150"/>
                    <a:pt x="853440" y="1708150"/>
                  </a:cubicBezTo>
                  <a:close/>
                  <a:moveTo>
                    <a:pt x="853440" y="469900"/>
                  </a:moveTo>
                  <a:cubicBezTo>
                    <a:pt x="642620" y="469900"/>
                    <a:pt x="469900" y="642620"/>
                    <a:pt x="469900" y="853440"/>
                  </a:cubicBezTo>
                  <a:cubicBezTo>
                    <a:pt x="469900" y="1064260"/>
                    <a:pt x="642620" y="1236980"/>
                    <a:pt x="853440" y="1236980"/>
                  </a:cubicBezTo>
                  <a:cubicBezTo>
                    <a:pt x="1064260" y="1236980"/>
                    <a:pt x="1236980" y="1064260"/>
                    <a:pt x="1236980" y="853440"/>
                  </a:cubicBezTo>
                  <a:cubicBezTo>
                    <a:pt x="1236980" y="642620"/>
                    <a:pt x="1065530" y="469900"/>
                    <a:pt x="853440" y="46990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sp>
        <p:nvSpPr>
          <p:cNvPr name="Freeform 6" id="6"/>
          <p:cNvSpPr/>
          <p:nvPr/>
        </p:nvSpPr>
        <p:spPr>
          <a:xfrm flipH="false" flipV="false" rot="0">
            <a:off x="8025463" y="7490796"/>
            <a:ext cx="1535069" cy="1508205"/>
          </a:xfrm>
          <a:custGeom>
            <a:avLst/>
            <a:gdLst/>
            <a:ahLst/>
            <a:cxnLst/>
            <a:rect r="r" b="b" t="t" l="l"/>
            <a:pathLst>
              <a:path h="1508205" w="1535069">
                <a:moveTo>
                  <a:pt x="0" y="0"/>
                </a:moveTo>
                <a:lnTo>
                  <a:pt x="1535069" y="0"/>
                </a:lnTo>
                <a:lnTo>
                  <a:pt x="1535069" y="1508205"/>
                </a:lnTo>
                <a:lnTo>
                  <a:pt x="0" y="150820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598829" y="1175515"/>
            <a:ext cx="1535069" cy="1508205"/>
          </a:xfrm>
          <a:custGeom>
            <a:avLst/>
            <a:gdLst/>
            <a:ahLst/>
            <a:cxnLst/>
            <a:rect r="r" b="b" t="t" l="l"/>
            <a:pathLst>
              <a:path h="1508205" w="1535069">
                <a:moveTo>
                  <a:pt x="0" y="0"/>
                </a:moveTo>
                <a:lnTo>
                  <a:pt x="1535069" y="0"/>
                </a:lnTo>
                <a:lnTo>
                  <a:pt x="1535069" y="1508205"/>
                </a:lnTo>
                <a:lnTo>
                  <a:pt x="0" y="150820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1598829" y="4022725"/>
            <a:ext cx="9321343" cy="21272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b="true" sz="3999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A CRITICAL ANALYSIS OF LEADERSHIP STYLE AND APPROACHES TO CHANGE.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598829" y="6198468"/>
            <a:ext cx="5249840" cy="5429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Ciprian Grosu (2209375)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6E6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31904" y="2447060"/>
            <a:ext cx="1295264" cy="1040946"/>
          </a:xfrm>
          <a:custGeom>
            <a:avLst/>
            <a:gdLst/>
            <a:ahLst/>
            <a:cxnLst/>
            <a:rect r="r" b="b" t="t" l="l"/>
            <a:pathLst>
              <a:path h="1040946" w="1295264">
                <a:moveTo>
                  <a:pt x="0" y="0"/>
                </a:moveTo>
                <a:lnTo>
                  <a:pt x="1295263" y="0"/>
                </a:lnTo>
                <a:lnTo>
                  <a:pt x="1295263" y="1040945"/>
                </a:lnTo>
                <a:lnTo>
                  <a:pt x="0" y="10409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914400"/>
            <a:ext cx="3196934" cy="717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b="true" sz="3999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OBJECTIVES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0">
            <a:off x="1331904" y="4102554"/>
            <a:ext cx="1295264" cy="1040946"/>
          </a:xfrm>
          <a:custGeom>
            <a:avLst/>
            <a:gdLst/>
            <a:ahLst/>
            <a:cxnLst/>
            <a:rect r="r" b="b" t="t" l="l"/>
            <a:pathLst>
              <a:path h="1040946" w="1295264">
                <a:moveTo>
                  <a:pt x="0" y="0"/>
                </a:moveTo>
                <a:lnTo>
                  <a:pt x="1295263" y="0"/>
                </a:lnTo>
                <a:lnTo>
                  <a:pt x="1295263" y="1040946"/>
                </a:lnTo>
                <a:lnTo>
                  <a:pt x="0" y="104094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331904" y="5853052"/>
            <a:ext cx="1295264" cy="1040946"/>
          </a:xfrm>
          <a:custGeom>
            <a:avLst/>
            <a:gdLst/>
            <a:ahLst/>
            <a:cxnLst/>
            <a:rect r="r" b="b" t="t" l="l"/>
            <a:pathLst>
              <a:path h="1040946" w="1295264">
                <a:moveTo>
                  <a:pt x="0" y="0"/>
                </a:moveTo>
                <a:lnTo>
                  <a:pt x="1295263" y="0"/>
                </a:lnTo>
                <a:lnTo>
                  <a:pt x="1295263" y="1040946"/>
                </a:lnTo>
                <a:lnTo>
                  <a:pt x="0" y="104094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2999284" y="2561132"/>
            <a:ext cx="11115604" cy="635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900"/>
              </a:lnSpc>
              <a:spcBef>
                <a:spcPct val="0"/>
              </a:spcBef>
            </a:pPr>
            <a:r>
              <a:rPr lang="en-US" sz="3500" b="true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To critically analyse my leadership style 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2999284" y="4253140"/>
            <a:ext cx="13320594" cy="635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b="true" sz="3500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To outline the future challenges that my business will face 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2999284" y="6003637"/>
            <a:ext cx="13525977" cy="635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b="true" sz="3500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To demonstrate how my leadership style can guide teams   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6E6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991045" y="3086100"/>
            <a:ext cx="3905319" cy="4114800"/>
          </a:xfrm>
          <a:custGeom>
            <a:avLst/>
            <a:gdLst/>
            <a:ahLst/>
            <a:cxnLst/>
            <a:rect r="r" b="b" t="t" l="l"/>
            <a:pathLst>
              <a:path h="4114800" w="3905319">
                <a:moveTo>
                  <a:pt x="0" y="0"/>
                </a:moveTo>
                <a:lnTo>
                  <a:pt x="3905320" y="0"/>
                </a:lnTo>
                <a:lnTo>
                  <a:pt x="390532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914400"/>
            <a:ext cx="4106026" cy="717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b="true" sz="3999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INTRODUCTION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2190981"/>
            <a:ext cx="12531723" cy="7889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A leader shapes and shares a vision which gives point to the work of others (Handy, 1992).</a:t>
            </a:r>
          </a:p>
          <a:p>
            <a:pPr algn="just">
              <a:lnSpc>
                <a:spcPts val="3499"/>
              </a:lnSpc>
            </a:pPr>
          </a:p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Leadership occurs when one group member modifies the motivation or competencies of others in the group (Wilson, 2023).</a:t>
            </a:r>
          </a:p>
          <a:p>
            <a:pPr algn="just">
              <a:lnSpc>
                <a:spcPts val="3499"/>
              </a:lnSpc>
            </a:pPr>
          </a:p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Leaders don’t give orders, instead, they guide, support, and help everyone work together to create positive change through teamwork, testing new ideas, and solving problems (London Business School, 2025).</a:t>
            </a:r>
          </a:p>
          <a:p>
            <a:pPr algn="just">
              <a:lnSpc>
                <a:spcPts val="3499"/>
              </a:lnSpc>
            </a:pPr>
          </a:p>
          <a:p>
            <a:pPr algn="just">
              <a:lnSpc>
                <a:spcPts val="3499"/>
              </a:lnSpc>
            </a:pP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Leadership is a complex process which happens in a given context of guiding, influencing, and enabling individuals or groups to achieve shared goals, adapting to diverse challenges and contexts (Kotter, 2008; Badura et.al, 2022; Newstead &amp; Riggio, 2023) </a:t>
            </a:r>
          </a:p>
          <a:p>
            <a:pPr algn="l">
              <a:lnSpc>
                <a:spcPts val="3499"/>
              </a:lnSpc>
            </a:pPr>
          </a:p>
          <a:p>
            <a:pPr algn="l">
              <a:lnSpc>
                <a:spcPts val="3499"/>
              </a:lnSpc>
            </a:pPr>
          </a:p>
          <a:p>
            <a:pPr algn="l">
              <a:lnSpc>
                <a:spcPts val="3499"/>
              </a:lnSpc>
            </a:pPr>
          </a:p>
          <a:p>
            <a:pPr algn="l">
              <a:lnSpc>
                <a:spcPts val="349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6E6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>
            <a:grpSpLocks noChangeAspect="true"/>
          </p:cNvGrpSpPr>
          <p:nvPr/>
        </p:nvGrpSpPr>
        <p:grpSpPr>
          <a:xfrm rot="0">
            <a:off x="12908160" y="1359754"/>
            <a:ext cx="4351140" cy="7567492"/>
            <a:chOff x="0" y="0"/>
            <a:chExt cx="3291840" cy="572516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38100" y="0"/>
              <a:ext cx="3252470" cy="1734820"/>
            </a:xfrm>
            <a:custGeom>
              <a:avLst/>
              <a:gdLst/>
              <a:ahLst/>
              <a:cxnLst/>
              <a:rect r="r" b="b" t="t" l="l"/>
              <a:pathLst>
                <a:path h="1734820" w="3252470">
                  <a:moveTo>
                    <a:pt x="3021330" y="0"/>
                  </a:moveTo>
                  <a:cubicBezTo>
                    <a:pt x="2995930" y="2540"/>
                    <a:pt x="2971800" y="6350"/>
                    <a:pt x="2946400" y="8890"/>
                  </a:cubicBezTo>
                  <a:cubicBezTo>
                    <a:pt x="2937510" y="10160"/>
                    <a:pt x="2927350" y="11430"/>
                    <a:pt x="2918460" y="12700"/>
                  </a:cubicBezTo>
                  <a:cubicBezTo>
                    <a:pt x="2905760" y="13970"/>
                    <a:pt x="2915920" y="12700"/>
                    <a:pt x="2918460" y="12700"/>
                  </a:cubicBezTo>
                  <a:cubicBezTo>
                    <a:pt x="2894330" y="16510"/>
                    <a:pt x="2871470" y="19050"/>
                    <a:pt x="2847340" y="22860"/>
                  </a:cubicBezTo>
                  <a:cubicBezTo>
                    <a:pt x="2815590" y="26670"/>
                    <a:pt x="2783840" y="30480"/>
                    <a:pt x="2752090" y="31750"/>
                  </a:cubicBezTo>
                  <a:cubicBezTo>
                    <a:pt x="2519680" y="46990"/>
                    <a:pt x="2286000" y="16510"/>
                    <a:pt x="2053590" y="15240"/>
                  </a:cubicBezTo>
                  <a:cubicBezTo>
                    <a:pt x="1816100" y="12700"/>
                    <a:pt x="1577340" y="13970"/>
                    <a:pt x="1339850" y="19050"/>
                  </a:cubicBezTo>
                  <a:cubicBezTo>
                    <a:pt x="892810" y="27940"/>
                    <a:pt x="445770" y="46990"/>
                    <a:pt x="0" y="49530"/>
                  </a:cubicBezTo>
                  <a:cubicBezTo>
                    <a:pt x="1270" y="480060"/>
                    <a:pt x="12700" y="911860"/>
                    <a:pt x="21590" y="1342390"/>
                  </a:cubicBezTo>
                  <a:cubicBezTo>
                    <a:pt x="24130" y="1470660"/>
                    <a:pt x="26670" y="1598930"/>
                    <a:pt x="27940" y="1725930"/>
                  </a:cubicBezTo>
                  <a:cubicBezTo>
                    <a:pt x="228600" y="1728470"/>
                    <a:pt x="427990" y="1734820"/>
                    <a:pt x="628650" y="1733550"/>
                  </a:cubicBezTo>
                  <a:cubicBezTo>
                    <a:pt x="871220" y="1732280"/>
                    <a:pt x="1113790" y="1714500"/>
                    <a:pt x="1356360" y="1710690"/>
                  </a:cubicBezTo>
                  <a:cubicBezTo>
                    <a:pt x="1596390" y="1706880"/>
                    <a:pt x="1835150" y="1711960"/>
                    <a:pt x="2075180" y="1715770"/>
                  </a:cubicBezTo>
                  <a:cubicBezTo>
                    <a:pt x="2316480" y="1719580"/>
                    <a:pt x="2559050" y="1720850"/>
                    <a:pt x="2800350" y="1713230"/>
                  </a:cubicBezTo>
                  <a:cubicBezTo>
                    <a:pt x="2917190" y="1709420"/>
                    <a:pt x="3034030" y="1705610"/>
                    <a:pt x="3150870" y="1709420"/>
                  </a:cubicBezTo>
                  <a:cubicBezTo>
                    <a:pt x="3185160" y="1710690"/>
                    <a:pt x="3218180" y="1710690"/>
                    <a:pt x="3252470" y="1711960"/>
                  </a:cubicBezTo>
                  <a:cubicBezTo>
                    <a:pt x="3247390" y="1141730"/>
                    <a:pt x="3233420" y="570230"/>
                    <a:pt x="3233420" y="0"/>
                  </a:cubicBezTo>
                  <a:lnTo>
                    <a:pt x="3021330" y="0"/>
                  </a:lnTo>
                  <a:close/>
                </a:path>
              </a:pathLst>
            </a:custGeom>
            <a:blipFill>
              <a:blip r:embed="rId2"/>
              <a:stretch>
                <a:fillRect l="0" t="-15291" r="0" b="-134842"/>
              </a:stretch>
            </a:blip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31750" y="2037080"/>
              <a:ext cx="3260090" cy="1697990"/>
            </a:xfrm>
            <a:custGeom>
              <a:avLst/>
              <a:gdLst/>
              <a:ahLst/>
              <a:cxnLst/>
              <a:rect r="r" b="b" t="t" l="l"/>
              <a:pathLst>
                <a:path h="1697990" w="3260090">
                  <a:moveTo>
                    <a:pt x="3260090" y="10160"/>
                  </a:moveTo>
                  <a:lnTo>
                    <a:pt x="3111500" y="6350"/>
                  </a:lnTo>
                  <a:cubicBezTo>
                    <a:pt x="2979420" y="3810"/>
                    <a:pt x="2847340" y="11430"/>
                    <a:pt x="2715260" y="13970"/>
                  </a:cubicBezTo>
                  <a:cubicBezTo>
                    <a:pt x="2233930" y="25400"/>
                    <a:pt x="1752600" y="0"/>
                    <a:pt x="1271270" y="11430"/>
                  </a:cubicBezTo>
                  <a:cubicBezTo>
                    <a:pt x="1028700" y="16510"/>
                    <a:pt x="786130" y="34290"/>
                    <a:pt x="543560" y="33020"/>
                  </a:cubicBezTo>
                  <a:cubicBezTo>
                    <a:pt x="374650" y="31750"/>
                    <a:pt x="205740" y="27940"/>
                    <a:pt x="36830" y="25400"/>
                  </a:cubicBezTo>
                  <a:cubicBezTo>
                    <a:pt x="38100" y="227330"/>
                    <a:pt x="36830" y="429260"/>
                    <a:pt x="31750" y="629920"/>
                  </a:cubicBezTo>
                  <a:cubicBezTo>
                    <a:pt x="26670" y="829310"/>
                    <a:pt x="16510" y="1028700"/>
                    <a:pt x="10160" y="1226820"/>
                  </a:cubicBezTo>
                  <a:cubicBezTo>
                    <a:pt x="6350" y="1372870"/>
                    <a:pt x="2540" y="1520190"/>
                    <a:pt x="0" y="1666240"/>
                  </a:cubicBezTo>
                  <a:cubicBezTo>
                    <a:pt x="242570" y="1663700"/>
                    <a:pt x="486410" y="1654810"/>
                    <a:pt x="728980" y="1648460"/>
                  </a:cubicBezTo>
                  <a:cubicBezTo>
                    <a:pt x="967740" y="1642110"/>
                    <a:pt x="1205230" y="1647190"/>
                    <a:pt x="1443990" y="1648460"/>
                  </a:cubicBezTo>
                  <a:cubicBezTo>
                    <a:pt x="1680210" y="1648460"/>
                    <a:pt x="1916430" y="1642110"/>
                    <a:pt x="2153920" y="1643380"/>
                  </a:cubicBezTo>
                  <a:cubicBezTo>
                    <a:pt x="2387600" y="1643380"/>
                    <a:pt x="2620010" y="1653540"/>
                    <a:pt x="2851150" y="1680210"/>
                  </a:cubicBezTo>
                  <a:cubicBezTo>
                    <a:pt x="2959100" y="1692910"/>
                    <a:pt x="3068320" y="1697990"/>
                    <a:pt x="3177540" y="1696720"/>
                  </a:cubicBezTo>
                  <a:cubicBezTo>
                    <a:pt x="3188970" y="1696720"/>
                    <a:pt x="3200400" y="1696720"/>
                    <a:pt x="3211830" y="1695450"/>
                  </a:cubicBezTo>
                  <a:lnTo>
                    <a:pt x="3219450" y="1474470"/>
                  </a:lnTo>
                  <a:cubicBezTo>
                    <a:pt x="3227070" y="1287780"/>
                    <a:pt x="3238500" y="1099820"/>
                    <a:pt x="3247391" y="913130"/>
                  </a:cubicBezTo>
                  <a:cubicBezTo>
                    <a:pt x="3256281" y="722630"/>
                    <a:pt x="3258820" y="532130"/>
                    <a:pt x="3260091" y="341630"/>
                  </a:cubicBezTo>
                  <a:lnTo>
                    <a:pt x="3260091" y="10160"/>
                  </a:lnTo>
                  <a:close/>
                </a:path>
              </a:pathLst>
            </a:custGeom>
            <a:blipFill>
              <a:blip r:embed="rId3"/>
              <a:stretch>
                <a:fillRect l="0" t="-45148" r="0" b="-111895"/>
              </a:stretch>
            </a:blipFill>
          </p:spPr>
        </p:sp>
        <p:sp>
          <p:nvSpPr>
            <p:cNvPr name="Freeform 5" id="5"/>
            <p:cNvSpPr/>
            <p:nvPr/>
          </p:nvSpPr>
          <p:spPr>
            <a:xfrm flipH="false" flipV="false" rot="0">
              <a:off x="-3810" y="3986530"/>
              <a:ext cx="3270250" cy="1742440"/>
            </a:xfrm>
            <a:custGeom>
              <a:avLst/>
              <a:gdLst/>
              <a:ahLst/>
              <a:cxnLst/>
              <a:rect r="r" b="b" t="t" l="l"/>
              <a:pathLst>
                <a:path h="1742440" w="3270250">
                  <a:moveTo>
                    <a:pt x="3267710" y="727710"/>
                  </a:moveTo>
                  <a:cubicBezTo>
                    <a:pt x="3267710" y="549910"/>
                    <a:pt x="3247390" y="372110"/>
                    <a:pt x="3243580" y="193040"/>
                  </a:cubicBezTo>
                  <a:cubicBezTo>
                    <a:pt x="3243580" y="153670"/>
                    <a:pt x="3242310" y="114300"/>
                    <a:pt x="3242310" y="74930"/>
                  </a:cubicBezTo>
                  <a:cubicBezTo>
                    <a:pt x="3224530" y="74930"/>
                    <a:pt x="3206750" y="76200"/>
                    <a:pt x="3188970" y="76200"/>
                  </a:cubicBezTo>
                  <a:cubicBezTo>
                    <a:pt x="3064510" y="76200"/>
                    <a:pt x="2942590" y="64770"/>
                    <a:pt x="2819400" y="50800"/>
                  </a:cubicBezTo>
                  <a:cubicBezTo>
                    <a:pt x="2348230" y="0"/>
                    <a:pt x="1873250" y="31750"/>
                    <a:pt x="1400810" y="26670"/>
                  </a:cubicBezTo>
                  <a:cubicBezTo>
                    <a:pt x="1159510" y="24130"/>
                    <a:pt x="919480" y="22861"/>
                    <a:pt x="678180" y="30480"/>
                  </a:cubicBezTo>
                  <a:cubicBezTo>
                    <a:pt x="462280" y="36830"/>
                    <a:pt x="246380" y="44450"/>
                    <a:pt x="29210" y="45720"/>
                  </a:cubicBezTo>
                  <a:cubicBezTo>
                    <a:pt x="24130" y="416561"/>
                    <a:pt x="20320" y="787400"/>
                    <a:pt x="10160" y="1156970"/>
                  </a:cubicBezTo>
                  <a:cubicBezTo>
                    <a:pt x="5080" y="1341120"/>
                    <a:pt x="0" y="1526540"/>
                    <a:pt x="3810" y="1710690"/>
                  </a:cubicBezTo>
                  <a:cubicBezTo>
                    <a:pt x="266700" y="1710690"/>
                    <a:pt x="528320" y="1715770"/>
                    <a:pt x="791210" y="1720850"/>
                  </a:cubicBezTo>
                  <a:cubicBezTo>
                    <a:pt x="1275080" y="1731010"/>
                    <a:pt x="1760220" y="1742440"/>
                    <a:pt x="2244090" y="1732280"/>
                  </a:cubicBezTo>
                  <a:cubicBezTo>
                    <a:pt x="2585720" y="1724660"/>
                    <a:pt x="2928620" y="1717040"/>
                    <a:pt x="3270250" y="1713230"/>
                  </a:cubicBezTo>
                  <a:cubicBezTo>
                    <a:pt x="3218180" y="1389380"/>
                    <a:pt x="3268980" y="1055370"/>
                    <a:pt x="3267710" y="727710"/>
                  </a:cubicBezTo>
                  <a:close/>
                </a:path>
              </a:pathLst>
            </a:custGeom>
            <a:blipFill>
              <a:blip r:embed="rId4"/>
              <a:stretch>
                <a:fillRect l="0" t="-51244" r="0" b="-102844"/>
              </a:stretch>
            </a:blipFill>
          </p:spPr>
        </p:sp>
      </p:grpSp>
      <p:sp>
        <p:nvSpPr>
          <p:cNvPr name="TextBox 6" id="6"/>
          <p:cNvSpPr txBox="true"/>
          <p:nvPr/>
        </p:nvSpPr>
        <p:spPr>
          <a:xfrm rot="0">
            <a:off x="1028700" y="943829"/>
            <a:ext cx="3173011" cy="717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b="true" sz="3999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ANALYSIS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1904383"/>
            <a:ext cx="11668932" cy="78898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As a business owner, I used the</a:t>
            </a: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lang="en-US" b="true" sz="2499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Leadership Strength Questionnaire</a:t>
            </a: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, </a:t>
            </a:r>
            <a:r>
              <a:rPr lang="en-US" b="true" sz="2499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Style Questionnaire</a:t>
            </a: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, and </a:t>
            </a:r>
            <a:r>
              <a:rPr lang="en-US" b="true" sz="2499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Skills Questionnaire</a:t>
            </a: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 to understand my leadership tendencies and competencies.</a:t>
            </a:r>
          </a:p>
          <a:p>
            <a:pPr algn="just">
              <a:lnSpc>
                <a:spcPts val="3499"/>
              </a:lnSpc>
              <a:spcBef>
                <a:spcPct val="0"/>
              </a:spcBef>
            </a:pPr>
          </a:p>
          <a:p>
            <a:pPr algn="just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The </a:t>
            </a:r>
            <a:r>
              <a:rPr lang="en-US" b="true" sz="2499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questionnaire </a:t>
            </a: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indicated a slightly </a:t>
            </a:r>
            <a:r>
              <a:rPr lang="en-US" b="true" sz="2499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autocratic leadership style</a:t>
            </a: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, meaning that in the business, I make decisions without consulting my two employees. Despite the questionnaire result, I </a:t>
            </a:r>
            <a:r>
              <a:rPr lang="en-US" b="true" sz="2499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personally</a:t>
            </a: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 identify more with an </a:t>
            </a:r>
            <a:r>
              <a:rPr lang="en-US" b="true" sz="2499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entrepreneurial leadership style</a:t>
            </a: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 because it aligns with my experience running my own business and because it blends innovation with risk-taking and adaptability (Cunningham &amp; Lischeron, 1991).</a:t>
            </a:r>
          </a:p>
          <a:p>
            <a:pPr algn="just">
              <a:lnSpc>
                <a:spcPts val="3499"/>
              </a:lnSpc>
              <a:spcBef>
                <a:spcPct val="0"/>
              </a:spcBef>
            </a:pPr>
          </a:p>
          <a:p>
            <a:pPr algn="just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The results of the </a:t>
            </a:r>
            <a:r>
              <a:rPr lang="en-US" b="true" sz="2499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strength </a:t>
            </a: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questionnaire also reflect my tendency for the entrepreneurial style because I am an </a:t>
            </a:r>
            <a:r>
              <a:rPr lang="en-US" b="true" sz="2499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implementer </a:t>
            </a: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and </a:t>
            </a:r>
            <a:r>
              <a:rPr lang="en-US" b="true" sz="2499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innovator</a:t>
            </a: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. </a:t>
            </a:r>
          </a:p>
          <a:p>
            <a:pPr algn="just">
              <a:lnSpc>
                <a:spcPts val="3499"/>
              </a:lnSpc>
              <a:spcBef>
                <a:spcPct val="0"/>
              </a:spcBef>
            </a:pPr>
          </a:p>
          <a:p>
            <a:pPr algn="just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As an effective leader, and depending on the business situation, </a:t>
            </a:r>
            <a:r>
              <a:rPr lang="en-US" b="true" sz="2499">
                <a:solidFill>
                  <a:srgbClr val="242424"/>
                </a:solidFill>
                <a:latin typeface="Poppins Bold"/>
                <a:ea typeface="Poppins Bold"/>
                <a:cs typeface="Poppins Bold"/>
                <a:sym typeface="Poppins Bold"/>
              </a:rPr>
              <a:t>I adjust my approach </a:t>
            </a:r>
            <a:r>
              <a:rPr lang="en-US" sz="2499">
                <a:solidFill>
                  <a:srgbClr val="242424"/>
                </a:solidFill>
                <a:latin typeface="Poppins"/>
                <a:ea typeface="Poppins"/>
                <a:cs typeface="Poppins"/>
                <a:sym typeface="Poppins"/>
              </a:rPr>
              <a:t>by applying elements of the democratic and laissez-faire leadership styles (Goleman &amp; Cherniss, 2000).</a:t>
            </a:r>
          </a:p>
          <a:p>
            <a:pPr algn="just">
              <a:lnSpc>
                <a:spcPts val="349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6E6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2915534"/>
            <a:ext cx="4454849" cy="2778206"/>
          </a:xfrm>
          <a:custGeom>
            <a:avLst/>
            <a:gdLst/>
            <a:ahLst/>
            <a:cxnLst/>
            <a:rect r="r" b="b" t="t" l="l"/>
            <a:pathLst>
              <a:path h="2778206" w="4454849">
                <a:moveTo>
                  <a:pt x="0" y="0"/>
                </a:moveTo>
                <a:lnTo>
                  <a:pt x="4454849" y="0"/>
                </a:lnTo>
                <a:lnTo>
                  <a:pt x="4454849" y="2778206"/>
                </a:lnTo>
                <a:lnTo>
                  <a:pt x="0" y="277820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7873402" y="2784137"/>
            <a:ext cx="2243040" cy="2909603"/>
          </a:xfrm>
          <a:custGeom>
            <a:avLst/>
            <a:gdLst/>
            <a:ahLst/>
            <a:cxnLst/>
            <a:rect r="r" b="b" t="t" l="l"/>
            <a:pathLst>
              <a:path h="2909603" w="2243040">
                <a:moveTo>
                  <a:pt x="0" y="0"/>
                </a:moveTo>
                <a:lnTo>
                  <a:pt x="2243040" y="0"/>
                </a:lnTo>
                <a:lnTo>
                  <a:pt x="2243040" y="2909603"/>
                </a:lnTo>
                <a:lnTo>
                  <a:pt x="0" y="29096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2507217" y="2784137"/>
            <a:ext cx="3644469" cy="2669427"/>
          </a:xfrm>
          <a:custGeom>
            <a:avLst/>
            <a:gdLst/>
            <a:ahLst/>
            <a:cxnLst/>
            <a:rect r="r" b="b" t="t" l="l"/>
            <a:pathLst>
              <a:path h="2669427" w="3644469">
                <a:moveTo>
                  <a:pt x="0" y="0"/>
                </a:moveTo>
                <a:lnTo>
                  <a:pt x="3644469" y="0"/>
                </a:lnTo>
                <a:lnTo>
                  <a:pt x="3644469" y="2669427"/>
                </a:lnTo>
                <a:lnTo>
                  <a:pt x="0" y="26694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028700" y="914400"/>
            <a:ext cx="3248382" cy="717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b="true" sz="399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CHALLENGES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969773" y="6100254"/>
            <a:ext cx="2572703" cy="635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b="true" sz="350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MIGRATION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7619643" y="6100254"/>
            <a:ext cx="3048714" cy="635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b="true" sz="350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TECHNOLOGY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2949143" y="6100254"/>
            <a:ext cx="3202543" cy="635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00"/>
              </a:lnSpc>
              <a:spcBef>
                <a:spcPct val="0"/>
              </a:spcBef>
            </a:pPr>
            <a:r>
              <a:rPr lang="en-US" b="true" sz="350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SUPPLY CHAIN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6E6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4586935" y="6264816"/>
            <a:ext cx="2672365" cy="2993484"/>
          </a:xfrm>
          <a:custGeom>
            <a:avLst/>
            <a:gdLst/>
            <a:ahLst/>
            <a:cxnLst/>
            <a:rect r="r" b="b" t="t" l="l"/>
            <a:pathLst>
              <a:path h="2993484" w="2672365">
                <a:moveTo>
                  <a:pt x="0" y="0"/>
                </a:moveTo>
                <a:lnTo>
                  <a:pt x="2672365" y="0"/>
                </a:lnTo>
                <a:lnTo>
                  <a:pt x="2672365" y="2993484"/>
                </a:lnTo>
                <a:lnTo>
                  <a:pt x="0" y="299348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914400"/>
            <a:ext cx="2300526" cy="717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b="true" sz="399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THE WHY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8700" y="2365356"/>
            <a:ext cx="16230600" cy="4384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My interpersonal strengths and democratic tendencies help me build trust across a culturally diverse workforce and customer base (Orekoya, 2024).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</a:p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My entrepreneurial leadership style helps me respond to rapid changes in technology, current supply chain disruptions, and market conditions through business innovation and implementation (Maya, 2025).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</a:p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Overall, I believe my leadership style matters and is currently effective because it combines key capabilities such as adaptability, inclusivity, and resilience, which are needed to lead a small business effectively through migration, technological, and supply-chain challenges I face.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6E6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187099" y="7022938"/>
            <a:ext cx="14363500" cy="879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b="true" sz="249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Leadership is not static because it evolves as challenges evolve, meaning that as a leader I require continuous learning, reflection, and adaptability from the leader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1028700" y="2559293"/>
            <a:ext cx="808833" cy="837775"/>
          </a:xfrm>
          <a:custGeom>
            <a:avLst/>
            <a:gdLst/>
            <a:ahLst/>
            <a:cxnLst/>
            <a:rect r="r" b="b" t="t" l="l"/>
            <a:pathLst>
              <a:path h="837775" w="808833">
                <a:moveTo>
                  <a:pt x="0" y="0"/>
                </a:moveTo>
                <a:lnTo>
                  <a:pt x="808833" y="0"/>
                </a:lnTo>
                <a:lnTo>
                  <a:pt x="808833" y="837775"/>
                </a:lnTo>
                <a:lnTo>
                  <a:pt x="0" y="83777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028700" y="914400"/>
            <a:ext cx="3399234" cy="717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b="true" sz="399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CONCLUSION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028700" y="4147101"/>
            <a:ext cx="808833" cy="837775"/>
          </a:xfrm>
          <a:custGeom>
            <a:avLst/>
            <a:gdLst/>
            <a:ahLst/>
            <a:cxnLst/>
            <a:rect r="r" b="b" t="t" l="l"/>
            <a:pathLst>
              <a:path h="837775" w="808833">
                <a:moveTo>
                  <a:pt x="0" y="0"/>
                </a:moveTo>
                <a:lnTo>
                  <a:pt x="808833" y="0"/>
                </a:lnTo>
                <a:lnTo>
                  <a:pt x="808833" y="837775"/>
                </a:lnTo>
                <a:lnTo>
                  <a:pt x="0" y="83777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028700" y="5648163"/>
            <a:ext cx="808833" cy="837775"/>
          </a:xfrm>
          <a:custGeom>
            <a:avLst/>
            <a:gdLst/>
            <a:ahLst/>
            <a:cxnLst/>
            <a:rect r="r" b="b" t="t" l="l"/>
            <a:pathLst>
              <a:path h="837775" w="808833">
                <a:moveTo>
                  <a:pt x="0" y="0"/>
                </a:moveTo>
                <a:lnTo>
                  <a:pt x="808833" y="0"/>
                </a:lnTo>
                <a:lnTo>
                  <a:pt x="808833" y="837775"/>
                </a:lnTo>
                <a:lnTo>
                  <a:pt x="0" y="83777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028700" y="7152688"/>
            <a:ext cx="808833" cy="837775"/>
          </a:xfrm>
          <a:custGeom>
            <a:avLst/>
            <a:gdLst/>
            <a:ahLst/>
            <a:cxnLst/>
            <a:rect r="r" b="b" t="t" l="l"/>
            <a:pathLst>
              <a:path h="837775" w="808833">
                <a:moveTo>
                  <a:pt x="0" y="0"/>
                </a:moveTo>
                <a:lnTo>
                  <a:pt x="808833" y="0"/>
                </a:lnTo>
                <a:lnTo>
                  <a:pt x="808833" y="837774"/>
                </a:lnTo>
                <a:lnTo>
                  <a:pt x="0" y="8377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2187099" y="2724180"/>
            <a:ext cx="14555152" cy="441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Leadership is about guiding, enabling, and inspiring others to work towards shared goals.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2187099" y="3933759"/>
            <a:ext cx="15254284" cy="879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My entrepreneurial and adaptive leadership style, supported by strong interpersonal and administrative skills, allows me to innovate and respond effectively to change.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2187099" y="5581488"/>
            <a:ext cx="15072201" cy="879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The</a:t>
            </a:r>
            <a:r>
              <a:rPr lang="en-US" b="true" sz="249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 issues my business face demand flexibility, innovation, and people-focused solutions, and that’s exactly where my leadership strengths can make a difference.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>
  <p:cSld>
    <p:bg>
      <p:bgPr>
        <a:solidFill>
          <a:srgbClr val="E6E6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914400"/>
            <a:ext cx="3920966" cy="717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b="true" sz="3999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 LIST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59346" y="2245739"/>
            <a:ext cx="17328654" cy="7064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Badura, K. L., Galvin, B. M., &amp; Lee, M. Y. (2022). Leadership emergence: An integrative review. Journal of Applied Psychology, 107(11), 2069.</a:t>
            </a:r>
          </a:p>
          <a:p>
            <a:pPr algn="l">
              <a:lnSpc>
                <a:spcPts val="2800"/>
              </a:lnSpc>
            </a:pP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Goleman, D., &amp; Cherniss, C. (2000). Emotional intelligence in the workplace. Ellinika Grammata, 13.</a:t>
            </a:r>
          </a:p>
          <a:p>
            <a:pPr algn="ctr">
              <a:lnSpc>
                <a:spcPts val="2800"/>
              </a:lnSpc>
              <a:spcBef>
                <a:spcPct val="0"/>
              </a:spcBef>
            </a:pP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Handy, C. (1992). The language of leadership. Frontiers of leadership, 7-12.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Kotter, J. P. (2008). Force for change: How leadership differs from management. Simon and Schuster.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London Business School. (2025). What will leadership look like? https://www.london.edu/think/what-will-leadership-look-like-in-2025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Maya, K. (2025). Entrepreneurial Leadership and Its Impact on Organizational Behaviour and Human Resource Management Effectiveness.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Newstead, T. P., &amp; Riggio, R. E. (Eds.). (2023). Leadership and virtues: Understanding and practicing good leadership. Taylor &amp; Francis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Orekoya, I. O. (2024). Inclusive leadership and team climate: the role of team power distance and trust in leadership. Leadership &amp; Organization Development Journal, 45(1), 94-115.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Wilson, D. C. (2023). Defining leadership. Philosophy of Management, 22(1), 99-128.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DAG3pm2xuCk</dc:identifier>
  <dcterms:modified xsi:type="dcterms:W3CDTF">2011-08-01T06:04:30Z</dcterms:modified>
  <cp:revision>1</cp:revision>
  <dc:title>Ciprian Grosu (2209375) - Presentation: A critical analysis of leadership style and approaches to change</dc:title>
</cp:coreProperties>
</file>