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736" r:id="rId1"/>
  </p:sldMasterIdLst>
  <p:notesMasterIdLst>
    <p:notesMasterId r:id="rId13"/>
  </p:notesMasterIdLst>
  <p:sldIdLst>
    <p:sldId id="1185" r:id="rId2"/>
    <p:sldId id="1186" r:id="rId3"/>
    <p:sldId id="430" r:id="rId4"/>
    <p:sldId id="256" r:id="rId5"/>
    <p:sldId id="257" r:id="rId6"/>
    <p:sldId id="258" r:id="rId7"/>
    <p:sldId id="1187" r:id="rId8"/>
    <p:sldId id="1188" r:id="rId9"/>
    <p:sldId id="395" r:id="rId10"/>
    <p:sldId id="398" r:id="rId11"/>
    <p:sldId id="1190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F3FF"/>
    <a:srgbClr val="3641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A02EA8-C0EB-4C81-8439-9229D99B4CF4}" v="4" dt="2026-10-22T09:17:18.9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735" autoAdjust="0"/>
    <p:restoredTop sz="96247" autoAdjust="0"/>
  </p:normalViewPr>
  <p:slideViewPr>
    <p:cSldViewPr>
      <p:cViewPr varScale="1">
        <p:scale>
          <a:sx n="111" d="100"/>
          <a:sy n="111" d="100"/>
        </p:scale>
        <p:origin x="189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modSld">
      <pc:chgData name="Munyaradzi Nicholas Murira" userId="6ab3fae5-94bd-47ef-9f25-6c1f645127cf" providerId="ADAL" clId="{BBAD60DF-75FC-47FB-864F-62F5392E6509}" dt="2026-10-22T09:23:17.438" v="10" actId="6549"/>
      <pc:docMkLst>
        <pc:docMk/>
      </pc:docMkLst>
      <pc:sldChg chg="modNotesTx">
        <pc:chgData name="Munyaradzi Nicholas Murira" userId="6ab3fae5-94bd-47ef-9f25-6c1f645127cf" providerId="ADAL" clId="{BBAD60DF-75FC-47FB-864F-62F5392E6509}" dt="2026-10-22T09:22:12.940" v="2" actId="6549"/>
        <pc:sldMkLst>
          <pc:docMk/>
          <pc:sldMk cId="1715875506" sldId="256"/>
        </pc:sldMkLst>
      </pc:sldChg>
      <pc:sldChg chg="modNotesTx">
        <pc:chgData name="Munyaradzi Nicholas Murira" userId="6ab3fae5-94bd-47ef-9f25-6c1f645127cf" providerId="ADAL" clId="{BBAD60DF-75FC-47FB-864F-62F5392E6509}" dt="2026-10-22T09:22:30.649" v="4" actId="20577"/>
        <pc:sldMkLst>
          <pc:docMk/>
          <pc:sldMk cId="825689493" sldId="257"/>
        </pc:sldMkLst>
      </pc:sldChg>
      <pc:sldChg chg="modNotesTx">
        <pc:chgData name="Munyaradzi Nicholas Murira" userId="6ab3fae5-94bd-47ef-9f25-6c1f645127cf" providerId="ADAL" clId="{BBAD60DF-75FC-47FB-864F-62F5392E6509}" dt="2026-10-22T09:22:38.916" v="6" actId="20577"/>
        <pc:sldMkLst>
          <pc:docMk/>
          <pc:sldMk cId="477159573" sldId="258"/>
        </pc:sldMkLst>
      </pc:sldChg>
      <pc:sldChg chg="modNotesTx">
        <pc:chgData name="Munyaradzi Nicholas Murira" userId="6ab3fae5-94bd-47ef-9f25-6c1f645127cf" providerId="ADAL" clId="{BBAD60DF-75FC-47FB-864F-62F5392E6509}" dt="2026-10-22T09:23:17.438" v="10" actId="6549"/>
        <pc:sldMkLst>
          <pc:docMk/>
          <pc:sldMk cId="3273762743" sldId="395"/>
        </pc:sldMkLst>
      </pc:sldChg>
      <pc:sldChg chg="modNotesTx">
        <pc:chgData name="Munyaradzi Nicholas Murira" userId="6ab3fae5-94bd-47ef-9f25-6c1f645127cf" providerId="ADAL" clId="{BBAD60DF-75FC-47FB-864F-62F5392E6509}" dt="2026-10-22T09:21:56.968" v="0" actId="6549"/>
        <pc:sldMkLst>
          <pc:docMk/>
          <pc:sldMk cId="2594589495" sldId="1185"/>
        </pc:sldMkLst>
      </pc:sldChg>
      <pc:sldChg chg="modNotesTx">
        <pc:chgData name="Munyaradzi Nicholas Murira" userId="6ab3fae5-94bd-47ef-9f25-6c1f645127cf" providerId="ADAL" clId="{BBAD60DF-75FC-47FB-864F-62F5392E6509}" dt="2026-10-22T09:22:01.759" v="1" actId="6549"/>
        <pc:sldMkLst>
          <pc:docMk/>
          <pc:sldMk cId="2781041712" sldId="1186"/>
        </pc:sldMkLst>
      </pc:sldChg>
      <pc:sldChg chg="modNotesTx">
        <pc:chgData name="Munyaradzi Nicholas Murira" userId="6ab3fae5-94bd-47ef-9f25-6c1f645127cf" providerId="ADAL" clId="{BBAD60DF-75FC-47FB-864F-62F5392E6509}" dt="2026-10-22T09:22:48.181" v="8" actId="20577"/>
        <pc:sldMkLst>
          <pc:docMk/>
          <pc:sldMk cId="2832176807" sldId="1187"/>
        </pc:sldMkLst>
      </pc:sldChg>
      <pc:sldChg chg="modNotesTx">
        <pc:chgData name="Munyaradzi Nicholas Murira" userId="6ab3fae5-94bd-47ef-9f25-6c1f645127cf" providerId="ADAL" clId="{BBAD60DF-75FC-47FB-864F-62F5392E6509}" dt="2026-10-22T09:22:56.905" v="9" actId="6549"/>
        <pc:sldMkLst>
          <pc:docMk/>
          <pc:sldMk cId="159538496" sldId="11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A77F2F17-40EB-47C2-B4EB-46317B00DEDA}" type="datetimeFigureOut">
              <a:rPr lang="en-US"/>
              <a:pPr>
                <a:defRPr/>
              </a:pPr>
              <a:t>10/22/2026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61278F2E-F251-4216-9B05-E66403EB759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2452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557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927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Very important modernisation.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monitoring now combines: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logs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behaviour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endpoints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identity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network telemetry 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🔷 SIEM (Security Information and Event Management)</a:t>
            </a:r>
          </a:p>
          <a:p>
            <a:r>
              <a:rPr lang="en-GB" dirty="0"/>
              <a:t>A security platform that collects, stores and analyses logs from multiple systems to detect suspicious activity and support investigations.</a:t>
            </a:r>
          </a:p>
          <a:p>
            <a:r>
              <a:rPr lang="en-GB" b="1" dirty="0"/>
              <a:t>Example:</a:t>
            </a:r>
            <a:r>
              <a:rPr lang="en-GB" dirty="0"/>
              <a:t> Microsoft Sentinel, Splunk, IBM </a:t>
            </a:r>
            <a:r>
              <a:rPr lang="en-GB" dirty="0" err="1"/>
              <a:t>QRadar</a:t>
            </a:r>
            <a:r>
              <a:rPr lang="en-GB" dirty="0"/>
              <a:t>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🔷 EDR (Endpoint Detection and Response)</a:t>
            </a:r>
          </a:p>
          <a:p>
            <a:r>
              <a:rPr lang="en-GB" dirty="0"/>
              <a:t>A security solution that monitors endpoint devices such as laptops, desktops and servers to detect, investigate and respond to cyber threats.</a:t>
            </a:r>
          </a:p>
          <a:p>
            <a:r>
              <a:rPr lang="en-GB" b="1" dirty="0"/>
              <a:t>Example:</a:t>
            </a:r>
            <a:r>
              <a:rPr lang="en-GB" dirty="0"/>
              <a:t> CrowdStrike Falcon, Microsoft Defender for Endpoint.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🔷 XDR (Extended Detection and Response)</a:t>
            </a:r>
          </a:p>
          <a:p>
            <a:r>
              <a:rPr lang="en-GB" dirty="0"/>
              <a:t>An advanced security platform that combines data from endpoints, networks, email, cloud services and identities to provide broader threat detection and response.</a:t>
            </a:r>
          </a:p>
          <a:p>
            <a:r>
              <a:rPr lang="en-GB" b="1" dirty="0"/>
              <a:t>Example:</a:t>
            </a:r>
            <a:r>
              <a:rPr lang="en-GB" dirty="0"/>
              <a:t> Microsoft Defender XDR, Palo Alto Cortex XDR.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🔷 UEBA (User and Entity Behaviour Analytics)</a:t>
            </a:r>
          </a:p>
          <a:p>
            <a:r>
              <a:rPr lang="en-GB" dirty="0"/>
              <a:t>A technology that uses analytics and machine learning to identify unusual user or device behaviour that may indicate a security threat.</a:t>
            </a:r>
          </a:p>
          <a:p>
            <a:r>
              <a:rPr lang="en-GB" b="1" dirty="0"/>
              <a:t>Example:</a:t>
            </a:r>
            <a:r>
              <a:rPr lang="en-GB" dirty="0"/>
              <a:t> Detecting an employee logging in at unusual times or downloading unusually large amounts of data.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🔷 Threat Intelligence Platforms</a:t>
            </a:r>
          </a:p>
          <a:p>
            <a:r>
              <a:rPr lang="en-GB" dirty="0"/>
              <a:t>Platforms that collect, analyse and share information about current cyber threats, attacker techniques and malicious indicators.</a:t>
            </a:r>
          </a:p>
          <a:p>
            <a:r>
              <a:rPr lang="en-GB" b="1" dirty="0"/>
              <a:t>Example:</a:t>
            </a:r>
            <a:r>
              <a:rPr lang="en-GB" dirty="0"/>
              <a:t> Recorded Future, MISP, </a:t>
            </a:r>
            <a:r>
              <a:rPr lang="en-GB" dirty="0" err="1"/>
              <a:t>Anomali</a:t>
            </a:r>
            <a:r>
              <a:rPr lang="en-GB" dirty="0"/>
              <a:t>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🔷 AI-Assisted Monitoring</a:t>
            </a:r>
          </a:p>
          <a:p>
            <a:r>
              <a:rPr lang="en-GB" dirty="0"/>
              <a:t>The use of Artificial Intelligence and Machine Learning to automatically analyse large volumes of security data, identify anomalies and prioritise potential threats.</a:t>
            </a:r>
          </a:p>
          <a:p>
            <a:r>
              <a:rPr lang="en-GB" b="1" dirty="0"/>
              <a:t>Benefits:</a:t>
            </a:r>
            <a:endParaRPr lang="en-GB" dirty="0"/>
          </a:p>
          <a:p>
            <a:r>
              <a:rPr lang="en-GB" dirty="0"/>
              <a:t>Faster detection </a:t>
            </a:r>
          </a:p>
          <a:p>
            <a:r>
              <a:rPr lang="en-GB" dirty="0"/>
              <a:t>Reduced alert fatigue </a:t>
            </a:r>
          </a:p>
          <a:p>
            <a:r>
              <a:rPr lang="en-GB" dirty="0"/>
              <a:t>Improved threat identification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Can AI replace security analysts?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automation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speed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pattern recognition </a:t>
            </a: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human judgement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contextual understanding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ethical decisions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strategic thinking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3274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en-GB" dirty="0"/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7497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904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911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22828"/>
          </a:xfrm>
        </p:spPr>
        <p:txBody>
          <a:bodyPr anchor="t">
            <a:noAutofit/>
          </a:bodyPr>
          <a:lstStyle>
            <a:lvl1pPr>
              <a:defRPr sz="36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/>
              <a:t>Add edition here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114800" y="1320298"/>
            <a:ext cx="4572000" cy="1600199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4400" baseline="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/>
              <a:t>Chapter ##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2945395"/>
            <a:ext cx="3657600" cy="25146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8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/>
              <a:t>Chapter title</a:t>
            </a:r>
          </a:p>
        </p:txBody>
      </p:sp>
    </p:spTree>
    <p:extLst>
      <p:ext uri="{BB962C8B-B14F-4D97-AF65-F5344CB8AC3E}">
        <p14:creationId xmlns:p14="http://schemas.microsoft.com/office/powerpoint/2010/main" val="22904839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39091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364162"/>
              </a:buClr>
              <a:buSzPct val="100000"/>
              <a:defRPr/>
            </a:lvl1pPr>
            <a:lvl2pPr>
              <a:buClr>
                <a:srgbClr val="364162"/>
              </a:buClr>
              <a:defRPr/>
            </a:lvl2pPr>
            <a:lvl3pPr marL="1143000" indent="-228600">
              <a:buClr>
                <a:srgbClr val="364162"/>
              </a:buClr>
              <a:buFont typeface="Wingdings" pitchFamily="2" charset="2"/>
              <a:buChar char="§"/>
              <a:defRPr/>
            </a:lvl3pPr>
            <a:lvl4pPr marL="1600200" indent="-228600">
              <a:buClr>
                <a:srgbClr val="364162"/>
              </a:buClr>
              <a:buFont typeface="Courier New" pitchFamily="49" charset="0"/>
              <a:buChar char="o"/>
              <a:defRPr/>
            </a:lvl4pPr>
            <a:lvl5pPr>
              <a:buClr>
                <a:srgbClr val="364162"/>
              </a:buCl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14633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gure +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519169" y="357626"/>
            <a:ext cx="8032638" cy="1004011"/>
          </a:xfrm>
        </p:spPr>
        <p:txBody>
          <a:bodyPr>
            <a:normAutofit/>
          </a:bodyPr>
          <a:lstStyle>
            <a:lvl1pPr algn="ctr"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398407" y="1752600"/>
            <a:ext cx="8153400" cy="83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5361725"/>
      </p:ext>
    </p:extLst>
  </p:cSld>
  <p:clrMapOvr>
    <a:masterClrMapping/>
  </p:clrMapOvr>
  <p:transition spd="slow"/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87022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type="title"/>
          </p:nvPr>
        </p:nvSpPr>
        <p:spPr>
          <a:xfrm>
            <a:off x="457200" y="27709"/>
            <a:ext cx="8229600" cy="1039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228600" y="1098531"/>
            <a:ext cx="8763000" cy="44640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38100"/>
            <a:ext cx="8915400" cy="104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6221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•"/>
        <a:defRPr sz="26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–"/>
        <a:defRPr sz="24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364162"/>
        </a:buClr>
        <a:buFont typeface="Wingdings" pitchFamily="2" charset="2"/>
        <a:buChar char="§"/>
        <a:defRPr sz="22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364162"/>
        </a:buClr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m.murira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/en-us/defender-xdr/" TargetMode="External"/><Relationship Id="rId3" Type="http://schemas.openxmlformats.org/officeDocument/2006/relationships/hyperlink" Target="https://www.microsoft.com/en-us/security/blog/" TargetMode="External"/><Relationship Id="rId7" Type="http://schemas.openxmlformats.org/officeDocument/2006/relationships/hyperlink" Target="https://www.isc2.org/research" TargetMode="External"/><Relationship Id="rId2" Type="http://schemas.openxmlformats.org/officeDocument/2006/relationships/hyperlink" Target="https://attack.mitr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isa.europa.eu/publications/enisa-threat-landscape-2024" TargetMode="External"/><Relationship Id="rId5" Type="http://schemas.openxmlformats.org/officeDocument/2006/relationships/hyperlink" Target="https://www.cisa.gov/news-events/cybersecurity-advisories" TargetMode="External"/><Relationship Id="rId4" Type="http://schemas.openxmlformats.org/officeDocument/2006/relationships/hyperlink" Target="https://www.ibm.com/x-for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22027"/>
            <a:ext cx="9144000" cy="1191376"/>
          </a:xfrm>
        </p:spPr>
        <p:txBody>
          <a:bodyPr/>
          <a:lstStyle/>
          <a:p>
            <a:r>
              <a:rPr lang="en-GB" b="1" dirty="0"/>
              <a:t>Security Monitoring, Intrusion Detection &amp; Threat Hunting</a:t>
            </a:r>
            <a:br>
              <a:rPr lang="en-US" dirty="0"/>
            </a:b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2980689" y="2438400"/>
            <a:ext cx="4343400" cy="731918"/>
          </a:xfrm>
        </p:spPr>
        <p:txBody>
          <a:bodyPr/>
          <a:lstStyle/>
          <a:p>
            <a:pPr algn="ctr"/>
            <a:r>
              <a:rPr lang="en-US" sz="4000" b="1" dirty="0"/>
              <a:t>Week 4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5"/>
          </p:nvPr>
        </p:nvSpPr>
        <p:spPr>
          <a:xfrm>
            <a:off x="2980688" y="4275217"/>
            <a:ext cx="5934711" cy="1191376"/>
          </a:xfrm>
        </p:spPr>
        <p:txBody>
          <a:bodyPr/>
          <a:lstStyle/>
          <a:p>
            <a:r>
              <a:rPr lang="en-GB" sz="2000" dirty="0"/>
              <a:t>Lecturer: Munya</a:t>
            </a:r>
          </a:p>
          <a:p>
            <a:r>
              <a:rPr lang="en-GB" sz="2000" dirty="0"/>
              <a:t>Email: </a:t>
            </a:r>
            <a:r>
              <a:rPr lang="en-GB" sz="2000" dirty="0">
                <a:hlinkClick r:id="rId3"/>
              </a:rPr>
              <a:t>m.murira@uwtsd.ac</a:t>
            </a:r>
            <a:r>
              <a:rPr lang="en-GB" sz="2000">
                <a:hlinkClick r:id="rId3"/>
              </a:rPr>
              <a:t>.uk</a:t>
            </a:r>
            <a:endParaRPr lang="en-GB" sz="2000" dirty="0"/>
          </a:p>
        </p:txBody>
      </p:sp>
      <p:grpSp>
        <p:nvGrpSpPr>
          <p:cNvPr id="9" name="Group 8"/>
          <p:cNvGrpSpPr/>
          <p:nvPr/>
        </p:nvGrpSpPr>
        <p:grpSpPr>
          <a:xfrm>
            <a:off x="228600" y="2057401"/>
            <a:ext cx="1828800" cy="2617924"/>
            <a:chOff x="152400" y="1828800"/>
            <a:chExt cx="1676400" cy="2354235"/>
          </a:xfrm>
        </p:grpSpPr>
        <p:pic>
          <p:nvPicPr>
            <p:cNvPr id="1026" name="Picture 2" descr="Book cover reads book name, title, edition number, and name of the author as follows: &quot;Information Security,&quot; &quot;Principles of Information Security,&quot; “Sixth Edition,&quot; and &quot;Michael E. Whitman&quot; and  &quot;Herbert J. Mattord.&quot; A photo on the cover page shows a screenshot with the close up view of digital coding.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867" y="1828800"/>
              <a:ext cx="1413497" cy="19944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52400" y="3813703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dirty="0"/>
                <a:t>Adapted Text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94589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altLang="en-US" dirty="0">
                <a:solidFill>
                  <a:schemeClr val="tx1"/>
                </a:solidFill>
              </a:rPr>
              <a:t>Learning Objectives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990600"/>
            <a:ext cx="8763000" cy="4267200"/>
          </a:xfrm>
        </p:spPr>
        <p:txBody>
          <a:bodyPr>
            <a:normAutofit/>
          </a:bodyPr>
          <a:lstStyle/>
          <a:p>
            <a:pPr lvl="0" algn="just"/>
            <a:r>
              <a:rPr lang="en-GB" dirty="0"/>
              <a:t>Evaluate threat detection from governance and operational perspectives </a:t>
            </a:r>
          </a:p>
          <a:p>
            <a:pPr lvl="0" algn="just"/>
            <a:r>
              <a:rPr lang="en-GB" dirty="0"/>
              <a:t>Think critically about modern incident detection capabilities </a:t>
            </a:r>
          </a:p>
          <a:p>
            <a:pPr marL="0" indent="0">
              <a:spcBef>
                <a:spcPts val="600"/>
              </a:spcBef>
              <a:buNone/>
            </a:pP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2781041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F8469-0157-719F-E878-F5D00DAEB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Recall ::Modern Detection Technologies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D1AEE-E4A0-77E7-31B9-333CA2B67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762000"/>
            <a:ext cx="8534400" cy="3886201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SIEM- </a:t>
            </a:r>
            <a:r>
              <a:rPr lang="en-GB" sz="2200" dirty="0"/>
              <a:t>(Security Information and Event Management) </a:t>
            </a:r>
          </a:p>
          <a:p>
            <a:r>
              <a:rPr lang="en-GB" sz="2800" dirty="0"/>
              <a:t>EDR - </a:t>
            </a:r>
            <a:r>
              <a:rPr lang="en-GB" sz="2200" dirty="0"/>
              <a:t>(Endpoint Detection and Response)</a:t>
            </a:r>
          </a:p>
          <a:p>
            <a:r>
              <a:rPr lang="en-GB" sz="2800" dirty="0"/>
              <a:t>XDR </a:t>
            </a:r>
            <a:r>
              <a:rPr lang="en-GB" sz="2200" dirty="0"/>
              <a:t>-(Extended Detection and Response) </a:t>
            </a:r>
          </a:p>
          <a:p>
            <a:pPr lvl="0"/>
            <a:r>
              <a:rPr lang="en-GB" sz="2800" dirty="0"/>
              <a:t>UEBA -</a:t>
            </a:r>
            <a:r>
              <a:rPr lang="en-GB" sz="2200" dirty="0"/>
              <a:t>(User and Entity Behaviour Analytics.)</a:t>
            </a:r>
          </a:p>
          <a:p>
            <a:pPr lvl="0"/>
            <a:r>
              <a:rPr lang="en-GB" sz="2800" dirty="0"/>
              <a:t>Threat intelligence platforms </a:t>
            </a:r>
          </a:p>
          <a:p>
            <a:pPr lvl="0"/>
            <a:r>
              <a:rPr lang="en-GB" sz="2800" dirty="0"/>
              <a:t>AI-assisted monitoring </a:t>
            </a:r>
          </a:p>
          <a:p>
            <a:pPr marL="0" lvl="0" indent="0" algn="just">
              <a:buNone/>
            </a:pPr>
            <a:endParaRPr lang="en-GB" sz="2400" dirty="0"/>
          </a:p>
          <a:p>
            <a:pPr marL="0" lvl="0" indent="0" algn="just">
              <a:buNone/>
            </a:pPr>
            <a:r>
              <a:rPr lang="en-GB" sz="1900" dirty="0"/>
              <a:t>Modern security monitoring combines SIEM, EDR, XDR, UEBA, threat intelligence and AI to improve visibility, detect threats faster and support effective incident response.</a:t>
            </a:r>
            <a:endParaRPr lang="en-US" sz="17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75B63D-CFE4-39F0-00B8-1C2D0F34C4FD}"/>
              </a:ext>
            </a:extLst>
          </p:cNvPr>
          <p:cNvSpPr txBox="1"/>
          <p:nvPr/>
        </p:nvSpPr>
        <p:spPr>
          <a:xfrm>
            <a:off x="990600" y="4876800"/>
            <a:ext cx="457200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AI replace security analysts?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77222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B05E40-C5A3-4086-A4CB-03667D7429E7}"/>
              </a:ext>
            </a:extLst>
          </p:cNvPr>
          <p:cNvSpPr>
            <a:spLocks noGrp="1"/>
          </p:cNvSpPr>
          <p:nvPr/>
        </p:nvSpPr>
        <p:spPr>
          <a:xfrm>
            <a:off x="400050" y="1107281"/>
            <a:ext cx="8343900" cy="500063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defPPr>
            <a:lvl1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1pPr>
            <a:lvl2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2pPr>
            <a:lvl3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3pPr>
            <a:lvl4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4pPr>
            <a:lvl5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5pPr>
            <a:lvl6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6pPr>
            <a:lvl7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7pPr>
            <a:lvl8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8pPr>
            <a:lvl9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pPr>
            <a:r>
              <a:rPr sz="2475"/>
              <a:t>Honeypots: a decoy for attackers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B1DDBBD-6DB2-4828-8A2F-399BBFA14EEB}"/>
              </a:ext>
            </a:extLst>
          </p:cNvPr>
          <p:cNvSpPr>
            <a:spLocks noGrp="1"/>
          </p:cNvSpPr>
          <p:nvPr/>
        </p:nvSpPr>
        <p:spPr>
          <a:xfrm>
            <a:off x="8501063" y="5672138"/>
            <a:ext cx="285750" cy="178594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defPPr>
            <a:lvl1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1pPr>
            <a:lvl2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2pPr>
            <a:lvl3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3pPr>
            <a:lvl4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4pPr>
            <a:lvl5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5pPr>
            <a:lvl6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6pPr>
            <a:lvl7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7pPr>
            <a:lvl8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8pPr>
            <a:lvl9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pPr>
            <a:r>
              <a:rPr sz="1013"/>
              <a:t>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DA6A824-1704-4D2E-8587-0DB65988A550}"/>
              </a:ext>
            </a:extLst>
          </p:cNvPr>
          <p:cNvSpPr>
            <a:spLocks noGrp="1"/>
          </p:cNvSpPr>
          <p:nvPr/>
        </p:nvSpPr>
        <p:spPr>
          <a:xfrm>
            <a:off x="400050" y="1735931"/>
            <a:ext cx="8343900" cy="585788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defPPr>
            <a:lvl1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1pPr>
            <a:lvl2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2pPr>
            <a:lvl3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3pPr>
            <a:lvl4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4pPr>
            <a:lvl5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5pPr>
            <a:lvl6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6pPr>
            <a:lvl7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7pPr>
            <a:lvl8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8pPr>
            <a:lvl9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688"/>
              <a:t>A honeypot is a decoy system that looks like a valuable server, database or website.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FEC5F82-B965-4239-AB60-407AC5A47A80}"/>
              </a:ext>
            </a:extLst>
          </p:cNvPr>
          <p:cNvSpPr>
            <a:spLocks noGrp="1"/>
          </p:cNvSpPr>
          <p:nvPr/>
        </p:nvSpPr>
        <p:spPr>
          <a:xfrm>
            <a:off x="400050" y="2571750"/>
            <a:ext cx="3643313" cy="3143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defPPr>
            <a:lvl1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1pPr>
            <a:lvl2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2pPr>
            <a:lvl3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3pPr>
            <a:lvl4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4pPr>
            <a:lvl5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5pPr>
            <a:lvl6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6pPr>
            <a:lvl7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7pPr>
            <a:lvl8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8pPr>
            <a:lvl9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pPr>
            <a:r>
              <a:rPr sz="1688"/>
              <a:t>How it works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A2F2A9F-DBAE-404C-91D8-30E980ADEBF5}"/>
              </a:ext>
            </a:extLst>
          </p:cNvPr>
          <p:cNvSpPr>
            <a:spLocks noGrp="1"/>
          </p:cNvSpPr>
          <p:nvPr/>
        </p:nvSpPr>
        <p:spPr>
          <a:xfrm>
            <a:off x="400050" y="3000376"/>
            <a:ext cx="3857625" cy="2250281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defPPr>
            <a:lvl1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1pPr>
            <a:lvl2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2pPr>
            <a:lvl3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3pPr>
            <a:lvl4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4pPr>
            <a:lvl5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5pPr>
            <a:lvl6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6pPr>
            <a:lvl7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7pPr>
            <a:lvl8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8pPr>
            <a:lvl9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519"/>
              <a:t>Contains realistic, fictional information.</a:t>
            </a:r>
          </a:p>
          <a:p>
            <a:endParaRPr sz="1519"/>
          </a:p>
          <a:p>
            <a: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519"/>
              <a:t>Records access attempts and attacker activity.</a:t>
            </a:r>
          </a:p>
          <a:p>
            <a:endParaRPr sz="1519"/>
          </a:p>
          <a:p>
            <a: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519"/>
              <a:t>Alerts security staff to investigate.</a:t>
            </a:r>
          </a:p>
          <a:p>
            <a:endParaRPr sz="1519"/>
          </a:p>
          <a:p>
            <a: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519"/>
              <a:t>May draw attention away from real systems.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8FFE67-36E6-4397-BADF-C8ECEA64750B}"/>
              </a:ext>
            </a:extLst>
          </p:cNvPr>
          <p:cNvSpPr>
            <a:spLocks noGrp="1"/>
          </p:cNvSpPr>
          <p:nvPr/>
        </p:nvSpPr>
        <p:spPr>
          <a:xfrm>
            <a:off x="4672012" y="2571750"/>
            <a:ext cx="4071938" cy="521494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defPPr>
            <a:lvl1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1pPr>
            <a:lvl2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2pPr>
            <a:lvl3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3pPr>
            <a:lvl4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4pPr>
            <a:lvl5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5pPr>
            <a:lvl6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6pPr>
            <a:lvl7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7pPr>
            <a:lvl8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8pPr>
            <a:lvl9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pPr>
            <a:r>
              <a:rPr sz="1688"/>
              <a:t>Example: university payroll server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309E6D-2F2D-45D1-BD37-8E3F836C7480}"/>
              </a:ext>
            </a:extLst>
          </p:cNvPr>
          <p:cNvSpPr>
            <a:spLocks noGrp="1"/>
          </p:cNvSpPr>
          <p:nvPr/>
        </p:nvSpPr>
        <p:spPr>
          <a:xfrm>
            <a:off x="4672012" y="3207544"/>
            <a:ext cx="4071938" cy="1600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defPPr>
            <a:lvl1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1pPr>
            <a:lvl2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2pPr>
            <a:lvl3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3pPr>
            <a:lvl4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4pPr>
            <a:lvl5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5pPr>
            <a:lvl6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6pPr>
            <a:lvl7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7pPr>
            <a:lvl8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8pPr>
            <a:lvl9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519"/>
              <a:t>A fake server contains files labelled “Staff Salaries” and “Administrator Accounts”.</a:t>
            </a:r>
          </a:p>
          <a:p>
            <a:endParaRPr sz="1519"/>
          </a:p>
          <a:p>
            <a: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519"/>
              <a:t>An attacker explores the files while the security team records their actions.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C330F76-EE35-42D1-A451-F3EA251DBADB}"/>
              </a:ext>
            </a:extLst>
          </p:cNvPr>
          <p:cNvSpPr>
            <a:spLocks noGrp="1"/>
          </p:cNvSpPr>
          <p:nvPr/>
        </p:nvSpPr>
        <p:spPr>
          <a:xfrm>
            <a:off x="4672012" y="4936331"/>
            <a:ext cx="4071938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defPPr>
            <a:lvl1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1pPr>
            <a:lvl2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2pPr>
            <a:lvl3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3pPr>
            <a:lvl4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4pPr>
            <a:lvl5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5pPr>
            <a:lvl6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6pPr>
            <a:lvl7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7pPr>
            <a:lvl8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8pPr>
            <a:lvl9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1875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pPr>
            <a:r>
              <a:rPr sz="1406"/>
              <a:t>Ordinary users have no reason to access it, so activity warrants investigation.</a:t>
            </a:r>
          </a:p>
        </p:txBody>
      </p:sp>
    </p:spTree>
    <p:extLst>
      <p:ext uri="{BB962C8B-B14F-4D97-AF65-F5344CB8AC3E}">
        <p14:creationId xmlns:p14="http://schemas.microsoft.com/office/powerpoint/2010/main" val="1715875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1E64E49-5744-478F-BF82-5B735E9C5738}"/>
              </a:ext>
            </a:extLst>
          </p:cNvPr>
          <p:cNvSpPr>
            <a:spLocks noGrp="1"/>
          </p:cNvSpPr>
          <p:nvPr/>
        </p:nvSpPr>
        <p:spPr>
          <a:xfrm>
            <a:off x="400050" y="1107281"/>
            <a:ext cx="8343900" cy="500063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defPPr>
            <a:lvl1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1pPr>
            <a:lvl2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2pPr>
            <a:lvl3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3pPr>
            <a:lvl4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4pPr>
            <a:lvl5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5pPr>
            <a:lvl6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6pPr>
            <a:lvl7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7pPr>
            <a:lvl8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8pPr>
            <a:lvl9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pPr>
            <a:r>
              <a:rPr sz="2475"/>
              <a:t>Honeynets: a network of decoys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9B0555F-F5C4-4F35-8BC7-A83A1D2FA918}"/>
              </a:ext>
            </a:extLst>
          </p:cNvPr>
          <p:cNvSpPr>
            <a:spLocks noGrp="1"/>
          </p:cNvSpPr>
          <p:nvPr/>
        </p:nvSpPr>
        <p:spPr>
          <a:xfrm>
            <a:off x="8501063" y="5672138"/>
            <a:ext cx="285750" cy="178594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defPPr>
            <a:lvl1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1pPr>
            <a:lvl2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2pPr>
            <a:lvl3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3pPr>
            <a:lvl4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4pPr>
            <a:lvl5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5pPr>
            <a:lvl6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6pPr>
            <a:lvl7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7pPr>
            <a:lvl8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8pPr>
            <a:lvl9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pPr>
            <a:r>
              <a:rPr sz="1013"/>
              <a:t>2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FEC98A-1979-4FCA-9320-37563F8BEA8F}"/>
              </a:ext>
            </a:extLst>
          </p:cNvPr>
          <p:cNvSpPr>
            <a:spLocks noGrp="1"/>
          </p:cNvSpPr>
          <p:nvPr/>
        </p:nvSpPr>
        <p:spPr>
          <a:xfrm>
            <a:off x="400050" y="1714500"/>
            <a:ext cx="83439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defPPr>
            <a:lvl1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1pPr>
            <a:lvl2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2pPr>
            <a:lvl3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3pPr>
            <a:lvl4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4pPr>
            <a:lvl5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5pPr>
            <a:lvl6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6pPr>
            <a:lvl7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7pPr>
            <a:lvl8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8pPr>
            <a:lvl9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250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688"/>
              <a:t>A honeynet connects several honeypots to simulate a realistic network.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E4CB0D7-0462-4BD1-A65B-24C6BDBF5EAF}"/>
              </a:ext>
            </a:extLst>
          </p:cNvPr>
          <p:cNvGraphicFramePr/>
          <p:nvPr/>
        </p:nvGraphicFramePr>
        <p:xfrm>
          <a:off x="400050" y="2293144"/>
          <a:ext cx="8343900" cy="2321720"/>
        </p:xfrm>
        <a:graphic>
          <a:graphicData uri="http://schemas.openxmlformats.org/drawingml/2006/table">
            <a:tbl>
              <a:tblPr/>
              <a:tblGrid>
                <a:gridCol w="16787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360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290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4344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Feature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D4E0E5"/>
                      </a:solidFill>
                      <a:prstDash val="soli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>
                      <a:solidFill>
                        <a:srgbClr val="D4E0E5"/>
                      </a:solidFill>
                      <a:prstDash val="soli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1233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Honeypot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>
                      <a:solidFill>
                        <a:srgbClr val="D4E0E5"/>
                      </a:solidFill>
                      <a:prstDash val="soli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1233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Honeynet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>
                      <a:solidFill>
                        <a:srgbClr val="D4E0E5"/>
                      </a:solidFill>
                      <a:prstDash val="soli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12334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4344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Structure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D4E0E5"/>
                      </a:solidFill>
                      <a:prstDash val="soli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One decoy system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Several connected decoys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4344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Example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D4E0E5"/>
                      </a:solidFill>
                      <a:prstDash val="soli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Fake payroll server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Fake portal, file server and database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4344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Observation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D4E0E5"/>
                      </a:solidFill>
                      <a:prstDash val="soli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Activity on one system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Movement between systems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4344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Learning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D4E0E5"/>
                      </a:solidFill>
                      <a:prstDash val="soli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How attackers attempt access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How attackers explore a network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0F4F05C3-009C-47F3-987D-7C69CC09D97C}"/>
              </a:ext>
            </a:extLst>
          </p:cNvPr>
          <p:cNvSpPr>
            <a:spLocks noGrp="1"/>
          </p:cNvSpPr>
          <p:nvPr/>
        </p:nvSpPr>
        <p:spPr>
          <a:xfrm>
            <a:off x="400050" y="4822031"/>
            <a:ext cx="8343900" cy="300038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defPPr>
            <a:lvl1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1pPr>
            <a:lvl2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2pPr>
            <a:lvl3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3pPr>
            <a:lvl4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4pPr>
            <a:lvl5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5pPr>
            <a:lvl6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6pPr>
            <a:lvl7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7pPr>
            <a:lvl8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8pPr>
            <a:lvl9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175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pPr>
            <a:r>
              <a:rPr sz="1631"/>
              <a:t>Example: hospital honeynet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12420CE-0323-4703-BDDF-A21C77A95C12}"/>
              </a:ext>
            </a:extLst>
          </p:cNvPr>
          <p:cNvSpPr>
            <a:spLocks noGrp="1"/>
          </p:cNvSpPr>
          <p:nvPr/>
        </p:nvSpPr>
        <p:spPr>
          <a:xfrm>
            <a:off x="400050" y="5164932"/>
            <a:ext cx="8343900" cy="464344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defPPr>
            <a:lvl1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1pPr>
            <a:lvl2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2pPr>
            <a:lvl3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3pPr>
            <a:lvl4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4pPr>
            <a:lvl5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5pPr>
            <a:lvl6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6pPr>
            <a:lvl7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7pPr>
            <a:lvl8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8pPr>
            <a:lvl9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187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406"/>
              <a:t>An isolated network contains a fake staff portal, patient database and file server. Analysts observe which systems an attacker targets and how they move between them.</a:t>
            </a:r>
          </a:p>
        </p:txBody>
      </p:sp>
    </p:spTree>
    <p:extLst>
      <p:ext uri="{BB962C8B-B14F-4D97-AF65-F5344CB8AC3E}">
        <p14:creationId xmlns:p14="http://schemas.microsoft.com/office/powerpoint/2010/main" val="825689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B552B5E-5684-4E75-9D29-28FD0876DD1C}"/>
              </a:ext>
            </a:extLst>
          </p:cNvPr>
          <p:cNvSpPr>
            <a:spLocks noGrp="1"/>
          </p:cNvSpPr>
          <p:nvPr/>
        </p:nvSpPr>
        <p:spPr>
          <a:xfrm>
            <a:off x="400050" y="1107281"/>
            <a:ext cx="8343900" cy="500063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defPPr>
            <a:lvl1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1pPr>
            <a:lvl2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2pPr>
            <a:lvl3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3pPr>
            <a:lvl4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4pPr>
            <a:lvl5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5pPr>
            <a:lvl6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6pPr>
            <a:lvl7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7pPr>
            <a:lvl8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8pPr>
            <a:lvl9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3300" b="1">
                <a:solidFill>
                  <a:srgbClr val="12334B"/>
                </a:solidFill>
                <a:latin typeface="Arial"/>
                <a:ea typeface="Arial"/>
                <a:cs typeface="Arial"/>
              </a:defRPr>
            </a:pPr>
            <a:r>
              <a:rPr sz="2475"/>
              <a:t>Why use honeypots and honeynets?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6E367C7-F2F1-43B0-A5CA-0B4640BF2A32}"/>
              </a:ext>
            </a:extLst>
          </p:cNvPr>
          <p:cNvSpPr>
            <a:spLocks noGrp="1"/>
          </p:cNvSpPr>
          <p:nvPr/>
        </p:nvSpPr>
        <p:spPr>
          <a:xfrm>
            <a:off x="8501063" y="5672138"/>
            <a:ext cx="285750" cy="178594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defPPr>
            <a:lvl1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1pPr>
            <a:lvl2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2pPr>
            <a:lvl3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3pPr>
            <a:lvl4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4pPr>
            <a:lvl5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5pPr>
            <a:lvl6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6pPr>
            <a:lvl7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7pPr>
            <a:lvl8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8pPr>
            <a:lvl9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1350" b="0">
                <a:solidFill>
                  <a:srgbClr val="087D87"/>
                </a:solidFill>
                <a:latin typeface="Arial"/>
                <a:ea typeface="Arial"/>
                <a:cs typeface="Arial"/>
              </a:defRPr>
            </a:pPr>
            <a:r>
              <a:rPr sz="1013"/>
              <a:t>3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287B1BF-7E46-4568-B482-FBCCB304E5F9}"/>
              </a:ext>
            </a:extLst>
          </p:cNvPr>
          <p:cNvGraphicFramePr/>
          <p:nvPr/>
        </p:nvGraphicFramePr>
        <p:xfrm>
          <a:off x="400050" y="1785938"/>
          <a:ext cx="8343900" cy="2336008"/>
        </p:xfrm>
        <a:graphic>
          <a:graphicData uri="http://schemas.openxmlformats.org/drawingml/2006/table">
            <a:tbl>
              <a:tblPr/>
              <a:tblGrid>
                <a:gridCol w="16787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43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218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84002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Objective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D4E0E5"/>
                      </a:solidFill>
                      <a:prstDash val="soli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>
                      <a:solidFill>
                        <a:srgbClr val="D4E0E5"/>
                      </a:solidFill>
                      <a:prstDash val="soli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1233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Meaning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>
                      <a:solidFill>
                        <a:srgbClr val="D4E0E5"/>
                      </a:solidFill>
                      <a:prstDash val="soli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12334B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</a:rPr>
                        <a:t>Example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>
                      <a:solidFill>
                        <a:srgbClr val="D4E0E5"/>
                      </a:solidFill>
                      <a:prstDash val="soli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12334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4002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Divert attackers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D4E0E5"/>
                      </a:solidFill>
                      <a:prstDash val="soli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Attract attention towards decoys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Attacker explores a fake payroll server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4002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Collect information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D4E0E5"/>
                      </a:solidFill>
                      <a:prstDash val="soli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Record tools, commands and techniques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Analysts review password attempts and file searches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4002">
                <a:tc>
                  <a:txBody>
                    <a:bodyPr/>
                    <a:lstStyle/>
                    <a:p>
                      <a:r>
                        <a:rPr sz="1400" b="1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Gain response time</a:t>
                      </a:r>
                    </a:p>
                  </a:txBody>
                  <a:tcPr marL="68580" marR="68580" marT="34290" marB="34290">
                    <a:lnL w="9525">
                      <a:solidFill>
                        <a:srgbClr val="D4E0E5"/>
                      </a:solidFill>
                      <a:prstDash val="soli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Keep attackers occupied during investigation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400" b="0">
                          <a:solidFill>
                            <a:srgbClr val="243746"/>
                          </a:solidFill>
                          <a:latin typeface="Arial"/>
                          <a:ea typeface="Arial"/>
                          <a:cs typeface="Arial"/>
                        </a:rPr>
                        <a:t>Team identifies and isolates a compromised laptop</a:t>
                      </a:r>
                    </a:p>
                  </a:txBody>
                  <a:tcPr marL="68580" marR="68580" marT="34290" marB="34290">
                    <a:lnL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>
                      <a:solidFill>
                        <a:srgbClr val="D4E0E5"/>
                      </a:solidFill>
                      <a:prstDash val="solid"/>
                    </a:lnR>
                    <a:lnT w="9525" cap="flat" cmpd="sng" algn="ctr">
                      <a:solidFill>
                        <a:srgbClr val="D4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D4E0E5"/>
                      </a:solidFill>
                      <a:prstDash val="solid"/>
                    </a:lnB>
                    <a:solidFill>
                      <a:srgbClr val="F0F6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62C6621D-7546-4E87-AFBD-BA5D31E76E3B}"/>
              </a:ext>
            </a:extLst>
          </p:cNvPr>
          <p:cNvSpPr>
            <a:spLocks noGrp="1"/>
          </p:cNvSpPr>
          <p:nvPr/>
        </p:nvSpPr>
        <p:spPr>
          <a:xfrm>
            <a:off x="400050" y="4336257"/>
            <a:ext cx="8343900" cy="307181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defPPr>
            <a:lvl1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1pPr>
            <a:lvl2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2pPr>
            <a:lvl3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3pPr>
            <a:lvl4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4pPr>
            <a:lvl5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5pPr>
            <a:lvl6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6pPr>
            <a:lvl7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7pPr>
            <a:lvl8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8pPr>
            <a:lvl9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250" b="1">
                <a:solidFill>
                  <a:srgbClr val="087D87"/>
                </a:solidFill>
                <a:latin typeface="Arial"/>
                <a:ea typeface="Arial"/>
                <a:cs typeface="Arial"/>
              </a:defRPr>
            </a:pPr>
            <a:r>
              <a:rPr sz="1688"/>
              <a:t>Important considerations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C704D07-1BEE-4EA4-A2E8-9E3218C58A51}"/>
              </a:ext>
            </a:extLst>
          </p:cNvPr>
          <p:cNvSpPr>
            <a:spLocks noGrp="1"/>
          </p:cNvSpPr>
          <p:nvPr/>
        </p:nvSpPr>
        <p:spPr>
          <a:xfrm>
            <a:off x="400050" y="4750594"/>
            <a:ext cx="83439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defPPr>
            <a:lvl1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1pPr>
            <a:lvl2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2pPr>
            <a:lvl3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3pPr>
            <a:lvl4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4pPr>
            <a:lvl5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5pPr>
            <a:lvl6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6pPr>
            <a:lvl7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7pPr>
            <a:lvl8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8pPr>
            <a:lvl9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519"/>
              <a:t>Keep decoys isolated and use fictional data. Monitor activity and restrict connections to other systems.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038BD5-B7F2-44C3-985D-F099AE1BEE8F}"/>
              </a:ext>
            </a:extLst>
          </p:cNvPr>
          <p:cNvSpPr>
            <a:spLocks noGrp="1"/>
          </p:cNvSpPr>
          <p:nvPr/>
        </p:nvSpPr>
        <p:spPr>
          <a:xfrm>
            <a:off x="400050" y="5272088"/>
            <a:ext cx="83439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/>
          <a:lstStyle>
            <a:def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defPPr>
            <a:lvl1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1pPr>
            <a:lvl2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2pPr>
            <a:lvl3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3pPr>
            <a:lvl4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4pPr>
            <a:lvl5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5pPr>
            <a:lvl6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6pPr>
            <a:lvl7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7pPr>
            <a:lvl8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8pPr>
            <a:lvl9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lvl9pPr>
          </a:lstStyle>
          <a:p>
            <a:pPr>
              <a:defRPr sz="2025" b="0">
                <a:solidFill>
                  <a:srgbClr val="243746"/>
                </a:solidFill>
                <a:latin typeface="Arial"/>
                <a:ea typeface="Arial"/>
                <a:cs typeface="Arial"/>
              </a:defRPr>
            </a:pPr>
            <a:r>
              <a:rPr sz="1519" dirty="0"/>
              <a:t>Attackers may </a:t>
            </a:r>
            <a:r>
              <a:rPr sz="1519" dirty="0" err="1"/>
              <a:t>recognise</a:t>
            </a:r>
            <a:r>
              <a:rPr sz="1519" dirty="0"/>
              <a:t> or ignore decoys. Use them alongside firewalls, IDS/IPS and other security controls.</a:t>
            </a:r>
          </a:p>
        </p:txBody>
      </p:sp>
    </p:spTree>
    <p:extLst>
      <p:ext uri="{BB962C8B-B14F-4D97-AF65-F5344CB8AC3E}">
        <p14:creationId xmlns:p14="http://schemas.microsoft.com/office/powerpoint/2010/main" val="477159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A32B6-F0B3-7C8A-1948-387ABC3C4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Interactive Case Study</a:t>
            </a:r>
            <a:br>
              <a:rPr lang="en-GB" dirty="0"/>
            </a:br>
            <a:r>
              <a:rPr lang="en-GB" sz="2700" b="1" dirty="0"/>
              <a:t>“</a:t>
            </a:r>
            <a:r>
              <a:rPr lang="en-GB" b="1" dirty="0"/>
              <a:t>The Alert Nobody Investigated</a:t>
            </a:r>
            <a:r>
              <a:rPr lang="en-GB" sz="2700" b="1" dirty="0"/>
              <a:t>”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436F6-4D71-D238-AC5F-E24DA9B8F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827" y="1066800"/>
            <a:ext cx="4343400" cy="46482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A company SIEM generated:</a:t>
            </a:r>
          </a:p>
          <a:p>
            <a:pPr lvl="0" algn="just"/>
            <a:r>
              <a:rPr lang="en-GB" dirty="0"/>
              <a:t>multiple login anomaly alerts </a:t>
            </a:r>
          </a:p>
          <a:p>
            <a:pPr lvl="0" algn="just"/>
            <a:r>
              <a:rPr lang="en-GB" dirty="0"/>
              <a:t>unusual PowerShell activity </a:t>
            </a:r>
          </a:p>
          <a:p>
            <a:pPr lvl="0" algn="just"/>
            <a:r>
              <a:rPr lang="en-GB" dirty="0"/>
              <a:t>suspicious outbound traffic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BUT:</a:t>
            </a:r>
          </a:p>
          <a:p>
            <a:pPr lvl="0" algn="just"/>
            <a:r>
              <a:rPr lang="en-GB" dirty="0"/>
              <a:t>analysts ignored alerts </a:t>
            </a:r>
          </a:p>
          <a:p>
            <a:pPr lvl="0" algn="just"/>
            <a:r>
              <a:rPr lang="en-GB" dirty="0"/>
              <a:t>false positives were common </a:t>
            </a:r>
          </a:p>
          <a:p>
            <a:pPr algn="just"/>
            <a:r>
              <a:rPr lang="en-GB" dirty="0"/>
              <a:t>attacker remained inside network for 3 weeks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Result:</a:t>
            </a:r>
          </a:p>
          <a:p>
            <a:pPr lvl="0" algn="just"/>
            <a:r>
              <a:rPr lang="en-GB" dirty="0"/>
              <a:t>ransomware deployment </a:t>
            </a:r>
          </a:p>
          <a:p>
            <a:pPr lvl="0" algn="just"/>
            <a:r>
              <a:rPr lang="en-GB" dirty="0"/>
              <a:t>major operational outage 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020DCC-E846-E0A9-A6FA-E9D5357AEE0D}"/>
              </a:ext>
            </a:extLst>
          </p:cNvPr>
          <p:cNvSpPr txBox="1">
            <a:spLocks/>
          </p:cNvSpPr>
          <p:nvPr/>
        </p:nvSpPr>
        <p:spPr>
          <a:xfrm>
            <a:off x="4701209" y="1497106"/>
            <a:ext cx="4343401" cy="4038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Discussion Questions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failed first?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Was this a technical failure or governance failure?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Why do analysts ignore alerts?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How could the organisation improve?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Could AI reduce this problem? </a:t>
            </a:r>
          </a:p>
        </p:txBody>
      </p:sp>
    </p:spTree>
    <p:extLst>
      <p:ext uri="{BB962C8B-B14F-4D97-AF65-F5344CB8AC3E}">
        <p14:creationId xmlns:p14="http://schemas.microsoft.com/office/powerpoint/2010/main" val="283217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1A440-8E64-FB24-F63C-44C14823B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rmAutofit/>
          </a:bodyPr>
          <a:lstStyle/>
          <a:p>
            <a:r>
              <a:rPr lang="en-GB" b="1" dirty="0"/>
              <a:t>Group Workshop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175D6-E330-FDC4-3816-5ABA1AEED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48871"/>
            <a:ext cx="4724400" cy="451373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“Build a Monitoring Strategy”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Scenario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medium-sized organisation:</a:t>
            </a:r>
          </a:p>
          <a:p>
            <a:pPr lvl="0"/>
            <a:r>
              <a:rPr lang="en-GB" dirty="0"/>
              <a:t>uses hybrid working </a:t>
            </a:r>
          </a:p>
          <a:p>
            <a:pPr lvl="0"/>
            <a:r>
              <a:rPr lang="en-GB" dirty="0"/>
              <a:t>cloud applications </a:t>
            </a:r>
          </a:p>
          <a:p>
            <a:pPr lvl="0"/>
            <a:r>
              <a:rPr lang="en-GB" dirty="0"/>
              <a:t>BYOD devices </a:t>
            </a:r>
          </a:p>
          <a:p>
            <a:pPr lvl="0"/>
            <a:r>
              <a:rPr lang="en-GB" dirty="0"/>
              <a:t>third-party vendors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BUT:</a:t>
            </a:r>
          </a:p>
          <a:p>
            <a:pPr lvl="0"/>
            <a:r>
              <a:rPr lang="en-GB" dirty="0"/>
              <a:t>limited security budget </a:t>
            </a:r>
          </a:p>
          <a:p>
            <a:r>
              <a:rPr lang="en-GB" dirty="0"/>
              <a:t>small IT team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957AF90-16D5-927E-3533-6168D09B3260}"/>
              </a:ext>
            </a:extLst>
          </p:cNvPr>
          <p:cNvSpPr txBox="1">
            <a:spLocks/>
          </p:cNvSpPr>
          <p:nvPr/>
        </p:nvSpPr>
        <p:spPr>
          <a:xfrm>
            <a:off x="5334000" y="1311265"/>
            <a:ext cx="3810000" cy="398894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endParaRPr lang="en-GB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b="1" dirty="0"/>
              <a:t>Task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Develop: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Top monitoring priorities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should be logged?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alerts matter most?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should be automated?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risks remain? </a:t>
            </a:r>
          </a:p>
          <a:p>
            <a:pPr fontAlgn="auto"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38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04536-57E3-53A0-ED48-0382BD073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Assignment Linkage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18D01-630F-A644-8F3C-82B86DBD7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This week strongly link to:</a:t>
            </a:r>
          </a:p>
          <a:p>
            <a:pPr lvl="0"/>
            <a:r>
              <a:rPr lang="en-GB" dirty="0"/>
              <a:t>governance </a:t>
            </a:r>
          </a:p>
          <a:p>
            <a:pPr lvl="0"/>
            <a:r>
              <a:rPr lang="en-GB" dirty="0"/>
              <a:t>monitoring strategy </a:t>
            </a:r>
          </a:p>
          <a:p>
            <a:pPr lvl="0"/>
            <a:r>
              <a:rPr lang="en-GB" dirty="0"/>
              <a:t>risk management </a:t>
            </a:r>
          </a:p>
          <a:p>
            <a:pPr lvl="0"/>
            <a:r>
              <a:rPr lang="en-GB" dirty="0"/>
              <a:t>Zero Trust </a:t>
            </a:r>
          </a:p>
          <a:p>
            <a:pPr lvl="0"/>
            <a:r>
              <a:rPr lang="en-GB" dirty="0"/>
              <a:t>incident readiness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Start:</a:t>
            </a:r>
          </a:p>
          <a:p>
            <a:pPr lvl="0"/>
            <a:r>
              <a:rPr lang="en-GB" dirty="0"/>
              <a:t>collecting references </a:t>
            </a:r>
          </a:p>
          <a:p>
            <a:pPr lvl="0"/>
            <a:r>
              <a:rPr lang="en-GB" dirty="0"/>
              <a:t>identifying case studies </a:t>
            </a:r>
          </a:p>
          <a:p>
            <a:pPr marL="0" lv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376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D3A5D-1379-F2B0-12C0-F1376D063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Future of Security Monitoring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84FDC-150D-78A5-5297-4AB14A72D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644434"/>
            <a:ext cx="5135880" cy="290821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AI-driven SOCs </a:t>
            </a:r>
          </a:p>
          <a:p>
            <a:pPr lvl="0"/>
            <a:r>
              <a:rPr lang="en-GB" dirty="0"/>
              <a:t>autonomous detection </a:t>
            </a:r>
          </a:p>
          <a:p>
            <a:pPr lvl="0"/>
            <a:r>
              <a:rPr lang="en-GB" dirty="0"/>
              <a:t>behavioural analytics </a:t>
            </a:r>
          </a:p>
          <a:p>
            <a:pPr lvl="0"/>
            <a:r>
              <a:rPr lang="en-GB" dirty="0"/>
              <a:t>predictive monitoring </a:t>
            </a:r>
          </a:p>
          <a:p>
            <a:pPr lvl="0"/>
            <a:r>
              <a:rPr lang="en-GB" dirty="0"/>
              <a:t>cyber deception </a:t>
            </a:r>
          </a:p>
          <a:p>
            <a:pPr lvl="0"/>
            <a:r>
              <a:rPr lang="en-GB" dirty="0"/>
              <a:t>cloud-native monitoring 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00C0A6-A859-B763-E0DB-4BC76A04C18F}"/>
              </a:ext>
            </a:extLst>
          </p:cNvPr>
          <p:cNvSpPr txBox="1"/>
          <p:nvPr/>
        </p:nvSpPr>
        <p:spPr>
          <a:xfrm>
            <a:off x="76200" y="3733800"/>
            <a:ext cx="8991600" cy="9677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Discussion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lang="en-GB" dirty="0"/>
              <a:t>Will future cyber defence become fully automated?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182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4A27-3235-5117-08F6-8D4D7429A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99150-9F3C-CD73-7C24-0FC0DA163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600861"/>
            <a:ext cx="4686300" cy="4809339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MITRE ATT&amp;CK Framework</a:t>
            </a:r>
            <a:endParaRPr lang="en-GB" dirty="0"/>
          </a:p>
          <a:p>
            <a:r>
              <a:rPr lang="en-GB" dirty="0"/>
              <a:t>Excellent threat behaviour reference.</a:t>
            </a:r>
          </a:p>
          <a:p>
            <a:r>
              <a:rPr lang="en-GB" u="sng" dirty="0">
                <a:hlinkClick r:id="rId2"/>
              </a:rPr>
              <a:t>MITRE ATT&amp;CK Framework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Microsoft Security Blog</a:t>
            </a:r>
            <a:endParaRPr lang="en-GB" dirty="0"/>
          </a:p>
          <a:p>
            <a:r>
              <a:rPr lang="en-GB" dirty="0"/>
              <a:t>Excellent modern attack examples.</a:t>
            </a:r>
          </a:p>
          <a:p>
            <a:r>
              <a:rPr lang="en-GB" u="sng" dirty="0">
                <a:hlinkClick r:id="rId3"/>
              </a:rPr>
              <a:t>Microsoft Security Blog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IBM X-Force Threat Intelligence</a:t>
            </a:r>
            <a:endParaRPr lang="en-GB" dirty="0"/>
          </a:p>
          <a:p>
            <a:r>
              <a:rPr lang="en-GB" u="sng" dirty="0">
                <a:hlinkClick r:id="rId4"/>
              </a:rPr>
              <a:t>IBM X-Force Threat Intelligence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CISA Cybersecurity Alerts</a:t>
            </a:r>
            <a:endParaRPr lang="en-GB" dirty="0"/>
          </a:p>
          <a:p>
            <a:r>
              <a:rPr lang="en-GB" u="sng" dirty="0">
                <a:hlinkClick r:id="rId5"/>
              </a:rPr>
              <a:t>CISA Cybersecurity Alerts</a:t>
            </a:r>
            <a:endParaRPr lang="en-GB" dirty="0"/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ENISA Threat Landscape Reports</a:t>
            </a:r>
            <a:endParaRPr lang="en-GB" dirty="0"/>
          </a:p>
          <a:p>
            <a:r>
              <a:rPr lang="en-GB" u="sng" dirty="0">
                <a:hlinkClick r:id="rId6"/>
              </a:rPr>
              <a:t>ENISA Threat Landscape Reports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C9E8B4-C024-C084-18FB-39F24A0F3ED2}"/>
              </a:ext>
            </a:extLst>
          </p:cNvPr>
          <p:cNvSpPr txBox="1"/>
          <p:nvPr/>
        </p:nvSpPr>
        <p:spPr>
          <a:xfrm>
            <a:off x="4553552" y="977710"/>
            <a:ext cx="4572000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/>
              <a:t>Current workforce shortage statistics:</a:t>
            </a:r>
          </a:p>
          <a:p>
            <a:pPr>
              <a:buNone/>
            </a:pPr>
            <a:r>
              <a:rPr lang="en-GB" sz="2000" dirty="0">
                <a:hlinkClick r:id="rId7"/>
              </a:rPr>
              <a:t>ISC2 Cybersecurity Workforce Study</a:t>
            </a:r>
            <a:endParaRPr lang="en-GB" sz="2000" dirty="0"/>
          </a:p>
          <a:p>
            <a:pPr>
              <a:buNone/>
            </a:pPr>
            <a:endParaRPr lang="en-GB" sz="2000" dirty="0"/>
          </a:p>
          <a:p>
            <a:r>
              <a:rPr lang="en-GB" sz="2000" dirty="0"/>
              <a:t>Microsoft XDR Architecture</a:t>
            </a:r>
          </a:p>
          <a:p>
            <a:r>
              <a:rPr lang="en-GB" sz="2000" dirty="0">
                <a:hlinkClick r:id="rId8"/>
              </a:rPr>
              <a:t>Microsoft Defender XDR Overview</a:t>
            </a:r>
            <a:r>
              <a:rPr lang="en-GB" sz="2000" dirty="0"/>
              <a:t> 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33107"/>
      </p:ext>
    </p:extLst>
  </p:cSld>
  <p:clrMapOvr>
    <a:masterClrMapping/>
  </p:clrMapOvr>
</p:sld>
</file>

<file path=ppt/theme/theme1.xml><?xml version="1.0" encoding="utf-8"?>
<a:theme xmlns:a="http://schemas.openxmlformats.org/drawingml/2006/main" name="1_Sampl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Russell_4e_ch03</Template>
  <TotalTime>0</TotalTime>
  <Words>953</Words>
  <Application>Microsoft Office PowerPoint</Application>
  <PresentationFormat>On-screen Show (4:3)</PresentationFormat>
  <Paragraphs>213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Courier New</vt:lpstr>
      <vt:lpstr>Wingdings</vt:lpstr>
      <vt:lpstr>1_Sample</vt:lpstr>
      <vt:lpstr>Security Monitoring, Intrusion Detection &amp; Threat Hunting </vt:lpstr>
      <vt:lpstr>Learning Objectives</vt:lpstr>
      <vt:lpstr>Recall ::Modern Detection Technologies</vt:lpstr>
      <vt:lpstr>PowerPoint Presentation</vt:lpstr>
      <vt:lpstr>PowerPoint Presentation</vt:lpstr>
      <vt:lpstr>PowerPoint Presentation</vt:lpstr>
      <vt:lpstr>Interactive Case Study “The Alert Nobody Investigated”</vt:lpstr>
      <vt:lpstr>Group Workshop Activity</vt:lpstr>
      <vt:lpstr>Assignment Linkage</vt:lpstr>
      <vt:lpstr>Future of Security Monitoring</vt:lpstr>
      <vt:lpstr>Reference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Information Security</dc:title>
  <dc:creator>Whitman</dc:creator>
  <cp:lastModifiedBy>Munyaradzi Nicholas Murira</cp:lastModifiedBy>
  <cp:revision>347</cp:revision>
  <dcterms:created xsi:type="dcterms:W3CDTF">2008-12-13T17:52:47Z</dcterms:created>
  <dcterms:modified xsi:type="dcterms:W3CDTF">2026-10-22T09:23:26Z</dcterms:modified>
</cp:coreProperties>
</file>