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7" r:id="rId5"/>
    <p:sldId id="256" r:id="rId6"/>
    <p:sldId id="258" r:id="rId7"/>
    <p:sldId id="259" r:id="rId8"/>
    <p:sldId id="260" r:id="rId9"/>
    <p:sldId id="262" r:id="rId10"/>
    <p:sldId id="261" r:id="rId11"/>
    <p:sldId id="265" r:id="rId12"/>
    <p:sldId id="263" r:id="rId13"/>
    <p:sldId id="264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7E6388-5B40-4224-941E-262D61545349}" v="8" dt="2026-10-19T19:59:10.9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saheni Nabulele (2335292)" userId="01c42737-fc9e-45c7-a768-581653ca471b" providerId="ADAL" clId="{41A47A6E-8631-47D7-8C08-7C3B798CD0D2}"/>
    <pc:docChg chg="modSld">
      <pc:chgData name="Osaheni Nabulele (2335292)" userId="01c42737-fc9e-45c7-a768-581653ca471b" providerId="ADAL" clId="{41A47A6E-8631-47D7-8C08-7C3B798CD0D2}" dt="2026-10-19T19:59:10.964" v="7"/>
      <pc:docMkLst>
        <pc:docMk/>
      </pc:docMkLst>
      <pc:sldChg chg="modSp">
        <pc:chgData name="Osaheni Nabulele (2335292)" userId="01c42737-fc9e-45c7-a768-581653ca471b" providerId="ADAL" clId="{41A47A6E-8631-47D7-8C08-7C3B798CD0D2}" dt="2026-10-19T19:59:10.964" v="7"/>
        <pc:sldMkLst>
          <pc:docMk/>
          <pc:sldMk cId="183195290" sldId="257"/>
        </pc:sldMkLst>
        <pc:graphicFrameChg chg="mod">
          <ac:chgData name="Osaheni Nabulele (2335292)" userId="01c42737-fc9e-45c7-a768-581653ca471b" providerId="ADAL" clId="{41A47A6E-8631-47D7-8C08-7C3B798CD0D2}" dt="2026-10-19T19:59:10.964" v="7"/>
          <ac:graphicFrameMkLst>
            <pc:docMk/>
            <pc:sldMk cId="183195290" sldId="257"/>
            <ac:graphicFrameMk id="4" creationId="{E7E7F550-588E-25C1-3433-F3E01178235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0733F8-5AFD-4316-B860-CE14B1DE8F2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948AE99-1D4C-4447-941E-72F4F76F3DD8}">
      <dgm:prSet/>
      <dgm:spPr/>
      <dgm:t>
        <a:bodyPr/>
        <a:lstStyle/>
        <a:p>
          <a:r>
            <a:rPr lang="en-GB" b="1"/>
            <a:t>NAME: Osaheni Nabulele</a:t>
          </a:r>
          <a:endParaRPr lang="en-US"/>
        </a:p>
      </dgm:t>
    </dgm:pt>
    <dgm:pt modelId="{52848C5B-80BA-4837-A95D-C6EE8A4EEFFD}" type="parTrans" cxnId="{19D06228-3F61-441C-A36F-6267608D4350}">
      <dgm:prSet/>
      <dgm:spPr/>
      <dgm:t>
        <a:bodyPr/>
        <a:lstStyle/>
        <a:p>
          <a:endParaRPr lang="en-US"/>
        </a:p>
      </dgm:t>
    </dgm:pt>
    <dgm:pt modelId="{50D67C21-E8B5-4131-9176-23534BD4134D}" type="sibTrans" cxnId="{19D06228-3F61-441C-A36F-6267608D4350}">
      <dgm:prSet/>
      <dgm:spPr/>
      <dgm:t>
        <a:bodyPr/>
        <a:lstStyle/>
        <a:p>
          <a:endParaRPr lang="en-US"/>
        </a:p>
      </dgm:t>
    </dgm:pt>
    <dgm:pt modelId="{1F8A588F-4EA2-4D9A-A140-4DC0B44B0BCB}">
      <dgm:prSet/>
      <dgm:spPr/>
      <dgm:t>
        <a:bodyPr/>
        <a:lstStyle/>
        <a:p>
          <a:r>
            <a:rPr lang="en-GB" b="1"/>
            <a:t>ID Number: 2335292</a:t>
          </a:r>
          <a:endParaRPr lang="en-US"/>
        </a:p>
      </dgm:t>
    </dgm:pt>
    <dgm:pt modelId="{6E792BD7-E68F-43C0-AD53-498F3E724068}" type="parTrans" cxnId="{E34CCB43-69F0-4C50-89A0-ADDD2641F535}">
      <dgm:prSet/>
      <dgm:spPr/>
      <dgm:t>
        <a:bodyPr/>
        <a:lstStyle/>
        <a:p>
          <a:endParaRPr lang="en-US"/>
        </a:p>
      </dgm:t>
    </dgm:pt>
    <dgm:pt modelId="{FF8AEA9A-C01E-4DED-9A1A-5CC1B25EC75D}" type="sibTrans" cxnId="{E34CCB43-69F0-4C50-89A0-ADDD2641F535}">
      <dgm:prSet/>
      <dgm:spPr/>
      <dgm:t>
        <a:bodyPr/>
        <a:lstStyle/>
        <a:p>
          <a:endParaRPr lang="en-US"/>
        </a:p>
      </dgm:t>
    </dgm:pt>
    <dgm:pt modelId="{ED118D27-9A28-46B1-A6D2-4C5430C79CD1}">
      <dgm:prSet/>
      <dgm:spPr/>
      <dgm:t>
        <a:bodyPr/>
        <a:lstStyle/>
        <a:p>
          <a:r>
            <a:rPr lang="en-GB" b="1"/>
            <a:t>Lecturer:  Matrin Svejda</a:t>
          </a:r>
          <a:endParaRPr lang="en-US"/>
        </a:p>
      </dgm:t>
    </dgm:pt>
    <dgm:pt modelId="{796CCD94-5EB5-4A0F-ABE3-E879A93373C3}" type="parTrans" cxnId="{166580CF-E4E1-40EE-9FB0-53DA3E72B120}">
      <dgm:prSet/>
      <dgm:spPr/>
      <dgm:t>
        <a:bodyPr/>
        <a:lstStyle/>
        <a:p>
          <a:endParaRPr lang="en-US"/>
        </a:p>
      </dgm:t>
    </dgm:pt>
    <dgm:pt modelId="{567DE180-8A57-4688-B803-C5DEF8D1A570}" type="sibTrans" cxnId="{166580CF-E4E1-40EE-9FB0-53DA3E72B120}">
      <dgm:prSet/>
      <dgm:spPr/>
      <dgm:t>
        <a:bodyPr/>
        <a:lstStyle/>
        <a:p>
          <a:endParaRPr lang="en-US"/>
        </a:p>
      </dgm:t>
    </dgm:pt>
    <dgm:pt modelId="{D9581703-8FC1-481D-9E58-237783D4BA59}">
      <dgm:prSet/>
      <dgm:spPr/>
      <dgm:t>
        <a:bodyPr/>
        <a:lstStyle/>
        <a:p>
          <a:r>
            <a:rPr lang="en-GB" b="1"/>
            <a:t>Module Title: Component 2, Viva Voce (Oral Presentation)</a:t>
          </a:r>
          <a:endParaRPr lang="en-US"/>
        </a:p>
      </dgm:t>
    </dgm:pt>
    <dgm:pt modelId="{E5B1DE7F-7624-4C27-832B-1FD1C57D3E49}" type="parTrans" cxnId="{C4A5BB6A-0B1E-41EC-8D17-4541599A3C81}">
      <dgm:prSet/>
      <dgm:spPr/>
      <dgm:t>
        <a:bodyPr/>
        <a:lstStyle/>
        <a:p>
          <a:endParaRPr lang="en-US"/>
        </a:p>
      </dgm:t>
    </dgm:pt>
    <dgm:pt modelId="{6048F9E9-EBED-4DDA-A28D-26FAC855BAB1}" type="sibTrans" cxnId="{C4A5BB6A-0B1E-41EC-8D17-4541599A3C81}">
      <dgm:prSet/>
      <dgm:spPr/>
      <dgm:t>
        <a:bodyPr/>
        <a:lstStyle/>
        <a:p>
          <a:endParaRPr lang="en-US"/>
        </a:p>
      </dgm:t>
    </dgm:pt>
    <dgm:pt modelId="{30BC6E48-DA3D-4D33-972E-0AD864B146C0}">
      <dgm:prSet/>
      <dgm:spPr/>
      <dgm:t>
        <a:bodyPr/>
        <a:lstStyle/>
        <a:p>
          <a:r>
            <a:rPr lang="en-GB" b="1"/>
            <a:t>Date: 08/11/2026</a:t>
          </a:r>
          <a:endParaRPr lang="en-US"/>
        </a:p>
      </dgm:t>
    </dgm:pt>
    <dgm:pt modelId="{D177D94F-C54E-43E0-BAC3-5240051C484F}" type="parTrans" cxnId="{DE5AA183-CE12-4418-9CA6-46AF951A2202}">
      <dgm:prSet/>
      <dgm:spPr/>
      <dgm:t>
        <a:bodyPr/>
        <a:lstStyle/>
        <a:p>
          <a:endParaRPr lang="en-US"/>
        </a:p>
      </dgm:t>
    </dgm:pt>
    <dgm:pt modelId="{0DDBA0EB-FE36-4B0C-9430-E87176D382B3}" type="sibTrans" cxnId="{DE5AA183-CE12-4418-9CA6-46AF951A2202}">
      <dgm:prSet/>
      <dgm:spPr/>
      <dgm:t>
        <a:bodyPr/>
        <a:lstStyle/>
        <a:p>
          <a:endParaRPr lang="en-US"/>
        </a:p>
      </dgm:t>
    </dgm:pt>
    <dgm:pt modelId="{F91DB4A3-7D5B-4B45-975D-451D87B85135}">
      <dgm:prSet phldrT="[Text]" phldr="0"/>
      <dgm:spPr/>
      <dgm:t>
        <a:bodyPr/>
        <a:lstStyle/>
        <a:p>
          <a:r>
            <a:rPr lang="en-GB" dirty="0"/>
            <a:t>Module Code: BMHP6026</a:t>
          </a:r>
        </a:p>
      </dgm:t>
    </dgm:pt>
    <dgm:pt modelId="{C84B1835-1251-41BA-AE39-96BC5864E1FD}" type="parTrans" cxnId="{1A73A86F-7AFE-4CB6-AE5D-148FCCBE6E3F}">
      <dgm:prSet/>
      <dgm:spPr/>
      <dgm:t>
        <a:bodyPr/>
        <a:lstStyle/>
        <a:p>
          <a:endParaRPr lang="en-GB"/>
        </a:p>
      </dgm:t>
    </dgm:pt>
    <dgm:pt modelId="{E141FDB4-5A51-46BA-95BB-E3FC0BC58312}" type="sibTrans" cxnId="{1A73A86F-7AFE-4CB6-AE5D-148FCCBE6E3F}">
      <dgm:prSet/>
      <dgm:spPr/>
      <dgm:t>
        <a:bodyPr/>
        <a:lstStyle/>
        <a:p>
          <a:endParaRPr lang="en-GB"/>
        </a:p>
      </dgm:t>
    </dgm:pt>
    <dgm:pt modelId="{CA2FB02D-2476-4D5D-ABE5-5D688991F11A}" type="pres">
      <dgm:prSet presAssocID="{400733F8-5AFD-4316-B860-CE14B1DE8F26}" presName="diagram" presStyleCnt="0">
        <dgm:presLayoutVars>
          <dgm:dir/>
          <dgm:resizeHandles val="exact"/>
        </dgm:presLayoutVars>
      </dgm:prSet>
      <dgm:spPr/>
    </dgm:pt>
    <dgm:pt modelId="{AC511ED3-0CEA-4D8E-9F6D-C9807F65D530}" type="pres">
      <dgm:prSet presAssocID="{E948AE99-1D4C-4447-941E-72F4F76F3DD8}" presName="node" presStyleLbl="node1" presStyleIdx="0" presStyleCnt="6">
        <dgm:presLayoutVars>
          <dgm:bulletEnabled val="1"/>
        </dgm:presLayoutVars>
      </dgm:prSet>
      <dgm:spPr/>
    </dgm:pt>
    <dgm:pt modelId="{AA70195C-320A-4D6D-BD1D-0AEAA1473AF2}" type="pres">
      <dgm:prSet presAssocID="{50D67C21-E8B5-4131-9176-23534BD4134D}" presName="sibTrans" presStyleCnt="0"/>
      <dgm:spPr/>
    </dgm:pt>
    <dgm:pt modelId="{FD97BD74-0281-4493-AAE7-953F92DC7F26}" type="pres">
      <dgm:prSet presAssocID="{1F8A588F-4EA2-4D9A-A140-4DC0B44B0BCB}" presName="node" presStyleLbl="node1" presStyleIdx="1" presStyleCnt="6">
        <dgm:presLayoutVars>
          <dgm:bulletEnabled val="1"/>
        </dgm:presLayoutVars>
      </dgm:prSet>
      <dgm:spPr/>
    </dgm:pt>
    <dgm:pt modelId="{FAD82DD8-DF54-4097-B337-23CBA992E083}" type="pres">
      <dgm:prSet presAssocID="{FF8AEA9A-C01E-4DED-9A1A-5CC1B25EC75D}" presName="sibTrans" presStyleCnt="0"/>
      <dgm:spPr/>
    </dgm:pt>
    <dgm:pt modelId="{E8CA54BE-094F-4947-BD0F-D3F1940DFDE1}" type="pres">
      <dgm:prSet presAssocID="{ED118D27-9A28-46B1-A6D2-4C5430C79CD1}" presName="node" presStyleLbl="node1" presStyleIdx="2" presStyleCnt="6">
        <dgm:presLayoutVars>
          <dgm:bulletEnabled val="1"/>
        </dgm:presLayoutVars>
      </dgm:prSet>
      <dgm:spPr/>
    </dgm:pt>
    <dgm:pt modelId="{8BFE9E7E-E730-445D-9027-3939F77C40A0}" type="pres">
      <dgm:prSet presAssocID="{567DE180-8A57-4688-B803-C5DEF8D1A570}" presName="sibTrans" presStyleCnt="0"/>
      <dgm:spPr/>
    </dgm:pt>
    <dgm:pt modelId="{A7FE411B-6DBD-4BC6-8499-3AF709AFCD3B}" type="pres">
      <dgm:prSet presAssocID="{F91DB4A3-7D5B-4B45-975D-451D87B85135}" presName="node" presStyleLbl="node1" presStyleIdx="3" presStyleCnt="6">
        <dgm:presLayoutVars>
          <dgm:bulletEnabled val="1"/>
        </dgm:presLayoutVars>
      </dgm:prSet>
      <dgm:spPr/>
    </dgm:pt>
    <dgm:pt modelId="{231CFF64-2BF2-47EF-A843-2AEF70386631}" type="pres">
      <dgm:prSet presAssocID="{E141FDB4-5A51-46BA-95BB-E3FC0BC58312}" presName="sibTrans" presStyleCnt="0"/>
      <dgm:spPr/>
    </dgm:pt>
    <dgm:pt modelId="{1A4CD406-E880-4DDC-8CB3-C4D9B7328955}" type="pres">
      <dgm:prSet presAssocID="{D9581703-8FC1-481D-9E58-237783D4BA59}" presName="node" presStyleLbl="node1" presStyleIdx="4" presStyleCnt="6">
        <dgm:presLayoutVars>
          <dgm:bulletEnabled val="1"/>
        </dgm:presLayoutVars>
      </dgm:prSet>
      <dgm:spPr/>
    </dgm:pt>
    <dgm:pt modelId="{EFAB353B-9797-444D-9B73-28117CCBDFE3}" type="pres">
      <dgm:prSet presAssocID="{6048F9E9-EBED-4DDA-A28D-26FAC855BAB1}" presName="sibTrans" presStyleCnt="0"/>
      <dgm:spPr/>
    </dgm:pt>
    <dgm:pt modelId="{626896D7-D4FA-402F-A4A9-43250A6F787F}" type="pres">
      <dgm:prSet presAssocID="{30BC6E48-DA3D-4D33-972E-0AD864B146C0}" presName="node" presStyleLbl="node1" presStyleIdx="5" presStyleCnt="6">
        <dgm:presLayoutVars>
          <dgm:bulletEnabled val="1"/>
        </dgm:presLayoutVars>
      </dgm:prSet>
      <dgm:spPr/>
    </dgm:pt>
  </dgm:ptLst>
  <dgm:cxnLst>
    <dgm:cxn modelId="{88368719-A8CB-4137-A1ED-3DFEF5D9A3DF}" type="presOf" srcId="{1F8A588F-4EA2-4D9A-A140-4DC0B44B0BCB}" destId="{FD97BD74-0281-4493-AAE7-953F92DC7F26}" srcOrd="0" destOrd="0" presId="urn:microsoft.com/office/officeart/2005/8/layout/default"/>
    <dgm:cxn modelId="{F0F7901B-77CA-4460-9C1C-8807A305338A}" type="presOf" srcId="{400733F8-5AFD-4316-B860-CE14B1DE8F26}" destId="{CA2FB02D-2476-4D5D-ABE5-5D688991F11A}" srcOrd="0" destOrd="0" presId="urn:microsoft.com/office/officeart/2005/8/layout/default"/>
    <dgm:cxn modelId="{19D06228-3F61-441C-A36F-6267608D4350}" srcId="{400733F8-5AFD-4316-B860-CE14B1DE8F26}" destId="{E948AE99-1D4C-4447-941E-72F4F76F3DD8}" srcOrd="0" destOrd="0" parTransId="{52848C5B-80BA-4837-A95D-C6EE8A4EEFFD}" sibTransId="{50D67C21-E8B5-4131-9176-23534BD4134D}"/>
    <dgm:cxn modelId="{E34CCB43-69F0-4C50-89A0-ADDD2641F535}" srcId="{400733F8-5AFD-4316-B860-CE14B1DE8F26}" destId="{1F8A588F-4EA2-4D9A-A140-4DC0B44B0BCB}" srcOrd="1" destOrd="0" parTransId="{6E792BD7-E68F-43C0-AD53-498F3E724068}" sibTransId="{FF8AEA9A-C01E-4DED-9A1A-5CC1B25EC75D}"/>
    <dgm:cxn modelId="{C4A5BB6A-0B1E-41EC-8D17-4541599A3C81}" srcId="{400733F8-5AFD-4316-B860-CE14B1DE8F26}" destId="{D9581703-8FC1-481D-9E58-237783D4BA59}" srcOrd="4" destOrd="0" parTransId="{E5B1DE7F-7624-4C27-832B-1FD1C57D3E49}" sibTransId="{6048F9E9-EBED-4DDA-A28D-26FAC855BAB1}"/>
    <dgm:cxn modelId="{1A73A86F-7AFE-4CB6-AE5D-148FCCBE6E3F}" srcId="{400733F8-5AFD-4316-B860-CE14B1DE8F26}" destId="{F91DB4A3-7D5B-4B45-975D-451D87B85135}" srcOrd="3" destOrd="0" parTransId="{C84B1835-1251-41BA-AE39-96BC5864E1FD}" sibTransId="{E141FDB4-5A51-46BA-95BB-E3FC0BC58312}"/>
    <dgm:cxn modelId="{DE5AA183-CE12-4418-9CA6-46AF951A2202}" srcId="{400733F8-5AFD-4316-B860-CE14B1DE8F26}" destId="{30BC6E48-DA3D-4D33-972E-0AD864B146C0}" srcOrd="5" destOrd="0" parTransId="{D177D94F-C54E-43E0-BAC3-5240051C484F}" sibTransId="{0DDBA0EB-FE36-4B0C-9430-E87176D382B3}"/>
    <dgm:cxn modelId="{995ED2AB-25D7-4D86-95D3-2DF9EE98FA38}" type="presOf" srcId="{30BC6E48-DA3D-4D33-972E-0AD864B146C0}" destId="{626896D7-D4FA-402F-A4A9-43250A6F787F}" srcOrd="0" destOrd="0" presId="urn:microsoft.com/office/officeart/2005/8/layout/default"/>
    <dgm:cxn modelId="{1F0720AD-6CDF-427B-ADCC-32B7A54F6C64}" type="presOf" srcId="{F91DB4A3-7D5B-4B45-975D-451D87B85135}" destId="{A7FE411B-6DBD-4BC6-8499-3AF709AFCD3B}" srcOrd="0" destOrd="0" presId="urn:microsoft.com/office/officeart/2005/8/layout/default"/>
    <dgm:cxn modelId="{BB8AD0B2-A675-4BAC-B282-D5E20ECE4D78}" type="presOf" srcId="{D9581703-8FC1-481D-9E58-237783D4BA59}" destId="{1A4CD406-E880-4DDC-8CB3-C4D9B7328955}" srcOrd="0" destOrd="0" presId="urn:microsoft.com/office/officeart/2005/8/layout/default"/>
    <dgm:cxn modelId="{2D4793C1-A581-41EB-B658-EBF6272C42BD}" type="presOf" srcId="{ED118D27-9A28-46B1-A6D2-4C5430C79CD1}" destId="{E8CA54BE-094F-4947-BD0F-D3F1940DFDE1}" srcOrd="0" destOrd="0" presId="urn:microsoft.com/office/officeart/2005/8/layout/default"/>
    <dgm:cxn modelId="{166580CF-E4E1-40EE-9FB0-53DA3E72B120}" srcId="{400733F8-5AFD-4316-B860-CE14B1DE8F26}" destId="{ED118D27-9A28-46B1-A6D2-4C5430C79CD1}" srcOrd="2" destOrd="0" parTransId="{796CCD94-5EB5-4A0F-ABE3-E879A93373C3}" sibTransId="{567DE180-8A57-4688-B803-C5DEF8D1A570}"/>
    <dgm:cxn modelId="{990F03D2-C3E2-4DFB-863D-5B2E585B6612}" type="presOf" srcId="{E948AE99-1D4C-4447-941E-72F4F76F3DD8}" destId="{AC511ED3-0CEA-4D8E-9F6D-C9807F65D530}" srcOrd="0" destOrd="0" presId="urn:microsoft.com/office/officeart/2005/8/layout/default"/>
    <dgm:cxn modelId="{10C74E46-A69C-47D2-8B13-50BD20A96F7F}" type="presParOf" srcId="{CA2FB02D-2476-4D5D-ABE5-5D688991F11A}" destId="{AC511ED3-0CEA-4D8E-9F6D-C9807F65D530}" srcOrd="0" destOrd="0" presId="urn:microsoft.com/office/officeart/2005/8/layout/default"/>
    <dgm:cxn modelId="{404C98F9-280C-4F0C-B920-5C0AC7A85D3E}" type="presParOf" srcId="{CA2FB02D-2476-4D5D-ABE5-5D688991F11A}" destId="{AA70195C-320A-4D6D-BD1D-0AEAA1473AF2}" srcOrd="1" destOrd="0" presId="urn:microsoft.com/office/officeart/2005/8/layout/default"/>
    <dgm:cxn modelId="{DB382580-F89F-485F-83B5-88989307D02F}" type="presParOf" srcId="{CA2FB02D-2476-4D5D-ABE5-5D688991F11A}" destId="{FD97BD74-0281-4493-AAE7-953F92DC7F26}" srcOrd="2" destOrd="0" presId="urn:microsoft.com/office/officeart/2005/8/layout/default"/>
    <dgm:cxn modelId="{06A9B405-3449-4852-89E0-FB3448CF5080}" type="presParOf" srcId="{CA2FB02D-2476-4D5D-ABE5-5D688991F11A}" destId="{FAD82DD8-DF54-4097-B337-23CBA992E083}" srcOrd="3" destOrd="0" presId="urn:microsoft.com/office/officeart/2005/8/layout/default"/>
    <dgm:cxn modelId="{8F680810-9688-47E8-9E2B-4C050D5AE465}" type="presParOf" srcId="{CA2FB02D-2476-4D5D-ABE5-5D688991F11A}" destId="{E8CA54BE-094F-4947-BD0F-D3F1940DFDE1}" srcOrd="4" destOrd="0" presId="urn:microsoft.com/office/officeart/2005/8/layout/default"/>
    <dgm:cxn modelId="{84197798-3AE1-444B-94E6-D7F69E02B488}" type="presParOf" srcId="{CA2FB02D-2476-4D5D-ABE5-5D688991F11A}" destId="{8BFE9E7E-E730-445D-9027-3939F77C40A0}" srcOrd="5" destOrd="0" presId="urn:microsoft.com/office/officeart/2005/8/layout/default"/>
    <dgm:cxn modelId="{5EE332F9-9BDD-4722-8809-C72E7813877C}" type="presParOf" srcId="{CA2FB02D-2476-4D5D-ABE5-5D688991F11A}" destId="{A7FE411B-6DBD-4BC6-8499-3AF709AFCD3B}" srcOrd="6" destOrd="0" presId="urn:microsoft.com/office/officeart/2005/8/layout/default"/>
    <dgm:cxn modelId="{5ACAD1F1-4F44-4CEC-9315-67A809AB3FF2}" type="presParOf" srcId="{CA2FB02D-2476-4D5D-ABE5-5D688991F11A}" destId="{231CFF64-2BF2-47EF-A843-2AEF70386631}" srcOrd="7" destOrd="0" presId="urn:microsoft.com/office/officeart/2005/8/layout/default"/>
    <dgm:cxn modelId="{30144826-C190-4AAF-A3C5-BC88881ABD16}" type="presParOf" srcId="{CA2FB02D-2476-4D5D-ABE5-5D688991F11A}" destId="{1A4CD406-E880-4DDC-8CB3-C4D9B7328955}" srcOrd="8" destOrd="0" presId="urn:microsoft.com/office/officeart/2005/8/layout/default"/>
    <dgm:cxn modelId="{0D740FD1-4F34-4DF9-9612-902CED881A00}" type="presParOf" srcId="{CA2FB02D-2476-4D5D-ABE5-5D688991F11A}" destId="{EFAB353B-9797-444D-9B73-28117CCBDFE3}" srcOrd="9" destOrd="0" presId="urn:microsoft.com/office/officeart/2005/8/layout/default"/>
    <dgm:cxn modelId="{3F654030-611A-42AC-8749-A96777B56C60}" type="presParOf" srcId="{CA2FB02D-2476-4D5D-ABE5-5D688991F11A}" destId="{626896D7-D4FA-402F-A4A9-43250A6F787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6555AB-1F62-49DE-9446-CE3C017E6C29}" type="doc">
      <dgm:prSet loTypeId="urn:microsoft.com/office/officeart/2005/8/layout/process1" loCatId="process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D699215-8E30-4DE2-9348-AD63CA82AA44}">
      <dgm:prSet/>
      <dgm:spPr/>
      <dgm:t>
        <a:bodyPr/>
        <a:lstStyle/>
        <a:p>
          <a:r>
            <a:rPr lang="en-GB" b="1"/>
            <a:t>Strengths </a:t>
          </a:r>
          <a:endParaRPr lang="en-US"/>
        </a:p>
      </dgm:t>
    </dgm:pt>
    <dgm:pt modelId="{1F0D6A4C-166C-406D-9C69-73CBF046F21C}" type="parTrans" cxnId="{082B7B9D-8E5D-4492-A292-035B0C9E9517}">
      <dgm:prSet/>
      <dgm:spPr/>
      <dgm:t>
        <a:bodyPr/>
        <a:lstStyle/>
        <a:p>
          <a:endParaRPr lang="en-US"/>
        </a:p>
      </dgm:t>
    </dgm:pt>
    <dgm:pt modelId="{91A0738C-B863-4E27-BCA5-0881F714DB8A}" type="sibTrans" cxnId="{082B7B9D-8E5D-4492-A292-035B0C9E9517}">
      <dgm:prSet/>
      <dgm:spPr/>
      <dgm:t>
        <a:bodyPr/>
        <a:lstStyle/>
        <a:p>
          <a:endParaRPr lang="en-US"/>
        </a:p>
      </dgm:t>
    </dgm:pt>
    <dgm:pt modelId="{2516C32A-DED9-4739-91C7-1A0200F30BCD}">
      <dgm:prSet/>
      <dgm:spPr/>
      <dgm:t>
        <a:bodyPr/>
        <a:lstStyle/>
        <a:p>
          <a:r>
            <a:rPr lang="en-GB"/>
            <a:t>Provides digital access to NHS services. </a:t>
          </a:r>
          <a:br>
            <a:rPr lang="en-GB"/>
          </a:br>
          <a:r>
            <a:rPr lang="en-GB"/>
            <a:t>Encourages the involvement of patients. </a:t>
          </a:r>
          <a:br>
            <a:rPr lang="en-GB"/>
          </a:br>
          <a:r>
            <a:rPr lang="en-GB"/>
            <a:t>Offers an alternative to several traditional sources of access. </a:t>
          </a:r>
          <a:br>
            <a:rPr lang="en-GB"/>
          </a:br>
          <a:r>
            <a:rPr lang="en-GB"/>
            <a:t>Supports broader NHS digital transformation. </a:t>
          </a:r>
          <a:endParaRPr lang="en-US"/>
        </a:p>
      </dgm:t>
    </dgm:pt>
    <dgm:pt modelId="{5E6B104A-F427-4C2D-8ADC-85E2B426F057}" type="parTrans" cxnId="{518C03E1-6B62-48D1-9DD4-EFBB83BBC1FA}">
      <dgm:prSet/>
      <dgm:spPr/>
      <dgm:t>
        <a:bodyPr/>
        <a:lstStyle/>
        <a:p>
          <a:endParaRPr lang="en-US"/>
        </a:p>
      </dgm:t>
    </dgm:pt>
    <dgm:pt modelId="{F005464D-4D14-4847-9BAA-33602BDC4C19}" type="sibTrans" cxnId="{518C03E1-6B62-48D1-9DD4-EFBB83BBC1FA}">
      <dgm:prSet/>
      <dgm:spPr/>
      <dgm:t>
        <a:bodyPr/>
        <a:lstStyle/>
        <a:p>
          <a:endParaRPr lang="en-US"/>
        </a:p>
      </dgm:t>
    </dgm:pt>
    <dgm:pt modelId="{3A3A3904-C86B-48B7-924F-9C334524A677}">
      <dgm:prSet/>
      <dgm:spPr/>
      <dgm:t>
        <a:bodyPr/>
        <a:lstStyle/>
        <a:p>
          <a:r>
            <a:rPr lang="en-GB" b="1"/>
            <a:t>Problems</a:t>
          </a:r>
          <a:r>
            <a:rPr lang="en-GB"/>
            <a:t> </a:t>
          </a:r>
          <a:br>
            <a:rPr lang="en-GB"/>
          </a:br>
          <a:r>
            <a:rPr lang="en-GB"/>
            <a:t>Digital access and confidence at different levels. </a:t>
          </a:r>
          <a:br>
            <a:rPr lang="en-GB"/>
          </a:br>
          <a:r>
            <a:rPr lang="en-GB"/>
            <a:t>Possible extra workforce demands. </a:t>
          </a:r>
          <a:br>
            <a:rPr lang="en-GB"/>
          </a:br>
          <a:r>
            <a:rPr lang="en-GB"/>
            <a:t>Some patients may find the information difficult to understand. </a:t>
          </a:r>
          <a:br>
            <a:rPr lang="en-GB"/>
          </a:br>
          <a:r>
            <a:rPr lang="en-GB"/>
            <a:t>A digital system needs a stable infrastructure. </a:t>
          </a:r>
          <a:br>
            <a:rPr lang="en-GB"/>
          </a:br>
          <a:r>
            <a:rPr lang="en-GB"/>
            <a:t>Needs additional evaluation. </a:t>
          </a:r>
          <a:endParaRPr lang="en-US"/>
        </a:p>
      </dgm:t>
    </dgm:pt>
    <dgm:pt modelId="{6A4F2643-2466-4014-8C2C-E6F493B14947}" type="parTrans" cxnId="{DEA52CBE-35D6-46CD-A2BD-9FA02B4EBDDC}">
      <dgm:prSet/>
      <dgm:spPr/>
      <dgm:t>
        <a:bodyPr/>
        <a:lstStyle/>
        <a:p>
          <a:endParaRPr lang="en-US"/>
        </a:p>
      </dgm:t>
    </dgm:pt>
    <dgm:pt modelId="{4A065B57-0E7D-4F41-BE82-245627D7F3C9}" type="sibTrans" cxnId="{DEA52CBE-35D6-46CD-A2BD-9FA02B4EBDDC}">
      <dgm:prSet/>
      <dgm:spPr/>
      <dgm:t>
        <a:bodyPr/>
        <a:lstStyle/>
        <a:p>
          <a:endParaRPr lang="en-US"/>
        </a:p>
      </dgm:t>
    </dgm:pt>
    <dgm:pt modelId="{6865DEC2-1E2A-4E37-BB65-1ED9D8C113A1}">
      <dgm:prSet/>
      <dgm:spPr/>
      <dgm:t>
        <a:bodyPr/>
        <a:lstStyle/>
        <a:p>
          <a:r>
            <a:rPr lang="en-GB" b="1"/>
            <a:t>Overall result </a:t>
          </a:r>
          <a:br>
            <a:rPr lang="en-GB"/>
          </a:br>
          <a:r>
            <a:rPr lang="en-GB"/>
            <a:t>The NHS App offers chances to improve access and patient engagement, but for it to be successfully implemented it needs to meet the needs of both the workforce and patients.</a:t>
          </a:r>
          <a:endParaRPr lang="en-US"/>
        </a:p>
      </dgm:t>
    </dgm:pt>
    <dgm:pt modelId="{529306C8-15F0-4AFA-AD1E-570BCBFDFCAF}" type="parTrans" cxnId="{4A70E25B-DDE5-415C-8ABD-B41CC44163A9}">
      <dgm:prSet/>
      <dgm:spPr/>
      <dgm:t>
        <a:bodyPr/>
        <a:lstStyle/>
        <a:p>
          <a:endParaRPr lang="en-US"/>
        </a:p>
      </dgm:t>
    </dgm:pt>
    <dgm:pt modelId="{D75139A7-A958-41A2-BE42-FEB3DE1DE66D}" type="sibTrans" cxnId="{4A70E25B-DDE5-415C-8ABD-B41CC44163A9}">
      <dgm:prSet/>
      <dgm:spPr/>
      <dgm:t>
        <a:bodyPr/>
        <a:lstStyle/>
        <a:p>
          <a:endParaRPr lang="en-US"/>
        </a:p>
      </dgm:t>
    </dgm:pt>
    <dgm:pt modelId="{3FE7C4BC-E98B-4F36-A673-133131E8924D}" type="pres">
      <dgm:prSet presAssocID="{CD6555AB-1F62-49DE-9446-CE3C017E6C29}" presName="Name0" presStyleCnt="0">
        <dgm:presLayoutVars>
          <dgm:dir/>
          <dgm:resizeHandles val="exact"/>
        </dgm:presLayoutVars>
      </dgm:prSet>
      <dgm:spPr/>
    </dgm:pt>
    <dgm:pt modelId="{E52287BC-AE5B-4E09-B1A7-E2E717800EE9}" type="pres">
      <dgm:prSet presAssocID="{4D699215-8E30-4DE2-9348-AD63CA82AA44}" presName="node" presStyleLbl="node1" presStyleIdx="0" presStyleCnt="4">
        <dgm:presLayoutVars>
          <dgm:bulletEnabled val="1"/>
        </dgm:presLayoutVars>
      </dgm:prSet>
      <dgm:spPr/>
    </dgm:pt>
    <dgm:pt modelId="{0CE671B9-7E5B-477C-977C-397B779F81DF}" type="pres">
      <dgm:prSet presAssocID="{91A0738C-B863-4E27-BCA5-0881F714DB8A}" presName="sibTrans" presStyleLbl="sibTrans2D1" presStyleIdx="0" presStyleCnt="3"/>
      <dgm:spPr/>
    </dgm:pt>
    <dgm:pt modelId="{EEF04251-5959-469F-90B1-9BE1251C536D}" type="pres">
      <dgm:prSet presAssocID="{91A0738C-B863-4E27-BCA5-0881F714DB8A}" presName="connectorText" presStyleLbl="sibTrans2D1" presStyleIdx="0" presStyleCnt="3"/>
      <dgm:spPr/>
    </dgm:pt>
    <dgm:pt modelId="{7A64E906-B4D6-4833-AA51-64F57263E6CC}" type="pres">
      <dgm:prSet presAssocID="{2516C32A-DED9-4739-91C7-1A0200F30BCD}" presName="node" presStyleLbl="node1" presStyleIdx="1" presStyleCnt="4">
        <dgm:presLayoutVars>
          <dgm:bulletEnabled val="1"/>
        </dgm:presLayoutVars>
      </dgm:prSet>
      <dgm:spPr/>
    </dgm:pt>
    <dgm:pt modelId="{4A3FC1AB-A4F7-4374-9A24-AAE4C03BF849}" type="pres">
      <dgm:prSet presAssocID="{F005464D-4D14-4847-9BAA-33602BDC4C19}" presName="sibTrans" presStyleLbl="sibTrans2D1" presStyleIdx="1" presStyleCnt="3"/>
      <dgm:spPr/>
    </dgm:pt>
    <dgm:pt modelId="{A0929415-0359-4172-8501-7A4B8D3F0E25}" type="pres">
      <dgm:prSet presAssocID="{F005464D-4D14-4847-9BAA-33602BDC4C19}" presName="connectorText" presStyleLbl="sibTrans2D1" presStyleIdx="1" presStyleCnt="3"/>
      <dgm:spPr/>
    </dgm:pt>
    <dgm:pt modelId="{9CE51110-1156-47B9-9BAA-868F3B4C7A66}" type="pres">
      <dgm:prSet presAssocID="{3A3A3904-C86B-48B7-924F-9C334524A677}" presName="node" presStyleLbl="node1" presStyleIdx="2" presStyleCnt="4">
        <dgm:presLayoutVars>
          <dgm:bulletEnabled val="1"/>
        </dgm:presLayoutVars>
      </dgm:prSet>
      <dgm:spPr/>
    </dgm:pt>
    <dgm:pt modelId="{C010C40F-9831-4DE4-B402-5F37EBFC1DBD}" type="pres">
      <dgm:prSet presAssocID="{4A065B57-0E7D-4F41-BE82-245627D7F3C9}" presName="sibTrans" presStyleLbl="sibTrans2D1" presStyleIdx="2" presStyleCnt="3"/>
      <dgm:spPr/>
    </dgm:pt>
    <dgm:pt modelId="{14676F58-E5EC-4D6F-AD83-B9A610890150}" type="pres">
      <dgm:prSet presAssocID="{4A065B57-0E7D-4F41-BE82-245627D7F3C9}" presName="connectorText" presStyleLbl="sibTrans2D1" presStyleIdx="2" presStyleCnt="3"/>
      <dgm:spPr/>
    </dgm:pt>
    <dgm:pt modelId="{010E43C5-E8AC-4A20-9C76-A1518A10302D}" type="pres">
      <dgm:prSet presAssocID="{6865DEC2-1E2A-4E37-BB65-1ED9D8C113A1}" presName="node" presStyleLbl="node1" presStyleIdx="3" presStyleCnt="4">
        <dgm:presLayoutVars>
          <dgm:bulletEnabled val="1"/>
        </dgm:presLayoutVars>
      </dgm:prSet>
      <dgm:spPr/>
    </dgm:pt>
  </dgm:ptLst>
  <dgm:cxnLst>
    <dgm:cxn modelId="{3FDC4602-22E1-4E42-942B-F3BB92E921D7}" type="presOf" srcId="{6865DEC2-1E2A-4E37-BB65-1ED9D8C113A1}" destId="{010E43C5-E8AC-4A20-9C76-A1518A10302D}" srcOrd="0" destOrd="0" presId="urn:microsoft.com/office/officeart/2005/8/layout/process1"/>
    <dgm:cxn modelId="{C804BA15-BB9F-45C1-BA0B-45837C3204E0}" type="presOf" srcId="{91A0738C-B863-4E27-BCA5-0881F714DB8A}" destId="{0CE671B9-7E5B-477C-977C-397B779F81DF}" srcOrd="0" destOrd="0" presId="urn:microsoft.com/office/officeart/2005/8/layout/process1"/>
    <dgm:cxn modelId="{4A70E25B-DDE5-415C-8ABD-B41CC44163A9}" srcId="{CD6555AB-1F62-49DE-9446-CE3C017E6C29}" destId="{6865DEC2-1E2A-4E37-BB65-1ED9D8C113A1}" srcOrd="3" destOrd="0" parTransId="{529306C8-15F0-4AFA-AD1E-570BCBFDFCAF}" sibTransId="{D75139A7-A958-41A2-BE42-FEB3DE1DE66D}"/>
    <dgm:cxn modelId="{C35DD55F-4358-4076-87B6-7C2AD39AA6E0}" type="presOf" srcId="{4A065B57-0E7D-4F41-BE82-245627D7F3C9}" destId="{14676F58-E5EC-4D6F-AD83-B9A610890150}" srcOrd="1" destOrd="0" presId="urn:microsoft.com/office/officeart/2005/8/layout/process1"/>
    <dgm:cxn modelId="{13D41169-A485-4771-BE05-68864EF82611}" type="presOf" srcId="{3A3A3904-C86B-48B7-924F-9C334524A677}" destId="{9CE51110-1156-47B9-9BAA-868F3B4C7A66}" srcOrd="0" destOrd="0" presId="urn:microsoft.com/office/officeart/2005/8/layout/process1"/>
    <dgm:cxn modelId="{9B56C44A-81F5-4A2B-BD60-9889E747D112}" type="presOf" srcId="{4D699215-8E30-4DE2-9348-AD63CA82AA44}" destId="{E52287BC-AE5B-4E09-B1A7-E2E717800EE9}" srcOrd="0" destOrd="0" presId="urn:microsoft.com/office/officeart/2005/8/layout/process1"/>
    <dgm:cxn modelId="{66780354-F427-45A5-A7D2-F6085A544333}" type="presOf" srcId="{91A0738C-B863-4E27-BCA5-0881F714DB8A}" destId="{EEF04251-5959-469F-90B1-9BE1251C536D}" srcOrd="1" destOrd="0" presId="urn:microsoft.com/office/officeart/2005/8/layout/process1"/>
    <dgm:cxn modelId="{D36FD17D-D7AD-435E-843F-6EFEC4776D17}" type="presOf" srcId="{2516C32A-DED9-4739-91C7-1A0200F30BCD}" destId="{7A64E906-B4D6-4833-AA51-64F57263E6CC}" srcOrd="0" destOrd="0" presId="urn:microsoft.com/office/officeart/2005/8/layout/process1"/>
    <dgm:cxn modelId="{94490C8C-6F9E-44B3-B389-6AAD88EDD26A}" type="presOf" srcId="{F005464D-4D14-4847-9BAA-33602BDC4C19}" destId="{4A3FC1AB-A4F7-4374-9A24-AAE4C03BF849}" srcOrd="0" destOrd="0" presId="urn:microsoft.com/office/officeart/2005/8/layout/process1"/>
    <dgm:cxn modelId="{082B7B9D-8E5D-4492-A292-035B0C9E9517}" srcId="{CD6555AB-1F62-49DE-9446-CE3C017E6C29}" destId="{4D699215-8E30-4DE2-9348-AD63CA82AA44}" srcOrd="0" destOrd="0" parTransId="{1F0D6A4C-166C-406D-9C69-73CBF046F21C}" sibTransId="{91A0738C-B863-4E27-BCA5-0881F714DB8A}"/>
    <dgm:cxn modelId="{51BF5C9F-55AE-4202-A9BA-C4676C01AA59}" type="presOf" srcId="{4A065B57-0E7D-4F41-BE82-245627D7F3C9}" destId="{C010C40F-9831-4DE4-B402-5F37EBFC1DBD}" srcOrd="0" destOrd="0" presId="urn:microsoft.com/office/officeart/2005/8/layout/process1"/>
    <dgm:cxn modelId="{DEA52CBE-35D6-46CD-A2BD-9FA02B4EBDDC}" srcId="{CD6555AB-1F62-49DE-9446-CE3C017E6C29}" destId="{3A3A3904-C86B-48B7-924F-9C334524A677}" srcOrd="2" destOrd="0" parTransId="{6A4F2643-2466-4014-8C2C-E6F493B14947}" sibTransId="{4A065B57-0E7D-4F41-BE82-245627D7F3C9}"/>
    <dgm:cxn modelId="{28A2B3C5-E177-4E0E-A23B-C21EB39E1677}" type="presOf" srcId="{CD6555AB-1F62-49DE-9446-CE3C017E6C29}" destId="{3FE7C4BC-E98B-4F36-A673-133131E8924D}" srcOrd="0" destOrd="0" presId="urn:microsoft.com/office/officeart/2005/8/layout/process1"/>
    <dgm:cxn modelId="{1A9B46D6-0078-4EA9-A25C-597525B9140A}" type="presOf" srcId="{F005464D-4D14-4847-9BAA-33602BDC4C19}" destId="{A0929415-0359-4172-8501-7A4B8D3F0E25}" srcOrd="1" destOrd="0" presId="urn:microsoft.com/office/officeart/2005/8/layout/process1"/>
    <dgm:cxn modelId="{518C03E1-6B62-48D1-9DD4-EFBB83BBC1FA}" srcId="{CD6555AB-1F62-49DE-9446-CE3C017E6C29}" destId="{2516C32A-DED9-4739-91C7-1A0200F30BCD}" srcOrd="1" destOrd="0" parTransId="{5E6B104A-F427-4C2D-8ADC-85E2B426F057}" sibTransId="{F005464D-4D14-4847-9BAA-33602BDC4C19}"/>
    <dgm:cxn modelId="{A517C3BB-D886-4336-879B-5D74F928A283}" type="presParOf" srcId="{3FE7C4BC-E98B-4F36-A673-133131E8924D}" destId="{E52287BC-AE5B-4E09-B1A7-E2E717800EE9}" srcOrd="0" destOrd="0" presId="urn:microsoft.com/office/officeart/2005/8/layout/process1"/>
    <dgm:cxn modelId="{DACEA431-289F-4F02-8B3C-FD0C0315A608}" type="presParOf" srcId="{3FE7C4BC-E98B-4F36-A673-133131E8924D}" destId="{0CE671B9-7E5B-477C-977C-397B779F81DF}" srcOrd="1" destOrd="0" presId="urn:microsoft.com/office/officeart/2005/8/layout/process1"/>
    <dgm:cxn modelId="{7194D1B4-3219-409B-8109-DE618FA5ABC3}" type="presParOf" srcId="{0CE671B9-7E5B-477C-977C-397B779F81DF}" destId="{EEF04251-5959-469F-90B1-9BE1251C536D}" srcOrd="0" destOrd="0" presId="urn:microsoft.com/office/officeart/2005/8/layout/process1"/>
    <dgm:cxn modelId="{1046F8FB-B1D8-41DC-8DA9-7FEFCC60AEA3}" type="presParOf" srcId="{3FE7C4BC-E98B-4F36-A673-133131E8924D}" destId="{7A64E906-B4D6-4833-AA51-64F57263E6CC}" srcOrd="2" destOrd="0" presId="urn:microsoft.com/office/officeart/2005/8/layout/process1"/>
    <dgm:cxn modelId="{A269789D-91F5-47A0-AF4D-1F34CA55EA52}" type="presParOf" srcId="{3FE7C4BC-E98B-4F36-A673-133131E8924D}" destId="{4A3FC1AB-A4F7-4374-9A24-AAE4C03BF849}" srcOrd="3" destOrd="0" presId="urn:microsoft.com/office/officeart/2005/8/layout/process1"/>
    <dgm:cxn modelId="{CC432424-D27C-43B5-B630-A65D99DA31C9}" type="presParOf" srcId="{4A3FC1AB-A4F7-4374-9A24-AAE4C03BF849}" destId="{A0929415-0359-4172-8501-7A4B8D3F0E25}" srcOrd="0" destOrd="0" presId="urn:microsoft.com/office/officeart/2005/8/layout/process1"/>
    <dgm:cxn modelId="{6F286747-CB36-4BD2-B4C8-6815048C6F09}" type="presParOf" srcId="{3FE7C4BC-E98B-4F36-A673-133131E8924D}" destId="{9CE51110-1156-47B9-9BAA-868F3B4C7A66}" srcOrd="4" destOrd="0" presId="urn:microsoft.com/office/officeart/2005/8/layout/process1"/>
    <dgm:cxn modelId="{03E66BD6-9FF2-47BB-BF45-5A0AA04B4DBF}" type="presParOf" srcId="{3FE7C4BC-E98B-4F36-A673-133131E8924D}" destId="{C010C40F-9831-4DE4-B402-5F37EBFC1DBD}" srcOrd="5" destOrd="0" presId="urn:microsoft.com/office/officeart/2005/8/layout/process1"/>
    <dgm:cxn modelId="{9E61F168-A40D-4640-BE86-74C547753188}" type="presParOf" srcId="{C010C40F-9831-4DE4-B402-5F37EBFC1DBD}" destId="{14676F58-E5EC-4D6F-AD83-B9A610890150}" srcOrd="0" destOrd="0" presId="urn:microsoft.com/office/officeart/2005/8/layout/process1"/>
    <dgm:cxn modelId="{E838BABE-165A-4BE1-AD88-6EF89CF498B2}" type="presParOf" srcId="{3FE7C4BC-E98B-4F36-A673-133131E8924D}" destId="{010E43C5-E8AC-4A20-9C76-A1518A10302D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5C8CFD-AB24-4B86-BF4C-6DAF151E5AF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0C579A-7ABA-4DD8-AE52-8B6C5A66702D}">
      <dgm:prSet/>
      <dgm:spPr/>
      <dgm:t>
        <a:bodyPr/>
        <a:lstStyle/>
        <a:p>
          <a:r>
            <a:rPr lang="en-GB"/>
            <a:t>Blease, C.R., Kharko, A., Dong, Z., Jones, R.B., Davidge, G., Hagglund, M., Turner, A., DesRoches, C. and McMillan, B. (2024) ‘Experiences and opinions of general practitioners with patient online record access: An online survey in England’, </a:t>
          </a:r>
          <a:r>
            <a:rPr lang="en-GB" i="1"/>
            <a:t>BMJ Open</a:t>
          </a:r>
          <a:r>
            <a:rPr lang="en-GB"/>
            <a:t>, 14(1), p.e078158. doi:10.1136/bmjopen-2023-078158.</a:t>
          </a:r>
          <a:endParaRPr lang="en-US"/>
        </a:p>
      </dgm:t>
    </dgm:pt>
    <dgm:pt modelId="{9546B863-A0AF-44FB-90AE-7A69078A174C}" type="parTrans" cxnId="{B89EBE01-EA87-4707-A37E-54DDE8CE1488}">
      <dgm:prSet/>
      <dgm:spPr/>
      <dgm:t>
        <a:bodyPr/>
        <a:lstStyle/>
        <a:p>
          <a:endParaRPr lang="en-US"/>
        </a:p>
      </dgm:t>
    </dgm:pt>
    <dgm:pt modelId="{64A32D9B-EA36-42C2-BF8D-38E383067968}" type="sibTrans" cxnId="{B89EBE01-EA87-4707-A37E-54DDE8CE1488}">
      <dgm:prSet/>
      <dgm:spPr/>
      <dgm:t>
        <a:bodyPr/>
        <a:lstStyle/>
        <a:p>
          <a:endParaRPr lang="en-US"/>
        </a:p>
      </dgm:t>
    </dgm:pt>
    <dgm:pt modelId="{33A0104F-8376-4F60-A0FA-4F650DF56CA8}">
      <dgm:prSet/>
      <dgm:spPr/>
      <dgm:t>
        <a:bodyPr/>
        <a:lstStyle/>
        <a:p>
          <a:r>
            <a:rPr lang="en-GB"/>
            <a:t>Greaves, F., Papoutsi, C., Kc, S., Tewolde, S., Reidy, C., Gudgin, B., Laverty, A.A., Majeed, A., Costelloe, C. and Powell, J. (2026) ‘Evaluating the national rollout of the NHS App in England using qualitative and quantitative methods’, </a:t>
          </a:r>
          <a:r>
            <a:rPr lang="en-GB" i="1"/>
            <a:t>Health and Social Care Delivery Research</a:t>
          </a:r>
          <a:r>
            <a:rPr lang="en-GB"/>
            <a:t>, 14(15), pp.1–91. doi:10.3310/XYRV6485.</a:t>
          </a:r>
          <a:endParaRPr lang="en-US"/>
        </a:p>
      </dgm:t>
    </dgm:pt>
    <dgm:pt modelId="{C87A85ED-BD19-4502-9349-F746FC510FCE}" type="parTrans" cxnId="{D1F117E6-C7DE-4EE7-95CB-3ED71CF1C321}">
      <dgm:prSet/>
      <dgm:spPr/>
      <dgm:t>
        <a:bodyPr/>
        <a:lstStyle/>
        <a:p>
          <a:endParaRPr lang="en-US"/>
        </a:p>
      </dgm:t>
    </dgm:pt>
    <dgm:pt modelId="{5C9B451E-3D9C-4170-B685-5F789D2AB56C}" type="sibTrans" cxnId="{D1F117E6-C7DE-4EE7-95CB-3ED71CF1C321}">
      <dgm:prSet/>
      <dgm:spPr/>
      <dgm:t>
        <a:bodyPr/>
        <a:lstStyle/>
        <a:p>
          <a:endParaRPr lang="en-US"/>
        </a:p>
      </dgm:t>
    </dgm:pt>
    <dgm:pt modelId="{6845953B-E128-4C8E-80A4-120271446D4E}">
      <dgm:prSet/>
      <dgm:spPr/>
      <dgm:t>
        <a:bodyPr/>
        <a:lstStyle/>
        <a:p>
          <a:r>
            <a:rPr lang="en-GB"/>
            <a:t>McMillan, B., Davidge, G., Brown, L., Lyons, M., Atherton, H., Goulding, R., Mold, F., Morris, R.L. and Sanders, C. (2021) ‘A qualitative exploration of patients’ experiences, needs and expectations regarding online access to their primary care record’, </a:t>
          </a:r>
          <a:r>
            <a:rPr lang="en-GB" i="1"/>
            <a:t>BMJ Open</a:t>
          </a:r>
          <a:r>
            <a:rPr lang="en-GB"/>
            <a:t>, 11(3), p.e044221. doi:10.1136/bmjopen-2020-044221.</a:t>
          </a:r>
          <a:endParaRPr lang="en-US"/>
        </a:p>
      </dgm:t>
    </dgm:pt>
    <dgm:pt modelId="{11EC7193-86F4-4EA8-9FE9-F7110A00475D}" type="parTrans" cxnId="{678D8E16-E489-4350-9EBA-7BC754C796F3}">
      <dgm:prSet/>
      <dgm:spPr/>
      <dgm:t>
        <a:bodyPr/>
        <a:lstStyle/>
        <a:p>
          <a:endParaRPr lang="en-US"/>
        </a:p>
      </dgm:t>
    </dgm:pt>
    <dgm:pt modelId="{41C843A7-AF21-4578-97FB-934D5464B2FC}" type="sibTrans" cxnId="{678D8E16-E489-4350-9EBA-7BC754C796F3}">
      <dgm:prSet/>
      <dgm:spPr/>
      <dgm:t>
        <a:bodyPr/>
        <a:lstStyle/>
        <a:p>
          <a:endParaRPr lang="en-US"/>
        </a:p>
      </dgm:t>
    </dgm:pt>
    <dgm:pt modelId="{12531A28-2007-4FC0-93A7-B878894FEB99}" type="pres">
      <dgm:prSet presAssocID="{AF5C8CFD-AB24-4B86-BF4C-6DAF151E5AF2}" presName="outerComposite" presStyleCnt="0">
        <dgm:presLayoutVars>
          <dgm:chMax val="5"/>
          <dgm:dir/>
          <dgm:resizeHandles val="exact"/>
        </dgm:presLayoutVars>
      </dgm:prSet>
      <dgm:spPr/>
    </dgm:pt>
    <dgm:pt modelId="{71285DAD-D271-4251-AAF4-0398E274E02F}" type="pres">
      <dgm:prSet presAssocID="{AF5C8CFD-AB24-4B86-BF4C-6DAF151E5AF2}" presName="dummyMaxCanvas" presStyleCnt="0">
        <dgm:presLayoutVars/>
      </dgm:prSet>
      <dgm:spPr/>
    </dgm:pt>
    <dgm:pt modelId="{ADDA2493-BDB9-4956-9F2C-99E3BD0AAE59}" type="pres">
      <dgm:prSet presAssocID="{AF5C8CFD-AB24-4B86-BF4C-6DAF151E5AF2}" presName="ThreeNodes_1" presStyleLbl="node1" presStyleIdx="0" presStyleCnt="3">
        <dgm:presLayoutVars>
          <dgm:bulletEnabled val="1"/>
        </dgm:presLayoutVars>
      </dgm:prSet>
      <dgm:spPr/>
    </dgm:pt>
    <dgm:pt modelId="{013F0B6B-3244-4BFA-93C3-B4F09B8031D6}" type="pres">
      <dgm:prSet presAssocID="{AF5C8CFD-AB24-4B86-BF4C-6DAF151E5AF2}" presName="ThreeNodes_2" presStyleLbl="node1" presStyleIdx="1" presStyleCnt="3">
        <dgm:presLayoutVars>
          <dgm:bulletEnabled val="1"/>
        </dgm:presLayoutVars>
      </dgm:prSet>
      <dgm:spPr/>
    </dgm:pt>
    <dgm:pt modelId="{5E06C1EB-25CF-4F0A-BE12-242B1D4064C9}" type="pres">
      <dgm:prSet presAssocID="{AF5C8CFD-AB24-4B86-BF4C-6DAF151E5AF2}" presName="ThreeNodes_3" presStyleLbl="node1" presStyleIdx="2" presStyleCnt="3">
        <dgm:presLayoutVars>
          <dgm:bulletEnabled val="1"/>
        </dgm:presLayoutVars>
      </dgm:prSet>
      <dgm:spPr/>
    </dgm:pt>
    <dgm:pt modelId="{549A7EF3-65F1-404F-B861-EBEF354CB4E2}" type="pres">
      <dgm:prSet presAssocID="{AF5C8CFD-AB24-4B86-BF4C-6DAF151E5AF2}" presName="ThreeConn_1-2" presStyleLbl="fgAccFollowNode1" presStyleIdx="0" presStyleCnt="2">
        <dgm:presLayoutVars>
          <dgm:bulletEnabled val="1"/>
        </dgm:presLayoutVars>
      </dgm:prSet>
      <dgm:spPr/>
    </dgm:pt>
    <dgm:pt modelId="{62EF5ED3-9A03-4429-BF8E-260BC42C038D}" type="pres">
      <dgm:prSet presAssocID="{AF5C8CFD-AB24-4B86-BF4C-6DAF151E5AF2}" presName="ThreeConn_2-3" presStyleLbl="fgAccFollowNode1" presStyleIdx="1" presStyleCnt="2">
        <dgm:presLayoutVars>
          <dgm:bulletEnabled val="1"/>
        </dgm:presLayoutVars>
      </dgm:prSet>
      <dgm:spPr/>
    </dgm:pt>
    <dgm:pt modelId="{54BAA3F1-8C48-41E8-AB90-306178D96D6D}" type="pres">
      <dgm:prSet presAssocID="{AF5C8CFD-AB24-4B86-BF4C-6DAF151E5AF2}" presName="ThreeNodes_1_text" presStyleLbl="node1" presStyleIdx="2" presStyleCnt="3">
        <dgm:presLayoutVars>
          <dgm:bulletEnabled val="1"/>
        </dgm:presLayoutVars>
      </dgm:prSet>
      <dgm:spPr/>
    </dgm:pt>
    <dgm:pt modelId="{7A3DF976-246F-482A-BA81-FD86403B47F0}" type="pres">
      <dgm:prSet presAssocID="{AF5C8CFD-AB24-4B86-BF4C-6DAF151E5AF2}" presName="ThreeNodes_2_text" presStyleLbl="node1" presStyleIdx="2" presStyleCnt="3">
        <dgm:presLayoutVars>
          <dgm:bulletEnabled val="1"/>
        </dgm:presLayoutVars>
      </dgm:prSet>
      <dgm:spPr/>
    </dgm:pt>
    <dgm:pt modelId="{76A23BB5-5323-4C12-A912-0DE2AE58F71C}" type="pres">
      <dgm:prSet presAssocID="{AF5C8CFD-AB24-4B86-BF4C-6DAF151E5AF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89EBE01-EA87-4707-A37E-54DDE8CE1488}" srcId="{AF5C8CFD-AB24-4B86-BF4C-6DAF151E5AF2}" destId="{070C579A-7ABA-4DD8-AE52-8B6C5A66702D}" srcOrd="0" destOrd="0" parTransId="{9546B863-A0AF-44FB-90AE-7A69078A174C}" sibTransId="{64A32D9B-EA36-42C2-BF8D-38E383067968}"/>
    <dgm:cxn modelId="{678D8E16-E489-4350-9EBA-7BC754C796F3}" srcId="{AF5C8CFD-AB24-4B86-BF4C-6DAF151E5AF2}" destId="{6845953B-E128-4C8E-80A4-120271446D4E}" srcOrd="2" destOrd="0" parTransId="{11EC7193-86F4-4EA8-9FE9-F7110A00475D}" sibTransId="{41C843A7-AF21-4578-97FB-934D5464B2FC}"/>
    <dgm:cxn modelId="{50E75A31-F28D-4EE8-AFA7-E2B9C508DB0F}" type="presOf" srcId="{AF5C8CFD-AB24-4B86-BF4C-6DAF151E5AF2}" destId="{12531A28-2007-4FC0-93A7-B878894FEB99}" srcOrd="0" destOrd="0" presId="urn:microsoft.com/office/officeart/2005/8/layout/vProcess5"/>
    <dgm:cxn modelId="{332D7865-ADB1-40EC-BD8B-FC40251A351F}" type="presOf" srcId="{070C579A-7ABA-4DD8-AE52-8B6C5A66702D}" destId="{54BAA3F1-8C48-41E8-AB90-306178D96D6D}" srcOrd="1" destOrd="0" presId="urn:microsoft.com/office/officeart/2005/8/layout/vProcess5"/>
    <dgm:cxn modelId="{A1AF0985-5C28-46AB-9397-340E92A5D7CE}" type="presOf" srcId="{33A0104F-8376-4F60-A0FA-4F650DF56CA8}" destId="{7A3DF976-246F-482A-BA81-FD86403B47F0}" srcOrd="1" destOrd="0" presId="urn:microsoft.com/office/officeart/2005/8/layout/vProcess5"/>
    <dgm:cxn modelId="{DFF78CA6-1AB7-4C7A-802F-1ED4A83DB36F}" type="presOf" srcId="{6845953B-E128-4C8E-80A4-120271446D4E}" destId="{5E06C1EB-25CF-4F0A-BE12-242B1D4064C9}" srcOrd="0" destOrd="0" presId="urn:microsoft.com/office/officeart/2005/8/layout/vProcess5"/>
    <dgm:cxn modelId="{43F78BAA-EC2F-4061-8153-4A56BB52E11D}" type="presOf" srcId="{070C579A-7ABA-4DD8-AE52-8B6C5A66702D}" destId="{ADDA2493-BDB9-4956-9F2C-99E3BD0AAE59}" srcOrd="0" destOrd="0" presId="urn:microsoft.com/office/officeart/2005/8/layout/vProcess5"/>
    <dgm:cxn modelId="{3BA9C0AE-6A31-4A3C-BA3D-0246F9EC566D}" type="presOf" srcId="{5C9B451E-3D9C-4170-B685-5F789D2AB56C}" destId="{62EF5ED3-9A03-4429-BF8E-260BC42C038D}" srcOrd="0" destOrd="0" presId="urn:microsoft.com/office/officeart/2005/8/layout/vProcess5"/>
    <dgm:cxn modelId="{4DB44AC0-E264-4737-A378-F4F7BF1C461A}" type="presOf" srcId="{6845953B-E128-4C8E-80A4-120271446D4E}" destId="{76A23BB5-5323-4C12-A912-0DE2AE58F71C}" srcOrd="1" destOrd="0" presId="urn:microsoft.com/office/officeart/2005/8/layout/vProcess5"/>
    <dgm:cxn modelId="{9EB60BC2-DE98-4AF5-9570-ECB8A5F734DB}" type="presOf" srcId="{33A0104F-8376-4F60-A0FA-4F650DF56CA8}" destId="{013F0B6B-3244-4BFA-93C3-B4F09B8031D6}" srcOrd="0" destOrd="0" presId="urn:microsoft.com/office/officeart/2005/8/layout/vProcess5"/>
    <dgm:cxn modelId="{D1F117E6-C7DE-4EE7-95CB-3ED71CF1C321}" srcId="{AF5C8CFD-AB24-4B86-BF4C-6DAF151E5AF2}" destId="{33A0104F-8376-4F60-A0FA-4F650DF56CA8}" srcOrd="1" destOrd="0" parTransId="{C87A85ED-BD19-4502-9349-F746FC510FCE}" sibTransId="{5C9B451E-3D9C-4170-B685-5F789D2AB56C}"/>
    <dgm:cxn modelId="{26B098EA-4628-4EF5-A9E3-603A94E6CC6D}" type="presOf" srcId="{64A32D9B-EA36-42C2-BF8D-38E383067968}" destId="{549A7EF3-65F1-404F-B861-EBEF354CB4E2}" srcOrd="0" destOrd="0" presId="urn:microsoft.com/office/officeart/2005/8/layout/vProcess5"/>
    <dgm:cxn modelId="{E43A529C-4432-45D4-8098-582FC8AAF0F7}" type="presParOf" srcId="{12531A28-2007-4FC0-93A7-B878894FEB99}" destId="{71285DAD-D271-4251-AAF4-0398E274E02F}" srcOrd="0" destOrd="0" presId="urn:microsoft.com/office/officeart/2005/8/layout/vProcess5"/>
    <dgm:cxn modelId="{C9E1AC51-7F91-45F5-BF3A-EAF805693707}" type="presParOf" srcId="{12531A28-2007-4FC0-93A7-B878894FEB99}" destId="{ADDA2493-BDB9-4956-9F2C-99E3BD0AAE59}" srcOrd="1" destOrd="0" presId="urn:microsoft.com/office/officeart/2005/8/layout/vProcess5"/>
    <dgm:cxn modelId="{91543AE9-0A7F-4194-9695-80D530D873C4}" type="presParOf" srcId="{12531A28-2007-4FC0-93A7-B878894FEB99}" destId="{013F0B6B-3244-4BFA-93C3-B4F09B8031D6}" srcOrd="2" destOrd="0" presId="urn:microsoft.com/office/officeart/2005/8/layout/vProcess5"/>
    <dgm:cxn modelId="{B3D5AA54-3149-4641-8BE7-A3ED90896BC5}" type="presParOf" srcId="{12531A28-2007-4FC0-93A7-B878894FEB99}" destId="{5E06C1EB-25CF-4F0A-BE12-242B1D4064C9}" srcOrd="3" destOrd="0" presId="urn:microsoft.com/office/officeart/2005/8/layout/vProcess5"/>
    <dgm:cxn modelId="{6F3348C7-3142-4411-B374-8BC1B4129A5E}" type="presParOf" srcId="{12531A28-2007-4FC0-93A7-B878894FEB99}" destId="{549A7EF3-65F1-404F-B861-EBEF354CB4E2}" srcOrd="4" destOrd="0" presId="urn:microsoft.com/office/officeart/2005/8/layout/vProcess5"/>
    <dgm:cxn modelId="{77F0BAA5-F264-4FC3-B0A2-EA57BF6401BF}" type="presParOf" srcId="{12531A28-2007-4FC0-93A7-B878894FEB99}" destId="{62EF5ED3-9A03-4429-BF8E-260BC42C038D}" srcOrd="5" destOrd="0" presId="urn:microsoft.com/office/officeart/2005/8/layout/vProcess5"/>
    <dgm:cxn modelId="{EA738206-67AA-4FCC-A17E-923C42F937F0}" type="presParOf" srcId="{12531A28-2007-4FC0-93A7-B878894FEB99}" destId="{54BAA3F1-8C48-41E8-AB90-306178D96D6D}" srcOrd="6" destOrd="0" presId="urn:microsoft.com/office/officeart/2005/8/layout/vProcess5"/>
    <dgm:cxn modelId="{C35A5DF7-890E-4E31-9E9D-B13E5BAD7213}" type="presParOf" srcId="{12531A28-2007-4FC0-93A7-B878894FEB99}" destId="{7A3DF976-246F-482A-BA81-FD86403B47F0}" srcOrd="7" destOrd="0" presId="urn:microsoft.com/office/officeart/2005/8/layout/vProcess5"/>
    <dgm:cxn modelId="{5D98F739-3882-4A33-93B1-9AD486AF2DFD}" type="presParOf" srcId="{12531A28-2007-4FC0-93A7-B878894FEB99}" destId="{76A23BB5-5323-4C12-A912-0DE2AE58F71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11ED3-0CEA-4D8E-9F6D-C9807F65D530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NAME: Osaheni Nabulele</a:t>
          </a:r>
          <a:endParaRPr lang="en-US" sz="3100" kern="1200"/>
        </a:p>
      </dsp:txBody>
      <dsp:txXfrm>
        <a:off x="0" y="39687"/>
        <a:ext cx="3286125" cy="1971675"/>
      </dsp:txXfrm>
    </dsp:sp>
    <dsp:sp modelId="{FD97BD74-0281-4493-AAE7-953F92DC7F2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ID Number: 2335292</a:t>
          </a:r>
          <a:endParaRPr lang="en-US" sz="3100" kern="1200"/>
        </a:p>
      </dsp:txBody>
      <dsp:txXfrm>
        <a:off x="3614737" y="39687"/>
        <a:ext cx="3286125" cy="1971675"/>
      </dsp:txXfrm>
    </dsp:sp>
    <dsp:sp modelId="{E8CA54BE-094F-4947-BD0F-D3F1940DFDE1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Lecturer:  Matrin Svejda</a:t>
          </a:r>
          <a:endParaRPr lang="en-US" sz="3100" kern="1200"/>
        </a:p>
      </dsp:txBody>
      <dsp:txXfrm>
        <a:off x="7229475" y="39687"/>
        <a:ext cx="3286125" cy="1971675"/>
      </dsp:txXfrm>
    </dsp:sp>
    <dsp:sp modelId="{A7FE411B-6DBD-4BC6-8499-3AF709AFCD3B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Module Code: BMHP6026</a:t>
          </a:r>
        </a:p>
      </dsp:txBody>
      <dsp:txXfrm>
        <a:off x="0" y="2339975"/>
        <a:ext cx="3286125" cy="1971675"/>
      </dsp:txXfrm>
    </dsp:sp>
    <dsp:sp modelId="{1A4CD406-E880-4DDC-8CB3-C4D9B7328955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Module Title: Component 2, Viva Voce (Oral Presentation)</a:t>
          </a:r>
          <a:endParaRPr lang="en-US" sz="3100" kern="1200"/>
        </a:p>
      </dsp:txBody>
      <dsp:txXfrm>
        <a:off x="3614737" y="2339975"/>
        <a:ext cx="3286125" cy="1971675"/>
      </dsp:txXfrm>
    </dsp:sp>
    <dsp:sp modelId="{626896D7-D4FA-402F-A4A9-43250A6F787F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Date: 08/11/2026</a:t>
          </a:r>
          <a:endParaRPr lang="en-US" sz="3100" kern="1200"/>
        </a:p>
      </dsp:txBody>
      <dsp:txXfrm>
        <a:off x="7229475" y="2339975"/>
        <a:ext cx="3286125" cy="1971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287BC-AE5B-4E09-B1A7-E2E717800EE9}">
      <dsp:nvSpPr>
        <dsp:cNvPr id="0" name=""/>
        <dsp:cNvSpPr/>
      </dsp:nvSpPr>
      <dsp:spPr>
        <a:xfrm>
          <a:off x="4621" y="784634"/>
          <a:ext cx="2020453" cy="2782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Strengths </a:t>
          </a:r>
          <a:endParaRPr lang="en-US" sz="1400" kern="1200"/>
        </a:p>
      </dsp:txBody>
      <dsp:txXfrm>
        <a:off x="63798" y="843811"/>
        <a:ext cx="1902099" cy="2663715"/>
      </dsp:txXfrm>
    </dsp:sp>
    <dsp:sp modelId="{0CE671B9-7E5B-477C-977C-397B779F81DF}">
      <dsp:nvSpPr>
        <dsp:cNvPr id="0" name=""/>
        <dsp:cNvSpPr/>
      </dsp:nvSpPr>
      <dsp:spPr>
        <a:xfrm>
          <a:off x="2227119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227119" y="2025346"/>
        <a:ext cx="299835" cy="300644"/>
      </dsp:txXfrm>
    </dsp:sp>
    <dsp:sp modelId="{7A64E906-B4D6-4833-AA51-64F57263E6CC}">
      <dsp:nvSpPr>
        <dsp:cNvPr id="0" name=""/>
        <dsp:cNvSpPr/>
      </dsp:nvSpPr>
      <dsp:spPr>
        <a:xfrm>
          <a:off x="2833255" y="784634"/>
          <a:ext cx="2020453" cy="2782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Provides digital access to NHS services. </a:t>
          </a:r>
          <a:br>
            <a:rPr lang="en-GB" sz="1400" kern="1200"/>
          </a:br>
          <a:r>
            <a:rPr lang="en-GB" sz="1400" kern="1200"/>
            <a:t>Encourages the involvement of patients. </a:t>
          </a:r>
          <a:br>
            <a:rPr lang="en-GB" sz="1400" kern="1200"/>
          </a:br>
          <a:r>
            <a:rPr lang="en-GB" sz="1400" kern="1200"/>
            <a:t>Offers an alternative to several traditional sources of access. </a:t>
          </a:r>
          <a:br>
            <a:rPr lang="en-GB" sz="1400" kern="1200"/>
          </a:br>
          <a:r>
            <a:rPr lang="en-GB" sz="1400" kern="1200"/>
            <a:t>Supports broader NHS digital transformation. </a:t>
          </a:r>
          <a:endParaRPr lang="en-US" sz="1400" kern="1200"/>
        </a:p>
      </dsp:txBody>
      <dsp:txXfrm>
        <a:off x="2892432" y="843811"/>
        <a:ext cx="1902099" cy="2663715"/>
      </dsp:txXfrm>
    </dsp:sp>
    <dsp:sp modelId="{4A3FC1AB-A4F7-4374-9A24-AAE4C03BF849}">
      <dsp:nvSpPr>
        <dsp:cNvPr id="0" name=""/>
        <dsp:cNvSpPr/>
      </dsp:nvSpPr>
      <dsp:spPr>
        <a:xfrm>
          <a:off x="5055754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055754" y="2025346"/>
        <a:ext cx="299835" cy="300644"/>
      </dsp:txXfrm>
    </dsp:sp>
    <dsp:sp modelId="{9CE51110-1156-47B9-9BAA-868F3B4C7A66}">
      <dsp:nvSpPr>
        <dsp:cNvPr id="0" name=""/>
        <dsp:cNvSpPr/>
      </dsp:nvSpPr>
      <dsp:spPr>
        <a:xfrm>
          <a:off x="5661890" y="784634"/>
          <a:ext cx="2020453" cy="2782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Problems</a:t>
          </a:r>
          <a:r>
            <a:rPr lang="en-GB" sz="1400" kern="1200"/>
            <a:t> </a:t>
          </a:r>
          <a:br>
            <a:rPr lang="en-GB" sz="1400" kern="1200"/>
          </a:br>
          <a:r>
            <a:rPr lang="en-GB" sz="1400" kern="1200"/>
            <a:t>Digital access and confidence at different levels. </a:t>
          </a:r>
          <a:br>
            <a:rPr lang="en-GB" sz="1400" kern="1200"/>
          </a:br>
          <a:r>
            <a:rPr lang="en-GB" sz="1400" kern="1200"/>
            <a:t>Possible extra workforce demands. </a:t>
          </a:r>
          <a:br>
            <a:rPr lang="en-GB" sz="1400" kern="1200"/>
          </a:br>
          <a:r>
            <a:rPr lang="en-GB" sz="1400" kern="1200"/>
            <a:t>Some patients may find the information difficult to understand. </a:t>
          </a:r>
          <a:br>
            <a:rPr lang="en-GB" sz="1400" kern="1200"/>
          </a:br>
          <a:r>
            <a:rPr lang="en-GB" sz="1400" kern="1200"/>
            <a:t>A digital system needs a stable infrastructure. </a:t>
          </a:r>
          <a:br>
            <a:rPr lang="en-GB" sz="1400" kern="1200"/>
          </a:br>
          <a:r>
            <a:rPr lang="en-GB" sz="1400" kern="1200"/>
            <a:t>Needs additional evaluation. </a:t>
          </a:r>
          <a:endParaRPr lang="en-US" sz="1400" kern="1200"/>
        </a:p>
      </dsp:txBody>
      <dsp:txXfrm>
        <a:off x="5721067" y="843811"/>
        <a:ext cx="1902099" cy="2663715"/>
      </dsp:txXfrm>
    </dsp:sp>
    <dsp:sp modelId="{C010C40F-9831-4DE4-B402-5F37EBFC1DBD}">
      <dsp:nvSpPr>
        <dsp:cNvPr id="0" name=""/>
        <dsp:cNvSpPr/>
      </dsp:nvSpPr>
      <dsp:spPr>
        <a:xfrm>
          <a:off x="7884389" y="1925132"/>
          <a:ext cx="428336" cy="50107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7884389" y="2025346"/>
        <a:ext cx="299835" cy="300644"/>
      </dsp:txXfrm>
    </dsp:sp>
    <dsp:sp modelId="{010E43C5-E8AC-4A20-9C76-A1518A10302D}">
      <dsp:nvSpPr>
        <dsp:cNvPr id="0" name=""/>
        <dsp:cNvSpPr/>
      </dsp:nvSpPr>
      <dsp:spPr>
        <a:xfrm>
          <a:off x="8490525" y="784634"/>
          <a:ext cx="2020453" cy="27820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Overall result </a:t>
          </a:r>
          <a:br>
            <a:rPr lang="en-GB" sz="1400" kern="1200"/>
          </a:br>
          <a:r>
            <a:rPr lang="en-GB" sz="1400" kern="1200"/>
            <a:t>The NHS App offers chances to improve access and patient engagement, but for it to be successfully implemented it needs to meet the needs of both the workforce and patients.</a:t>
          </a:r>
          <a:endParaRPr lang="en-US" sz="1400" kern="1200"/>
        </a:p>
      </dsp:txBody>
      <dsp:txXfrm>
        <a:off x="8549702" y="843811"/>
        <a:ext cx="1902099" cy="2663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A2493-BDB9-4956-9F2C-99E3BD0AAE59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Blease, C.R., Kharko, A., Dong, Z., Jones, R.B., Davidge, G., Hagglund, M., Turner, A., DesRoches, C. and McMillan, B. (2024) ‘Experiences and opinions of general practitioners with patient online record access: An online survey in England’, </a:t>
          </a:r>
          <a:r>
            <a:rPr lang="en-GB" sz="1600" i="1" kern="1200"/>
            <a:t>BMJ Open</a:t>
          </a:r>
          <a:r>
            <a:rPr lang="en-GB" sz="1600" kern="1200"/>
            <a:t>, 14(1), p.e078158. doi:10.1136/bmjopen-2023-078158.</a:t>
          </a:r>
          <a:endParaRPr lang="en-US" sz="1600" kern="1200"/>
        </a:p>
      </dsp:txBody>
      <dsp:txXfrm>
        <a:off x="38234" y="38234"/>
        <a:ext cx="7529629" cy="1228933"/>
      </dsp:txXfrm>
    </dsp:sp>
    <dsp:sp modelId="{013F0B6B-3244-4BFA-93C3-B4F09B8031D6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Greaves, F., Papoutsi, C., Kc, S., Tewolde, S., Reidy, C., Gudgin, B., Laverty, A.A., Majeed, A., Costelloe, C. and Powell, J. (2026) ‘Evaluating the national rollout of the NHS App in England using qualitative and quantitative methods’, </a:t>
          </a:r>
          <a:r>
            <a:rPr lang="en-GB" sz="1600" i="1" kern="1200"/>
            <a:t>Health and Social Care Delivery Research</a:t>
          </a:r>
          <a:r>
            <a:rPr lang="en-GB" sz="1600" kern="1200"/>
            <a:t>, 14(15), pp.1–91. doi:10.3310/XYRV6485.</a:t>
          </a:r>
          <a:endParaRPr lang="en-US" sz="1600" kern="1200"/>
        </a:p>
      </dsp:txBody>
      <dsp:txXfrm>
        <a:off x="826903" y="1561202"/>
        <a:ext cx="7224611" cy="1228933"/>
      </dsp:txXfrm>
    </dsp:sp>
    <dsp:sp modelId="{5E06C1EB-25CF-4F0A-BE12-242B1D4064C9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McMillan, B., Davidge, G., Brown, L., Lyons, M., Atherton, H., Goulding, R., Mold, F., Morris, R.L. and Sanders, C. (2021) ‘A qualitative exploration of patients’ experiences, needs and expectations regarding online access to their primary care record’, </a:t>
          </a:r>
          <a:r>
            <a:rPr lang="en-GB" sz="1600" i="1" kern="1200"/>
            <a:t>BMJ Open</a:t>
          </a:r>
          <a:r>
            <a:rPr lang="en-GB" sz="1600" kern="1200"/>
            <a:t>, 11(3), p.e044221. doi:10.1136/bmjopen-2020-044221.</a:t>
          </a:r>
          <a:endParaRPr lang="en-US" sz="1600" kern="1200"/>
        </a:p>
      </dsp:txBody>
      <dsp:txXfrm>
        <a:off x="1615573" y="3084170"/>
        <a:ext cx="7224611" cy="1228933"/>
      </dsp:txXfrm>
    </dsp:sp>
    <dsp:sp modelId="{549A7EF3-65F1-404F-B861-EBEF354CB4E2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62EF5ED3-9A03-4429-BF8E-260BC42C038D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E94792-F98D-4288-9EF0-E1BBDFF591B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9B353-1005-4110-9C7A-C06CFAA423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6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D9B353-1005-4110-9C7A-C06CFAA4237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273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D9B353-1005-4110-9C7A-C06CFAA423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13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D9B353-1005-4110-9C7A-C06CFAA423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064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D9B353-1005-4110-9C7A-C06CFAA423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651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D9B353-1005-4110-9C7A-C06CFAA423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182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7CB7-1F98-3060-BBCF-81DBF7536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C6E546-221B-714C-C4CE-AD4899AF82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2D4F0-31C8-65E5-ED02-BF0E38D27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A1DF7-E2BA-0B3D-2D85-F036225C9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44E9A-20D9-ED25-0F0D-AC64A1714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022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8AB66-6389-7BEF-37ED-27F065DCB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5DE73-18B1-7497-CCBF-4EF8033EB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55E3A-CFED-70D0-A2BC-396F868FE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79EDB-790D-E744-44CF-62D982891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4F2BE-F5F8-A447-92EC-2F48F29B3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596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A7C2C-79E3-A1DD-929D-FC6E0124C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A87DB7-1F08-5563-C4DE-1456D2B3F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AE66D-922C-9D3E-D70F-63D0D2801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D6773-94F5-D54F-C995-FD399495B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7CACD-C3B2-FFDC-8D58-5AC290EF4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217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030C3-A459-35B9-93DF-B645BE21B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DDAA5-A993-AA32-53E9-3DBDB49AC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43A32-98C3-4319-D3AE-DED98A9039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8E3502-7444-FF5B-ABAF-512D2FF68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2CE1E9-4AAC-0E3A-DAC8-2D9C3A18E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A81B2-CD27-A6A3-A3F5-0CA7FFA3C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25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B917A-6EA1-9EC1-C572-7C5983EDA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FB05E-7FCF-9C64-DB24-D866A5A41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F73E9A-9A27-008A-1AC9-B98FF426C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C5DB7F-D9C9-2C95-B5EE-B5B1810136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A53017-4666-5E77-F423-86122520C2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513EDE-9FC8-049F-4F03-B0D023502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0798B5-C084-2204-61E5-8F3BFE1DA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C10C1D-2F0F-280A-B2CB-FA120ABF6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764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55EBF-44D6-2906-5F4A-E982DDB34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9AB057-3E32-34F1-C3AB-B7AAA18A2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D20201-51AE-53DF-719B-7DB40D23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88D7A5-32F9-1DB0-4C9E-8B451EA14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09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428F42-F02E-F613-E951-A2BE5C005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1B9EB3-E90D-E43F-5D48-90BBBD290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E5653-AECE-0BF5-3E46-701727F56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56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045ED-BEEF-3AF5-F679-2A85B56EA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8B11F-F6FB-8A8B-93C9-734B0B9E2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64F6B-EB6F-2F87-DA0F-9F4BFFAF32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AB747E-1382-5C24-F56C-0261C3B48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548DC-2E92-571F-37D4-2A362B073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E5076B-50A5-C0CD-89B0-CFBEDD5D3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693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BBB16-A464-34EC-9123-DBDDB03B8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042E59-24AD-C470-D84D-022EAB28FBC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5162C-2C4F-974F-6574-6C0CE6F876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BFF87C-F251-14FF-0DFF-3FAA92AB3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B5C7F5-3A8D-6F65-6A21-BDE16AF0D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DE310F-D405-513E-28F1-1B7590584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27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BE481-C50F-FA32-67D1-1B6D8B372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24877-0495-435A-4B34-948503DEA5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400D2-A30D-8552-1AF5-D6963FD87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1C64E6-9DBB-C822-91C9-0B0F5CA3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BCB26-76F3-F57A-2AE3-4695874E5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539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D86D02-9EE3-F093-7EF9-CC0EC86DA2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FB6638-C011-E387-0E22-70EEB8486F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AC2B5-DFDA-ADC7-C0F7-6519E9C76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FB6C2-D143-FC48-6E6C-1CD7E3C87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25333-90DA-7BB3-9624-5DB40F9CC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7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66C0D7-CD4D-A115-1990-624F10636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9CBCD-8CE1-BEF4-0B89-91C8E38A5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E0EE5-A141-D3CE-A18D-0019FD467E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743A0B-76B2-4C15-A6E3-B89A6F17580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E4E43-EA35-E1DE-C4B1-0B93657687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51A2A-E980-389D-EB99-7A04871E02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907BC1-34A3-4CCB-8AEF-3D549B535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74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08F534-F633-5E47-48B9-F1EED78471E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7E7F550-588E-25C1-3433-F3E0117823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82109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3195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4F240-0C6C-57ED-707C-19DDF6A89C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algn="l" fontAlgn="base"/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954B4E-FACD-1971-3926-78BD843D2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59051" y="127322"/>
            <a:ext cx="3749076" cy="663229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/>
              <a:t>More and more, digital technology is being used to help the NHS.</a:t>
            </a:r>
          </a:p>
          <a:p>
            <a:pPr algn="l"/>
            <a:r>
              <a:rPr lang="en-US" sz="2000" dirty="0"/>
              <a:t>Patients can use the NHS App to get digital access to some NHS services. </a:t>
            </a:r>
          </a:p>
          <a:p>
            <a:pPr algn="l"/>
            <a:r>
              <a:rPr lang="en-US" sz="2000" dirty="0"/>
              <a:t>The app lets patients get information, take care of some parts of their health care, and interact with NHS services.</a:t>
            </a:r>
          </a:p>
          <a:p>
            <a:pPr algn="l"/>
            <a:r>
              <a:rPr lang="en-US" sz="2000" dirty="0"/>
              <a:t>With the national rollout, there will be big changes in how people can get health care.</a:t>
            </a:r>
          </a:p>
          <a:p>
            <a:pPr algn="l"/>
            <a:r>
              <a:rPr lang="en-US" sz="2000" dirty="0"/>
              <a:t>But digital progress can also make it harder to get to things, increase work, and improve the patient experience.</a:t>
            </a:r>
          </a:p>
          <a:p>
            <a:pPr algn="l"/>
            <a:r>
              <a:rPr lang="en-US" sz="2000" dirty="0"/>
              <a:t>(</a:t>
            </a:r>
            <a:r>
              <a:rPr lang="en-GB" sz="2000" dirty="0"/>
              <a:t>Greaves et al., 2026).</a:t>
            </a:r>
          </a:p>
          <a:p>
            <a:br>
              <a:rPr lang="en-GB" sz="2000" dirty="0"/>
            </a:br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2FCEF00-4435-A219-7119-83EF65696BED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NHS App</a:t>
            </a:r>
          </a:p>
        </p:txBody>
      </p:sp>
    </p:spTree>
    <p:extLst>
      <p:ext uri="{BB962C8B-B14F-4D97-AF65-F5344CB8AC3E}">
        <p14:creationId xmlns:p14="http://schemas.microsoft.com/office/powerpoint/2010/main" val="2013058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14E1A-B4B1-1868-4859-BA3BCAC99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96" y="4294"/>
            <a:ext cx="3310361" cy="2451185"/>
          </a:xfrm>
        </p:spPr>
        <p:txBody>
          <a:bodyPr>
            <a:normAutofit fontScale="90000"/>
          </a:bodyPr>
          <a:lstStyle/>
          <a:p>
            <a:pPr fontAlgn="base"/>
            <a:r>
              <a:rPr lang="en-GB" b="1" dirty="0"/>
              <a:t>Aim and Objectives</a:t>
            </a:r>
            <a:br>
              <a:rPr lang="en-GB" dirty="0"/>
            </a:br>
            <a:r>
              <a:rPr lang="en-GB" b="1" dirty="0"/>
              <a:t>Research Aim</a:t>
            </a:r>
            <a:br>
              <a:rPr lang="en-GB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30884-3421-7E4C-1C20-DFDE70BAA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Look into how the NHS App was made and how it was used. </a:t>
            </a:r>
          </a:p>
          <a:p>
            <a:r>
              <a:rPr lang="en-GB" dirty="0"/>
              <a:t>Find out how it affects people who work in healthcare. </a:t>
            </a:r>
          </a:p>
          <a:p>
            <a:r>
              <a:rPr lang="en-GB" dirty="0"/>
              <a:t>You might want to change how the NHS provides services. </a:t>
            </a:r>
          </a:p>
          <a:p>
            <a:r>
              <a:rPr lang="en-GB" dirty="0"/>
              <a:t>Look at how patients and people who use the service feel. </a:t>
            </a:r>
          </a:p>
          <a:p>
            <a:r>
              <a:rPr lang="en-GB" dirty="0"/>
              <a:t>List the problems that come with implementing digitally. </a:t>
            </a:r>
          </a:p>
          <a:p>
            <a:r>
              <a:rPr lang="en-GB" dirty="0"/>
              <a:t>Give advice on how to do things in the future.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8DEDFC-9602-5BEF-35ED-CFCCF2225EC8}"/>
              </a:ext>
            </a:extLst>
          </p:cNvPr>
          <p:cNvSpPr txBox="1"/>
          <p:nvPr/>
        </p:nvSpPr>
        <p:spPr>
          <a:xfrm>
            <a:off x="0" y="1944546"/>
            <a:ext cx="40395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/>
              <a:t>To critically evaluate the implementation and impact of the NHS App as a digital innovation within NHS England.</a:t>
            </a:r>
            <a:endParaRPr lang="en-GB" sz="2400" dirty="0"/>
          </a:p>
          <a:p>
            <a:pPr fontAlgn="base"/>
            <a:r>
              <a:rPr lang="en-GB" sz="2400" b="1" dirty="0"/>
              <a:t>Objectives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649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3042C-B9B6-63D3-DEEF-A61207DF8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fontAlgn="base"/>
            <a:r>
              <a:rPr lang="en-GB" b="1">
                <a:solidFill>
                  <a:srgbClr val="FFFFFF"/>
                </a:solidFill>
              </a:rPr>
              <a:t>Evidence from the Literature</a:t>
            </a:r>
            <a:br>
              <a:rPr lang="en-GB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What does the research show?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043EF317-4AD3-81F4-EE71-29B70F7DF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NHS App implementation </a:t>
            </a:r>
          </a:p>
          <a:p>
            <a:r>
              <a:rPr lang="en-GB" sz="1800" dirty="0"/>
              <a:t>The NHS App has now been rolled out nationally across England. </a:t>
            </a:r>
            <a:br>
              <a:rPr lang="en-GB" sz="1800" dirty="0"/>
            </a:br>
            <a:r>
              <a:rPr lang="en-GB" sz="1800" dirty="0"/>
              <a:t>It means adjustments to existing healthcare processes during implementation. </a:t>
            </a:r>
            <a:br>
              <a:rPr lang="en-GB" sz="1800" dirty="0"/>
            </a:br>
            <a:r>
              <a:rPr lang="en-GB" sz="1800" dirty="0"/>
              <a:t>It needs to be applied through changes to the organization and the workforce. </a:t>
            </a:r>
            <a:br>
              <a:rPr lang="en-GB" sz="1800" dirty="0"/>
            </a:br>
            <a:r>
              <a:rPr lang="en-GB" sz="1800" dirty="0"/>
              <a:t>Greaves et al., (2026).</a:t>
            </a:r>
          </a:p>
          <a:p>
            <a:r>
              <a:rPr lang="en-GB" sz="1800" dirty="0"/>
              <a:t>Medical professionals </a:t>
            </a:r>
            <a:br>
              <a:rPr lang="en-GB" sz="1800" dirty="0"/>
            </a:br>
            <a:r>
              <a:rPr lang="en-GB" sz="1800" dirty="0"/>
              <a:t>Online access may impact on GP workload and professional-patient interactions. </a:t>
            </a:r>
            <a:br>
              <a:rPr lang="en-GB" sz="1800" dirty="0"/>
            </a:br>
            <a:r>
              <a:rPr lang="en-GB" sz="1800" dirty="0"/>
              <a:t>GPs have recognised benefits and concerns regarding patient access to internet records. </a:t>
            </a:r>
            <a:br>
              <a:rPr lang="en-GB" sz="1800" dirty="0"/>
            </a:br>
            <a:r>
              <a:rPr lang="en-GB" sz="1800" dirty="0"/>
              <a:t>Blease et al. (2024). </a:t>
            </a:r>
          </a:p>
          <a:p>
            <a:r>
              <a:rPr lang="en-GB" sz="1800" dirty="0"/>
              <a:t>Patients, </a:t>
            </a:r>
            <a:br>
              <a:rPr lang="en-GB" sz="1800" dirty="0"/>
            </a:br>
            <a:r>
              <a:rPr lang="en-GB" sz="1800" dirty="0"/>
              <a:t>Patients want easy access to their healthcare information. </a:t>
            </a:r>
            <a:br>
              <a:rPr lang="en-GB" sz="1800" dirty="0"/>
            </a:br>
            <a:r>
              <a:rPr lang="en-GB" sz="1800" dirty="0"/>
              <a:t>Patients also need sufficient support to understand and make use of online records. </a:t>
            </a:r>
            <a:br>
              <a:rPr lang="en-GB" sz="1800" dirty="0"/>
            </a:br>
            <a:r>
              <a:rPr lang="en-GB" sz="1800" dirty="0"/>
              <a:t>(McMillan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2734531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3A9F2-33FF-6CD5-F215-BCD2809F3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fontAlgn="base"/>
            <a:r>
              <a:rPr lang="en-GB" sz="3400" b="1">
                <a:solidFill>
                  <a:srgbClr val="FFFFFF"/>
                </a:solidFill>
              </a:rPr>
              <a:t>Development and Implementation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How was digital innovation introduced?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8F119-CEEC-5964-7738-6E27DCC0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NHS App developed as part of wider NHS digital transformation </a:t>
            </a:r>
          </a:p>
          <a:p>
            <a:pPr marL="0" indent="0">
              <a:buNone/>
            </a:pPr>
            <a:r>
              <a:rPr lang="en-GB" sz="2200" dirty="0"/>
              <a:t>Offers patients a single digital access point to certain NHS services. </a:t>
            </a:r>
          </a:p>
          <a:p>
            <a:pPr marL="0" indent="0">
              <a:buNone/>
            </a:pPr>
            <a:r>
              <a:rPr lang="en-GB" sz="2200" dirty="0"/>
              <a:t>Its capabilities and utilisation have increased over time. </a:t>
            </a:r>
          </a:p>
          <a:p>
            <a:pPr marL="0" indent="0">
              <a:buNone/>
            </a:pPr>
            <a:r>
              <a:rPr lang="en-GB" sz="2200" dirty="0"/>
              <a:t>National implementation requirements: </a:t>
            </a:r>
            <a:br>
              <a:rPr lang="en-GB" sz="2200" dirty="0"/>
            </a:br>
            <a:r>
              <a:rPr lang="en-GB" sz="2200" dirty="0"/>
              <a:t>digital infrastructure, staff engagement, patient awareness, integration with NHS services and adequate information governance. </a:t>
            </a:r>
          </a:p>
          <a:p>
            <a:pPr marL="0" indent="0">
              <a:buNone/>
            </a:pPr>
            <a:r>
              <a:rPr lang="en-GB" sz="2200" b="1" dirty="0"/>
              <a:t>Critical point </a:t>
            </a:r>
          </a:p>
          <a:p>
            <a:pPr marL="0" indent="0">
              <a:buNone/>
            </a:pPr>
            <a:r>
              <a:rPr lang="en-GB" sz="2200" dirty="0"/>
              <a:t>Digital technology implementation is not just the introduction of an application it is about organisational and human change. </a:t>
            </a:r>
            <a:br>
              <a:rPr lang="en-GB" sz="2200" dirty="0"/>
            </a:br>
            <a:r>
              <a:rPr lang="en-GB" sz="2200" dirty="0"/>
              <a:t>(Greaves et al., 2026).</a:t>
            </a:r>
          </a:p>
        </p:txBody>
      </p:sp>
    </p:spTree>
    <p:extLst>
      <p:ext uri="{BB962C8B-B14F-4D97-AF65-F5344CB8AC3E}">
        <p14:creationId xmlns:p14="http://schemas.microsoft.com/office/powerpoint/2010/main" val="2372829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C0AF0-6143-4455-09FF-6159DB40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fontAlgn="base"/>
            <a:r>
              <a:rPr lang="en-GB" sz="4100" b="1">
                <a:solidFill>
                  <a:srgbClr val="FFFFFF"/>
                </a:solidFill>
              </a:rPr>
              <a:t> Workforce Implications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 b="1">
                <a:solidFill>
                  <a:srgbClr val="FFFFFF"/>
                </a:solidFill>
              </a:rPr>
              <a:t>Impact on healthcare professionals</a:t>
            </a:r>
            <a:br>
              <a:rPr lang="en-GB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EF954-BCB9-8C36-274F-44D32E79E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Possible advantages </a:t>
            </a:r>
            <a:br>
              <a:rPr lang="en-GB" sz="2400" dirty="0"/>
            </a:br>
            <a:r>
              <a:rPr lang="en-GB" sz="2400" dirty="0"/>
              <a:t>Some information is available to patients themselves. </a:t>
            </a:r>
            <a:br>
              <a:rPr lang="en-GB" sz="2400" dirty="0"/>
            </a:br>
            <a:r>
              <a:rPr lang="en-GB" sz="2400" dirty="0"/>
              <a:t>Some traditional administrative processes might not need digital services as much. </a:t>
            </a:r>
            <a:br>
              <a:rPr lang="en-GB" sz="2400" dirty="0"/>
            </a:br>
            <a:r>
              <a:rPr lang="en-GB" sz="2400" dirty="0"/>
              <a:t>Information on the internet may facilitate patient-professional exchanges. </a:t>
            </a:r>
            <a:br>
              <a:rPr lang="en-GB" sz="2400" dirty="0"/>
            </a:br>
            <a:r>
              <a:rPr lang="en-GB" sz="2400" dirty="0"/>
              <a:t>Digital access can foster more patient involvement. </a:t>
            </a:r>
          </a:p>
          <a:p>
            <a:pPr marL="0" indent="0">
              <a:buNone/>
            </a:pPr>
            <a:r>
              <a:rPr lang="en-GB" sz="2400" b="1" dirty="0"/>
              <a:t>Possible difficulties </a:t>
            </a:r>
            <a:br>
              <a:rPr lang="en-GB" sz="2400" dirty="0"/>
            </a:br>
            <a:r>
              <a:rPr lang="en-GB" sz="2400" dirty="0"/>
              <a:t>Increased workload related to management of information online. </a:t>
            </a:r>
            <a:br>
              <a:rPr lang="en-GB" sz="2400" dirty="0"/>
            </a:br>
            <a:r>
              <a:rPr lang="en-GB" sz="2400" dirty="0"/>
              <a:t>Alterations in the professional-patient communication. </a:t>
            </a:r>
            <a:br>
              <a:rPr lang="en-GB" sz="2400" dirty="0"/>
            </a:br>
            <a:r>
              <a:rPr lang="en-GB" sz="2400" dirty="0"/>
              <a:t>Patients can mistake information in their records. </a:t>
            </a:r>
            <a:br>
              <a:rPr lang="en-GB" sz="2400" dirty="0"/>
            </a:br>
            <a:r>
              <a:rPr lang="en-GB" sz="2400" dirty="0"/>
              <a:t>Training and assistance are needed for staff. </a:t>
            </a:r>
            <a:br>
              <a:rPr lang="en-GB" sz="2400" dirty="0"/>
            </a:br>
            <a:r>
              <a:rPr lang="en-GB" sz="2400" dirty="0"/>
              <a:t>(Blease, C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3837376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46939-1353-6E61-CE58-1BD136EA6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fontAlgn="base"/>
            <a:r>
              <a:rPr lang="en-GB" sz="3400" b="1">
                <a:solidFill>
                  <a:srgbClr val="FFFFFF"/>
                </a:solidFill>
              </a:rPr>
              <a:t>Changes in Service Delivery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From traditional to digital access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Traditional approach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E2DD1-5648-63DA-A649-A10349CF7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Patient</a:t>
            </a:r>
            <a:r>
              <a:rPr lang="en-GB" sz="2400"/>
              <a:t> → Reception/Phone → Service NHS </a:t>
            </a:r>
            <a:br>
              <a:rPr lang="en-GB" sz="2400"/>
            </a:br>
            <a:r>
              <a:rPr lang="en-GB" sz="2400"/>
              <a:t>More digital approach </a:t>
            </a:r>
            <a:br>
              <a:rPr lang="en-GB" sz="2400"/>
            </a:br>
            <a:r>
              <a:rPr lang="en-GB" sz="2400"/>
              <a:t>Patient → NHS App → Digital Service → NHS Practitioner </a:t>
            </a:r>
            <a:br>
              <a:rPr lang="en-GB" sz="2400"/>
            </a:br>
            <a:r>
              <a:rPr lang="en-GB" sz="2400" b="1"/>
              <a:t>Key changes </a:t>
            </a:r>
            <a:br>
              <a:rPr lang="en-GB" sz="2400"/>
            </a:br>
            <a:r>
              <a:rPr lang="en-GB" sz="2400"/>
              <a:t>More digital self service. </a:t>
            </a:r>
            <a:br>
              <a:rPr lang="en-GB" sz="2400"/>
            </a:br>
            <a:r>
              <a:rPr lang="en-GB" sz="2400"/>
              <a:t>Selected services are available to patients remotely. </a:t>
            </a:r>
            <a:br>
              <a:rPr lang="en-GB" sz="2400"/>
            </a:br>
            <a:r>
              <a:rPr lang="en-GB" sz="2400"/>
              <a:t>More patients involved in health care. </a:t>
            </a:r>
            <a:br>
              <a:rPr lang="en-GB" sz="2400"/>
            </a:br>
            <a:r>
              <a:rPr lang="en-GB" sz="2400"/>
              <a:t>Potential decrease in certain routine administrative interactions. </a:t>
            </a:r>
            <a:br>
              <a:rPr lang="en-GB" sz="2400"/>
            </a:br>
            <a:r>
              <a:rPr lang="en-GB" sz="2400"/>
              <a:t>More reliance on digital infrastructure.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415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89C06-8855-E909-F967-285FEA5B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fontAlgn="base"/>
            <a:r>
              <a:rPr lang="en-GB" sz="3400" b="1">
                <a:solidFill>
                  <a:srgbClr val="FFFFFF"/>
                </a:solidFill>
              </a:rPr>
              <a:t>Patient and Service-User Experience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 b="1">
                <a:solidFill>
                  <a:srgbClr val="FFFFFF"/>
                </a:solidFill>
              </a:rPr>
              <a:t>What does digital access mean for patients?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4B93E-C94F-B0AB-547F-8E645C733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Possible advantages </a:t>
            </a:r>
            <a:br>
              <a:rPr lang="en-GB" sz="1800" dirty="0"/>
            </a:br>
            <a:r>
              <a:rPr lang="en-GB" sz="1800" dirty="0"/>
              <a:t>More convenience. </a:t>
            </a:r>
            <a:br>
              <a:rPr lang="en-GB" sz="1800" dirty="0"/>
            </a:br>
            <a:r>
              <a:rPr lang="en-GB" sz="1800" dirty="0"/>
              <a:t>More personal health information people can get to. </a:t>
            </a:r>
            <a:br>
              <a:rPr lang="en-GB" sz="1800" dirty="0"/>
            </a:br>
            <a:r>
              <a:rPr lang="en-GB" sz="1800" dirty="0"/>
              <a:t>More engagement in health care. </a:t>
            </a:r>
            <a:br>
              <a:rPr lang="en-GB" sz="1800" dirty="0"/>
            </a:br>
            <a:r>
              <a:rPr lang="en-GB" sz="1800" dirty="0"/>
              <a:t>Ability to remotely access some services. </a:t>
            </a:r>
            <a:br>
              <a:rPr lang="en-GB" sz="1800" dirty="0"/>
            </a:br>
            <a:r>
              <a:rPr lang="en-GB" sz="1800" dirty="0"/>
              <a:t>Possibly more control of healthcare information. </a:t>
            </a:r>
          </a:p>
          <a:p>
            <a:pPr marL="0" indent="0">
              <a:buNone/>
            </a:pPr>
            <a:r>
              <a:rPr lang="en-GB" sz="1800" b="1" dirty="0"/>
              <a:t>Challenges </a:t>
            </a:r>
            <a:br>
              <a:rPr lang="en-GB" sz="1800" dirty="0"/>
            </a:br>
            <a:r>
              <a:rPr lang="en-GB" sz="1800" dirty="0"/>
              <a:t>Some patients may have a limited digital skillset. </a:t>
            </a:r>
            <a:br>
              <a:rPr lang="en-GB" sz="1800" dirty="0"/>
            </a:br>
            <a:r>
              <a:rPr lang="en-GB" sz="1800" dirty="0"/>
              <a:t>Digital technology is not equally available to everyone. </a:t>
            </a:r>
            <a:br>
              <a:rPr lang="en-GB" sz="1800" dirty="0"/>
            </a:br>
            <a:r>
              <a:rPr lang="en-GB" sz="1800" dirty="0"/>
              <a:t>Health information might be hard to understand. </a:t>
            </a:r>
            <a:br>
              <a:rPr lang="en-GB" sz="1800" dirty="0"/>
            </a:br>
            <a:r>
              <a:rPr lang="en-GB" sz="1800" dirty="0"/>
              <a:t>Patients may need help from professionals. </a:t>
            </a:r>
            <a:br>
              <a:rPr lang="en-GB" sz="1800" dirty="0"/>
            </a:br>
            <a:r>
              <a:rPr lang="en-GB" sz="1800" dirty="0"/>
              <a:t>Digital access is never a replacement for adequate alternatives. </a:t>
            </a:r>
            <a:br>
              <a:rPr lang="en-GB" sz="1800" dirty="0"/>
            </a:br>
            <a:r>
              <a:rPr lang="en-GB" sz="1800" dirty="0"/>
              <a:t>(McMillan et al., 2021).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408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F975B84-E35F-403E-529E-CE528710F17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279" b="10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B217F-6D78-463C-5E80-DD949D4B1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fontAlgn="base"/>
            <a:r>
              <a:rPr lang="en-GB" sz="2800" b="1"/>
              <a:t>Critical Evaluation</a:t>
            </a:r>
            <a:br>
              <a:rPr lang="en-GB" sz="2800"/>
            </a:br>
            <a:r>
              <a:rPr lang="en-GB" sz="2800" b="1"/>
              <a:t>What are the main strengths and challenges?</a:t>
            </a:r>
            <a:br>
              <a:rPr lang="en-GB" sz="2800"/>
            </a:br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88BCB7-399D-1318-63A8-295F8C42D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57392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4732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F5277-800F-1443-73EB-533952017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/>
            <a:b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484E11-DA77-C52D-D892-42361557E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564" y="520861"/>
            <a:ext cx="5934456" cy="60170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 dirty="0"/>
              <a:t>Recommendation</a:t>
            </a:r>
            <a:br>
              <a:rPr lang="en-US" sz="2000" dirty="0"/>
            </a:br>
            <a:r>
              <a:rPr lang="en-US" sz="2000" dirty="0"/>
              <a:t>1. Enhance digital support </a:t>
            </a:r>
            <a:br>
              <a:rPr lang="en-US" sz="2000" dirty="0"/>
            </a:br>
            <a:r>
              <a:rPr lang="en-US" sz="2000" dirty="0"/>
              <a:t>Provide appropriate support for patients with low digital skills or confidence. </a:t>
            </a:r>
            <a:br>
              <a:rPr lang="en-US" sz="2000" dirty="0"/>
            </a:br>
            <a:r>
              <a:rPr lang="en-US" sz="2000" dirty="0"/>
              <a:t>2. Supporting health-care professionals </a:t>
            </a:r>
            <a:br>
              <a:rPr lang="en-US" sz="2000" dirty="0"/>
            </a:br>
            <a:r>
              <a:rPr lang="en-US" sz="2000" dirty="0"/>
              <a:t>Train and counsel on the use of digital technology and information for online patients. </a:t>
            </a:r>
            <a:br>
              <a:rPr lang="en-US" sz="2000" dirty="0"/>
            </a:br>
            <a:r>
              <a:rPr lang="en-US" sz="2000" dirty="0"/>
              <a:t>3. Respect patient preference </a:t>
            </a:r>
            <a:br>
              <a:rPr lang="en-US" sz="2000" dirty="0"/>
            </a:br>
            <a:r>
              <a:rPr lang="en-US" sz="2000" dirty="0"/>
              <a:t>Continue to provide appropriate non-digital pathways for patients who are unable or unwilling to access digital services. </a:t>
            </a:r>
            <a:br>
              <a:rPr lang="en-US" sz="2000" dirty="0"/>
            </a:br>
            <a:r>
              <a:rPr lang="en-US" sz="2000" dirty="0"/>
              <a:t>4. Continue with assessment </a:t>
            </a:r>
            <a:br>
              <a:rPr lang="en-US" sz="2000" dirty="0"/>
            </a:br>
            <a:r>
              <a:rPr lang="en-US" sz="2000" dirty="0"/>
              <a:t>Develop the NHS App and track the impact on patients, workforce and service outcomes. </a:t>
            </a:r>
          </a:p>
          <a:p>
            <a:pPr marL="0" indent="0">
              <a:buNone/>
            </a:pPr>
            <a:r>
              <a:rPr lang="en-US" sz="2000" b="1" dirty="0"/>
              <a:t>Conclusions </a:t>
            </a:r>
            <a:br>
              <a:rPr lang="en-US" sz="2000" dirty="0"/>
            </a:br>
            <a:r>
              <a:rPr lang="en-US" sz="2000" dirty="0"/>
              <a:t>The NHS App is a big step forward for the digital transformation of the NHS. The benefits include improved digital access and patient interaction, but successful adoption requires inclusion, staff support, accessibility and ongoing review</a:t>
            </a:r>
            <a:r>
              <a:rPr lang="en-US" sz="13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F6D03E-77D1-187D-F929-08E8A4571189}"/>
              </a:ext>
            </a:extLst>
          </p:cNvPr>
          <p:cNvSpPr txBox="1"/>
          <p:nvPr/>
        </p:nvSpPr>
        <p:spPr>
          <a:xfrm>
            <a:off x="6256020" y="2177456"/>
            <a:ext cx="5097780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Recommendations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2946839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55041F-03E7-DBE9-0792-81EC6F3903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967" b="476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E8133-AC52-2DEC-1ABA-EA23DD947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87107F-CDB8-3EE2-3CC0-844C2AF98D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1677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1433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d1a30a99b051adb17725b6d3332e99e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b27b219a9ec515d6d13501e7e3484e0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EA75270B-E133-4732-AF57-06B874FC63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84C7C8B-2E11-4571-A6F9-A1F5C23471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A08BDE-7F41-439F-9887-AA38006E12C0}">
  <ds:schemaRefs>
    <ds:schemaRef ds:uri="0085e1a2-9cbf-4b92-866b-21f3c89040b6"/>
    <ds:schemaRef ds:uri="http://schemas.microsoft.com/office/infopath/2007/PartnerControl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1074</TotalTime>
  <Words>1247</Words>
  <Application>Microsoft Office PowerPoint</Application>
  <PresentationFormat>Widescreen</PresentationFormat>
  <Paragraphs>63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 </vt:lpstr>
      <vt:lpstr>Aim and Objectives Research Aim </vt:lpstr>
      <vt:lpstr>Evidence from the Literature What does the research show?  </vt:lpstr>
      <vt:lpstr>Development and Implementation How was digital innovation introduced? </vt:lpstr>
      <vt:lpstr> Workforce Implications Impact on healthcare professionals </vt:lpstr>
      <vt:lpstr>Changes in Service Delivery From traditional to digital access Traditional approach </vt:lpstr>
      <vt:lpstr>Patient and Service-User Experience What does digital access mean for patients? </vt:lpstr>
      <vt:lpstr>Critical Evaluation What are the main strengths and challenges? </vt:lpstr>
      <vt:lpstr>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Osaheni Nabulele (2335292)</dc:creator>
  <cp:lastModifiedBy>Osaheni Nabulele (2335292)</cp:lastModifiedBy>
  <cp:revision>2</cp:revision>
  <dcterms:created xsi:type="dcterms:W3CDTF">2026-10-14T22:33:34Z</dcterms:created>
  <dcterms:modified xsi:type="dcterms:W3CDTF">2026-10-20T07:03:40Z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