
<file path=[Content_Types].xml><?xml version="1.0" encoding="utf-8"?>
<Types xmlns="http://schemas.openxmlformats.org/package/2006/content-types">
  <Default Extension="glb" ContentType="model/gltf.binary"/>
  <Default Extension="jpeg" ContentType="image/jpeg"/>
  <Default Extension="png" ContentType="image/png"/>
  <Default Extension="rels" ContentType="application/vnd.openxmlformats-package.relationships+xml"/>
  <Default Extension="tiff" ContentType="image/tiff"/>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01" r:id="rId1"/>
  </p:sldMasterIdLst>
  <p:notesMasterIdLst>
    <p:notesMasterId r:id="rId22"/>
  </p:notesMasterIdLst>
  <p:sldIdLst>
    <p:sldId id="256" r:id="rId2"/>
    <p:sldId id="272" r:id="rId3"/>
    <p:sldId id="257" r:id="rId4"/>
    <p:sldId id="258" r:id="rId5"/>
    <p:sldId id="259" r:id="rId6"/>
    <p:sldId id="270" r:id="rId7"/>
    <p:sldId id="260" r:id="rId8"/>
    <p:sldId id="264" r:id="rId9"/>
    <p:sldId id="262" r:id="rId10"/>
    <p:sldId id="261" r:id="rId11"/>
    <p:sldId id="273" r:id="rId12"/>
    <p:sldId id="263" r:id="rId13"/>
    <p:sldId id="265" r:id="rId14"/>
    <p:sldId id="266" r:id="rId15"/>
    <p:sldId id="267" r:id="rId16"/>
    <p:sldId id="274" r:id="rId17"/>
    <p:sldId id="268" r:id="rId18"/>
    <p:sldId id="269" r:id="rId19"/>
    <p:sldId id="271" r:id="rId20"/>
    <p:sldId id="275"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40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585"/>
    <p:restoredTop sz="96132"/>
  </p:normalViewPr>
  <p:slideViewPr>
    <p:cSldViewPr snapToGrid="0" snapToObjects="1">
      <p:cViewPr>
        <p:scale>
          <a:sx n="70" d="100"/>
          <a:sy n="70" d="100"/>
        </p:scale>
        <p:origin x="2120" y="141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D863F9-DE32-2241-AA92-676D6FE98B21}" type="datetimeFigureOut">
              <a:rPr lang="en-US" smtClean="0"/>
              <a:t>8/3/20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9DEBE81-A05B-F94E-9534-BB41C78F008B}" type="slidenum">
              <a:rPr lang="en-US" smtClean="0"/>
              <a:t>‹#›</a:t>
            </a:fld>
            <a:endParaRPr lang="en-US"/>
          </a:p>
        </p:txBody>
      </p:sp>
    </p:spTree>
    <p:extLst>
      <p:ext uri="{BB962C8B-B14F-4D97-AF65-F5344CB8AC3E}">
        <p14:creationId xmlns:p14="http://schemas.microsoft.com/office/powerpoint/2010/main" val="27456396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Now let’s take a closer look at this video that shows a deeper understanding of what 4theRegion do!</a:t>
            </a:r>
          </a:p>
        </p:txBody>
      </p:sp>
      <p:sp>
        <p:nvSpPr>
          <p:cNvPr id="4" name="Slide Number Placeholder 3"/>
          <p:cNvSpPr>
            <a:spLocks noGrp="1"/>
          </p:cNvSpPr>
          <p:nvPr>
            <p:ph type="sldNum" sz="quarter" idx="5"/>
          </p:nvPr>
        </p:nvSpPr>
        <p:spPr/>
        <p:txBody>
          <a:bodyPr/>
          <a:lstStyle/>
          <a:p>
            <a:fld id="{99DEBE81-A05B-F94E-9534-BB41C78F008B}" type="slidenum">
              <a:rPr lang="en-US" smtClean="0"/>
              <a:t>6</a:t>
            </a:fld>
            <a:endParaRPr lang="en-US"/>
          </a:p>
        </p:txBody>
      </p:sp>
    </p:spTree>
    <p:extLst>
      <p:ext uri="{BB962C8B-B14F-4D97-AF65-F5344CB8AC3E}">
        <p14:creationId xmlns:p14="http://schemas.microsoft.com/office/powerpoint/2010/main" val="283022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9DEBE81-A05B-F94E-9534-BB41C78F008B}" type="slidenum">
              <a:rPr lang="en-US" smtClean="0"/>
              <a:t>7</a:t>
            </a:fld>
            <a:endParaRPr lang="en-US"/>
          </a:p>
        </p:txBody>
      </p:sp>
    </p:spTree>
    <p:extLst>
      <p:ext uri="{BB962C8B-B14F-4D97-AF65-F5344CB8AC3E}">
        <p14:creationId xmlns:p14="http://schemas.microsoft.com/office/powerpoint/2010/main" val="9797718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9DEBE81-A05B-F94E-9534-BB41C78F008B}" type="slidenum">
              <a:rPr lang="en-US" smtClean="0"/>
              <a:t>13</a:t>
            </a:fld>
            <a:endParaRPr lang="en-US"/>
          </a:p>
        </p:txBody>
      </p:sp>
    </p:spTree>
    <p:extLst>
      <p:ext uri="{BB962C8B-B14F-4D97-AF65-F5344CB8AC3E}">
        <p14:creationId xmlns:p14="http://schemas.microsoft.com/office/powerpoint/2010/main" val="502201965"/>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GB"/>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smtClean="0"/>
              <a:pPr/>
              <a:t>8/3/20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69E57DC2-970A-4B3E-BB1C-7A09969E49DF}" type="slidenum">
              <a:rPr lang="en-US" smtClean="0"/>
              <a:pPr/>
              <a:t>‹#›</a:t>
            </a:fld>
            <a:endParaRPr lang="en-US" dirty="0"/>
          </a:p>
        </p:txBody>
      </p:sp>
    </p:spTree>
    <p:extLst>
      <p:ext uri="{BB962C8B-B14F-4D97-AF65-F5344CB8AC3E}">
        <p14:creationId xmlns:p14="http://schemas.microsoft.com/office/powerpoint/2010/main" val="33941130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smtClean="0"/>
              <a:t>8/3/20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19353688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GB"/>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87DE6118-2437-4B30-8E3C-4D2BE6020583}" type="datetimeFigureOut">
              <a:rPr lang="en-US" smtClean="0"/>
              <a:pPr/>
              <a:t>8/3/20</a:t>
            </a:fld>
            <a:endParaRPr lang="en-US" dirty="0"/>
          </a:p>
        </p:txBody>
      </p:sp>
      <p:sp>
        <p:nvSpPr>
          <p:cNvPr id="5" name="Footer Placeholder 4"/>
          <p:cNvSpPr>
            <a:spLocks noGrp="1"/>
          </p:cNvSpPr>
          <p:nvPr>
            <p:ph type="ftr" sz="quarter" idx="11"/>
          </p:nvPr>
        </p:nvSpPr>
        <p:spPr>
          <a:xfrm>
            <a:off x="2182708" y="6272784"/>
            <a:ext cx="6327648" cy="365125"/>
          </a:xfrm>
        </p:spPr>
        <p:txBody>
          <a:bodyPr/>
          <a:lstStyle/>
          <a:p>
            <a:endParaRPr lang="en-US" dirty="0"/>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69E57DC2-970A-4B3E-BB1C-7A09969E49DF}" type="slidenum">
              <a:rPr lang="en-US" smtClean="0"/>
              <a:pPr/>
              <a:t>‹#›</a:t>
            </a:fld>
            <a:endParaRPr lang="en-US" dirty="0"/>
          </a:p>
        </p:txBody>
      </p:sp>
    </p:spTree>
    <p:extLst>
      <p:ext uri="{BB962C8B-B14F-4D97-AF65-F5344CB8AC3E}">
        <p14:creationId xmlns:p14="http://schemas.microsoft.com/office/powerpoint/2010/main" val="10529729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87DE6118-2437-4B30-8E3C-4D2BE6020583}" type="datetimeFigureOut">
              <a:rPr lang="en-US" smtClean="0"/>
              <a:t>8/3/20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18027772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87DE6118-2437-4B30-8E3C-4D2BE6020583}" type="datetimeFigureOut">
              <a:rPr lang="en-US" smtClean="0"/>
              <a:pPr/>
              <a:t>8/3/20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9E57DC2-970A-4B3E-BB1C-7A09969E49DF}" type="slidenum">
              <a:rPr lang="en-US" smtClean="0"/>
              <a:pPr/>
              <a:t>‹#›</a:t>
            </a:fld>
            <a:endParaRPr lang="en-US" dirty="0"/>
          </a:p>
        </p:txBody>
      </p:sp>
      <p:sp>
        <p:nvSpPr>
          <p:cNvPr id="10" name="Title 9"/>
          <p:cNvSpPr>
            <a:spLocks noGrp="1"/>
          </p:cNvSpPr>
          <p:nvPr>
            <p:ph type="title"/>
          </p:nvPr>
        </p:nvSpPr>
        <p:spPr/>
        <p:txBody>
          <a:bodyPr/>
          <a:lstStyle/>
          <a:p>
            <a:r>
              <a:rPr lang="en-GB"/>
              <a:t>Click to edit Master title style</a:t>
            </a:r>
            <a:endParaRPr lang="en-US" dirty="0"/>
          </a:p>
        </p:txBody>
      </p:sp>
    </p:spTree>
    <p:extLst>
      <p:ext uri="{BB962C8B-B14F-4D97-AF65-F5344CB8AC3E}">
        <p14:creationId xmlns:p14="http://schemas.microsoft.com/office/powerpoint/2010/main" val="11102129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87DE6118-2437-4B30-8E3C-4D2BE6020583}" type="datetimeFigureOut">
              <a:rPr lang="en-US" smtClean="0"/>
              <a:t>8/3/20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9E57DC2-970A-4B3E-BB1C-7A09969E49DF}" type="slidenum">
              <a:rPr lang="en-US" smtClean="0"/>
              <a:t>‹#›</a:t>
            </a:fld>
            <a:endParaRPr lang="en-US" dirty="0"/>
          </a:p>
        </p:txBody>
      </p:sp>
      <p:sp>
        <p:nvSpPr>
          <p:cNvPr id="6" name="Title 5"/>
          <p:cNvSpPr>
            <a:spLocks noGrp="1"/>
          </p:cNvSpPr>
          <p:nvPr>
            <p:ph type="title"/>
          </p:nvPr>
        </p:nvSpPr>
        <p:spPr/>
        <p:txBody>
          <a:bodyPr/>
          <a:lstStyle/>
          <a:p>
            <a:r>
              <a:rPr lang="en-GB"/>
              <a:t>Click to edit Master title style</a:t>
            </a:r>
            <a:endParaRPr lang="en-US"/>
          </a:p>
        </p:txBody>
      </p:sp>
    </p:spTree>
    <p:extLst>
      <p:ext uri="{BB962C8B-B14F-4D97-AF65-F5344CB8AC3E}">
        <p14:creationId xmlns:p14="http://schemas.microsoft.com/office/powerpoint/2010/main" val="6062706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7DE6118-2437-4B30-8E3C-4D2BE6020583}" type="datetimeFigureOut">
              <a:rPr lang="en-US" smtClean="0"/>
              <a:t>8/3/20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18798943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GB"/>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87DE6118-2437-4B30-8E3C-4D2BE6020583}" type="datetimeFigureOut">
              <a:rPr lang="en-US" smtClean="0"/>
              <a:pPr/>
              <a:t>8/3/20</a:t>
            </a:fld>
            <a:endParaRPr lang="en-US" dirty="0"/>
          </a:p>
        </p:txBody>
      </p:sp>
      <p:sp>
        <p:nvSpPr>
          <p:cNvPr id="6" name="Footer Placeholder 5"/>
          <p:cNvSpPr>
            <a:spLocks noGrp="1"/>
          </p:cNvSpPr>
          <p:nvPr>
            <p:ph type="ftr" sz="quarter" idx="11"/>
          </p:nvPr>
        </p:nvSpPr>
        <p:spPr/>
        <p:txBody>
          <a:bodyPr/>
          <a:lstStyle/>
          <a:p>
            <a:endParaRPr lang="en-US" dirty="0"/>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7" name="Slide Number Placeholder 6"/>
          <p:cNvSpPr>
            <a:spLocks noGrp="1"/>
          </p:cNvSpPr>
          <p:nvPr>
            <p:ph type="sldNum" sz="quarter" idx="12"/>
          </p:nvPr>
        </p:nvSpPr>
        <p:spPr/>
        <p:txBody>
          <a:bodyPr/>
          <a:lstStyle/>
          <a:p>
            <a:fld id="{69E57DC2-970A-4B3E-BB1C-7A09969E49DF}" type="slidenum">
              <a:rPr lang="en-US" smtClean="0"/>
              <a:pPr/>
              <a:t>‹#›</a:t>
            </a:fld>
            <a:endParaRPr lang="en-US" dirty="0"/>
          </a:p>
        </p:txBody>
      </p:sp>
    </p:spTree>
    <p:extLst>
      <p:ext uri="{BB962C8B-B14F-4D97-AF65-F5344CB8AC3E}">
        <p14:creationId xmlns:p14="http://schemas.microsoft.com/office/powerpoint/2010/main" val="15730092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GB"/>
              <a:t>Click to edit Master title style</a:t>
            </a:r>
            <a:endParaRPr lang="en-US" dirty="0"/>
          </a:p>
        </p:txBody>
      </p:sp>
      <p:sp>
        <p:nvSpPr>
          <p:cNvPr id="3" name="Picture Placeholder 2"/>
          <p:cNvSpPr>
            <a:spLocks noGrp="1"/>
          </p:cNvSpPr>
          <p:nvPr>
            <p:ph type="pic" idx="1"/>
          </p:nvPr>
        </p:nvSpPr>
        <p:spPr>
          <a:xfrm>
            <a:off x="0" y="0"/>
            <a:ext cx="8303740" cy="6858000"/>
          </a:xfrm>
          <a:solidFill>
            <a:schemeClr val="tx2">
              <a:lumMod val="20000"/>
              <a:lumOff val="80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87DE6118-2437-4B30-8E3C-4D2BE6020583}" type="datetimeFigureOut">
              <a:rPr lang="en-US" smtClean="0"/>
              <a:pPr/>
              <a:t>8/3/20</a:t>
            </a:fld>
            <a:endParaRPr lang="en-US" dirty="0"/>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7" name="Slide Number Placeholder 6"/>
          <p:cNvSpPr>
            <a:spLocks noGrp="1"/>
          </p:cNvSpPr>
          <p:nvPr>
            <p:ph type="sldNum" sz="quarter" idx="12"/>
          </p:nvPr>
        </p:nvSpPr>
        <p:spPr/>
        <p:txBody>
          <a:bodyPr/>
          <a:lstStyle/>
          <a:p>
            <a:fld id="{69E57DC2-970A-4B3E-BB1C-7A09969E49DF}" type="slidenum">
              <a:rPr lang="en-US" smtClean="0"/>
              <a:pPr/>
              <a:t>‹#›</a:t>
            </a:fld>
            <a:endParaRPr lang="en-US" dirty="0"/>
          </a:p>
        </p:txBody>
      </p:sp>
    </p:spTree>
    <p:extLst>
      <p:ext uri="{BB962C8B-B14F-4D97-AF65-F5344CB8AC3E}">
        <p14:creationId xmlns:p14="http://schemas.microsoft.com/office/powerpoint/2010/main" val="3228418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87DE6118-2437-4B30-8E3C-4D2BE6020583}" type="datetimeFigureOut">
              <a:rPr lang="en-US" smtClean="0"/>
              <a:t>8/3/20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12135410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smtClean="0"/>
              <a:t>8/3/20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32837347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87DE6118-2437-4B30-8E3C-4D2BE6020583}" type="datetimeFigureOut">
              <a:rPr lang="en-US" smtClean="0"/>
              <a:pPr/>
              <a:t>8/3/20</a:t>
            </a:fld>
            <a:endParaRPr lang="en-US" dirty="0"/>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US" dirty="0"/>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69E57DC2-970A-4B3E-BB1C-7A09969E49DF}" type="slidenum">
              <a:rPr lang="en-US" smtClean="0"/>
              <a:pPr/>
              <a:t>‹#›</a:t>
            </a:fld>
            <a:endParaRPr lang="en-US" dirty="0"/>
          </a:p>
        </p:txBody>
      </p:sp>
    </p:spTree>
    <p:extLst>
      <p:ext uri="{BB962C8B-B14F-4D97-AF65-F5344CB8AC3E}">
        <p14:creationId xmlns:p14="http://schemas.microsoft.com/office/powerpoint/2010/main" val="2346549847"/>
      </p:ext>
    </p:extLst>
  </p:cSld>
  <p:clrMap bg1="lt1" tx1="dk1" bg2="lt2" tx2="dk2" accent1="accent1" accent2="accent2" accent3="accent3" accent4="accent4" accent5="accent5" accent6="accent6" hlink="hlink" folHlink="folHlink"/>
  <p:sldLayoutIdLst>
    <p:sldLayoutId id="2147483702" r:id="rId1"/>
    <p:sldLayoutId id="2147483703" r:id="rId2"/>
    <p:sldLayoutId id="2147483704" r:id="rId3"/>
    <p:sldLayoutId id="2147483705" r:id="rId4"/>
    <p:sldLayoutId id="2147483706" r:id="rId5"/>
    <p:sldLayoutId id="2147483707" r:id="rId6"/>
    <p:sldLayoutId id="2147483708" r:id="rId7"/>
    <p:sldLayoutId id="2147483709" r:id="rId8"/>
    <p:sldLayoutId id="2147483710" r:id="rId9"/>
    <p:sldLayoutId id="2147483711" r:id="rId10"/>
    <p:sldLayoutId id="2147483712" r:id="rId11"/>
  </p:sldLayoutIdLst>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image" Target="../media/image4.pn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6.tiff"/><Relationship Id="rId5" Type="http://schemas.microsoft.com/office/2007/relationships/hdphoto" Target="../media/hdphoto1.wdp"/><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2" Type="http://schemas.openxmlformats.org/officeDocument/2006/relationships/image" Target="../media/image5.tif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tif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12.tiff"/><Relationship Id="rId3" Type="http://schemas.openxmlformats.org/officeDocument/2006/relationships/image" Target="../media/image7.tiff"/><Relationship Id="rId7" Type="http://schemas.openxmlformats.org/officeDocument/2006/relationships/image" Target="../media/image11.tiff"/><Relationship Id="rId2" Type="http://schemas.openxmlformats.org/officeDocument/2006/relationships/image" Target="../media/image5.tiff"/><Relationship Id="rId1" Type="http://schemas.openxmlformats.org/officeDocument/2006/relationships/slideLayout" Target="../slideLayouts/slideLayout2.xml"/><Relationship Id="rId6" Type="http://schemas.openxmlformats.org/officeDocument/2006/relationships/image" Target="../media/image10.tiff"/><Relationship Id="rId5" Type="http://schemas.openxmlformats.org/officeDocument/2006/relationships/image" Target="../media/image9.tiff"/><Relationship Id="rId4" Type="http://schemas.openxmlformats.org/officeDocument/2006/relationships/image" Target="../media/image8.tiff"/><Relationship Id="rId9" Type="http://schemas.openxmlformats.org/officeDocument/2006/relationships/image" Target="../media/image13.tiff"/></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video" Target="https://www.youtube.com/embed/rrFLhJgF25s?feature=oembed" TargetMode="External"/><Relationship Id="rId5" Type="http://schemas.openxmlformats.org/officeDocument/2006/relationships/image" Target="../media/image5.tiff"/><Relationship Id="rId4" Type="http://schemas.openxmlformats.org/officeDocument/2006/relationships/image" Target="../media/image14.jpeg"/></Relationships>
</file>

<file path=ppt/slides/_rels/slide7.xml.rels><?xml version="1.0" encoding="UTF-8" standalone="yes"?>
<Relationships xmlns="http://schemas.openxmlformats.org/package/2006/relationships"><Relationship Id="rId3" Type="http://schemas.microsoft.com/office/2017/06/relationships/model3d" Target="../media/model3d1.glb"/><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5.tiff"/><Relationship Id="rId4" Type="http://schemas.openxmlformats.org/officeDocument/2006/relationships/image" Target="../media/image15.png"/></Relationships>
</file>

<file path=ppt/slides/_rels/slide8.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image" Target="../media/image16.png"/><Relationship Id="rId1" Type="http://schemas.openxmlformats.org/officeDocument/2006/relationships/slideLayout" Target="../slideLayouts/slideLayout2.xml"/><Relationship Id="rId5" Type="http://schemas.openxmlformats.org/officeDocument/2006/relationships/image" Target="../media/image18.png"/><Relationship Id="rId4" Type="http://schemas.openxmlformats.org/officeDocument/2006/relationships/image" Target="../media/image17.png"/></Relationships>
</file>

<file path=ppt/slides/_rels/slide9.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image" Target="../media/image1.jpeg"/><Relationship Id="rId1" Type="http://schemas.openxmlformats.org/officeDocument/2006/relationships/slideLayout" Target="../slideLayouts/slideLayout2.xml"/><Relationship Id="rId5" Type="http://schemas.microsoft.com/office/2007/relationships/hdphoto" Target="../media/hdphoto1.wdp"/><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5.tiff"/></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tiff"/><Relationship Id="rId1" Type="http://schemas.openxmlformats.org/officeDocument/2006/relationships/slideLayout" Target="../slideLayouts/slideLayout2.xml"/><Relationship Id="rId6" Type="http://schemas.microsoft.com/office/2007/relationships/hdphoto" Target="../media/hdphoto1.wdp"/><Relationship Id="rId5" Type="http://schemas.openxmlformats.org/officeDocument/2006/relationships/image" Target="../media/image2.png"/><Relationship Id="rId4" Type="http://schemas.microsoft.com/office/2007/relationships/hdphoto" Target="../media/hdphoto2.wdp"/></Relationships>
</file>

<file path=ppt/slides/_rels/slide1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22.png"/><Relationship Id="rId4" Type="http://schemas.openxmlformats.org/officeDocument/2006/relationships/image" Target="../media/image21.png"/></Relationships>
</file>

<file path=ppt/slides/_rels/slide1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5.tiff"/><Relationship Id="rId1" Type="http://schemas.openxmlformats.org/officeDocument/2006/relationships/slideLayout" Target="../slideLayouts/slideLayout2.xml"/><Relationship Id="rId4" Type="http://schemas.openxmlformats.org/officeDocument/2006/relationships/image" Target="../media/image24.png"/></Relationships>
</file>

<file path=ppt/slides/_rels/slide1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5.tiff"/><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8" Type="http://schemas.openxmlformats.org/officeDocument/2006/relationships/image" Target="../media/image2.png"/><Relationship Id="rId3" Type="http://schemas.microsoft.com/office/2007/relationships/hdphoto" Target="../media/hdphoto2.wdp"/><Relationship Id="rId7" Type="http://schemas.openxmlformats.org/officeDocument/2006/relationships/hyperlink" Target="https://www.4theregion.org.uk/" TargetMode="Externa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hyperlink" Target="mailto:zoe@4theregion.com" TargetMode="External"/><Relationship Id="rId5" Type="http://schemas.openxmlformats.org/officeDocument/2006/relationships/image" Target="../media/image5.tiff"/><Relationship Id="rId4" Type="http://schemas.openxmlformats.org/officeDocument/2006/relationships/image" Target="../media/image7.tiff"/></Relationships>
</file>

<file path=ppt/slides/_rels/slide18.xml.rels><?xml version="1.0" encoding="UTF-8" standalone="yes"?>
<Relationships xmlns="http://schemas.openxmlformats.org/package/2006/relationships"><Relationship Id="rId3" Type="http://schemas.microsoft.com/office/2017/06/relationships/model3d" Target="../media/model3d2.glb"/><Relationship Id="rId2" Type="http://schemas.openxmlformats.org/officeDocument/2006/relationships/image" Target="../media/image5.tiff"/><Relationship Id="rId1" Type="http://schemas.openxmlformats.org/officeDocument/2006/relationships/slideLayout" Target="../slideLayouts/slideLayout2.xml"/><Relationship Id="rId4" Type="http://schemas.openxmlformats.org/officeDocument/2006/relationships/image" Target="../media/image27.png"/></Relationships>
</file>

<file path=ppt/slides/_rels/slide19.xml.rels><?xml version="1.0" encoding="UTF-8" standalone="yes"?>
<Relationships xmlns="http://schemas.openxmlformats.org/package/2006/relationships"><Relationship Id="rId3" Type="http://schemas.openxmlformats.org/officeDocument/2006/relationships/hyperlink" Target="https://www.4theregion.org.uk/about-us/" TargetMode="External"/><Relationship Id="rId2" Type="http://schemas.openxmlformats.org/officeDocument/2006/relationships/hyperlink" Target="https://financialpost.com/business-insider/job-interview-tips" TargetMode="External"/><Relationship Id="rId1" Type="http://schemas.openxmlformats.org/officeDocument/2006/relationships/slideLayout" Target="../slideLayouts/slideLayout2.xml"/><Relationship Id="rId5" Type="http://schemas.openxmlformats.org/officeDocument/2006/relationships/image" Target="../media/image5.tiff"/><Relationship Id="rId4" Type="http://schemas.openxmlformats.org/officeDocument/2006/relationships/hyperlink" Target="https://www.youtube.com/watch?v=rrFLhJgF25s"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www.weddingwire.co.uk/unique-wedding-venues/liberty-stadium--e130744/fotos/6" TargetMode="External"/><Relationship Id="rId7" Type="http://schemas.openxmlformats.org/officeDocument/2006/relationships/hyperlink" Target="https://www.google.com/search?q=4THEREGION&amp;client=safari&amp;rls=en&amp;sxsrf=ALeKk01RQCUibNWt-lyUfy6TqqFotKrgbg:1595103371376&amp;source=lnms&amp;tbm=isch&amp;sa=X&amp;ved=2ahUKEwiry9KOz9fqAhUDhlwKHUDTDVgQ_AUoA3oECAoQBQ&amp;biw=1440&amp;bih=862#imgrc=NSJqc5HZIjvtsM" TargetMode="External"/><Relationship Id="rId2" Type="http://schemas.openxmlformats.org/officeDocument/2006/relationships/hyperlink" Target="https://www.google.com/search?q=first+cymru+logo&amp;tbm=isch&amp;ved=2ahUKEwjbw_2xwNfqAhUO8RoKHYuKDq0Q2-cCegQIABAA&amp;oq=first+cymru+logo&amp;gs_lcp=CgNpbWcQAzICCAA6BAgAEB46BAgAEBhQkxBY0BlgqB5oAHAAeACAAUeIAcACkgEBNZgBAKABAaoBC2d3cy13aXotaW1nwAEB&amp;sclient=img&amp;ei=GkkTX9vOOY7ia4uVuugK&amp;bih=837&amp;biw=1440&amp;client=safari#imgrc=tQ1wOvKtguq0cM" TargetMode="External"/><Relationship Id="rId1" Type="http://schemas.openxmlformats.org/officeDocument/2006/relationships/slideLayout" Target="../slideLayouts/slideLayout2.xml"/><Relationship Id="rId6" Type="http://schemas.openxmlformats.org/officeDocument/2006/relationships/hyperlink" Target="https://www.findanumber.co.uk/dvla-customer-service-number/" TargetMode="External"/><Relationship Id="rId5" Type="http://schemas.openxmlformats.org/officeDocument/2006/relationships/hyperlink" Target="https://www.gcs.ac.uk/find-your-course-gower-college-swansea" TargetMode="External"/><Relationship Id="rId4" Type="http://schemas.openxmlformats.org/officeDocument/2006/relationships/hyperlink" Target="https://en.wikipedia.org/wiki/Marriott_Hotels_%26_Resort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A184731-2495-4C5E-84D7-045E260A31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88952" cy="685800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Rectangle 10">
            <a:extLst>
              <a:ext uri="{FF2B5EF4-FFF2-40B4-BE49-F238E27FC236}">
                <a16:creationId xmlns:a16="http://schemas.microsoft.com/office/drawing/2014/main" id="{1BDA4DC5-9C94-4C6C-A12F-2E0C8D69B4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57366"/>
            <a:ext cx="12192000" cy="2610465"/>
          </a:xfrm>
          <a:prstGeom prst="rect">
            <a:avLst/>
          </a:prstGeom>
          <a:blipFill dpi="0" rotWithShape="1">
            <a:blip r:embed="rId2">
              <a:alphaModFix amt="85000"/>
              <a:lum bright="70000" contrast="-70000"/>
              <a:extLs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FDCAADB6-B7D1-F34D-AF75-DC8C79CAB215}"/>
              </a:ext>
            </a:extLst>
          </p:cNvPr>
          <p:cNvSpPr>
            <a:spLocks noGrp="1"/>
          </p:cNvSpPr>
          <p:nvPr>
            <p:ph type="subTitle" idx="1"/>
          </p:nvPr>
        </p:nvSpPr>
        <p:spPr>
          <a:xfrm>
            <a:off x="1193030" y="4461996"/>
            <a:ext cx="9052560" cy="2195281"/>
          </a:xfrm>
        </p:spPr>
        <p:txBody>
          <a:bodyPr>
            <a:normAutofit fontScale="55000" lnSpcReduction="20000"/>
          </a:bodyPr>
          <a:lstStyle/>
          <a:p>
            <a:pPr algn="ctr"/>
            <a:r>
              <a:rPr lang="en-US" sz="2000" dirty="0"/>
              <a:t>‘</a:t>
            </a:r>
            <a:r>
              <a:rPr lang="en-US" sz="3500" dirty="0"/>
              <a:t>A Day in the life of working at 4theRegion Presentation. </a:t>
            </a:r>
          </a:p>
          <a:p>
            <a:pPr algn="ctr"/>
            <a:r>
              <a:rPr lang="en-US" sz="3500" dirty="0"/>
              <a:t>As part of my Professional Placement Module.</a:t>
            </a:r>
          </a:p>
          <a:p>
            <a:pPr algn="ctr"/>
            <a:endParaRPr lang="en-US" sz="3500" dirty="0"/>
          </a:p>
          <a:p>
            <a:pPr algn="ctr"/>
            <a:r>
              <a:rPr lang="en-US" sz="3500" dirty="0"/>
              <a:t>Presentation By,</a:t>
            </a:r>
          </a:p>
          <a:p>
            <a:pPr algn="ctr"/>
            <a:r>
              <a:rPr lang="en-US" sz="3500" dirty="0"/>
              <a:t>Isobel Davies </a:t>
            </a:r>
          </a:p>
          <a:p>
            <a:pPr algn="ctr"/>
            <a:r>
              <a:rPr lang="en-US" sz="3500" dirty="0"/>
              <a:t>BA Events and Festivals Management Student </a:t>
            </a:r>
          </a:p>
        </p:txBody>
      </p:sp>
      <p:pic>
        <p:nvPicPr>
          <p:cNvPr id="4" name="Picture 3">
            <a:extLst>
              <a:ext uri="{FF2B5EF4-FFF2-40B4-BE49-F238E27FC236}">
                <a16:creationId xmlns:a16="http://schemas.microsoft.com/office/drawing/2014/main" id="{F6887F31-BD74-8646-8BE8-532F6E84FE3B}"/>
              </a:ext>
            </a:extLst>
          </p:cNvPr>
          <p:cNvPicPr>
            <a:picLocks noChangeAspect="1"/>
          </p:cNvPicPr>
          <p:nvPr/>
        </p:nvPicPr>
        <p:blipFill rotWithShape="1">
          <a:blip r:embed="rId3"/>
          <a:srcRect l="1253" r="-1" b="-1"/>
          <a:stretch/>
        </p:blipFill>
        <p:spPr>
          <a:xfrm>
            <a:off x="635457" y="640080"/>
            <a:ext cx="10916463" cy="3316489"/>
          </a:xfrm>
          <a:prstGeom prst="rect">
            <a:avLst/>
          </a:prstGeom>
        </p:spPr>
      </p:pic>
      <p:grpSp>
        <p:nvGrpSpPr>
          <p:cNvPr id="13" name="Group 12">
            <a:extLst>
              <a:ext uri="{FF2B5EF4-FFF2-40B4-BE49-F238E27FC236}">
                <a16:creationId xmlns:a16="http://schemas.microsoft.com/office/drawing/2014/main" id="{CB1E5C71-0EB0-4D54-8D8A-3F99A1696EB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45590" y="5111496"/>
            <a:ext cx="1080904" cy="1080902"/>
            <a:chOff x="9685338" y="4460675"/>
            <a:chExt cx="1080904" cy="1080902"/>
          </a:xfrm>
        </p:grpSpPr>
        <p:sp>
          <p:nvSpPr>
            <p:cNvPr id="14" name="Oval 13">
              <a:extLst>
                <a:ext uri="{FF2B5EF4-FFF2-40B4-BE49-F238E27FC236}">
                  <a16:creationId xmlns:a16="http://schemas.microsoft.com/office/drawing/2014/main" id="{6147C6D7-07CB-4821-9F9F-6D03748102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85338" y="4460675"/>
              <a:ext cx="1080904" cy="1080902"/>
            </a:xfrm>
            <a:prstGeom prst="ellipse">
              <a:avLst/>
            </a:prstGeom>
            <a:blipFill dpi="0" rotWithShape="1">
              <a:blip r:embed="rId4">
                <a:duotone>
                  <a:schemeClr val="accent1">
                    <a:shade val="45000"/>
                    <a:satMod val="135000"/>
                  </a:schemeClr>
                  <a:prstClr val="white"/>
                </a:duotone>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5" name="Oval 14">
              <a:extLst>
                <a:ext uri="{FF2B5EF4-FFF2-40B4-BE49-F238E27FC236}">
                  <a16:creationId xmlns:a16="http://schemas.microsoft.com/office/drawing/2014/main" id="{64748738-A09C-4DCD-A808-FA8B235384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15948085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tint val="75000"/>
                <a:shade val="58000"/>
                <a:satMod val="120000"/>
              </a:schemeClr>
              <a:schemeClr val="bg1">
                <a:tint val="50000"/>
                <a:shade val="96000"/>
              </a:schemeClr>
            </a:duotone>
          </a:blip>
          <a:tile tx="0" ty="0" sx="100000" sy="100000" flip="none" algn="tl"/>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A0E4E09-FC02-4ADC-951A-3FFA90B6FE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BBC413-3491-2D4B-947F-CF9D32FAB226}"/>
              </a:ext>
            </a:extLst>
          </p:cNvPr>
          <p:cNvSpPr>
            <a:spLocks noGrp="1"/>
          </p:cNvSpPr>
          <p:nvPr>
            <p:ph type="title"/>
          </p:nvPr>
        </p:nvSpPr>
        <p:spPr>
          <a:xfrm>
            <a:off x="6377729" y="-300181"/>
            <a:ext cx="4741963" cy="1971964"/>
          </a:xfrm>
        </p:spPr>
        <p:txBody>
          <a:bodyPr>
            <a:normAutofit/>
          </a:bodyPr>
          <a:lstStyle/>
          <a:p>
            <a:r>
              <a:rPr lang="en-US" sz="4800" dirty="0">
                <a:solidFill>
                  <a:schemeClr val="tx1"/>
                </a:solidFill>
              </a:rPr>
              <a:t>About me</a:t>
            </a:r>
          </a:p>
        </p:txBody>
      </p:sp>
      <p:sp>
        <p:nvSpPr>
          <p:cNvPr id="11" name="Freeform: Shape 10">
            <a:extLst>
              <a:ext uri="{FF2B5EF4-FFF2-40B4-BE49-F238E27FC236}">
                <a16:creationId xmlns:a16="http://schemas.microsoft.com/office/drawing/2014/main" id="{E5821A2D-F010-4C2B-8819-23281D9C77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3"/>
            <a:ext cx="6095695" cy="6857997"/>
          </a:xfrm>
          <a:custGeom>
            <a:avLst/>
            <a:gdLst>
              <a:gd name="connsiteX0" fmla="*/ 3435036 w 6095695"/>
              <a:gd name="connsiteY0" fmla="*/ 0 h 6857997"/>
              <a:gd name="connsiteX1" fmla="*/ 4198562 w 6095695"/>
              <a:gd name="connsiteY1" fmla="*/ 0 h 6857997"/>
              <a:gd name="connsiteX2" fmla="*/ 4365987 w 6095695"/>
              <a:gd name="connsiteY2" fmla="*/ 128761 h 6857997"/>
              <a:gd name="connsiteX3" fmla="*/ 6095695 w 6095695"/>
              <a:gd name="connsiteY3" fmla="*/ 3718209 h 6857997"/>
              <a:gd name="connsiteX4" fmla="*/ 4860911 w 6095695"/>
              <a:gd name="connsiteY4" fmla="*/ 6845880 h 6857997"/>
              <a:gd name="connsiteX5" fmla="*/ 4849107 w 6095695"/>
              <a:gd name="connsiteY5" fmla="*/ 6857997 h 6857997"/>
              <a:gd name="connsiteX6" fmla="*/ 4253869 w 6095695"/>
              <a:gd name="connsiteY6" fmla="*/ 6857997 h 6857997"/>
              <a:gd name="connsiteX7" fmla="*/ 4409441 w 6095695"/>
              <a:gd name="connsiteY7" fmla="*/ 6719623 h 6857997"/>
              <a:gd name="connsiteX8" fmla="*/ 5679794 w 6095695"/>
              <a:gd name="connsiteY8" fmla="*/ 3718209 h 6857997"/>
              <a:gd name="connsiteX9" fmla="*/ 3591563 w 6095695"/>
              <a:gd name="connsiteY9" fmla="*/ 88079 h 6857997"/>
              <a:gd name="connsiteX10" fmla="*/ 0 w 6095695"/>
              <a:gd name="connsiteY10" fmla="*/ 0 h 6857997"/>
              <a:gd name="connsiteX11" fmla="*/ 3177466 w 6095695"/>
              <a:gd name="connsiteY11" fmla="*/ 0 h 6857997"/>
              <a:gd name="connsiteX12" fmla="*/ 3353291 w 6095695"/>
              <a:gd name="connsiteY12" fmla="*/ 88129 h 6857997"/>
              <a:gd name="connsiteX13" fmla="*/ 5560965 w 6095695"/>
              <a:gd name="connsiteY13" fmla="*/ 3718209 h 6857997"/>
              <a:gd name="connsiteX14" fmla="*/ 4325417 w 6095695"/>
              <a:gd name="connsiteY14" fmla="*/ 6637392 h 6857997"/>
              <a:gd name="connsiteX15" fmla="*/ 4077394 w 6095695"/>
              <a:gd name="connsiteY15" fmla="*/ 6857997 h 6857997"/>
              <a:gd name="connsiteX16" fmla="*/ 0 w 6095695"/>
              <a:gd name="connsiteY16" fmla="*/ 6857997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095695" h="6857997">
                <a:moveTo>
                  <a:pt x="3435036" y="0"/>
                </a:moveTo>
                <a:lnTo>
                  <a:pt x="4198562" y="0"/>
                </a:lnTo>
                <a:lnTo>
                  <a:pt x="4365987" y="128761"/>
                </a:lnTo>
                <a:cubicBezTo>
                  <a:pt x="5422363" y="981944"/>
                  <a:pt x="6095695" y="2273123"/>
                  <a:pt x="6095695" y="3718209"/>
                </a:cubicBezTo>
                <a:cubicBezTo>
                  <a:pt x="6095695" y="4922447"/>
                  <a:pt x="5628104" y="6019805"/>
                  <a:pt x="4860911" y="6845880"/>
                </a:cubicBezTo>
                <a:lnTo>
                  <a:pt x="4849107" y="6857997"/>
                </a:lnTo>
                <a:lnTo>
                  <a:pt x="4253869" y="6857997"/>
                </a:lnTo>
                <a:lnTo>
                  <a:pt x="4409441" y="6719623"/>
                </a:lnTo>
                <a:cubicBezTo>
                  <a:pt x="5194330" y="5951494"/>
                  <a:pt x="5679794" y="4890334"/>
                  <a:pt x="5679794" y="3718209"/>
                </a:cubicBezTo>
                <a:cubicBezTo>
                  <a:pt x="5679794" y="2179795"/>
                  <a:pt x="4843506" y="832535"/>
                  <a:pt x="3591563" y="88079"/>
                </a:cubicBezTo>
                <a:close/>
                <a:moveTo>
                  <a:pt x="0" y="0"/>
                </a:moveTo>
                <a:lnTo>
                  <a:pt x="3177466" y="0"/>
                </a:lnTo>
                <a:lnTo>
                  <a:pt x="3353291" y="88129"/>
                </a:lnTo>
                <a:cubicBezTo>
                  <a:pt x="4668281" y="787221"/>
                  <a:pt x="5560965" y="2150692"/>
                  <a:pt x="5560965" y="3718209"/>
                </a:cubicBezTo>
                <a:cubicBezTo>
                  <a:pt x="5560965" y="4858221"/>
                  <a:pt x="5088802" y="5890308"/>
                  <a:pt x="4325417" y="6637392"/>
                </a:cubicBezTo>
                <a:lnTo>
                  <a:pt x="4077394" y="6857997"/>
                </a:lnTo>
                <a:lnTo>
                  <a:pt x="0" y="6857997"/>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Content Placeholder 3">
            <a:extLst>
              <a:ext uri="{FF2B5EF4-FFF2-40B4-BE49-F238E27FC236}">
                <a16:creationId xmlns:a16="http://schemas.microsoft.com/office/drawing/2014/main" id="{C5671117-9CC1-C642-9D7A-A2336AEF61F2}"/>
              </a:ext>
            </a:extLst>
          </p:cNvPr>
          <p:cNvPicPr>
            <a:picLocks noChangeAspect="1"/>
          </p:cNvPicPr>
          <p:nvPr/>
        </p:nvPicPr>
        <p:blipFill>
          <a:blip r:embed="rId3"/>
          <a:stretch>
            <a:fillRect/>
          </a:stretch>
        </p:blipFill>
        <p:spPr>
          <a:xfrm>
            <a:off x="362269" y="4413313"/>
            <a:ext cx="4477852" cy="1343355"/>
          </a:xfrm>
          <a:prstGeom prst="rect">
            <a:avLst/>
          </a:prstGeom>
        </p:spPr>
      </p:pic>
      <p:sp>
        <p:nvSpPr>
          <p:cNvPr id="3" name="Content Placeholder 2">
            <a:extLst>
              <a:ext uri="{FF2B5EF4-FFF2-40B4-BE49-F238E27FC236}">
                <a16:creationId xmlns:a16="http://schemas.microsoft.com/office/drawing/2014/main" id="{32ED5C97-61A4-A44C-870C-4B353DFC0505}"/>
              </a:ext>
            </a:extLst>
          </p:cNvPr>
          <p:cNvSpPr>
            <a:spLocks noGrp="1"/>
          </p:cNvSpPr>
          <p:nvPr>
            <p:ph idx="1"/>
          </p:nvPr>
        </p:nvSpPr>
        <p:spPr>
          <a:xfrm>
            <a:off x="6377729" y="1385034"/>
            <a:ext cx="5452002" cy="4873840"/>
          </a:xfrm>
        </p:spPr>
        <p:txBody>
          <a:bodyPr>
            <a:normAutofit/>
          </a:bodyPr>
          <a:lstStyle/>
          <a:p>
            <a:pPr>
              <a:buFont typeface="Arial" panose="020B0604020202020204" pitchFamily="34" charset="0"/>
              <a:buChar char="•"/>
            </a:pPr>
            <a:r>
              <a:rPr lang="en-US" dirty="0"/>
              <a:t>Hello! My name is Isobel Davies and welcome to my presentation!</a:t>
            </a:r>
          </a:p>
          <a:p>
            <a:pPr marL="0" indent="0">
              <a:buNone/>
            </a:pPr>
            <a:endParaRPr lang="en-US" dirty="0"/>
          </a:p>
          <a:p>
            <a:r>
              <a:rPr lang="en-US" dirty="0"/>
              <a:t>I study BA Events and Festivals Management @ UWTSD</a:t>
            </a:r>
          </a:p>
          <a:p>
            <a:endParaRPr lang="en-US" dirty="0"/>
          </a:p>
          <a:p>
            <a:r>
              <a:rPr lang="en-US" dirty="0"/>
              <a:t>Today I will be discussing my placement at 4theRegion, which was completed as part of the  ‘Professional Placement’ module in my 2</a:t>
            </a:r>
            <a:r>
              <a:rPr lang="en-US" baseline="30000" dirty="0"/>
              <a:t>nd</a:t>
            </a:r>
            <a:r>
              <a:rPr lang="en-US" dirty="0"/>
              <a:t> year!</a:t>
            </a:r>
          </a:p>
          <a:p>
            <a:endParaRPr lang="en-US" dirty="0"/>
          </a:p>
          <a:p>
            <a:r>
              <a:rPr lang="en-US" dirty="0"/>
              <a:t>The Aim of this presentation is to help you understand what it will be like to work at 4theRegion.</a:t>
            </a:r>
          </a:p>
          <a:p>
            <a:endParaRPr lang="en-US" dirty="0"/>
          </a:p>
          <a:p>
            <a:endParaRPr lang="en-US" dirty="0"/>
          </a:p>
          <a:p>
            <a:endParaRPr lang="en-US" dirty="0"/>
          </a:p>
          <a:p>
            <a:endParaRPr lang="en-US" dirty="0"/>
          </a:p>
          <a:p>
            <a:endParaRPr lang="en-US" dirty="0"/>
          </a:p>
          <a:p>
            <a:endParaRPr lang="en-US" dirty="0"/>
          </a:p>
        </p:txBody>
      </p:sp>
      <p:grpSp>
        <p:nvGrpSpPr>
          <p:cNvPr id="13" name="Group 12">
            <a:extLst>
              <a:ext uri="{FF2B5EF4-FFF2-40B4-BE49-F238E27FC236}">
                <a16:creationId xmlns:a16="http://schemas.microsoft.com/office/drawing/2014/main" id="{D68B9961-F007-40D1-AF51-61B6DE5106C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4" name="Oval 13">
              <a:extLst>
                <a:ext uri="{FF2B5EF4-FFF2-40B4-BE49-F238E27FC236}">
                  <a16:creationId xmlns:a16="http://schemas.microsoft.com/office/drawing/2014/main" id="{E9FDF494-C7FB-47DF-BD39-1F65FA5508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5" name="Oval 14">
              <a:extLst>
                <a:ext uri="{FF2B5EF4-FFF2-40B4-BE49-F238E27FC236}">
                  <a16:creationId xmlns:a16="http://schemas.microsoft.com/office/drawing/2014/main" id="{3A822E1C-4C1A-4BEE-B19C-0FFB2D57BB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sp>
      </p:grpSp>
      <p:pic>
        <p:nvPicPr>
          <p:cNvPr id="5" name="Picture 4">
            <a:extLst>
              <a:ext uri="{FF2B5EF4-FFF2-40B4-BE49-F238E27FC236}">
                <a16:creationId xmlns:a16="http://schemas.microsoft.com/office/drawing/2014/main" id="{4578AB64-7D16-904F-803C-27A6E661C7CA}"/>
              </a:ext>
            </a:extLst>
          </p:cNvPr>
          <p:cNvPicPr>
            <a:picLocks noChangeAspect="1"/>
          </p:cNvPicPr>
          <p:nvPr/>
        </p:nvPicPr>
        <p:blipFill>
          <a:blip r:embed="rId6"/>
          <a:stretch>
            <a:fillRect/>
          </a:stretch>
        </p:blipFill>
        <p:spPr>
          <a:xfrm>
            <a:off x="1072307" y="1101332"/>
            <a:ext cx="3110451" cy="3110451"/>
          </a:xfrm>
          <a:prstGeom prst="rect">
            <a:avLst/>
          </a:prstGeom>
        </p:spPr>
      </p:pic>
    </p:spTree>
    <p:extLst>
      <p:ext uri="{BB962C8B-B14F-4D97-AF65-F5344CB8AC3E}">
        <p14:creationId xmlns:p14="http://schemas.microsoft.com/office/powerpoint/2010/main" val="4110614169"/>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4F8E9-0119-7742-A6BA-7821EC04247A}"/>
              </a:ext>
            </a:extLst>
          </p:cNvPr>
          <p:cNvSpPr>
            <a:spLocks noGrp="1"/>
          </p:cNvSpPr>
          <p:nvPr>
            <p:ph type="title"/>
          </p:nvPr>
        </p:nvSpPr>
        <p:spPr>
          <a:xfrm>
            <a:off x="1066800" y="105660"/>
            <a:ext cx="10058400" cy="1609344"/>
          </a:xfrm>
        </p:spPr>
        <p:txBody>
          <a:bodyPr/>
          <a:lstStyle/>
          <a:p>
            <a:r>
              <a:rPr lang="en-US" dirty="0"/>
              <a:t>The placement organisation </a:t>
            </a:r>
          </a:p>
        </p:txBody>
      </p:sp>
      <p:pic>
        <p:nvPicPr>
          <p:cNvPr id="4" name="Content Placeholder 3">
            <a:extLst>
              <a:ext uri="{FF2B5EF4-FFF2-40B4-BE49-F238E27FC236}">
                <a16:creationId xmlns:a16="http://schemas.microsoft.com/office/drawing/2014/main" id="{6A8E888C-7799-3446-BB07-0A5DD2D836FA}"/>
              </a:ext>
            </a:extLst>
          </p:cNvPr>
          <p:cNvPicPr>
            <a:picLocks noGrp="1" noChangeAspect="1"/>
          </p:cNvPicPr>
          <p:nvPr>
            <p:ph idx="1"/>
          </p:nvPr>
        </p:nvPicPr>
        <p:blipFill>
          <a:blip r:embed="rId2"/>
          <a:stretch>
            <a:fillRect/>
          </a:stretch>
        </p:blipFill>
        <p:spPr>
          <a:xfrm>
            <a:off x="0" y="5915025"/>
            <a:ext cx="2809427" cy="942975"/>
          </a:xfrm>
          <a:prstGeom prst="rect">
            <a:avLst/>
          </a:prstGeom>
        </p:spPr>
      </p:pic>
      <p:sp>
        <p:nvSpPr>
          <p:cNvPr id="6" name="TextBox 5">
            <a:extLst>
              <a:ext uri="{FF2B5EF4-FFF2-40B4-BE49-F238E27FC236}">
                <a16:creationId xmlns:a16="http://schemas.microsoft.com/office/drawing/2014/main" id="{445014A2-F46F-CE46-BD30-419162D3A9B5}"/>
              </a:ext>
            </a:extLst>
          </p:cNvPr>
          <p:cNvSpPr txBox="1"/>
          <p:nvPr/>
        </p:nvSpPr>
        <p:spPr>
          <a:xfrm>
            <a:off x="716756" y="1860633"/>
            <a:ext cx="10758488" cy="3908762"/>
          </a:xfrm>
          <a:prstGeom prst="rect">
            <a:avLst/>
          </a:prstGeom>
          <a:noFill/>
        </p:spPr>
        <p:txBody>
          <a:bodyPr wrap="square" rtlCol="0">
            <a:spAutoFit/>
          </a:bodyPr>
          <a:lstStyle/>
          <a:p>
            <a:pPr marL="285750" indent="-285750">
              <a:buFont typeface="Arial" panose="020B0604020202020204" pitchFamily="34" charset="0"/>
              <a:buChar char="•"/>
            </a:pPr>
            <a:r>
              <a:rPr lang="en-US" sz="2400" dirty="0"/>
              <a:t>4theRegion was established in December 2017 to succeed Swansea Bay Futures which closed at the same time.</a:t>
            </a:r>
          </a:p>
          <a:p>
            <a:pPr marL="285750" indent="-285750">
              <a:buFont typeface="Arial" panose="020B0604020202020204" pitchFamily="34" charset="0"/>
              <a:buChar char="•"/>
            </a:pPr>
            <a:endParaRPr lang="en-US" sz="2400" dirty="0"/>
          </a:p>
          <a:p>
            <a:pPr marL="285750" indent="-285750">
              <a:buFont typeface="Arial" panose="020B0604020202020204" pitchFamily="34" charset="0"/>
              <a:buChar char="•"/>
            </a:pPr>
            <a:r>
              <a:rPr lang="en-US" sz="2400" dirty="0"/>
              <a:t>The company's office is based inside Swansea’s train station on High Street.</a:t>
            </a:r>
          </a:p>
          <a:p>
            <a:pPr marL="285750" indent="-285750">
              <a:buFont typeface="Arial" panose="020B0604020202020204" pitchFamily="34" charset="0"/>
              <a:buChar char="•"/>
            </a:pPr>
            <a:endParaRPr lang="en-US" sz="2400" dirty="0"/>
          </a:p>
          <a:p>
            <a:pPr marL="285750" indent="-285750">
              <a:buFont typeface="Arial" panose="020B0604020202020204" pitchFamily="34" charset="0"/>
              <a:buChar char="•"/>
            </a:pPr>
            <a:r>
              <a:rPr lang="en-US" sz="2400" dirty="0"/>
              <a:t>The position of the company is to help promote positive energy and help improve and change the region in which we live for the better.  </a:t>
            </a:r>
            <a:r>
              <a:rPr lang="en-US" sz="1200" dirty="0"/>
              <a:t>(4theRegion, 2020).</a:t>
            </a:r>
          </a:p>
          <a:p>
            <a:endParaRPr lang="en-US" sz="2800" dirty="0"/>
          </a:p>
          <a:p>
            <a:pPr marL="457200" indent="-457200">
              <a:buFont typeface="Arial" panose="020B0604020202020204" pitchFamily="34" charset="0"/>
              <a:buChar char="•"/>
            </a:pPr>
            <a:endParaRPr lang="en-US" sz="2800" dirty="0"/>
          </a:p>
        </p:txBody>
      </p:sp>
    </p:spTree>
    <p:extLst>
      <p:ext uri="{BB962C8B-B14F-4D97-AF65-F5344CB8AC3E}">
        <p14:creationId xmlns:p14="http://schemas.microsoft.com/office/powerpoint/2010/main" val="41932487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6DF248-6522-7640-A5F5-DEF90679F01A}"/>
              </a:ext>
            </a:extLst>
          </p:cNvPr>
          <p:cNvSpPr>
            <a:spLocks noGrp="1"/>
          </p:cNvSpPr>
          <p:nvPr>
            <p:ph type="title"/>
          </p:nvPr>
        </p:nvSpPr>
        <p:spPr>
          <a:xfrm>
            <a:off x="1066800" y="0"/>
            <a:ext cx="10058400" cy="1609344"/>
          </a:xfrm>
        </p:spPr>
        <p:txBody>
          <a:bodyPr/>
          <a:lstStyle/>
          <a:p>
            <a:r>
              <a:rPr lang="en-US" dirty="0"/>
              <a:t>4theregion</a:t>
            </a:r>
          </a:p>
        </p:txBody>
      </p:sp>
      <p:sp>
        <p:nvSpPr>
          <p:cNvPr id="3" name="Content Placeholder 2">
            <a:extLst>
              <a:ext uri="{FF2B5EF4-FFF2-40B4-BE49-F238E27FC236}">
                <a16:creationId xmlns:a16="http://schemas.microsoft.com/office/drawing/2014/main" id="{3A2CD513-580C-3A40-81ED-45532E7D0152}"/>
              </a:ext>
            </a:extLst>
          </p:cNvPr>
          <p:cNvSpPr>
            <a:spLocks noGrp="1"/>
          </p:cNvSpPr>
          <p:nvPr>
            <p:ph idx="1"/>
          </p:nvPr>
        </p:nvSpPr>
        <p:spPr>
          <a:xfrm>
            <a:off x="1066800" y="1036320"/>
            <a:ext cx="10058400" cy="4751260"/>
          </a:xfrm>
        </p:spPr>
        <p:txBody>
          <a:bodyPr>
            <a:normAutofit/>
          </a:bodyPr>
          <a:lstStyle/>
          <a:p>
            <a:pPr marL="0" indent="0">
              <a:buNone/>
            </a:pPr>
            <a:endParaRPr lang="en-US" sz="2400" dirty="0"/>
          </a:p>
          <a:p>
            <a:pPr marL="285750" indent="-285750">
              <a:buFont typeface="Arial" panose="020B0604020202020204" pitchFamily="34" charset="0"/>
              <a:buChar char="•"/>
            </a:pPr>
            <a:r>
              <a:rPr lang="en-US" sz="2400" dirty="0"/>
              <a:t>4theRegion is a membership organisation that represents small, medium, large businesses, community groups and ‘change makers’ from all over the Region. </a:t>
            </a:r>
          </a:p>
          <a:p>
            <a:pPr marL="285750" indent="-285750">
              <a:buFont typeface="Arial" panose="020B0604020202020204" pitchFamily="34" charset="0"/>
              <a:buChar char="•"/>
            </a:pPr>
            <a:endParaRPr lang="en-US" sz="2400" dirty="0"/>
          </a:p>
          <a:p>
            <a:pPr>
              <a:buFont typeface="Arial" panose="020B0604020202020204" pitchFamily="34" charset="0"/>
              <a:buChar char="•"/>
            </a:pPr>
            <a:r>
              <a:rPr lang="en-US" sz="2400" dirty="0"/>
              <a:t>The 4 ‘Regions’ cover, Neath Port Talbot, Swansea, Carmarthen and Pembrokshire.  </a:t>
            </a:r>
          </a:p>
          <a:p>
            <a:pPr marL="285750" indent="-285750">
              <a:buFont typeface="Arial" panose="020B0604020202020204" pitchFamily="34" charset="0"/>
              <a:buChar char="•"/>
            </a:pPr>
            <a:endParaRPr lang="en-US" sz="2400" dirty="0"/>
          </a:p>
          <a:p>
            <a:r>
              <a:rPr lang="en-US" sz="2400" dirty="0"/>
              <a:t>They are fully funded through paid memberships of businesses and companies, as well as sponsorships from the supportive  regional events they run. </a:t>
            </a:r>
            <a:r>
              <a:rPr lang="en-US" sz="1200" dirty="0"/>
              <a:t>(4theRegion, 2020).</a:t>
            </a:r>
          </a:p>
          <a:p>
            <a:endParaRPr lang="en-US" sz="2400" dirty="0"/>
          </a:p>
          <a:p>
            <a:endParaRPr lang="en-US" sz="2400" dirty="0"/>
          </a:p>
          <a:p>
            <a:pPr marL="0" indent="0">
              <a:buNone/>
            </a:pPr>
            <a:endParaRPr lang="en-US" sz="2400" dirty="0"/>
          </a:p>
          <a:p>
            <a:endParaRPr lang="en-US" sz="2400" dirty="0"/>
          </a:p>
        </p:txBody>
      </p:sp>
      <p:pic>
        <p:nvPicPr>
          <p:cNvPr id="5" name="Content Placeholder 3">
            <a:extLst>
              <a:ext uri="{FF2B5EF4-FFF2-40B4-BE49-F238E27FC236}">
                <a16:creationId xmlns:a16="http://schemas.microsoft.com/office/drawing/2014/main" id="{3888FB72-AF8C-1141-B3C2-8D78A1CB718D}"/>
              </a:ext>
            </a:extLst>
          </p:cNvPr>
          <p:cNvPicPr>
            <a:picLocks noChangeAspect="1"/>
          </p:cNvPicPr>
          <p:nvPr/>
        </p:nvPicPr>
        <p:blipFill>
          <a:blip r:embed="rId2"/>
          <a:stretch>
            <a:fillRect/>
          </a:stretch>
        </p:blipFill>
        <p:spPr>
          <a:xfrm>
            <a:off x="0" y="5915025"/>
            <a:ext cx="2809427" cy="942975"/>
          </a:xfrm>
          <a:prstGeom prst="rect">
            <a:avLst/>
          </a:prstGeom>
        </p:spPr>
      </p:pic>
    </p:spTree>
    <p:extLst>
      <p:ext uri="{BB962C8B-B14F-4D97-AF65-F5344CB8AC3E}">
        <p14:creationId xmlns:p14="http://schemas.microsoft.com/office/powerpoint/2010/main" val="5879306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97AACC-996C-6E43-ACA9-1BDC672FC183}"/>
              </a:ext>
            </a:extLst>
          </p:cNvPr>
          <p:cNvSpPr>
            <a:spLocks noGrp="1"/>
          </p:cNvSpPr>
          <p:nvPr>
            <p:ph type="title"/>
          </p:nvPr>
        </p:nvSpPr>
        <p:spPr/>
        <p:txBody>
          <a:bodyPr/>
          <a:lstStyle/>
          <a:p>
            <a:r>
              <a:rPr lang="en-US" dirty="0"/>
              <a:t>4theregion</a:t>
            </a:r>
          </a:p>
        </p:txBody>
      </p:sp>
      <p:sp>
        <p:nvSpPr>
          <p:cNvPr id="3" name="Content Placeholder 2">
            <a:extLst>
              <a:ext uri="{FF2B5EF4-FFF2-40B4-BE49-F238E27FC236}">
                <a16:creationId xmlns:a16="http://schemas.microsoft.com/office/drawing/2014/main" id="{DFBB685F-C1BB-C141-BC44-5A1095C02235}"/>
              </a:ext>
            </a:extLst>
          </p:cNvPr>
          <p:cNvSpPr>
            <a:spLocks noGrp="1"/>
          </p:cNvSpPr>
          <p:nvPr>
            <p:ph idx="1"/>
          </p:nvPr>
        </p:nvSpPr>
        <p:spPr/>
        <p:txBody>
          <a:bodyPr/>
          <a:lstStyle/>
          <a:p>
            <a:r>
              <a:rPr lang="en-US" sz="2400" dirty="0"/>
              <a:t>Examples of their members include, DVLA, First Cymru, Gower College, Marriott Hotels and Liberty Stadium to name a few…</a:t>
            </a:r>
          </a:p>
          <a:p>
            <a:pPr marL="0" indent="0">
              <a:buNone/>
            </a:pPr>
            <a:endParaRPr lang="en-US" sz="2400" dirty="0"/>
          </a:p>
          <a:p>
            <a:pPr>
              <a:buFont typeface="Arial" panose="020B0604020202020204" pitchFamily="34" charset="0"/>
              <a:buChar char="•"/>
            </a:pPr>
            <a:r>
              <a:rPr lang="en-US" sz="2400" dirty="0"/>
              <a:t>The company was created and is managed by two successful and experienced businesswomen, Zoe Antrobus and Dawn Lyle. </a:t>
            </a:r>
            <a:r>
              <a:rPr lang="en-US" sz="1100" dirty="0"/>
              <a:t>(4theRegion, 2020).</a:t>
            </a:r>
          </a:p>
          <a:p>
            <a:endParaRPr lang="en-US" dirty="0"/>
          </a:p>
          <a:p>
            <a:endParaRPr lang="en-US" dirty="0"/>
          </a:p>
        </p:txBody>
      </p:sp>
      <p:pic>
        <p:nvPicPr>
          <p:cNvPr id="4" name="Content Placeholder 3">
            <a:extLst>
              <a:ext uri="{FF2B5EF4-FFF2-40B4-BE49-F238E27FC236}">
                <a16:creationId xmlns:a16="http://schemas.microsoft.com/office/drawing/2014/main" id="{23353049-79E8-5C43-9BFB-38631EF21748}"/>
              </a:ext>
            </a:extLst>
          </p:cNvPr>
          <p:cNvPicPr>
            <a:picLocks noChangeAspect="1"/>
          </p:cNvPicPr>
          <p:nvPr/>
        </p:nvPicPr>
        <p:blipFill>
          <a:blip r:embed="rId2"/>
          <a:stretch>
            <a:fillRect/>
          </a:stretch>
        </p:blipFill>
        <p:spPr>
          <a:xfrm>
            <a:off x="0" y="5915025"/>
            <a:ext cx="2809427" cy="942975"/>
          </a:xfrm>
          <a:prstGeom prst="rect">
            <a:avLst/>
          </a:prstGeom>
        </p:spPr>
      </p:pic>
      <p:pic>
        <p:nvPicPr>
          <p:cNvPr id="5" name="Picture 4">
            <a:extLst>
              <a:ext uri="{FF2B5EF4-FFF2-40B4-BE49-F238E27FC236}">
                <a16:creationId xmlns:a16="http://schemas.microsoft.com/office/drawing/2014/main" id="{087F05B3-F29D-4B46-BE62-DCCA351F5F82}"/>
              </a:ext>
            </a:extLst>
          </p:cNvPr>
          <p:cNvPicPr>
            <a:picLocks noChangeAspect="1"/>
          </p:cNvPicPr>
          <p:nvPr/>
        </p:nvPicPr>
        <p:blipFill>
          <a:blip r:embed="rId3"/>
          <a:stretch>
            <a:fillRect/>
          </a:stretch>
        </p:blipFill>
        <p:spPr>
          <a:xfrm>
            <a:off x="3175187" y="4329431"/>
            <a:ext cx="2229933" cy="2358583"/>
          </a:xfrm>
          <a:prstGeom prst="rect">
            <a:avLst/>
          </a:prstGeom>
        </p:spPr>
      </p:pic>
      <p:pic>
        <p:nvPicPr>
          <p:cNvPr id="6" name="Picture 5">
            <a:extLst>
              <a:ext uri="{FF2B5EF4-FFF2-40B4-BE49-F238E27FC236}">
                <a16:creationId xmlns:a16="http://schemas.microsoft.com/office/drawing/2014/main" id="{B817E0BE-40A2-414F-B1E4-1B974D5272F8}"/>
              </a:ext>
            </a:extLst>
          </p:cNvPr>
          <p:cNvPicPr>
            <a:picLocks noChangeAspect="1"/>
          </p:cNvPicPr>
          <p:nvPr/>
        </p:nvPicPr>
        <p:blipFill>
          <a:blip r:embed="rId4"/>
          <a:stretch>
            <a:fillRect/>
          </a:stretch>
        </p:blipFill>
        <p:spPr>
          <a:xfrm>
            <a:off x="6231127" y="4329430"/>
            <a:ext cx="2229933" cy="2358583"/>
          </a:xfrm>
          <a:prstGeom prst="rect">
            <a:avLst/>
          </a:prstGeom>
        </p:spPr>
      </p:pic>
      <p:pic>
        <p:nvPicPr>
          <p:cNvPr id="7" name="Picture 6">
            <a:extLst>
              <a:ext uri="{FF2B5EF4-FFF2-40B4-BE49-F238E27FC236}">
                <a16:creationId xmlns:a16="http://schemas.microsoft.com/office/drawing/2014/main" id="{8396B90B-505C-7542-99E2-A79AEFD4EDE0}"/>
              </a:ext>
            </a:extLst>
          </p:cNvPr>
          <p:cNvPicPr>
            <a:picLocks noChangeAspect="1"/>
          </p:cNvPicPr>
          <p:nvPr/>
        </p:nvPicPr>
        <p:blipFill>
          <a:blip r:embed="rId5"/>
          <a:stretch>
            <a:fillRect/>
          </a:stretch>
        </p:blipFill>
        <p:spPr>
          <a:xfrm>
            <a:off x="4426846" y="52989"/>
            <a:ext cx="3338307" cy="1265622"/>
          </a:xfrm>
          <a:prstGeom prst="rect">
            <a:avLst/>
          </a:prstGeom>
        </p:spPr>
      </p:pic>
      <p:pic>
        <p:nvPicPr>
          <p:cNvPr id="8" name="Picture 7">
            <a:extLst>
              <a:ext uri="{FF2B5EF4-FFF2-40B4-BE49-F238E27FC236}">
                <a16:creationId xmlns:a16="http://schemas.microsoft.com/office/drawing/2014/main" id="{C8CC3E49-80B1-8C43-B38C-FD9408438F45}"/>
              </a:ext>
            </a:extLst>
          </p:cNvPr>
          <p:cNvPicPr>
            <a:picLocks noChangeAspect="1"/>
          </p:cNvPicPr>
          <p:nvPr/>
        </p:nvPicPr>
        <p:blipFill>
          <a:blip r:embed="rId6"/>
          <a:stretch>
            <a:fillRect/>
          </a:stretch>
        </p:blipFill>
        <p:spPr>
          <a:xfrm>
            <a:off x="9794842" y="4178397"/>
            <a:ext cx="1778000" cy="1778000"/>
          </a:xfrm>
          <a:prstGeom prst="rect">
            <a:avLst/>
          </a:prstGeom>
        </p:spPr>
      </p:pic>
      <p:pic>
        <p:nvPicPr>
          <p:cNvPr id="9" name="Picture 8">
            <a:extLst>
              <a:ext uri="{FF2B5EF4-FFF2-40B4-BE49-F238E27FC236}">
                <a16:creationId xmlns:a16="http://schemas.microsoft.com/office/drawing/2014/main" id="{B316233D-19EA-FB44-A76C-D17E92BB8E70}"/>
              </a:ext>
            </a:extLst>
          </p:cNvPr>
          <p:cNvPicPr>
            <a:picLocks noChangeAspect="1"/>
          </p:cNvPicPr>
          <p:nvPr/>
        </p:nvPicPr>
        <p:blipFill>
          <a:blip r:embed="rId7"/>
          <a:stretch>
            <a:fillRect/>
          </a:stretch>
        </p:blipFill>
        <p:spPr>
          <a:xfrm>
            <a:off x="7508240" y="52989"/>
            <a:ext cx="1676400" cy="1248918"/>
          </a:xfrm>
          <a:prstGeom prst="rect">
            <a:avLst/>
          </a:prstGeom>
        </p:spPr>
      </p:pic>
      <p:pic>
        <p:nvPicPr>
          <p:cNvPr id="10" name="Picture 9">
            <a:extLst>
              <a:ext uri="{FF2B5EF4-FFF2-40B4-BE49-F238E27FC236}">
                <a16:creationId xmlns:a16="http://schemas.microsoft.com/office/drawing/2014/main" id="{16C1D2C5-A809-9B48-AE0B-6FE61DC52059}"/>
              </a:ext>
            </a:extLst>
          </p:cNvPr>
          <p:cNvPicPr>
            <a:picLocks noChangeAspect="1"/>
          </p:cNvPicPr>
          <p:nvPr/>
        </p:nvPicPr>
        <p:blipFill>
          <a:blip r:embed="rId8"/>
          <a:stretch>
            <a:fillRect/>
          </a:stretch>
        </p:blipFill>
        <p:spPr>
          <a:xfrm>
            <a:off x="9667131" y="52989"/>
            <a:ext cx="1612257" cy="1265622"/>
          </a:xfrm>
          <a:prstGeom prst="rect">
            <a:avLst/>
          </a:prstGeom>
        </p:spPr>
      </p:pic>
      <p:pic>
        <p:nvPicPr>
          <p:cNvPr id="11" name="Picture 10">
            <a:extLst>
              <a:ext uri="{FF2B5EF4-FFF2-40B4-BE49-F238E27FC236}">
                <a16:creationId xmlns:a16="http://schemas.microsoft.com/office/drawing/2014/main" id="{670B18EF-06B3-9140-83B4-AF4F22581483}"/>
              </a:ext>
            </a:extLst>
          </p:cNvPr>
          <p:cNvPicPr>
            <a:picLocks noChangeAspect="1"/>
          </p:cNvPicPr>
          <p:nvPr/>
        </p:nvPicPr>
        <p:blipFill>
          <a:blip r:embed="rId9"/>
          <a:stretch>
            <a:fillRect/>
          </a:stretch>
        </p:blipFill>
        <p:spPr>
          <a:xfrm>
            <a:off x="10422824" y="1853154"/>
            <a:ext cx="1130300" cy="1790700"/>
          </a:xfrm>
          <a:prstGeom prst="rect">
            <a:avLst/>
          </a:prstGeom>
        </p:spPr>
      </p:pic>
    </p:spTree>
    <p:extLst>
      <p:ext uri="{BB962C8B-B14F-4D97-AF65-F5344CB8AC3E}">
        <p14:creationId xmlns:p14="http://schemas.microsoft.com/office/powerpoint/2010/main" val="20230782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0B32E8-CAFA-1F4A-9438-1C9C574CE93E}"/>
              </a:ext>
            </a:extLst>
          </p:cNvPr>
          <p:cNvSpPr>
            <a:spLocks noGrp="1"/>
          </p:cNvSpPr>
          <p:nvPr>
            <p:ph type="title"/>
          </p:nvPr>
        </p:nvSpPr>
        <p:spPr/>
        <p:txBody>
          <a:bodyPr/>
          <a:lstStyle/>
          <a:p>
            <a:r>
              <a:rPr lang="en-US" dirty="0"/>
              <a:t>A closer look… </a:t>
            </a:r>
            <a:r>
              <a:rPr lang="en-US" sz="1400" dirty="0"/>
              <a:t>(4theRegion Explainer video, 2019).</a:t>
            </a:r>
            <a:endParaRPr lang="en-US" dirty="0"/>
          </a:p>
        </p:txBody>
      </p:sp>
      <p:pic>
        <p:nvPicPr>
          <p:cNvPr id="4" name="Online Media 3" descr="4theRegion Explainer Video">
            <a:hlinkClick r:id="" action="ppaction://media"/>
            <a:extLst>
              <a:ext uri="{FF2B5EF4-FFF2-40B4-BE49-F238E27FC236}">
                <a16:creationId xmlns:a16="http://schemas.microsoft.com/office/drawing/2014/main" id="{315614DE-9774-9144-8729-D32B40947B51}"/>
              </a:ext>
            </a:extLst>
          </p:cNvPr>
          <p:cNvPicPr>
            <a:picLocks noGrp="1" noRot="1" noChangeAspect="1"/>
          </p:cNvPicPr>
          <p:nvPr>
            <p:ph idx="1"/>
            <a:videoFile r:link="rId1"/>
          </p:nvPr>
        </p:nvPicPr>
        <p:blipFill>
          <a:blip r:embed="rId4"/>
          <a:stretch>
            <a:fillRect/>
          </a:stretch>
        </p:blipFill>
        <p:spPr>
          <a:xfrm>
            <a:off x="2494756" y="1771713"/>
            <a:ext cx="7202488" cy="4051300"/>
          </a:xfrm>
          <a:prstGeom prst="rect">
            <a:avLst/>
          </a:prstGeom>
        </p:spPr>
      </p:pic>
      <p:pic>
        <p:nvPicPr>
          <p:cNvPr id="5" name="Content Placeholder 3">
            <a:extLst>
              <a:ext uri="{FF2B5EF4-FFF2-40B4-BE49-F238E27FC236}">
                <a16:creationId xmlns:a16="http://schemas.microsoft.com/office/drawing/2014/main" id="{4B72A4EC-9349-A74D-B6E5-865B31A9CEA2}"/>
              </a:ext>
            </a:extLst>
          </p:cNvPr>
          <p:cNvPicPr>
            <a:picLocks noChangeAspect="1"/>
          </p:cNvPicPr>
          <p:nvPr/>
        </p:nvPicPr>
        <p:blipFill>
          <a:blip r:embed="rId5"/>
          <a:stretch>
            <a:fillRect/>
          </a:stretch>
        </p:blipFill>
        <p:spPr>
          <a:xfrm>
            <a:off x="0" y="5915025"/>
            <a:ext cx="2809427" cy="942975"/>
          </a:xfrm>
          <a:prstGeom prst="rect">
            <a:avLst/>
          </a:prstGeom>
        </p:spPr>
      </p:pic>
    </p:spTree>
    <p:extLst>
      <p:ext uri="{BB962C8B-B14F-4D97-AF65-F5344CB8AC3E}">
        <p14:creationId xmlns:p14="http://schemas.microsoft.com/office/powerpoint/2010/main" val="19988775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mc:Choice xmlns:am3d="http://schemas.microsoft.com/office/drawing/2017/model3d" Requires="am3d">
          <p:graphicFrame>
            <p:nvGraphicFramePr>
              <p:cNvPr id="5" name="3D Model 4" descr="Chat">
                <a:extLst>
                  <a:ext uri="{FF2B5EF4-FFF2-40B4-BE49-F238E27FC236}">
                    <a16:creationId xmlns:a16="http://schemas.microsoft.com/office/drawing/2014/main" id="{75D7BB4A-5FD4-CA46-9C18-208CC02CBD58}"/>
                  </a:ext>
                </a:extLst>
              </p:cNvPr>
              <p:cNvGraphicFramePr>
                <a:graphicFrameLocks noChangeAspect="1"/>
              </p:cNvGraphicFramePr>
              <p:nvPr>
                <p:extLst>
                  <p:ext uri="{D42A27DB-BD31-4B8C-83A1-F6EECF244321}">
                    <p14:modId xmlns:p14="http://schemas.microsoft.com/office/powerpoint/2010/main" val="1037121093"/>
                  </p:ext>
                </p:extLst>
              </p:nvPr>
            </p:nvGraphicFramePr>
            <p:xfrm>
              <a:off x="7366082" y="3336390"/>
              <a:ext cx="4657262" cy="2855269"/>
            </p:xfrm>
            <a:graphic>
              <a:graphicData uri="http://schemas.microsoft.com/office/drawing/2017/model3d">
                <am3d:model3d r:embed="rId3">
                  <am3d:spPr>
                    <a:xfrm>
                      <a:off x="0" y="0"/>
                      <a:ext cx="4657262" cy="2855269"/>
                    </a:xfrm>
                    <a:prstGeom prst="rect">
                      <a:avLst/>
                    </a:prstGeom>
                  </am3d:spPr>
                  <am3d:camera>
                    <am3d:pos x="0" y="0" z="61302350"/>
                    <am3d:up dx="0" dy="36000000" dz="0"/>
                    <am3d:lookAt x="0" y="0" z="0"/>
                    <am3d:perspective fov="2700000"/>
                  </am3d:camera>
                  <am3d:trans>
                    <am3d:meterPerModelUnit n="190602" d="1000000"/>
                    <am3d:preTrans dx="2246715" dy="-8468697" dz="723917"/>
                    <am3d:scale>
                      <am3d:sx n="1000000" d="1000000"/>
                      <am3d:sy n="1000000" d="1000000"/>
                      <am3d:sz n="1000000" d="1000000"/>
                    </am3d:scale>
                    <am3d:rot ax="1012768" ay="-77521" az="-23518"/>
                    <am3d:postTrans dx="0" dy="0" dz="0"/>
                  </am3d:trans>
                  <am3d:raster rName="Office3DRenderer" rVer="16.0.8326">
                    <am3d:blip r:embed="rId4"/>
                  </am3d:raster>
                  <am3d:objViewport viewportSz="5418666"/>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5" name="3D Model 4" descr="Chat">
                <a:extLst>
                  <a:ext uri="{FF2B5EF4-FFF2-40B4-BE49-F238E27FC236}">
                    <a16:creationId xmlns:a16="http://schemas.microsoft.com/office/drawing/2014/main" id="{75D7BB4A-5FD4-CA46-9C18-208CC02CBD58}"/>
                  </a:ext>
                </a:extLst>
              </p:cNvPr>
              <p:cNvPicPr>
                <a:picLocks noGrp="1" noRot="1" noChangeAspect="1" noMove="1" noResize="1" noEditPoints="1" noAdjustHandles="1" noChangeArrowheads="1" noChangeShapeType="1" noCrop="1"/>
              </p:cNvPicPr>
              <p:nvPr/>
            </p:nvPicPr>
            <p:blipFill>
              <a:blip r:embed="rId4"/>
              <a:stretch>
                <a:fillRect/>
              </a:stretch>
            </p:blipFill>
            <p:spPr>
              <a:xfrm>
                <a:off x="7366082" y="3336390"/>
                <a:ext cx="4657262" cy="2855269"/>
              </a:xfrm>
              <a:prstGeom prst="rect">
                <a:avLst/>
              </a:prstGeom>
            </p:spPr>
          </p:pic>
        </mc:Fallback>
      </mc:AlternateContent>
      <p:sp>
        <p:nvSpPr>
          <p:cNvPr id="2" name="Title 1">
            <a:extLst>
              <a:ext uri="{FF2B5EF4-FFF2-40B4-BE49-F238E27FC236}">
                <a16:creationId xmlns:a16="http://schemas.microsoft.com/office/drawing/2014/main" id="{D9EF8FCD-399B-3746-8B03-DB48327EA594}"/>
              </a:ext>
            </a:extLst>
          </p:cNvPr>
          <p:cNvSpPr>
            <a:spLocks noGrp="1"/>
          </p:cNvSpPr>
          <p:nvPr>
            <p:ph type="title"/>
          </p:nvPr>
        </p:nvSpPr>
        <p:spPr/>
        <p:txBody>
          <a:bodyPr/>
          <a:lstStyle/>
          <a:p>
            <a:r>
              <a:rPr lang="en-US" dirty="0"/>
              <a:t>My Experience – How I got there</a:t>
            </a:r>
          </a:p>
        </p:txBody>
      </p:sp>
      <p:sp>
        <p:nvSpPr>
          <p:cNvPr id="3" name="Content Placeholder 2">
            <a:extLst>
              <a:ext uri="{FF2B5EF4-FFF2-40B4-BE49-F238E27FC236}">
                <a16:creationId xmlns:a16="http://schemas.microsoft.com/office/drawing/2014/main" id="{099CE8FB-3C2E-9B48-9BEA-60586B304224}"/>
              </a:ext>
            </a:extLst>
          </p:cNvPr>
          <p:cNvSpPr>
            <a:spLocks noGrp="1"/>
          </p:cNvSpPr>
          <p:nvPr>
            <p:ph idx="1"/>
          </p:nvPr>
        </p:nvSpPr>
        <p:spPr>
          <a:xfrm>
            <a:off x="1063752" y="1864233"/>
            <a:ext cx="10058400" cy="4050792"/>
          </a:xfrm>
        </p:spPr>
        <p:txBody>
          <a:bodyPr>
            <a:normAutofit/>
          </a:bodyPr>
          <a:lstStyle/>
          <a:p>
            <a:r>
              <a:rPr lang="en-US" sz="2400" dirty="0"/>
              <a:t>So I bet you are all wondering,  how did I obtain my placement at 4theRegion!?</a:t>
            </a:r>
          </a:p>
          <a:p>
            <a:pPr marL="0" indent="0">
              <a:buNone/>
            </a:pPr>
            <a:endParaRPr lang="en-US" sz="2400" dirty="0"/>
          </a:p>
          <a:p>
            <a:r>
              <a:rPr lang="en-US" sz="2400" dirty="0"/>
              <a:t>Well, I worked at 4theRegion’s 2019 City Centre Conference, helping with the running of their event, so had prior interactions with them.</a:t>
            </a:r>
          </a:p>
          <a:p>
            <a:pPr marL="0" indent="0">
              <a:buNone/>
            </a:pPr>
            <a:endParaRPr lang="en-US" sz="2400" dirty="0"/>
          </a:p>
          <a:p>
            <a:r>
              <a:rPr lang="en-US" sz="2400" dirty="0"/>
              <a:t>I first had knowledge of their interest in an intern through an Events Lecturer, Suzanne Wells, who then shared my contact information with Managing Director, Zoe Antrobus. </a:t>
            </a:r>
          </a:p>
        </p:txBody>
      </p:sp>
      <p:pic>
        <p:nvPicPr>
          <p:cNvPr id="4" name="Content Placeholder 3">
            <a:extLst>
              <a:ext uri="{FF2B5EF4-FFF2-40B4-BE49-F238E27FC236}">
                <a16:creationId xmlns:a16="http://schemas.microsoft.com/office/drawing/2014/main" id="{57B6FFA1-B88D-B544-82BA-623F290A0184}"/>
              </a:ext>
            </a:extLst>
          </p:cNvPr>
          <p:cNvPicPr>
            <a:picLocks noChangeAspect="1"/>
          </p:cNvPicPr>
          <p:nvPr/>
        </p:nvPicPr>
        <p:blipFill>
          <a:blip r:embed="rId5"/>
          <a:stretch>
            <a:fillRect/>
          </a:stretch>
        </p:blipFill>
        <p:spPr>
          <a:xfrm>
            <a:off x="0" y="5915025"/>
            <a:ext cx="2809427" cy="942975"/>
          </a:xfrm>
          <a:prstGeom prst="rect">
            <a:avLst/>
          </a:prstGeom>
        </p:spPr>
      </p:pic>
    </p:spTree>
    <p:extLst>
      <p:ext uri="{BB962C8B-B14F-4D97-AF65-F5344CB8AC3E}">
        <p14:creationId xmlns:p14="http://schemas.microsoft.com/office/powerpoint/2010/main" val="39084435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5C9039-B4EF-CA49-83BF-A2C1493C7CF5}"/>
              </a:ext>
            </a:extLst>
          </p:cNvPr>
          <p:cNvSpPr>
            <a:spLocks noGrp="1"/>
          </p:cNvSpPr>
          <p:nvPr>
            <p:ph type="title"/>
          </p:nvPr>
        </p:nvSpPr>
        <p:spPr>
          <a:xfrm>
            <a:off x="2133600" y="-354817"/>
            <a:ext cx="10058400" cy="1609344"/>
          </a:xfrm>
        </p:spPr>
        <p:txBody>
          <a:bodyPr/>
          <a:lstStyle/>
          <a:p>
            <a:r>
              <a:rPr lang="en-US" dirty="0"/>
              <a:t>MY experience- At the beginning</a:t>
            </a:r>
          </a:p>
        </p:txBody>
      </p:sp>
      <p:pic>
        <p:nvPicPr>
          <p:cNvPr id="8" name="Picture 7" descr="A screenshot of a cell phone&#10;&#10;Description automatically generated">
            <a:extLst>
              <a:ext uri="{FF2B5EF4-FFF2-40B4-BE49-F238E27FC236}">
                <a16:creationId xmlns:a16="http://schemas.microsoft.com/office/drawing/2014/main" id="{C4EBED5E-BEAA-0D4A-92CC-2F8B91BF7590}"/>
              </a:ext>
            </a:extLst>
          </p:cNvPr>
          <p:cNvPicPr>
            <a:picLocks noChangeAspect="1"/>
          </p:cNvPicPr>
          <p:nvPr/>
        </p:nvPicPr>
        <p:blipFill rotWithShape="1">
          <a:blip r:embed="rId2"/>
          <a:srcRect b="48415"/>
          <a:stretch/>
        </p:blipFill>
        <p:spPr>
          <a:xfrm>
            <a:off x="802367" y="1254527"/>
            <a:ext cx="3223673" cy="4134337"/>
          </a:xfrm>
          <a:prstGeom prst="rect">
            <a:avLst/>
          </a:prstGeom>
        </p:spPr>
      </p:pic>
      <p:pic>
        <p:nvPicPr>
          <p:cNvPr id="4" name="Content Placeholder 3">
            <a:extLst>
              <a:ext uri="{FF2B5EF4-FFF2-40B4-BE49-F238E27FC236}">
                <a16:creationId xmlns:a16="http://schemas.microsoft.com/office/drawing/2014/main" id="{DDAB594F-5A6F-BD4D-8318-31CF75C26A3B}"/>
              </a:ext>
            </a:extLst>
          </p:cNvPr>
          <p:cNvPicPr>
            <a:picLocks noChangeAspect="1"/>
          </p:cNvPicPr>
          <p:nvPr/>
        </p:nvPicPr>
        <p:blipFill>
          <a:blip r:embed="rId3"/>
          <a:stretch>
            <a:fillRect/>
          </a:stretch>
        </p:blipFill>
        <p:spPr>
          <a:xfrm>
            <a:off x="0" y="5915025"/>
            <a:ext cx="2809427" cy="942975"/>
          </a:xfrm>
          <a:prstGeom prst="rect">
            <a:avLst/>
          </a:prstGeom>
        </p:spPr>
      </p:pic>
      <p:pic>
        <p:nvPicPr>
          <p:cNvPr id="5" name="Picture 4" descr="A screenshot of a cell phone&#10;&#10;Description automatically generated">
            <a:extLst>
              <a:ext uri="{FF2B5EF4-FFF2-40B4-BE49-F238E27FC236}">
                <a16:creationId xmlns:a16="http://schemas.microsoft.com/office/drawing/2014/main" id="{6966A33D-B056-7542-819A-2046F4D2FCA2}"/>
              </a:ext>
            </a:extLst>
          </p:cNvPr>
          <p:cNvPicPr>
            <a:picLocks noChangeAspect="1"/>
          </p:cNvPicPr>
          <p:nvPr/>
        </p:nvPicPr>
        <p:blipFill rotWithShape="1">
          <a:blip r:embed="rId4"/>
          <a:srcRect b="21855"/>
          <a:stretch/>
        </p:blipFill>
        <p:spPr>
          <a:xfrm>
            <a:off x="4180383" y="1434358"/>
            <a:ext cx="3950337" cy="3774673"/>
          </a:xfrm>
          <a:prstGeom prst="rect">
            <a:avLst/>
          </a:prstGeom>
        </p:spPr>
      </p:pic>
      <p:pic>
        <p:nvPicPr>
          <p:cNvPr id="13" name="Picture 12" descr="A screenshot of a cell phone&#10;&#10;Description automatically generated">
            <a:extLst>
              <a:ext uri="{FF2B5EF4-FFF2-40B4-BE49-F238E27FC236}">
                <a16:creationId xmlns:a16="http://schemas.microsoft.com/office/drawing/2014/main" id="{BEADDEC3-7056-A14B-B9F3-DEB4E2FAA27F}"/>
              </a:ext>
            </a:extLst>
          </p:cNvPr>
          <p:cNvPicPr>
            <a:picLocks noChangeAspect="1"/>
          </p:cNvPicPr>
          <p:nvPr/>
        </p:nvPicPr>
        <p:blipFill>
          <a:blip r:embed="rId5"/>
          <a:stretch>
            <a:fillRect/>
          </a:stretch>
        </p:blipFill>
        <p:spPr>
          <a:xfrm>
            <a:off x="8285063" y="1254527"/>
            <a:ext cx="3223673" cy="4503423"/>
          </a:xfrm>
          <a:prstGeom prst="rect">
            <a:avLst/>
          </a:prstGeom>
        </p:spPr>
      </p:pic>
    </p:spTree>
    <p:extLst>
      <p:ext uri="{BB962C8B-B14F-4D97-AF65-F5344CB8AC3E}">
        <p14:creationId xmlns:p14="http://schemas.microsoft.com/office/powerpoint/2010/main" val="37648462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tint val="75000"/>
                <a:shade val="58000"/>
                <a:satMod val="120000"/>
              </a:schemeClr>
              <a:schemeClr val="bg1">
                <a:tint val="50000"/>
                <a:shade val="96000"/>
              </a:schemeClr>
            </a:duotone>
          </a:blip>
          <a:tile tx="0" ty="0" sx="100000" sy="100000" flip="none" algn="tl"/>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A0E4E09-FC02-4ADC-951A-3FFA90B6FE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9D7672-691C-7E4C-B0FF-44A87A202DC4}"/>
              </a:ext>
            </a:extLst>
          </p:cNvPr>
          <p:cNvSpPr>
            <a:spLocks noGrp="1"/>
          </p:cNvSpPr>
          <p:nvPr>
            <p:ph type="title"/>
          </p:nvPr>
        </p:nvSpPr>
        <p:spPr>
          <a:xfrm>
            <a:off x="5911425" y="0"/>
            <a:ext cx="6095695" cy="1971964"/>
          </a:xfrm>
        </p:spPr>
        <p:txBody>
          <a:bodyPr>
            <a:normAutofit/>
          </a:bodyPr>
          <a:lstStyle/>
          <a:p>
            <a:r>
              <a:rPr lang="en-US" sz="4400" dirty="0">
                <a:solidFill>
                  <a:schemeClr val="tx1"/>
                </a:solidFill>
              </a:rPr>
              <a:t>My experience- Roles &amp; Responsibilities</a:t>
            </a:r>
          </a:p>
        </p:txBody>
      </p:sp>
      <p:sp>
        <p:nvSpPr>
          <p:cNvPr id="11" name="Freeform: Shape 10">
            <a:extLst>
              <a:ext uri="{FF2B5EF4-FFF2-40B4-BE49-F238E27FC236}">
                <a16:creationId xmlns:a16="http://schemas.microsoft.com/office/drawing/2014/main" id="{E5821A2D-F010-4C2B-8819-23281D9C77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3"/>
            <a:ext cx="6095695" cy="6857997"/>
          </a:xfrm>
          <a:custGeom>
            <a:avLst/>
            <a:gdLst>
              <a:gd name="connsiteX0" fmla="*/ 3435036 w 6095695"/>
              <a:gd name="connsiteY0" fmla="*/ 0 h 6857997"/>
              <a:gd name="connsiteX1" fmla="*/ 4198562 w 6095695"/>
              <a:gd name="connsiteY1" fmla="*/ 0 h 6857997"/>
              <a:gd name="connsiteX2" fmla="*/ 4365987 w 6095695"/>
              <a:gd name="connsiteY2" fmla="*/ 128761 h 6857997"/>
              <a:gd name="connsiteX3" fmla="*/ 6095695 w 6095695"/>
              <a:gd name="connsiteY3" fmla="*/ 3718209 h 6857997"/>
              <a:gd name="connsiteX4" fmla="*/ 4860911 w 6095695"/>
              <a:gd name="connsiteY4" fmla="*/ 6845880 h 6857997"/>
              <a:gd name="connsiteX5" fmla="*/ 4849107 w 6095695"/>
              <a:gd name="connsiteY5" fmla="*/ 6857997 h 6857997"/>
              <a:gd name="connsiteX6" fmla="*/ 4253869 w 6095695"/>
              <a:gd name="connsiteY6" fmla="*/ 6857997 h 6857997"/>
              <a:gd name="connsiteX7" fmla="*/ 4409441 w 6095695"/>
              <a:gd name="connsiteY7" fmla="*/ 6719623 h 6857997"/>
              <a:gd name="connsiteX8" fmla="*/ 5679794 w 6095695"/>
              <a:gd name="connsiteY8" fmla="*/ 3718209 h 6857997"/>
              <a:gd name="connsiteX9" fmla="*/ 3591563 w 6095695"/>
              <a:gd name="connsiteY9" fmla="*/ 88079 h 6857997"/>
              <a:gd name="connsiteX10" fmla="*/ 0 w 6095695"/>
              <a:gd name="connsiteY10" fmla="*/ 0 h 6857997"/>
              <a:gd name="connsiteX11" fmla="*/ 3177466 w 6095695"/>
              <a:gd name="connsiteY11" fmla="*/ 0 h 6857997"/>
              <a:gd name="connsiteX12" fmla="*/ 3353291 w 6095695"/>
              <a:gd name="connsiteY12" fmla="*/ 88129 h 6857997"/>
              <a:gd name="connsiteX13" fmla="*/ 5560965 w 6095695"/>
              <a:gd name="connsiteY13" fmla="*/ 3718209 h 6857997"/>
              <a:gd name="connsiteX14" fmla="*/ 4325417 w 6095695"/>
              <a:gd name="connsiteY14" fmla="*/ 6637392 h 6857997"/>
              <a:gd name="connsiteX15" fmla="*/ 4077394 w 6095695"/>
              <a:gd name="connsiteY15" fmla="*/ 6857997 h 6857997"/>
              <a:gd name="connsiteX16" fmla="*/ 0 w 6095695"/>
              <a:gd name="connsiteY16" fmla="*/ 6857997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095695" h="6857997">
                <a:moveTo>
                  <a:pt x="3435036" y="0"/>
                </a:moveTo>
                <a:lnTo>
                  <a:pt x="4198562" y="0"/>
                </a:lnTo>
                <a:lnTo>
                  <a:pt x="4365987" y="128761"/>
                </a:lnTo>
                <a:cubicBezTo>
                  <a:pt x="5422363" y="981944"/>
                  <a:pt x="6095695" y="2273123"/>
                  <a:pt x="6095695" y="3718209"/>
                </a:cubicBezTo>
                <a:cubicBezTo>
                  <a:pt x="6095695" y="4922447"/>
                  <a:pt x="5628104" y="6019805"/>
                  <a:pt x="4860911" y="6845880"/>
                </a:cubicBezTo>
                <a:lnTo>
                  <a:pt x="4849107" y="6857997"/>
                </a:lnTo>
                <a:lnTo>
                  <a:pt x="4253869" y="6857997"/>
                </a:lnTo>
                <a:lnTo>
                  <a:pt x="4409441" y="6719623"/>
                </a:lnTo>
                <a:cubicBezTo>
                  <a:pt x="5194330" y="5951494"/>
                  <a:pt x="5679794" y="4890334"/>
                  <a:pt x="5679794" y="3718209"/>
                </a:cubicBezTo>
                <a:cubicBezTo>
                  <a:pt x="5679794" y="2179795"/>
                  <a:pt x="4843506" y="832535"/>
                  <a:pt x="3591563" y="88079"/>
                </a:cubicBezTo>
                <a:close/>
                <a:moveTo>
                  <a:pt x="0" y="0"/>
                </a:moveTo>
                <a:lnTo>
                  <a:pt x="3177466" y="0"/>
                </a:lnTo>
                <a:lnTo>
                  <a:pt x="3353291" y="88129"/>
                </a:lnTo>
                <a:cubicBezTo>
                  <a:pt x="4668281" y="787221"/>
                  <a:pt x="5560965" y="2150692"/>
                  <a:pt x="5560965" y="3718209"/>
                </a:cubicBezTo>
                <a:cubicBezTo>
                  <a:pt x="5560965" y="4858221"/>
                  <a:pt x="5088802" y="5890308"/>
                  <a:pt x="4325417" y="6637392"/>
                </a:cubicBezTo>
                <a:lnTo>
                  <a:pt x="4077394" y="6857997"/>
                </a:lnTo>
                <a:lnTo>
                  <a:pt x="0" y="6857997"/>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Content Placeholder 3" descr="A close up of a sign&#10;&#10;Description automatically generated">
            <a:extLst>
              <a:ext uri="{FF2B5EF4-FFF2-40B4-BE49-F238E27FC236}">
                <a16:creationId xmlns:a16="http://schemas.microsoft.com/office/drawing/2014/main" id="{02A0E4EC-EE5F-FA42-87B2-E6E82D2F0D4E}"/>
              </a:ext>
            </a:extLst>
          </p:cNvPr>
          <p:cNvPicPr>
            <a:picLocks noChangeAspect="1"/>
          </p:cNvPicPr>
          <p:nvPr/>
        </p:nvPicPr>
        <p:blipFill>
          <a:blip r:embed="rId3"/>
          <a:stretch>
            <a:fillRect/>
          </a:stretch>
        </p:blipFill>
        <p:spPr>
          <a:xfrm>
            <a:off x="823396" y="2938411"/>
            <a:ext cx="3573675" cy="1072102"/>
          </a:xfrm>
          <a:prstGeom prst="rect">
            <a:avLst/>
          </a:prstGeom>
        </p:spPr>
      </p:pic>
      <p:sp>
        <p:nvSpPr>
          <p:cNvPr id="3" name="Content Placeholder 2">
            <a:extLst>
              <a:ext uri="{FF2B5EF4-FFF2-40B4-BE49-F238E27FC236}">
                <a16:creationId xmlns:a16="http://schemas.microsoft.com/office/drawing/2014/main" id="{A227B1DC-E4D3-9445-A3B8-27ACB45EAF8C}"/>
              </a:ext>
            </a:extLst>
          </p:cNvPr>
          <p:cNvSpPr>
            <a:spLocks noGrp="1"/>
          </p:cNvSpPr>
          <p:nvPr>
            <p:ph idx="1"/>
          </p:nvPr>
        </p:nvSpPr>
        <p:spPr>
          <a:xfrm>
            <a:off x="6074690" y="2028589"/>
            <a:ext cx="5911423" cy="4230285"/>
          </a:xfrm>
        </p:spPr>
        <p:txBody>
          <a:bodyPr>
            <a:normAutofit fontScale="92500" lnSpcReduction="20000"/>
          </a:bodyPr>
          <a:lstStyle/>
          <a:p>
            <a:r>
              <a:rPr lang="en-US" sz="2100" dirty="0"/>
              <a:t>During my time at 4theRegion I completed many varied tasks including the following, which has now enabled me to expand my skill set considerably :</a:t>
            </a:r>
            <a:endParaRPr lang="en-US" sz="1900" dirty="0"/>
          </a:p>
          <a:p>
            <a:r>
              <a:rPr lang="en-US" sz="1900" dirty="0"/>
              <a:t>Research Facebook groups on which to advertise the City Centre Conference.</a:t>
            </a:r>
          </a:p>
          <a:p>
            <a:r>
              <a:rPr lang="en-US" sz="1900" dirty="0"/>
              <a:t>Attend and take various Event meetings which discuss the PR, Social Media and marketing strategy for the event.</a:t>
            </a:r>
          </a:p>
          <a:p>
            <a:r>
              <a:rPr lang="en-US" sz="1900" dirty="0"/>
              <a:t>Compose draft e-mails to clients</a:t>
            </a:r>
          </a:p>
          <a:p>
            <a:r>
              <a:rPr lang="en-US" sz="1900" dirty="0"/>
              <a:t>Managed Facebook Account</a:t>
            </a:r>
          </a:p>
          <a:p>
            <a:r>
              <a:rPr lang="en-US" sz="1900" dirty="0"/>
              <a:t>Compiling a list of tasks to be completed during the event.</a:t>
            </a:r>
          </a:p>
          <a:p>
            <a:r>
              <a:rPr lang="en-US" sz="1900" dirty="0"/>
              <a:t>Changing the layout of  spreadsheets to become more user friendly.</a:t>
            </a:r>
          </a:p>
          <a:p>
            <a:endParaRPr lang="en-US" sz="1300" dirty="0"/>
          </a:p>
        </p:txBody>
      </p:sp>
      <p:grpSp>
        <p:nvGrpSpPr>
          <p:cNvPr id="13" name="Group 12">
            <a:extLst>
              <a:ext uri="{FF2B5EF4-FFF2-40B4-BE49-F238E27FC236}">
                <a16:creationId xmlns:a16="http://schemas.microsoft.com/office/drawing/2014/main" id="{D68B9961-F007-40D1-AF51-61B6DE5106C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4" name="Oval 13">
              <a:extLst>
                <a:ext uri="{FF2B5EF4-FFF2-40B4-BE49-F238E27FC236}">
                  <a16:creationId xmlns:a16="http://schemas.microsoft.com/office/drawing/2014/main" id="{E9FDF494-C7FB-47DF-BD39-1F65FA5508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5" name="Oval 14">
              <a:extLst>
                <a:ext uri="{FF2B5EF4-FFF2-40B4-BE49-F238E27FC236}">
                  <a16:creationId xmlns:a16="http://schemas.microsoft.com/office/drawing/2014/main" id="{3A822E1C-4C1A-4BEE-B19C-0FFB2D57BB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sp>
      </p:grpSp>
    </p:spTree>
    <p:extLst>
      <p:ext uri="{BB962C8B-B14F-4D97-AF65-F5344CB8AC3E}">
        <p14:creationId xmlns:p14="http://schemas.microsoft.com/office/powerpoint/2010/main" val="341485981"/>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8">
            <a:extLst>
              <a:ext uri="{FF2B5EF4-FFF2-40B4-BE49-F238E27FC236}">
                <a16:creationId xmlns:a16="http://schemas.microsoft.com/office/drawing/2014/main" id="{4DA90C30-B990-4CCA-B584-40F864DA3A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545274"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500750-C6DB-FD40-BC44-7D8441764E50}"/>
              </a:ext>
            </a:extLst>
          </p:cNvPr>
          <p:cNvSpPr>
            <a:spLocks noGrp="1"/>
          </p:cNvSpPr>
          <p:nvPr>
            <p:ph type="title"/>
          </p:nvPr>
        </p:nvSpPr>
        <p:spPr>
          <a:xfrm>
            <a:off x="382280" y="484632"/>
            <a:ext cx="6743844" cy="1609344"/>
          </a:xfrm>
        </p:spPr>
        <p:txBody>
          <a:bodyPr>
            <a:normAutofit/>
          </a:bodyPr>
          <a:lstStyle/>
          <a:p>
            <a:r>
              <a:rPr lang="en-US" sz="4800"/>
              <a:t>My experience- Roles &amp; Responsibilities</a:t>
            </a:r>
            <a:endParaRPr lang="en-US" sz="4800" dirty="0"/>
          </a:p>
        </p:txBody>
      </p:sp>
      <p:sp>
        <p:nvSpPr>
          <p:cNvPr id="3" name="Content Placeholder 2">
            <a:extLst>
              <a:ext uri="{FF2B5EF4-FFF2-40B4-BE49-F238E27FC236}">
                <a16:creationId xmlns:a16="http://schemas.microsoft.com/office/drawing/2014/main" id="{9756DCD3-C77C-8E48-B3B3-6E7D1D8BFED2}"/>
              </a:ext>
            </a:extLst>
          </p:cNvPr>
          <p:cNvSpPr>
            <a:spLocks noGrp="1"/>
          </p:cNvSpPr>
          <p:nvPr>
            <p:ph idx="1"/>
          </p:nvPr>
        </p:nvSpPr>
        <p:spPr>
          <a:xfrm>
            <a:off x="382279" y="2121408"/>
            <a:ext cx="6743845" cy="4050792"/>
          </a:xfrm>
        </p:spPr>
        <p:txBody>
          <a:bodyPr>
            <a:normAutofit/>
          </a:bodyPr>
          <a:lstStyle/>
          <a:p>
            <a:r>
              <a:rPr lang="en-US" sz="1700" dirty="0"/>
              <a:t>Create a list of possible social media promotions and e-mail shot ideas.</a:t>
            </a:r>
          </a:p>
          <a:p>
            <a:r>
              <a:rPr lang="en-US" sz="1700" dirty="0"/>
              <a:t>Research clients to attend the City Centre Conference. </a:t>
            </a:r>
          </a:p>
          <a:p>
            <a:r>
              <a:rPr lang="en-US" sz="1700" dirty="0"/>
              <a:t>Arrange volunteers for the event.</a:t>
            </a:r>
          </a:p>
          <a:p>
            <a:r>
              <a:rPr lang="en-US" sz="1700" dirty="0"/>
              <a:t>Re-market event stands to last year’s event stand holders.</a:t>
            </a:r>
          </a:p>
          <a:p>
            <a:r>
              <a:rPr lang="en-US" sz="1700" dirty="0"/>
              <a:t>Creating documents</a:t>
            </a:r>
          </a:p>
          <a:p>
            <a:r>
              <a:rPr lang="en-US" sz="1700" dirty="0"/>
              <a:t>Reply to e-mails from clients enquiring about stands and event brochure inserts.</a:t>
            </a:r>
          </a:p>
          <a:p>
            <a:r>
              <a:rPr lang="en-US" sz="1700" dirty="0"/>
              <a:t>Use Eventbrite’s website and software to promote and sell event tickets for 4theRegion.</a:t>
            </a:r>
          </a:p>
          <a:p>
            <a:r>
              <a:rPr lang="en-US" sz="1700" dirty="0"/>
              <a:t>Use Customer Relationship Management software (CRM) to upload, change and send out e-mails to 4theRegions clients.</a:t>
            </a:r>
          </a:p>
          <a:p>
            <a:endParaRPr lang="en-US" sz="1700" dirty="0"/>
          </a:p>
        </p:txBody>
      </p:sp>
      <p:pic>
        <p:nvPicPr>
          <p:cNvPr id="4" name="Content Placeholder 3">
            <a:extLst>
              <a:ext uri="{FF2B5EF4-FFF2-40B4-BE49-F238E27FC236}">
                <a16:creationId xmlns:a16="http://schemas.microsoft.com/office/drawing/2014/main" id="{48A76E57-E0D9-694E-A92B-27A743CE07FC}"/>
              </a:ext>
            </a:extLst>
          </p:cNvPr>
          <p:cNvPicPr>
            <a:picLocks noChangeAspect="1"/>
          </p:cNvPicPr>
          <p:nvPr/>
        </p:nvPicPr>
        <p:blipFill>
          <a:blip r:embed="rId4"/>
          <a:stretch>
            <a:fillRect/>
          </a:stretch>
        </p:blipFill>
        <p:spPr>
          <a:xfrm>
            <a:off x="8203460" y="2774939"/>
            <a:ext cx="3369177" cy="1010753"/>
          </a:xfrm>
          <a:prstGeom prst="rect">
            <a:avLst/>
          </a:prstGeom>
        </p:spPr>
      </p:pic>
      <p:grpSp>
        <p:nvGrpSpPr>
          <p:cNvPr id="11" name="Group 10">
            <a:extLst>
              <a:ext uri="{FF2B5EF4-FFF2-40B4-BE49-F238E27FC236}">
                <a16:creationId xmlns:a16="http://schemas.microsoft.com/office/drawing/2014/main" id="{D060B936-2771-48DC-842C-14EE9318E3E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2" name="Oval 11">
              <a:extLst>
                <a:ext uri="{FF2B5EF4-FFF2-40B4-BE49-F238E27FC236}">
                  <a16:creationId xmlns:a16="http://schemas.microsoft.com/office/drawing/2014/main" id="{DB4EC8B4-4BB2-45C2-A68A-28E36AC10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3" name="Oval 12">
              <a:extLst>
                <a:ext uri="{FF2B5EF4-FFF2-40B4-BE49-F238E27FC236}">
                  <a16:creationId xmlns:a16="http://schemas.microsoft.com/office/drawing/2014/main" id="{1431D296-F8F1-41C3-A211-E83E243C51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4680779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118BA95-03E7-41B7-B442-0AF8C0A7FF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048"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ED500750-C6DB-FD40-BC44-7D8441764E50}"/>
              </a:ext>
            </a:extLst>
          </p:cNvPr>
          <p:cNvSpPr>
            <a:spLocks noGrp="1"/>
          </p:cNvSpPr>
          <p:nvPr>
            <p:ph type="title"/>
          </p:nvPr>
        </p:nvSpPr>
        <p:spPr>
          <a:xfrm>
            <a:off x="1920838" y="-115572"/>
            <a:ext cx="8350324" cy="1831344"/>
          </a:xfrm>
        </p:spPr>
        <p:txBody>
          <a:bodyPr>
            <a:normAutofit/>
          </a:bodyPr>
          <a:lstStyle/>
          <a:p>
            <a:pPr algn="ctr"/>
            <a:r>
              <a:rPr lang="en-US" sz="4800" dirty="0"/>
              <a:t>My experience- Roles &amp; Responsibilities</a:t>
            </a:r>
          </a:p>
        </p:txBody>
      </p:sp>
      <p:sp>
        <p:nvSpPr>
          <p:cNvPr id="11" name="Freeform: Shape 10">
            <a:extLst>
              <a:ext uri="{FF2B5EF4-FFF2-40B4-BE49-F238E27FC236}">
                <a16:creationId xmlns:a16="http://schemas.microsoft.com/office/drawing/2014/main" id="{271EEDE1-4FF3-4A74-BD95-6852CD023B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9391" y="1673352"/>
            <a:ext cx="3502152" cy="3502152"/>
          </a:xfrm>
          <a:custGeom>
            <a:avLst/>
            <a:gdLst>
              <a:gd name="connsiteX0" fmla="*/ 1751076 w 3502152"/>
              <a:gd name="connsiteY0" fmla="*/ 228600 h 3502152"/>
              <a:gd name="connsiteX1" fmla="*/ 228600 w 3502152"/>
              <a:gd name="connsiteY1" fmla="*/ 1751076 h 3502152"/>
              <a:gd name="connsiteX2" fmla="*/ 1751076 w 3502152"/>
              <a:gd name="connsiteY2" fmla="*/ 3273552 h 3502152"/>
              <a:gd name="connsiteX3" fmla="*/ 3273552 w 3502152"/>
              <a:gd name="connsiteY3" fmla="*/ 1751076 h 3502152"/>
              <a:gd name="connsiteX4" fmla="*/ 1751076 w 3502152"/>
              <a:gd name="connsiteY4" fmla="*/ 228600 h 3502152"/>
              <a:gd name="connsiteX5" fmla="*/ 1751076 w 3502152"/>
              <a:gd name="connsiteY5" fmla="*/ 0 h 3502152"/>
              <a:gd name="connsiteX6" fmla="*/ 3502152 w 3502152"/>
              <a:gd name="connsiteY6" fmla="*/ 1751076 h 3502152"/>
              <a:gd name="connsiteX7" fmla="*/ 1751076 w 3502152"/>
              <a:gd name="connsiteY7" fmla="*/ 3502152 h 3502152"/>
              <a:gd name="connsiteX8" fmla="*/ 0 w 3502152"/>
              <a:gd name="connsiteY8" fmla="*/ 1751076 h 3502152"/>
              <a:gd name="connsiteX9" fmla="*/ 1751076 w 3502152"/>
              <a:gd name="connsiteY9" fmla="*/ 0 h 35021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502152" h="3502152">
                <a:moveTo>
                  <a:pt x="1751076" y="228600"/>
                </a:moveTo>
                <a:cubicBezTo>
                  <a:pt x="910236" y="228600"/>
                  <a:pt x="228600" y="910236"/>
                  <a:pt x="228600" y="1751076"/>
                </a:cubicBezTo>
                <a:cubicBezTo>
                  <a:pt x="228600" y="2591916"/>
                  <a:pt x="910236" y="3273552"/>
                  <a:pt x="1751076" y="3273552"/>
                </a:cubicBezTo>
                <a:cubicBezTo>
                  <a:pt x="2591916" y="3273552"/>
                  <a:pt x="3273552" y="2591916"/>
                  <a:pt x="3273552" y="1751076"/>
                </a:cubicBezTo>
                <a:cubicBezTo>
                  <a:pt x="3273552" y="910236"/>
                  <a:pt x="2591916" y="228600"/>
                  <a:pt x="1751076" y="228600"/>
                </a:cubicBezTo>
                <a:close/>
                <a:moveTo>
                  <a:pt x="1751076" y="0"/>
                </a:moveTo>
                <a:cubicBezTo>
                  <a:pt x="2718169" y="0"/>
                  <a:pt x="3502152" y="783983"/>
                  <a:pt x="3502152" y="1751076"/>
                </a:cubicBezTo>
                <a:cubicBezTo>
                  <a:pt x="3502152" y="2718169"/>
                  <a:pt x="2718169" y="3502152"/>
                  <a:pt x="1751076" y="3502152"/>
                </a:cubicBezTo>
                <a:cubicBezTo>
                  <a:pt x="783983" y="3502152"/>
                  <a:pt x="0" y="2718169"/>
                  <a:pt x="0" y="1751076"/>
                </a:cubicBezTo>
                <a:cubicBezTo>
                  <a:pt x="0" y="783983"/>
                  <a:pt x="783983" y="0"/>
                  <a:pt x="1751076" y="0"/>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Content Placeholder 3">
            <a:extLst>
              <a:ext uri="{FF2B5EF4-FFF2-40B4-BE49-F238E27FC236}">
                <a16:creationId xmlns:a16="http://schemas.microsoft.com/office/drawing/2014/main" id="{48A76E57-E0D9-694E-A92B-27A743CE07FC}"/>
              </a:ext>
            </a:extLst>
          </p:cNvPr>
          <p:cNvPicPr>
            <a:picLocks noChangeAspect="1"/>
          </p:cNvPicPr>
          <p:nvPr/>
        </p:nvPicPr>
        <p:blipFill>
          <a:blip r:embed="rId2"/>
          <a:stretch>
            <a:fillRect/>
          </a:stretch>
        </p:blipFill>
        <p:spPr>
          <a:xfrm>
            <a:off x="1896067" y="3150108"/>
            <a:ext cx="1828800" cy="548640"/>
          </a:xfrm>
          <a:prstGeom prst="rect">
            <a:avLst/>
          </a:prstGeom>
        </p:spPr>
      </p:pic>
      <p:sp>
        <p:nvSpPr>
          <p:cNvPr id="13" name="Rectangle 12">
            <a:extLst>
              <a:ext uri="{FF2B5EF4-FFF2-40B4-BE49-F238E27FC236}">
                <a16:creationId xmlns:a16="http://schemas.microsoft.com/office/drawing/2014/main" id="{AD9B3EAD-A2B3-42C4-927C-3455E3E69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02277" y="3388659"/>
            <a:ext cx="3657600"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9756DCD3-C77C-8E48-B3B3-6E7D1D8BFED2}"/>
              </a:ext>
            </a:extLst>
          </p:cNvPr>
          <p:cNvSpPr>
            <a:spLocks noGrp="1"/>
          </p:cNvSpPr>
          <p:nvPr>
            <p:ph idx="1"/>
          </p:nvPr>
        </p:nvSpPr>
        <p:spPr>
          <a:xfrm>
            <a:off x="5862953" y="1673352"/>
            <a:ext cx="5837513" cy="5171176"/>
          </a:xfrm>
        </p:spPr>
        <p:txBody>
          <a:bodyPr>
            <a:normAutofit/>
          </a:bodyPr>
          <a:lstStyle/>
          <a:p>
            <a:r>
              <a:rPr lang="en-US" sz="1800" dirty="0"/>
              <a:t>Use the list tracking software Trello to keep track of lists and items that need to be completed. </a:t>
            </a:r>
          </a:p>
          <a:p>
            <a:r>
              <a:rPr lang="en-US" sz="1800" dirty="0"/>
              <a:t>Tracking online systems to discover whether companies have filled in the online document for the event brochure.</a:t>
            </a:r>
          </a:p>
          <a:p>
            <a:r>
              <a:rPr lang="en-US" sz="1800" dirty="0"/>
              <a:t>Editing event planning documents, to ensure all event bases are covered.</a:t>
            </a:r>
          </a:p>
          <a:p>
            <a:r>
              <a:rPr lang="en-US" sz="1800" dirty="0"/>
              <a:t>Helping clients with any issues they have.</a:t>
            </a:r>
          </a:p>
          <a:p>
            <a:r>
              <a:rPr lang="en-US" sz="1800" dirty="0"/>
              <a:t>Flyering across the city center to advertise the event, speaking to various businesses about the situation of Swansea City Centre at this moment in time and what could be done to improve it. </a:t>
            </a:r>
          </a:p>
          <a:p>
            <a:r>
              <a:rPr lang="en-US" sz="1800" dirty="0"/>
              <a:t>Helping colleagues with any issues they may have.</a:t>
            </a:r>
          </a:p>
          <a:p>
            <a:r>
              <a:rPr lang="en-US" sz="1800" dirty="0"/>
              <a:t>Creating a Rota for volunteers in the City Centre Conference to follow during the event. </a:t>
            </a:r>
          </a:p>
          <a:p>
            <a:endParaRPr lang="en-US" sz="1100" dirty="0"/>
          </a:p>
          <a:p>
            <a:endParaRPr lang="en-US" sz="1100" dirty="0"/>
          </a:p>
          <a:p>
            <a:endParaRPr lang="en-US" sz="1100" dirty="0"/>
          </a:p>
          <a:p>
            <a:endParaRPr lang="en-US" sz="1100" dirty="0"/>
          </a:p>
        </p:txBody>
      </p:sp>
      <p:grpSp>
        <p:nvGrpSpPr>
          <p:cNvPr id="15" name="Group 14">
            <a:extLst>
              <a:ext uri="{FF2B5EF4-FFF2-40B4-BE49-F238E27FC236}">
                <a16:creationId xmlns:a16="http://schemas.microsoft.com/office/drawing/2014/main" id="{7381F52A-25D7-415C-8E15-66BFB3F7B38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6" name="Oval 15">
              <a:extLst>
                <a:ext uri="{FF2B5EF4-FFF2-40B4-BE49-F238E27FC236}">
                  <a16:creationId xmlns:a16="http://schemas.microsoft.com/office/drawing/2014/main" id="{F31CC467-05B2-44CA-A28C-2018F5094C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5">
                <a:duotone>
                  <a:schemeClr val="accent1">
                    <a:shade val="45000"/>
                    <a:satMod val="135000"/>
                  </a:schemeClr>
                  <a:prstClr val="white"/>
                </a:duotone>
                <a:extLst>
                  <a:ext uri="{BEBA8EAE-BF5A-486C-A8C5-ECC9F3942E4B}">
                    <a14:imgProps xmlns:a14="http://schemas.microsoft.com/office/drawing/2010/main">
                      <a14:imgLayer r:embed="rId6">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7" name="Oval 16">
              <a:extLst>
                <a:ext uri="{FF2B5EF4-FFF2-40B4-BE49-F238E27FC236}">
                  <a16:creationId xmlns:a16="http://schemas.microsoft.com/office/drawing/2014/main" id="{DF3A2CCB-9C68-497B-AFC1-78E9931528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sp>
      </p:grpSp>
    </p:spTree>
    <p:extLst>
      <p:ext uri="{BB962C8B-B14F-4D97-AF65-F5344CB8AC3E}">
        <p14:creationId xmlns:p14="http://schemas.microsoft.com/office/powerpoint/2010/main" val="34023915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6B108-59B9-B743-A2FD-6AC626CE4C17}"/>
              </a:ext>
            </a:extLst>
          </p:cNvPr>
          <p:cNvSpPr>
            <a:spLocks noGrp="1"/>
          </p:cNvSpPr>
          <p:nvPr>
            <p:ph type="title"/>
          </p:nvPr>
        </p:nvSpPr>
        <p:spPr>
          <a:xfrm rot="5400000">
            <a:off x="7896131" y="4393325"/>
            <a:ext cx="7289800" cy="814471"/>
          </a:xfrm>
        </p:spPr>
        <p:txBody>
          <a:bodyPr>
            <a:normAutofit fontScale="90000"/>
          </a:bodyPr>
          <a:lstStyle/>
          <a:p>
            <a:r>
              <a:rPr lang="en-US" dirty="0"/>
              <a:t>MY TYPCIAL DAY</a:t>
            </a:r>
          </a:p>
        </p:txBody>
      </p:sp>
      <p:pic>
        <p:nvPicPr>
          <p:cNvPr id="8" name="Picture 7" descr="A screenshot of a cell phone&#10;&#10;Description automatically generated">
            <a:extLst>
              <a:ext uri="{FF2B5EF4-FFF2-40B4-BE49-F238E27FC236}">
                <a16:creationId xmlns:a16="http://schemas.microsoft.com/office/drawing/2014/main" id="{0634A9F6-F1E5-324B-B7F2-DE9051FB8D09}"/>
              </a:ext>
            </a:extLst>
          </p:cNvPr>
          <p:cNvPicPr>
            <a:picLocks noChangeAspect="1"/>
          </p:cNvPicPr>
          <p:nvPr/>
        </p:nvPicPr>
        <p:blipFill>
          <a:blip r:embed="rId2"/>
          <a:stretch>
            <a:fillRect/>
          </a:stretch>
        </p:blipFill>
        <p:spPr>
          <a:xfrm>
            <a:off x="893302" y="142028"/>
            <a:ext cx="4298808" cy="6573943"/>
          </a:xfrm>
          <a:prstGeom prst="rect">
            <a:avLst/>
          </a:prstGeom>
        </p:spPr>
      </p:pic>
      <p:pic>
        <p:nvPicPr>
          <p:cNvPr id="11" name="Picture 10">
            <a:extLst>
              <a:ext uri="{FF2B5EF4-FFF2-40B4-BE49-F238E27FC236}">
                <a16:creationId xmlns:a16="http://schemas.microsoft.com/office/drawing/2014/main" id="{071B3C9A-F25E-A043-8306-7F391B3704DB}"/>
              </a:ext>
            </a:extLst>
          </p:cNvPr>
          <p:cNvPicPr>
            <a:picLocks noChangeAspect="1"/>
          </p:cNvPicPr>
          <p:nvPr/>
        </p:nvPicPr>
        <p:blipFill>
          <a:blip r:embed="rId3"/>
          <a:stretch>
            <a:fillRect/>
          </a:stretch>
        </p:blipFill>
        <p:spPr>
          <a:xfrm>
            <a:off x="5411283" y="799443"/>
            <a:ext cx="5355924" cy="4949716"/>
          </a:xfrm>
          <a:prstGeom prst="rect">
            <a:avLst/>
          </a:prstGeom>
        </p:spPr>
      </p:pic>
    </p:spTree>
    <p:extLst>
      <p:ext uri="{BB962C8B-B14F-4D97-AF65-F5344CB8AC3E}">
        <p14:creationId xmlns:p14="http://schemas.microsoft.com/office/powerpoint/2010/main" val="25513103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EE80E317-49EB-894B-8C0D-B7A071DB3E6F}"/>
              </a:ext>
            </a:extLst>
          </p:cNvPr>
          <p:cNvPicPr>
            <a:picLocks noChangeAspect="1"/>
          </p:cNvPicPr>
          <p:nvPr/>
        </p:nvPicPr>
        <p:blipFill>
          <a:blip r:embed="rId3"/>
          <a:stretch>
            <a:fillRect/>
          </a:stretch>
        </p:blipFill>
        <p:spPr>
          <a:xfrm>
            <a:off x="1205345" y="11318297"/>
            <a:ext cx="2809427" cy="942975"/>
          </a:xfrm>
          <a:prstGeom prst="rect">
            <a:avLst/>
          </a:prstGeom>
        </p:spPr>
      </p:pic>
      <p:pic>
        <p:nvPicPr>
          <p:cNvPr id="13" name="Content Placeholder 3">
            <a:extLst>
              <a:ext uri="{FF2B5EF4-FFF2-40B4-BE49-F238E27FC236}">
                <a16:creationId xmlns:a16="http://schemas.microsoft.com/office/drawing/2014/main" id="{B7A8645D-D140-AC49-8B44-8EB75D5B145E}"/>
              </a:ext>
            </a:extLst>
          </p:cNvPr>
          <p:cNvPicPr>
            <a:picLocks noChangeAspect="1"/>
          </p:cNvPicPr>
          <p:nvPr/>
        </p:nvPicPr>
        <p:blipFill>
          <a:blip r:embed="rId3"/>
          <a:stretch>
            <a:fillRect/>
          </a:stretch>
        </p:blipFill>
        <p:spPr>
          <a:xfrm>
            <a:off x="4259387" y="0"/>
            <a:ext cx="3463363" cy="1162466"/>
          </a:xfrm>
          <a:prstGeom prst="rect">
            <a:avLst/>
          </a:prstGeom>
        </p:spPr>
      </p:pic>
      <p:sp>
        <p:nvSpPr>
          <p:cNvPr id="14" name="TextBox 13">
            <a:extLst>
              <a:ext uri="{FF2B5EF4-FFF2-40B4-BE49-F238E27FC236}">
                <a16:creationId xmlns:a16="http://schemas.microsoft.com/office/drawing/2014/main" id="{2655150F-6172-FB4A-9A39-8C5CBB1EB48B}"/>
              </a:ext>
            </a:extLst>
          </p:cNvPr>
          <p:cNvSpPr txBox="1"/>
          <p:nvPr/>
        </p:nvSpPr>
        <p:spPr>
          <a:xfrm rot="16200000">
            <a:off x="10672996" y="4736892"/>
            <a:ext cx="2458387" cy="369332"/>
          </a:xfrm>
          <a:prstGeom prst="rect">
            <a:avLst/>
          </a:prstGeom>
          <a:noFill/>
        </p:spPr>
        <p:txBody>
          <a:bodyPr wrap="square" rtlCol="0">
            <a:spAutoFit/>
          </a:bodyPr>
          <a:lstStyle/>
          <a:p>
            <a:r>
              <a:rPr lang="en-US" dirty="0"/>
              <a:t>Financial Post (2014).</a:t>
            </a:r>
          </a:p>
        </p:txBody>
      </p:sp>
      <p:pic>
        <p:nvPicPr>
          <p:cNvPr id="3" name="Picture 2" descr="A screenshot of a cell phone&#10;&#10;Description automatically generated">
            <a:extLst>
              <a:ext uri="{FF2B5EF4-FFF2-40B4-BE49-F238E27FC236}">
                <a16:creationId xmlns:a16="http://schemas.microsoft.com/office/drawing/2014/main" id="{3A6E8B3B-F6FA-BF4D-96AD-E38045489745}"/>
              </a:ext>
            </a:extLst>
          </p:cNvPr>
          <p:cNvPicPr>
            <a:picLocks noChangeAspect="1"/>
          </p:cNvPicPr>
          <p:nvPr/>
        </p:nvPicPr>
        <p:blipFill rotWithShape="1">
          <a:blip r:embed="rId4"/>
          <a:srcRect b="23988"/>
          <a:stretch/>
        </p:blipFill>
        <p:spPr>
          <a:xfrm>
            <a:off x="1205345" y="1116978"/>
            <a:ext cx="4574417" cy="5529714"/>
          </a:xfrm>
          <a:prstGeom prst="rect">
            <a:avLst/>
          </a:prstGeom>
        </p:spPr>
      </p:pic>
      <p:pic>
        <p:nvPicPr>
          <p:cNvPr id="6" name="Picture 5" descr="A screenshot of a cell phone&#10;&#10;Description automatically generated">
            <a:extLst>
              <a:ext uri="{FF2B5EF4-FFF2-40B4-BE49-F238E27FC236}">
                <a16:creationId xmlns:a16="http://schemas.microsoft.com/office/drawing/2014/main" id="{733745BA-FBB6-A04F-BB42-BAAE791CF3E5}"/>
              </a:ext>
            </a:extLst>
          </p:cNvPr>
          <p:cNvPicPr>
            <a:picLocks noChangeAspect="1"/>
          </p:cNvPicPr>
          <p:nvPr/>
        </p:nvPicPr>
        <p:blipFill>
          <a:blip r:embed="rId5"/>
          <a:stretch>
            <a:fillRect/>
          </a:stretch>
        </p:blipFill>
        <p:spPr>
          <a:xfrm>
            <a:off x="6744752" y="1162466"/>
            <a:ext cx="4178103" cy="5438737"/>
          </a:xfrm>
          <a:prstGeom prst="rect">
            <a:avLst/>
          </a:prstGeom>
        </p:spPr>
      </p:pic>
    </p:spTree>
    <p:extLst>
      <p:ext uri="{BB962C8B-B14F-4D97-AF65-F5344CB8AC3E}">
        <p14:creationId xmlns:p14="http://schemas.microsoft.com/office/powerpoint/2010/main" val="2106389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B1DA998F-AD95-254D-ABAC-48CE8489849D}"/>
              </a:ext>
            </a:extLst>
          </p:cNvPr>
          <p:cNvPicPr>
            <a:picLocks noChangeAspect="1"/>
          </p:cNvPicPr>
          <p:nvPr/>
        </p:nvPicPr>
        <p:blipFill>
          <a:blip r:embed="rId2"/>
          <a:stretch>
            <a:fillRect/>
          </a:stretch>
        </p:blipFill>
        <p:spPr>
          <a:xfrm>
            <a:off x="4364318" y="0"/>
            <a:ext cx="3463363" cy="1162466"/>
          </a:xfrm>
          <a:prstGeom prst="rect">
            <a:avLst/>
          </a:prstGeom>
        </p:spPr>
      </p:pic>
      <p:pic>
        <p:nvPicPr>
          <p:cNvPr id="3" name="Picture 2" descr="A screenshot of a cell phone&#10;&#10;Description automatically generated">
            <a:extLst>
              <a:ext uri="{FF2B5EF4-FFF2-40B4-BE49-F238E27FC236}">
                <a16:creationId xmlns:a16="http://schemas.microsoft.com/office/drawing/2014/main" id="{E080B30B-FA9F-1D44-AF0D-3A971B407A39}"/>
              </a:ext>
            </a:extLst>
          </p:cNvPr>
          <p:cNvPicPr>
            <a:picLocks noChangeAspect="1"/>
          </p:cNvPicPr>
          <p:nvPr/>
        </p:nvPicPr>
        <p:blipFill>
          <a:blip r:embed="rId3"/>
          <a:stretch>
            <a:fillRect/>
          </a:stretch>
        </p:blipFill>
        <p:spPr>
          <a:xfrm>
            <a:off x="1498750" y="1347470"/>
            <a:ext cx="4658071" cy="4916852"/>
          </a:xfrm>
          <a:prstGeom prst="rect">
            <a:avLst/>
          </a:prstGeom>
        </p:spPr>
      </p:pic>
      <p:pic>
        <p:nvPicPr>
          <p:cNvPr id="6" name="Picture 5" descr="A screenshot of a cell phone&#10;&#10;Description automatically generated">
            <a:extLst>
              <a:ext uri="{FF2B5EF4-FFF2-40B4-BE49-F238E27FC236}">
                <a16:creationId xmlns:a16="http://schemas.microsoft.com/office/drawing/2014/main" id="{C7451B30-86F6-4D43-B07F-9E72396F00BD}"/>
              </a:ext>
            </a:extLst>
          </p:cNvPr>
          <p:cNvPicPr>
            <a:picLocks noChangeAspect="1"/>
          </p:cNvPicPr>
          <p:nvPr/>
        </p:nvPicPr>
        <p:blipFill>
          <a:blip r:embed="rId4"/>
          <a:stretch>
            <a:fillRect/>
          </a:stretch>
        </p:blipFill>
        <p:spPr>
          <a:xfrm>
            <a:off x="6701052" y="1280458"/>
            <a:ext cx="3656498" cy="5470720"/>
          </a:xfrm>
          <a:prstGeom prst="rect">
            <a:avLst/>
          </a:prstGeom>
        </p:spPr>
      </p:pic>
    </p:spTree>
    <p:extLst>
      <p:ext uri="{BB962C8B-B14F-4D97-AF65-F5344CB8AC3E}">
        <p14:creationId xmlns:p14="http://schemas.microsoft.com/office/powerpoint/2010/main" val="21186275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cell phone&#10;&#10;Description automatically generated">
            <a:extLst>
              <a:ext uri="{FF2B5EF4-FFF2-40B4-BE49-F238E27FC236}">
                <a16:creationId xmlns:a16="http://schemas.microsoft.com/office/drawing/2014/main" id="{1018D789-0AB8-1E43-9307-472D3376CC9B}"/>
              </a:ext>
            </a:extLst>
          </p:cNvPr>
          <p:cNvPicPr>
            <a:picLocks noChangeAspect="1"/>
          </p:cNvPicPr>
          <p:nvPr/>
        </p:nvPicPr>
        <p:blipFill>
          <a:blip r:embed="rId2"/>
          <a:stretch>
            <a:fillRect/>
          </a:stretch>
        </p:blipFill>
        <p:spPr>
          <a:xfrm>
            <a:off x="1547012" y="0"/>
            <a:ext cx="4010186" cy="6858000"/>
          </a:xfrm>
          <a:prstGeom prst="rect">
            <a:avLst/>
          </a:prstGeom>
        </p:spPr>
      </p:pic>
      <p:pic>
        <p:nvPicPr>
          <p:cNvPr id="5" name="Picture 4" descr="A close up of text on a black background&#10;&#10;Description automatically generated">
            <a:extLst>
              <a:ext uri="{FF2B5EF4-FFF2-40B4-BE49-F238E27FC236}">
                <a16:creationId xmlns:a16="http://schemas.microsoft.com/office/drawing/2014/main" id="{D24AED32-F528-384E-A136-083A2F5E70BB}"/>
              </a:ext>
            </a:extLst>
          </p:cNvPr>
          <p:cNvPicPr>
            <a:picLocks noChangeAspect="1"/>
          </p:cNvPicPr>
          <p:nvPr/>
        </p:nvPicPr>
        <p:blipFill>
          <a:blip r:embed="rId3"/>
          <a:stretch>
            <a:fillRect/>
          </a:stretch>
        </p:blipFill>
        <p:spPr>
          <a:xfrm>
            <a:off x="6096000" y="1152809"/>
            <a:ext cx="5629288" cy="4552381"/>
          </a:xfrm>
          <a:prstGeom prst="rect">
            <a:avLst/>
          </a:prstGeom>
        </p:spPr>
      </p:pic>
    </p:spTree>
    <p:extLst>
      <p:ext uri="{BB962C8B-B14F-4D97-AF65-F5344CB8AC3E}">
        <p14:creationId xmlns:p14="http://schemas.microsoft.com/office/powerpoint/2010/main" val="355783097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921786-8DAA-3C46-AE6D-A7DC59870A00}"/>
              </a:ext>
            </a:extLst>
          </p:cNvPr>
          <p:cNvSpPr>
            <a:spLocks noGrp="1"/>
          </p:cNvSpPr>
          <p:nvPr>
            <p:ph type="title"/>
          </p:nvPr>
        </p:nvSpPr>
        <p:spPr/>
        <p:txBody>
          <a:bodyPr/>
          <a:lstStyle/>
          <a:p>
            <a:r>
              <a:rPr lang="en-US" dirty="0"/>
              <a:t>Overall… What I would suggest?</a:t>
            </a:r>
          </a:p>
        </p:txBody>
      </p:sp>
      <p:sp>
        <p:nvSpPr>
          <p:cNvPr id="3" name="Content Placeholder 2">
            <a:extLst>
              <a:ext uri="{FF2B5EF4-FFF2-40B4-BE49-F238E27FC236}">
                <a16:creationId xmlns:a16="http://schemas.microsoft.com/office/drawing/2014/main" id="{7148714B-9D5C-A44D-98F1-7033DF5CC738}"/>
              </a:ext>
            </a:extLst>
          </p:cNvPr>
          <p:cNvSpPr>
            <a:spLocks noGrp="1"/>
          </p:cNvSpPr>
          <p:nvPr>
            <p:ph idx="1"/>
          </p:nvPr>
        </p:nvSpPr>
        <p:spPr>
          <a:xfrm>
            <a:off x="1025995" y="1848349"/>
            <a:ext cx="10058400" cy="4050792"/>
          </a:xfrm>
        </p:spPr>
        <p:txBody>
          <a:bodyPr/>
          <a:lstStyle/>
          <a:p>
            <a:endParaRPr lang="en-US" dirty="0"/>
          </a:p>
          <a:p>
            <a:endParaRPr lang="en-US" dirty="0"/>
          </a:p>
          <a:p>
            <a:endParaRPr lang="en-US" dirty="0"/>
          </a:p>
          <a:p>
            <a:r>
              <a:rPr lang="en-US" dirty="0"/>
              <a:t>You will have an amazing time!</a:t>
            </a:r>
          </a:p>
          <a:p>
            <a:r>
              <a:rPr lang="en-US" dirty="0"/>
              <a:t>Friendly &amp; Relaxed atmosphere </a:t>
            </a:r>
          </a:p>
          <a:p>
            <a:r>
              <a:rPr lang="en-US" dirty="0"/>
              <a:t>Flexible working hours</a:t>
            </a:r>
          </a:p>
          <a:p>
            <a:r>
              <a:rPr lang="en-US" dirty="0"/>
              <a:t>Make so many important business contacts within Swansea</a:t>
            </a:r>
          </a:p>
          <a:p>
            <a:r>
              <a:rPr lang="en-US" dirty="0"/>
              <a:t>Learn valuable Event Skills – Eventbrite, CRM Software, Planning and learn tricks of the trade!</a:t>
            </a:r>
          </a:p>
        </p:txBody>
      </p:sp>
      <p:sp>
        <p:nvSpPr>
          <p:cNvPr id="4" name="Rectangle 3">
            <a:extLst>
              <a:ext uri="{FF2B5EF4-FFF2-40B4-BE49-F238E27FC236}">
                <a16:creationId xmlns:a16="http://schemas.microsoft.com/office/drawing/2014/main" id="{DE88135A-6EFD-854B-A7A5-D1DECF1E9220}"/>
              </a:ext>
            </a:extLst>
          </p:cNvPr>
          <p:cNvSpPr/>
          <p:nvPr/>
        </p:nvSpPr>
        <p:spPr>
          <a:xfrm>
            <a:off x="1019899" y="1848349"/>
            <a:ext cx="10102253" cy="923330"/>
          </a:xfrm>
          <a:prstGeom prst="rect">
            <a:avLst/>
          </a:prstGeom>
          <a:noFill/>
        </p:spPr>
        <p:txBody>
          <a:bodyPr wrap="none" lIns="91440" tIns="45720" rIns="91440" bIns="45720">
            <a:spAutoFit/>
          </a:bodyPr>
          <a:lstStyle/>
          <a:p>
            <a:pPr algn="ctr"/>
            <a:r>
              <a:rPr lang="en-US" sz="5400" b="1" cap="none" spc="0" dirty="0">
                <a:ln w="22225">
                  <a:solidFill>
                    <a:sysClr val="windowText" lastClr="000000"/>
                  </a:solidFill>
                  <a:prstDash val="solid"/>
                </a:ln>
                <a:solidFill>
                  <a:srgbClr val="FFFF00"/>
                </a:solidFill>
                <a:effectLst/>
              </a:rPr>
              <a:t>T</a:t>
            </a:r>
            <a:r>
              <a:rPr lang="en-US" sz="5400" b="1" cap="none" spc="0" dirty="0">
                <a:ln w="22225">
                  <a:solidFill>
                    <a:sysClr val="windowText" lastClr="000000"/>
                  </a:solidFill>
                  <a:prstDash val="solid"/>
                </a:ln>
                <a:solidFill>
                  <a:srgbClr val="92D050"/>
                </a:solidFill>
                <a:effectLst/>
              </a:rPr>
              <a:t>A</a:t>
            </a:r>
            <a:r>
              <a:rPr lang="en-US" sz="5400" b="1" cap="none" spc="0" dirty="0">
                <a:ln w="22225">
                  <a:solidFill>
                    <a:sysClr val="windowText" lastClr="000000"/>
                  </a:solidFill>
                  <a:prstDash val="solid"/>
                </a:ln>
                <a:solidFill>
                  <a:srgbClr val="00B0F0"/>
                </a:solidFill>
                <a:effectLst/>
              </a:rPr>
              <a:t>K</a:t>
            </a:r>
            <a:r>
              <a:rPr lang="en-US" sz="5400" b="1" cap="none" spc="0" dirty="0">
                <a:ln w="22225">
                  <a:solidFill>
                    <a:sysClr val="windowText" lastClr="000000"/>
                  </a:solidFill>
                  <a:prstDash val="solid"/>
                </a:ln>
                <a:solidFill>
                  <a:srgbClr val="FF40FF"/>
                </a:solidFill>
                <a:effectLst/>
              </a:rPr>
              <a:t>E  </a:t>
            </a:r>
            <a:r>
              <a:rPr lang="en-US" sz="5400" b="1" cap="none" spc="0" dirty="0">
                <a:ln w="22225">
                  <a:solidFill>
                    <a:sysClr val="windowText" lastClr="000000"/>
                  </a:solidFill>
                  <a:prstDash val="solid"/>
                </a:ln>
                <a:solidFill>
                  <a:srgbClr val="FFFF00"/>
                </a:solidFill>
                <a:effectLst/>
              </a:rPr>
              <a:t>T</a:t>
            </a:r>
            <a:r>
              <a:rPr lang="en-US" sz="5400" b="1" cap="none" spc="0" dirty="0">
                <a:ln w="22225">
                  <a:solidFill>
                    <a:sysClr val="windowText" lastClr="000000"/>
                  </a:solidFill>
                  <a:prstDash val="solid"/>
                </a:ln>
                <a:solidFill>
                  <a:srgbClr val="92D050"/>
                </a:solidFill>
                <a:effectLst/>
              </a:rPr>
              <a:t>H</a:t>
            </a:r>
            <a:r>
              <a:rPr lang="en-US" sz="5400" b="1" dirty="0">
                <a:ln w="22225">
                  <a:solidFill>
                    <a:sysClr val="windowText" lastClr="000000"/>
                  </a:solidFill>
                  <a:prstDash val="solid"/>
                </a:ln>
                <a:solidFill>
                  <a:srgbClr val="00B0F0"/>
                </a:solidFill>
              </a:rPr>
              <a:t>E</a:t>
            </a:r>
            <a:r>
              <a:rPr lang="en-US" sz="5400" b="1" cap="none" spc="0" dirty="0">
                <a:ln w="22225">
                  <a:solidFill>
                    <a:sysClr val="windowText" lastClr="000000"/>
                  </a:solidFill>
                  <a:prstDash val="solid"/>
                </a:ln>
                <a:solidFill>
                  <a:schemeClr val="accent2">
                    <a:lumMod val="40000"/>
                    <a:lumOff val="60000"/>
                  </a:schemeClr>
                </a:solidFill>
                <a:effectLst/>
              </a:rPr>
              <a:t> </a:t>
            </a:r>
            <a:r>
              <a:rPr lang="en-US" sz="5400" b="1" cap="none" spc="0" dirty="0">
                <a:ln w="22225">
                  <a:solidFill>
                    <a:sysClr val="windowText" lastClr="000000"/>
                  </a:solidFill>
                  <a:prstDash val="solid"/>
                </a:ln>
                <a:solidFill>
                  <a:srgbClr val="FF40FF"/>
                </a:solidFill>
                <a:effectLst/>
              </a:rPr>
              <a:t>O</a:t>
            </a:r>
            <a:r>
              <a:rPr lang="en-US" sz="5400" b="1" cap="none" spc="0" dirty="0">
                <a:ln w="22225">
                  <a:solidFill>
                    <a:sysClr val="windowText" lastClr="000000"/>
                  </a:solidFill>
                  <a:prstDash val="solid"/>
                </a:ln>
                <a:solidFill>
                  <a:srgbClr val="FFFF00"/>
                </a:solidFill>
                <a:effectLst/>
              </a:rPr>
              <a:t>P</a:t>
            </a:r>
            <a:r>
              <a:rPr lang="en-US" sz="5400" b="1" cap="none" spc="0" dirty="0">
                <a:ln w="22225">
                  <a:solidFill>
                    <a:sysClr val="windowText" lastClr="000000"/>
                  </a:solidFill>
                  <a:prstDash val="solid"/>
                </a:ln>
                <a:solidFill>
                  <a:srgbClr val="92D050"/>
                </a:solidFill>
                <a:effectLst/>
              </a:rPr>
              <a:t>P</a:t>
            </a:r>
            <a:r>
              <a:rPr lang="en-US" sz="5400" b="1" cap="none" spc="0" dirty="0">
                <a:ln w="22225">
                  <a:solidFill>
                    <a:sysClr val="windowText" lastClr="000000"/>
                  </a:solidFill>
                  <a:prstDash val="solid"/>
                </a:ln>
                <a:solidFill>
                  <a:srgbClr val="00B0F0"/>
                </a:solidFill>
                <a:effectLst/>
              </a:rPr>
              <a:t>O</a:t>
            </a:r>
            <a:r>
              <a:rPr lang="en-US" sz="5400" b="1" cap="none" spc="0" dirty="0">
                <a:ln w="22225">
                  <a:solidFill>
                    <a:sysClr val="windowText" lastClr="000000"/>
                  </a:solidFill>
                  <a:prstDash val="solid"/>
                </a:ln>
                <a:solidFill>
                  <a:srgbClr val="FF40FF"/>
                </a:solidFill>
                <a:effectLst/>
              </a:rPr>
              <a:t>R</a:t>
            </a:r>
            <a:r>
              <a:rPr lang="en-US" sz="5400" b="1" cap="none" spc="0" dirty="0">
                <a:ln w="22225">
                  <a:solidFill>
                    <a:sysClr val="windowText" lastClr="000000"/>
                  </a:solidFill>
                  <a:prstDash val="solid"/>
                </a:ln>
                <a:solidFill>
                  <a:srgbClr val="FFFF00"/>
                </a:solidFill>
                <a:effectLst/>
              </a:rPr>
              <a:t>T</a:t>
            </a:r>
            <a:r>
              <a:rPr lang="en-US" sz="5400" b="1" cap="none" spc="0" dirty="0">
                <a:ln w="22225">
                  <a:solidFill>
                    <a:sysClr val="windowText" lastClr="000000"/>
                  </a:solidFill>
                  <a:prstDash val="solid"/>
                </a:ln>
                <a:solidFill>
                  <a:srgbClr val="92D050"/>
                </a:solidFill>
                <a:effectLst/>
              </a:rPr>
              <a:t>U</a:t>
            </a:r>
            <a:r>
              <a:rPr lang="en-US" sz="5400" b="1" cap="none" spc="0" dirty="0">
                <a:ln w="22225">
                  <a:solidFill>
                    <a:sysClr val="windowText" lastClr="000000"/>
                  </a:solidFill>
                  <a:prstDash val="solid"/>
                </a:ln>
                <a:solidFill>
                  <a:srgbClr val="00B0F0"/>
                </a:solidFill>
                <a:effectLst/>
              </a:rPr>
              <a:t>N</a:t>
            </a:r>
            <a:r>
              <a:rPr lang="en-US" sz="5400" b="1" cap="none" spc="0" dirty="0">
                <a:ln w="22225">
                  <a:solidFill>
                    <a:sysClr val="windowText" lastClr="000000"/>
                  </a:solidFill>
                  <a:prstDash val="solid"/>
                </a:ln>
                <a:solidFill>
                  <a:schemeClr val="accent2">
                    <a:lumMod val="40000"/>
                    <a:lumOff val="60000"/>
                  </a:schemeClr>
                </a:solidFill>
                <a:effectLst/>
              </a:rPr>
              <a:t>I</a:t>
            </a:r>
            <a:r>
              <a:rPr lang="en-US" sz="5400" b="1" cap="none" spc="0" dirty="0">
                <a:ln w="22225">
                  <a:solidFill>
                    <a:sysClr val="windowText" lastClr="000000"/>
                  </a:solidFill>
                  <a:prstDash val="solid"/>
                </a:ln>
                <a:solidFill>
                  <a:srgbClr val="FFFF00"/>
                </a:solidFill>
                <a:effectLst/>
              </a:rPr>
              <a:t>T</a:t>
            </a:r>
            <a:r>
              <a:rPr lang="en-US" sz="5400" b="1" cap="none" spc="0" dirty="0">
                <a:ln w="22225">
                  <a:solidFill>
                    <a:sysClr val="windowText" lastClr="000000"/>
                  </a:solidFill>
                  <a:prstDash val="solid"/>
                </a:ln>
                <a:solidFill>
                  <a:srgbClr val="92D050"/>
                </a:solidFill>
                <a:effectLst/>
              </a:rPr>
              <a:t>Y</a:t>
            </a:r>
            <a:r>
              <a:rPr lang="en-US" sz="5400" b="1" cap="none" spc="0" dirty="0">
                <a:ln w="22225">
                  <a:solidFill>
                    <a:sysClr val="windowText" lastClr="000000"/>
                  </a:solidFill>
                  <a:prstDash val="solid"/>
                </a:ln>
                <a:solidFill>
                  <a:srgbClr val="00B0F0"/>
                </a:solidFill>
                <a:effectLst/>
              </a:rPr>
              <a:t>!</a:t>
            </a:r>
            <a:r>
              <a:rPr lang="en-US" sz="5400" b="1" cap="none" spc="0" dirty="0">
                <a:ln w="22225">
                  <a:solidFill>
                    <a:sysClr val="windowText" lastClr="000000"/>
                  </a:solidFill>
                  <a:prstDash val="solid"/>
                </a:ln>
                <a:solidFill>
                  <a:srgbClr val="FF40FF"/>
                </a:solidFill>
                <a:effectLst/>
              </a:rPr>
              <a:t>!</a:t>
            </a:r>
            <a:r>
              <a:rPr lang="en-US" sz="5400" b="1" cap="none" spc="0" dirty="0">
                <a:ln w="22225">
                  <a:solidFill>
                    <a:sysClr val="windowText" lastClr="000000"/>
                  </a:solidFill>
                  <a:prstDash val="solid"/>
                </a:ln>
                <a:solidFill>
                  <a:srgbClr val="FFFF00"/>
                </a:solidFill>
                <a:effectLst/>
              </a:rPr>
              <a:t>!</a:t>
            </a:r>
          </a:p>
        </p:txBody>
      </p:sp>
      <p:pic>
        <p:nvPicPr>
          <p:cNvPr id="5" name="Content Placeholder 3" descr="A close up of a sign&#10;&#10;Description automatically generated">
            <a:extLst>
              <a:ext uri="{FF2B5EF4-FFF2-40B4-BE49-F238E27FC236}">
                <a16:creationId xmlns:a16="http://schemas.microsoft.com/office/drawing/2014/main" id="{E4B52962-58D0-694E-A7BB-85325EEA0C04}"/>
              </a:ext>
            </a:extLst>
          </p:cNvPr>
          <p:cNvPicPr>
            <a:picLocks noChangeAspect="1"/>
          </p:cNvPicPr>
          <p:nvPr/>
        </p:nvPicPr>
        <p:blipFill>
          <a:blip r:embed="rId2"/>
          <a:stretch>
            <a:fillRect/>
          </a:stretch>
        </p:blipFill>
        <p:spPr>
          <a:xfrm>
            <a:off x="0" y="5867881"/>
            <a:ext cx="3369910" cy="1010973"/>
          </a:xfrm>
          <a:prstGeom prst="rect">
            <a:avLst/>
          </a:prstGeom>
        </p:spPr>
      </p:pic>
    </p:spTree>
    <p:extLst>
      <p:ext uri="{BB962C8B-B14F-4D97-AF65-F5344CB8AC3E}">
        <p14:creationId xmlns:p14="http://schemas.microsoft.com/office/powerpoint/2010/main" val="18049481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4C6A80A-C3F4-48DE-80ED-845C8B3E13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0070" y="0"/>
            <a:ext cx="7541930"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16832C-0BB7-3F41-91A9-E60AFEE8442C}"/>
              </a:ext>
            </a:extLst>
          </p:cNvPr>
          <p:cNvSpPr>
            <a:spLocks noGrp="1"/>
          </p:cNvSpPr>
          <p:nvPr>
            <p:ph type="title"/>
          </p:nvPr>
        </p:nvSpPr>
        <p:spPr>
          <a:xfrm>
            <a:off x="4970109" y="484632"/>
            <a:ext cx="6730277" cy="1609344"/>
          </a:xfrm>
          <a:ln>
            <a:noFill/>
          </a:ln>
        </p:spPr>
        <p:txBody>
          <a:bodyPr>
            <a:normAutofit/>
          </a:bodyPr>
          <a:lstStyle/>
          <a:p>
            <a:r>
              <a:rPr lang="en-US" sz="4800"/>
              <a:t>Who to contact</a:t>
            </a:r>
          </a:p>
        </p:txBody>
      </p:sp>
      <p:pic>
        <p:nvPicPr>
          <p:cNvPr id="5" name="Picture 4" descr="Two people standing in front of a sign&#10;&#10;Description automatically generated">
            <a:extLst>
              <a:ext uri="{FF2B5EF4-FFF2-40B4-BE49-F238E27FC236}">
                <a16:creationId xmlns:a16="http://schemas.microsoft.com/office/drawing/2014/main" id="{4ED86F86-7E91-3F41-94D2-00757E39342C}"/>
              </a:ext>
            </a:extLst>
          </p:cNvPr>
          <p:cNvPicPr>
            <a:picLocks noChangeAspect="1"/>
          </p:cNvPicPr>
          <p:nvPr/>
        </p:nvPicPr>
        <p:blipFill>
          <a:blip r:embed="rId4"/>
          <a:stretch>
            <a:fillRect/>
          </a:stretch>
        </p:blipFill>
        <p:spPr>
          <a:xfrm>
            <a:off x="1044137" y="639447"/>
            <a:ext cx="3114318" cy="3293416"/>
          </a:xfrm>
          <a:prstGeom prst="rect">
            <a:avLst/>
          </a:prstGeom>
        </p:spPr>
      </p:pic>
      <p:pic>
        <p:nvPicPr>
          <p:cNvPr id="4" name="Content Placeholder 3" descr="A close up of a sign&#10;&#10;Description automatically generated">
            <a:extLst>
              <a:ext uri="{FF2B5EF4-FFF2-40B4-BE49-F238E27FC236}">
                <a16:creationId xmlns:a16="http://schemas.microsoft.com/office/drawing/2014/main" id="{853C2B99-733D-6047-A2A8-96430C59255B}"/>
              </a:ext>
            </a:extLst>
          </p:cNvPr>
          <p:cNvPicPr>
            <a:picLocks noChangeAspect="1"/>
          </p:cNvPicPr>
          <p:nvPr/>
        </p:nvPicPr>
        <p:blipFill>
          <a:blip r:embed="rId5"/>
          <a:stretch>
            <a:fillRect/>
          </a:stretch>
        </p:blipFill>
        <p:spPr>
          <a:xfrm>
            <a:off x="788545" y="4661943"/>
            <a:ext cx="3369910" cy="1010973"/>
          </a:xfrm>
          <a:prstGeom prst="rect">
            <a:avLst/>
          </a:prstGeom>
        </p:spPr>
      </p:pic>
      <p:sp>
        <p:nvSpPr>
          <p:cNvPr id="3" name="Content Placeholder 2">
            <a:extLst>
              <a:ext uri="{FF2B5EF4-FFF2-40B4-BE49-F238E27FC236}">
                <a16:creationId xmlns:a16="http://schemas.microsoft.com/office/drawing/2014/main" id="{6605DE34-ABC8-9A4D-957E-80B7E6762025}"/>
              </a:ext>
            </a:extLst>
          </p:cNvPr>
          <p:cNvSpPr>
            <a:spLocks noGrp="1"/>
          </p:cNvSpPr>
          <p:nvPr>
            <p:ph idx="1"/>
          </p:nvPr>
        </p:nvSpPr>
        <p:spPr>
          <a:xfrm>
            <a:off x="4970109" y="2121408"/>
            <a:ext cx="6730276" cy="4050792"/>
          </a:xfrm>
        </p:spPr>
        <p:txBody>
          <a:bodyPr>
            <a:normAutofit/>
          </a:bodyPr>
          <a:lstStyle/>
          <a:p>
            <a:r>
              <a:rPr lang="en-US" sz="2400" dirty="0"/>
              <a:t>If you are interested in a possible internship with 4theRegion please contact Zoe </a:t>
            </a:r>
            <a:r>
              <a:rPr lang="en-US" sz="2400" dirty="0" err="1"/>
              <a:t>Antrobus</a:t>
            </a:r>
            <a:r>
              <a:rPr lang="en-US" sz="2400" dirty="0"/>
              <a:t> @ </a:t>
            </a:r>
            <a:r>
              <a:rPr lang="en-GB" sz="2400" u="sng" dirty="0">
                <a:hlinkClick r:id="rId6">
                  <a:extLst>
                    <a:ext uri="{A12FA001-AC4F-418D-AE19-62706E023703}">
                      <ahyp:hlinkClr xmlns:ahyp="http://schemas.microsoft.com/office/drawing/2018/hyperlinkcolor" val="tx"/>
                    </a:ext>
                  </a:extLst>
                </a:hlinkClick>
              </a:rPr>
              <a:t>zoe@4theregion.com</a:t>
            </a:r>
            <a:r>
              <a:rPr lang="en-GB" sz="2400" u="sng" dirty="0"/>
              <a:t>  </a:t>
            </a:r>
            <a:r>
              <a:rPr lang="en-GB" sz="2400" dirty="0"/>
              <a:t>who will more than happy to inform you of any vacancies at the company.  </a:t>
            </a:r>
          </a:p>
          <a:p>
            <a:r>
              <a:rPr lang="en-GB" sz="2400" dirty="0"/>
              <a:t>Or if you would like to find out more about 4theRegion please visit </a:t>
            </a:r>
            <a:r>
              <a:rPr lang="en-GB" sz="2400" dirty="0">
                <a:hlinkClick r:id="rId7">
                  <a:extLst>
                    <a:ext uri="{A12FA001-AC4F-418D-AE19-62706E023703}">
                      <ahyp:hlinkClr xmlns:ahyp="http://schemas.microsoft.com/office/drawing/2018/hyperlinkcolor" val="tx"/>
                    </a:ext>
                  </a:extLst>
                </a:hlinkClick>
              </a:rPr>
              <a:t>https://www.4theregion.org.uk</a:t>
            </a:r>
            <a:endParaRPr lang="en-GB" sz="2400" dirty="0"/>
          </a:p>
          <a:p>
            <a:pPr marL="0" indent="0">
              <a:buNone/>
            </a:pPr>
            <a:r>
              <a:rPr lang="en-GB" sz="1800" dirty="0"/>
              <a:t> </a:t>
            </a:r>
          </a:p>
          <a:p>
            <a:endParaRPr lang="en-US" sz="1800" u="sng" dirty="0"/>
          </a:p>
        </p:txBody>
      </p:sp>
      <p:grpSp>
        <p:nvGrpSpPr>
          <p:cNvPr id="12" name="Group 11">
            <a:extLst>
              <a:ext uri="{FF2B5EF4-FFF2-40B4-BE49-F238E27FC236}">
                <a16:creationId xmlns:a16="http://schemas.microsoft.com/office/drawing/2014/main" id="{9E2417C7-A82F-44F7-A96F-B751F3302F1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3" name="Oval 12">
              <a:extLst>
                <a:ext uri="{FF2B5EF4-FFF2-40B4-BE49-F238E27FC236}">
                  <a16:creationId xmlns:a16="http://schemas.microsoft.com/office/drawing/2014/main" id="{C41F7344-9C8B-4289-B22F-5A9BE386F0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8">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4" name="Oval 13">
              <a:extLst>
                <a:ext uri="{FF2B5EF4-FFF2-40B4-BE49-F238E27FC236}">
                  <a16:creationId xmlns:a16="http://schemas.microsoft.com/office/drawing/2014/main" id="{3D44D01D-A2CB-4AC9-9D70-A4DC027D1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7135967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E291BF-04A6-024F-A965-6C59514E6085}"/>
              </a:ext>
            </a:extLst>
          </p:cNvPr>
          <p:cNvSpPr>
            <a:spLocks noGrp="1"/>
          </p:cNvSpPr>
          <p:nvPr>
            <p:ph type="title"/>
          </p:nvPr>
        </p:nvSpPr>
        <p:spPr/>
        <p:txBody>
          <a:bodyPr/>
          <a:lstStyle/>
          <a:p>
            <a:pPr algn="ctr"/>
            <a:r>
              <a:rPr lang="en-US" dirty="0"/>
              <a:t>Thank you</a:t>
            </a:r>
          </a:p>
        </p:txBody>
      </p:sp>
      <p:sp>
        <p:nvSpPr>
          <p:cNvPr id="3" name="Content Placeholder 2">
            <a:extLst>
              <a:ext uri="{FF2B5EF4-FFF2-40B4-BE49-F238E27FC236}">
                <a16:creationId xmlns:a16="http://schemas.microsoft.com/office/drawing/2014/main" id="{936A654A-5004-484C-A734-4046A0D07A4F}"/>
              </a:ext>
            </a:extLst>
          </p:cNvPr>
          <p:cNvSpPr>
            <a:spLocks noGrp="1"/>
          </p:cNvSpPr>
          <p:nvPr>
            <p:ph idx="1"/>
          </p:nvPr>
        </p:nvSpPr>
        <p:spPr/>
        <p:txBody>
          <a:bodyPr/>
          <a:lstStyle/>
          <a:p>
            <a:pPr algn="ctr"/>
            <a:r>
              <a:rPr lang="en-US" sz="3200" dirty="0"/>
              <a:t>Finally, thank you for listening to this presentation, I hope you have found it both informative and interesting and I wish you Good Luck in your placement search.</a:t>
            </a:r>
          </a:p>
          <a:p>
            <a:endParaRPr lang="en-US" dirty="0"/>
          </a:p>
          <a:p>
            <a:endParaRPr lang="en-US" dirty="0"/>
          </a:p>
          <a:p>
            <a:endParaRPr lang="en-US" dirty="0"/>
          </a:p>
        </p:txBody>
      </p:sp>
      <p:pic>
        <p:nvPicPr>
          <p:cNvPr id="4" name="Content Placeholder 3">
            <a:extLst>
              <a:ext uri="{FF2B5EF4-FFF2-40B4-BE49-F238E27FC236}">
                <a16:creationId xmlns:a16="http://schemas.microsoft.com/office/drawing/2014/main" id="{8499F54D-5BE9-4A41-B94D-A5F116C09AA2}"/>
              </a:ext>
            </a:extLst>
          </p:cNvPr>
          <p:cNvPicPr>
            <a:picLocks noChangeAspect="1"/>
          </p:cNvPicPr>
          <p:nvPr/>
        </p:nvPicPr>
        <p:blipFill>
          <a:blip r:embed="rId2"/>
          <a:stretch>
            <a:fillRect/>
          </a:stretch>
        </p:blipFill>
        <p:spPr>
          <a:xfrm>
            <a:off x="0" y="5915025"/>
            <a:ext cx="2809427" cy="942975"/>
          </a:xfrm>
          <a:prstGeom prst="rect">
            <a:avLst/>
          </a:prstGeom>
        </p:spPr>
      </p:pic>
      <mc:AlternateContent xmlns:mc="http://schemas.openxmlformats.org/markup-compatibility/2006">
        <mc:Choice xmlns:am3d="http://schemas.microsoft.com/office/drawing/2017/model3d" Requires="am3d">
          <p:graphicFrame>
            <p:nvGraphicFramePr>
              <p:cNvPr id="5" name="3D Model 4" descr="Magnifying Glass">
                <a:extLst>
                  <a:ext uri="{FF2B5EF4-FFF2-40B4-BE49-F238E27FC236}">
                    <a16:creationId xmlns:a16="http://schemas.microsoft.com/office/drawing/2014/main" id="{38DFC345-2793-3948-9D11-57A2DE0E45F4}"/>
                  </a:ext>
                </a:extLst>
              </p:cNvPr>
              <p:cNvGraphicFramePr>
                <a:graphicFrameLocks noChangeAspect="1"/>
              </p:cNvGraphicFramePr>
              <p:nvPr>
                <p:extLst>
                  <p:ext uri="{D42A27DB-BD31-4B8C-83A1-F6EECF244321}">
                    <p14:modId xmlns:p14="http://schemas.microsoft.com/office/powerpoint/2010/main" val="3733482265"/>
                  </p:ext>
                </p:extLst>
              </p:nvPr>
            </p:nvGraphicFramePr>
            <p:xfrm>
              <a:off x="8742820" y="3918418"/>
              <a:ext cx="1900018" cy="2355623"/>
            </p:xfrm>
            <a:graphic>
              <a:graphicData uri="http://schemas.microsoft.com/office/drawing/2017/model3d">
                <am3d:model3d r:embed="rId3">
                  <am3d:spPr>
                    <a:xfrm>
                      <a:off x="0" y="0"/>
                      <a:ext cx="1900018" cy="2355623"/>
                    </a:xfrm>
                    <a:prstGeom prst="rect">
                      <a:avLst/>
                    </a:prstGeom>
                  </am3d:spPr>
                  <am3d:camera>
                    <am3d:pos x="0" y="0" z="66114581"/>
                    <am3d:up dx="0" dy="36000000" dz="0"/>
                    <am3d:lookAt x="0" y="0" z="0"/>
                    <am3d:perspective fov="2700000"/>
                  </am3d:camera>
                  <am3d:trans>
                    <am3d:meterPerModelUnit n="70478" d="1000000"/>
                    <am3d:preTrans dx="3477914" dy="-15515201" dz="-2432555"/>
                    <am3d:scale>
                      <am3d:sx n="1000000" d="1000000"/>
                      <am3d:sy n="1000000" d="1000000"/>
                      <am3d:sz n="1000000" d="1000000"/>
                    </am3d:scale>
                    <am3d:rot ax="86418" ay="2725952" az="61578"/>
                    <am3d:postTrans dx="0" dy="0" dz="0"/>
                  </am3d:trans>
                  <am3d:raster rName="Office3DRenderer" rVer="16.0.8326">
                    <am3d:blip r:embed="rId4"/>
                  </am3d:raster>
                  <am3d:objViewport viewportSz="3622087"/>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5" name="3D Model 4" descr="Magnifying Glass">
                <a:extLst>
                  <a:ext uri="{FF2B5EF4-FFF2-40B4-BE49-F238E27FC236}">
                    <a16:creationId xmlns:a16="http://schemas.microsoft.com/office/drawing/2014/main" id="{38DFC345-2793-3948-9D11-57A2DE0E45F4}"/>
                  </a:ext>
                </a:extLst>
              </p:cNvPr>
              <p:cNvPicPr>
                <a:picLocks noGrp="1" noRot="1" noChangeAspect="1" noMove="1" noResize="1" noEditPoints="1" noAdjustHandles="1" noChangeArrowheads="1" noChangeShapeType="1" noCrop="1"/>
              </p:cNvPicPr>
              <p:nvPr/>
            </p:nvPicPr>
            <p:blipFill>
              <a:blip r:embed="rId4"/>
              <a:stretch>
                <a:fillRect/>
              </a:stretch>
            </p:blipFill>
            <p:spPr>
              <a:xfrm>
                <a:off x="8742820" y="3918418"/>
                <a:ext cx="1900018" cy="2355623"/>
              </a:xfrm>
              <a:prstGeom prst="rect">
                <a:avLst/>
              </a:prstGeom>
            </p:spPr>
          </p:pic>
        </mc:Fallback>
      </mc:AlternateContent>
    </p:spTree>
    <p:extLst>
      <p:ext uri="{BB962C8B-B14F-4D97-AF65-F5344CB8AC3E}">
        <p14:creationId xmlns:p14="http://schemas.microsoft.com/office/powerpoint/2010/main" val="216875973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3C3185-EB4F-4543-A652-3B61D8DD2394}"/>
              </a:ext>
            </a:extLst>
          </p:cNvPr>
          <p:cNvSpPr>
            <a:spLocks noGrp="1"/>
          </p:cNvSpPr>
          <p:nvPr>
            <p:ph type="title"/>
          </p:nvPr>
        </p:nvSpPr>
        <p:spPr/>
        <p:txBody>
          <a:bodyPr/>
          <a:lstStyle/>
          <a:p>
            <a:r>
              <a:rPr lang="en-US" dirty="0"/>
              <a:t>Academic References</a:t>
            </a:r>
          </a:p>
        </p:txBody>
      </p:sp>
      <p:sp>
        <p:nvSpPr>
          <p:cNvPr id="7" name="Content Placeholder 6">
            <a:extLst>
              <a:ext uri="{FF2B5EF4-FFF2-40B4-BE49-F238E27FC236}">
                <a16:creationId xmlns:a16="http://schemas.microsoft.com/office/drawing/2014/main" id="{9F4A44FC-7B9E-0847-B48B-EF272F4125FF}"/>
              </a:ext>
            </a:extLst>
          </p:cNvPr>
          <p:cNvSpPr>
            <a:spLocks noGrp="1"/>
          </p:cNvSpPr>
          <p:nvPr>
            <p:ph idx="1"/>
          </p:nvPr>
        </p:nvSpPr>
        <p:spPr/>
        <p:txBody>
          <a:bodyPr/>
          <a:lstStyle/>
          <a:p>
            <a:pPr marL="0" indent="0">
              <a:buNone/>
            </a:pPr>
            <a:r>
              <a:rPr lang="en-GB" dirty="0"/>
              <a:t>Financial Post (2014) </a:t>
            </a:r>
            <a:r>
              <a:rPr lang="en-GB" i="1" dirty="0"/>
              <a:t>11 things you should do in the 15 minutes before a job interview. </a:t>
            </a:r>
            <a:r>
              <a:rPr lang="en-GB" dirty="0"/>
              <a:t>Available at:</a:t>
            </a:r>
            <a:r>
              <a:rPr lang="en-GB" i="1" dirty="0"/>
              <a:t> </a:t>
            </a:r>
            <a:r>
              <a:rPr lang="en-US" b="1" u="sng" dirty="0">
                <a:hlinkClick r:id="rId2"/>
              </a:rPr>
              <a:t>https://financialpost.com/business-insider/job-interview-tips</a:t>
            </a:r>
            <a:r>
              <a:rPr lang="en-US" b="1" dirty="0"/>
              <a:t> </a:t>
            </a:r>
            <a:r>
              <a:rPr lang="en-US" dirty="0"/>
              <a:t>(Accessed: 15 July 2020).</a:t>
            </a:r>
            <a:endParaRPr lang="en-GB" dirty="0"/>
          </a:p>
          <a:p>
            <a:pPr marL="0" indent="0">
              <a:buNone/>
            </a:pPr>
            <a:endParaRPr lang="en-US" dirty="0"/>
          </a:p>
          <a:p>
            <a:pPr marL="0" indent="0">
              <a:buNone/>
            </a:pPr>
            <a:r>
              <a:rPr lang="en-GB" dirty="0"/>
              <a:t>4theRegion (2020) </a:t>
            </a:r>
            <a:r>
              <a:rPr lang="en-GB" i="1" dirty="0"/>
              <a:t>About Us. </a:t>
            </a:r>
            <a:r>
              <a:rPr lang="en-GB" dirty="0"/>
              <a:t>Available at:  </a:t>
            </a:r>
            <a:r>
              <a:rPr lang="en-GB" b="1" u="sng" dirty="0">
                <a:hlinkClick r:id="rId3"/>
              </a:rPr>
              <a:t>https://www.4theregion.org.uk/about-us/</a:t>
            </a:r>
            <a:r>
              <a:rPr lang="en-GB" b="1" dirty="0"/>
              <a:t> </a:t>
            </a:r>
            <a:r>
              <a:rPr lang="en-GB" dirty="0"/>
              <a:t>(Accessed: 15 July 2020).</a:t>
            </a:r>
          </a:p>
          <a:p>
            <a:pPr marL="0" indent="0">
              <a:buNone/>
            </a:pPr>
            <a:endParaRPr lang="en-US" dirty="0"/>
          </a:p>
          <a:p>
            <a:pPr marL="0" indent="0">
              <a:buNone/>
            </a:pPr>
            <a:r>
              <a:rPr lang="en-GB" dirty="0"/>
              <a:t>4theRegion (2019</a:t>
            </a:r>
            <a:r>
              <a:rPr lang="en-GB" i="1" dirty="0"/>
              <a:t>)  4theRegion Explainer Video.</a:t>
            </a:r>
            <a:r>
              <a:rPr lang="en-GB" dirty="0"/>
              <a:t> Available at:  </a:t>
            </a:r>
            <a:r>
              <a:rPr lang="en-GB" u="sng" dirty="0">
                <a:hlinkClick r:id="rId4"/>
              </a:rPr>
              <a:t>https://www.youtube.com/watch?v=rrFLhJgF25s</a:t>
            </a:r>
            <a:r>
              <a:rPr lang="en-GB" u="sng" dirty="0"/>
              <a:t> </a:t>
            </a:r>
            <a:r>
              <a:rPr lang="en-GB" dirty="0"/>
              <a:t>(Accessed:15 July 2020).</a:t>
            </a:r>
            <a:r>
              <a:rPr lang="en-GB" u="sng" dirty="0"/>
              <a:t> </a:t>
            </a:r>
            <a:endParaRPr lang="en-GB" dirty="0"/>
          </a:p>
          <a:p>
            <a:pPr marL="0" indent="0">
              <a:buNone/>
            </a:pPr>
            <a:endParaRPr lang="en-US" dirty="0"/>
          </a:p>
        </p:txBody>
      </p:sp>
      <p:pic>
        <p:nvPicPr>
          <p:cNvPr id="8" name="Content Placeholder 3">
            <a:extLst>
              <a:ext uri="{FF2B5EF4-FFF2-40B4-BE49-F238E27FC236}">
                <a16:creationId xmlns:a16="http://schemas.microsoft.com/office/drawing/2014/main" id="{9D66EC49-5E34-3F44-962B-4BE5E3BC7BE3}"/>
              </a:ext>
            </a:extLst>
          </p:cNvPr>
          <p:cNvPicPr>
            <a:picLocks noChangeAspect="1"/>
          </p:cNvPicPr>
          <p:nvPr/>
        </p:nvPicPr>
        <p:blipFill>
          <a:blip r:embed="rId5"/>
          <a:stretch>
            <a:fillRect/>
          </a:stretch>
        </p:blipFill>
        <p:spPr>
          <a:xfrm>
            <a:off x="0" y="5915025"/>
            <a:ext cx="2809427" cy="942975"/>
          </a:xfrm>
          <a:prstGeom prst="rect">
            <a:avLst/>
          </a:prstGeom>
        </p:spPr>
      </p:pic>
    </p:spTree>
    <p:extLst>
      <p:ext uri="{BB962C8B-B14F-4D97-AF65-F5344CB8AC3E}">
        <p14:creationId xmlns:p14="http://schemas.microsoft.com/office/powerpoint/2010/main" val="4815351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53A471-5314-924F-8BF1-9404BE92C7EC}"/>
              </a:ext>
            </a:extLst>
          </p:cNvPr>
          <p:cNvSpPr>
            <a:spLocks noGrp="1"/>
          </p:cNvSpPr>
          <p:nvPr>
            <p:ph type="title"/>
          </p:nvPr>
        </p:nvSpPr>
        <p:spPr/>
        <p:txBody>
          <a:bodyPr/>
          <a:lstStyle/>
          <a:p>
            <a:r>
              <a:rPr lang="en-US" dirty="0"/>
              <a:t>Picture Links </a:t>
            </a:r>
          </a:p>
        </p:txBody>
      </p:sp>
      <p:sp>
        <p:nvSpPr>
          <p:cNvPr id="5" name="Content Placeholder 4">
            <a:extLst>
              <a:ext uri="{FF2B5EF4-FFF2-40B4-BE49-F238E27FC236}">
                <a16:creationId xmlns:a16="http://schemas.microsoft.com/office/drawing/2014/main" id="{FE9DC9DB-15CA-144F-94FE-F0A2A97F5D58}"/>
              </a:ext>
            </a:extLst>
          </p:cNvPr>
          <p:cNvSpPr>
            <a:spLocks noGrp="1"/>
          </p:cNvSpPr>
          <p:nvPr>
            <p:ph idx="1"/>
          </p:nvPr>
        </p:nvSpPr>
        <p:spPr/>
        <p:txBody>
          <a:bodyPr>
            <a:normAutofit fontScale="85000" lnSpcReduction="20000"/>
          </a:bodyPr>
          <a:lstStyle/>
          <a:p>
            <a:r>
              <a:rPr lang="en-US" sz="3200" dirty="0">
                <a:hlinkClick r:id="rId2"/>
              </a:rPr>
              <a:t>First Cymru</a:t>
            </a:r>
            <a:endParaRPr lang="en-US" sz="3200" dirty="0"/>
          </a:p>
          <a:p>
            <a:r>
              <a:rPr lang="en-US" sz="3200" dirty="0">
                <a:hlinkClick r:id="rId3"/>
              </a:rPr>
              <a:t>Liberty</a:t>
            </a:r>
            <a:endParaRPr lang="en-US" sz="3200" dirty="0"/>
          </a:p>
          <a:p>
            <a:r>
              <a:rPr lang="en-US" sz="3200" dirty="0">
                <a:hlinkClick r:id="rId4"/>
              </a:rPr>
              <a:t>Marriott</a:t>
            </a:r>
            <a:endParaRPr lang="en-US" sz="3200" dirty="0"/>
          </a:p>
          <a:p>
            <a:r>
              <a:rPr lang="en-US" sz="3200" dirty="0">
                <a:hlinkClick r:id="rId5"/>
              </a:rPr>
              <a:t>Gower College</a:t>
            </a:r>
            <a:endParaRPr lang="en-US" sz="3200" dirty="0"/>
          </a:p>
          <a:p>
            <a:r>
              <a:rPr lang="en-US" sz="3200" dirty="0">
                <a:hlinkClick r:id="rId6"/>
              </a:rPr>
              <a:t>DVLA </a:t>
            </a:r>
            <a:endParaRPr lang="en-US" sz="3200" dirty="0"/>
          </a:p>
          <a:p>
            <a:r>
              <a:rPr lang="en-US" sz="3200" dirty="0">
                <a:hlinkClick r:id="rId7"/>
              </a:rPr>
              <a:t>4theRegion Logo</a:t>
            </a:r>
            <a:endParaRPr lang="en-US" sz="3200" dirty="0"/>
          </a:p>
          <a:p>
            <a:r>
              <a:rPr lang="en-US" sz="3200" dirty="0"/>
              <a:t>‘Infographics’ from: </a:t>
            </a:r>
            <a:r>
              <a:rPr lang="en-GB" sz="3200" u="sng" dirty="0">
                <a:solidFill>
                  <a:srgbClr val="00B0F0"/>
                </a:solidFill>
              </a:rPr>
              <a:t>https://</a:t>
            </a:r>
            <a:r>
              <a:rPr lang="en-GB" sz="3200" u="sng" dirty="0" err="1">
                <a:solidFill>
                  <a:srgbClr val="00B0F0"/>
                </a:solidFill>
              </a:rPr>
              <a:t>www.canva.com</a:t>
            </a:r>
            <a:r>
              <a:rPr lang="en-US" sz="3200" u="sng" dirty="0">
                <a:solidFill>
                  <a:srgbClr val="00B0F0"/>
                </a:solidFill>
              </a:rPr>
              <a:t> </a:t>
            </a:r>
          </a:p>
          <a:p>
            <a:endParaRPr lang="en-US" sz="3200" dirty="0"/>
          </a:p>
          <a:p>
            <a:pPr marL="0" indent="0">
              <a:buNone/>
            </a:pPr>
            <a:r>
              <a:rPr lang="en-US" sz="2600" dirty="0"/>
              <a:t>(Please Right click on Company and scroll down to ‘Open Link’).</a:t>
            </a:r>
          </a:p>
        </p:txBody>
      </p:sp>
    </p:spTree>
    <p:extLst>
      <p:ext uri="{BB962C8B-B14F-4D97-AF65-F5344CB8AC3E}">
        <p14:creationId xmlns:p14="http://schemas.microsoft.com/office/powerpoint/2010/main" val="401160381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2349</TotalTime>
  <Words>1009</Words>
  <Application>Microsoft Macintosh PowerPoint</Application>
  <PresentationFormat>Widescreen</PresentationFormat>
  <Paragraphs>111</Paragraphs>
  <Slides>20</Slides>
  <Notes>3</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20</vt:i4>
      </vt:variant>
    </vt:vector>
  </HeadingPairs>
  <TitlesOfParts>
    <vt:vector size="27" baseType="lpstr">
      <vt:lpstr>Arial</vt:lpstr>
      <vt:lpstr>Calibri</vt:lpstr>
      <vt:lpstr>Rockwell</vt:lpstr>
      <vt:lpstr>Rockwell Condensed</vt:lpstr>
      <vt:lpstr>Rockwell Extra Bold</vt:lpstr>
      <vt:lpstr>Wingdings</vt:lpstr>
      <vt:lpstr>Wood Type</vt:lpstr>
      <vt:lpstr>PowerPoint Presentation</vt:lpstr>
      <vt:lpstr>About me</vt:lpstr>
      <vt:lpstr>The placement organisation </vt:lpstr>
      <vt:lpstr>4theregion</vt:lpstr>
      <vt:lpstr>4theregion</vt:lpstr>
      <vt:lpstr>A closer look… (4theRegion Explainer video, 2019).</vt:lpstr>
      <vt:lpstr>My Experience – How I got there</vt:lpstr>
      <vt:lpstr>MY experience- At the beginning</vt:lpstr>
      <vt:lpstr>My experience- Roles &amp; Responsibilities</vt:lpstr>
      <vt:lpstr>My experience- Roles &amp; Responsibilities</vt:lpstr>
      <vt:lpstr>My experience- Roles &amp; Responsibilities</vt:lpstr>
      <vt:lpstr>MY TYPCIAL DAY</vt:lpstr>
      <vt:lpstr>PowerPoint Presentation</vt:lpstr>
      <vt:lpstr>PowerPoint Presentation</vt:lpstr>
      <vt:lpstr>PowerPoint Presentation</vt:lpstr>
      <vt:lpstr>Overall… What I would suggest?</vt:lpstr>
      <vt:lpstr>Who to contact</vt:lpstr>
      <vt:lpstr>Thank you</vt:lpstr>
      <vt:lpstr>Academic References</vt:lpstr>
      <vt:lpstr>Picture Links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Mandy Davies</dc:creator>
  <cp:lastModifiedBy>Mandy Davies</cp:lastModifiedBy>
  <cp:revision>21</cp:revision>
  <dcterms:created xsi:type="dcterms:W3CDTF">2020-07-26T21:08:12Z</dcterms:created>
  <dcterms:modified xsi:type="dcterms:W3CDTF">2020-08-03T14:06:15Z</dcterms:modified>
</cp:coreProperties>
</file>