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94" r:id="rId4"/>
    <p:sldMasterId id="2147484403" r:id="rId5"/>
    <p:sldMasterId id="2147484415" r:id="rId6"/>
  </p:sldMasterIdLst>
  <p:notesMasterIdLst>
    <p:notesMasterId r:id="rId45"/>
  </p:notesMasterIdLst>
  <p:handoutMasterIdLst>
    <p:handoutMasterId r:id="rId46"/>
  </p:handoutMasterIdLst>
  <p:sldIdLst>
    <p:sldId id="353" r:id="rId7"/>
    <p:sldId id="329" r:id="rId8"/>
    <p:sldId id="313" r:id="rId9"/>
    <p:sldId id="336" r:id="rId10"/>
    <p:sldId id="330" r:id="rId11"/>
    <p:sldId id="314" r:id="rId12"/>
    <p:sldId id="340" r:id="rId13"/>
    <p:sldId id="359" r:id="rId14"/>
    <p:sldId id="326" r:id="rId15"/>
    <p:sldId id="337" r:id="rId16"/>
    <p:sldId id="348" r:id="rId17"/>
    <p:sldId id="349" r:id="rId18"/>
    <p:sldId id="315" r:id="rId19"/>
    <p:sldId id="343" r:id="rId20"/>
    <p:sldId id="327" r:id="rId21"/>
    <p:sldId id="316" r:id="rId22"/>
    <p:sldId id="317" r:id="rId23"/>
    <p:sldId id="318" r:id="rId24"/>
    <p:sldId id="319" r:id="rId25"/>
    <p:sldId id="320" r:id="rId26"/>
    <p:sldId id="321" r:id="rId27"/>
    <p:sldId id="354" r:id="rId28"/>
    <p:sldId id="355" r:id="rId29"/>
    <p:sldId id="356" r:id="rId30"/>
    <p:sldId id="324" r:id="rId31"/>
    <p:sldId id="256" r:id="rId32"/>
    <p:sldId id="345" r:id="rId33"/>
    <p:sldId id="323" r:id="rId34"/>
    <p:sldId id="344" r:id="rId35"/>
    <p:sldId id="346" r:id="rId36"/>
    <p:sldId id="351" r:id="rId37"/>
    <p:sldId id="357" r:id="rId38"/>
    <p:sldId id="358" r:id="rId39"/>
    <p:sldId id="338" r:id="rId40"/>
    <p:sldId id="347" r:id="rId41"/>
    <p:sldId id="360" r:id="rId42"/>
    <p:sldId id="328" r:id="rId43"/>
    <p:sldId id="352" r:id="rId44"/>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CB0C02-AE5F-8C7A-7A9F-4952A019AD57}" v="288" dt="2025-10-23T10:34:44.8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viewProps" Target="viewProps.xml"/><Relationship Id="rId8" Type="http://schemas.openxmlformats.org/officeDocument/2006/relationships/slide" Target="slides/slide2.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handoutMaster" Target="handoutMasters/handoutMaster1.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44CB0C02-AE5F-8C7A-7A9F-4952A019AD57}"/>
    <pc:docChg chg="addSld modSld">
      <pc:chgData name="Natasha Young" userId="S::n.young@uwtsd.ac.uk::450ac887-d51d-4f28-b5bb-9aa773a39bcf" providerId="AD" clId="Web-{44CB0C02-AE5F-8C7A-7A9F-4952A019AD57}" dt="2025-10-23T10:34:44.471" v="331" actId="20577"/>
      <pc:docMkLst>
        <pc:docMk/>
      </pc:docMkLst>
      <pc:sldChg chg="add modNotes">
        <pc:chgData name="Natasha Young" userId="S::n.young@uwtsd.ac.uk::450ac887-d51d-4f28-b5bb-9aa773a39bcf" providerId="AD" clId="Web-{44CB0C02-AE5F-8C7A-7A9F-4952A019AD57}" dt="2025-10-22T15:31:06.999" v="96"/>
        <pc:sldMkLst>
          <pc:docMk/>
          <pc:sldMk cId="158372739" sldId="256"/>
        </pc:sldMkLst>
      </pc:sldChg>
      <pc:sldChg chg="modSp">
        <pc:chgData name="Natasha Young" userId="S::n.young@uwtsd.ac.uk::450ac887-d51d-4f28-b5bb-9aa773a39bcf" providerId="AD" clId="Web-{44CB0C02-AE5F-8C7A-7A9F-4952A019AD57}" dt="2025-10-22T15:26:03.555" v="0" actId="1076"/>
        <pc:sldMkLst>
          <pc:docMk/>
          <pc:sldMk cId="0" sldId="316"/>
        </pc:sldMkLst>
        <pc:grpChg chg="mod">
          <ac:chgData name="Natasha Young" userId="S::n.young@uwtsd.ac.uk::450ac887-d51d-4f28-b5bb-9aa773a39bcf" providerId="AD" clId="Web-{44CB0C02-AE5F-8C7A-7A9F-4952A019AD57}" dt="2025-10-22T15:26:03.555" v="0" actId="1076"/>
          <ac:grpSpMkLst>
            <pc:docMk/>
            <pc:sldMk cId="0" sldId="316"/>
            <ac:grpSpMk id="30725" creationId="{3470B4A6-4BC6-447C-9485-27EA6924AEC5}"/>
          </ac:grpSpMkLst>
        </pc:grpChg>
      </pc:sldChg>
      <pc:sldChg chg="modNotes">
        <pc:chgData name="Natasha Young" userId="S::n.young@uwtsd.ac.uk::450ac887-d51d-4f28-b5bb-9aa773a39bcf" providerId="AD" clId="Web-{44CB0C02-AE5F-8C7A-7A9F-4952A019AD57}" dt="2025-10-23T10:24:14.508" v="108"/>
        <pc:sldMkLst>
          <pc:docMk/>
          <pc:sldMk cId="0" sldId="340"/>
        </pc:sldMkLst>
      </pc:sldChg>
      <pc:sldChg chg="addSp delSp modSp new modNotes">
        <pc:chgData name="Natasha Young" userId="S::n.young@uwtsd.ac.uk::450ac887-d51d-4f28-b5bb-9aa773a39bcf" providerId="AD" clId="Web-{44CB0C02-AE5F-8C7A-7A9F-4952A019AD57}" dt="2025-10-23T10:34:44.471" v="331" actId="20577"/>
        <pc:sldMkLst>
          <pc:docMk/>
          <pc:sldMk cId="1601927891" sldId="360"/>
        </pc:sldMkLst>
        <pc:spChg chg="mod">
          <ac:chgData name="Natasha Young" userId="S::n.young@uwtsd.ac.uk::450ac887-d51d-4f28-b5bb-9aa773a39bcf" providerId="AD" clId="Web-{44CB0C02-AE5F-8C7A-7A9F-4952A019AD57}" dt="2025-10-23T10:28:11.714" v="128" actId="20577"/>
          <ac:spMkLst>
            <pc:docMk/>
            <pc:sldMk cId="1601927891" sldId="360"/>
            <ac:spMk id="2" creationId="{E7D8AD12-7C2C-A3E2-F6D3-AF9986BEA9AA}"/>
          </ac:spMkLst>
        </pc:spChg>
        <pc:spChg chg="del mod">
          <ac:chgData name="Natasha Young" userId="S::n.young@uwtsd.ac.uk::450ac887-d51d-4f28-b5bb-9aa773a39bcf" providerId="AD" clId="Web-{44CB0C02-AE5F-8C7A-7A9F-4952A019AD57}" dt="2025-10-23T10:30:16.716" v="132"/>
          <ac:spMkLst>
            <pc:docMk/>
            <pc:sldMk cId="1601927891" sldId="360"/>
            <ac:spMk id="3" creationId="{6589AB17-FD97-8CF3-7553-C7C9C9FA6956}"/>
          </ac:spMkLst>
        </pc:spChg>
        <pc:spChg chg="del">
          <ac:chgData name="Natasha Young" userId="S::n.young@uwtsd.ac.uk::450ac887-d51d-4f28-b5bb-9aa773a39bcf" providerId="AD" clId="Web-{44CB0C02-AE5F-8C7A-7A9F-4952A019AD57}" dt="2025-10-23T10:28:14.339" v="129"/>
          <ac:spMkLst>
            <pc:docMk/>
            <pc:sldMk cId="1601927891" sldId="360"/>
            <ac:spMk id="4" creationId="{8684A778-5B11-5967-F6AB-4491B6E6EAE0}"/>
          </ac:spMkLst>
        </pc:spChg>
        <pc:spChg chg="add mod">
          <ac:chgData name="Natasha Young" userId="S::n.young@uwtsd.ac.uk::450ac887-d51d-4f28-b5bb-9aa773a39bcf" providerId="AD" clId="Web-{44CB0C02-AE5F-8C7A-7A9F-4952A019AD57}" dt="2025-10-23T10:34:44.471" v="331" actId="20577"/>
          <ac:spMkLst>
            <pc:docMk/>
            <pc:sldMk cId="1601927891" sldId="360"/>
            <ac:spMk id="6" creationId="{A5477E33-AB8C-D12A-1B3A-585AFF26E78F}"/>
          </ac:spMkLst>
        </pc:spChg>
        <pc:picChg chg="add mod ord">
          <ac:chgData name="Natasha Young" userId="S::n.young@uwtsd.ac.uk::450ac887-d51d-4f28-b5bb-9aa773a39bcf" providerId="AD" clId="Web-{44CB0C02-AE5F-8C7A-7A9F-4952A019AD57}" dt="2025-10-23T10:32:51.498" v="225" actId="1076"/>
          <ac:picMkLst>
            <pc:docMk/>
            <pc:sldMk cId="1601927891" sldId="360"/>
            <ac:picMk id="5" creationId="{509E8A7B-DAFD-66AE-D6BD-FFE4A89EDDE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DEFE403-E668-420F-8C43-4BF196CCC95C}"/>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161D17CF-D5E7-4501-B8F5-78E78A498CA7}"/>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5450BB3F-410E-4A81-BF5F-472CCCAF9E94}"/>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5FF23FE3-F1F0-49BC-A837-DF632B2E3B1F}"/>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B65B5047-DD6F-461F-8A3D-ED2612B57DA8}"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93BCB10-625F-439E-8A26-99A2A60A2763}"/>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1EAF830B-CF93-4E58-9694-A222D5F4C814}"/>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7172" name="Rectangle 4">
            <a:extLst>
              <a:ext uri="{FF2B5EF4-FFF2-40B4-BE49-F238E27FC236}">
                <a16:creationId xmlns:a16="http://schemas.microsoft.com/office/drawing/2014/main" id="{FCBBD138-7A5A-460C-9725-8EC2293DA95C}"/>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3F1F6CF-7A21-4D51-9DA5-35629D6E6DD4}"/>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12D1FA62-B374-47D7-81A3-C70091FF8AB7}"/>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A19B0389-2C13-4E8B-A034-6A463DE59AB2}"/>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E3BC9985-B68B-48F2-8D21-4034C6435DA7}"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en.wikipedia.org/wiki/Australia" TargetMode="External"/><Relationship Id="rId13" Type="http://schemas.openxmlformats.org/officeDocument/2006/relationships/hyperlink" Target="https://en.wikipedia.org/wiki/Shilling" TargetMode="External"/><Relationship Id="rId3" Type="http://schemas.openxmlformats.org/officeDocument/2006/relationships/hyperlink" Target="https://en.wikipedia.org/wiki/Nottingham" TargetMode="External"/><Relationship Id="rId7" Type="http://schemas.openxmlformats.org/officeDocument/2006/relationships/hyperlink" Target="https://en.wikipedia.org/wiki/Home_Children" TargetMode="External"/><Relationship Id="rId12" Type="http://schemas.openxmlformats.org/officeDocument/2006/relationships/hyperlink" Target="https://en.wikipedia.org/wiki/Commonwealth_of_Nations"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en.wikipedia.org/wiki/Hyson_Green" TargetMode="External"/><Relationship Id="rId11" Type="http://schemas.openxmlformats.org/officeDocument/2006/relationships/hyperlink" Target="https://en.wikipedia.org/wiki/Rhodesia" TargetMode="External"/><Relationship Id="rId5" Type="http://schemas.openxmlformats.org/officeDocument/2006/relationships/hyperlink" Target="https://en.wikipedia.org/wiki/Radford,_Nottingham" TargetMode="External"/><Relationship Id="rId10" Type="http://schemas.openxmlformats.org/officeDocument/2006/relationships/hyperlink" Target="https://en.wikipedia.org/wiki/New_Zealand" TargetMode="External"/><Relationship Id="rId4" Type="http://schemas.openxmlformats.org/officeDocument/2006/relationships/hyperlink" Target="https://en.wikipedia.org/wiki/Nottinghamshire_County_Council" TargetMode="External"/><Relationship Id="rId9" Type="http://schemas.openxmlformats.org/officeDocument/2006/relationships/hyperlink" Target="https://en.wikipedia.org/wiki/Canada"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en.wikipedia.org/wiki/Woking" TargetMode="External"/><Relationship Id="rId2" Type="http://schemas.openxmlformats.org/officeDocument/2006/relationships/slide" Target="../slides/slide35.xml"/><Relationship Id="rId1" Type="http://schemas.openxmlformats.org/officeDocument/2006/relationships/notesMaster" Target="../notesMasters/notesMaster1.xml"/><Relationship Id="rId6" Type="http://schemas.openxmlformats.org/officeDocument/2006/relationships/hyperlink" Target="https://en.wikipedia.org/wiki/Domestic_Violence,_Crime_and_Victims_Act_2004#Causing_or_allowing_the_death_of_a_child_or_vulnerable_adult" TargetMode="External"/><Relationship Id="rId5" Type="http://schemas.openxmlformats.org/officeDocument/2006/relationships/hyperlink" Target="https://en.wikipedia.org/wiki/Life_imprisonment" TargetMode="External"/><Relationship Id="rId4" Type="http://schemas.openxmlformats.org/officeDocument/2006/relationships/hyperlink" Target="https://en.wikipedia.org/wiki/Autopsy" TargetMode="Externa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a:pPr>
                <a:defRPr/>
              </a:pPr>
              <a:t>1</a:t>
            </a:fld>
            <a:endParaRPr lang="cy-GB" altLang="en-US"/>
          </a:p>
        </p:txBody>
      </p:sp>
    </p:spTree>
    <p:extLst>
      <p:ext uri="{BB962C8B-B14F-4D97-AF65-F5344CB8AC3E}">
        <p14:creationId xmlns:p14="http://schemas.microsoft.com/office/powerpoint/2010/main" val="35568556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B92E6285-6A9F-42C4-B03F-0E581C1A59ED}"/>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6F8EA0CD-33B4-49B0-B9F9-68A785F86C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2292" name="Slide Number Placeholder 3">
            <a:extLst>
              <a:ext uri="{FF2B5EF4-FFF2-40B4-BE49-F238E27FC236}">
                <a16:creationId xmlns:a16="http://schemas.microsoft.com/office/drawing/2014/main" id="{A0E5D45E-565F-4F9B-ACCE-936B7D63DD7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E74A423-0BCE-4BE2-BF5C-4927A87F857C}" type="slidenum">
              <a:rPr lang="en-GB" altLang="en-US" sz="1200" smtClean="0">
                <a:latin typeface="Arial" panose="020B0604020202020204" pitchFamily="34" charset="0"/>
              </a:rPr>
              <a:pPr/>
              <a:t>2</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F813EC39-1171-4F48-9BD6-B7D81639765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D577ABBF-1F87-4FEB-BCF8-D88AE36FD8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0244" name="Slide Number Placeholder 3">
            <a:extLst>
              <a:ext uri="{FF2B5EF4-FFF2-40B4-BE49-F238E27FC236}">
                <a16:creationId xmlns:a16="http://schemas.microsoft.com/office/drawing/2014/main" id="{DBE97AB1-77FF-4418-BDC4-DD6377A8BA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16AC1D-4AEB-46F6-9305-5DE8216B545B}" type="slidenum">
              <a:rPr lang="en-GB" altLang="en-US" sz="1200" smtClean="0">
                <a:solidFill>
                  <a:srgbClr val="000000"/>
                </a:solidFill>
                <a:latin typeface="Arial" panose="020B0604020202020204" pitchFamily="34" charset="0"/>
              </a:rPr>
              <a:pPr/>
              <a:t>3</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2E0BDCDA-9C58-4C76-A467-D06F0CDE530F}"/>
              </a:ext>
            </a:extLst>
          </p:cNvPr>
          <p:cNvSpPr>
            <a:spLocks noGrp="1" noRot="1" noChangeAspect="1" noChangeArrowheads="1" noTextEdit="1"/>
          </p:cNvSpPr>
          <p:nvPr>
            <p:ph type="sldImg"/>
          </p:nvPr>
        </p:nvSpPr>
        <p:spPr>
          <a:xfrm>
            <a:off x="917575" y="744538"/>
            <a:ext cx="4962525" cy="3722687"/>
          </a:xfrm>
          <a:ln/>
        </p:spPr>
      </p:sp>
      <p:sp>
        <p:nvSpPr>
          <p:cNvPr id="14339" name="Notes Placeholder 2">
            <a:extLst>
              <a:ext uri="{FF2B5EF4-FFF2-40B4-BE49-F238E27FC236}">
                <a16:creationId xmlns:a16="http://schemas.microsoft.com/office/drawing/2014/main" id="{EBAF5736-31AB-4110-B448-75050F326A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0168F0ED-0010-4B0D-A525-CB1EF2F29D6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F5A7CB3-EC13-41CD-AB3E-0FEB15B778B9}"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BAAE5BA9-3DB9-4AE2-8B7A-773728D70EFD}"/>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A68B99CE-F8A3-4EEB-A7FF-B9D310720C4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4F1EC283-DFF5-4A0B-9CCF-12CF5629E1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7C1850B-EB8D-478B-B356-46B5529979A1}" type="slidenum">
              <a:rPr lang="en-GB" altLang="en-US" sz="1200" smtClean="0">
                <a:latin typeface="Arial" panose="020B0604020202020204" pitchFamily="34" charset="0"/>
              </a:rPr>
              <a:pPr/>
              <a:t>5</a:t>
            </a:fld>
            <a:endParaRPr lang="en-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80D2D9B-7095-4C95-B538-DA451E278046}"/>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BD788613-960A-4CF8-8F69-311FC0C4BFD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In this lecture we are going to look at these case studies which directly influenced legislation which governs the way that we undertake safeguarding with the children in our care today.</a:t>
            </a:r>
            <a:endParaRPr lang="en-US" altLang="en-US" b="1" i="1">
              <a:latin typeface="Arial" panose="020B0604020202020204" pitchFamily="34" charset="0"/>
            </a:endParaRPr>
          </a:p>
        </p:txBody>
      </p:sp>
      <p:sp>
        <p:nvSpPr>
          <p:cNvPr id="18436" name="Slide Number Placeholder 3">
            <a:extLst>
              <a:ext uri="{FF2B5EF4-FFF2-40B4-BE49-F238E27FC236}">
                <a16:creationId xmlns:a16="http://schemas.microsoft.com/office/drawing/2014/main" id="{DDE65D7C-F544-4BEA-B656-56F05EF637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1C6778E-45B9-4CC4-9B80-22E8D48B4137}"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444444"/>
                </a:solidFill>
                <a:latin typeface="Arial"/>
                <a:ea typeface="MS PGothic"/>
                <a:cs typeface="Arial"/>
              </a:rPr>
              <a:t>You could ask them to </a:t>
            </a:r>
            <a:r>
              <a:rPr lang="en-US" dirty="0" err="1">
                <a:solidFill>
                  <a:srgbClr val="444444"/>
                </a:solidFill>
                <a:latin typeface="Arial"/>
                <a:ea typeface="MS PGothic"/>
                <a:cs typeface="Arial"/>
              </a:rPr>
              <a:t>mindmap</a:t>
            </a:r>
            <a:r>
              <a:rPr lang="en-US" dirty="0">
                <a:solidFill>
                  <a:srgbClr val="444444"/>
                </a:solidFill>
                <a:latin typeface="Arial"/>
                <a:ea typeface="MS PGothic"/>
                <a:cs typeface="Arial"/>
              </a:rPr>
              <a:t> this</a:t>
            </a:r>
            <a:endParaRPr lang="en-US" dirty="0">
              <a:solidFill>
                <a:srgbClr val="444444"/>
              </a:solidFill>
              <a:cs typeface="Arial"/>
            </a:endParaRPr>
          </a:p>
          <a:p>
            <a:r>
              <a:rPr lang="en-US" dirty="0">
                <a:latin typeface="Arial"/>
                <a:ea typeface="MS PGothic"/>
                <a:cs typeface="Arial"/>
              </a:rPr>
              <a:t>Contraception – historically contraception was unavailable meaning that families were bigger, more pressures etc. </a:t>
            </a:r>
            <a:r>
              <a:rPr lang="en-US" dirty="0">
                <a:solidFill>
                  <a:srgbClr val="444444"/>
                </a:solidFill>
                <a:latin typeface="Arial"/>
                <a:ea typeface="MS PGothic"/>
                <a:cs typeface="Arial"/>
              </a:rPr>
              <a:t> </a:t>
            </a:r>
          </a:p>
          <a:p>
            <a:r>
              <a:rPr lang="en-US" dirty="0">
                <a:latin typeface="Arial"/>
                <a:ea typeface="MS PGothic"/>
                <a:cs typeface="Arial"/>
              </a:rPr>
              <a:t>Stay at home mums – dad traditionally went out to work, mum stayed home.</a:t>
            </a:r>
            <a:r>
              <a:rPr lang="en-US" dirty="0">
                <a:solidFill>
                  <a:srgbClr val="444444"/>
                </a:solidFill>
                <a:latin typeface="Arial"/>
                <a:ea typeface="MS PGothic"/>
                <a:cs typeface="Arial"/>
              </a:rPr>
              <a:t> </a:t>
            </a:r>
          </a:p>
          <a:p>
            <a:r>
              <a:rPr lang="en-GB" dirty="0">
                <a:latin typeface="Arial"/>
                <a:ea typeface="MS PGothic"/>
                <a:cs typeface="Arial"/>
              </a:rPr>
              <a:t>Consider women's rights, suffragettes, women couldn't vote. </a:t>
            </a:r>
            <a:r>
              <a:rPr lang="en-US" dirty="0">
                <a:solidFill>
                  <a:srgbClr val="444444"/>
                </a:solidFill>
                <a:latin typeface="Arial"/>
                <a:ea typeface="MS PGothic"/>
                <a:cs typeface="Arial"/>
              </a:rPr>
              <a:t> </a:t>
            </a:r>
          </a:p>
          <a:p>
            <a:r>
              <a:rPr lang="en-US" dirty="0">
                <a:latin typeface="Arial"/>
                <a:ea typeface="MS PGothic"/>
                <a:cs typeface="Arial"/>
              </a:rPr>
              <a:t>1948 – NHS was launched, before this people had to pay for healthcare, social injustice, less opportunities for healthcare professionals to intervene or see children.</a:t>
            </a:r>
            <a:r>
              <a:rPr lang="en-US" dirty="0">
                <a:solidFill>
                  <a:srgbClr val="444444"/>
                </a:solidFill>
                <a:latin typeface="Arial"/>
                <a:ea typeface="MS PGothic"/>
                <a:cs typeface="Arial"/>
              </a:rPr>
              <a:t> </a:t>
            </a:r>
          </a:p>
          <a:p>
            <a:r>
              <a:rPr lang="en-US" dirty="0">
                <a:latin typeface="Arial"/>
                <a:ea typeface="MS PGothic"/>
                <a:cs typeface="Arial"/>
              </a:rPr>
              <a:t>Education – Did all children go to school? Again a social injustice – A century ago, children as young as 3 were being sent up chimneys, children of 6  were being sent down the coal mines. Some children who were in education left at 12 or 13 to go to work.</a:t>
            </a:r>
            <a:r>
              <a:rPr lang="en-US" dirty="0">
                <a:solidFill>
                  <a:srgbClr val="444444"/>
                </a:solidFill>
                <a:latin typeface="Arial"/>
                <a:ea typeface="MS PGothic"/>
                <a:cs typeface="Arial"/>
              </a:rPr>
              <a:t> </a:t>
            </a:r>
          </a:p>
          <a:p>
            <a:r>
              <a:rPr lang="en-US" dirty="0">
                <a:latin typeface="Arial"/>
                <a:ea typeface="MS PGothic"/>
                <a:cs typeface="Arial"/>
              </a:rPr>
              <a:t>NSPCC was established in 1884. In 1889, Children's Bill was introduced which looked at protecting children but the emphasis was on police and government, nothing about children's rights or voice of the child.</a:t>
            </a:r>
            <a:r>
              <a:rPr lang="en-US" dirty="0">
                <a:solidFill>
                  <a:srgbClr val="444444"/>
                </a:solidFill>
                <a:latin typeface="Arial"/>
                <a:ea typeface="MS PGothic"/>
                <a:cs typeface="Arial"/>
              </a:rPr>
              <a:t> </a:t>
            </a:r>
          </a:p>
          <a:p>
            <a:r>
              <a:rPr lang="en-US" dirty="0">
                <a:latin typeface="Arial"/>
                <a:ea typeface="MS PGothic"/>
                <a:cs typeface="Arial"/>
              </a:rPr>
              <a:t>Evacuees – consider how you would have felt as a parent, your child being sent off to an unfamiliar place with unfamiliar people. Many moved into Wales from London.  During that period, no consideration was given to whether the places they were being sent to were safe or appropriate. People were paid money to take evacuees in so there was a financial incentive to take children in.</a:t>
            </a:r>
            <a:r>
              <a:rPr lang="en-US" dirty="0">
                <a:solidFill>
                  <a:srgbClr val="444444"/>
                </a:solidFill>
                <a:latin typeface="Arial"/>
                <a:ea typeface="MS PGothic"/>
                <a:cs typeface="Arial"/>
              </a:rPr>
              <a:t> </a:t>
            </a:r>
          </a:p>
          <a:p>
            <a:r>
              <a:rPr lang="en-US" dirty="0">
                <a:latin typeface="Arial"/>
                <a:ea typeface="MS PGothic"/>
                <a:cs typeface="Arial"/>
              </a:rPr>
              <a:t>After the second world war, there were significant changes to society. The second world war empowered women, while the men were off fighting, the women were working in factories and in the fields, they played a key role and began to see their worth. When the men returned, women no longer wanted to stay at home and play the dutiful wife. As a result, if they were unhappy, whereas before women might have stayed in an unhappy relationship, now they would leave. Divorce became more common, this resulted in changes in family dynamics. The traditional 'nuclear' family being replaced by this 'extended' </a:t>
            </a:r>
            <a:r>
              <a:rPr lang="en-US" dirty="0" err="1">
                <a:latin typeface="Arial"/>
                <a:ea typeface="MS PGothic"/>
                <a:cs typeface="Arial"/>
              </a:rPr>
              <a:t>family.Complex</a:t>
            </a:r>
            <a:r>
              <a:rPr lang="en-US" dirty="0">
                <a:latin typeface="Arial"/>
                <a:ea typeface="MS PGothic"/>
                <a:cs typeface="Arial"/>
              </a:rPr>
              <a:t> family make ups, step families, extended families, more people involved in the lives of children.</a:t>
            </a:r>
            <a:r>
              <a:rPr lang="en-US" dirty="0">
                <a:solidFill>
                  <a:srgbClr val="444444"/>
                </a:solidFill>
                <a:latin typeface="Arial"/>
                <a:ea typeface="MS PGothic"/>
                <a:cs typeface="Arial"/>
              </a:rPr>
              <a:t> </a:t>
            </a:r>
          </a:p>
          <a:p>
            <a:r>
              <a:rPr lang="en-US" dirty="0">
                <a:latin typeface="Arial"/>
                <a:ea typeface="MS PGothic"/>
                <a:cs typeface="Arial"/>
              </a:rPr>
              <a:t>By the 1960's children's homes began to multiply, however the first </a:t>
            </a:r>
            <a:r>
              <a:rPr lang="en-US" dirty="0" err="1">
                <a:latin typeface="Arial"/>
                <a:ea typeface="MS PGothic"/>
                <a:cs typeface="Arial"/>
              </a:rPr>
              <a:t>childrens</a:t>
            </a:r>
            <a:r>
              <a:rPr lang="en-US" dirty="0">
                <a:latin typeface="Arial"/>
                <a:ea typeface="MS PGothic"/>
                <a:cs typeface="Arial"/>
              </a:rPr>
              <a:t> home was opened in London 1553.</a:t>
            </a:r>
            <a:r>
              <a:rPr lang="en-US" dirty="0">
                <a:solidFill>
                  <a:srgbClr val="444444"/>
                </a:solidFill>
                <a:latin typeface="Arial"/>
                <a:ea typeface="MS PGothic"/>
                <a:cs typeface="Arial"/>
              </a:rPr>
              <a:t> </a:t>
            </a:r>
          </a:p>
          <a:p>
            <a:r>
              <a:rPr lang="en-US" dirty="0">
                <a:latin typeface="Arial"/>
                <a:ea typeface="MS PGothic"/>
                <a:cs typeface="Arial"/>
              </a:rPr>
              <a:t>Thomas Coram – founded the Foundling hospital </a:t>
            </a:r>
            <a:r>
              <a:rPr lang="en-US" dirty="0">
                <a:solidFill>
                  <a:srgbClr val="444444"/>
                </a:solidFill>
                <a:latin typeface="Arial"/>
                <a:ea typeface="MS PGothic"/>
                <a:cs typeface="Arial"/>
              </a:rPr>
              <a:t> </a:t>
            </a:r>
          </a:p>
          <a:p>
            <a:r>
              <a:rPr lang="en-US" dirty="0" err="1">
                <a:latin typeface="Arial"/>
                <a:ea typeface="MS PGothic"/>
                <a:cs typeface="Arial"/>
              </a:rPr>
              <a:t>Barnados</a:t>
            </a:r>
            <a:r>
              <a:rPr lang="en-US" dirty="0">
                <a:latin typeface="Arial"/>
                <a:ea typeface="MS PGothic"/>
                <a:cs typeface="Arial"/>
              </a:rPr>
              <a:t> - first home 1873</a:t>
            </a:r>
            <a:endParaRPr lang="en-US" dirty="0">
              <a:solidFill>
                <a:srgbClr val="444444"/>
              </a:solidFill>
              <a:latin typeface="Arial"/>
              <a:ea typeface="MS PGothic"/>
              <a:cs typeface="Arial"/>
            </a:endParaRPr>
          </a:p>
          <a:p>
            <a:endParaRPr lang="en-GB">
              <a:solidFill>
                <a:srgbClr val="444444"/>
              </a:solidFill>
            </a:endParaRPr>
          </a:p>
          <a:p>
            <a:r>
              <a:rPr lang="en-GB" b="1" dirty="0">
                <a:latin typeface="Arial"/>
                <a:ea typeface="MS PGothic"/>
                <a:cs typeface="Arial"/>
              </a:rPr>
              <a:t>War and Evacuees</a:t>
            </a:r>
            <a:endParaRPr lang="en-US" dirty="0">
              <a:solidFill>
                <a:srgbClr val="444444"/>
              </a:solidFill>
              <a:latin typeface="Arial"/>
              <a:ea typeface="MS PGothic"/>
              <a:cs typeface="Arial"/>
            </a:endParaRPr>
          </a:p>
          <a:p>
            <a:pPr marL="171450" indent="-171450">
              <a:buFont typeface="Arial,Sans-Serif"/>
              <a:buChar char="•"/>
            </a:pPr>
            <a:r>
              <a:rPr lang="en-GB" b="1" dirty="0">
                <a:latin typeface="Arial"/>
                <a:ea typeface="MS PGothic"/>
                <a:cs typeface="Arial"/>
              </a:rPr>
              <a:t>World War II evacuations (1939–1945)</a:t>
            </a:r>
            <a:r>
              <a:rPr lang="en-GB" dirty="0">
                <a:latin typeface="Arial"/>
                <a:ea typeface="MS PGothic"/>
                <a:cs typeface="Arial"/>
              </a:rPr>
              <a:t> – Millions of children were evacuated from cities to rural areas to protect them from bombings. While this safeguarded them from immediate danger, many faced neglect, abuse, or emotional distress due to separation from their families.</a:t>
            </a:r>
            <a:endParaRPr lang="en-US" dirty="0">
              <a:solidFill>
                <a:srgbClr val="444444"/>
              </a:solidFill>
              <a:latin typeface="Arial"/>
              <a:ea typeface="MS PGothic"/>
              <a:cs typeface="Arial"/>
            </a:endParaRPr>
          </a:p>
          <a:p>
            <a:pPr marL="171450" indent="-171450">
              <a:buFont typeface="Arial,Sans-Serif"/>
              <a:buChar char="•"/>
            </a:pPr>
            <a:r>
              <a:rPr lang="en-GB" b="1" dirty="0">
                <a:latin typeface="Arial"/>
                <a:ea typeface="MS PGothic"/>
                <a:cs typeface="Arial"/>
              </a:rPr>
              <a:t>Post-war trauma</a:t>
            </a:r>
            <a:r>
              <a:rPr lang="en-GB" dirty="0">
                <a:latin typeface="Arial"/>
                <a:ea typeface="MS PGothic"/>
                <a:cs typeface="Arial"/>
              </a:rPr>
              <a:t> – Many children who experienced war firsthand suffered psychological effects, leading to increased awareness of mental health and safeguarding needs.</a:t>
            </a:r>
            <a:endParaRPr lang="en-US" dirty="0">
              <a:solidFill>
                <a:srgbClr val="444444"/>
              </a:solidFill>
              <a:latin typeface="Arial"/>
              <a:ea typeface="MS PGothic"/>
              <a:cs typeface="Arial"/>
            </a:endParaRPr>
          </a:p>
          <a:p>
            <a:r>
              <a:rPr lang="en-GB" b="1" dirty="0">
                <a:latin typeface="Arial"/>
                <a:ea typeface="MS PGothic"/>
                <a:cs typeface="Arial"/>
              </a:rPr>
              <a:t>Creation of the NHS (1948)</a:t>
            </a:r>
            <a:endParaRPr lang="en-US" dirty="0">
              <a:solidFill>
                <a:srgbClr val="444444"/>
              </a:solidFill>
              <a:latin typeface="Arial"/>
              <a:ea typeface="MS PGothic"/>
              <a:cs typeface="Arial"/>
            </a:endParaRPr>
          </a:p>
          <a:p>
            <a:pPr marL="171450" indent="-171450">
              <a:buFont typeface="Arial,Sans-Serif"/>
              <a:buChar char="•"/>
            </a:pPr>
            <a:r>
              <a:rPr lang="en-GB" b="1" dirty="0">
                <a:latin typeface="Arial"/>
                <a:ea typeface="MS PGothic"/>
                <a:cs typeface="Arial"/>
              </a:rPr>
              <a:t>Universal healthcare</a:t>
            </a:r>
            <a:r>
              <a:rPr lang="en-GB" dirty="0">
                <a:latin typeface="Arial"/>
                <a:ea typeface="MS PGothic"/>
                <a:cs typeface="Arial"/>
              </a:rPr>
              <a:t> – The NHS provided free medical care, ensuring children had access to health services regardless of their background.</a:t>
            </a:r>
            <a:endParaRPr lang="en-US" dirty="0">
              <a:solidFill>
                <a:srgbClr val="444444"/>
              </a:solidFill>
              <a:latin typeface="Arial"/>
              <a:ea typeface="MS PGothic"/>
              <a:cs typeface="Arial"/>
            </a:endParaRPr>
          </a:p>
          <a:p>
            <a:pPr marL="171450" indent="-171450">
              <a:buFont typeface="Arial,Sans-Serif"/>
              <a:buChar char="•"/>
            </a:pPr>
            <a:r>
              <a:rPr lang="en-GB" b="1" dirty="0">
                <a:latin typeface="Arial"/>
                <a:ea typeface="MS PGothic"/>
                <a:cs typeface="Arial"/>
              </a:rPr>
              <a:t>Child health and welfare</a:t>
            </a:r>
            <a:r>
              <a:rPr lang="en-GB" dirty="0">
                <a:latin typeface="Arial"/>
                <a:ea typeface="MS PGothic"/>
                <a:cs typeface="Arial"/>
              </a:rPr>
              <a:t> – The NHS played a key role in monitoring child development, vaccinations, and early intervention for abuse or neglect.</a:t>
            </a:r>
            <a:endParaRPr lang="en-US" dirty="0">
              <a:solidFill>
                <a:srgbClr val="444444"/>
              </a:solidFill>
              <a:latin typeface="Arial"/>
              <a:ea typeface="MS PGothic"/>
              <a:cs typeface="Arial"/>
            </a:endParaRPr>
          </a:p>
          <a:p>
            <a:pPr marL="171450" indent="-171450">
              <a:buFont typeface="Arial,Sans-Serif"/>
              <a:buChar char="•"/>
            </a:pPr>
            <a:r>
              <a:rPr lang="en-GB" b="1" dirty="0">
                <a:latin typeface="Arial"/>
                <a:ea typeface="MS PGothic"/>
                <a:cs typeface="Arial"/>
              </a:rPr>
              <a:t>Safeguarding policies</a:t>
            </a:r>
            <a:r>
              <a:rPr lang="en-GB" dirty="0">
                <a:latin typeface="Arial"/>
                <a:ea typeface="MS PGothic"/>
                <a:cs typeface="Arial"/>
              </a:rPr>
              <a:t> – Over time, the NHS developed safeguarding frameworks to protect vulnerable children from harm2.</a:t>
            </a:r>
            <a:endParaRPr lang="en-US" dirty="0">
              <a:solidFill>
                <a:srgbClr val="444444"/>
              </a:solidFill>
              <a:latin typeface="Arial"/>
              <a:ea typeface="MS PGothic"/>
              <a:cs typeface="Arial"/>
            </a:endParaRPr>
          </a:p>
          <a:p>
            <a:r>
              <a:rPr lang="en-GB" b="1" dirty="0">
                <a:latin typeface="Arial"/>
                <a:ea typeface="MS PGothic"/>
                <a:cs typeface="Arial"/>
              </a:rPr>
              <a:t>Social and Policy Changes</a:t>
            </a:r>
            <a:endParaRPr lang="en-US" dirty="0">
              <a:solidFill>
                <a:srgbClr val="444444"/>
              </a:solidFill>
              <a:latin typeface="Arial"/>
              <a:ea typeface="MS PGothic"/>
              <a:cs typeface="Arial"/>
            </a:endParaRPr>
          </a:p>
          <a:p>
            <a:pPr marL="171450" indent="-171450">
              <a:buFont typeface="Arial,Sans-Serif"/>
              <a:buChar char="•"/>
            </a:pPr>
            <a:r>
              <a:rPr lang="en-GB" b="1" dirty="0">
                <a:latin typeface="Arial"/>
                <a:ea typeface="MS PGothic"/>
                <a:cs typeface="Arial"/>
              </a:rPr>
              <a:t>Post-war welfare state</a:t>
            </a:r>
            <a:r>
              <a:rPr lang="en-GB" dirty="0">
                <a:latin typeface="Arial"/>
                <a:ea typeface="MS PGothic"/>
                <a:cs typeface="Arial"/>
              </a:rPr>
              <a:t> – The expansion of social services in the mid-20th century emphasized child welfare, leading to stronger safeguarding measures.</a:t>
            </a:r>
            <a:endParaRPr lang="en-US" dirty="0">
              <a:solidFill>
                <a:srgbClr val="444444"/>
              </a:solidFill>
              <a:latin typeface="Arial"/>
              <a:ea typeface="MS PGothic"/>
              <a:cs typeface="Arial"/>
            </a:endParaRPr>
          </a:p>
          <a:p>
            <a:pPr marL="171450" indent="-171450">
              <a:buFont typeface="Arial,Sans-Serif"/>
              <a:buChar char="•"/>
            </a:pPr>
            <a:r>
              <a:rPr lang="en-GB" b="1" dirty="0">
                <a:latin typeface="Arial"/>
                <a:ea typeface="MS PGothic"/>
                <a:cs typeface="Arial"/>
              </a:rPr>
              <a:t>Children’s rights movement</a:t>
            </a:r>
            <a:r>
              <a:rPr lang="en-GB" dirty="0">
                <a:latin typeface="Arial"/>
                <a:ea typeface="MS PGothic"/>
                <a:cs typeface="Arial"/>
              </a:rPr>
              <a:t> – From the 1970s onward, there was a shift toward recognizing children as individuals with rights, influencing safeguarding policies.</a:t>
            </a:r>
            <a:endParaRPr lang="en-US" dirty="0">
              <a:solidFill>
                <a:srgbClr val="444444"/>
              </a:solidFill>
              <a:latin typeface="Arial"/>
              <a:ea typeface="MS PGothic"/>
              <a:cs typeface="Arial"/>
            </a:endParaRPr>
          </a:p>
          <a:p>
            <a:pPr marL="171450" indent="-171450">
              <a:buFont typeface="Arial,Sans-Serif"/>
              <a:buChar char="•"/>
            </a:pPr>
            <a:r>
              <a:rPr lang="en-GB" b="1" dirty="0">
                <a:latin typeface="Arial"/>
                <a:ea typeface="MS PGothic"/>
                <a:cs typeface="Arial"/>
              </a:rPr>
              <a:t>Digital age challenges</a:t>
            </a:r>
            <a:r>
              <a:rPr lang="en-GB" dirty="0">
                <a:latin typeface="Arial"/>
                <a:ea typeface="MS PGothic"/>
                <a:cs typeface="Arial"/>
              </a:rPr>
              <a:t> – The rise of technology introduced new safeguarding concerns, such as online exploitation and cyberbullying.</a:t>
            </a:r>
            <a:endParaRPr lang="en-US" dirty="0">
              <a:solidFill>
                <a:srgbClr val="444444"/>
              </a:solidFill>
              <a:latin typeface="Arial"/>
              <a:ea typeface="MS PGothic"/>
              <a:cs typeface="Arial"/>
            </a:endParaRPr>
          </a:p>
          <a:p>
            <a:r>
              <a:rPr lang="en-GB" dirty="0">
                <a:latin typeface="Arial"/>
                <a:ea typeface="MS PGothic"/>
                <a:cs typeface="Arial"/>
              </a:rPr>
              <a:t>Would you like to explore a specific aspect further? Perhaps the psychological effects of war on children or the evolution of NHS safeguarding policies?</a:t>
            </a:r>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smtClean="0"/>
              <a:pPr>
                <a:defRPr/>
              </a:pPr>
              <a:t>7</a:t>
            </a:fld>
            <a:endParaRPr lang="cy-GB" altLang="en-US"/>
          </a:p>
        </p:txBody>
      </p:sp>
    </p:spTree>
    <p:extLst>
      <p:ext uri="{BB962C8B-B14F-4D97-AF65-F5344CB8AC3E}">
        <p14:creationId xmlns:p14="http://schemas.microsoft.com/office/powerpoint/2010/main" val="75414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1617A-3F28-738E-826F-0AB42258F1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C1B839-0BCB-09D5-173F-9CC5BC2F24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6CD0EE-161E-BB32-128E-D6A94A0A7608}"/>
              </a:ext>
            </a:extLst>
          </p:cNvPr>
          <p:cNvSpPr>
            <a:spLocks noGrp="1"/>
          </p:cNvSpPr>
          <p:nvPr>
            <p:ph type="body" idx="1"/>
          </p:nvPr>
        </p:nvSpPr>
        <p:spPr/>
        <p:txBody>
          <a:bodyPr/>
          <a:lstStyle/>
          <a:p>
            <a:pPr algn="l" rtl="0" fontAlgn="base"/>
            <a:endParaRPr lang="en-US" sz="1800" b="0" i="0" u="none" strike="noStrike">
              <a:solidFill>
                <a:srgbClr val="000000"/>
              </a:solidFill>
              <a:effectLst/>
              <a:latin typeface="Calibri" panose="020F0502020204030204" pitchFamily="34" charset="0"/>
            </a:endParaRPr>
          </a:p>
          <a:p>
            <a:pPr algn="l" rtl="0" fontAlgn="base"/>
            <a:r>
              <a:rPr lang="en-US" sz="1800" b="0" i="0" u="none" strike="noStrike" dirty="0">
                <a:solidFill>
                  <a:srgbClr val="000000"/>
                </a:solidFill>
                <a:effectLst/>
                <a:latin typeface="Calibri"/>
                <a:ea typeface="MS PGothic"/>
                <a:cs typeface="Calibri"/>
              </a:rPr>
              <a:t>Contraception – historically contraception was unavailable meaning that families were bigger, more pressures etc. </a:t>
            </a:r>
            <a:r>
              <a:rPr lang="en-US" sz="1800" b="0" i="0" dirty="0">
                <a:solidFill>
                  <a:srgbClr val="444444"/>
                </a:solidFill>
                <a:effectLst/>
                <a:latin typeface="Calibri"/>
                <a:ea typeface="MS PGothic"/>
                <a:cs typeface="Calibri"/>
              </a:rPr>
              <a:t>​</a:t>
            </a:r>
            <a:endParaRPr lang="en-US" b="0" i="0" dirty="0">
              <a:solidFill>
                <a:srgbClr val="444444"/>
              </a:solidFill>
              <a:effectLst/>
              <a:latin typeface="Calibri"/>
              <a:ea typeface="MS PGothic"/>
              <a:cs typeface="Calibri"/>
            </a:endParaRPr>
          </a:p>
          <a:p>
            <a:pPr algn="l" rtl="0" fontAlgn="base"/>
            <a:r>
              <a:rPr lang="en-US" sz="1800" b="0" i="0" u="none" strike="noStrike" dirty="0">
                <a:solidFill>
                  <a:srgbClr val="000000"/>
                </a:solidFill>
                <a:effectLst/>
                <a:latin typeface="Calibri"/>
                <a:ea typeface="MS PGothic"/>
                <a:cs typeface="Calibri"/>
              </a:rPr>
              <a:t>Stay at home mums – dad traditionally went out to work, mum stayed home.</a:t>
            </a:r>
            <a:r>
              <a:rPr lang="en-US" sz="1800" b="0" i="0" dirty="0">
                <a:solidFill>
                  <a:srgbClr val="444444"/>
                </a:solidFill>
                <a:effectLst/>
                <a:latin typeface="Calibri"/>
                <a:ea typeface="MS PGothic"/>
                <a:cs typeface="Calibri"/>
              </a:rPr>
              <a:t>​</a:t>
            </a:r>
            <a:endParaRPr lang="en-US" b="0" i="0" dirty="0">
              <a:solidFill>
                <a:srgbClr val="444444"/>
              </a:solidFill>
              <a:effectLst/>
              <a:latin typeface="Calibri"/>
              <a:ea typeface="MS PGothic"/>
              <a:cs typeface="Calibri"/>
            </a:endParaRPr>
          </a:p>
          <a:p>
            <a:pPr algn="l" rtl="0" fontAlgn="base"/>
            <a:r>
              <a:rPr lang="en-GB" sz="1800" b="0" i="0" u="none" strike="noStrike" dirty="0">
                <a:solidFill>
                  <a:srgbClr val="000000"/>
                </a:solidFill>
                <a:effectLst/>
                <a:latin typeface="Arial"/>
                <a:ea typeface="MS PGothic"/>
                <a:cs typeface="Arial"/>
              </a:rPr>
              <a:t>Consider women's rights, suffragettes, women couldn't vote. </a:t>
            </a:r>
            <a:r>
              <a:rPr lang="en-US" sz="1800" b="0" i="0" dirty="0">
                <a:solidFill>
                  <a:srgbClr val="444444"/>
                </a:solidFill>
                <a:effectLst/>
                <a:latin typeface="Arial"/>
                <a:ea typeface="MS PGothic"/>
                <a:cs typeface="Arial"/>
              </a:rPr>
              <a:t>​</a:t>
            </a:r>
            <a:endParaRPr lang="en-US" b="0" i="0" dirty="0">
              <a:solidFill>
                <a:srgbClr val="444444"/>
              </a:solidFill>
              <a:effectLst/>
              <a:latin typeface="Arial"/>
              <a:ea typeface="MS PGothic"/>
              <a:cs typeface="Arial"/>
            </a:endParaRPr>
          </a:p>
          <a:p>
            <a:pPr algn="l" rtl="0" fontAlgn="base"/>
            <a:r>
              <a:rPr lang="en-US" sz="1800" b="0" i="0" u="none" strike="noStrike" dirty="0">
                <a:solidFill>
                  <a:srgbClr val="000000"/>
                </a:solidFill>
                <a:effectLst/>
                <a:latin typeface="Calibri"/>
                <a:ea typeface="MS PGothic"/>
                <a:cs typeface="Calibri"/>
              </a:rPr>
              <a:t>1948 – NHS was launched, before this people had to pay for healthcare, social injustice, less opportunities for healthcare professionals to intervene or see children.</a:t>
            </a:r>
            <a:r>
              <a:rPr lang="en-US" sz="1800" b="0" i="0" dirty="0">
                <a:solidFill>
                  <a:srgbClr val="444444"/>
                </a:solidFill>
                <a:effectLst/>
                <a:latin typeface="Calibri"/>
                <a:ea typeface="MS PGothic"/>
                <a:cs typeface="Calibri"/>
              </a:rPr>
              <a:t>​</a:t>
            </a:r>
            <a:endParaRPr lang="en-US" b="0" i="0" dirty="0">
              <a:solidFill>
                <a:srgbClr val="444444"/>
              </a:solidFill>
              <a:effectLst/>
              <a:latin typeface="Calibri"/>
              <a:ea typeface="MS PGothic"/>
              <a:cs typeface="Calibri"/>
            </a:endParaRPr>
          </a:p>
          <a:p>
            <a:pPr algn="l" rtl="0" fontAlgn="base"/>
            <a:r>
              <a:rPr lang="en-US" sz="1800" b="0" i="0" u="none" strike="noStrike" dirty="0">
                <a:solidFill>
                  <a:srgbClr val="000000"/>
                </a:solidFill>
                <a:effectLst/>
                <a:latin typeface="Calibri"/>
                <a:ea typeface="MS PGothic"/>
                <a:cs typeface="Calibri"/>
              </a:rPr>
              <a:t>Education – Did all children go to school? Again a social injustice – A century ago, children as young as 3 were being sent up chimneys, children of 6  were being sent down the coal mines. Some children who were in education left at 12 or 13 to go to work.</a:t>
            </a:r>
            <a:r>
              <a:rPr lang="en-US" sz="1800" b="0" i="0" dirty="0">
                <a:solidFill>
                  <a:srgbClr val="444444"/>
                </a:solidFill>
                <a:effectLst/>
                <a:latin typeface="Calibri"/>
                <a:ea typeface="MS PGothic"/>
                <a:cs typeface="Calibri"/>
              </a:rPr>
              <a:t>​</a:t>
            </a:r>
            <a:endParaRPr lang="en-US" b="0" i="0" dirty="0">
              <a:solidFill>
                <a:srgbClr val="444444"/>
              </a:solidFill>
              <a:effectLst/>
              <a:latin typeface="Calibri"/>
              <a:ea typeface="MS PGothic"/>
              <a:cs typeface="Calibri"/>
            </a:endParaRPr>
          </a:p>
          <a:p>
            <a:pPr algn="l" rtl="0" fontAlgn="base"/>
            <a:r>
              <a:rPr lang="en-US" sz="1800" b="0" i="0" u="none" strike="noStrike" dirty="0">
                <a:solidFill>
                  <a:srgbClr val="000000"/>
                </a:solidFill>
                <a:effectLst/>
                <a:latin typeface="Calibri"/>
                <a:ea typeface="MS PGothic"/>
                <a:cs typeface="Calibri"/>
              </a:rPr>
              <a:t>NSPCC was established in 1884. In 1889, Children's Bill was introduced which looked at protecting children but the emphasis was on police and government, nothing about children's rights or voice of the child.</a:t>
            </a:r>
            <a:r>
              <a:rPr lang="en-US" sz="1800" b="0" i="0" dirty="0">
                <a:solidFill>
                  <a:srgbClr val="444444"/>
                </a:solidFill>
                <a:effectLst/>
                <a:latin typeface="Calibri"/>
                <a:ea typeface="MS PGothic"/>
                <a:cs typeface="Calibri"/>
              </a:rPr>
              <a:t>​</a:t>
            </a:r>
            <a:endParaRPr lang="en-US" b="0" i="0" dirty="0">
              <a:solidFill>
                <a:srgbClr val="444444"/>
              </a:solidFill>
              <a:effectLst/>
              <a:latin typeface="Calibri"/>
              <a:ea typeface="MS PGothic"/>
              <a:cs typeface="Calibri"/>
            </a:endParaRPr>
          </a:p>
          <a:p>
            <a:pPr algn="l" rtl="0" fontAlgn="base"/>
            <a:r>
              <a:rPr lang="en-US" sz="1800" b="0" i="0" u="none" strike="noStrike" dirty="0">
                <a:solidFill>
                  <a:srgbClr val="000000"/>
                </a:solidFill>
                <a:effectLst/>
                <a:latin typeface="Calibri"/>
                <a:ea typeface="MS PGothic"/>
                <a:cs typeface="Calibri"/>
              </a:rPr>
              <a:t>Evacuees – consider how you would have felt as a parent, your child being sent off to an unfamiliar place with unfamiliar people. Many moved into Wales from London.  During that period, no consideration was given to whether the places they were being sent to were safe or appropriate. People were paid money to take evacuees in so there was a financial incentive to take children in.</a:t>
            </a:r>
            <a:r>
              <a:rPr lang="en-US" sz="1800" b="0" i="0" dirty="0">
                <a:solidFill>
                  <a:srgbClr val="444444"/>
                </a:solidFill>
                <a:effectLst/>
                <a:latin typeface="Calibri"/>
                <a:ea typeface="MS PGothic"/>
                <a:cs typeface="Calibri"/>
              </a:rPr>
              <a:t>​</a:t>
            </a:r>
            <a:endParaRPr lang="en-US" b="0" i="0" dirty="0">
              <a:solidFill>
                <a:srgbClr val="444444"/>
              </a:solidFill>
              <a:effectLst/>
              <a:latin typeface="Calibri"/>
              <a:ea typeface="MS PGothic"/>
              <a:cs typeface="Calibri"/>
            </a:endParaRPr>
          </a:p>
          <a:p>
            <a:r>
              <a:rPr lang="en-US" sz="1800" b="0" i="0" u="none" strike="noStrike">
                <a:solidFill>
                  <a:srgbClr val="000000"/>
                </a:solidFill>
                <a:effectLst/>
                <a:latin typeface="Calibri"/>
                <a:ea typeface="MS PGothic"/>
                <a:cs typeface="Calibri"/>
              </a:rPr>
              <a:t>After the second world war, there were significant changes to society. The second world war empowered women, while the men were off fighting, the women were working in factories and in the fields, they played a key role and began to see their worth. When the men returned, women no longer wanted to stay at home and play the dutiful wife. As a result, if they were unhappy, whereas before women might have stayed in an unhappy relationship, now they would leave. Divorce became more common, this resulted in changes in family dynamics. The traditional 'nuclear' family being replaced by this 'extended' family.</a:t>
            </a:r>
            <a:r>
              <a:rPr lang="en-US" sz="1800">
                <a:solidFill>
                  <a:srgbClr val="000000"/>
                </a:solidFill>
                <a:latin typeface="Calibri"/>
                <a:ea typeface="MS PGothic"/>
                <a:cs typeface="Calibri"/>
              </a:rPr>
              <a:t> </a:t>
            </a:r>
            <a:r>
              <a:rPr lang="en-US" sz="1800" b="0" i="0" u="none" strike="noStrike">
                <a:solidFill>
                  <a:srgbClr val="000000"/>
                </a:solidFill>
                <a:effectLst/>
                <a:latin typeface="Calibri"/>
                <a:ea typeface="MS PGothic"/>
                <a:cs typeface="Calibri"/>
              </a:rPr>
              <a:t>Complex family make ups, step families, extended families, more people involved in the lives of children.</a:t>
            </a:r>
            <a:r>
              <a:rPr lang="en-US" sz="1800" b="0" i="0" dirty="0">
                <a:solidFill>
                  <a:srgbClr val="444444"/>
                </a:solidFill>
                <a:effectLst/>
                <a:latin typeface="Calibri"/>
                <a:ea typeface="MS PGothic"/>
                <a:cs typeface="Calibri"/>
              </a:rPr>
              <a:t>​</a:t>
            </a:r>
            <a:endParaRPr lang="en-US" b="0" i="0" dirty="0">
              <a:solidFill>
                <a:srgbClr val="444444"/>
              </a:solidFill>
              <a:effectLst/>
              <a:latin typeface="Calibri"/>
              <a:ea typeface="MS PGothic"/>
              <a:cs typeface="Calibri"/>
            </a:endParaRPr>
          </a:p>
          <a:p>
            <a:pPr algn="l" rtl="0" fontAlgn="base"/>
            <a:r>
              <a:rPr lang="en-US" sz="1800" b="0" i="0" u="none" strike="noStrike" dirty="0">
                <a:solidFill>
                  <a:srgbClr val="000000"/>
                </a:solidFill>
                <a:effectLst/>
                <a:latin typeface="Calibri"/>
                <a:ea typeface="MS PGothic"/>
                <a:cs typeface="Calibri"/>
              </a:rPr>
              <a:t>By the 1960's children's homes began to multiply, however the first </a:t>
            </a:r>
            <a:r>
              <a:rPr lang="en-US" sz="1800" b="0" i="0" u="none" strike="noStrike" dirty="0" err="1">
                <a:solidFill>
                  <a:srgbClr val="000000"/>
                </a:solidFill>
                <a:effectLst/>
                <a:latin typeface="Calibri"/>
                <a:ea typeface="MS PGothic"/>
                <a:cs typeface="Calibri"/>
              </a:rPr>
              <a:t>childrens</a:t>
            </a:r>
            <a:r>
              <a:rPr lang="en-US" sz="1800" b="0" i="0" u="none" strike="noStrike" dirty="0">
                <a:solidFill>
                  <a:srgbClr val="000000"/>
                </a:solidFill>
                <a:effectLst/>
                <a:latin typeface="Calibri"/>
                <a:ea typeface="MS PGothic"/>
                <a:cs typeface="Calibri"/>
              </a:rPr>
              <a:t> home was opened in London 1553.</a:t>
            </a:r>
            <a:r>
              <a:rPr lang="en-US" sz="1800" b="0" i="0" dirty="0">
                <a:solidFill>
                  <a:srgbClr val="444444"/>
                </a:solidFill>
                <a:effectLst/>
                <a:latin typeface="Calibri"/>
                <a:ea typeface="MS PGothic"/>
                <a:cs typeface="Calibri"/>
              </a:rPr>
              <a:t>​</a:t>
            </a:r>
            <a:endParaRPr lang="en-US" b="0" i="0" dirty="0">
              <a:solidFill>
                <a:srgbClr val="444444"/>
              </a:solidFill>
              <a:effectLst/>
              <a:latin typeface="Calibri"/>
              <a:ea typeface="MS PGothic"/>
              <a:cs typeface="Calibri"/>
            </a:endParaRPr>
          </a:p>
          <a:p>
            <a:pPr algn="l" rtl="0" fontAlgn="base"/>
            <a:r>
              <a:rPr lang="en-US" sz="1800" b="0" i="0" u="none" strike="noStrike" dirty="0">
                <a:solidFill>
                  <a:srgbClr val="000000"/>
                </a:solidFill>
                <a:effectLst/>
                <a:latin typeface="Calibri"/>
                <a:ea typeface="MS PGothic"/>
                <a:cs typeface="Calibri"/>
              </a:rPr>
              <a:t>Thomas Coram – founded the Foundling hospital </a:t>
            </a:r>
            <a:r>
              <a:rPr lang="en-US" sz="1800" b="0" i="0" dirty="0">
                <a:solidFill>
                  <a:srgbClr val="444444"/>
                </a:solidFill>
                <a:effectLst/>
                <a:latin typeface="Calibri"/>
                <a:ea typeface="MS PGothic"/>
                <a:cs typeface="Calibri"/>
              </a:rPr>
              <a:t>​</a:t>
            </a:r>
            <a:endParaRPr lang="en-US" b="0" i="0" dirty="0">
              <a:solidFill>
                <a:srgbClr val="444444"/>
              </a:solidFill>
              <a:effectLst/>
              <a:latin typeface="Calibri"/>
              <a:ea typeface="MS PGothic"/>
              <a:cs typeface="Calibri"/>
            </a:endParaRPr>
          </a:p>
          <a:p>
            <a:pPr algn="l" rtl="0" fontAlgn="base"/>
            <a:r>
              <a:rPr lang="en-US" sz="1800" b="0" i="0" u="none" strike="noStrike" dirty="0" err="1">
                <a:solidFill>
                  <a:srgbClr val="000000"/>
                </a:solidFill>
                <a:effectLst/>
                <a:latin typeface="Calibri"/>
                <a:ea typeface="MS PGothic"/>
                <a:cs typeface="Calibri"/>
              </a:rPr>
              <a:t>Barnados</a:t>
            </a:r>
            <a:r>
              <a:rPr lang="en-US" sz="1800" b="0" i="0" u="none" strike="noStrike" dirty="0">
                <a:solidFill>
                  <a:srgbClr val="000000"/>
                </a:solidFill>
                <a:effectLst/>
                <a:latin typeface="Calibri"/>
                <a:ea typeface="MS PGothic"/>
                <a:cs typeface="Calibri"/>
              </a:rPr>
              <a:t> - first home 1873</a:t>
            </a:r>
          </a:p>
          <a:p>
            <a:pPr algn="l" rtl="0" fontAlgn="base"/>
            <a:endParaRPr lang="en-GB" sz="1800" b="0" i="0" u="none" strike="noStrike">
              <a:solidFill>
                <a:srgbClr val="000000"/>
              </a:solidFill>
              <a:effectLst/>
              <a:latin typeface="Calibri" panose="020F0502020204030204" pitchFamily="34" charset="0"/>
            </a:endParaRPr>
          </a:p>
          <a:p>
            <a:pPr>
              <a:buNone/>
            </a:pPr>
            <a:r>
              <a:rPr lang="en-GB" b="1" dirty="0">
                <a:latin typeface="Arial"/>
                <a:ea typeface="MS PGothic"/>
                <a:cs typeface="Arial"/>
              </a:rPr>
              <a:t>War and Evacuees</a:t>
            </a:r>
          </a:p>
          <a:p>
            <a:pPr>
              <a:buFont typeface="Arial" panose="020B0604020202020204" pitchFamily="34" charset="0"/>
              <a:buChar char="•"/>
            </a:pPr>
            <a:r>
              <a:rPr lang="en-GB" b="1" dirty="0">
                <a:latin typeface="Arial"/>
                <a:ea typeface="MS PGothic"/>
                <a:cs typeface="Arial"/>
              </a:rPr>
              <a:t>World War II evacuations (1939–1945)</a:t>
            </a:r>
            <a:r>
              <a:rPr lang="en-GB" dirty="0">
                <a:latin typeface="Arial"/>
                <a:ea typeface="MS PGothic"/>
                <a:cs typeface="Arial"/>
              </a:rPr>
              <a:t> – Millions of children were evacuated from cities to rural areas to protect them from bombings. While this safeguarded them from immediate danger, many faced neglect, abuse, or emotional distress due to separation from their families.</a:t>
            </a:r>
          </a:p>
          <a:p>
            <a:pPr>
              <a:buFont typeface="Arial" panose="020B0604020202020204" pitchFamily="34" charset="0"/>
              <a:buChar char="•"/>
            </a:pPr>
            <a:r>
              <a:rPr lang="en-GB" b="1" dirty="0">
                <a:latin typeface="Arial"/>
                <a:ea typeface="MS PGothic"/>
                <a:cs typeface="Arial"/>
              </a:rPr>
              <a:t>Post-war trauma</a:t>
            </a:r>
            <a:r>
              <a:rPr lang="en-GB" dirty="0">
                <a:latin typeface="Arial"/>
                <a:ea typeface="MS PGothic"/>
                <a:cs typeface="Arial"/>
              </a:rPr>
              <a:t> – Many children who experienced war firsthand suffered psychological effects, leading to increased awareness of mental health and safeguarding needs.</a:t>
            </a:r>
          </a:p>
          <a:p>
            <a:pPr>
              <a:buNone/>
            </a:pPr>
            <a:r>
              <a:rPr lang="en-GB" b="1" dirty="0">
                <a:latin typeface="Arial"/>
                <a:ea typeface="MS PGothic"/>
                <a:cs typeface="Arial"/>
              </a:rPr>
              <a:t>Creation of the NHS (1948)</a:t>
            </a:r>
          </a:p>
          <a:p>
            <a:pPr>
              <a:buFont typeface="Arial" panose="020B0604020202020204" pitchFamily="34" charset="0"/>
              <a:buChar char="•"/>
            </a:pPr>
            <a:r>
              <a:rPr lang="en-GB" b="1" dirty="0">
                <a:latin typeface="Arial"/>
                <a:ea typeface="MS PGothic"/>
                <a:cs typeface="Arial"/>
              </a:rPr>
              <a:t>Universal healthcare</a:t>
            </a:r>
            <a:r>
              <a:rPr lang="en-GB" dirty="0">
                <a:latin typeface="Arial"/>
                <a:ea typeface="MS PGothic"/>
                <a:cs typeface="Arial"/>
              </a:rPr>
              <a:t> – The NHS provided free medical care, ensuring children had access to health services regardless of their background.</a:t>
            </a:r>
          </a:p>
          <a:p>
            <a:pPr>
              <a:buFont typeface="Arial" panose="020B0604020202020204" pitchFamily="34" charset="0"/>
              <a:buChar char="•"/>
            </a:pPr>
            <a:r>
              <a:rPr lang="en-GB" b="1" dirty="0">
                <a:latin typeface="Arial"/>
                <a:ea typeface="MS PGothic"/>
                <a:cs typeface="Arial"/>
              </a:rPr>
              <a:t>Child health and welfare</a:t>
            </a:r>
            <a:r>
              <a:rPr lang="en-GB" dirty="0">
                <a:latin typeface="Arial"/>
                <a:ea typeface="MS PGothic"/>
                <a:cs typeface="Arial"/>
              </a:rPr>
              <a:t> – The NHS played a key role in monitoring child development, vaccinations, and early intervention for abuse or neglect.</a:t>
            </a:r>
          </a:p>
          <a:p>
            <a:pPr>
              <a:buFont typeface="Arial" panose="020B0604020202020204" pitchFamily="34" charset="0"/>
              <a:buChar char="•"/>
            </a:pPr>
            <a:r>
              <a:rPr lang="en-GB" b="1" dirty="0">
                <a:latin typeface="Arial"/>
                <a:ea typeface="MS PGothic"/>
                <a:cs typeface="Arial"/>
              </a:rPr>
              <a:t>Safeguarding policies</a:t>
            </a:r>
            <a:r>
              <a:rPr lang="en-GB" dirty="0">
                <a:latin typeface="Arial"/>
                <a:ea typeface="MS PGothic"/>
                <a:cs typeface="Arial"/>
              </a:rPr>
              <a:t> – Over time, the NHS developed safeguarding frameworks to protect vulnerable children from harm</a:t>
            </a:r>
            <a:r>
              <a:rPr lang="en-GB" dirty="0">
                <a:effectLst/>
                <a:latin typeface="Arial"/>
                <a:ea typeface="MS PGothic"/>
                <a:cs typeface="Arial"/>
              </a:rPr>
              <a:t>2</a:t>
            </a:r>
            <a:r>
              <a:rPr lang="en-GB" dirty="0">
                <a:latin typeface="Arial"/>
                <a:ea typeface="MS PGothic"/>
                <a:cs typeface="Arial"/>
              </a:rPr>
              <a:t>.</a:t>
            </a:r>
          </a:p>
          <a:p>
            <a:pPr>
              <a:buNone/>
            </a:pPr>
            <a:r>
              <a:rPr lang="en-GB" b="1" dirty="0">
                <a:latin typeface="Arial"/>
                <a:ea typeface="MS PGothic"/>
                <a:cs typeface="Arial"/>
              </a:rPr>
              <a:t>Social and Policy Changes</a:t>
            </a:r>
          </a:p>
          <a:p>
            <a:pPr>
              <a:buFont typeface="Arial" panose="020B0604020202020204" pitchFamily="34" charset="0"/>
              <a:buChar char="•"/>
            </a:pPr>
            <a:r>
              <a:rPr lang="en-GB" b="1" dirty="0">
                <a:latin typeface="Arial"/>
                <a:ea typeface="MS PGothic"/>
                <a:cs typeface="Arial"/>
              </a:rPr>
              <a:t>Post-war welfare state</a:t>
            </a:r>
            <a:r>
              <a:rPr lang="en-GB" dirty="0">
                <a:latin typeface="Arial"/>
                <a:ea typeface="MS PGothic"/>
                <a:cs typeface="Arial"/>
              </a:rPr>
              <a:t> – The expansion of social services in the mid-20th century emphasized child welfare, leading to stronger safeguarding measures.</a:t>
            </a:r>
          </a:p>
          <a:p>
            <a:pPr>
              <a:buFont typeface="Arial" panose="020B0604020202020204" pitchFamily="34" charset="0"/>
              <a:buChar char="•"/>
            </a:pPr>
            <a:r>
              <a:rPr lang="en-GB" b="1" dirty="0">
                <a:latin typeface="Arial"/>
                <a:ea typeface="MS PGothic"/>
                <a:cs typeface="Arial"/>
              </a:rPr>
              <a:t>Children’s rights movement</a:t>
            </a:r>
            <a:r>
              <a:rPr lang="en-GB" dirty="0">
                <a:latin typeface="Arial"/>
                <a:ea typeface="MS PGothic"/>
                <a:cs typeface="Arial"/>
              </a:rPr>
              <a:t> – From the 1970s onward, there was a shift toward recognizing children as individuals with rights, influencing safeguarding policies.</a:t>
            </a:r>
          </a:p>
          <a:p>
            <a:pPr>
              <a:buFont typeface="Arial" panose="020B0604020202020204" pitchFamily="34" charset="0"/>
              <a:buChar char="•"/>
            </a:pPr>
            <a:r>
              <a:rPr lang="en-GB" b="1" dirty="0">
                <a:latin typeface="Arial"/>
                <a:ea typeface="MS PGothic"/>
                <a:cs typeface="Arial"/>
              </a:rPr>
              <a:t>Digital age challenges</a:t>
            </a:r>
            <a:r>
              <a:rPr lang="en-GB" dirty="0">
                <a:latin typeface="Arial"/>
                <a:ea typeface="MS PGothic"/>
                <a:cs typeface="Arial"/>
              </a:rPr>
              <a:t> – The rise of technology introduced new safeguarding concerns, such as online exploitation and cyberbullying.</a:t>
            </a:r>
          </a:p>
          <a:p>
            <a:r>
              <a:rPr lang="en-GB" dirty="0">
                <a:latin typeface="Arial"/>
                <a:ea typeface="MS PGothic"/>
                <a:cs typeface="Arial"/>
              </a:rPr>
              <a:t>Would you like to explore a specific aspect further? Perhaps the psychological effects of war on children or the evolution of NHS safeguarding policies?</a:t>
            </a:r>
          </a:p>
          <a:p>
            <a:pPr algn="l" rtl="0" fontAlgn="base"/>
            <a:endParaRPr lang="en-US" b="0" i="0">
              <a:solidFill>
                <a:srgbClr val="444444"/>
              </a:solidFill>
              <a:effectLst/>
              <a:latin typeface="Calibri" panose="020F0502020204030204" pitchFamily="34" charset="0"/>
            </a:endParaRPr>
          </a:p>
          <a:p>
            <a:endParaRPr lang="en-GB"/>
          </a:p>
        </p:txBody>
      </p:sp>
      <p:sp>
        <p:nvSpPr>
          <p:cNvPr id="4" name="Slide Number Placeholder 3">
            <a:extLst>
              <a:ext uri="{FF2B5EF4-FFF2-40B4-BE49-F238E27FC236}">
                <a16:creationId xmlns:a16="http://schemas.microsoft.com/office/drawing/2014/main" id="{1DF02C06-5F87-5159-5E87-18DEEA7755A4}"/>
              </a:ext>
            </a:extLst>
          </p:cNvPr>
          <p:cNvSpPr>
            <a:spLocks noGrp="1"/>
          </p:cNvSpPr>
          <p:nvPr>
            <p:ph type="sldNum" sz="quarter" idx="5"/>
          </p:nvPr>
        </p:nvSpPr>
        <p:spPr/>
        <p:txBody>
          <a:bodyPr/>
          <a:lstStyle/>
          <a:p>
            <a:pPr>
              <a:defRPr/>
            </a:pPr>
            <a:fld id="{E3BC9985-B68B-48F2-8D21-4034C6435DA7}" type="slidenum">
              <a:rPr lang="cy-GB" altLang="en-US" smtClean="0"/>
              <a:pPr>
                <a:defRPr/>
              </a:pPr>
              <a:t>8</a:t>
            </a:fld>
            <a:endParaRPr lang="cy-GB" altLang="en-US"/>
          </a:p>
        </p:txBody>
      </p:sp>
    </p:spTree>
    <p:extLst>
      <p:ext uri="{BB962C8B-B14F-4D97-AF65-F5344CB8AC3E}">
        <p14:creationId xmlns:p14="http://schemas.microsoft.com/office/powerpoint/2010/main" val="1396384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D496FE46-E498-4AA1-A622-C24640F8DE45}"/>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30A398BC-857D-46B5-AD3D-E6A5E717A59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829" algn="l"/>
                <a:tab pos="1795245" algn="l"/>
                <a:tab pos="2692073" algn="l"/>
                <a:tab pos="3590488" algn="l"/>
                <a:tab pos="4487317" algn="l"/>
                <a:tab pos="5385733" algn="l"/>
                <a:tab pos="6284149" algn="l"/>
                <a:tab pos="7180977" algn="l"/>
                <a:tab pos="8079393" algn="l"/>
                <a:tab pos="8976222" algn="l"/>
                <a:tab pos="9874637" algn="l"/>
              </a:tabLst>
            </a:pPr>
            <a:r>
              <a:rPr lang="en-GB" altLang="en-US">
                <a:latin typeface="Arial"/>
                <a:ea typeface="MS PGothic"/>
                <a:cs typeface="Arial"/>
              </a:rPr>
              <a:t>Lorraine Fox Harding – Key Author</a:t>
            </a:r>
          </a:p>
          <a:p>
            <a:pPr>
              <a:tabLst>
                <a:tab pos="0" algn="l"/>
                <a:tab pos="896829" algn="l"/>
                <a:tab pos="1795245" algn="l"/>
                <a:tab pos="2692073" algn="l"/>
                <a:tab pos="3590488" algn="l"/>
                <a:tab pos="4487317" algn="l"/>
                <a:tab pos="5385733" algn="l"/>
                <a:tab pos="6284149" algn="l"/>
                <a:tab pos="7180977" algn="l"/>
                <a:tab pos="8079393" algn="l"/>
                <a:tab pos="8976222" algn="l"/>
                <a:tab pos="9874637" algn="l"/>
              </a:tabLst>
            </a:pPr>
            <a:r>
              <a:rPr lang="en-GB" altLang="en-US">
                <a:latin typeface="Arial"/>
                <a:ea typeface="MS PGothic"/>
                <a:cs typeface="Arial"/>
              </a:rPr>
              <a:t>Looked at the childcare law and policy, and generated new perceptions. Considering how and when it was appropriate to intervene. She looked at historical perspectives and influences.</a:t>
            </a:r>
          </a:p>
          <a:p>
            <a:pPr>
              <a:buNone/>
            </a:pPr>
            <a:r>
              <a:rPr lang="en-GB"/>
              <a:t>Lorraine Fox Harding made significant contributions to safeguarding through her work on child welfare policy. She is best known for her book </a:t>
            </a:r>
            <a:r>
              <a:rPr lang="en-GB" i="1"/>
              <a:t>Perspectives in Child Care Policy</a:t>
            </a:r>
            <a:r>
              <a:rPr lang="en-GB"/>
              <a:t>, where she outlined four key value perspectives that influence child protection and welfare decisions:</a:t>
            </a:r>
          </a:p>
          <a:p>
            <a:pPr>
              <a:buFont typeface="+mj-lt"/>
              <a:buAutoNum type="arabicPeriod"/>
            </a:pPr>
            <a:r>
              <a:rPr lang="en-GB" b="1"/>
              <a:t>Laissez-faire and patriarchy</a:t>
            </a:r>
            <a:r>
              <a:rPr lang="en-GB"/>
              <a:t> – Advocates minimal state intervention, emphasizing parental authority.</a:t>
            </a:r>
          </a:p>
          <a:p>
            <a:pPr>
              <a:buFont typeface="+mj-lt"/>
              <a:buAutoNum type="arabicPeriod"/>
            </a:pPr>
            <a:r>
              <a:rPr lang="en-GB" b="1"/>
              <a:t>State paternalism and child protection</a:t>
            </a:r>
            <a:r>
              <a:rPr lang="en-GB"/>
              <a:t> – Supports strong state intervention to safeguard children.</a:t>
            </a:r>
          </a:p>
          <a:p>
            <a:pPr>
              <a:buFont typeface="+mj-lt"/>
              <a:buAutoNum type="arabicPeriod"/>
            </a:pPr>
            <a:r>
              <a:rPr lang="en-GB" b="1"/>
              <a:t>Defence of the birth family and parents’ rights</a:t>
            </a:r>
            <a:r>
              <a:rPr lang="en-GB"/>
              <a:t> – Prioritizes keeping families together while allowing some state involvement.</a:t>
            </a:r>
          </a:p>
          <a:p>
            <a:pPr>
              <a:buFont typeface="+mj-lt"/>
              <a:buAutoNum type="arabicPeriod"/>
            </a:pPr>
            <a:r>
              <a:rPr lang="en-GB" b="1"/>
              <a:t>Children’s rights and child liberation</a:t>
            </a:r>
            <a:r>
              <a:rPr lang="en-GB"/>
              <a:t> – Focuses on children as independent individuals with rights.</a:t>
            </a:r>
          </a:p>
          <a:p>
            <a:r>
              <a:rPr lang="en-GB"/>
              <a:t>Her framework has been widely used in discussions about child welfare, influencing policies and debates on how best to protect children while balancing parental rights and state intervention</a:t>
            </a:r>
          </a:p>
          <a:p>
            <a:pPr>
              <a:tabLst>
                <a:tab pos="0" algn="l"/>
                <a:tab pos="896829" algn="l"/>
                <a:tab pos="1795245" algn="l"/>
                <a:tab pos="2692073" algn="l"/>
                <a:tab pos="3590488" algn="l"/>
                <a:tab pos="4487317" algn="l"/>
                <a:tab pos="5385733" algn="l"/>
                <a:tab pos="6284149" algn="l"/>
                <a:tab pos="7180977" algn="l"/>
                <a:tab pos="8079393" algn="l"/>
                <a:tab pos="8976222" algn="l"/>
                <a:tab pos="9874637" algn="l"/>
              </a:tabLst>
            </a:pPr>
            <a:endParaRPr lang="en-GB" altLang="en-US">
              <a:latin typeface="Arial"/>
              <a:ea typeface="MS PGothic"/>
              <a:cs typeface="Arial"/>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endParaRPr lang="en-GB"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33DB5075-7375-4788-B431-ED1F628F8D3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539338-2413-4BF6-987C-76DF57C69269}"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302D2E4F-DF8D-45C1-A713-81886DF053AC}"/>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8A9EEF9C-F871-42BB-87B3-E8F8D469844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1" i="0">
                <a:solidFill>
                  <a:srgbClr val="202122"/>
                </a:solidFill>
                <a:effectLst/>
                <a:latin typeface="Arial" panose="020B0604020202020204" pitchFamily="34" charset="0"/>
              </a:rPr>
              <a:t>Margaret Humphreys</a:t>
            </a:r>
            <a:r>
              <a:rPr lang="en-GB" b="0" i="0">
                <a:solidFill>
                  <a:srgbClr val="202122"/>
                </a:solidFill>
                <a:effectLst/>
                <a:latin typeface="Arial" panose="020B0604020202020204" pitchFamily="34" charset="0"/>
              </a:rPr>
              <a:t>, is a British social worker and author from </a:t>
            </a:r>
            <a:r>
              <a:rPr lang="en-GB" b="0" i="0" u="none" strike="noStrike">
                <a:solidFill>
                  <a:srgbClr val="0645AD"/>
                </a:solidFill>
                <a:effectLst/>
                <a:latin typeface="Arial" panose="020B0604020202020204" pitchFamily="34" charset="0"/>
                <a:hlinkClick r:id="rId3" tooltip="Nottingham"/>
              </a:rPr>
              <a:t>Nottingham</a:t>
            </a:r>
            <a:r>
              <a:rPr lang="en-GB" b="0" i="0">
                <a:solidFill>
                  <a:srgbClr val="202122"/>
                </a:solidFill>
                <a:effectLst/>
                <a:latin typeface="Arial" panose="020B0604020202020204" pitchFamily="34" charset="0"/>
              </a:rPr>
              <a:t>, England. She worked for </a:t>
            </a:r>
            <a:r>
              <a:rPr lang="en-GB" b="0" i="0" u="sng">
                <a:solidFill>
                  <a:srgbClr val="FAA700"/>
                </a:solidFill>
                <a:effectLst/>
                <a:latin typeface="Arial" panose="020B0604020202020204" pitchFamily="34" charset="0"/>
                <a:hlinkClick r:id="rId4"/>
              </a:rPr>
              <a:t>Nottinghamshire County Council</a:t>
            </a:r>
            <a:r>
              <a:rPr lang="en-GB" b="0" i="0">
                <a:solidFill>
                  <a:srgbClr val="202122"/>
                </a:solidFill>
                <a:effectLst/>
                <a:latin typeface="Arial" panose="020B0604020202020204" pitchFamily="34" charset="0"/>
              </a:rPr>
              <a:t> operating around </a:t>
            </a:r>
            <a:r>
              <a:rPr lang="en-GB" b="0" i="0" u="none" strike="noStrike">
                <a:solidFill>
                  <a:srgbClr val="0645AD"/>
                </a:solidFill>
                <a:effectLst/>
                <a:latin typeface="Arial" panose="020B0604020202020204" pitchFamily="34" charset="0"/>
                <a:hlinkClick r:id="rId5" tooltip="Radford, Nottingham"/>
              </a:rPr>
              <a:t>Radford, Nottingham</a:t>
            </a:r>
            <a:r>
              <a:rPr lang="en-GB" b="0" i="0">
                <a:solidFill>
                  <a:srgbClr val="202122"/>
                </a:solidFill>
                <a:effectLst/>
                <a:latin typeface="Arial" panose="020B0604020202020204" pitchFamily="34" charset="0"/>
              </a:rPr>
              <a:t> and </a:t>
            </a:r>
            <a:r>
              <a:rPr lang="en-GB" b="0" i="0" u="none" strike="noStrike">
                <a:solidFill>
                  <a:srgbClr val="0645AD"/>
                </a:solidFill>
                <a:effectLst/>
                <a:latin typeface="Arial" panose="020B0604020202020204" pitchFamily="34" charset="0"/>
                <a:hlinkClick r:id="rId6" tooltip="Hyson Green"/>
              </a:rPr>
              <a:t>Hyson Green</a:t>
            </a:r>
            <a:r>
              <a:rPr lang="en-GB" b="0" i="0">
                <a:solidFill>
                  <a:srgbClr val="202122"/>
                </a:solidFill>
                <a:effectLst/>
                <a:latin typeface="Arial" panose="020B0604020202020204" pitchFamily="34" charset="0"/>
              </a:rPr>
              <a:t> in child protection and adoption services. In 1986 she received a letter from a woman in Australia who, believing she was an orphan, was looking to locate her birth certificate so she could get married.</a:t>
            </a:r>
          </a:p>
          <a:p>
            <a:pPr algn="l"/>
            <a:r>
              <a:rPr lang="en-GB" b="0" i="0">
                <a:solidFill>
                  <a:srgbClr val="202122"/>
                </a:solidFill>
                <a:effectLst/>
                <a:latin typeface="Arial" panose="020B0604020202020204" pitchFamily="34" charset="0"/>
              </a:rPr>
              <a:t>In 1987, she investigated and brought to public attention the British government programme of </a:t>
            </a:r>
            <a:r>
              <a:rPr lang="en-GB" b="0" i="0" u="none" strike="noStrike">
                <a:solidFill>
                  <a:srgbClr val="0645AD"/>
                </a:solidFill>
                <a:effectLst/>
                <a:latin typeface="Arial" panose="020B0604020202020204" pitchFamily="34" charset="0"/>
                <a:hlinkClick r:id="rId7" tooltip="Home Children"/>
              </a:rPr>
              <a:t>Home Children</a:t>
            </a:r>
            <a:r>
              <a:rPr lang="en-GB" b="0" i="0">
                <a:solidFill>
                  <a:srgbClr val="202122"/>
                </a:solidFill>
                <a:effectLst/>
                <a:latin typeface="Arial" panose="020B0604020202020204" pitchFamily="34" charset="0"/>
              </a:rPr>
              <a:t>. This involved forcibly relocating poor British children to </a:t>
            </a:r>
            <a:r>
              <a:rPr lang="en-GB" b="0" i="0" u="none" strike="noStrike">
                <a:solidFill>
                  <a:srgbClr val="0645AD"/>
                </a:solidFill>
                <a:effectLst/>
                <a:latin typeface="Arial" panose="020B0604020202020204" pitchFamily="34" charset="0"/>
                <a:hlinkClick r:id="rId8" tooltip="Australia"/>
              </a:rPr>
              <a:t>Australia</a:t>
            </a:r>
            <a:r>
              <a:rPr lang="en-GB" b="0" i="0">
                <a:solidFill>
                  <a:srgbClr val="202122"/>
                </a:solidFill>
                <a:effectLst/>
                <a:latin typeface="Arial" panose="020B0604020202020204" pitchFamily="34" charset="0"/>
              </a:rPr>
              <a:t>, </a:t>
            </a:r>
            <a:r>
              <a:rPr lang="en-GB" b="0" i="0" u="none" strike="noStrike">
                <a:solidFill>
                  <a:srgbClr val="0645AD"/>
                </a:solidFill>
                <a:effectLst/>
                <a:latin typeface="Arial" panose="020B0604020202020204" pitchFamily="34" charset="0"/>
                <a:hlinkClick r:id="rId9" tooltip="Canada"/>
              </a:rPr>
              <a:t>Canada</a:t>
            </a:r>
            <a:r>
              <a:rPr lang="en-GB" b="0" i="0">
                <a:solidFill>
                  <a:srgbClr val="202122"/>
                </a:solidFill>
                <a:effectLst/>
                <a:latin typeface="Arial" panose="020B0604020202020204" pitchFamily="34" charset="0"/>
              </a:rPr>
              <a:t>, </a:t>
            </a:r>
            <a:r>
              <a:rPr lang="en-GB" b="0" i="0" u="none" strike="noStrike">
                <a:solidFill>
                  <a:srgbClr val="0645AD"/>
                </a:solidFill>
                <a:effectLst/>
                <a:latin typeface="Arial" panose="020B0604020202020204" pitchFamily="34" charset="0"/>
                <a:hlinkClick r:id="rId10" tooltip="New Zealand"/>
              </a:rPr>
              <a:t>New Zealand</a:t>
            </a:r>
            <a:r>
              <a:rPr lang="en-GB" b="0" i="0">
                <a:solidFill>
                  <a:srgbClr val="202122"/>
                </a:solidFill>
                <a:effectLst/>
                <a:latin typeface="Arial" panose="020B0604020202020204" pitchFamily="34" charset="0"/>
              </a:rPr>
              <a:t>, the former </a:t>
            </a:r>
            <a:r>
              <a:rPr lang="en-GB" b="0" i="0" u="none" strike="noStrike">
                <a:solidFill>
                  <a:srgbClr val="0645AD"/>
                </a:solidFill>
                <a:effectLst/>
                <a:latin typeface="Arial" panose="020B0604020202020204" pitchFamily="34" charset="0"/>
                <a:hlinkClick r:id="rId11" tooltip="Rhodesia"/>
              </a:rPr>
              <a:t>Rhodesia</a:t>
            </a:r>
            <a:r>
              <a:rPr lang="en-GB" b="0" i="0">
                <a:solidFill>
                  <a:srgbClr val="202122"/>
                </a:solidFill>
                <a:effectLst/>
                <a:latin typeface="Arial" panose="020B0604020202020204" pitchFamily="34" charset="0"/>
              </a:rPr>
              <a:t> and other parts of the </a:t>
            </a:r>
            <a:r>
              <a:rPr lang="en-GB" b="0" i="0" u="none" strike="noStrike">
                <a:solidFill>
                  <a:srgbClr val="0645AD"/>
                </a:solidFill>
                <a:effectLst/>
                <a:latin typeface="Arial" panose="020B0604020202020204" pitchFamily="34" charset="0"/>
                <a:hlinkClick r:id="rId12" tooltip="Commonwealth of Nations"/>
              </a:rPr>
              <a:t>Commonwealth of Nations</a:t>
            </a:r>
            <a:r>
              <a:rPr lang="en-GB" b="0" i="0" u="none" strike="noStrike">
                <a:solidFill>
                  <a:srgbClr val="202122"/>
                </a:solidFill>
                <a:effectLst/>
                <a:latin typeface="Arial" panose="020B0604020202020204" pitchFamily="34" charset="0"/>
              </a:rPr>
              <a:t>, </a:t>
            </a:r>
            <a:r>
              <a:rPr lang="en-GB" b="0" i="0">
                <a:solidFill>
                  <a:srgbClr val="202122"/>
                </a:solidFill>
                <a:effectLst/>
                <a:latin typeface="Arial" panose="020B0604020202020204" pitchFamily="34" charset="0"/>
              </a:rPr>
              <a:t>often without their parents' knowledge. Children were often told their parents had died, and parents were told their children had been placed for adoption elsewhere in the UK. According to Humphreys, up to 150,000 children are believed to have been resettled under the scheme, some as young as three,</a:t>
            </a:r>
            <a:r>
              <a:rPr lang="en-GB" b="0" i="0" u="none" strike="noStrike" baseline="30000">
                <a:solidFill>
                  <a:srgbClr val="0645AD"/>
                </a:solidFill>
                <a:effectLst/>
                <a:latin typeface="Arial" panose="020B0604020202020204" pitchFamily="34" charset="0"/>
              </a:rPr>
              <a:t> </a:t>
            </a:r>
            <a:r>
              <a:rPr lang="en-GB" b="0" i="0">
                <a:solidFill>
                  <a:srgbClr val="202122"/>
                </a:solidFill>
                <a:effectLst/>
                <a:latin typeface="Arial" panose="020B0604020202020204" pitchFamily="34" charset="0"/>
              </a:rPr>
              <a:t>about 7,000 of whom were sent to Australia.</a:t>
            </a:r>
          </a:p>
          <a:p>
            <a:pPr algn="l"/>
            <a:r>
              <a:rPr lang="en-GB" b="0" i="0">
                <a:solidFill>
                  <a:srgbClr val="202122"/>
                </a:solidFill>
                <a:effectLst/>
                <a:latin typeface="Arial" panose="020B0604020202020204" pitchFamily="34" charset="0"/>
              </a:rPr>
              <a:t>Saving money was one of the motives behind this policy. The children were allegedly deported because it was cheaper to care for them overseas. It cost an estimated £5 per day to keep a child on welfare in a British institution, but only 10% of that, ten </a:t>
            </a:r>
            <a:r>
              <a:rPr lang="en-GB" b="0" i="0" u="none" strike="noStrike">
                <a:solidFill>
                  <a:srgbClr val="0645AD"/>
                </a:solidFill>
                <a:effectLst/>
                <a:latin typeface="Arial" panose="020B0604020202020204" pitchFamily="34" charset="0"/>
                <a:hlinkClick r:id="rId13" tooltip="Shilling"/>
              </a:rPr>
              <a:t>shillings</a:t>
            </a:r>
            <a:r>
              <a:rPr lang="en-GB" b="0" i="0">
                <a:solidFill>
                  <a:srgbClr val="202122"/>
                </a:solidFill>
                <a:effectLst/>
                <a:latin typeface="Arial" panose="020B0604020202020204" pitchFamily="34" charset="0"/>
              </a:rPr>
              <a:t>, in an Australian one.</a:t>
            </a:r>
          </a:p>
          <a:p>
            <a:endParaRPr lang="en-GB" altLang="en-US">
              <a:latin typeface="Arial" panose="020B0604020202020204" pitchFamily="34" charset="0"/>
              <a:cs typeface="Arial"/>
            </a:endParaRPr>
          </a:p>
        </p:txBody>
      </p:sp>
      <p:sp>
        <p:nvSpPr>
          <p:cNvPr id="23556" name="Slide Number Placeholder 3">
            <a:extLst>
              <a:ext uri="{FF2B5EF4-FFF2-40B4-BE49-F238E27FC236}">
                <a16:creationId xmlns:a16="http://schemas.microsoft.com/office/drawing/2014/main" id="{0F58D52A-5881-42F8-BAB9-9420F2486C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548CE14-1B0B-490D-A7A0-1937AE1B578C}"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C541D2EC-5700-F3DB-130A-023640EB8ACA}"/>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06393185-38BF-F966-F9AC-09CA469318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This is the legal frameworks that underpin the structure and processes that we follow. Legislative Frameworks are made up of Legislations (Acts, Statutory requirements (NMS) and Policy requirements.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Gives accountability and places responsibilities.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An Act is change or introduction to new laws, an agreement to be followed. Usually </a:t>
            </a:r>
            <a:r>
              <a:rPr lang="en-GB" sz="1800" b="0" i="0" u="none" strike="noStrike" err="1">
                <a:solidFill>
                  <a:srgbClr val="000000"/>
                </a:solidFill>
                <a:effectLst/>
                <a:latin typeface="Arial" panose="020B0604020202020204" pitchFamily="34" charset="0"/>
              </a:rPr>
              <a:t>preceeded</a:t>
            </a:r>
            <a:r>
              <a:rPr lang="en-GB" sz="1800" b="0" i="0" u="none" strike="noStrike">
                <a:solidFill>
                  <a:srgbClr val="000000"/>
                </a:solidFill>
                <a:effectLst/>
                <a:latin typeface="Arial" panose="020B0604020202020204" pitchFamily="34" charset="0"/>
              </a:rPr>
              <a:t> by something that has failed or something that was missing. Consider the Children Acts that we will be looking at. Where there has been a death, this leads to an inquiry, this leads to recommendations. These recommendations become the basis of a Green paper which has to be passed by the House of Commons, it then becomes a White paper which needs to be passed by the House of Lords, where it becomes a Bill.</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A Bill is proposal for a new Act/law, once it has been debated and gained Royal assent by the queen it becomes law.</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Remember the process of change is lengthy. It generally takes </a:t>
            </a:r>
            <a:r>
              <a:rPr lang="en-GB" sz="1800" b="0" i="0" u="none" strike="noStrike" err="1">
                <a:solidFill>
                  <a:srgbClr val="000000"/>
                </a:solidFill>
                <a:effectLst/>
                <a:latin typeface="Arial" panose="020B0604020202020204" pitchFamily="34" charset="0"/>
              </a:rPr>
              <a:t>approx</a:t>
            </a:r>
            <a:r>
              <a:rPr lang="en-GB" sz="1800" b="0" i="0" u="none" strike="noStrike">
                <a:solidFill>
                  <a:srgbClr val="000000"/>
                </a:solidFill>
                <a:effectLst/>
                <a:latin typeface="Arial" panose="020B0604020202020204" pitchFamily="34" charset="0"/>
              </a:rPr>
              <a:t> 2 years from inception to introduction. So when you look at the </a:t>
            </a:r>
            <a:r>
              <a:rPr lang="en-GB" sz="1800" b="0" i="0" u="none" strike="noStrike" err="1">
                <a:solidFill>
                  <a:srgbClr val="000000"/>
                </a:solidFill>
                <a:effectLst/>
                <a:latin typeface="Arial" panose="020B0604020202020204" pitchFamily="34" charset="0"/>
              </a:rPr>
              <a:t>Childrens</a:t>
            </a:r>
            <a:r>
              <a:rPr lang="en-GB" sz="1800" b="0" i="0" u="none" strike="noStrike">
                <a:solidFill>
                  <a:srgbClr val="000000"/>
                </a:solidFill>
                <a:effectLst/>
                <a:latin typeface="Arial" panose="020B0604020202020204" pitchFamily="34" charset="0"/>
              </a:rPr>
              <a:t> Act 1989 this came into force in 1991 and Children Act 2004 came into force in 2006. Usually something terrible has to happen before law changes. </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For the purpose of this assignment legislative framework is everything statutory and legal that relates to children/young people and children's services.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All practitioners/ profession al that work with children have legal, moral and ethical obligations.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All settings in the non-maintained sector follow stringent laws, regulations and policies, without them, they would not be allowed to register.</a:t>
            </a:r>
            <a:endParaRPr lang="en-GB"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
        <p:nvSpPr>
          <p:cNvPr id="19460" name="Slide Number Placeholder 3">
            <a:extLst>
              <a:ext uri="{FF2B5EF4-FFF2-40B4-BE49-F238E27FC236}">
                <a16:creationId xmlns:a16="http://schemas.microsoft.com/office/drawing/2014/main" id="{AECF8F5D-C482-6309-40FF-781B3116EA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3A3262D-D339-4BFF-B0EF-67B60E1F18A2}"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A036206-4106-E5CB-B42F-2CC1981AD61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B9786639-E02B-E77C-8121-816F5D9AE3D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In 2019, </a:t>
            </a:r>
            <a:r>
              <a:rPr lang="en-GB" sz="1800" b="0" i="0" u="none" strike="noStrike" err="1">
                <a:solidFill>
                  <a:srgbClr val="000000"/>
                </a:solidFill>
                <a:effectLst/>
                <a:latin typeface="Arial" panose="020B0604020202020204" pitchFamily="34" charset="0"/>
              </a:rPr>
              <a:t>uncrc</a:t>
            </a:r>
            <a:r>
              <a:rPr lang="en-GB" sz="1800" b="0" i="0" u="none" strike="noStrike">
                <a:solidFill>
                  <a:srgbClr val="000000"/>
                </a:solidFill>
                <a:effectLst/>
                <a:latin typeface="Arial" panose="020B0604020202020204" pitchFamily="34" charset="0"/>
              </a:rPr>
              <a:t> celebrated 30 </a:t>
            </a:r>
            <a:r>
              <a:rPr lang="en-GB" sz="1800" b="0" i="0" u="none" strike="noStrike" err="1">
                <a:solidFill>
                  <a:srgbClr val="000000"/>
                </a:solidFill>
                <a:effectLst/>
                <a:latin typeface="Arial" panose="020B0604020202020204" pitchFamily="34" charset="0"/>
              </a:rPr>
              <a:t>years.The</a:t>
            </a:r>
            <a:r>
              <a:rPr lang="en-GB" sz="1800" b="0" i="0" u="none" strike="noStrike">
                <a:solidFill>
                  <a:srgbClr val="000000"/>
                </a:solidFill>
                <a:effectLst/>
                <a:latin typeface="Arial" panose="020B0604020202020204" pitchFamily="34" charset="0"/>
              </a:rPr>
              <a:t> United Nations Convention on the Rights of the Child is a comprehensive statement on children’s rights covering all aspects of children’s life. The convention was ratified (signed and taken on by Wales in 2004. In 2011, Welsh Government passed the Children and Young Persons (Wales) Measure 2011, which makes children’s rights part of its domestic law, the only nation in the UK to do so. This ensures that any policy, report or regulation being passed by Welsh Government considers the rights within the UNCRC. It is vital for practitioners working with children to have a good understanding of children’s rights. </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Children should be aware of their rights, ask students if their settings educate children on their rights?</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endParaRPr lang="en-GB">
              <a:cs typeface="Arial"/>
            </a:endParaRPr>
          </a:p>
        </p:txBody>
      </p:sp>
      <p:sp>
        <p:nvSpPr>
          <p:cNvPr id="21508" name="Slide Number Placeholder 3">
            <a:extLst>
              <a:ext uri="{FF2B5EF4-FFF2-40B4-BE49-F238E27FC236}">
                <a16:creationId xmlns:a16="http://schemas.microsoft.com/office/drawing/2014/main" id="{504F5440-1064-AED3-0067-BAECEC606F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11A8-3049-4666-898A-A3AF6C047079}"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DE5C6518-D2C3-426A-BD96-D1ACF115E927}"/>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699A35B5-32B3-434F-B9B4-6D4376FE4B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pPr>
            <a:r>
              <a:rPr lang="en-GB" altLang="en-US">
                <a:latin typeface="Arial" panose="020B0604020202020204" pitchFamily="34" charset="0"/>
              </a:rPr>
              <a:t>We will start by looking at the Children Acts, how they their inception came about, key factors. </a:t>
            </a:r>
          </a:p>
        </p:txBody>
      </p:sp>
      <p:sp>
        <p:nvSpPr>
          <p:cNvPr id="25604" name="Slide Number Placeholder 3">
            <a:extLst>
              <a:ext uri="{FF2B5EF4-FFF2-40B4-BE49-F238E27FC236}">
                <a16:creationId xmlns:a16="http://schemas.microsoft.com/office/drawing/2014/main" id="{12568EA1-F054-4B41-B18D-42980B3F07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D64124E-F8B4-4F41-8C4D-68D43453C33B}"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C86654E8-46AA-49B2-800D-D452CF5E0186}"/>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E119BF48-B410-4BE6-A2DE-7A2DBB090802}"/>
              </a:ext>
            </a:extLst>
          </p:cNvPr>
          <p:cNvSpPr>
            <a:spLocks noGrp="1"/>
          </p:cNvSpPr>
          <p:nvPr>
            <p:ph type="body" idx="1"/>
          </p:nvPr>
        </p:nvSpPr>
        <p:spPr/>
        <p:txBody>
          <a:bodyPr/>
          <a:lstStyle/>
          <a:p>
            <a:pPr algn="l" rtl="0" fontAlgn="base"/>
            <a:r>
              <a:rPr lang="en-GB" sz="1800" b="0" i="0" u="none" strike="noStrike">
                <a:solidFill>
                  <a:srgbClr val="000000"/>
                </a:solidFill>
                <a:effectLst/>
                <a:latin typeface="Calibri" panose="020F0502020204030204" pitchFamily="34" charset="0"/>
              </a:rPr>
              <a:t>Dennis O Neil</a:t>
            </a:r>
            <a:r>
              <a:rPr lang="en-GB" sz="1800" b="0" i="0">
                <a:solidFill>
                  <a:srgbClr val="444444"/>
                </a:solidFill>
                <a:effectLst/>
                <a:latin typeface="Calibri" panose="020F050202020403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Was a 12 year old boy from Wales, killed by his foster parents. Born in 1932, in Newport Monmouthshire. In 1944, Dennis and his 2 younger brothers were committed to the care of the local authority, on the grounds that they needed care and attention. Dennis and his middle brother were sent to live in Shropshire with Reginald Gough and his wife Esther. The younger brother was sent to another family close by. 6 months after moving to live with the Goughs, Dennis sadly lost his life. One evening Esther telephoned the village doctor to say that Dennis was having a fit, upon his arrival, he found Dennis was already dead and was in appalling condition. Upon post mortem, he was found to have been struck several times to the chest by something heavy, he had also been struck on the back, he died of cardiac arrest. At the time of his death, he was thin and wasting away, undernourished and below the average weight for child of his age. He also had septic ulcers to the bottoms of his feet and his legs were severely chapped.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Shortly after Dennis’s death, Reginald Gough was charged with manslaughter, and Esther with wilful ill treatment and neglect. At their trial, Dennis brother gave evidence, which included how they were only fed bread and water and how they were thrashed or beaten every night. The events that led to Dennis’s death were Dennis failing to collect enough sticks for the fire, Dennis was dragged to the spinney by his hair and beaten. The following day he was stripped and beaten so hard with a stick that the stick broke, he continued with another stick until Dennis legs were blue and bleeding. The next day he couldn’t stand and was in a great deal of pain. Gough hit him again to stop him from crying. Dennis told Gough that his back hurt. Gough beat him again the following morning, this time using his fists, he was dead by the afternoon. Reginald Gough was sentenced to 6 years in prison for manslaughter, Esther Gough was sentenced to 6 months for neglect.</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Dennis’s death led to a public inquiry, there was shock that Reginald Gough was known to police and had a conviction for violence but still allowed to foster the children.</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This case strongly influenced the introduction of the Children Act 1948. which overhauled the way that the </a:t>
            </a:r>
            <a:r>
              <a:rPr lang="en-GB" sz="1800" b="0" i="0" u="none" strike="noStrike" err="1">
                <a:solidFill>
                  <a:srgbClr val="000000"/>
                </a:solidFill>
                <a:effectLst/>
                <a:latin typeface="Calibri" panose="020F0502020204030204" pitchFamily="34" charset="0"/>
              </a:rPr>
              <a:t>uk</a:t>
            </a:r>
            <a:r>
              <a:rPr lang="en-GB" sz="1800" b="0" i="0" u="none" strike="noStrike">
                <a:solidFill>
                  <a:srgbClr val="000000"/>
                </a:solidFill>
                <a:effectLst/>
                <a:latin typeface="Calibri" panose="020F0502020204030204" pitchFamily="34" charset="0"/>
              </a:rPr>
              <a:t> provided foster care.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defRPr/>
            </a:pPr>
            <a:endParaRPr lang="en-GB"/>
          </a:p>
        </p:txBody>
      </p:sp>
      <p:sp>
        <p:nvSpPr>
          <p:cNvPr id="27652" name="Slide Number Placeholder 3">
            <a:extLst>
              <a:ext uri="{FF2B5EF4-FFF2-40B4-BE49-F238E27FC236}">
                <a16:creationId xmlns:a16="http://schemas.microsoft.com/office/drawing/2014/main" id="{B45332FF-738E-4886-B06F-BFBEA7FA71C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E0A0-0589-4CB0-89B5-13B1354B83FF}"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0B47C6A-F451-40A9-A491-9A9A0232E2AA}"/>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ADE776BA-905D-4C7D-961B-76771F90B04D}"/>
              </a:ext>
            </a:extLst>
          </p:cNvPr>
          <p:cNvSpPr>
            <a:spLocks noGrp="1"/>
          </p:cNvSpPr>
          <p:nvPr>
            <p:ph type="body" idx="1"/>
          </p:nvPr>
        </p:nvSpPr>
        <p:spPr>
          <a:ln/>
        </p:spPr>
        <p:txBody>
          <a:bodyPr/>
          <a:lstStyle/>
          <a:p>
            <a:pPr algn="l" rtl="0" fontAlgn="base"/>
            <a:r>
              <a:rPr lang="en-GB" sz="1800" b="0" i="0" u="none" strike="noStrike">
                <a:solidFill>
                  <a:srgbClr val="000000"/>
                </a:solidFill>
                <a:effectLst/>
                <a:latin typeface="Calibri" panose="020F0502020204030204" pitchFamily="34" charset="0"/>
              </a:rPr>
              <a:t>Children Act 1948</a:t>
            </a:r>
            <a:r>
              <a:rPr lang="en-GB" sz="1800" b="0" i="0">
                <a:solidFill>
                  <a:srgbClr val="444444"/>
                </a:solidFill>
                <a:effectLst/>
                <a:latin typeface="Calibri" panose="020F050202020403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This was the first official Children Act. The children Act 1948 set out new measures which would ultimately provide better support for children, in particular, children who didn’t have any parents or whose parents were unable to care for them. It stipulated that the local Authority and councils were to set up a Children’s committee and appoint a children’s Officer and that the local Authority had a duty to provide care for children whose parents were unable to (Child’s best interests). There was an overhaul of fostering provision and new approach to parent and child relations. It also emphasized the need to identify children as individual rather than an indistinct mass.</a:t>
            </a:r>
            <a:endParaRPr lang="en-GB" b="0" i="0">
              <a:solidFill>
                <a:srgbClr val="444444"/>
              </a:solidFill>
              <a:effectLst/>
              <a:latin typeface="Calibri" panose="020F0502020204030204" pitchFamily="34" charset="0"/>
            </a:endParaRPr>
          </a:p>
          <a:p>
            <a:pPr>
              <a:defRPr/>
            </a:pPr>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E67D6777-429D-431F-80E1-79D13823AE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3B26FD2-8B2B-478D-B491-1CFB350D5816}"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DAA01279-716F-4F33-8F84-CCE85F3CB211}"/>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EAFCFB65-5AC6-49D6-BB28-707AAB9BD204}"/>
              </a:ext>
            </a:extLst>
          </p:cNvPr>
          <p:cNvSpPr>
            <a:spLocks noGrp="1"/>
          </p:cNvSpPr>
          <p:nvPr>
            <p:ph type="body" idx="1"/>
          </p:nvPr>
        </p:nvSpPr>
        <p:spPr>
          <a:ln/>
        </p:spPr>
        <p:txBody>
          <a:bodyPr/>
          <a:lstStyle/>
          <a:p>
            <a:pPr algn="l" rtl="0" fontAlgn="base"/>
            <a:r>
              <a:rPr lang="en-GB" sz="1800" b="0" i="0" u="none" strike="noStrike">
                <a:solidFill>
                  <a:srgbClr val="000000"/>
                </a:solidFill>
                <a:effectLst/>
                <a:latin typeface="Calibri" panose="020F0502020204030204" pitchFamily="34" charset="0"/>
              </a:rPr>
              <a:t>Maria Colwell</a:t>
            </a:r>
            <a:r>
              <a:rPr lang="en-GB" sz="1800" b="0" i="0">
                <a:solidFill>
                  <a:srgbClr val="444444"/>
                </a:solidFill>
                <a:effectLst/>
                <a:latin typeface="Calibri" panose="020F0502020204030204" pitchFamily="34" charset="0"/>
              </a:rPr>
              <a:t>​</a:t>
            </a:r>
            <a:endParaRPr lang="en-GB" sz="28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In 1973 Brighton, at the age of 7, Maria Colwell was killed by her stepfather after being returned to the family home from foster care.  Maria was born in 1965, a short time later her father died. In 1966 Maria was placed with foster parents (her aunt and uncle) where she was to be very happy and well cared for. In 1971, Maria was returned to her biological mother and William </a:t>
            </a:r>
            <a:r>
              <a:rPr lang="en-GB" sz="1800" b="0" i="0" u="none" strike="noStrike" err="1">
                <a:solidFill>
                  <a:srgbClr val="000000"/>
                </a:solidFill>
                <a:effectLst/>
                <a:latin typeface="Calibri" panose="020F0502020204030204" pitchFamily="34" charset="0"/>
              </a:rPr>
              <a:t>Kepple</a:t>
            </a:r>
            <a:r>
              <a:rPr lang="en-GB" sz="1800" b="0" i="0" u="none" strike="noStrike">
                <a:solidFill>
                  <a:srgbClr val="000000"/>
                </a:solidFill>
                <a:effectLst/>
                <a:latin typeface="Calibri" panose="020F0502020204030204" pitchFamily="34" charset="0"/>
              </a:rPr>
              <a:t> (her mothers new partner. William </a:t>
            </a:r>
            <a:r>
              <a:rPr lang="en-GB" sz="1800" b="0" i="0" u="none" strike="noStrike" err="1">
                <a:solidFill>
                  <a:srgbClr val="000000"/>
                </a:solidFill>
                <a:effectLst/>
                <a:latin typeface="Calibri" panose="020F0502020204030204" pitchFamily="34" charset="0"/>
              </a:rPr>
              <a:t>Kepple</a:t>
            </a:r>
            <a:r>
              <a:rPr lang="en-GB" sz="1800" b="0" i="0" u="none" strike="noStrike">
                <a:solidFill>
                  <a:srgbClr val="000000"/>
                </a:solidFill>
                <a:effectLst/>
                <a:latin typeface="Calibri" panose="020F0502020204030204" pitchFamily="34" charset="0"/>
              </a:rPr>
              <a:t> had children of his own and the couple favoured the other children over Maria, treating Maria poorly. Neighbours and teachers voiced their concerns to various agencies, and despite the fact that Maria was described as a ‘walking skeleton’, she was allowed to remain with the pair. One night when </a:t>
            </a:r>
            <a:r>
              <a:rPr lang="en-GB" sz="1800" b="0" i="0" u="none" strike="noStrike" err="1">
                <a:solidFill>
                  <a:srgbClr val="000000"/>
                </a:solidFill>
                <a:effectLst/>
                <a:latin typeface="Calibri" panose="020F0502020204030204" pitchFamily="34" charset="0"/>
              </a:rPr>
              <a:t>Kepple</a:t>
            </a:r>
            <a:r>
              <a:rPr lang="en-GB" sz="1800" b="0" i="0" u="none" strike="noStrike">
                <a:solidFill>
                  <a:srgbClr val="000000"/>
                </a:solidFill>
                <a:effectLst/>
                <a:latin typeface="Calibri" panose="020F0502020204030204" pitchFamily="34" charset="0"/>
              </a:rPr>
              <a:t> returned home intoxicated, to find Maria still up, he responded angrily by repeatedly kicker her, causing both internal and external injuries, he then went to bed. The following morning, he wheeled Maria to the hospital in a pram, She died shortly after arrival with a variety of injuries, including brain damage, fractured ribs and black eyes, her stomach was completely empty when she died. </a:t>
            </a:r>
            <a:r>
              <a:rPr lang="en-US" sz="1800" b="0" i="0">
                <a:solidFill>
                  <a:srgbClr val="444444"/>
                </a:solidFill>
                <a:effectLst/>
                <a:latin typeface="Calibri" panose="020F0502020204030204" pitchFamily="34" charset="0"/>
              </a:rPr>
              <a:t>​</a:t>
            </a:r>
            <a:endParaRPr lang="en-US" sz="2800" b="0" i="0">
              <a:solidFill>
                <a:srgbClr val="444444"/>
              </a:solidFill>
              <a:effectLst/>
              <a:latin typeface="Calibri" panose="020F0502020204030204" pitchFamily="34" charset="0"/>
            </a:endParaRPr>
          </a:p>
          <a:p>
            <a:pPr algn="l" rtl="0" fontAlgn="base"/>
            <a:r>
              <a:rPr lang="en-GB" sz="1800" b="0" i="0" u="none" strike="noStrike" err="1">
                <a:solidFill>
                  <a:srgbClr val="000000"/>
                </a:solidFill>
                <a:effectLst/>
                <a:latin typeface="Calibri" panose="020F0502020204030204" pitchFamily="34" charset="0"/>
              </a:rPr>
              <a:t>Kepple</a:t>
            </a:r>
            <a:r>
              <a:rPr lang="en-GB" sz="1800" b="0" i="0" u="none" strike="noStrike">
                <a:solidFill>
                  <a:srgbClr val="000000"/>
                </a:solidFill>
                <a:effectLst/>
                <a:latin typeface="Calibri" panose="020F0502020204030204" pitchFamily="34" charset="0"/>
              </a:rPr>
              <a:t> was found guilty of manslaughter, he was sentenced to 8 years in prison, but served half on appeal.</a:t>
            </a:r>
            <a:r>
              <a:rPr lang="en-US" sz="1800" b="0" i="0">
                <a:solidFill>
                  <a:srgbClr val="444444"/>
                </a:solidFill>
                <a:effectLst/>
                <a:latin typeface="Calibri" panose="020F0502020204030204" pitchFamily="34" charset="0"/>
              </a:rPr>
              <a:t>​</a:t>
            </a:r>
            <a:endParaRPr lang="en-US" sz="28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A public inquiry was set up. 3 main contributing factors were identified in Maria’s death, lack of communication between the agencies who were involved with Maria, inadequate training for social workers charged with children at risk, and changes in the make up of society. </a:t>
            </a:r>
            <a:r>
              <a:rPr lang="en-US" sz="1800" b="0" i="0">
                <a:solidFill>
                  <a:srgbClr val="444444"/>
                </a:solidFill>
                <a:effectLst/>
                <a:latin typeface="Calibri" panose="020F0502020204030204" pitchFamily="34" charset="0"/>
              </a:rPr>
              <a:t>​</a:t>
            </a:r>
            <a:endParaRPr lang="en-US" sz="28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Maria’s case influenced the Children Act 1975.</a:t>
            </a:r>
            <a:r>
              <a:rPr lang="en-US" sz="1800" b="0" i="0">
                <a:solidFill>
                  <a:srgbClr val="444444"/>
                </a:solidFill>
                <a:effectLst/>
                <a:latin typeface="Calibri" panose="020F0502020204030204" pitchFamily="34" charset="0"/>
              </a:rPr>
              <a:t>​</a:t>
            </a:r>
            <a:endParaRPr lang="en-US" sz="2800" b="0" i="0">
              <a:solidFill>
                <a:srgbClr val="444444"/>
              </a:solidFill>
              <a:effectLst/>
              <a:latin typeface="Calibri" panose="020F0502020204030204" pitchFamily="34" charset="0"/>
            </a:endParaRPr>
          </a:p>
          <a:p>
            <a:pPr algn="l" rtl="0" fontAlgn="base"/>
            <a:r>
              <a:rPr lang="en-GB" sz="1800" b="0" i="0">
                <a:solidFill>
                  <a:srgbClr val="444444"/>
                </a:solidFill>
                <a:effectLst/>
                <a:latin typeface="Arial" panose="020B0604020202020204" pitchFamily="34" charset="0"/>
              </a:rPr>
              <a:t>​</a:t>
            </a:r>
            <a:endParaRPr lang="en-GB" sz="2800" b="0" i="0">
              <a:solidFill>
                <a:srgbClr val="444444"/>
              </a:solidFill>
              <a:effectLst/>
              <a:latin typeface="Calibri" panose="020F0502020204030204" pitchFamily="34" charset="0"/>
            </a:endParaRPr>
          </a:p>
          <a:p>
            <a:pPr>
              <a:lnSpc>
                <a:spcPct val="107000"/>
              </a:lnSpc>
              <a:spcAft>
                <a:spcPts val="800"/>
              </a:spcAft>
              <a:defRPr/>
            </a:pPr>
            <a:endParaRPr lang="en-GB" sz="1800">
              <a:highlight>
                <a:srgbClr val="FFFF00"/>
              </a:highlight>
              <a:latin typeface="Calibri" panose="020F0502020204030204" pitchFamily="34" charset="0"/>
              <a:ea typeface="DengXian" panose="02010600030101010101" pitchFamily="2" charset="-122"/>
              <a:cs typeface="Calibri"/>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defRPr/>
            </a:pPr>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92AD5368-775E-4A6F-A243-48AB77C926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D003BBB-CCAF-43C2-BB31-F90D39CA7CF6}"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8B611008-DB32-4AF5-976F-B016C9A5F8FE}"/>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8DACE6FA-B683-4EC3-A6F8-18E7938E20A5}"/>
              </a:ext>
            </a:extLst>
          </p:cNvPr>
          <p:cNvSpPr>
            <a:spLocks noGrp="1"/>
          </p:cNvSpPr>
          <p:nvPr>
            <p:ph type="body" idx="1"/>
          </p:nvPr>
        </p:nvSpPr>
        <p:spPr>
          <a:ln/>
        </p:spPr>
        <p:txBody>
          <a:bodyPr/>
          <a:lstStyle/>
          <a:p>
            <a:pPr algn="l" rtl="0" fontAlgn="base"/>
            <a:r>
              <a:rPr lang="en-GB" sz="1800" b="0" i="0" u="none" strike="noStrike">
                <a:solidFill>
                  <a:srgbClr val="000000"/>
                </a:solidFill>
                <a:effectLst/>
                <a:latin typeface="Calibri" panose="020F0502020204030204" pitchFamily="34" charset="0"/>
              </a:rPr>
              <a:t>Children Act 1975</a:t>
            </a:r>
            <a:r>
              <a:rPr lang="en-GB" sz="1800" b="0" i="0">
                <a:solidFill>
                  <a:srgbClr val="444444"/>
                </a:solidFill>
                <a:effectLst/>
                <a:latin typeface="Calibri" panose="020F0502020204030204" pitchFamily="34" charset="0"/>
              </a:rPr>
              <a:t>​</a:t>
            </a:r>
            <a:endParaRPr lang="en-GB" sz="2800"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Some of the main points to come from this legislation was the setting up of the Area Child Protection Committees (ACPC’s) – which are a multi-agency group to re-write policies and procedures.</a:t>
            </a:r>
            <a:r>
              <a:rPr lang="en-GB" sz="1800" b="0" i="0" u="none" strike="noStrike">
                <a:solidFill>
                  <a:srgbClr val="0000FF"/>
                </a:solidFill>
                <a:effectLst/>
                <a:latin typeface="Calibri" panose="020F0502020204030204" pitchFamily="34" charset="0"/>
              </a:rPr>
              <a:t> These were later replaced by Local Safeguarding Children Boards (</a:t>
            </a:r>
            <a:r>
              <a:rPr lang="en-US" sz="1800" b="0" i="0" u="none" strike="noStrike">
                <a:solidFill>
                  <a:srgbClr val="000000"/>
                </a:solidFill>
                <a:effectLst/>
                <a:latin typeface="Calibri" panose="020F0502020204030204" pitchFamily="34" charset="0"/>
              </a:rPr>
              <a:t>LSCB’s). It also introduced the concept of inter agency child protection conferences for very specific cases.</a:t>
            </a:r>
            <a:r>
              <a:rPr lang="en-GB" sz="1800" b="0" i="0">
                <a:solidFill>
                  <a:srgbClr val="444444"/>
                </a:solidFill>
                <a:effectLst/>
                <a:latin typeface="Calibri" panose="020F0502020204030204" pitchFamily="34" charset="0"/>
              </a:rPr>
              <a:t>​</a:t>
            </a:r>
            <a:endParaRPr lang="en-GB" sz="2800" b="0" i="0">
              <a:solidFill>
                <a:srgbClr val="444444"/>
              </a:solidFill>
              <a:effectLst/>
              <a:latin typeface="Calibri" panose="020F0502020204030204" pitchFamily="34" charset="0"/>
            </a:endParaRPr>
          </a:p>
          <a:p>
            <a:pPr>
              <a:lnSpc>
                <a:spcPct val="107000"/>
              </a:lnSpc>
              <a:spcAft>
                <a:spcPts val="800"/>
              </a:spcAft>
              <a:defRPr/>
            </a:pPr>
            <a:endParaRPr lang="en-GB" sz="1800">
              <a:highlight>
                <a:srgbClr val="FFFF00"/>
              </a:highlight>
              <a:latin typeface="Calibri" panose="020F0502020204030204" pitchFamily="34" charset="0"/>
              <a:ea typeface="DengXian" panose="02010600030101010101" pitchFamily="2" charset="-122"/>
              <a:cs typeface="Calibri"/>
            </a:endParaRPr>
          </a:p>
          <a:p>
            <a:pPr>
              <a:defRPr/>
            </a:pPr>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B33FAED2-4DDC-4DB6-856A-FF2BC7192B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3449C44-C6DF-4268-A389-F0C243188D2E}"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238C07E-050F-48A7-A053-5AF367D1CE00}"/>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C310A0CD-E5DE-4225-AA62-70A43D4C4A77}"/>
              </a:ext>
            </a:extLst>
          </p:cNvPr>
          <p:cNvSpPr>
            <a:spLocks noGrp="1"/>
          </p:cNvSpPr>
          <p:nvPr>
            <p:ph type="body" idx="1"/>
          </p:nvPr>
        </p:nvSpPr>
        <p:spPr>
          <a:ln/>
        </p:spPr>
        <p:txBody>
          <a:bodyPr/>
          <a:lstStyle/>
          <a:p>
            <a:pPr>
              <a:lnSpc>
                <a:spcPct val="107000"/>
              </a:lnSpc>
              <a:spcAft>
                <a:spcPts val="800"/>
              </a:spcAft>
              <a:defRPr/>
            </a:pPr>
            <a:endParaRPr lang="en-GB" sz="1800">
              <a:highlight>
                <a:srgbClr val="FFFF00"/>
              </a:highlight>
              <a:latin typeface="Calibri" panose="020F0502020204030204" pitchFamily="34" charset="0"/>
              <a:ea typeface="DengXian" panose="02010600030101010101" pitchFamily="2" charset="-122"/>
              <a:cs typeface="Calibri"/>
            </a:endParaRPr>
          </a:p>
          <a:p>
            <a:pPr algn="l" rtl="0" fontAlgn="base"/>
            <a:r>
              <a:rPr lang="en-GB" sz="1800" b="0" i="0" u="none" strike="noStrike">
                <a:solidFill>
                  <a:srgbClr val="000000"/>
                </a:solidFill>
                <a:effectLst/>
                <a:latin typeface="Calibri" panose="020F0502020204030204" pitchFamily="34" charset="0"/>
              </a:rPr>
              <a:t>Jasmine Beckford</a:t>
            </a:r>
            <a:r>
              <a:rPr lang="en-GB" sz="1800" b="0" i="0">
                <a:solidFill>
                  <a:srgbClr val="444444"/>
                </a:solidFill>
                <a:effectLst/>
                <a:latin typeface="Calibri" panose="020F050202020403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Jasmine Beckford was born in London in 1979. She was beaten to death by her stepfather, Maurice Beckford, a boxer in July 1984, aged just 4, after being returned to the family home from care. In the year leading to her death, she was tortured and beaten o several occasions. Jasmine had been under the care of Social Services and it was reported that she had been visited 78 times but only seen by professionals once. It was noted that staff were intimidated by Maurice Beckford and therefore accepted any excuses given by him for Jasmine not being available. Maurice was sentenced to 10 years in prison for manslaughter and Jasmine’s mother was sentenced to 18 months for neglect.</a:t>
            </a:r>
            <a:endParaRPr lang="en-US" b="0" i="0">
              <a:solidFill>
                <a:srgbClr val="444444"/>
              </a:solidFill>
              <a:effectLst/>
              <a:latin typeface="Calibri" panose="020F0502020204030204" pitchFamily="34" charset="0"/>
            </a:endParaRPr>
          </a:p>
          <a:p>
            <a:pPr>
              <a:tabLst>
                <a:tab pos="0" algn="l"/>
                <a:tab pos="896938" algn="l"/>
                <a:tab pos="1795463" algn="l"/>
                <a:tab pos="2692400" algn="l"/>
                <a:tab pos="3590925" algn="l"/>
                <a:tab pos="4487863" algn="l"/>
                <a:tab pos="5386388" algn="l"/>
                <a:tab pos="6284913" algn="l"/>
                <a:tab pos="7181850" algn="l"/>
                <a:tab pos="8080375" algn="l"/>
                <a:tab pos="8977313" algn="l"/>
                <a:tab pos="9875838" algn="l"/>
              </a:tabLst>
              <a:defRPr/>
            </a:pPr>
            <a:endParaRPr lang="en-GB"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DE2228B7-AF08-4ACC-95AC-E21AFDA8EB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29D5ABB-CC17-4F91-A14B-A86A7192FE18}"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751271D-11A8-4AAD-8606-5DF10F23E2BE}"/>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4613040B-E24A-47CD-8FA3-43DC4133F80A}"/>
              </a:ext>
            </a:extLst>
          </p:cNvPr>
          <p:cNvSpPr>
            <a:spLocks noGrp="1"/>
          </p:cNvSpPr>
          <p:nvPr>
            <p:ph type="body" idx="1"/>
          </p:nvPr>
        </p:nvSpPr>
        <p:spPr>
          <a:ln/>
        </p:spPr>
        <p:txBody>
          <a:bodyPr/>
          <a:lstStyle/>
          <a:p>
            <a:pPr algn="l" rtl="0" fontAlgn="base"/>
            <a:r>
              <a:rPr lang="en-GB" sz="1800" b="0" i="0" u="none" strike="noStrike">
                <a:solidFill>
                  <a:srgbClr val="000000"/>
                </a:solidFill>
                <a:effectLst/>
                <a:latin typeface="Calibri" panose="020F0502020204030204" pitchFamily="34" charset="0"/>
              </a:rPr>
              <a:t>Children Act 1989</a:t>
            </a:r>
            <a:r>
              <a:rPr lang="en-GB" sz="1800" b="0" i="0">
                <a:solidFill>
                  <a:srgbClr val="444444"/>
                </a:solidFill>
                <a:effectLst/>
                <a:latin typeface="Calibri" panose="020F0502020204030204" pitchFamily="34" charset="0"/>
              </a:rPr>
              <a:t>​</a:t>
            </a:r>
            <a:endParaRPr lang="en-GB" sz="28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The Children Act 1989 supersedes the Children Act 1975. This Act was influenced heavily by the deaths of Jasmine Beckford, Tyra Henry, Heidi </a:t>
            </a:r>
            <a:r>
              <a:rPr lang="en-GB" sz="1800" b="0" i="0" u="none" strike="noStrike" err="1">
                <a:solidFill>
                  <a:srgbClr val="000000"/>
                </a:solidFill>
                <a:effectLst/>
                <a:latin typeface="Calibri" panose="020F0502020204030204" pitchFamily="34" charset="0"/>
              </a:rPr>
              <a:t>Koseda</a:t>
            </a:r>
            <a:r>
              <a:rPr lang="en-GB" sz="1800" b="0" i="0" u="none" strike="noStrike">
                <a:solidFill>
                  <a:srgbClr val="000000"/>
                </a:solidFill>
                <a:effectLst/>
                <a:latin typeface="Calibri" panose="020F0502020204030204" pitchFamily="34" charset="0"/>
              </a:rPr>
              <a:t> and others in the </a:t>
            </a:r>
            <a:r>
              <a:rPr lang="en-GB" sz="1800" b="0" i="0" u="none" strike="noStrike" err="1">
                <a:solidFill>
                  <a:srgbClr val="000000"/>
                </a:solidFill>
                <a:effectLst/>
                <a:latin typeface="Calibri" panose="020F0502020204030204" pitchFamily="34" charset="0"/>
              </a:rPr>
              <a:t>preceeding</a:t>
            </a:r>
            <a:r>
              <a:rPr lang="en-GB" sz="1800" b="0" i="0" u="none" strike="noStrike">
                <a:solidFill>
                  <a:srgbClr val="000000"/>
                </a:solidFill>
                <a:effectLst/>
                <a:latin typeface="Calibri" panose="020F0502020204030204" pitchFamily="34" charset="0"/>
              </a:rPr>
              <a:t> years. Amongst other duties, this legislation placed a specific duty – section 17 on local authorities to provide services to children in need in their area, and section 47 – to undertake enquiries if they believe a child has suffered or is likely to suffer significant harm. It was under this legislation that the term significant harm was first used. For the first time, the child’s voice was identified as important in an issues surrounding their care. This Act states that there is a duty for local authorities to provide care for children and families in need. The Act identified a need for </a:t>
            </a:r>
            <a:r>
              <a:rPr lang="en-GB" sz="1800" b="0" i="0" u="none" strike="noStrike" err="1">
                <a:solidFill>
                  <a:srgbClr val="000000"/>
                </a:solidFill>
                <a:effectLst/>
                <a:latin typeface="Calibri" panose="020F0502020204030204" pitchFamily="34" charset="0"/>
              </a:rPr>
              <a:t>chidldren’s</a:t>
            </a:r>
            <a:r>
              <a:rPr lang="en-GB" sz="1800" b="0" i="0" u="none" strike="noStrike">
                <a:solidFill>
                  <a:srgbClr val="000000"/>
                </a:solidFill>
                <a:effectLst/>
                <a:latin typeface="Calibri" panose="020F0502020204030204" pitchFamily="34" charset="0"/>
              </a:rPr>
              <a:t> services to provide policies and procedures specific to the needs of children. The welfare of the child is of paramount consideration under this Act. It stated that the welfare of the child should be promoted by working in partnership between the family and local authorities. </a:t>
            </a:r>
            <a:r>
              <a:rPr lang="en-GB" sz="1800" b="0" i="0">
                <a:solidFill>
                  <a:srgbClr val="444444"/>
                </a:solidFill>
                <a:effectLst/>
                <a:latin typeface="Calibri" panose="020F0502020204030204" pitchFamily="34" charset="0"/>
              </a:rPr>
              <a:t>​</a:t>
            </a:r>
            <a:endParaRPr lang="en-GB" sz="2800" b="0" i="0">
              <a:solidFill>
                <a:srgbClr val="444444"/>
              </a:solidFill>
              <a:effectLst/>
              <a:latin typeface="Calibri" panose="020F0502020204030204" pitchFamily="34" charset="0"/>
            </a:endParaRPr>
          </a:p>
          <a:p>
            <a:pPr>
              <a:lnSpc>
                <a:spcPct val="107000"/>
              </a:lnSpc>
              <a:spcAft>
                <a:spcPts val="800"/>
              </a:spcAft>
              <a:defRPr/>
            </a:pPr>
            <a:endParaRPr lang="en-GB" sz="1800">
              <a:highlight>
                <a:srgbClr val="FFFF00"/>
              </a:highlight>
              <a:latin typeface="Calibri"/>
              <a:ea typeface="DengXian"/>
              <a:cs typeface="Calibri"/>
            </a:endParaRPr>
          </a:p>
        </p:txBody>
      </p:sp>
      <p:sp>
        <p:nvSpPr>
          <p:cNvPr id="37892" name="Slide Number Placeholder 3">
            <a:extLst>
              <a:ext uri="{FF2B5EF4-FFF2-40B4-BE49-F238E27FC236}">
                <a16:creationId xmlns:a16="http://schemas.microsoft.com/office/drawing/2014/main" id="{B86492A0-8221-42EE-9642-41F164962B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5B2441-90C1-4781-A076-275D897D94D2}"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21236EC7-4F78-4641-B5A2-D8945EE7CEF4}"/>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B7204CF6-680F-4D6D-AE78-30C59291A432}"/>
              </a:ext>
            </a:extLst>
          </p:cNvPr>
          <p:cNvSpPr>
            <a:spLocks noGrp="1"/>
          </p:cNvSpPr>
          <p:nvPr>
            <p:ph type="body" idx="1"/>
          </p:nvPr>
        </p:nvSpPr>
        <p:spPr>
          <a:ln/>
        </p:spPr>
        <p:txBody>
          <a:bodyPr/>
          <a:lstStyle/>
          <a:p>
            <a:pPr marL="0" indent="0">
              <a:buNone/>
              <a:defRPr/>
            </a:pPr>
            <a:r>
              <a:rPr lang="en-GB" b="0" i="0">
                <a:solidFill>
                  <a:srgbClr val="000000"/>
                </a:solidFill>
                <a:effectLst/>
                <a:latin typeface="Calibri" panose="020F0502020204030204" pitchFamily="34" charset="0"/>
              </a:rPr>
              <a:t>Working together under the Children Act 1989 was developed to improve working together. The Act identified that it was best for children to be cared for within their own homes by their families, where this wasn’t possible, parents should continue to be involved with matters concerning their children. The term ‘Children in Need’ first used within this legislation. For the first time an emphasis and a consideration was placed on race, culture, religion and language as a result of this legislation This Act introduced the concept of ‘parental responsibility, defined as ‘the rights, duties, powers and responsibilities which by law a parent of a child has in relation to the child’. This term replaced the concept of ‘parental custody. </a:t>
            </a:r>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27A457E3-61D1-44F0-8E12-2EA591F687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3C7C803-FDB0-4998-83F3-4A07BFADC49B}"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B3B82A3-8765-4727-8371-8DBCFBD32765}"/>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8A1B0E42-0E94-4575-A464-E07809478C3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First time that a legal responsibility was put on Social Services with regards to safeguarding children – information sharing and effective communication.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a:ea typeface="MS PGothic"/>
                <a:cs typeface="Arial"/>
              </a:rPr>
              <a:t>We know this document as Working Together to Safeguard Children </a:t>
            </a:r>
            <a:r>
              <a:rPr lang="en-GB" sz="1800">
                <a:solidFill>
                  <a:srgbClr val="000000"/>
                </a:solidFill>
                <a:latin typeface="Arial"/>
                <a:ea typeface="MS PGothic"/>
                <a:cs typeface="Arial"/>
              </a:rPr>
              <a:t>2023</a:t>
            </a:r>
            <a:r>
              <a:rPr lang="en-GB" sz="1800" b="0" i="0" u="none" strike="noStrike">
                <a:solidFill>
                  <a:srgbClr val="000000"/>
                </a:solidFill>
                <a:effectLst/>
                <a:latin typeface="Arial"/>
                <a:ea typeface="MS PGothic"/>
                <a:cs typeface="Arial"/>
              </a:rPr>
              <a:t>.</a:t>
            </a:r>
            <a:endParaRPr lang="en-GB" b="0" i="0">
              <a:solidFill>
                <a:srgbClr val="444444"/>
              </a:solidFill>
              <a:effectLst/>
              <a:latin typeface="Arial"/>
              <a:ea typeface="MS PGothic"/>
              <a:cs typeface="Arial"/>
            </a:endParaRPr>
          </a:p>
          <a:p>
            <a:endParaRPr lang="en-GB"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969E4DA1-27EC-444B-9515-2F08FD7934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C95D86-9E5E-4EA1-8579-D45D22961806}"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D5182F-C027-2F65-1386-B1DF107CD1D5}"/>
            </a:ext>
          </a:extLst>
        </p:cNvPr>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2855E34-DF2B-7673-5ECC-F0E54CC03083}"/>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801135A6-C2F3-70EA-8F14-8900B23E33A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First time that a legal responsibility was put on Social Services with regards to safeguarding children – information sharing and effective communication.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a:ea typeface="MS PGothic"/>
                <a:cs typeface="Arial"/>
              </a:rPr>
              <a:t>We know this document as Working Together to Safeguard Children </a:t>
            </a:r>
            <a:r>
              <a:rPr lang="en-GB" sz="1800">
                <a:solidFill>
                  <a:srgbClr val="000000"/>
                </a:solidFill>
                <a:latin typeface="Arial"/>
                <a:ea typeface="MS PGothic"/>
                <a:cs typeface="Arial"/>
              </a:rPr>
              <a:t>2023</a:t>
            </a:r>
            <a:r>
              <a:rPr lang="en-GB" sz="1800" b="0" i="0" u="none" strike="noStrike">
                <a:solidFill>
                  <a:srgbClr val="000000"/>
                </a:solidFill>
                <a:effectLst/>
                <a:latin typeface="Arial"/>
                <a:ea typeface="MS PGothic"/>
                <a:cs typeface="Arial"/>
              </a:rPr>
              <a:t>.</a:t>
            </a:r>
            <a:endParaRPr lang="en-GB" b="0" i="0">
              <a:solidFill>
                <a:srgbClr val="444444"/>
              </a:solidFill>
              <a:effectLst/>
              <a:latin typeface="Arial"/>
              <a:ea typeface="MS PGothic"/>
              <a:cs typeface="Arial"/>
            </a:endParaRPr>
          </a:p>
          <a:p>
            <a:endParaRPr lang="en-GB"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246D7A84-C5DC-6827-8FBC-2ED069D0B3B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C95D86-9E5E-4EA1-8579-D45D22961806}"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extLst>
      <p:ext uri="{BB962C8B-B14F-4D97-AF65-F5344CB8AC3E}">
        <p14:creationId xmlns:p14="http://schemas.microsoft.com/office/powerpoint/2010/main" val="28011721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8E66A-D52B-B095-D5EC-3B2683E878F8}"/>
            </a:ext>
          </a:extLst>
        </p:cNvPr>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F0516F38-65D2-EF0A-682C-1B22504A482A}"/>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6EBD8BA5-2162-BBBC-9EC6-6AE3731E3DD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800">
                <a:solidFill>
                  <a:srgbClr val="444444"/>
                </a:solidFill>
                <a:latin typeface="Arial"/>
                <a:ea typeface="MS PGothic"/>
                <a:cs typeface="Arial"/>
              </a:rPr>
              <a:t>Welsh equivalent to </a:t>
            </a:r>
            <a:r>
              <a:rPr lang="en-US" sz="1800" err="1">
                <a:solidFill>
                  <a:srgbClr val="444444"/>
                </a:solidFill>
                <a:latin typeface="Arial"/>
                <a:ea typeface="MS PGothic"/>
                <a:cs typeface="Arial"/>
              </a:rPr>
              <a:t>Englands</a:t>
            </a:r>
            <a:r>
              <a:rPr lang="en-US" sz="1800">
                <a:solidFill>
                  <a:srgbClr val="444444"/>
                </a:solidFill>
                <a:latin typeface="Arial"/>
                <a:ea typeface="MS PGothic"/>
                <a:cs typeface="Arial"/>
              </a:rPr>
              <a:t> Working </a:t>
            </a:r>
            <a:r>
              <a:rPr lang="en-US" sz="1800" err="1">
                <a:solidFill>
                  <a:srgbClr val="444444"/>
                </a:solidFill>
                <a:latin typeface="Arial"/>
                <a:ea typeface="MS PGothic"/>
                <a:cs typeface="Arial"/>
              </a:rPr>
              <a:t>TOgether</a:t>
            </a:r>
            <a:r>
              <a:rPr lang="en-US" sz="1800">
                <a:solidFill>
                  <a:srgbClr val="444444"/>
                </a:solidFill>
                <a:latin typeface="Arial"/>
                <a:ea typeface="MS PGothic"/>
                <a:cs typeface="Arial"/>
              </a:rPr>
              <a:t> to safeguard children</a:t>
            </a:r>
            <a:endParaRPr lang="en-US" sz="1800" b="0" i="0">
              <a:solidFill>
                <a:srgbClr val="444444"/>
              </a:solidFill>
              <a:effectLst/>
              <a:latin typeface="Arial"/>
              <a:ea typeface="MS PGothic"/>
              <a:cs typeface="Arial"/>
            </a:endParaRPr>
          </a:p>
          <a:p>
            <a:endParaRPr lang="en-GB"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C100BEC8-4736-C0FC-C274-7D468BE66A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C95D86-9E5E-4EA1-8579-D45D22961806}"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extLst>
      <p:ext uri="{BB962C8B-B14F-4D97-AF65-F5344CB8AC3E}">
        <p14:creationId xmlns:p14="http://schemas.microsoft.com/office/powerpoint/2010/main" val="221474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6CC9A-6BF5-AA49-03D6-AA102173FEEC}"/>
            </a:ext>
          </a:extLst>
        </p:cNvPr>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86B2E0D6-8B3A-E6C9-113C-5EDD938DB512}"/>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FE429304-B899-BD7C-85F3-A0F6877EBE6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800">
                <a:solidFill>
                  <a:srgbClr val="444444"/>
                </a:solidFill>
                <a:latin typeface="Arial"/>
                <a:ea typeface="MS PGothic"/>
                <a:cs typeface="Arial"/>
              </a:rPr>
              <a:t>Welsh equivalent to </a:t>
            </a:r>
            <a:r>
              <a:rPr lang="en-US" sz="1800" err="1">
                <a:solidFill>
                  <a:srgbClr val="444444"/>
                </a:solidFill>
                <a:latin typeface="Arial"/>
                <a:ea typeface="MS PGothic"/>
                <a:cs typeface="Arial"/>
              </a:rPr>
              <a:t>Englands</a:t>
            </a:r>
            <a:r>
              <a:rPr lang="en-US" sz="1800">
                <a:solidFill>
                  <a:srgbClr val="444444"/>
                </a:solidFill>
                <a:latin typeface="Arial"/>
                <a:ea typeface="MS PGothic"/>
                <a:cs typeface="Arial"/>
              </a:rPr>
              <a:t> Working </a:t>
            </a:r>
            <a:r>
              <a:rPr lang="en-US" sz="1800" err="1">
                <a:solidFill>
                  <a:srgbClr val="444444"/>
                </a:solidFill>
                <a:latin typeface="Arial"/>
                <a:ea typeface="MS PGothic"/>
                <a:cs typeface="Arial"/>
              </a:rPr>
              <a:t>TOgether</a:t>
            </a:r>
            <a:r>
              <a:rPr lang="en-US" sz="1800">
                <a:solidFill>
                  <a:srgbClr val="444444"/>
                </a:solidFill>
                <a:latin typeface="Arial"/>
                <a:ea typeface="MS PGothic"/>
                <a:cs typeface="Arial"/>
              </a:rPr>
              <a:t> to safeguard children</a:t>
            </a:r>
            <a:endParaRPr lang="en-US" sz="1800" b="0" i="0">
              <a:solidFill>
                <a:srgbClr val="444444"/>
              </a:solidFill>
              <a:effectLst/>
              <a:latin typeface="Arial"/>
              <a:ea typeface="MS PGothic"/>
              <a:cs typeface="Arial"/>
            </a:endParaRPr>
          </a:p>
          <a:p>
            <a:endParaRPr lang="en-GB"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44B4E40B-8A1C-DFF6-4AC2-C87B18A6E0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C95D86-9E5E-4EA1-8579-D45D22961806}"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extLst>
      <p:ext uri="{BB962C8B-B14F-4D97-AF65-F5344CB8AC3E}">
        <p14:creationId xmlns:p14="http://schemas.microsoft.com/office/powerpoint/2010/main" val="10246209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60F9A294-3127-4DD8-938F-7E8727AB4648}"/>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4E586553-75FE-438B-B3AF-E9B1FCFA1066}"/>
              </a:ext>
            </a:extLst>
          </p:cNvPr>
          <p:cNvSpPr>
            <a:spLocks noGrp="1"/>
          </p:cNvSpPr>
          <p:nvPr>
            <p:ph type="body" idx="1"/>
          </p:nvPr>
        </p:nvSpPr>
        <p:spPr>
          <a:ln/>
        </p:spPr>
        <p:txBody>
          <a:bodyPr/>
          <a:lstStyle/>
          <a:p>
            <a:pPr algn="l" rtl="0" fontAlgn="base">
              <a:lnSpc>
                <a:spcPct val="107000"/>
              </a:lnSpc>
              <a:spcAft>
                <a:spcPts val="800"/>
              </a:spcAft>
            </a:pPr>
            <a:r>
              <a:rPr lang="en-GB" sz="1800" b="0" i="0" u="none" strike="noStrike">
                <a:solidFill>
                  <a:srgbClr val="000000"/>
                </a:solidFill>
                <a:effectLst/>
                <a:latin typeface="Calibri"/>
                <a:ea typeface="MS PGothic"/>
                <a:cs typeface="Calibri"/>
              </a:rPr>
              <a:t>Victoria Climbie</a:t>
            </a:r>
            <a:r>
              <a:rPr lang="en-GB" sz="1800" b="0" i="0">
                <a:solidFill>
                  <a:srgbClr val="444444"/>
                </a:solidFill>
                <a:effectLst/>
                <a:latin typeface="Calibri"/>
                <a:ea typeface="MS PGothic"/>
                <a:cs typeface="Calibri"/>
              </a:rPr>
              <a:t>​</a:t>
            </a:r>
            <a:endParaRPr lang="en-GB" b="0" i="0">
              <a:solidFill>
                <a:srgbClr val="444444"/>
              </a:solidFill>
              <a:effectLst/>
              <a:latin typeface="Calibri"/>
              <a:ea typeface="MS PGothic"/>
              <a:cs typeface="Calibri"/>
            </a:endParaRPr>
          </a:p>
          <a:p>
            <a:pPr algn="l" rtl="0" fontAlgn="base"/>
            <a:r>
              <a:rPr lang="en-GB" sz="1800" b="0" i="0" u="none" strike="noStrike">
                <a:solidFill>
                  <a:srgbClr val="000000"/>
                </a:solidFill>
                <a:effectLst/>
                <a:latin typeface="Calibri"/>
                <a:ea typeface="MS PGothic"/>
                <a:cs typeface="Calibri"/>
              </a:rPr>
              <a:t>Vicotria Climbie was born on the Ivory Coast in 1991. She left the Ivory coast with her great aunt, Marie Therese </a:t>
            </a:r>
            <a:r>
              <a:rPr lang="en-GB" sz="1800" b="0" i="0" u="none" strike="noStrike" err="1">
                <a:solidFill>
                  <a:srgbClr val="000000"/>
                </a:solidFill>
                <a:effectLst/>
                <a:latin typeface="Calibri"/>
                <a:ea typeface="MS PGothic"/>
                <a:cs typeface="Calibri"/>
              </a:rPr>
              <a:t>Kauou</a:t>
            </a:r>
            <a:r>
              <a:rPr lang="en-GB" sz="1800" b="0" i="0" u="none" strike="noStrike">
                <a:solidFill>
                  <a:srgbClr val="000000"/>
                </a:solidFill>
                <a:effectLst/>
                <a:latin typeface="Calibri"/>
                <a:ea typeface="MS PGothic"/>
                <a:cs typeface="Calibri"/>
              </a:rPr>
              <a:t> for an education in France, before moving on to London in 1999. Once in London, Victoria’s great aunt met and moved in with Carl Manning. It is thought that Victoria had been subjected to abuse prior to meeting Manning but this escalated to torture after moving in together. </a:t>
            </a:r>
            <a:r>
              <a:rPr lang="en-GB" sz="1800" b="0" i="0" u="none" strike="noStrike" err="1">
                <a:solidFill>
                  <a:srgbClr val="000000"/>
                </a:solidFill>
                <a:effectLst/>
                <a:latin typeface="Calibri"/>
                <a:ea typeface="MS PGothic"/>
                <a:cs typeface="Calibri"/>
              </a:rPr>
              <a:t>Vicotoria</a:t>
            </a:r>
            <a:r>
              <a:rPr lang="en-GB" sz="1800" b="0" i="0" u="none" strike="noStrike">
                <a:solidFill>
                  <a:srgbClr val="000000"/>
                </a:solidFill>
                <a:effectLst/>
                <a:latin typeface="Calibri"/>
                <a:ea typeface="MS PGothic"/>
                <a:cs typeface="Calibri"/>
              </a:rPr>
              <a:t> was bound and forced to sleep in a black bin liner filled with her own excrement in a freezing cold bathroom. The pair burned Victoria with cigarettes, scalded her, tied her up, and hit her with a variety of implements such as bike chains, hammers, shoes, belt buckles, coat hangers, wooden spoons and their own hands. It was reported that she was forced to eat like a dog. </a:t>
            </a:r>
            <a:r>
              <a:rPr lang="en-US" sz="1800" b="0" i="0">
                <a:solidFill>
                  <a:srgbClr val="444444"/>
                </a:solidFill>
                <a:effectLst/>
                <a:latin typeface="Calibri"/>
                <a:ea typeface="MS PGothic"/>
                <a:cs typeface="Calibri"/>
              </a:rPr>
              <a:t>​</a:t>
            </a:r>
            <a:endParaRPr lang="en-US" b="0" i="0">
              <a:solidFill>
                <a:srgbClr val="444444"/>
              </a:solidFill>
              <a:effectLst/>
              <a:latin typeface="Calibri"/>
              <a:ea typeface="MS PGothic"/>
              <a:cs typeface="Calibri"/>
            </a:endParaRPr>
          </a:p>
          <a:p>
            <a:r>
              <a:rPr lang="en-GB" sz="1800" b="0" i="0" u="none" strike="noStrike">
                <a:solidFill>
                  <a:srgbClr val="000000"/>
                </a:solidFill>
                <a:effectLst/>
                <a:latin typeface="Calibri"/>
                <a:ea typeface="MS PGothic"/>
                <a:cs typeface="Calibri"/>
              </a:rPr>
              <a:t>Leading up to her death, the police, social services at 4 different local authorities, the NHS, local churches and other agencies had all had contact with Victoria and noted concerns and signs of abuse. Not one of these agencies investigated effectively. After Victoria’s death, both Kouao and Manning were sentenced to life imprisonment for murder. A public inquiry was launched to investigate. Headed by Lord Laming, the report stated that there were 12 missed opportunities to save Victorias life. Lord Laming’s damming report, which had identified failings, resulted in numerous recommendations related to safeguarding children. Including a radical reform of services looking after children and better joined up working and information sharing – multiagency working. Victorias case largely influenced in the Green paper Every Child Matters and the children Act 2004.</a:t>
            </a:r>
            <a:r>
              <a:rPr lang="en-GB" sz="1800">
                <a:solidFill>
                  <a:srgbClr val="000000"/>
                </a:solidFill>
                <a:latin typeface="Calibri"/>
                <a:ea typeface="MS PGothic"/>
                <a:cs typeface="Calibri"/>
              </a:rPr>
              <a:t> </a:t>
            </a:r>
            <a:endParaRPr lang="en-GB" b="0" i="0">
              <a:solidFill>
                <a:srgbClr val="444444"/>
              </a:solidFill>
              <a:effectLst/>
              <a:latin typeface="Calibri" panose="020F0502020204030204" pitchFamily="34" charset="0"/>
            </a:endParaRPr>
          </a:p>
          <a:p>
            <a:pPr>
              <a:spcBef>
                <a:spcPts val="438"/>
              </a:spcBef>
              <a:tabLst>
                <a:tab pos="0" algn="l"/>
                <a:tab pos="896938" algn="l"/>
                <a:tab pos="1795463" algn="l"/>
                <a:tab pos="2692400" algn="l"/>
                <a:tab pos="3590925" algn="l"/>
                <a:tab pos="4487863" algn="l"/>
                <a:tab pos="5386388" algn="l"/>
                <a:tab pos="6284913" algn="l"/>
                <a:tab pos="7181850" algn="l"/>
                <a:tab pos="8080375" algn="l"/>
                <a:tab pos="8977313" algn="l"/>
                <a:tab pos="9875838" algn="l"/>
              </a:tabLst>
              <a:defRPr/>
            </a:pPr>
            <a:endParaRPr lang="en-GB"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A88A4248-F379-4D86-A91C-87659D5FC1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BF6FAF1-FDE4-47BB-BC24-077C3F78D798}" type="slidenum">
              <a:rPr lang="cy-GB" altLang="en-US" sz="1200" smtClean="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This illustrates the failings by all of the different authorities involved in Victoria Climbie case. This could be linked to Bronfenbrenner. </a:t>
            </a:r>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a:pPr>
                <a:defRPr/>
              </a:pPr>
              <a:t>26</a:t>
            </a:fld>
            <a:endParaRPr lang="cy-GB" altLang="en-US"/>
          </a:p>
        </p:txBody>
      </p:sp>
    </p:spTree>
    <p:extLst>
      <p:ext uri="{BB962C8B-B14F-4D97-AF65-F5344CB8AC3E}">
        <p14:creationId xmlns:p14="http://schemas.microsoft.com/office/powerpoint/2010/main" val="16605321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8C4786E4-8A20-4F60-9F52-7D6172806AAB}"/>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C5C53625-10FF-42DD-AAB7-133868A58F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Calibri" panose="020F0502020204030204" pitchFamily="34" charset="0"/>
              </a:rPr>
              <a:t>No longer in use.</a:t>
            </a:r>
          </a:p>
          <a:p>
            <a:pPr algn="l" rtl="0" fontAlgn="base"/>
            <a:r>
              <a:rPr lang="en-GB" sz="1800" b="0" i="0" u="none" strike="noStrike">
                <a:solidFill>
                  <a:srgbClr val="000000"/>
                </a:solidFill>
                <a:effectLst/>
                <a:latin typeface="Calibri" panose="020F0502020204030204" pitchFamily="34" charset="0"/>
              </a:rPr>
              <a:t>However was transformative.</a:t>
            </a:r>
          </a:p>
          <a:p>
            <a:pPr algn="l" rtl="0" fontAlgn="base"/>
            <a:r>
              <a:rPr lang="en-GB" sz="1800" b="0" i="0" u="none" strike="noStrike">
                <a:solidFill>
                  <a:srgbClr val="000000"/>
                </a:solidFill>
                <a:effectLst/>
                <a:latin typeface="Calibri" panose="020F0502020204030204" pitchFamily="34" charset="0"/>
              </a:rPr>
              <a:t>The Green paper, every child matters outlined the reforms necessary to better safeguard children and to prevent repeated failings as those seen in Victoria Climbie’s case. The Green paper led to the Children ACT 2004</a:t>
            </a:r>
            <a:r>
              <a:rPr lang="en-US" sz="1800" b="0" i="0">
                <a:solidFill>
                  <a:srgbClr val="444444"/>
                </a:solidFill>
                <a:effectLst/>
                <a:latin typeface="Calibri" panose="020F0502020204030204" pitchFamily="34" charset="0"/>
              </a:rPr>
              <a:t>​</a:t>
            </a:r>
          </a:p>
          <a:p>
            <a:pPr algn="l" rtl="0" fontAlgn="base"/>
            <a:r>
              <a:rPr lang="en-US" sz="1800" b="0" i="0">
                <a:solidFill>
                  <a:srgbClr val="444444"/>
                </a:solidFill>
                <a:effectLst/>
                <a:latin typeface="Calibri" panose="020F0502020204030204" pitchFamily="34" charset="0"/>
              </a:rPr>
              <a:t>5 areas </a:t>
            </a:r>
          </a:p>
          <a:p>
            <a:pPr marL="342900" indent="-342900" algn="l" rtl="0" fontAlgn="base">
              <a:buAutoNum type="arabicPeriod"/>
            </a:pPr>
            <a:r>
              <a:rPr lang="en-US" sz="1800" b="0" i="0">
                <a:solidFill>
                  <a:srgbClr val="444444"/>
                </a:solidFill>
                <a:effectLst/>
                <a:latin typeface="Calibri" panose="020F0502020204030204" pitchFamily="34" charset="0"/>
              </a:rPr>
              <a:t>Achieving economic well-being</a:t>
            </a:r>
          </a:p>
          <a:p>
            <a:pPr marL="514350" indent="-514350" algn="l" rtl="0" fontAlgn="base">
              <a:buAutoNum type="arabicPeriod"/>
            </a:pPr>
            <a:r>
              <a:rPr lang="en-US" sz="1800" b="0" i="0">
                <a:solidFill>
                  <a:srgbClr val="444444"/>
                </a:solidFill>
                <a:effectLst/>
                <a:latin typeface="Calibri" panose="020F0502020204030204" pitchFamily="34" charset="0"/>
              </a:rPr>
              <a:t>Be Healthy</a:t>
            </a:r>
          </a:p>
          <a:p>
            <a:pPr marL="514350" indent="-514350" algn="l" rtl="0" fontAlgn="base">
              <a:buAutoNum type="arabicPeriod"/>
            </a:pPr>
            <a:r>
              <a:rPr lang="en-US" sz="1800" b="0" i="0">
                <a:solidFill>
                  <a:srgbClr val="444444"/>
                </a:solidFill>
                <a:effectLst/>
                <a:latin typeface="Calibri" panose="020F0502020204030204" pitchFamily="34" charset="0"/>
              </a:rPr>
              <a:t>Stay safe</a:t>
            </a:r>
          </a:p>
          <a:p>
            <a:pPr marL="514350" indent="-514350" algn="l" rtl="0" fontAlgn="base">
              <a:buAutoNum type="arabicPeriod"/>
            </a:pPr>
            <a:r>
              <a:rPr lang="en-US" sz="1800" b="0" i="0">
                <a:solidFill>
                  <a:srgbClr val="444444"/>
                </a:solidFill>
                <a:effectLst/>
                <a:latin typeface="Calibri" panose="020F0502020204030204" pitchFamily="34" charset="0"/>
              </a:rPr>
              <a:t>Enjoy and achieve</a:t>
            </a:r>
          </a:p>
          <a:p>
            <a:pPr marL="514350" indent="-514350" algn="l" rtl="0" fontAlgn="base">
              <a:buAutoNum type="arabicPeriod"/>
            </a:pPr>
            <a:r>
              <a:rPr lang="en-US" sz="1800" b="0" i="0">
                <a:solidFill>
                  <a:srgbClr val="444444"/>
                </a:solidFill>
                <a:effectLst/>
                <a:latin typeface="Calibri" panose="020F0502020204030204" pitchFamily="34" charset="0"/>
              </a:rPr>
              <a:t>Make a positive contribution</a:t>
            </a:r>
          </a:p>
          <a:p>
            <a:pPr marL="514350" indent="-514350" algn="l" rtl="0" fontAlgn="base">
              <a:buAutoNum type="arabicPeriod"/>
            </a:pPr>
            <a:endParaRPr lang="en-US" sz="1800" b="0" i="0">
              <a:solidFill>
                <a:srgbClr val="444444"/>
              </a:solidFill>
              <a:effectLst/>
              <a:latin typeface="Calibri" panose="020F0502020204030204" pitchFamily="34" charset="0"/>
            </a:endParaRPr>
          </a:p>
          <a:p>
            <a:pPr marL="0" indent="0" algn="l" rtl="0" fontAlgn="base">
              <a:buNone/>
            </a:pPr>
            <a:r>
              <a:rPr lang="en-US" sz="1800" b="0" i="0">
                <a:solidFill>
                  <a:srgbClr val="444444"/>
                </a:solidFill>
                <a:effectLst/>
                <a:latin typeface="Calibri" panose="020F0502020204030204" pitchFamily="34" charset="0"/>
              </a:rPr>
              <a:t>Can reference this but must support with more current information</a:t>
            </a:r>
          </a:p>
          <a:p>
            <a:pPr marL="0" indent="0" algn="l" rtl="0" fontAlgn="base">
              <a:buNone/>
            </a:pPr>
            <a:endParaRPr lang="en-US" sz="2800" b="0" i="0">
              <a:solidFill>
                <a:srgbClr val="444444"/>
              </a:solidFill>
              <a:effectLst/>
              <a:latin typeface="Calibri" panose="020F0502020204030204" pitchFamily="34" charset="0"/>
            </a:endParaRPr>
          </a:p>
          <a:p>
            <a:pPr algn="l" rtl="0" fontAlgn="base"/>
            <a:r>
              <a:rPr lang="en-GB" sz="1800" b="0" i="0">
                <a:solidFill>
                  <a:srgbClr val="444444"/>
                </a:solidFill>
                <a:effectLst/>
                <a:latin typeface="Arial" panose="020B0604020202020204" pitchFamily="34" charset="0"/>
              </a:rPr>
              <a:t>​</a:t>
            </a:r>
            <a:endParaRPr lang="en-GB" sz="2800" b="0" i="0">
              <a:solidFill>
                <a:srgbClr val="444444"/>
              </a:solidFill>
              <a:effectLst/>
              <a:latin typeface="Calibri" panose="020F0502020204030204" pitchFamily="34" charset="0"/>
            </a:endParaRPr>
          </a:p>
          <a:p>
            <a:endParaRPr lang="en-GB" altLang="en-US" sz="1800">
              <a:latin typeface="Calibri"/>
              <a:ea typeface="DengXian"/>
              <a:cs typeface="Calibri"/>
            </a:endParaRPr>
          </a:p>
        </p:txBody>
      </p:sp>
      <p:sp>
        <p:nvSpPr>
          <p:cNvPr id="46084" name="Slide Number Placeholder 3">
            <a:extLst>
              <a:ext uri="{FF2B5EF4-FFF2-40B4-BE49-F238E27FC236}">
                <a16:creationId xmlns:a16="http://schemas.microsoft.com/office/drawing/2014/main" id="{99CC9A75-E88D-4676-8405-29C638FF27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60F14C6-71B8-45B9-A5E2-D7680BC24CA3}" type="slidenum">
              <a:rPr lang="cy-GB" altLang="en-US" sz="1200" smtClean="0">
                <a:latin typeface="Arial" panose="020B0604020202020204" pitchFamily="34" charset="0"/>
              </a:rPr>
              <a:pPr/>
              <a:t>27</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6BDEBE7-FB8A-452B-AF26-AB50A47767EF}"/>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18B42AA8-B820-41F8-9194-445B4F4702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800" b="0" i="0">
                <a:solidFill>
                  <a:srgbClr val="000000"/>
                </a:solidFill>
                <a:effectLst/>
                <a:latin typeface="Calibri" panose="020F0502020204030204" pitchFamily="34" charset="0"/>
              </a:rPr>
              <a:t>The Children Act 2004 does not replace the Children Act 1989, rather it works alongside it. The Children Act 2004 set out the processes for integrating children’s services, and creating the post pf Children’s commissioner for England. The post of Children’s commissioner here in Wales had been introduced several year earlier in response to Sir Ronald Waterhouse’s report into abuse in care homes across North Wales. This Act ensures a child centred approach is taken with regards to </a:t>
            </a:r>
            <a:r>
              <a:rPr lang="en-GB" sz="2800" b="0" i="0" err="1">
                <a:solidFill>
                  <a:srgbClr val="000000"/>
                </a:solidFill>
                <a:effectLst/>
                <a:latin typeface="Calibri" panose="020F0502020204030204" pitchFamily="34" charset="0"/>
              </a:rPr>
              <a:t>childrens</a:t>
            </a:r>
            <a:r>
              <a:rPr lang="en-GB" sz="2800" b="0" i="0">
                <a:solidFill>
                  <a:srgbClr val="000000"/>
                </a:solidFill>
                <a:effectLst/>
                <a:latin typeface="Calibri" panose="020F0502020204030204" pitchFamily="34" charset="0"/>
              </a:rPr>
              <a:t> services. Statutory Local safeguarding </a:t>
            </a:r>
            <a:r>
              <a:rPr lang="en-GB" sz="2800" b="0" i="0" err="1">
                <a:solidFill>
                  <a:srgbClr val="000000"/>
                </a:solidFill>
                <a:effectLst/>
                <a:latin typeface="Calibri" panose="020F0502020204030204" pitchFamily="34" charset="0"/>
              </a:rPr>
              <a:t>childrens</a:t>
            </a:r>
            <a:r>
              <a:rPr lang="en-GB" sz="2800" b="0" i="0">
                <a:solidFill>
                  <a:srgbClr val="000000"/>
                </a:solidFill>
                <a:effectLst/>
                <a:latin typeface="Calibri" panose="020F0502020204030204" pitchFamily="34" charset="0"/>
              </a:rPr>
              <a:t> boards were introduced, to replace the non statutory Area Child Protection Committees. For the first time, there was a legislative basis for effective sharing of information to ensure a cohesive and comprehensive approach to safeguarding children. </a:t>
            </a:r>
            <a:endParaRPr lang="en-GB" altLang="en-US" sz="1800">
              <a:latin typeface="Calibri"/>
              <a:ea typeface="DengXian"/>
              <a:cs typeface="Calibri"/>
            </a:endParaRPr>
          </a:p>
        </p:txBody>
      </p:sp>
      <p:sp>
        <p:nvSpPr>
          <p:cNvPr id="48132" name="Slide Number Placeholder 3">
            <a:extLst>
              <a:ext uri="{FF2B5EF4-FFF2-40B4-BE49-F238E27FC236}">
                <a16:creationId xmlns:a16="http://schemas.microsoft.com/office/drawing/2014/main" id="{5254FEFE-27D7-4F4C-B067-C736B55EFA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EE1070A-C752-4639-B14A-603C61E713FB}"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4A438C1-20CB-479F-82DF-79E2430F2C33}"/>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086207E7-87C9-41EB-BE57-33FD101AE6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800" b="0" i="0">
                <a:solidFill>
                  <a:srgbClr val="000000"/>
                </a:solidFill>
                <a:effectLst/>
                <a:latin typeface="Calibri" panose="020F0502020204030204" pitchFamily="34" charset="0"/>
              </a:rPr>
              <a:t>This Act ensures that there is a clearer accountability for individuals and agencies involved with safeguarding children. Serious Case Reviews (SCR’s) were established under the Children Act 2004. Children Act 2004 also influenced the introduction of Wales Safeguarding procedures here in Wales. As a result of the Lord Laming report there were a total of </a:t>
            </a:r>
            <a:r>
              <a:rPr lang="en-GB" sz="2800" b="0" i="0" err="1">
                <a:solidFill>
                  <a:srgbClr val="000000"/>
                </a:solidFill>
                <a:effectLst/>
                <a:latin typeface="Calibri" panose="020F0502020204030204" pitchFamily="34" charset="0"/>
              </a:rPr>
              <a:t>kflskl</a:t>
            </a:r>
            <a:r>
              <a:rPr lang="en-GB" sz="2800" b="0" i="0">
                <a:solidFill>
                  <a:srgbClr val="000000"/>
                </a:solidFill>
                <a:effectLst/>
                <a:latin typeface="Calibri" panose="020F0502020204030204" pitchFamily="34" charset="0"/>
              </a:rPr>
              <a:t>; recommendations made, lessons to be learned.</a:t>
            </a:r>
            <a:endParaRPr lang="en-GB" altLang="en-US" sz="1800">
              <a:latin typeface="Calibri"/>
              <a:ea typeface="DengXian"/>
              <a:cs typeface="Calibri"/>
            </a:endParaRPr>
          </a:p>
        </p:txBody>
      </p:sp>
      <p:sp>
        <p:nvSpPr>
          <p:cNvPr id="50180" name="Slide Number Placeholder 3">
            <a:extLst>
              <a:ext uri="{FF2B5EF4-FFF2-40B4-BE49-F238E27FC236}">
                <a16:creationId xmlns:a16="http://schemas.microsoft.com/office/drawing/2014/main" id="{C0BD4D04-409B-4178-994C-728BA2740DF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8DFB27E-6D53-458B-A454-EAF2D8F47C94}"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127F1DE1-1B60-4F1E-BF9D-3BB98A9F696D}"/>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17DCA7AD-3038-41A0-922B-58D727028E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2800" b="0" i="0">
                <a:solidFill>
                  <a:srgbClr val="000000"/>
                </a:solidFill>
                <a:effectLst/>
                <a:latin typeface="Calibri" panose="020F0502020204030204" pitchFamily="34" charset="0"/>
              </a:rPr>
              <a:t>A serious Case Review is called when a child has died where neglect or abuse is known or suspected. An SCR can also be called if a child has been injured or seriously harmed as a result of neglect or abuse. The purpose of these reviews is to identify opportunities for learning for agencies and professionals involved with children’s services and also to identify opportunities to improve multiagency working. Any of Local Safeguarding Children’s Boards can commission a review if they feel there is any opportunity for learning.</a:t>
            </a:r>
            <a:endParaRPr lang="en-GB" altLang="en-US" sz="1800">
              <a:latin typeface="Calibri" panose="020F0502020204030204" pitchFamily="34" charset="0"/>
              <a:ea typeface="DengXian" panose="02010600030101010101" pitchFamily="2" charset="-122"/>
              <a:cs typeface="Calibri"/>
            </a:endParaRPr>
          </a:p>
          <a:p>
            <a:endParaRPr lang="en-GB" altLang="en-US">
              <a:latin typeface="Arial" panose="020B0604020202020204" pitchFamily="34" charset="0"/>
              <a:cs typeface="Arial" panose="020B0604020202020204" pitchFamily="34" charset="0"/>
            </a:endParaRPr>
          </a:p>
        </p:txBody>
      </p:sp>
      <p:sp>
        <p:nvSpPr>
          <p:cNvPr id="52228" name="Slide Number Placeholder 3">
            <a:extLst>
              <a:ext uri="{FF2B5EF4-FFF2-40B4-BE49-F238E27FC236}">
                <a16:creationId xmlns:a16="http://schemas.microsoft.com/office/drawing/2014/main" id="{29A609AF-91D4-48EB-9FD2-DCDD55E2384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2D347A0-27DD-461B-9890-99ADCAD748A4}"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a:ea typeface="MS PGothic"/>
                <a:cs typeface="Arial"/>
              </a:rPr>
              <a:t>A Child Practice Review (CPR) are t</a:t>
            </a:r>
            <a:r>
              <a:rPr lang="en-GB" b="1" i="0" dirty="0">
                <a:solidFill>
                  <a:srgbClr val="202124"/>
                </a:solidFill>
                <a:effectLst/>
                <a:latin typeface="arial"/>
                <a:ea typeface="MS PGothic"/>
                <a:cs typeface="arial"/>
              </a:rPr>
              <a:t>he new arrangements in Wales for undertaking multi-agency reviews involving a significant incident where abuse or neglect of a child is known or suspected. </a:t>
            </a:r>
            <a:r>
              <a:rPr lang="en-GB" b="0" i="0" dirty="0">
                <a:solidFill>
                  <a:srgbClr val="202124"/>
                </a:solidFill>
                <a:effectLst/>
                <a:latin typeface="arial"/>
                <a:ea typeface="MS PGothic"/>
                <a:cs typeface="arial"/>
              </a:rPr>
              <a:t>There are 2 different types of Child Practice Review – </a:t>
            </a:r>
            <a:endParaRPr lang="en-GB" b="1" dirty="0">
              <a:solidFill>
                <a:srgbClr val="202124"/>
              </a:solidFill>
              <a:latin typeface="arial"/>
              <a:ea typeface="MS PGothic"/>
              <a:cs typeface="arial"/>
            </a:endParaRPr>
          </a:p>
          <a:p>
            <a:r>
              <a:rPr lang="en-GB" b="0" i="0" dirty="0">
                <a:solidFill>
                  <a:srgbClr val="202124"/>
                </a:solidFill>
                <a:effectLst/>
                <a:latin typeface="arial"/>
                <a:ea typeface="MS PGothic"/>
                <a:cs typeface="arial"/>
              </a:rPr>
              <a:t>a concise review, where the child was not on the child protection register or in care in the 6 months prior to the incident, and </a:t>
            </a:r>
            <a:endParaRPr lang="en-GB" b="1" dirty="0">
              <a:solidFill>
                <a:srgbClr val="202124"/>
              </a:solidFill>
              <a:latin typeface="arial"/>
              <a:ea typeface="MS PGothic"/>
              <a:cs typeface="arial"/>
            </a:endParaRPr>
          </a:p>
          <a:p>
            <a:r>
              <a:rPr lang="en-GB" b="0" i="0" dirty="0">
                <a:solidFill>
                  <a:srgbClr val="202124"/>
                </a:solidFill>
                <a:effectLst/>
                <a:latin typeface="arial"/>
                <a:ea typeface="MS PGothic"/>
                <a:cs typeface="arial"/>
              </a:rPr>
              <a:t>an extended review, where the child has been on the child protection register or in care during the 6 months leading up to the incident.</a:t>
            </a:r>
            <a:endParaRPr lang="en-GB" b="1" i="0" dirty="0">
              <a:solidFill>
                <a:srgbClr val="202124"/>
              </a:solidFill>
              <a:effectLst/>
              <a:latin typeface="arial"/>
              <a:ea typeface="MS PGothic"/>
              <a:cs typeface="arial"/>
            </a:endParaRPr>
          </a:p>
          <a:p>
            <a:r>
              <a:rPr lang="en-GB" dirty="0">
                <a:latin typeface="Arial"/>
                <a:ea typeface="MS PGothic"/>
                <a:cs typeface="Arial"/>
              </a:rPr>
              <a:t>The purpose of Child-centred review is to identify where practitioners have failed to take a child-centred approach to safeguarding. Failing to do this can result in children’s experiences, wishes and feelings not being considered and children feeling marginalised. </a:t>
            </a:r>
          </a:p>
          <a:p>
            <a:pPr marL="171450" indent="-171450">
              <a:buFont typeface="Arial" panose="020B0604020202020204" pitchFamily="34" charset="0"/>
              <a:buChar char="•"/>
            </a:pPr>
            <a:r>
              <a:rPr lang="en-GB" dirty="0">
                <a:latin typeface="Arial"/>
                <a:ea typeface="MS PGothic"/>
                <a:cs typeface="Arial"/>
              </a:rPr>
              <a:t>Child practice reviews can positively impact practice by improving the participation of children in their own outcomes, this approach needs it be specific and unique to each child using a variety of approaches depending on the needs of the child. This could be done through play for younger children or perhaps through advocacy support for older children, however, individual needs must be considered and provided for.</a:t>
            </a:r>
          </a:p>
          <a:p>
            <a:pPr marL="171450" indent="-171450">
              <a:buFont typeface="Arial" panose="020B0604020202020204" pitchFamily="34" charset="0"/>
              <a:buChar char="•"/>
            </a:pPr>
            <a:r>
              <a:rPr lang="en-GB" dirty="0">
                <a:latin typeface="Arial"/>
                <a:ea typeface="MS PGothic"/>
                <a:cs typeface="Arial"/>
              </a:rPr>
              <a:t>Child practice reviews can also allow us, by improving participation, to gain an insight into children’s lived experiences, identifying the risks and meeting the needs of a child is easier when there is an improved understanding of what that child’s lived experience is like. It is only by gaining this insight can practitioners understand how abuse, in whatever form identifying what the child wants to change about their life. </a:t>
            </a:r>
          </a:p>
          <a:p>
            <a:pPr marL="171450" indent="-171450">
              <a:buFont typeface="Arial" panose="020B0604020202020204" pitchFamily="34" charset="0"/>
              <a:buChar char="•"/>
            </a:pPr>
            <a:r>
              <a:rPr lang="en-GB" dirty="0">
                <a:latin typeface="Arial"/>
                <a:ea typeface="MS PGothic"/>
                <a:cs typeface="Arial"/>
              </a:rPr>
              <a:t>It is important to understand what change children desire for themselves,  this can provide practitioners with an opportunity to understand how a child perceives what is happening to them, and what they want to change, identifying desired outcomes, child practice reviews can help do this. </a:t>
            </a:r>
          </a:p>
          <a:p>
            <a:pPr marL="171450" indent="-171450">
              <a:buFont typeface="Arial" panose="020B0604020202020204" pitchFamily="34" charset="0"/>
              <a:buChar char="•"/>
            </a:pPr>
            <a:r>
              <a:rPr lang="en-GB" dirty="0">
                <a:latin typeface="Arial"/>
                <a:ea typeface="MS PGothic"/>
                <a:cs typeface="Arial"/>
              </a:rPr>
              <a:t>Whilst the child’s rights need to be central to any and all approaches, best interests should be paramount – a child practice review can help determine where that boundary lies.</a:t>
            </a:r>
          </a:p>
          <a:p>
            <a:endParaRPr lang="en-GB"/>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smtClean="0"/>
              <a:pPr>
                <a:defRPr/>
              </a:pPr>
              <a:t>31</a:t>
            </a:fld>
            <a:endParaRPr lang="cy-GB" altLang="en-US"/>
          </a:p>
        </p:txBody>
      </p:sp>
    </p:spTree>
    <p:extLst>
      <p:ext uri="{BB962C8B-B14F-4D97-AF65-F5344CB8AC3E}">
        <p14:creationId xmlns:p14="http://schemas.microsoft.com/office/powerpoint/2010/main" val="30792583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D10E4-3FA0-B077-6F7B-779DE4E4FE31}"/>
            </a:ext>
          </a:extLst>
        </p:cNvPr>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11F6FFAA-8D14-5183-8AC7-E1CDAEF41D76}"/>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0665AA3C-F474-E127-32A2-B5071B43E8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z="1800" b="0" i="0">
              <a:solidFill>
                <a:srgbClr val="444444"/>
              </a:solidFill>
              <a:effectLst/>
              <a:latin typeface="Arial"/>
              <a:ea typeface="MS PGothic"/>
              <a:cs typeface="Arial"/>
            </a:endParaRPr>
          </a:p>
          <a:p>
            <a:endParaRPr lang="en-GB"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38DA2AED-5D43-17C7-EF6B-043DF51BDEA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C95D86-9E5E-4EA1-8579-D45D22961806}" type="slidenum">
              <a:rPr lang="cy-GB" altLang="en-US" sz="1200" smtClean="0">
                <a:latin typeface="Arial" panose="020B0604020202020204" pitchFamily="34" charset="0"/>
              </a:rPr>
              <a:pPr/>
              <a:t>32</a:t>
            </a:fld>
            <a:endParaRPr lang="cy-GB" altLang="en-US" sz="1200">
              <a:latin typeface="Arial" panose="020B0604020202020204" pitchFamily="34" charset="0"/>
            </a:endParaRPr>
          </a:p>
        </p:txBody>
      </p:sp>
    </p:spTree>
    <p:extLst>
      <p:ext uri="{BB962C8B-B14F-4D97-AF65-F5344CB8AC3E}">
        <p14:creationId xmlns:p14="http://schemas.microsoft.com/office/powerpoint/2010/main" val="13169402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37D95-2FCF-976C-8D1F-079411F7AF44}"/>
            </a:ext>
          </a:extLst>
        </p:cNvPr>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D11F3B73-0325-4CE1-6C36-C0404731F866}"/>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DE58D141-2F81-CECA-64C9-1625550E696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solidFill>
                  <a:srgbClr val="424242"/>
                </a:solidFill>
                <a:latin typeface="Arial"/>
                <a:ea typeface="MS PGothic"/>
                <a:cs typeface="Arial"/>
              </a:rPr>
              <a:t>Recent developments like the </a:t>
            </a:r>
            <a:r>
              <a:rPr lang="en-US" b="1">
                <a:solidFill>
                  <a:srgbClr val="424242"/>
                </a:solidFill>
                <a:latin typeface="Arial"/>
                <a:ea typeface="MS PGothic"/>
                <a:cs typeface="Arial"/>
              </a:rPr>
              <a:t>Children’s Wellbeing and Schools Bill</a:t>
            </a:r>
            <a:r>
              <a:rPr lang="en-US">
                <a:solidFill>
                  <a:srgbClr val="424242"/>
                </a:solidFill>
                <a:latin typeface="Arial"/>
                <a:ea typeface="MS PGothic"/>
                <a:cs typeface="Arial"/>
              </a:rPr>
              <a:t> show ongoing efforts to enhance protections.</a:t>
            </a:r>
            <a:endParaRPr lang="en-US">
              <a:latin typeface="Arial"/>
              <a:ea typeface="MS PGothic"/>
              <a:cs typeface="Arial"/>
            </a:endParaRPr>
          </a:p>
          <a:p>
            <a:endParaRPr lang="en-GB"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696FB2B8-0109-9D8C-3ABC-07360D06E57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EC95D86-9E5E-4EA1-8579-D45D22961806}"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extLst>
      <p:ext uri="{BB962C8B-B14F-4D97-AF65-F5344CB8AC3E}">
        <p14:creationId xmlns:p14="http://schemas.microsoft.com/office/powerpoint/2010/main" val="29382857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4274" name="Rectangle 8">
            <a:extLst>
              <a:ext uri="{FF2B5EF4-FFF2-40B4-BE49-F238E27FC236}">
                <a16:creationId xmlns:a16="http://schemas.microsoft.com/office/drawing/2014/main" id="{B0CD5315-E977-4A41-B5F6-1C9192E0FE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tabLst>
                <a:tab pos="0" algn="l"/>
                <a:tab pos="438150" algn="l"/>
                <a:tab pos="879475" algn="l"/>
                <a:tab pos="1320800" algn="l"/>
                <a:tab pos="1762125" algn="l"/>
                <a:tab pos="2203450" algn="l"/>
                <a:tab pos="2644775" algn="l"/>
                <a:tab pos="3086100" algn="l"/>
                <a:tab pos="3527425" algn="l"/>
                <a:tab pos="3967163" algn="l"/>
                <a:tab pos="4408488" algn="l"/>
                <a:tab pos="4849813" algn="l"/>
                <a:tab pos="5291138" algn="l"/>
                <a:tab pos="5732463" algn="l"/>
                <a:tab pos="6173788" algn="l"/>
                <a:tab pos="6615113" algn="l"/>
                <a:tab pos="7056438" algn="l"/>
                <a:tab pos="7496175" algn="l"/>
                <a:tab pos="7937500" algn="l"/>
                <a:tab pos="8378825" algn="l"/>
                <a:tab pos="8820150" algn="l"/>
              </a:tabLst>
              <a:defRPr sz="1200">
                <a:solidFill>
                  <a:schemeClr val="tx1"/>
                </a:solidFill>
                <a:latin typeface="Arial" panose="020B0604020202020204" pitchFamily="34" charset="0"/>
                <a:ea typeface="MS PGothic" panose="020B0600070205080204" pitchFamily="34" charset="-128"/>
              </a:defRPr>
            </a:lvl9pPr>
          </a:lstStyle>
          <a:p>
            <a:pPr>
              <a:spcBef>
                <a:spcPct val="0"/>
              </a:spcBef>
            </a:pPr>
            <a:fld id="{FF75A092-651E-45D1-AB9A-5E848B7089BC}" type="slidenum">
              <a:rPr lang="cy-GB" altLang="en-US" smtClean="0">
                <a:solidFill>
                  <a:srgbClr val="000000"/>
                </a:solidFill>
              </a:rPr>
              <a:pPr>
                <a:spcBef>
                  <a:spcPct val="0"/>
                </a:spcBef>
              </a:pPr>
              <a:t>34</a:t>
            </a:fld>
            <a:endParaRPr lang="cy-GB" altLang="en-US">
              <a:solidFill>
                <a:srgbClr val="000000"/>
              </a:solidFill>
            </a:endParaRPr>
          </a:p>
        </p:txBody>
      </p:sp>
      <p:sp>
        <p:nvSpPr>
          <p:cNvPr id="54275" name="Rectangle 1">
            <a:extLst>
              <a:ext uri="{FF2B5EF4-FFF2-40B4-BE49-F238E27FC236}">
                <a16:creationId xmlns:a16="http://schemas.microsoft.com/office/drawing/2014/main" id="{721A5FB7-73B2-4B99-8BAD-E66827D2F63C}"/>
              </a:ext>
            </a:extLst>
          </p:cNvPr>
          <p:cNvSpPr>
            <a:spLocks noGrp="1" noRot="1" noChangeAspect="1" noChangeArrowheads="1" noTextEdit="1"/>
          </p:cNvSpPr>
          <p:nvPr>
            <p:ph type="sldImg"/>
          </p:nvPr>
        </p:nvSpPr>
        <p:spPr>
          <a:xfrm>
            <a:off x="896938" y="731838"/>
            <a:ext cx="4876800" cy="3657600"/>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4276" name="Rectangle 2">
            <a:extLst>
              <a:ext uri="{FF2B5EF4-FFF2-40B4-BE49-F238E27FC236}">
                <a16:creationId xmlns:a16="http://schemas.microsoft.com/office/drawing/2014/main" id="{0BD8636D-C7CE-45B9-912C-7DDD048474CF}"/>
              </a:ext>
            </a:extLst>
          </p:cNvPr>
          <p:cNvSpPr>
            <a:spLocks noGrp="1" noChangeArrowheads="1"/>
          </p:cNvSpPr>
          <p:nvPr>
            <p:ph type="body" idx="1"/>
          </p:nvPr>
        </p:nvSpPr>
        <p:spPr>
          <a:xfrm>
            <a:off x="666750" y="4632325"/>
            <a:ext cx="5337175" cy="43910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lgn="l" rtl="0" fontAlgn="base"/>
            <a:r>
              <a:rPr lang="en-GB" sz="1800" b="0" i="0" u="none" strike="noStrike">
                <a:solidFill>
                  <a:srgbClr val="000000"/>
                </a:solidFill>
                <a:effectLst/>
                <a:latin typeface="Calibri" panose="020F0502020204030204" pitchFamily="34" charset="0"/>
              </a:rPr>
              <a:t>I have talked today about some of the cases that have shaped the legislation that we follow in terms of safeguarding the children in our care. It has been distressing listening to some of the facts. There are many other cases, which although may not have directly influenced new legislation, have resulted in lessons being learned.</a:t>
            </a:r>
            <a:r>
              <a:rPr lang="en-US" sz="1800" b="0" i="0">
                <a:solidFill>
                  <a:srgbClr val="444444"/>
                </a:solidFill>
                <a:effectLst/>
                <a:latin typeface="Calibri" panose="020F0502020204030204" pitchFamily="34" charset="0"/>
              </a:rPr>
              <a:t>​</a:t>
            </a:r>
          </a:p>
          <a:p>
            <a:pPr algn="l">
              <a:lnSpc>
                <a:spcPts val="2100"/>
              </a:lnSpc>
              <a:spcBef>
                <a:spcPts val="975"/>
              </a:spcBef>
              <a:spcAft>
                <a:spcPts val="225"/>
              </a:spcAft>
              <a:buNone/>
            </a:pPr>
            <a:r>
              <a:rPr lang="en-US" sz="1800" b="0" i="0">
                <a:solidFill>
                  <a:srgbClr val="444444"/>
                </a:solidFill>
                <a:effectLst/>
                <a:latin typeface="Calibri" panose="020F0502020204030204" pitchFamily="34" charset="0"/>
              </a:rPr>
              <a:t>Tony </a:t>
            </a:r>
            <a:r>
              <a:rPr lang="en-US" sz="1800" b="0" i="0" err="1">
                <a:solidFill>
                  <a:srgbClr val="444444"/>
                </a:solidFill>
                <a:effectLst/>
                <a:latin typeface="Calibri" panose="020F0502020204030204" pitchFamily="34" charset="0"/>
              </a:rPr>
              <a:t>Hudgell</a:t>
            </a:r>
            <a:r>
              <a:rPr lang="en-US" sz="1800" b="0" i="0">
                <a:solidFill>
                  <a:srgbClr val="444444"/>
                </a:solidFill>
                <a:effectLst/>
                <a:latin typeface="Calibri" panose="020F0502020204030204" pitchFamily="34" charset="0"/>
              </a:rPr>
              <a:t> - </a:t>
            </a:r>
            <a:r>
              <a:rPr lang="en-GB" sz="4000" b="0" i="0">
                <a:solidFill>
                  <a:srgbClr val="424242"/>
                </a:solidFill>
                <a:effectLst/>
                <a:latin typeface="Segoe Sans"/>
              </a:rPr>
              <a:t>Tony was just </a:t>
            </a:r>
            <a:r>
              <a:rPr lang="en-GB" sz="4000" b="1" i="0">
                <a:solidFill>
                  <a:srgbClr val="424242"/>
                </a:solidFill>
                <a:effectLst/>
                <a:latin typeface="Segoe Sans"/>
              </a:rPr>
              <a:t>41 days old</a:t>
            </a:r>
            <a:r>
              <a:rPr lang="en-GB" sz="4000" b="0" i="0">
                <a:solidFill>
                  <a:srgbClr val="424242"/>
                </a:solidFill>
                <a:effectLst/>
                <a:latin typeface="Segoe Sans"/>
              </a:rPr>
              <a:t> when he was brutally assaulted by his birth parents, </a:t>
            </a:r>
            <a:r>
              <a:rPr lang="en-GB" sz="4000" b="1" i="0">
                <a:solidFill>
                  <a:srgbClr val="424242"/>
                </a:solidFill>
                <a:effectLst/>
                <a:latin typeface="Segoe Sans"/>
              </a:rPr>
              <a:t>Jody Simpson and Anthony Smith</a:t>
            </a:r>
            <a:r>
              <a:rPr lang="en-GB" sz="4000" b="0" i="0">
                <a:solidFill>
                  <a:srgbClr val="424242"/>
                </a:solidFill>
                <a:effectLst/>
                <a:latin typeface="Segoe Sans"/>
              </a:rPr>
              <a:t>, in 2014. He suffered </a:t>
            </a:r>
            <a:r>
              <a:rPr lang="en-GB" sz="4000" b="1" i="0">
                <a:solidFill>
                  <a:srgbClr val="424242"/>
                </a:solidFill>
                <a:effectLst/>
                <a:latin typeface="Segoe Sans"/>
              </a:rPr>
              <a:t>multiple fractures, dislocations, blunt trauma</a:t>
            </a:r>
            <a:r>
              <a:rPr lang="en-GB" sz="4000" b="0" i="0">
                <a:solidFill>
                  <a:srgbClr val="424242"/>
                </a:solidFill>
                <a:effectLst/>
                <a:latin typeface="Segoe Sans"/>
              </a:rPr>
              <a:t>, and was left untreated for 10 days, leading to </a:t>
            </a:r>
            <a:r>
              <a:rPr lang="en-GB" sz="4000" b="1" i="0">
                <a:solidFill>
                  <a:srgbClr val="424242"/>
                </a:solidFill>
                <a:effectLst/>
                <a:latin typeface="Segoe Sans"/>
              </a:rPr>
              <a:t>organ failure, toxic shock, and sepsis</a:t>
            </a:r>
            <a:r>
              <a:rPr lang="en-GB" sz="4000" b="0" i="0">
                <a:solidFill>
                  <a:srgbClr val="424242"/>
                </a:solidFill>
                <a:effectLst/>
                <a:latin typeface="Segoe Sans"/>
              </a:rPr>
              <a:t>., As a result, both of his legs had to be </a:t>
            </a:r>
            <a:r>
              <a:rPr lang="en-GB" sz="4000" b="1" i="0">
                <a:solidFill>
                  <a:srgbClr val="424242"/>
                </a:solidFill>
                <a:effectLst/>
                <a:latin typeface="Segoe Sans"/>
              </a:rPr>
              <a:t>amputated</a:t>
            </a:r>
            <a:r>
              <a:rPr lang="en-GB" sz="4000" b="0" i="0">
                <a:solidFill>
                  <a:srgbClr val="424242"/>
                </a:solidFill>
                <a:effectLst/>
                <a:latin typeface="Segoe Sans"/>
              </a:rPr>
              <a:t>., In 2018, his birth parents were each sentenced to </a:t>
            </a:r>
            <a:r>
              <a:rPr lang="en-GB" sz="4000" b="1" i="0">
                <a:solidFill>
                  <a:srgbClr val="424242"/>
                </a:solidFill>
                <a:effectLst/>
                <a:latin typeface="Segoe Sans"/>
              </a:rPr>
              <a:t>10 years in prison</a:t>
            </a:r>
            <a:r>
              <a:rPr lang="en-GB" sz="4000" b="0" i="0">
                <a:solidFill>
                  <a:srgbClr val="424242"/>
                </a:solidFill>
                <a:effectLst/>
                <a:latin typeface="Segoe Sans"/>
              </a:rPr>
              <a:t> for their crimes. </a:t>
            </a:r>
            <a:r>
              <a:rPr lang="en-GB" sz="5400" b="0" i="0">
                <a:solidFill>
                  <a:srgbClr val="424242"/>
                </a:solidFill>
                <a:effectLst/>
                <a:latin typeface="Segoe Sans"/>
              </a:rPr>
              <a:t>His case inspired </a:t>
            </a:r>
            <a:r>
              <a:rPr lang="en-GB" sz="5400" b="1" i="0">
                <a:solidFill>
                  <a:srgbClr val="424242"/>
                </a:solidFill>
                <a:effectLst/>
                <a:latin typeface="Segoe Sans"/>
              </a:rPr>
              <a:t>“Tony’s Law”</a:t>
            </a:r>
            <a:r>
              <a:rPr lang="en-GB" sz="5400" b="0" i="0">
                <a:solidFill>
                  <a:srgbClr val="424242"/>
                </a:solidFill>
                <a:effectLst/>
                <a:latin typeface="Segoe Sans"/>
              </a:rPr>
              <a:t>, which increased the maximum sentences for child cruelty offences in the UK, The law reflects public demand for </a:t>
            </a:r>
            <a:r>
              <a:rPr lang="en-GB" sz="5400" b="1" i="0">
                <a:solidFill>
                  <a:srgbClr val="424242"/>
                </a:solidFill>
                <a:effectLst/>
                <a:latin typeface="Segoe Sans"/>
              </a:rPr>
              <a:t>harsher penalties for child abusers</a:t>
            </a:r>
            <a:r>
              <a:rPr lang="en-GB" sz="5400" b="0" i="0">
                <a:solidFill>
                  <a:srgbClr val="424242"/>
                </a:solidFill>
                <a:effectLst/>
                <a:latin typeface="Segoe Sans"/>
              </a:rPr>
              <a:t>.</a:t>
            </a:r>
          </a:p>
          <a:p>
            <a:pPr algn="l" rtl="0" fontAlgn="base"/>
            <a:r>
              <a:rPr lang="en-GB" sz="1800" b="0" i="0" u="none" strike="noStrike">
                <a:solidFill>
                  <a:srgbClr val="000000"/>
                </a:solidFill>
                <a:effectLst/>
                <a:latin typeface="Calibri" panose="020F0502020204030204" pitchFamily="34" charset="0"/>
              </a:rPr>
              <a:t>Tia Sharp – murdered by her grandmothers boyfriend, after he is suspected of making sexual advances towards her and she denied him.</a:t>
            </a:r>
            <a:r>
              <a:rPr lang="en-US" sz="1800" b="0" i="0">
                <a:solidFill>
                  <a:srgbClr val="444444"/>
                </a:solidFill>
                <a:effectLst/>
                <a:latin typeface="Calibri" panose="020F0502020204030204" pitchFamily="34" charset="0"/>
              </a:rPr>
              <a:t>​</a:t>
            </a:r>
            <a:endParaRPr lang="en-US" sz="28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Blake Fowler – murdered by his stepfather, after suffering long term physical, sexual and emotional abuse and neglect. SCR identified many missed opportunities and failings on the part of authorities.</a:t>
            </a:r>
            <a:r>
              <a:rPr lang="en-US" sz="1800" b="0" i="0">
                <a:solidFill>
                  <a:srgbClr val="444444"/>
                </a:solidFill>
                <a:effectLst/>
                <a:latin typeface="Calibri" panose="020F0502020204030204" pitchFamily="34" charset="0"/>
              </a:rPr>
              <a:t>​</a:t>
            </a:r>
            <a:endParaRPr lang="en-US" sz="28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Daniel Pelka – murdered by mother and her partner after suffering severe abuse. Missed opportunities and failings identified in this case too</a:t>
            </a:r>
            <a:r>
              <a:rPr lang="en-US" sz="1800" b="0" i="0">
                <a:solidFill>
                  <a:srgbClr val="444444"/>
                </a:solidFill>
                <a:effectLst/>
                <a:latin typeface="Calibri" panose="020F0502020204030204" pitchFamily="34" charset="0"/>
              </a:rPr>
              <a:t>​</a:t>
            </a:r>
            <a:endParaRPr lang="en-US" sz="28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Shannon Matthews – was reported kidnapped for reward money in a plot by her mother, mothers partner and family friend. Was found alive, hidden in the underneath of a divan bed.</a:t>
            </a:r>
            <a:r>
              <a:rPr lang="en-US" sz="1800" b="0" i="0">
                <a:solidFill>
                  <a:srgbClr val="444444"/>
                </a:solidFill>
                <a:effectLst/>
                <a:latin typeface="Calibri" panose="020F0502020204030204" pitchFamily="34" charset="0"/>
              </a:rPr>
              <a:t>​</a:t>
            </a:r>
            <a:endParaRPr lang="en-US" sz="28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Lauren Wright – murdered by stepmother after months of abuse. Step mother worked at the school and was able to hoodwink authorities. Missed opportunities, social worker, police, 2 doctors had all seen Lauren in her last 3 months, school saw her everyday.</a:t>
            </a:r>
            <a:r>
              <a:rPr lang="en-GB" sz="1800" b="0" i="0">
                <a:solidFill>
                  <a:srgbClr val="444444"/>
                </a:solidFill>
                <a:effectLst/>
                <a:latin typeface="Calibri" panose="020F0502020204030204" pitchFamily="34" charset="0"/>
              </a:rPr>
              <a:t>​</a:t>
            </a:r>
            <a:endParaRPr lang="en-GB" sz="28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Baby P- Peter Connelly, murdered by his mother, step father and step fathers brother. Suffered over 50 injuries in an 8 month period. Same borough of London that had failed Victoria Climbie. Failed by several agencies including children services and NHS. Lord Laming who carried out the inquiry into Victoria </a:t>
            </a:r>
            <a:r>
              <a:rPr lang="en-GB" sz="1800" b="0" i="0" u="none" strike="noStrike" err="1">
                <a:solidFill>
                  <a:srgbClr val="000000"/>
                </a:solidFill>
                <a:effectLst/>
                <a:latin typeface="Calibri" panose="020F0502020204030204" pitchFamily="34" charset="0"/>
              </a:rPr>
              <a:t>Climbies</a:t>
            </a:r>
            <a:r>
              <a:rPr lang="en-GB" sz="1800" b="0" i="0" u="none" strike="noStrike">
                <a:solidFill>
                  <a:srgbClr val="000000"/>
                </a:solidFill>
                <a:effectLst/>
                <a:latin typeface="Calibri" panose="020F0502020204030204" pitchFamily="34" charset="0"/>
              </a:rPr>
              <a:t> death, carried out another inquiry into reviewing his own recommendations. He found that not enough agencies had taken on board recommendation made in his report following </a:t>
            </a:r>
            <a:r>
              <a:rPr lang="en-GB" sz="1800" b="0" i="0" u="none" strike="noStrike" err="1">
                <a:solidFill>
                  <a:srgbClr val="000000"/>
                </a:solidFill>
                <a:effectLst/>
                <a:latin typeface="Calibri" panose="020F0502020204030204" pitchFamily="34" charset="0"/>
              </a:rPr>
              <a:t>Victorias</a:t>
            </a:r>
            <a:r>
              <a:rPr lang="en-GB" sz="1800" b="0" i="0" u="none" strike="noStrike">
                <a:solidFill>
                  <a:srgbClr val="000000"/>
                </a:solidFill>
                <a:effectLst/>
                <a:latin typeface="Calibri" panose="020F0502020204030204" pitchFamily="34" charset="0"/>
              </a:rPr>
              <a:t> death. </a:t>
            </a:r>
            <a:r>
              <a:rPr lang="en-US" sz="1800" b="0" i="0">
                <a:solidFill>
                  <a:srgbClr val="444444"/>
                </a:solidFill>
                <a:effectLst/>
                <a:latin typeface="Calibri" panose="020F0502020204030204" pitchFamily="34" charset="0"/>
              </a:rPr>
              <a:t>​</a:t>
            </a:r>
            <a:endParaRPr lang="en-US" sz="2800" b="0" i="0">
              <a:solidFill>
                <a:srgbClr val="444444"/>
              </a:solidFill>
              <a:effectLst/>
              <a:latin typeface="Calibri" panose="020F0502020204030204" pitchFamily="34" charset="0"/>
            </a:endParaRPr>
          </a:p>
          <a:p>
            <a:pPr algn="l" rtl="0" fontAlgn="base"/>
            <a:r>
              <a:rPr lang="en-GB" sz="1800" b="0" i="0" u="none" strike="noStrike" err="1">
                <a:solidFill>
                  <a:srgbClr val="000000"/>
                </a:solidFill>
                <a:effectLst/>
                <a:latin typeface="Calibri" panose="020F0502020204030204" pitchFamily="34" charset="0"/>
              </a:rPr>
              <a:t>Ainlee</a:t>
            </a:r>
            <a:r>
              <a:rPr lang="en-GB" sz="1800" b="0" i="0" u="none" strike="noStrike">
                <a:solidFill>
                  <a:srgbClr val="000000"/>
                </a:solidFill>
                <a:effectLst/>
                <a:latin typeface="Calibri" panose="020F0502020204030204" pitchFamily="34" charset="0"/>
              </a:rPr>
              <a:t> </a:t>
            </a:r>
            <a:r>
              <a:rPr lang="en-GB" sz="1800" b="0" i="0" u="none" strike="noStrike" err="1">
                <a:solidFill>
                  <a:srgbClr val="000000"/>
                </a:solidFill>
                <a:effectLst/>
                <a:latin typeface="Calibri" panose="020F0502020204030204" pitchFamily="34" charset="0"/>
              </a:rPr>
              <a:t>Labonte</a:t>
            </a:r>
            <a:r>
              <a:rPr lang="en-GB" sz="1800" b="0" i="0" u="none" strike="noStrike">
                <a:solidFill>
                  <a:srgbClr val="000000"/>
                </a:solidFill>
                <a:effectLst/>
                <a:latin typeface="Calibri" panose="020F0502020204030204" pitchFamily="34" charset="0"/>
              </a:rPr>
              <a:t> – killed by her parents after being pinching, hitting, scalding, </a:t>
            </a:r>
            <a:r>
              <a:rPr lang="en-GB" sz="1800" b="0" i="0" u="none" strike="noStrike" err="1">
                <a:solidFill>
                  <a:srgbClr val="000000"/>
                </a:solidFill>
                <a:effectLst/>
                <a:latin typeface="Calibri" panose="020F0502020204030204" pitchFamily="34" charset="0"/>
              </a:rPr>
              <a:t>burining</a:t>
            </a:r>
            <a:r>
              <a:rPr lang="en-GB" sz="1800" b="0" i="0" u="none" strike="noStrike">
                <a:solidFill>
                  <a:srgbClr val="000000"/>
                </a:solidFill>
                <a:effectLst/>
                <a:latin typeface="Calibri" panose="020F0502020204030204" pitchFamily="34" charset="0"/>
              </a:rPr>
              <a:t> and starving her. Failings by </a:t>
            </a:r>
            <a:r>
              <a:rPr lang="en-GB" sz="1800" b="0" i="0" u="none" strike="noStrike" err="1">
                <a:solidFill>
                  <a:srgbClr val="000000"/>
                </a:solidFill>
                <a:effectLst/>
                <a:latin typeface="Calibri" panose="020F0502020204030204" pitchFamily="34" charset="0"/>
              </a:rPr>
              <a:t>childrens</a:t>
            </a:r>
            <a:r>
              <a:rPr lang="en-GB" sz="1800" b="0" i="0" u="none" strike="noStrike">
                <a:solidFill>
                  <a:srgbClr val="000000"/>
                </a:solidFill>
                <a:effectLst/>
                <a:latin typeface="Calibri" panose="020F0502020204030204" pitchFamily="34" charset="0"/>
              </a:rPr>
              <a:t> services</a:t>
            </a:r>
            <a:endParaRPr lang="en-US" sz="2800" b="0" i="0">
              <a:solidFill>
                <a:srgbClr val="444444"/>
              </a:solidFill>
              <a:effectLst/>
              <a:latin typeface="Calibri" panose="020F0502020204030204" pitchFamily="34" charset="0"/>
            </a:endParaRPr>
          </a:p>
          <a:p>
            <a:pPr>
              <a:lnSpc>
                <a:spcPct val="107000"/>
              </a:lnSpc>
              <a:spcAft>
                <a:spcPts val="800"/>
              </a:spcAft>
            </a:pPr>
            <a:endParaRPr lang="en-US" altLang="en-US" sz="1800">
              <a:latin typeface="Times New Roman" panose="02020603050405020304" pitchFamily="18" charset="0"/>
              <a:ea typeface="DengXian" panose="02010600030101010101" pitchFamily="2" charset="-122"/>
              <a:cs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7948ADEC-1890-45FB-8433-ED9DFFD05475}"/>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1D37CF33-A249-4398-9F19-EA60F21DB5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Calibri" panose="020F0502020204030204" pitchFamily="34" charset="0"/>
              </a:rPr>
              <a:t>Arthur </a:t>
            </a:r>
            <a:r>
              <a:rPr lang="en-GB" sz="1800" b="0" i="0" u="none" strike="noStrike" err="1">
                <a:solidFill>
                  <a:srgbClr val="000000"/>
                </a:solidFill>
                <a:effectLst/>
                <a:latin typeface="Calibri" panose="020F0502020204030204" pitchFamily="34" charset="0"/>
              </a:rPr>
              <a:t>Labinjo</a:t>
            </a:r>
            <a:r>
              <a:rPr lang="en-GB" sz="1800" b="0" i="0" u="none" strike="noStrike">
                <a:solidFill>
                  <a:srgbClr val="000000"/>
                </a:solidFill>
                <a:effectLst/>
                <a:latin typeface="Calibri" panose="020F0502020204030204" pitchFamily="34" charset="0"/>
              </a:rPr>
              <a:t> Hughes – step mother convicted of murder, Father convicted of manslaughter. Died of an </a:t>
            </a:r>
            <a:r>
              <a:rPr lang="en-GB" sz="1800" b="0" i="0" u="none" strike="noStrike" err="1">
                <a:solidFill>
                  <a:srgbClr val="000000"/>
                </a:solidFill>
                <a:effectLst/>
                <a:latin typeface="Calibri" panose="020F0502020204030204" pitchFamily="34" charset="0"/>
              </a:rPr>
              <a:t>unsurvivable</a:t>
            </a:r>
            <a:r>
              <a:rPr lang="en-GB" sz="1800" b="0" i="0" u="none" strike="noStrike">
                <a:solidFill>
                  <a:srgbClr val="000000"/>
                </a:solidFill>
                <a:effectLst/>
                <a:latin typeface="Calibri" panose="020F0502020204030204" pitchFamily="34" charset="0"/>
              </a:rPr>
              <a:t> brain injury caused by his step mother. Suffered months of abuse and neglect prior to death. Social services involved. </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Star Hobson – murdered by mothers partner fatally kicked or punched after months of mistreatment. Stars mother found guilty of allowing her death.</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Calibri" panose="020F0502020204030204" pitchFamily="34" charset="0"/>
              </a:rPr>
              <a:t>Logan Mwangi – killed by his mother, stepfather and 14 year old after months of abuse.</a:t>
            </a:r>
            <a:r>
              <a:rPr lang="en-US" sz="1800" b="0" i="0">
                <a:solidFill>
                  <a:srgbClr val="444444"/>
                </a:solidFill>
                <a:effectLst/>
                <a:latin typeface="Calibri" panose="020F0502020204030204" pitchFamily="34" charset="0"/>
              </a:rPr>
              <a:t>​</a:t>
            </a:r>
          </a:p>
          <a:p>
            <a:pPr algn="l" rtl="0" fontAlgn="base"/>
            <a:r>
              <a:rPr lang="en-US" sz="1800" b="0" i="0">
                <a:solidFill>
                  <a:srgbClr val="444444"/>
                </a:solidFill>
                <a:effectLst/>
                <a:latin typeface="Calibri" panose="020F0502020204030204" pitchFamily="34" charset="0"/>
              </a:rPr>
              <a:t>Sara Sharif - </a:t>
            </a:r>
            <a:r>
              <a:rPr lang="en-GB" b="1" i="0">
                <a:solidFill>
                  <a:srgbClr val="202122"/>
                </a:solidFill>
                <a:effectLst/>
                <a:latin typeface="Arial" panose="020B0604020202020204" pitchFamily="34" charset="0"/>
              </a:rPr>
              <a:t>Sara Sharif</a:t>
            </a:r>
            <a:r>
              <a:rPr lang="en-GB" b="0" i="0">
                <a:solidFill>
                  <a:srgbClr val="202122"/>
                </a:solidFill>
                <a:effectLst/>
                <a:latin typeface="Arial" panose="020B0604020202020204" pitchFamily="34" charset="0"/>
              </a:rPr>
              <a:t>, a 10-year-old girl, was murdered by her father Urfan Sharif and stepmother </a:t>
            </a:r>
            <a:r>
              <a:rPr lang="en-GB" b="0" i="0" err="1">
                <a:solidFill>
                  <a:srgbClr val="202122"/>
                </a:solidFill>
                <a:effectLst/>
                <a:latin typeface="Arial" panose="020B0604020202020204" pitchFamily="34" charset="0"/>
              </a:rPr>
              <a:t>Beinash</a:t>
            </a:r>
            <a:r>
              <a:rPr lang="en-GB" b="0" i="0">
                <a:solidFill>
                  <a:srgbClr val="202122"/>
                </a:solidFill>
                <a:effectLst/>
                <a:latin typeface="Arial" panose="020B0604020202020204" pitchFamily="34" charset="0"/>
              </a:rPr>
              <a:t> Batool on 8 August 2023. She was discovered dead in her family's residence in </a:t>
            </a:r>
            <a:r>
              <a:rPr lang="en-GB" b="0" i="0" u="none" strike="noStrike">
                <a:solidFill>
                  <a:srgbClr val="3366CC"/>
                </a:solidFill>
                <a:effectLst/>
                <a:latin typeface="Arial" panose="020B0604020202020204" pitchFamily="34" charset="0"/>
                <a:hlinkClick r:id="rId3" tooltip="Woking"/>
              </a:rPr>
              <a:t>Woking</a:t>
            </a:r>
            <a:r>
              <a:rPr lang="en-GB" b="0" i="0">
                <a:solidFill>
                  <a:srgbClr val="202122"/>
                </a:solidFill>
                <a:effectLst/>
                <a:latin typeface="Arial" panose="020B0604020202020204" pitchFamily="34" charset="0"/>
              </a:rPr>
              <a:t>, Surrey, England, two days later. An </a:t>
            </a:r>
            <a:r>
              <a:rPr lang="en-GB" b="0" i="0" u="none" strike="noStrike">
                <a:solidFill>
                  <a:srgbClr val="3366CC"/>
                </a:solidFill>
                <a:effectLst/>
                <a:latin typeface="Arial" panose="020B0604020202020204" pitchFamily="34" charset="0"/>
                <a:hlinkClick r:id="rId4" tooltip="Autopsy"/>
              </a:rPr>
              <a:t>autopsy</a:t>
            </a:r>
            <a:r>
              <a:rPr lang="en-GB" b="0" i="0">
                <a:solidFill>
                  <a:srgbClr val="202122"/>
                </a:solidFill>
                <a:effectLst/>
                <a:latin typeface="Arial" panose="020B0604020202020204" pitchFamily="34" charset="0"/>
              </a:rPr>
              <a:t> revealed that she had been regularly and severely abused. Urfan and </a:t>
            </a:r>
            <a:r>
              <a:rPr lang="en-GB" b="0" i="0" err="1">
                <a:solidFill>
                  <a:srgbClr val="202122"/>
                </a:solidFill>
                <a:effectLst/>
                <a:latin typeface="Arial" panose="020B0604020202020204" pitchFamily="34" charset="0"/>
              </a:rPr>
              <a:t>Beinash</a:t>
            </a:r>
            <a:r>
              <a:rPr lang="en-GB" b="0" i="0">
                <a:solidFill>
                  <a:srgbClr val="202122"/>
                </a:solidFill>
                <a:effectLst/>
                <a:latin typeface="Arial" panose="020B0604020202020204" pitchFamily="34" charset="0"/>
              </a:rPr>
              <a:t>, along with Urfan's brother, Faisal Malik, fled to Pakistan. On 11 December 2024, Urfan and </a:t>
            </a:r>
            <a:r>
              <a:rPr lang="en-GB" b="0" i="0" err="1">
                <a:solidFill>
                  <a:srgbClr val="202122"/>
                </a:solidFill>
                <a:effectLst/>
                <a:latin typeface="Arial" panose="020B0604020202020204" pitchFamily="34" charset="0"/>
              </a:rPr>
              <a:t>Beinash</a:t>
            </a:r>
            <a:r>
              <a:rPr lang="en-GB" b="0" i="0">
                <a:solidFill>
                  <a:srgbClr val="202122"/>
                </a:solidFill>
                <a:effectLst/>
                <a:latin typeface="Arial" panose="020B0604020202020204" pitchFamily="34" charset="0"/>
              </a:rPr>
              <a:t> were found guilty of murder and both were sentenced to </a:t>
            </a:r>
            <a:r>
              <a:rPr lang="en-GB" b="0" i="0" u="none" strike="noStrike">
                <a:solidFill>
                  <a:srgbClr val="3366CC"/>
                </a:solidFill>
                <a:effectLst/>
                <a:latin typeface="Arial" panose="020B0604020202020204" pitchFamily="34" charset="0"/>
                <a:hlinkClick r:id="rId5" tooltip="Life imprisonment"/>
              </a:rPr>
              <a:t>life imprisonment</a:t>
            </a:r>
            <a:r>
              <a:rPr lang="en-GB" b="0" i="0">
                <a:solidFill>
                  <a:srgbClr val="202122"/>
                </a:solidFill>
                <a:effectLst/>
                <a:latin typeface="Arial" panose="020B0604020202020204" pitchFamily="34" charset="0"/>
              </a:rPr>
              <a:t>, while Faisal was found guilty of </a:t>
            </a:r>
            <a:r>
              <a:rPr lang="en-GB" b="0" i="0" u="none" strike="noStrike">
                <a:solidFill>
                  <a:srgbClr val="3366CC"/>
                </a:solidFill>
                <a:effectLst/>
                <a:latin typeface="Arial" panose="020B0604020202020204" pitchFamily="34" charset="0"/>
                <a:hlinkClick r:id="rId6" tooltip="Domestic Violence, Crime and Victims Act 2004"/>
              </a:rPr>
              <a:t>causing or allowing the death of a child</a:t>
            </a:r>
            <a:r>
              <a:rPr lang="en-GB" b="0" i="0">
                <a:solidFill>
                  <a:srgbClr val="202122"/>
                </a:solidFill>
                <a:effectLst/>
                <a:latin typeface="Arial" panose="020B0604020202020204" pitchFamily="34" charset="0"/>
              </a:rPr>
              <a:t> and was sentenced to 16 years imprisonment. Sara’s law to be part of the new bill – to increase communication between SS and schools</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Local Authority and social services involved with all of these families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nSpc>
                <a:spcPct val="107000"/>
              </a:lnSpc>
              <a:spcAft>
                <a:spcPts val="800"/>
              </a:spcAft>
            </a:pPr>
            <a:endParaRPr lang="en-GB" altLang="en-US">
              <a:latin typeface="Calibri"/>
              <a:ea typeface="DengXian"/>
              <a:cs typeface="Calibri"/>
            </a:endParaRPr>
          </a:p>
        </p:txBody>
      </p:sp>
      <p:sp>
        <p:nvSpPr>
          <p:cNvPr id="56324" name="Slide Number Placeholder 3">
            <a:extLst>
              <a:ext uri="{FF2B5EF4-FFF2-40B4-BE49-F238E27FC236}">
                <a16:creationId xmlns:a16="http://schemas.microsoft.com/office/drawing/2014/main" id="{EAF2A70D-55EF-4F61-A666-A935892D7B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8382CD-B9DF-4418-80C7-775254AA5FA5}"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You could refer back to the earlier slide on failings from the Victoria Climbie case and ask them to follow that format, or a write up. This can be discussed in the next session. </a:t>
            </a:r>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a:pPr>
                <a:defRPr/>
              </a:pPr>
              <a:t>36</a:t>
            </a:fld>
            <a:endParaRPr lang="cy-GB" altLang="en-US"/>
          </a:p>
        </p:txBody>
      </p:sp>
    </p:spTree>
    <p:extLst>
      <p:ext uri="{BB962C8B-B14F-4D97-AF65-F5344CB8AC3E}">
        <p14:creationId xmlns:p14="http://schemas.microsoft.com/office/powerpoint/2010/main" val="11995751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A7FD252-E54F-4161-A80B-B70554921DEB}"/>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108D97FD-CB1B-4014-911F-A209BB835D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F1493D92-60E0-4C47-8FD6-D7BF1FE10A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ABEB80B-2936-48AD-8E0C-A33A9E4A631D}" type="slidenum">
              <a:rPr lang="cy-GB" altLang="en-US" sz="1200" smtClean="0">
                <a:latin typeface="Arial" panose="020B0604020202020204" pitchFamily="34" charset="0"/>
              </a:rPr>
              <a:pPr/>
              <a:t>36</a:t>
            </a:fld>
            <a:endParaRPr lang="cy-GB" altLang="en-US" sz="1200">
              <a:latin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E3BC9985-B68B-48F2-8D21-4034C6435DA7}" type="slidenum">
              <a:rPr lang="cy-GB" altLang="en-US"/>
              <a:pPr>
                <a:defRPr/>
              </a:pPr>
              <a:t>37</a:t>
            </a:fld>
            <a:endParaRPr lang="cy-GB" altLang="en-US"/>
          </a:p>
        </p:txBody>
      </p:sp>
    </p:spTree>
    <p:extLst>
      <p:ext uri="{BB962C8B-B14F-4D97-AF65-F5344CB8AC3E}">
        <p14:creationId xmlns:p14="http://schemas.microsoft.com/office/powerpoint/2010/main" val="1096760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0008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34B2B4E2-AC84-4436-9DB3-C351A836B77F}" type="datetimeFigureOut">
              <a:rPr lang="en-GB" smtClean="0"/>
              <a:pPr>
                <a:defRPr/>
              </a:pPr>
              <a:t>23/10/2025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EFFC47F3-AE6A-4EE8-8900-106F64EB3833}" type="slidenum">
              <a:rPr lang="en-GB" altLang="en-US" smtClean="0"/>
              <a:pPr>
                <a:defRPr/>
              </a:pPr>
              <a:t>‹#›</a:t>
            </a:fld>
            <a:endParaRPr lang="en-GB" altLang="en-US"/>
          </a:p>
        </p:txBody>
      </p:sp>
    </p:spTree>
    <p:extLst>
      <p:ext uri="{BB962C8B-B14F-4D97-AF65-F5344CB8AC3E}">
        <p14:creationId xmlns:p14="http://schemas.microsoft.com/office/powerpoint/2010/main" val="4085462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EEA2E6FF-2210-4761-8001-8D4386B5D665}" type="datetimeFigureOut">
              <a:rPr lang="en-GB" smtClean="0"/>
              <a:pPr>
                <a:defRPr/>
              </a:pPr>
              <a:t>23/10/2025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85F105C9-C50E-4232-BEE8-FE46C48E7897}" type="slidenum">
              <a:rPr lang="en-GB" altLang="en-US" smtClean="0"/>
              <a:pPr>
                <a:defRPr/>
              </a:pPr>
              <a:t>‹#›</a:t>
            </a:fld>
            <a:endParaRPr lang="en-GB" altLang="en-US"/>
          </a:p>
        </p:txBody>
      </p:sp>
    </p:spTree>
    <p:extLst>
      <p:ext uri="{BB962C8B-B14F-4D97-AF65-F5344CB8AC3E}">
        <p14:creationId xmlns:p14="http://schemas.microsoft.com/office/powerpoint/2010/main" val="631144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81F42A91-2986-4A03-9BEF-CA3E6BB068AD}" type="datetimeFigureOut">
              <a:rPr lang="en-GB" smtClean="0"/>
              <a:pPr>
                <a:defRPr/>
              </a:pPr>
              <a:t>23/10/2025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D00AB77F-993F-43C6-B2ED-33688888AE54}" type="slidenum">
              <a:rPr lang="en-GB" altLang="en-US" smtClean="0"/>
              <a:pPr>
                <a:defRPr/>
              </a:pPr>
              <a:t>‹#›</a:t>
            </a:fld>
            <a:endParaRPr lang="en-GB" altLang="en-US"/>
          </a:p>
        </p:txBody>
      </p:sp>
    </p:spTree>
    <p:extLst>
      <p:ext uri="{BB962C8B-B14F-4D97-AF65-F5344CB8AC3E}">
        <p14:creationId xmlns:p14="http://schemas.microsoft.com/office/powerpoint/2010/main" val="801897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34B2B4E2-AC84-4436-9DB3-C351A836B77F}" type="datetimeFigureOut">
              <a:rPr lang="en-GB" smtClean="0"/>
              <a:pPr>
                <a:defRPr/>
              </a:pPr>
              <a:t>23/10/2025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EFFC47F3-AE6A-4EE8-8900-106F64EB3833}" type="slidenum">
              <a:rPr lang="en-GB" altLang="en-US" smtClean="0"/>
              <a:pPr>
                <a:defRPr/>
              </a:pPr>
              <a:t>‹#›</a:t>
            </a:fld>
            <a:endParaRPr lang="en-GB" altLang="en-US"/>
          </a:p>
        </p:txBody>
      </p:sp>
    </p:spTree>
    <p:extLst>
      <p:ext uri="{BB962C8B-B14F-4D97-AF65-F5344CB8AC3E}">
        <p14:creationId xmlns:p14="http://schemas.microsoft.com/office/powerpoint/2010/main" val="1471061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4838" cy="1138237"/>
          </a:xfrm>
        </p:spPr>
        <p:txBody>
          <a:bodyPr/>
          <a:lstStyle/>
          <a:p>
            <a:r>
              <a:rPr lang="en-US"/>
              <a:t>Click to edit Master title style</a:t>
            </a:r>
            <a:endParaRPr lang="en-GB"/>
          </a:p>
        </p:txBody>
      </p:sp>
      <p:sp>
        <p:nvSpPr>
          <p:cNvPr id="3" name="Content Placeholder 2"/>
          <p:cNvSpPr>
            <a:spLocks noGrp="1"/>
          </p:cNvSpPr>
          <p:nvPr>
            <p:ph sz="quarter" idx="1"/>
          </p:nvPr>
        </p:nvSpPr>
        <p:spPr>
          <a:xfrm>
            <a:off x="457200" y="1600200"/>
            <a:ext cx="4035425"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5025" y="1600200"/>
            <a:ext cx="4037013"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57200" y="3937000"/>
            <a:ext cx="4035425"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4645025" y="3937000"/>
            <a:ext cx="4037013" cy="218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6">
            <a:extLst>
              <a:ext uri="{FF2B5EF4-FFF2-40B4-BE49-F238E27FC236}">
                <a16:creationId xmlns:a16="http://schemas.microsoft.com/office/drawing/2014/main" id="{10D2C0CC-6BAC-4673-9230-777E293FCC92}"/>
              </a:ext>
            </a:extLst>
          </p:cNvPr>
          <p:cNvSpPr>
            <a:spLocks noGrp="1"/>
          </p:cNvSpPr>
          <p:nvPr>
            <p:ph type="sldNum" idx="10"/>
          </p:nvPr>
        </p:nvSpPr>
        <p:spPr>
          <a:xfrm>
            <a:off x="6553200" y="6245225"/>
            <a:ext cx="2128838" cy="471488"/>
          </a:xfrm>
        </p:spPr>
        <p:txBody>
          <a:bodyPr/>
          <a:lstStyle>
            <a:lvl1pPr>
              <a:defRPr/>
            </a:lvl1pPr>
          </a:lstStyle>
          <a:p>
            <a:pPr>
              <a:defRPr/>
            </a:pPr>
            <a:fld id="{6102A5A9-BF08-48C6-A359-D55CDBC926EB}" type="slidenum">
              <a:rPr lang="cy-GB" altLang="en-US"/>
              <a:pPr>
                <a:defRPr/>
              </a:pPr>
              <a:t>‹#›</a:t>
            </a:fld>
            <a:endParaRPr lang="cy-GB" altLang="en-US"/>
          </a:p>
        </p:txBody>
      </p:sp>
    </p:spTree>
    <p:extLst>
      <p:ext uri="{BB962C8B-B14F-4D97-AF65-F5344CB8AC3E}">
        <p14:creationId xmlns:p14="http://schemas.microsoft.com/office/powerpoint/2010/main" val="1101739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3279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67908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6669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75624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2259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26862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63597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0.xml"/><Relationship Id="rId7"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93988950"/>
      </p:ext>
    </p:extLst>
  </p:cSld>
  <p:clrMap bg1="lt1" tx1="dk1" bg2="lt2" tx2="dk2" accent1="accent1" accent2="accent2" accent3="accent3" accent4="accent4" accent5="accent5" accent6="accent6" hlink="hlink" folHlink="folHlink"/>
  <p:sldLayoutIdLst>
    <p:sldLayoutId id="2147484395" r:id="rId1"/>
    <p:sldLayoutId id="2147484396" r:id="rId2"/>
    <p:sldLayoutId id="2147484397" r:id="rId3"/>
    <p:sldLayoutId id="2147484398" r:id="rId4"/>
    <p:sldLayoutId id="2147484399" r:id="rId5"/>
    <p:sldLayoutId id="214748440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66163264"/>
      </p:ext>
    </p:extLst>
  </p:cSld>
  <p:clrMap bg1="lt1" tx1="dk1" bg2="lt2" tx2="dk2" accent1="accent1" accent2="accent2" accent3="accent3" accent4="accent4" accent5="accent5" accent6="accent6" hlink="hlink" folHlink="folHlink"/>
  <p:sldLayoutIdLst>
    <p:sldLayoutId id="214748440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674914550"/>
      </p:ext>
    </p:extLst>
  </p:cSld>
  <p:clrMap bg1="lt1" tx1="dk1" bg2="lt2" tx2="dk2" accent1="accent1" accent2="accent2" accent3="accent3" accent4="accent4" accent5="accent5" accent6="accent6" hlink="hlink" folHlink="folHlink"/>
  <p:sldLayoutIdLst>
    <p:sldLayoutId id="2147484416" r:id="rId1"/>
    <p:sldLayoutId id="2147484417" r:id="rId2"/>
    <p:sldLayoutId id="2147484418" r:id="rId3"/>
    <p:sldLayoutId id="2147484419" r:id="rId4"/>
    <p:sldLayoutId id="2147484420" r:id="rId5"/>
    <p:sldLayoutId id="214748442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learning.nspcc.org.uk/child-protection-system/history-of-child-protection-in-the-uk" TargetMode="External"/><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hyperlink" Target="https://assets.publishing.service.gov.uk/media/669e7501ab418ab055592a7b/Working_together_to_safeguard_children_2023.pdf" TargetMode="External"/><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hyperlink" Target="https://assets.publishing.service.gov.uk/media/65cb4349a7ded0000c79e4e1/Working_together_to_safeguard_children_2023_-_statutory_guidance.pdf" TargetMode="External"/><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hyperlink" Target="https://www.llyw.cymru/sites/default/files/publications/2022-01/gweithio-gydan-gilydd-i-ddiogelu-pobl-cod-ymarfer-diogelu_0.pdf" TargetMode="External"/><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wales/sites/default/files/publications/2022-01/working-together-to-safeguard-people--code-of-safeguarding-practice_0.pdf" TargetMode="External"/><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0.jpeg"/><Relationship Id="rId7" Type="http://schemas.openxmlformats.org/officeDocument/2006/relationships/image" Target="../media/image14.jpeg"/><Relationship Id="rId2" Type="http://schemas.openxmlformats.org/officeDocument/2006/relationships/notesSlide" Target="../notesSlides/notesSlide34.xml"/><Relationship Id="rId1" Type="http://schemas.openxmlformats.org/officeDocument/2006/relationships/slideLayout" Target="../slideLayouts/slideLayout6.xml"/><Relationship Id="rId6" Type="http://schemas.openxmlformats.org/officeDocument/2006/relationships/image" Target="../media/image13.jpeg"/><Relationship Id="rId11" Type="http://schemas.openxmlformats.org/officeDocument/2006/relationships/image" Target="../media/image18.png"/><Relationship Id="rId5" Type="http://schemas.openxmlformats.org/officeDocument/2006/relationships/image" Target="../media/image12.jpeg"/><Relationship Id="rId10" Type="http://schemas.openxmlformats.org/officeDocument/2006/relationships/image" Target="../media/image17.jpeg"/><Relationship Id="rId4" Type="http://schemas.openxmlformats.org/officeDocument/2006/relationships/image" Target="../media/image11.jpeg"/><Relationship Id="rId9" Type="http://schemas.openxmlformats.org/officeDocument/2006/relationships/image" Target="../media/image16.jpeg"/></Relationships>
</file>

<file path=ppt/slides/_rels/slide3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5.xml"/><Relationship Id="rId1" Type="http://schemas.openxmlformats.org/officeDocument/2006/relationships/slideLayout" Target="../slideLayouts/slideLayout10.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hyperlink" Target="https://www.legislation.gov.uk/ukpga/1989/41/contents" TargetMode="External"/><Relationship Id="rId2" Type="http://schemas.openxmlformats.org/officeDocument/2006/relationships/notesSlide" Target="../notesSlides/notesSlide37.xml"/><Relationship Id="rId1" Type="http://schemas.openxmlformats.org/officeDocument/2006/relationships/slideLayout" Target="../slideLayouts/slideLayout9.xml"/><Relationship Id="rId6" Type="http://schemas.openxmlformats.org/officeDocument/2006/relationships/hyperlink" Target="https://assets.publishing.service.gov.uk/media/5a7c95a4e5274a0bb7cb806d/5860.pdf" TargetMode="External"/><Relationship Id="rId5" Type="http://schemas.openxmlformats.org/officeDocument/2006/relationships/hyperlink" Target="https://www.legislation.gov.uk/ukpga/2004/31/contents" TargetMode="External"/><Relationship Id="rId4" Type="http://schemas.openxmlformats.org/officeDocument/2006/relationships/hyperlink" Target="http://www.childrensrightswales.org.uk/childrens-act-1989"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learning.nspcc.org.uk/child-protection-system/history-of-child-protection-in-the-uk" TargetMode="External"/><Relationship Id="rId2" Type="http://schemas.openxmlformats.org/officeDocument/2006/relationships/notesSlide" Target="../notesSlides/notesSlide38.xml"/><Relationship Id="rId1" Type="http://schemas.openxmlformats.org/officeDocument/2006/relationships/slideLayout" Target="../slideLayouts/slideLayout9.xml"/><Relationship Id="rId4" Type="http://schemas.openxmlformats.org/officeDocument/2006/relationships/hyperlink" Target="https://learning.nspcc.org.uk/case-reviews/process-in-each-uk-n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66638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0DCD7-2CC2-457D-ACBD-91C1415B9F2D}"/>
              </a:ext>
            </a:extLst>
          </p:cNvPr>
          <p:cNvSpPr>
            <a:spLocks noGrp="1"/>
          </p:cNvSpPr>
          <p:nvPr>
            <p:ph type="title"/>
          </p:nvPr>
        </p:nvSpPr>
        <p:spPr>
          <a:xfrm>
            <a:off x="628650" y="1124744"/>
            <a:ext cx="7886700" cy="1325563"/>
          </a:xfrm>
        </p:spPr>
        <p:txBody>
          <a:bodyPr rtlCol="0">
            <a:noAutofit/>
          </a:bodyPr>
          <a:lstStyle/>
          <a:p>
            <a:pPr algn="ctr" fontAlgn="auto">
              <a:spcAft>
                <a:spcPts val="0"/>
              </a:spcAft>
              <a:defRPr/>
            </a:pPr>
            <a:r>
              <a:rPr lang="en-GB" sz="4400" b="1">
                <a:latin typeface="Arial" panose="020B0604020202020204" pitchFamily="34" charset="0"/>
                <a:cs typeface="Arial" panose="020B0604020202020204" pitchFamily="34" charset="0"/>
              </a:rPr>
              <a:t>Sgiliau </a:t>
            </a:r>
            <a:r>
              <a:rPr lang="en-GB" sz="4400" b="1" err="1">
                <a:latin typeface="Arial" panose="020B0604020202020204" pitchFamily="34" charset="0"/>
                <a:cs typeface="Arial" panose="020B0604020202020204" pitchFamily="34" charset="0"/>
              </a:rPr>
              <a:t>Cyflogadwyedd</a:t>
            </a:r>
            <a:r>
              <a:rPr lang="en-GB" sz="4400" b="1">
                <a:latin typeface="Arial" panose="020B0604020202020204" pitchFamily="34" charset="0"/>
                <a:cs typeface="Arial" panose="020B0604020202020204" pitchFamily="34" charset="0"/>
              </a:rPr>
              <a:t>/</a:t>
            </a:r>
            <a:r>
              <a:rPr lang="en-GB" sz="4400" b="1" err="1">
                <a:latin typeface="Arial" panose="020B0604020202020204" pitchFamily="34" charset="0"/>
                <a:cs typeface="Arial" panose="020B0604020202020204" pitchFamily="34" charset="0"/>
              </a:rPr>
              <a:t>Trosglwyddadwy</a:t>
            </a:r>
            <a:br>
              <a:rPr lang="en-GB" sz="4400" b="1">
                <a:latin typeface="Arial" panose="020B0604020202020204" pitchFamily="34" charset="0"/>
                <a:cs typeface="Arial" panose="020B0604020202020204" pitchFamily="34" charset="0"/>
              </a:rPr>
            </a:br>
            <a:r>
              <a:rPr lang="en-GB" sz="4400" b="1">
                <a:solidFill>
                  <a:schemeClr val="accent1">
                    <a:lumMod val="75000"/>
                  </a:schemeClr>
                </a:solidFill>
                <a:latin typeface="Arial" panose="020B0604020202020204" pitchFamily="34" charset="0"/>
                <a:cs typeface="Arial" panose="020B0604020202020204" pitchFamily="34" charset="0"/>
              </a:rPr>
              <a:t>Employability/Transferable Skills</a:t>
            </a:r>
            <a:endParaRPr lang="en-US" sz="4400" b="1">
              <a:solidFill>
                <a:schemeClr val="accent1">
                  <a:lumMod val="75000"/>
                </a:schemeClr>
              </a:solidFill>
              <a:latin typeface="Arial" panose="020B0604020202020204" pitchFamily="34" charset="0"/>
              <a:cs typeface="Arial" panose="020B0604020202020204" pitchFamily="34" charset="0"/>
            </a:endParaRPr>
          </a:p>
        </p:txBody>
      </p:sp>
      <p:sp>
        <p:nvSpPr>
          <p:cNvPr id="11267" name="Content Placeholder 2">
            <a:extLst>
              <a:ext uri="{FF2B5EF4-FFF2-40B4-BE49-F238E27FC236}">
                <a16:creationId xmlns:a16="http://schemas.microsoft.com/office/drawing/2014/main" id="{3A96C35A-27CD-492B-B869-A5C3EDECCB76}"/>
              </a:ext>
            </a:extLst>
          </p:cNvPr>
          <p:cNvSpPr>
            <a:spLocks noGrp="1" noChangeArrowheads="1"/>
          </p:cNvSpPr>
          <p:nvPr>
            <p:ph sz="half" idx="1"/>
          </p:nvPr>
        </p:nvSpPr>
        <p:spPr bwMode="auto">
          <a:xfrm>
            <a:off x="626049" y="3849568"/>
            <a:ext cx="3867150" cy="3809862"/>
          </a:xfrm>
        </p:spPr>
        <p:txBody>
          <a:bodyPr wrap="square" numCol="1" anchor="t" anchorCtr="0" compatLnSpc="1">
            <a:prstTxWarp prst="textNoShape">
              <a:avLst/>
            </a:prstTxWarp>
          </a:bodyPr>
          <a:lstStyle/>
          <a:p>
            <a:r>
              <a:rPr lang="en-GB" altLang="en-US">
                <a:latin typeface="Arial"/>
                <a:cs typeface="Arial"/>
              </a:rPr>
              <a:t>Trefniadaeth</a:t>
            </a:r>
          </a:p>
          <a:p>
            <a:r>
              <a:rPr lang="en-GB" altLang="en-US">
                <a:latin typeface="Arial" panose="020B0604020202020204" pitchFamily="34" charset="0"/>
                <a:cs typeface="Arial" panose="020B0604020202020204" pitchFamily="34" charset="0"/>
              </a:rPr>
              <a:t>Y </a:t>
            </a:r>
            <a:r>
              <a:rPr lang="en-GB" altLang="en-US" err="1">
                <a:latin typeface="Arial" panose="020B0604020202020204" pitchFamily="34" charset="0"/>
                <a:cs typeface="Arial" panose="020B0604020202020204" pitchFamily="34" charset="0"/>
              </a:rPr>
              <a:t>gallu</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i</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werthuso</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Ymwybyddiaeth</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personol</a:t>
            </a:r>
            <a:endParaRPr lang="en-GB" altLang="en-US">
              <a:latin typeface="Arial" panose="020B0604020202020204" pitchFamily="34" charset="0"/>
              <a:cs typeface="Arial" panose="020B0604020202020204" pitchFamily="34" charset="0"/>
            </a:endParaRPr>
          </a:p>
        </p:txBody>
      </p:sp>
      <p:sp>
        <p:nvSpPr>
          <p:cNvPr id="11268" name="Content Placeholder 3">
            <a:extLst>
              <a:ext uri="{FF2B5EF4-FFF2-40B4-BE49-F238E27FC236}">
                <a16:creationId xmlns:a16="http://schemas.microsoft.com/office/drawing/2014/main" id="{C24BB3BB-977F-4AE0-B6FD-63EC5AA034C1}"/>
              </a:ext>
            </a:extLst>
          </p:cNvPr>
          <p:cNvSpPr>
            <a:spLocks noGrp="1" noChangeArrowheads="1"/>
          </p:cNvSpPr>
          <p:nvPr>
            <p:ph sz="half" idx="2"/>
          </p:nvPr>
        </p:nvSpPr>
        <p:spPr bwMode="auto">
          <a:xfrm>
            <a:off x="4860032" y="3429000"/>
            <a:ext cx="3867150" cy="3809862"/>
          </a:xfrm>
        </p:spPr>
        <p:txBody>
          <a:bodyPr wrap="square" numCol="1" anchor="t" anchorCtr="0" compatLnSpc="1">
            <a:prstTxWarp prst="textNoShape">
              <a:avLst/>
            </a:prstTxWarp>
          </a:bodyPr>
          <a:lstStyle/>
          <a:p>
            <a:endParaRPr lang="en-GB" altLang="en-US">
              <a:solidFill>
                <a:srgbClr val="0000FF"/>
              </a:solidFill>
              <a:latin typeface="Arial" panose="020B0604020202020204" pitchFamily="34" charset="0"/>
              <a:cs typeface="Arial" panose="020B0604020202020204" pitchFamily="34" charset="0"/>
            </a:endParaRPr>
          </a:p>
          <a:p>
            <a:r>
              <a:rPr lang="en-GB" altLang="en-US">
                <a:solidFill>
                  <a:schemeClr val="accent1">
                    <a:lumMod val="75000"/>
                  </a:schemeClr>
                </a:solidFill>
                <a:latin typeface="Arial" panose="020B0604020202020204" pitchFamily="34" charset="0"/>
                <a:cs typeface="Arial" panose="020B0604020202020204" pitchFamily="34" charset="0"/>
              </a:rPr>
              <a:t>Organisation</a:t>
            </a:r>
          </a:p>
          <a:p>
            <a:r>
              <a:rPr lang="en-GB" altLang="en-US">
                <a:solidFill>
                  <a:schemeClr val="accent1">
                    <a:lumMod val="75000"/>
                  </a:schemeClr>
                </a:solidFill>
                <a:latin typeface="Arial" panose="020B0604020202020204" pitchFamily="34" charset="0"/>
                <a:cs typeface="Arial" panose="020B0604020202020204" pitchFamily="34" charset="0"/>
              </a:rPr>
              <a:t>Ability to evaluate</a:t>
            </a:r>
          </a:p>
          <a:p>
            <a:r>
              <a:rPr lang="en-GB" altLang="en-US">
                <a:solidFill>
                  <a:schemeClr val="accent1">
                    <a:lumMod val="75000"/>
                  </a:schemeClr>
                </a:solidFill>
                <a:latin typeface="Arial" panose="020B0604020202020204" pitchFamily="34" charset="0"/>
                <a:cs typeface="Arial" panose="020B0604020202020204" pitchFamily="34" charset="0"/>
              </a:rPr>
              <a:t>Personal awareness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a:extLst>
              <a:ext uri="{FF2B5EF4-FFF2-40B4-BE49-F238E27FC236}">
                <a16:creationId xmlns:a16="http://schemas.microsoft.com/office/drawing/2014/main" id="{D208DE86-ECF2-4022-A697-68B88E307B34}"/>
              </a:ext>
            </a:extLst>
          </p:cNvPr>
          <p:cNvSpPr>
            <a:spLocks noGrp="1" noChangeArrowheads="1"/>
          </p:cNvSpPr>
          <p:nvPr>
            <p:ph type="title"/>
          </p:nvPr>
        </p:nvSpPr>
        <p:spPr>
          <a:xfrm>
            <a:off x="-612576" y="2708920"/>
            <a:ext cx="9865096" cy="1325563"/>
          </a:xfrm>
        </p:spPr>
        <p:txBody>
          <a:bodyPr rtlCol="0">
            <a:noAutofit/>
          </a:bodyPr>
          <a:lstStyle/>
          <a:p>
            <a:pPr marL="342900" indent="-341313" algn="ctr" fontAlgn="auto">
              <a:spcBef>
                <a:spcPts val="1000"/>
              </a:spcBef>
              <a:spcAft>
                <a:spcPts val="0"/>
              </a:spcAft>
              <a:tabLst>
                <a:tab pos="912813" algn="l"/>
                <a:tab pos="1827213" algn="l"/>
                <a:tab pos="2741613" algn="l"/>
                <a:tab pos="3656013" algn="l"/>
                <a:tab pos="4570413" algn="l"/>
                <a:tab pos="5484813" algn="l"/>
                <a:tab pos="6399213" algn="l"/>
                <a:tab pos="7313613" algn="l"/>
                <a:tab pos="8228013" algn="l"/>
                <a:tab pos="9142413" algn="l"/>
                <a:tab pos="10056813" algn="l"/>
              </a:tabLst>
              <a:defRPr/>
            </a:pPr>
            <a:r>
              <a:rPr lang="cy-GB" altLang="en-US" sz="4200" b="1">
                <a:latin typeface="Arial" panose="020B0604020202020204" pitchFamily="34" charset="0"/>
                <a:cs typeface="Arial" panose="020B0604020202020204" pitchFamily="34" charset="0"/>
              </a:rPr>
              <a:t>ECEY5011/C</a:t>
            </a:r>
            <a:br>
              <a:rPr lang="cy-GB" altLang="en-US" sz="4200" b="1">
                <a:latin typeface="Arial" panose="020B0604020202020204" pitchFamily="34" charset="0"/>
                <a:cs typeface="Arial" panose="020B0604020202020204" pitchFamily="34" charset="0"/>
              </a:rPr>
            </a:br>
            <a:r>
              <a:rPr lang="cy-GB" altLang="en-US" sz="4200" b="1">
                <a:latin typeface="Arial" panose="020B0604020202020204" pitchFamily="34" charset="0"/>
                <a:cs typeface="Arial" panose="020B0604020202020204" pitchFamily="34" charset="0"/>
              </a:rPr>
              <a:t> Diogelu: arfer, </a:t>
            </a:r>
            <a:r>
              <a:rPr lang="cy-GB" altLang="en-US" sz="4200" b="1" err="1">
                <a:latin typeface="Arial" panose="020B0604020202020204" pitchFamily="34" charset="0"/>
                <a:cs typeface="Arial" panose="020B0604020202020204" pitchFamily="34" charset="0"/>
              </a:rPr>
              <a:t>deddfwriarth</a:t>
            </a:r>
            <a:r>
              <a:rPr lang="cy-GB" altLang="en-US" sz="4200" b="1">
                <a:latin typeface="Arial" panose="020B0604020202020204" pitchFamily="34" charset="0"/>
                <a:cs typeface="Arial" panose="020B0604020202020204" pitchFamily="34" charset="0"/>
              </a:rPr>
              <a:t> a’r tîm aml-ddisgyblaeth                               </a:t>
            </a:r>
            <a:r>
              <a:rPr lang="cy-GB" altLang="en-US" sz="4200" b="1" err="1">
                <a:solidFill>
                  <a:schemeClr val="accent1">
                    <a:lumMod val="75000"/>
                  </a:schemeClr>
                </a:solidFill>
                <a:latin typeface="Arial" panose="020B0604020202020204" pitchFamily="34" charset="0"/>
                <a:cs typeface="Arial" panose="020B0604020202020204" pitchFamily="34" charset="0"/>
              </a:rPr>
              <a:t>Safeguarding</a:t>
            </a:r>
            <a:r>
              <a:rPr lang="cy-GB" altLang="en-US" sz="4200" b="1">
                <a:solidFill>
                  <a:schemeClr val="accent1">
                    <a:lumMod val="75000"/>
                  </a:schemeClr>
                </a:solidFill>
                <a:latin typeface="Arial" panose="020B0604020202020204" pitchFamily="34" charset="0"/>
                <a:cs typeface="Arial" panose="020B0604020202020204" pitchFamily="34" charset="0"/>
              </a:rPr>
              <a:t>: </a:t>
            </a:r>
            <a:r>
              <a:rPr lang="cy-GB" altLang="en-US" sz="4200" b="1" err="1">
                <a:solidFill>
                  <a:schemeClr val="accent1">
                    <a:lumMod val="75000"/>
                  </a:schemeClr>
                </a:solidFill>
                <a:latin typeface="Arial" panose="020B0604020202020204" pitchFamily="34" charset="0"/>
                <a:cs typeface="Arial" panose="020B0604020202020204" pitchFamily="34" charset="0"/>
              </a:rPr>
              <a:t>practice</a:t>
            </a:r>
            <a:r>
              <a:rPr lang="cy-GB" altLang="en-US" sz="4200" b="1">
                <a:solidFill>
                  <a:schemeClr val="accent1">
                    <a:lumMod val="75000"/>
                  </a:schemeClr>
                </a:solidFill>
                <a:latin typeface="Arial" panose="020B0604020202020204" pitchFamily="34" charset="0"/>
                <a:cs typeface="Arial" panose="020B0604020202020204" pitchFamily="34" charset="0"/>
              </a:rPr>
              <a:t>, </a:t>
            </a:r>
            <a:r>
              <a:rPr lang="cy-GB" altLang="en-US" sz="4200" b="1" err="1">
                <a:solidFill>
                  <a:schemeClr val="accent1">
                    <a:lumMod val="75000"/>
                  </a:schemeClr>
                </a:solidFill>
                <a:latin typeface="Arial" panose="020B0604020202020204" pitchFamily="34" charset="0"/>
                <a:cs typeface="Arial" panose="020B0604020202020204" pitchFamily="34" charset="0"/>
              </a:rPr>
              <a:t>legislation</a:t>
            </a:r>
            <a:r>
              <a:rPr lang="cy-GB" altLang="en-US" sz="4200" b="1">
                <a:solidFill>
                  <a:schemeClr val="accent1">
                    <a:lumMod val="75000"/>
                  </a:schemeClr>
                </a:solidFill>
                <a:latin typeface="Arial" panose="020B0604020202020204" pitchFamily="34" charset="0"/>
                <a:cs typeface="Arial" panose="020B0604020202020204" pitchFamily="34" charset="0"/>
              </a:rPr>
              <a:t> </a:t>
            </a:r>
            <a:r>
              <a:rPr lang="cy-GB" altLang="en-US" sz="4200" b="1" err="1">
                <a:solidFill>
                  <a:schemeClr val="accent1">
                    <a:lumMod val="75000"/>
                  </a:schemeClr>
                </a:solidFill>
                <a:latin typeface="Arial" panose="020B0604020202020204" pitchFamily="34" charset="0"/>
                <a:cs typeface="Arial" panose="020B0604020202020204" pitchFamily="34" charset="0"/>
              </a:rPr>
              <a:t>and</a:t>
            </a:r>
            <a:r>
              <a:rPr lang="cy-GB" altLang="en-US" sz="4200" b="1">
                <a:solidFill>
                  <a:schemeClr val="accent1">
                    <a:lumMod val="75000"/>
                  </a:schemeClr>
                </a:solidFill>
                <a:latin typeface="Arial" panose="020B0604020202020204" pitchFamily="34" charset="0"/>
                <a:cs typeface="Arial" panose="020B0604020202020204" pitchFamily="34" charset="0"/>
              </a:rPr>
              <a:t> the </a:t>
            </a:r>
            <a:r>
              <a:rPr lang="cy-GB" altLang="en-US" sz="4200" b="1" err="1">
                <a:solidFill>
                  <a:schemeClr val="accent1">
                    <a:lumMod val="75000"/>
                  </a:schemeClr>
                </a:solidFill>
                <a:latin typeface="Arial" panose="020B0604020202020204" pitchFamily="34" charset="0"/>
                <a:cs typeface="Arial" panose="020B0604020202020204" pitchFamily="34" charset="0"/>
              </a:rPr>
              <a:t>multi-disciplinary</a:t>
            </a:r>
            <a:r>
              <a:rPr lang="cy-GB" altLang="en-US" sz="4200" b="1">
                <a:solidFill>
                  <a:schemeClr val="accent1">
                    <a:lumMod val="75000"/>
                  </a:schemeClr>
                </a:solidFill>
                <a:latin typeface="Arial" panose="020B0604020202020204" pitchFamily="34" charset="0"/>
                <a:cs typeface="Arial" panose="020B0604020202020204" pitchFamily="34" charset="0"/>
              </a:rPr>
              <a:t> </a:t>
            </a:r>
            <a:r>
              <a:rPr lang="cy-GB" altLang="en-US" sz="4200" b="1" err="1">
                <a:solidFill>
                  <a:schemeClr val="accent1">
                    <a:lumMod val="75000"/>
                  </a:schemeClr>
                </a:solidFill>
                <a:latin typeface="Arial" panose="020B0604020202020204" pitchFamily="34" charset="0"/>
                <a:cs typeface="Arial" panose="020B0604020202020204" pitchFamily="34" charset="0"/>
              </a:rPr>
              <a:t>team</a:t>
            </a:r>
            <a:r>
              <a:rPr lang="cy-GB" altLang="en-US" sz="4200" b="1">
                <a:solidFill>
                  <a:schemeClr val="accent1">
                    <a:lumMod val="75000"/>
                  </a:schemeClr>
                </a:solidFill>
                <a:latin typeface="Arial" panose="020B0604020202020204" pitchFamily="34" charset="0"/>
                <a:cs typeface="Arial" panose="020B0604020202020204" pitchFamily="34" charset="0"/>
              </a:rPr>
              <a:t> </a:t>
            </a:r>
            <a:br>
              <a:rPr lang="cy-GB" altLang="en-US" sz="4200" b="1">
                <a:latin typeface="Arial" panose="020B0604020202020204" pitchFamily="34" charset="0"/>
                <a:cs typeface="Arial" panose="020B0604020202020204" pitchFamily="34" charset="0"/>
              </a:rPr>
            </a:br>
            <a:r>
              <a:rPr lang="cy-GB" altLang="en-US" sz="4200" b="1">
                <a:latin typeface="Arial" panose="020B0604020202020204" pitchFamily="34" charset="0"/>
                <a:cs typeface="Arial" panose="020B0604020202020204" pitchFamily="34" charset="0"/>
              </a:rPr>
              <a:t>Achosion Astudiaeth</a:t>
            </a:r>
            <a:br>
              <a:rPr lang="cy-GB" altLang="en-US" sz="4200" b="1">
                <a:latin typeface="Arial" panose="020B0604020202020204" pitchFamily="34" charset="0"/>
                <a:cs typeface="Arial" panose="020B0604020202020204" pitchFamily="34" charset="0"/>
              </a:rPr>
            </a:br>
            <a:r>
              <a:rPr lang="cy-GB" altLang="en-US" sz="4200" b="1" err="1">
                <a:solidFill>
                  <a:schemeClr val="accent1">
                    <a:lumMod val="75000"/>
                  </a:schemeClr>
                </a:solidFill>
                <a:latin typeface="Arial" panose="020B0604020202020204" pitchFamily="34" charset="0"/>
                <a:cs typeface="Arial" panose="020B0604020202020204" pitchFamily="34" charset="0"/>
              </a:rPr>
              <a:t>Case</a:t>
            </a:r>
            <a:r>
              <a:rPr lang="cy-GB" altLang="en-US" sz="4200" b="1">
                <a:solidFill>
                  <a:schemeClr val="accent1">
                    <a:lumMod val="75000"/>
                  </a:schemeClr>
                </a:solidFill>
                <a:latin typeface="Arial" panose="020B0604020202020204" pitchFamily="34" charset="0"/>
                <a:cs typeface="Arial" panose="020B0604020202020204" pitchFamily="34" charset="0"/>
              </a:rPr>
              <a:t> </a:t>
            </a:r>
            <a:r>
              <a:rPr lang="cy-GB" altLang="en-US" sz="4200" b="1" err="1">
                <a:solidFill>
                  <a:schemeClr val="accent1">
                    <a:lumMod val="75000"/>
                  </a:schemeClr>
                </a:solidFill>
                <a:latin typeface="Arial" panose="020B0604020202020204" pitchFamily="34" charset="0"/>
                <a:cs typeface="Arial" panose="020B0604020202020204" pitchFamily="34" charset="0"/>
              </a:rPr>
              <a:t>Studies</a:t>
            </a:r>
            <a:br>
              <a:rPr lang="cy-GB" altLang="en-US" sz="4200" b="1">
                <a:latin typeface="Lucida Sans" panose="020B0602030504020204" pitchFamily="34" charset="0"/>
                <a:cs typeface="Lucida Sans Unicode" panose="020B0602030504020204" pitchFamily="34" charset="0"/>
              </a:rPr>
            </a:br>
            <a:r>
              <a:rPr lang="cy-GB" altLang="en-US" sz="4200" b="1">
                <a:latin typeface="Lucida Sans" panose="020B0602030504020204" pitchFamily="34" charset="0"/>
                <a:cs typeface="Lucida Sans Unicode" panose="020B0602030504020204" pitchFamily="34" charset="0"/>
              </a:rPr>
              <a:t>Darlith 2 </a:t>
            </a:r>
            <a:br>
              <a:rPr lang="cy-GB" altLang="en-US" sz="4200" b="1">
                <a:latin typeface="Lucida Sans" panose="020B0602030504020204" pitchFamily="34" charset="0"/>
                <a:cs typeface="Lucida Sans Unicode" panose="020B0602030504020204" pitchFamily="34" charset="0"/>
              </a:rPr>
            </a:br>
            <a:r>
              <a:rPr lang="cy-GB" altLang="en-US" sz="4200" b="1" err="1">
                <a:solidFill>
                  <a:schemeClr val="accent1">
                    <a:lumMod val="75000"/>
                  </a:schemeClr>
                </a:solidFill>
                <a:latin typeface="Lucida Sans" panose="020B0602030504020204" pitchFamily="34" charset="0"/>
                <a:cs typeface="Lucida Sans Unicode" panose="020B0602030504020204" pitchFamily="34" charset="0"/>
              </a:rPr>
              <a:t>Lecture</a:t>
            </a:r>
            <a:r>
              <a:rPr lang="cy-GB" altLang="en-US" sz="4200" b="1">
                <a:solidFill>
                  <a:schemeClr val="accent1">
                    <a:lumMod val="75000"/>
                  </a:schemeClr>
                </a:solidFill>
                <a:latin typeface="Lucida Sans" panose="020B0602030504020204" pitchFamily="34" charset="0"/>
                <a:cs typeface="Lucida Sans Unicode" panose="020B0602030504020204" pitchFamily="34" charset="0"/>
              </a:rPr>
              <a:t> 2</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AD3AF2C-6BF0-4403-8F1B-2AE235FBCF97}"/>
              </a:ext>
            </a:extLst>
          </p:cNvPr>
          <p:cNvSpPr>
            <a:spLocks noGrp="1" noChangeArrowheads="1"/>
          </p:cNvSpPr>
          <p:nvPr>
            <p:ph type="title"/>
          </p:nvPr>
        </p:nvSpPr>
        <p:spPr/>
        <p:txBody>
          <a:bodyPr>
            <a:normAutofit/>
          </a:bodyPr>
          <a:lstStyle/>
          <a:p>
            <a:pPr algn="ctr"/>
            <a:r>
              <a:rPr lang="en-GB" altLang="en-US" sz="4400" b="1" err="1">
                <a:latin typeface="Arial" panose="020B0604020202020204" pitchFamily="34" charset="0"/>
                <a:cs typeface="Arial" panose="020B0604020202020204" pitchFamily="34" charset="0"/>
              </a:rPr>
              <a:t>Adnoddau</a:t>
            </a:r>
            <a:br>
              <a:rPr lang="en-GB" altLang="en-US" sz="4400" b="1">
                <a:latin typeface="Arial" panose="020B0604020202020204" pitchFamily="34" charset="0"/>
                <a:cs typeface="Arial" panose="020B0604020202020204" pitchFamily="34" charset="0"/>
              </a:rPr>
            </a:br>
            <a:r>
              <a:rPr lang="en-GB" altLang="en-US" sz="4400" b="1">
                <a:solidFill>
                  <a:schemeClr val="accent1">
                    <a:lumMod val="75000"/>
                  </a:schemeClr>
                </a:solidFill>
                <a:latin typeface="Arial" panose="020B0604020202020204" pitchFamily="34" charset="0"/>
                <a:cs typeface="Arial" panose="020B0604020202020204" pitchFamily="34" charset="0"/>
              </a:rPr>
              <a:t> Resources</a:t>
            </a:r>
          </a:p>
        </p:txBody>
      </p:sp>
      <p:sp>
        <p:nvSpPr>
          <p:cNvPr id="13315" name="Content Placeholder 2">
            <a:extLst>
              <a:ext uri="{FF2B5EF4-FFF2-40B4-BE49-F238E27FC236}">
                <a16:creationId xmlns:a16="http://schemas.microsoft.com/office/drawing/2014/main" id="{12ACF1C8-719C-4DDB-BA83-C59A1A64A103}"/>
              </a:ext>
            </a:extLst>
          </p:cNvPr>
          <p:cNvSpPr>
            <a:spLocks noGrp="1" noChangeArrowheads="1"/>
          </p:cNvSpPr>
          <p:nvPr>
            <p:ph sz="half" idx="1"/>
          </p:nvPr>
        </p:nvSpPr>
        <p:spPr bwMode="auto"/>
        <p:txBody>
          <a:bodyPr wrap="square" numCol="1" anchor="t" anchorCtr="0" compatLnSpc="1">
            <a:prstTxWarp prst="textNoShape">
              <a:avLst/>
            </a:prstTxWarp>
          </a:bodyPr>
          <a:lstStyle/>
          <a:p>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Achosion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astudio</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Darllen</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Trafodaethau</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grŵp</a:t>
            </a:r>
            <a:endParaRPr lang="en-GB" altLang="en-US">
              <a:latin typeface="Arial" panose="020B0604020202020204" pitchFamily="34" charset="0"/>
              <a:cs typeface="Arial" panose="020B0604020202020204" pitchFamily="34" charset="0"/>
            </a:endParaRPr>
          </a:p>
          <a:p>
            <a:r>
              <a:rPr lang="en-GB" altLang="en-US" err="1">
                <a:latin typeface="Arial" panose="020B0604020202020204" pitchFamily="34" charset="0"/>
                <a:cs typeface="Arial" panose="020B0604020202020204" pitchFamily="34" charset="0"/>
              </a:rPr>
              <a:t>Manylion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ymchwil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pellach</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ar</a:t>
            </a:r>
            <a:r>
              <a:rPr lang="en-GB" altLang="en-US">
                <a:latin typeface="Arial" panose="020B0604020202020204" pitchFamily="34" charset="0"/>
                <a:cs typeface="Arial" panose="020B0604020202020204" pitchFamily="34" charset="0"/>
              </a:rPr>
              <a:t> y </a:t>
            </a:r>
            <a:r>
              <a:rPr lang="en-GB" altLang="en-US" err="1">
                <a:latin typeface="Arial" panose="020B0604020202020204" pitchFamily="34" charset="0"/>
                <a:cs typeface="Arial" panose="020B0604020202020204" pitchFamily="34" charset="0"/>
              </a:rPr>
              <a:t>sleid</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olaf</a:t>
            </a:r>
            <a:r>
              <a:rPr lang="en-GB" altLang="en-US">
                <a:latin typeface="Arial" panose="020B0604020202020204" pitchFamily="34" charset="0"/>
                <a:cs typeface="Arial" panose="020B0604020202020204" pitchFamily="34" charset="0"/>
              </a:rPr>
              <a:t> </a:t>
            </a:r>
          </a:p>
        </p:txBody>
      </p:sp>
      <p:sp>
        <p:nvSpPr>
          <p:cNvPr id="13316" name="Content Placeholder 3">
            <a:extLst>
              <a:ext uri="{FF2B5EF4-FFF2-40B4-BE49-F238E27FC236}">
                <a16:creationId xmlns:a16="http://schemas.microsoft.com/office/drawing/2014/main" id="{D0CB2B16-9B1C-479F-951C-C26F0F3D5E39}"/>
              </a:ext>
            </a:extLst>
          </p:cNvPr>
          <p:cNvSpPr>
            <a:spLocks noGrp="1" noChangeArrowheads="1"/>
          </p:cNvSpPr>
          <p:nvPr>
            <p:ph sz="half" idx="2"/>
          </p:nvPr>
        </p:nvSpPr>
        <p:spPr bwMode="auto"/>
        <p:txBody>
          <a:bodyPr wrap="square" numCol="1" anchor="t" anchorCtr="0" compatLnSpc="1">
            <a:prstTxWarp prst="textNoShape">
              <a:avLst/>
            </a:prstTxWarp>
          </a:bodyPr>
          <a:lstStyle/>
          <a:p>
            <a:pPr marL="0" indent="0">
              <a:buNone/>
            </a:pPr>
            <a:endParaRPr lang="en-GB" altLang="en-US">
              <a:solidFill>
                <a:schemeClr val="accent1">
                  <a:lumMod val="75000"/>
                </a:schemeClr>
              </a:solidFill>
              <a:latin typeface="Arial" panose="020B0604020202020204" pitchFamily="34" charset="0"/>
              <a:cs typeface="Arial" panose="020B0604020202020204" pitchFamily="34" charset="0"/>
            </a:endParaRPr>
          </a:p>
          <a:p>
            <a:r>
              <a:rPr lang="en-GB" altLang="en-US">
                <a:solidFill>
                  <a:schemeClr val="accent1">
                    <a:lumMod val="75000"/>
                  </a:schemeClr>
                </a:solidFill>
                <a:latin typeface="Arial" panose="020B0604020202020204" pitchFamily="34" charset="0"/>
                <a:cs typeface="Arial" panose="020B0604020202020204" pitchFamily="34" charset="0"/>
              </a:rPr>
              <a:t>Case Studies</a:t>
            </a:r>
          </a:p>
          <a:p>
            <a:r>
              <a:rPr lang="en-GB" altLang="en-US">
                <a:solidFill>
                  <a:schemeClr val="accent1">
                    <a:lumMod val="75000"/>
                  </a:schemeClr>
                </a:solidFill>
                <a:latin typeface="Arial" panose="020B0604020202020204" pitchFamily="34" charset="0"/>
                <a:cs typeface="Arial" panose="020B0604020202020204" pitchFamily="34" charset="0"/>
              </a:rPr>
              <a:t>Reading</a:t>
            </a:r>
          </a:p>
          <a:p>
            <a:r>
              <a:rPr lang="en-GB" altLang="en-US">
                <a:solidFill>
                  <a:schemeClr val="accent1">
                    <a:lumMod val="75000"/>
                  </a:schemeClr>
                </a:solidFill>
                <a:latin typeface="Arial" panose="020B0604020202020204" pitchFamily="34" charset="0"/>
                <a:cs typeface="Arial" panose="020B0604020202020204" pitchFamily="34" charset="0"/>
              </a:rPr>
              <a:t>Group discussions</a:t>
            </a:r>
          </a:p>
          <a:p>
            <a:r>
              <a:rPr lang="en-GB" altLang="en-US">
                <a:solidFill>
                  <a:schemeClr val="accent1">
                    <a:lumMod val="75000"/>
                  </a:schemeClr>
                </a:solidFill>
                <a:latin typeface="Arial" panose="020B0604020202020204" pitchFamily="34" charset="0"/>
                <a:cs typeface="Arial" panose="020B0604020202020204" pitchFamily="34" charset="0"/>
              </a:rPr>
              <a:t>Further research details on final slide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96BD1-C3CA-4F2D-9DC4-3D553F6D354A}"/>
              </a:ext>
            </a:extLst>
          </p:cNvPr>
          <p:cNvSpPr>
            <a:spLocks noGrp="1"/>
          </p:cNvSpPr>
          <p:nvPr>
            <p:ph type="title"/>
          </p:nvPr>
        </p:nvSpPr>
        <p:spPr>
          <a:xfrm>
            <a:off x="628650" y="514899"/>
            <a:ext cx="7886700" cy="1325563"/>
          </a:xfrm>
        </p:spPr>
        <p:txBody>
          <a:bodyPr rtlCol="0">
            <a:noAutofit/>
          </a:bodyPr>
          <a:lstStyle/>
          <a:p>
            <a:pPr algn="ctr" fontAlgn="auto">
              <a:spcAft>
                <a:spcPts val="0"/>
              </a:spcAft>
              <a:defRPr/>
            </a:pPr>
            <a:r>
              <a:rPr lang="en-GB" err="1">
                <a:latin typeface="Arial" panose="020B0604020202020204" pitchFamily="34" charset="0"/>
                <a:cs typeface="Arial" panose="020B0604020202020204" pitchFamily="34" charset="0"/>
              </a:rPr>
              <a:t>Rhaglen</a:t>
            </a:r>
            <a:r>
              <a:rPr lang="en-GB">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Ymarferydd</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Blynyddoedd</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Cynnar</a:t>
            </a:r>
            <a:br>
              <a:rPr lang="en-GB">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Early Years Practitioner </a:t>
            </a:r>
            <a:r>
              <a:rPr lang="en-GB">
                <a:solidFill>
                  <a:schemeClr val="accent1">
                    <a:lumMod val="75000"/>
                  </a:schemeClr>
                </a:solidFill>
                <a:latin typeface="Arial" panose="020B0604020202020204" pitchFamily="34" charset="0"/>
                <a:cs typeface="Arial" panose="020B0604020202020204" pitchFamily="34" charset="0"/>
              </a:rPr>
              <a:t>programme</a:t>
            </a:r>
            <a:endParaRPr lang="en-US">
              <a:solidFill>
                <a:schemeClr val="accent1">
                  <a:lumMod val="75000"/>
                </a:schemeClr>
              </a:solidFill>
              <a:latin typeface="Arial" panose="020B0604020202020204" pitchFamily="34" charset="0"/>
              <a:cs typeface="Arial" panose="020B0604020202020204" pitchFamily="34" charset="0"/>
            </a:endParaRPr>
          </a:p>
        </p:txBody>
      </p:sp>
      <p:sp>
        <p:nvSpPr>
          <p:cNvPr id="15363" name="Content Placeholder 2">
            <a:extLst>
              <a:ext uri="{FF2B5EF4-FFF2-40B4-BE49-F238E27FC236}">
                <a16:creationId xmlns:a16="http://schemas.microsoft.com/office/drawing/2014/main" id="{22BAD873-01EF-47B9-8411-7046AAA1207F}"/>
              </a:ext>
            </a:extLst>
          </p:cNvPr>
          <p:cNvSpPr>
            <a:spLocks noGrp="1" noChangeArrowheads="1"/>
          </p:cNvSpPr>
          <p:nvPr>
            <p:ph sz="half" idx="1"/>
          </p:nvPr>
        </p:nvSpPr>
        <p:spPr bwMode="auto">
          <a:xfrm>
            <a:off x="539552" y="2420888"/>
            <a:ext cx="3867150" cy="3809862"/>
          </a:xfrm>
        </p:spPr>
        <p:txBody>
          <a:bodyPr wrap="square" numCol="1" anchor="t" anchorCtr="0" compatLnSpc="1">
            <a:prstTxWarp prst="textNoShape">
              <a:avLst/>
            </a:prstTxWarp>
            <a:normAutofit/>
          </a:bodyPr>
          <a:lstStyle/>
          <a:p>
            <a:pPr marL="0" indent="0">
              <a:buFont typeface="Arial" panose="020B0604020202020204" pitchFamily="34" charset="0"/>
              <a:buNone/>
            </a:pPr>
            <a:r>
              <a:rPr lang="en-GB" altLang="en-US" err="1">
                <a:latin typeface="Arial" panose="020B0604020202020204" pitchFamily="34" charset="0"/>
                <a:cs typeface="Arial" panose="020B0604020202020204" pitchFamily="34" charset="0"/>
              </a:rPr>
              <a:t>Meini</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prawf</a:t>
            </a:r>
            <a:r>
              <a:rPr lang="en-GB" altLang="en-US">
                <a:latin typeface="Arial" panose="020B0604020202020204" pitchFamily="34" charset="0"/>
                <a:cs typeface="Arial" panose="020B0604020202020204" pitchFamily="34" charset="0"/>
              </a:rPr>
              <a:t> y NOS a </a:t>
            </a:r>
            <a:r>
              <a:rPr lang="en-GB" altLang="en-US" err="1">
                <a:latin typeface="Arial" panose="020B0604020202020204" pitchFamily="34" charset="0"/>
                <a:cs typeface="Arial" panose="020B0604020202020204" pitchFamily="34" charset="0"/>
              </a:rPr>
              <a:t>gyflawnwyd</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yn</a:t>
            </a:r>
            <a:r>
              <a:rPr lang="en-GB" altLang="en-US">
                <a:latin typeface="Arial" panose="020B0604020202020204" pitchFamily="34" charset="0"/>
                <a:cs typeface="Arial" panose="020B0604020202020204" pitchFamily="34" charset="0"/>
              </a:rPr>
              <a:t> y </a:t>
            </a:r>
            <a:r>
              <a:rPr lang="en-GB" altLang="en-US" err="1">
                <a:latin typeface="Arial" panose="020B0604020202020204" pitchFamily="34" charset="0"/>
                <a:cs typeface="Arial" panose="020B0604020202020204" pitchFamily="34" charset="0"/>
              </a:rPr>
              <a:t>ddarlith</a:t>
            </a:r>
            <a:r>
              <a:rPr lang="en-GB" altLang="en-US">
                <a:latin typeface="Arial" panose="020B0604020202020204" pitchFamily="34" charset="0"/>
                <a:cs typeface="Arial" panose="020B0604020202020204" pitchFamily="34" charset="0"/>
              </a:rPr>
              <a:t> hon:</a:t>
            </a:r>
          </a:p>
          <a:p>
            <a:pPr marL="0" indent="0">
              <a:buFont typeface="Arial" panose="020B0604020202020204" pitchFamily="34" charset="0"/>
              <a:buNone/>
            </a:pPr>
            <a:r>
              <a:rPr lang="en-GB" altLang="en-US" err="1">
                <a:latin typeface="Arial" panose="020B0604020202020204" pitchFamily="34" charset="0"/>
                <a:cs typeface="Arial" panose="020B0604020202020204" pitchFamily="34" charset="0"/>
              </a:rPr>
              <a:t>Craidd</a:t>
            </a:r>
            <a:r>
              <a:rPr lang="en-GB" altLang="en-US">
                <a:latin typeface="Arial" panose="020B0604020202020204" pitchFamily="34" charset="0"/>
                <a:cs typeface="Arial" panose="020B0604020202020204" pitchFamily="34" charset="0"/>
              </a:rPr>
              <a:t> – K34, K39</a:t>
            </a:r>
          </a:p>
          <a:p>
            <a:pPr marL="0" indent="0">
              <a:buFont typeface="Arial" panose="020B0604020202020204" pitchFamily="34" charset="0"/>
              <a:buNone/>
            </a:pPr>
            <a:r>
              <a:rPr lang="en-GB" altLang="en-US">
                <a:latin typeface="Arial" panose="020B0604020202020204" pitchFamily="34" charset="0"/>
                <a:cs typeface="Arial" panose="020B0604020202020204" pitchFamily="34" charset="0"/>
              </a:rPr>
              <a:t>SCD CCLD 0417 </a:t>
            </a:r>
          </a:p>
          <a:p>
            <a:pPr marL="0" indent="0">
              <a:buFont typeface="Arial" panose="020B0604020202020204" pitchFamily="34" charset="0"/>
              <a:buNone/>
            </a:pPr>
            <a:r>
              <a:rPr lang="en-GB" altLang="en-US">
                <a:latin typeface="Arial" panose="020B0604020202020204" pitchFamily="34" charset="0"/>
                <a:cs typeface="Arial" panose="020B0604020202020204" pitchFamily="34" charset="0"/>
              </a:rPr>
              <a:t>K63</a:t>
            </a:r>
          </a:p>
          <a:p>
            <a:pPr marL="0" indent="0">
              <a:buFont typeface="Arial" panose="020B0604020202020204" pitchFamily="34" charset="0"/>
              <a:buNone/>
            </a:pPr>
            <a:r>
              <a:rPr lang="en-GB" altLang="en-US">
                <a:latin typeface="Arial" panose="020B0604020202020204" pitchFamily="34" charset="0"/>
                <a:cs typeface="Arial" panose="020B0604020202020204" pitchFamily="34" charset="0"/>
              </a:rPr>
              <a:t>SCD HSC 0044</a:t>
            </a:r>
          </a:p>
          <a:p>
            <a:pPr marL="0" indent="0">
              <a:buFont typeface="Arial" panose="020B0604020202020204" pitchFamily="34" charset="0"/>
              <a:buNone/>
            </a:pPr>
            <a:r>
              <a:rPr lang="en-GB" altLang="en-US">
                <a:latin typeface="Arial" panose="020B0604020202020204" pitchFamily="34" charset="0"/>
                <a:cs typeface="Arial" panose="020B0604020202020204" pitchFamily="34" charset="0"/>
              </a:rPr>
              <a:t>K56 </a:t>
            </a:r>
            <a:endParaRPr lang="en-US" altLang="en-US">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a:latin typeface="Arial" panose="020B0604020202020204" pitchFamily="34" charset="0"/>
              <a:cs typeface="Arial" panose="020B0604020202020204" pitchFamily="34" charset="0"/>
            </a:endParaRPr>
          </a:p>
        </p:txBody>
      </p:sp>
      <p:sp>
        <p:nvSpPr>
          <p:cNvPr id="15364" name="Content Placeholder 3">
            <a:extLst>
              <a:ext uri="{FF2B5EF4-FFF2-40B4-BE49-F238E27FC236}">
                <a16:creationId xmlns:a16="http://schemas.microsoft.com/office/drawing/2014/main" id="{89D00BEF-1B7B-47A4-B889-041CABFE7653}"/>
              </a:ext>
            </a:extLst>
          </p:cNvPr>
          <p:cNvSpPr>
            <a:spLocks noGrp="1" noChangeArrowheads="1"/>
          </p:cNvSpPr>
          <p:nvPr>
            <p:ph sz="half" idx="2"/>
          </p:nvPr>
        </p:nvSpPr>
        <p:spPr bwMode="auto">
          <a:xfrm>
            <a:off x="5220072" y="2564904"/>
            <a:ext cx="3867150" cy="3809862"/>
          </a:xfrm>
        </p:spPr>
        <p:txBody>
          <a:bodyPr wrap="square" numCol="1" anchor="t" anchorCtr="0" compatLnSpc="1">
            <a:prstTxWarp prst="textNoShape">
              <a:avLst/>
            </a:prstTxWarp>
            <a:normAutofit/>
          </a:bodyPr>
          <a:lstStyle/>
          <a:p>
            <a:pPr marL="0" indent="0">
              <a:buFont typeface="Arial" panose="020B0604020202020204" pitchFamily="34" charset="0"/>
              <a:buNone/>
            </a:pPr>
            <a:r>
              <a:rPr lang="en-GB" altLang="en-US">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a:solidFill>
                  <a:schemeClr val="accent1">
                    <a:lumMod val="75000"/>
                  </a:schemeClr>
                </a:solidFill>
                <a:latin typeface="Arial" panose="020B0604020202020204" pitchFamily="34" charset="0"/>
                <a:cs typeface="Arial" panose="020B0604020202020204" pitchFamily="34" charset="0"/>
              </a:rPr>
              <a:t>Core – K34, K39</a:t>
            </a:r>
          </a:p>
          <a:p>
            <a:pPr marL="0" indent="0">
              <a:buFont typeface="Arial" panose="020B0604020202020204" pitchFamily="34" charset="0"/>
              <a:buNone/>
            </a:pPr>
            <a:r>
              <a:rPr lang="en-GB" altLang="en-US">
                <a:solidFill>
                  <a:schemeClr val="accent1">
                    <a:lumMod val="75000"/>
                  </a:schemeClr>
                </a:solidFill>
                <a:latin typeface="Arial" panose="020B0604020202020204" pitchFamily="34" charset="0"/>
                <a:cs typeface="Arial" panose="020B0604020202020204" pitchFamily="34" charset="0"/>
              </a:rPr>
              <a:t>SCD CCLD 0417 </a:t>
            </a:r>
          </a:p>
          <a:p>
            <a:pPr marL="0" indent="0">
              <a:buFont typeface="Arial" panose="020B0604020202020204" pitchFamily="34" charset="0"/>
              <a:buNone/>
            </a:pPr>
            <a:r>
              <a:rPr lang="en-GB" altLang="en-US">
                <a:solidFill>
                  <a:schemeClr val="accent1">
                    <a:lumMod val="75000"/>
                  </a:schemeClr>
                </a:solidFill>
                <a:latin typeface="Arial" panose="020B0604020202020204" pitchFamily="34" charset="0"/>
                <a:cs typeface="Arial" panose="020B0604020202020204" pitchFamily="34" charset="0"/>
              </a:rPr>
              <a:t>K63</a:t>
            </a:r>
          </a:p>
          <a:p>
            <a:pPr marL="0" indent="0">
              <a:buFont typeface="Arial" panose="020B0604020202020204" pitchFamily="34" charset="0"/>
              <a:buNone/>
            </a:pPr>
            <a:r>
              <a:rPr lang="en-GB" altLang="en-US">
                <a:solidFill>
                  <a:schemeClr val="accent1">
                    <a:lumMod val="75000"/>
                  </a:schemeClr>
                </a:solidFill>
                <a:latin typeface="Arial" panose="020B0604020202020204" pitchFamily="34" charset="0"/>
                <a:cs typeface="Arial" panose="020B0604020202020204" pitchFamily="34" charset="0"/>
              </a:rPr>
              <a:t>SCD HSC 0044</a:t>
            </a:r>
          </a:p>
          <a:p>
            <a:pPr marL="0" indent="0">
              <a:buFont typeface="Arial" panose="020B0604020202020204" pitchFamily="34" charset="0"/>
              <a:buNone/>
            </a:pPr>
            <a:r>
              <a:rPr lang="en-GB" altLang="en-US">
                <a:solidFill>
                  <a:schemeClr val="accent1">
                    <a:lumMod val="75000"/>
                  </a:schemeClr>
                </a:solidFill>
                <a:latin typeface="Arial" panose="020B0604020202020204" pitchFamily="34" charset="0"/>
                <a:cs typeface="Arial" panose="020B0604020202020204" pitchFamily="34" charset="0"/>
              </a:rPr>
              <a:t>K56 </a:t>
            </a:r>
            <a:endParaRPr lang="en-US" altLang="en-US">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6">
            <a:extLst>
              <a:ext uri="{FF2B5EF4-FFF2-40B4-BE49-F238E27FC236}">
                <a16:creationId xmlns:a16="http://schemas.microsoft.com/office/drawing/2014/main" id="{1D96BA6A-21C9-4CBE-BC68-55B10F0340A1}"/>
              </a:ext>
            </a:extLst>
          </p:cNvPr>
          <p:cNvSpPr txBox="1">
            <a:spLocks noChangeArrowheads="1"/>
          </p:cNvSpPr>
          <p:nvPr/>
        </p:nvSpPr>
        <p:spPr bwMode="auto">
          <a:xfrm>
            <a:off x="1115616" y="3401414"/>
            <a:ext cx="67056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ctr">
              <a:lnSpc>
                <a:spcPct val="100000"/>
              </a:lnSpc>
              <a:spcBef>
                <a:spcPct val="20000"/>
              </a:spcBef>
            </a:pPr>
            <a:r>
              <a:rPr lang="cy-GB" altLang="en-US" sz="2800">
                <a:latin typeface="Arial" panose="020B0604020202020204" pitchFamily="34" charset="0"/>
                <a:cs typeface="Arial" panose="020B0604020202020204" pitchFamily="34" charset="0"/>
              </a:rPr>
              <a:t>Dennis </a:t>
            </a:r>
            <a:r>
              <a:rPr lang="cy-GB" altLang="en-US" sz="2800" err="1">
                <a:latin typeface="Arial" panose="020B0604020202020204" pitchFamily="34" charset="0"/>
                <a:cs typeface="Arial" panose="020B0604020202020204" pitchFamily="34" charset="0"/>
              </a:rPr>
              <a:t>O’Neill</a:t>
            </a:r>
            <a:endParaRPr lang="cy-GB" altLang="en-US" sz="2800">
              <a:latin typeface="Arial" panose="020B0604020202020204" pitchFamily="34" charset="0"/>
              <a:cs typeface="Arial" panose="020B0604020202020204" pitchFamily="34" charset="0"/>
            </a:endParaRPr>
          </a:p>
          <a:p>
            <a:pPr algn="ctr">
              <a:lnSpc>
                <a:spcPct val="100000"/>
              </a:lnSpc>
              <a:spcBef>
                <a:spcPct val="20000"/>
              </a:spcBef>
            </a:pPr>
            <a:r>
              <a:rPr lang="cy-GB" altLang="en-US" sz="2800">
                <a:latin typeface="Arial" panose="020B0604020202020204" pitchFamily="34" charset="0"/>
                <a:cs typeface="Arial" panose="020B0604020202020204" pitchFamily="34" charset="0"/>
              </a:rPr>
              <a:t>Maria </a:t>
            </a:r>
            <a:r>
              <a:rPr lang="cy-GB" altLang="en-US" sz="2800" err="1">
                <a:latin typeface="Arial" panose="020B0604020202020204" pitchFamily="34" charset="0"/>
                <a:cs typeface="Arial" panose="020B0604020202020204" pitchFamily="34" charset="0"/>
              </a:rPr>
              <a:t>Colwell</a:t>
            </a:r>
            <a:endParaRPr lang="cy-GB" altLang="en-US" sz="2800">
              <a:latin typeface="Arial" panose="020B0604020202020204" pitchFamily="34" charset="0"/>
              <a:cs typeface="Arial" panose="020B0604020202020204" pitchFamily="34" charset="0"/>
            </a:endParaRPr>
          </a:p>
          <a:p>
            <a:pPr algn="ctr">
              <a:lnSpc>
                <a:spcPct val="100000"/>
              </a:lnSpc>
              <a:spcBef>
                <a:spcPct val="20000"/>
              </a:spcBef>
            </a:pPr>
            <a:r>
              <a:rPr lang="cy-GB" altLang="en-US" sz="2800">
                <a:latin typeface="Arial" panose="020B0604020202020204" pitchFamily="34" charset="0"/>
                <a:cs typeface="Arial" panose="020B0604020202020204" pitchFamily="34" charset="0"/>
              </a:rPr>
              <a:t>Jasmine </a:t>
            </a:r>
            <a:r>
              <a:rPr lang="cy-GB" altLang="en-US" sz="2800" err="1">
                <a:latin typeface="Arial" panose="020B0604020202020204" pitchFamily="34" charset="0"/>
                <a:cs typeface="Arial" panose="020B0604020202020204" pitchFamily="34" charset="0"/>
              </a:rPr>
              <a:t>Beckford</a:t>
            </a:r>
            <a:endParaRPr lang="cy-GB" altLang="en-US" sz="2800">
              <a:latin typeface="Arial" panose="020B0604020202020204" pitchFamily="34" charset="0"/>
              <a:cs typeface="Arial" panose="020B0604020202020204" pitchFamily="34" charset="0"/>
            </a:endParaRPr>
          </a:p>
          <a:p>
            <a:pPr algn="ctr">
              <a:lnSpc>
                <a:spcPct val="100000"/>
              </a:lnSpc>
              <a:spcBef>
                <a:spcPct val="20000"/>
              </a:spcBef>
            </a:pPr>
            <a:r>
              <a:rPr lang="cy-GB" altLang="en-US" sz="2800">
                <a:latin typeface="Arial" panose="020B0604020202020204" pitchFamily="34" charset="0"/>
                <a:cs typeface="Arial" panose="020B0604020202020204" pitchFamily="34" charset="0"/>
              </a:rPr>
              <a:t>Victoria </a:t>
            </a:r>
            <a:r>
              <a:rPr lang="cy-GB" altLang="en-US" sz="2800" err="1">
                <a:latin typeface="Arial" panose="020B0604020202020204" pitchFamily="34" charset="0"/>
                <a:cs typeface="Arial" panose="020B0604020202020204" pitchFamily="34" charset="0"/>
              </a:rPr>
              <a:t>Climbie</a:t>
            </a:r>
            <a:endParaRPr lang="cy-GB" altLang="en-US" sz="2800">
              <a:latin typeface="Arial" panose="020B0604020202020204" pitchFamily="34" charset="0"/>
              <a:cs typeface="Arial" panose="020B0604020202020204" pitchFamily="34" charset="0"/>
            </a:endParaRPr>
          </a:p>
          <a:p>
            <a:pPr algn="ctr">
              <a:lnSpc>
                <a:spcPct val="100000"/>
              </a:lnSpc>
              <a:spcBef>
                <a:spcPct val="20000"/>
              </a:spcBef>
            </a:pPr>
            <a:endParaRPr lang="cy-GB" altLang="en-US" sz="2800">
              <a:latin typeface="Arial" panose="020B0604020202020204" pitchFamily="34" charset="0"/>
              <a:cs typeface="Arial" panose="020B0604020202020204" pitchFamily="34" charset="0"/>
            </a:endParaRPr>
          </a:p>
          <a:p>
            <a:pPr>
              <a:lnSpc>
                <a:spcPct val="100000"/>
              </a:lnSpc>
              <a:spcBef>
                <a:spcPct val="20000"/>
              </a:spcBef>
            </a:pPr>
            <a:endParaRPr lang="en-GB" altLang="en-US" sz="2800">
              <a:latin typeface="Myriad Pro" pitchFamily="34" charset="0"/>
              <a:cs typeface="Arial" panose="020B0604020202020204" pitchFamily="34" charset="0"/>
            </a:endParaRPr>
          </a:p>
        </p:txBody>
      </p:sp>
      <p:sp>
        <p:nvSpPr>
          <p:cNvPr id="17411" name="Text Box 1">
            <a:extLst>
              <a:ext uri="{FF2B5EF4-FFF2-40B4-BE49-F238E27FC236}">
                <a16:creationId xmlns:a16="http://schemas.microsoft.com/office/drawing/2014/main" id="{DF198A6A-33E9-468B-9407-E05864C85C9B}"/>
              </a:ext>
            </a:extLst>
          </p:cNvPr>
          <p:cNvSpPr>
            <a:spLocks noGrp="1" noChangeArrowheads="1"/>
          </p:cNvSpPr>
          <p:nvPr>
            <p:ph type="title"/>
          </p:nvPr>
        </p:nvSpPr>
        <p:spPr>
          <a:xfrm>
            <a:off x="628650" y="836712"/>
            <a:ext cx="7886700" cy="1325563"/>
          </a:xfrm>
          <a:noFill/>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Autofit/>
          </a:bodyP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cy-GB" altLang="en-US" sz="4400" b="1">
                <a:latin typeface="Arial" panose="020B0604020202020204" pitchFamily="34" charset="0"/>
                <a:cs typeface="Arial" panose="020B0604020202020204" pitchFamily="34" charset="0"/>
              </a:rPr>
              <a:t>Cynnwys y ddarlith Achosion Astudio</a:t>
            </a:r>
            <a:br>
              <a:rPr lang="cy-GB" altLang="en-US" sz="4400" b="1">
                <a:solidFill>
                  <a:schemeClr val="accent6">
                    <a:lumMod val="75000"/>
                  </a:schemeClr>
                </a:solidFill>
                <a:latin typeface="Arial" panose="020B0604020202020204" pitchFamily="34" charset="0"/>
                <a:cs typeface="Arial" panose="020B0604020202020204" pitchFamily="34" charset="0"/>
              </a:rPr>
            </a:br>
            <a:r>
              <a:rPr lang="cy-GB" altLang="en-US" sz="4400" b="1" err="1">
                <a:solidFill>
                  <a:schemeClr val="accent1">
                    <a:lumMod val="75000"/>
                  </a:schemeClr>
                </a:solidFill>
                <a:latin typeface="Arial" panose="020B0604020202020204" pitchFamily="34" charset="0"/>
                <a:cs typeface="Arial" panose="020B0604020202020204" pitchFamily="34" charset="0"/>
              </a:rPr>
              <a:t>Content</a:t>
            </a:r>
            <a:r>
              <a:rPr lang="cy-GB" altLang="en-US" sz="4400" b="1">
                <a:solidFill>
                  <a:schemeClr val="accent1">
                    <a:lumMod val="75000"/>
                  </a:schemeClr>
                </a:solidFill>
                <a:latin typeface="Arial" panose="020B0604020202020204" pitchFamily="34" charset="0"/>
                <a:cs typeface="Arial" panose="020B0604020202020204" pitchFamily="34" charset="0"/>
              </a:rPr>
              <a:t> of </a:t>
            </a:r>
            <a:r>
              <a:rPr lang="cy-GB" altLang="en-US" sz="4400" b="1" err="1">
                <a:solidFill>
                  <a:schemeClr val="accent1">
                    <a:lumMod val="75000"/>
                  </a:schemeClr>
                </a:solidFill>
                <a:latin typeface="Arial" panose="020B0604020202020204" pitchFamily="34" charset="0"/>
                <a:cs typeface="Arial" panose="020B0604020202020204" pitchFamily="34" charset="0"/>
              </a:rPr>
              <a:t>Lecture</a:t>
            </a:r>
            <a:r>
              <a:rPr lang="cy-GB" altLang="en-US" sz="4400" b="1">
                <a:solidFill>
                  <a:schemeClr val="accent1">
                    <a:lumMod val="75000"/>
                  </a:schemeClr>
                </a:solidFill>
                <a:latin typeface="Arial" panose="020B0604020202020204" pitchFamily="34" charset="0"/>
                <a:cs typeface="Arial" panose="020B0604020202020204" pitchFamily="34" charset="0"/>
              </a:rPr>
              <a:t> </a:t>
            </a:r>
            <a:r>
              <a:rPr lang="cy-GB" altLang="en-US" sz="4400" b="1" err="1">
                <a:solidFill>
                  <a:schemeClr val="accent1">
                    <a:lumMod val="75000"/>
                  </a:schemeClr>
                </a:solidFill>
                <a:latin typeface="Arial" panose="020B0604020202020204" pitchFamily="34" charset="0"/>
                <a:cs typeface="Arial" panose="020B0604020202020204" pitchFamily="34" charset="0"/>
              </a:rPr>
              <a:t>Case</a:t>
            </a:r>
            <a:r>
              <a:rPr lang="cy-GB" altLang="en-US" sz="4400" b="1">
                <a:solidFill>
                  <a:schemeClr val="accent1">
                    <a:lumMod val="75000"/>
                  </a:schemeClr>
                </a:solidFill>
                <a:latin typeface="Arial" panose="020B0604020202020204" pitchFamily="34" charset="0"/>
                <a:cs typeface="Arial" panose="020B0604020202020204" pitchFamily="34" charset="0"/>
              </a:rPr>
              <a:t> </a:t>
            </a:r>
            <a:r>
              <a:rPr lang="cy-GB" altLang="en-US" sz="4400" b="1" err="1">
                <a:solidFill>
                  <a:schemeClr val="accent1">
                    <a:lumMod val="75000"/>
                  </a:schemeClr>
                </a:solidFill>
                <a:latin typeface="Arial" panose="020B0604020202020204" pitchFamily="34" charset="0"/>
                <a:cs typeface="Arial" panose="020B0604020202020204" pitchFamily="34" charset="0"/>
              </a:rPr>
              <a:t>Studies</a:t>
            </a:r>
            <a:endParaRPr lang="cy-GB" altLang="en-US" sz="4400" b="1">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70BE50E-339C-41BA-B293-20599278029B}"/>
              </a:ext>
            </a:extLst>
          </p:cNvPr>
          <p:cNvSpPr>
            <a:spLocks noGrp="1" noChangeArrowheads="1"/>
          </p:cNvSpPr>
          <p:nvPr>
            <p:ph type="title"/>
          </p:nvPr>
        </p:nvSpPr>
        <p:spPr/>
        <p:txBody>
          <a:bodyPr>
            <a:normAutofit fontScale="90000"/>
          </a:bodyPr>
          <a:lstStyle/>
          <a:p>
            <a:pPr algn="ctr"/>
            <a:r>
              <a:rPr lang="en-GB" altLang="en-US" b="1">
                <a:latin typeface="Arial" panose="020B0604020202020204" pitchFamily="34" charset="0"/>
                <a:cs typeface="Arial" panose="020B0604020202020204" pitchFamily="34" charset="0"/>
              </a:rPr>
              <a:t>I </a:t>
            </a:r>
            <a:r>
              <a:rPr lang="en-GB" altLang="en-US" b="1" err="1">
                <a:latin typeface="Arial" panose="020B0604020202020204" pitchFamily="34" charset="0"/>
                <a:cs typeface="Arial" panose="020B0604020202020204" pitchFamily="34" charset="0"/>
              </a:rPr>
              <a:t>ddechrau</a:t>
            </a:r>
            <a:r>
              <a:rPr lang="en-GB" altLang="en-US" b="1">
                <a:latin typeface="Arial" panose="020B0604020202020204" pitchFamily="34" charset="0"/>
                <a:cs typeface="Arial" panose="020B0604020202020204" pitchFamily="34" charset="0"/>
              </a:rPr>
              <a:t>…</a:t>
            </a:r>
            <a:br>
              <a:rPr lang="en-GB" altLang="en-US" b="1">
                <a:latin typeface="Arial" panose="020B0604020202020204" pitchFamily="34" charset="0"/>
                <a:cs typeface="Arial" panose="020B0604020202020204" pitchFamily="34" charset="0"/>
              </a:rPr>
            </a:br>
            <a:r>
              <a:rPr lang="en-GB" altLang="en-US" b="1">
                <a:solidFill>
                  <a:schemeClr val="accent1">
                    <a:lumMod val="75000"/>
                  </a:schemeClr>
                </a:solidFill>
                <a:latin typeface="Arial" panose="020B0604020202020204" pitchFamily="34" charset="0"/>
                <a:cs typeface="Arial" panose="020B0604020202020204" pitchFamily="34" charset="0"/>
              </a:rPr>
              <a:t>To begin…</a:t>
            </a:r>
            <a:br>
              <a:rPr lang="en-GB" altLang="en-US" b="1">
                <a:solidFill>
                  <a:schemeClr val="accent1">
                    <a:lumMod val="75000"/>
                  </a:schemeClr>
                </a:solidFill>
                <a:latin typeface="Arial" panose="020B0604020202020204" pitchFamily="34" charset="0"/>
                <a:cs typeface="Arial" panose="020B0604020202020204" pitchFamily="34" charset="0"/>
              </a:rPr>
            </a:br>
            <a:endParaRPr lang="en-GB" altLang="en-US" b="1">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5D03F24-7EFB-44A5-9CCB-206A792F83B8}"/>
              </a:ext>
            </a:extLst>
          </p:cNvPr>
          <p:cNvSpPr>
            <a:spLocks noGrp="1"/>
          </p:cNvSpPr>
          <p:nvPr>
            <p:ph idx="1"/>
          </p:nvPr>
        </p:nvSpPr>
        <p:spPr/>
        <p:txBody>
          <a:bodyPr vert="horz" lIns="91440" tIns="45720" rIns="91440" bIns="45720" rtlCol="0" anchor="t">
            <a:noAutofit/>
          </a:bodyPr>
          <a:lstStyle/>
          <a:p>
            <a:pPr marL="0" indent="0">
              <a:buNone/>
              <a:defRPr/>
            </a:pPr>
            <a:r>
              <a:rPr kumimoji="0" lang="cy-GB" altLang="en-US" sz="3200" b="0" i="0" u="none" strike="noStrike" cap="none" normalizeH="0" baseline="0">
                <a:ln>
                  <a:noFill/>
                </a:ln>
                <a:solidFill>
                  <a:srgbClr val="1F1F1F"/>
                </a:solidFill>
                <a:effectLst/>
                <a:latin typeface="Arial" panose="020B0604020202020204" pitchFamily="34" charset="0"/>
                <a:ea typeface="inherit"/>
                <a:cs typeface="Arial" panose="020B0604020202020204" pitchFamily="34" charset="0"/>
              </a:rPr>
              <a:t>Beth sydd wedi digwydd ers y 1900au sydd wedi dylanwadu ar y ffordd rydym yn diogelu plant dros y blynyddoedd? Trafodwch………………………….</a:t>
            </a:r>
            <a:r>
              <a:rPr kumimoji="0" lang="cy-GB" altLang="en-US" sz="3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indent="0" fontAlgn="auto">
              <a:spcAft>
                <a:spcPts val="0"/>
              </a:spcAft>
              <a:buNone/>
              <a:defRPr/>
            </a:pPr>
            <a:r>
              <a:rPr lang="en-GB" sz="3200">
                <a:solidFill>
                  <a:schemeClr val="accent1">
                    <a:lumMod val="75000"/>
                  </a:schemeClr>
                </a:solidFill>
                <a:latin typeface="Arial"/>
                <a:cs typeface="Arial"/>
              </a:rPr>
              <a:t>What has happened since the 1900's that has influenced the way we safeguard children over the years? Discuss……………………….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3529E-8865-66A0-E023-5883F6F2EF9C}"/>
            </a:ext>
          </a:extLst>
        </p:cNvPr>
        <p:cNvGrpSpPr/>
        <p:nvPr/>
      </p:nvGrpSpPr>
      <p:grpSpPr>
        <a:xfrm>
          <a:off x="0" y="0"/>
          <a:ext cx="0" cy="0"/>
          <a:chOff x="0" y="0"/>
          <a:chExt cx="0" cy="0"/>
        </a:xfrm>
      </p:grpSpPr>
      <p:sp>
        <p:nvSpPr>
          <p:cNvPr id="19458" name="Title 1">
            <a:extLst>
              <a:ext uri="{FF2B5EF4-FFF2-40B4-BE49-F238E27FC236}">
                <a16:creationId xmlns:a16="http://schemas.microsoft.com/office/drawing/2014/main" id="{A1EFF7C8-7D8A-5CCF-D498-B3383FC0318A}"/>
              </a:ext>
            </a:extLst>
          </p:cNvPr>
          <p:cNvSpPr>
            <a:spLocks noGrp="1" noChangeArrowheads="1"/>
          </p:cNvSpPr>
          <p:nvPr>
            <p:ph type="title"/>
          </p:nvPr>
        </p:nvSpPr>
        <p:spPr/>
        <p:txBody>
          <a:bodyPr/>
          <a:lstStyle/>
          <a:p>
            <a:pPr algn="ctr"/>
            <a:r>
              <a:rPr lang="en-GB" altLang="en-US" b="1">
                <a:latin typeface="Arial" panose="020B0604020202020204" pitchFamily="34" charset="0"/>
                <a:cs typeface="Arial" panose="020B0604020202020204" pitchFamily="34" charset="0"/>
              </a:rPr>
              <a:t>I </a:t>
            </a:r>
            <a:r>
              <a:rPr lang="en-GB" altLang="en-US" b="1" err="1">
                <a:latin typeface="Arial" panose="020B0604020202020204" pitchFamily="34" charset="0"/>
                <a:cs typeface="Arial" panose="020B0604020202020204" pitchFamily="34" charset="0"/>
              </a:rPr>
              <a:t>ddechrau</a:t>
            </a:r>
            <a:r>
              <a:rPr lang="en-GB" altLang="en-US" b="1">
                <a:latin typeface="Arial" panose="020B0604020202020204" pitchFamily="34" charset="0"/>
                <a:cs typeface="Arial" panose="020B0604020202020204" pitchFamily="34" charset="0"/>
              </a:rPr>
              <a:t>…</a:t>
            </a:r>
            <a:br>
              <a:rPr lang="en-GB" altLang="en-US" b="1">
                <a:latin typeface="Arial" panose="020B0604020202020204" pitchFamily="34" charset="0"/>
                <a:cs typeface="Arial" panose="020B0604020202020204" pitchFamily="34" charset="0"/>
              </a:rPr>
            </a:br>
            <a:r>
              <a:rPr lang="en-GB" altLang="en-US" b="1">
                <a:solidFill>
                  <a:schemeClr val="accent1">
                    <a:lumMod val="75000"/>
                  </a:schemeClr>
                </a:solidFill>
                <a:latin typeface="Arial" panose="020B0604020202020204" pitchFamily="34" charset="0"/>
                <a:cs typeface="Arial" panose="020B0604020202020204" pitchFamily="34" charset="0"/>
              </a:rPr>
              <a:t>To begin…</a:t>
            </a:r>
          </a:p>
        </p:txBody>
      </p:sp>
      <p:sp>
        <p:nvSpPr>
          <p:cNvPr id="3" name="Content Placeholder 2">
            <a:extLst>
              <a:ext uri="{FF2B5EF4-FFF2-40B4-BE49-F238E27FC236}">
                <a16:creationId xmlns:a16="http://schemas.microsoft.com/office/drawing/2014/main" id="{03ACF239-3E55-31AF-26B0-67ADA34A0189}"/>
              </a:ext>
            </a:extLst>
          </p:cNvPr>
          <p:cNvSpPr>
            <a:spLocks noGrp="1"/>
          </p:cNvSpPr>
          <p:nvPr>
            <p:ph idx="1"/>
          </p:nvPr>
        </p:nvSpPr>
        <p:spPr/>
        <p:txBody>
          <a:bodyPr/>
          <a:lstStyle/>
          <a:p>
            <a:pPr fontAlgn="auto">
              <a:spcAft>
                <a:spcPts val="0"/>
              </a:spcAft>
              <a:defRPr/>
            </a:pPr>
            <a:endParaRPr lang="en-GB"/>
          </a:p>
          <a:p>
            <a:pPr marL="0" indent="0" algn="ctr" fontAlgn="auto">
              <a:spcAft>
                <a:spcPts val="0"/>
              </a:spcAft>
              <a:buFont typeface="Arial" panose="020B0604020202020204" pitchFamily="34" charset="0"/>
              <a:buNone/>
              <a:defRPr/>
            </a:pPr>
            <a:r>
              <a:rPr lang="en-GB" sz="4800" b="1"/>
              <a:t>Y </a:t>
            </a:r>
            <a:r>
              <a:rPr lang="en-GB" sz="4800" b="1" err="1"/>
              <a:t>persbectif</a:t>
            </a:r>
            <a:r>
              <a:rPr lang="en-GB" sz="4800" b="1"/>
              <a:t> </a:t>
            </a:r>
            <a:r>
              <a:rPr lang="en-GB" sz="4800" b="1" err="1"/>
              <a:t>hanesyddol</a:t>
            </a:r>
            <a:endParaRPr lang="en-GB" sz="4800" b="1"/>
          </a:p>
          <a:p>
            <a:pPr marL="0" indent="0" algn="ctr" fontAlgn="auto">
              <a:spcAft>
                <a:spcPts val="0"/>
              </a:spcAft>
              <a:buFont typeface="Arial" panose="020B0604020202020204" pitchFamily="34" charset="0"/>
              <a:buNone/>
              <a:defRPr/>
            </a:pPr>
            <a:r>
              <a:rPr lang="en-GB" sz="2400" b="1">
                <a:hlinkClick r:id="rId3"/>
              </a:rPr>
              <a:t>https://learning.nspcc.org.uk/child-protection-system/history-of-child-protection-in-the-uk</a:t>
            </a:r>
            <a:endParaRPr lang="en-GB" sz="2400" b="1"/>
          </a:p>
          <a:p>
            <a:pPr marL="0" indent="0" algn="ctr" fontAlgn="auto">
              <a:spcAft>
                <a:spcPts val="0"/>
              </a:spcAft>
              <a:buFont typeface="Arial" panose="020B0604020202020204" pitchFamily="34" charset="0"/>
              <a:buNone/>
              <a:defRPr/>
            </a:pPr>
            <a:r>
              <a:rPr lang="en-GB" sz="4800" b="1">
                <a:solidFill>
                  <a:schemeClr val="accent1">
                    <a:lumMod val="75000"/>
                  </a:schemeClr>
                </a:solidFill>
              </a:rPr>
              <a:t>The historical perspective</a:t>
            </a:r>
          </a:p>
        </p:txBody>
      </p:sp>
    </p:spTree>
    <p:extLst>
      <p:ext uri="{BB962C8B-B14F-4D97-AF65-F5344CB8AC3E}">
        <p14:creationId xmlns:p14="http://schemas.microsoft.com/office/powerpoint/2010/main" val="1548508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1">
            <a:extLst>
              <a:ext uri="{FF2B5EF4-FFF2-40B4-BE49-F238E27FC236}">
                <a16:creationId xmlns:a16="http://schemas.microsoft.com/office/drawing/2014/main" id="{A7FBDED5-A634-4D7E-9EC5-F1670288F470}"/>
              </a:ext>
            </a:extLst>
          </p:cNvPr>
          <p:cNvSpPr txBox="1">
            <a:spLocks noChangeArrowheads="1"/>
          </p:cNvSpPr>
          <p:nvPr/>
        </p:nvSpPr>
        <p:spPr bwMode="auto">
          <a:xfrm>
            <a:off x="476250" y="476672"/>
            <a:ext cx="8229600"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b="1">
                <a:solidFill>
                  <a:srgbClr val="000000"/>
                </a:solidFill>
                <a:latin typeface="Arial" panose="020B0604020202020204" pitchFamily="34" charset="0"/>
                <a:cs typeface="Lucida Sans Unicode" panose="020B0602030504020204" pitchFamily="34" charset="0"/>
              </a:rPr>
              <a:t>Lorraine Fox Harding</a:t>
            </a:r>
          </a:p>
        </p:txBody>
      </p:sp>
      <p:sp>
        <p:nvSpPr>
          <p:cNvPr id="20483" name="Text Box 2">
            <a:extLst>
              <a:ext uri="{FF2B5EF4-FFF2-40B4-BE49-F238E27FC236}">
                <a16:creationId xmlns:a16="http://schemas.microsoft.com/office/drawing/2014/main" id="{9F4A7103-509F-4B73-B4DF-91AB90408E2F}"/>
              </a:ext>
            </a:extLst>
          </p:cNvPr>
          <p:cNvSpPr txBox="1">
            <a:spLocks noChangeArrowheads="1"/>
          </p:cNvSpPr>
          <p:nvPr/>
        </p:nvSpPr>
        <p:spPr bwMode="auto">
          <a:xfrm>
            <a:off x="594189" y="1966912"/>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t"/>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marL="340995" indent="-340995" eaLnBrk="1" hangingPunct="1">
              <a:lnSpc>
                <a:spcPct val="100000"/>
              </a:lnSpc>
              <a:spcBef>
                <a:spcPts val="700"/>
              </a:spcBef>
            </a:pPr>
            <a:r>
              <a:rPr lang="en-US" altLang="en-US" sz="2800" err="1">
                <a:solidFill>
                  <a:srgbClr val="000000"/>
                </a:solidFill>
                <a:latin typeface="Arial"/>
                <a:ea typeface="MS PGothic"/>
                <a:cs typeface="Lucida Sans Unicode"/>
              </a:rPr>
              <a:t>Cyd-destun</a:t>
            </a:r>
            <a:r>
              <a:rPr lang="en-US" altLang="en-US" sz="2800">
                <a:solidFill>
                  <a:srgbClr val="000000"/>
                </a:solidFill>
                <a:latin typeface="Arial"/>
                <a:ea typeface="MS PGothic"/>
                <a:cs typeface="Lucida Sans Unicode"/>
              </a:rPr>
              <a:t> </a:t>
            </a:r>
            <a:r>
              <a:rPr lang="en-US" altLang="en-US" sz="2800" err="1">
                <a:solidFill>
                  <a:srgbClr val="000000"/>
                </a:solidFill>
                <a:latin typeface="Arial"/>
                <a:ea typeface="MS PGothic"/>
                <a:cs typeface="Lucida Sans Unicode"/>
              </a:rPr>
              <a:t>Cymdeithasol</a:t>
            </a:r>
            <a:endParaRPr lang="en-US" altLang="en-US" sz="2800">
              <a:solidFill>
                <a:srgbClr val="000000"/>
              </a:solidFill>
              <a:latin typeface="Arial"/>
              <a:ea typeface="MS PGothic"/>
              <a:cs typeface="Lucida Sans Unicode"/>
            </a:endParaRPr>
          </a:p>
          <a:p>
            <a:pPr marL="340995" indent="-340995" eaLnBrk="1" hangingPunct="1">
              <a:lnSpc>
                <a:spcPct val="100000"/>
              </a:lnSpc>
              <a:spcBef>
                <a:spcPts val="700"/>
              </a:spcBef>
            </a:pPr>
            <a:r>
              <a:rPr lang="en-US" altLang="en-US" sz="2800" err="1">
                <a:solidFill>
                  <a:srgbClr val="000000"/>
                </a:solidFill>
                <a:latin typeface="Arial"/>
                <a:ea typeface="MS PGothic"/>
                <a:cs typeface="Lucida Sans Unicode"/>
              </a:rPr>
              <a:t>Agweddau</a:t>
            </a:r>
            <a:r>
              <a:rPr lang="en-US" altLang="en-US" sz="2800">
                <a:solidFill>
                  <a:srgbClr val="000000"/>
                </a:solidFill>
                <a:latin typeface="Arial"/>
                <a:ea typeface="MS PGothic"/>
                <a:cs typeface="Lucida Sans Unicode"/>
              </a:rPr>
              <a:t> </a:t>
            </a:r>
            <a:r>
              <a:rPr lang="en-US" altLang="en-US" sz="2800" err="1">
                <a:solidFill>
                  <a:srgbClr val="000000"/>
                </a:solidFill>
                <a:latin typeface="Arial"/>
                <a:ea typeface="MS PGothic"/>
                <a:cs typeface="Lucida Sans Unicode"/>
              </a:rPr>
              <a:t>Hanesyddol</a:t>
            </a:r>
            <a:endParaRPr lang="en-US" altLang="en-US" sz="2800">
              <a:solidFill>
                <a:srgbClr val="000000"/>
              </a:solidFill>
              <a:latin typeface="Arial"/>
              <a:ea typeface="MS PGothic"/>
              <a:cs typeface="Lucida Sans Unicode"/>
            </a:endParaRPr>
          </a:p>
          <a:p>
            <a:pPr marL="340995" indent="-340995" eaLnBrk="1" hangingPunct="1">
              <a:lnSpc>
                <a:spcPct val="100000"/>
              </a:lnSpc>
              <a:spcBef>
                <a:spcPts val="700"/>
              </a:spcBef>
            </a:pPr>
            <a:r>
              <a:rPr lang="en-US" altLang="en-US" sz="2800" err="1">
                <a:solidFill>
                  <a:srgbClr val="000000"/>
                </a:solidFill>
                <a:latin typeface="Arial"/>
                <a:ea typeface="MS PGothic"/>
                <a:cs typeface="Lucida Sans Unicode"/>
              </a:rPr>
              <a:t>Achlysuron</a:t>
            </a:r>
            <a:r>
              <a:rPr lang="en-US" altLang="en-US" sz="2800">
                <a:solidFill>
                  <a:srgbClr val="000000"/>
                </a:solidFill>
                <a:latin typeface="Arial"/>
                <a:ea typeface="MS PGothic"/>
                <a:cs typeface="Lucida Sans Unicode"/>
              </a:rPr>
              <a:t> </a:t>
            </a:r>
            <a:r>
              <a:rPr lang="en-US" altLang="en-US" sz="2800" err="1">
                <a:solidFill>
                  <a:srgbClr val="000000"/>
                </a:solidFill>
                <a:latin typeface="Arial"/>
                <a:ea typeface="MS PGothic"/>
                <a:cs typeface="Lucida Sans Unicode"/>
              </a:rPr>
              <a:t>sydd</a:t>
            </a:r>
            <a:r>
              <a:rPr lang="en-US" altLang="en-US" sz="2800">
                <a:solidFill>
                  <a:srgbClr val="000000"/>
                </a:solidFill>
                <a:latin typeface="Arial"/>
                <a:ea typeface="MS PGothic"/>
                <a:cs typeface="Lucida Sans Unicode"/>
              </a:rPr>
              <a:t> </a:t>
            </a:r>
            <a:r>
              <a:rPr lang="en-US" altLang="en-US" sz="2800" err="1">
                <a:solidFill>
                  <a:srgbClr val="000000"/>
                </a:solidFill>
                <a:latin typeface="Arial"/>
                <a:ea typeface="MS PGothic"/>
                <a:cs typeface="Lucida Sans Unicode"/>
              </a:rPr>
              <a:t>wedi</a:t>
            </a:r>
            <a:r>
              <a:rPr lang="en-US" altLang="en-US" sz="2800">
                <a:solidFill>
                  <a:srgbClr val="000000"/>
                </a:solidFill>
                <a:latin typeface="Arial"/>
                <a:ea typeface="MS PGothic"/>
                <a:cs typeface="Lucida Sans Unicode"/>
              </a:rPr>
              <a:t> </a:t>
            </a:r>
            <a:r>
              <a:rPr lang="en-US" altLang="en-US" sz="2800" err="1">
                <a:solidFill>
                  <a:srgbClr val="000000"/>
                </a:solidFill>
                <a:latin typeface="Arial"/>
                <a:ea typeface="MS PGothic"/>
                <a:cs typeface="Lucida Sans Unicode"/>
              </a:rPr>
              <a:t>newid</a:t>
            </a:r>
            <a:r>
              <a:rPr lang="en-US" altLang="en-US" sz="2800">
                <a:solidFill>
                  <a:srgbClr val="000000"/>
                </a:solidFill>
                <a:latin typeface="Arial"/>
                <a:ea typeface="MS PGothic"/>
                <a:cs typeface="Lucida Sans Unicode"/>
              </a:rPr>
              <a:t> </a:t>
            </a:r>
            <a:r>
              <a:rPr lang="en-US" altLang="en-US" sz="2800" err="1">
                <a:solidFill>
                  <a:srgbClr val="000000"/>
                </a:solidFill>
                <a:latin typeface="Arial"/>
                <a:ea typeface="MS PGothic"/>
                <a:cs typeface="Lucida Sans Unicode"/>
              </a:rPr>
              <a:t>bywydau</a:t>
            </a:r>
            <a:r>
              <a:rPr lang="en-US" altLang="en-US" sz="2800">
                <a:solidFill>
                  <a:srgbClr val="000000"/>
                </a:solidFill>
                <a:latin typeface="Arial"/>
                <a:ea typeface="MS PGothic"/>
                <a:cs typeface="Lucida Sans Unicode"/>
              </a:rPr>
              <a:t> plant</a:t>
            </a:r>
          </a:p>
          <a:p>
            <a:pPr marL="340995" indent="-340995">
              <a:lnSpc>
                <a:spcPct val="100000"/>
              </a:lnSpc>
              <a:spcBef>
                <a:spcPts val="700"/>
              </a:spcBef>
            </a:pPr>
            <a:r>
              <a:rPr lang="en-US" sz="2800">
                <a:latin typeface="Arial"/>
                <a:ea typeface="MS PGothic"/>
                <a:cs typeface="Arial"/>
              </a:rPr>
              <a:t>'Perspectives in Childcare Policy'</a:t>
            </a:r>
            <a:endParaRPr lang="en-US" sz="2800">
              <a:ea typeface="MS PGothic"/>
            </a:endParaRPr>
          </a:p>
        </p:txBody>
      </p:sp>
      <p:sp>
        <p:nvSpPr>
          <p:cNvPr id="20484" name="Text Box 3">
            <a:extLst>
              <a:ext uri="{FF2B5EF4-FFF2-40B4-BE49-F238E27FC236}">
                <a16:creationId xmlns:a16="http://schemas.microsoft.com/office/drawing/2014/main" id="{16AC7BF5-7493-4325-9001-0A1190DA34A3}"/>
              </a:ext>
            </a:extLst>
          </p:cNvPr>
          <p:cNvSpPr txBox="1">
            <a:spLocks noChangeArrowheads="1"/>
          </p:cNvSpPr>
          <p:nvPr/>
        </p:nvSpPr>
        <p:spPr bwMode="auto">
          <a:xfrm>
            <a:off x="4667250" y="1966912"/>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t"/>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marL="340995" indent="-340995" eaLnBrk="1" hangingPunct="1">
              <a:lnSpc>
                <a:spcPct val="100000"/>
              </a:lnSpc>
              <a:spcBef>
                <a:spcPts val="700"/>
              </a:spcBef>
              <a:buClr>
                <a:srgbClr val="0000FF"/>
              </a:buClr>
            </a:pPr>
            <a:r>
              <a:rPr lang="en-US" altLang="en-US" sz="2800">
                <a:solidFill>
                  <a:schemeClr val="accent1">
                    <a:lumMod val="75000"/>
                  </a:schemeClr>
                </a:solidFill>
                <a:latin typeface="Arial"/>
                <a:ea typeface="MS PGothic"/>
                <a:cs typeface="Lucida Sans Unicode"/>
              </a:rPr>
              <a:t>Social Context</a:t>
            </a:r>
            <a:endParaRPr lang="en-US">
              <a:solidFill>
                <a:schemeClr val="accent1">
                  <a:lumMod val="75000"/>
                </a:schemeClr>
              </a:solidFill>
              <a:latin typeface="Arial"/>
              <a:ea typeface="MS PGothic"/>
              <a:cs typeface="Lucida Sans Unicode"/>
            </a:endParaRPr>
          </a:p>
          <a:p>
            <a:pPr marL="340995" indent="-340995" eaLnBrk="1" hangingPunct="1">
              <a:lnSpc>
                <a:spcPct val="100000"/>
              </a:lnSpc>
              <a:spcBef>
                <a:spcPts val="700"/>
              </a:spcBef>
              <a:buClr>
                <a:srgbClr val="0000FF"/>
              </a:buClr>
            </a:pPr>
            <a:r>
              <a:rPr lang="en-US" altLang="en-US" sz="2800">
                <a:solidFill>
                  <a:schemeClr val="accent1">
                    <a:lumMod val="75000"/>
                  </a:schemeClr>
                </a:solidFill>
                <a:latin typeface="Arial"/>
                <a:ea typeface="MS PGothic"/>
                <a:cs typeface="Lucida Sans Unicode"/>
              </a:rPr>
              <a:t>Historical perspectives</a:t>
            </a:r>
          </a:p>
          <a:p>
            <a:pPr marL="340995" indent="-340995" eaLnBrk="1" hangingPunct="1">
              <a:lnSpc>
                <a:spcPct val="100000"/>
              </a:lnSpc>
              <a:spcBef>
                <a:spcPts val="700"/>
              </a:spcBef>
              <a:buClr>
                <a:srgbClr val="0000FF"/>
              </a:buClr>
            </a:pPr>
            <a:r>
              <a:rPr lang="en-US" altLang="en-US" sz="2800">
                <a:solidFill>
                  <a:schemeClr val="accent1">
                    <a:lumMod val="75000"/>
                  </a:schemeClr>
                </a:solidFill>
                <a:latin typeface="Arial"/>
                <a:ea typeface="MS PGothic"/>
                <a:cs typeface="Lucida Sans Unicode"/>
              </a:rPr>
              <a:t>Events that have changed the lives of children</a:t>
            </a:r>
          </a:p>
          <a:p>
            <a:pPr marL="340995" indent="-340995">
              <a:lnSpc>
                <a:spcPct val="100000"/>
              </a:lnSpc>
              <a:spcBef>
                <a:spcPts val="700"/>
              </a:spcBef>
              <a:buClr>
                <a:srgbClr val="0000FF"/>
              </a:buClr>
            </a:pPr>
            <a:r>
              <a:rPr lang="en-US" sz="2800">
                <a:solidFill>
                  <a:schemeClr val="accent1">
                    <a:lumMod val="75000"/>
                  </a:schemeClr>
                </a:solidFill>
                <a:latin typeface="Arial"/>
                <a:ea typeface="MS PGothic"/>
                <a:cs typeface="Arial"/>
              </a:rPr>
              <a:t>'Perspectives in Childcare Policy'</a:t>
            </a:r>
            <a:endParaRPr lang="en-US" altLang="en-US" sz="2800">
              <a:solidFill>
                <a:schemeClr val="accent1">
                  <a:lumMod val="75000"/>
                </a:schemeClr>
              </a:solidFill>
              <a:latin typeface="Arial"/>
              <a:ea typeface="MS PGothic"/>
              <a:cs typeface="Lucida Sans Unicode" panose="020B0602030504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5048C5F-5E5E-46BF-B72C-86A84AFCB33E}"/>
              </a:ext>
            </a:extLst>
          </p:cNvPr>
          <p:cNvSpPr>
            <a:spLocks noGrp="1" noChangeArrowheads="1"/>
          </p:cNvSpPr>
          <p:nvPr>
            <p:ph type="title"/>
          </p:nvPr>
        </p:nvSpPr>
        <p:spPr>
          <a:xfrm>
            <a:off x="2195736" y="68262"/>
            <a:ext cx="4752528" cy="1325563"/>
          </a:xfrm>
        </p:spPr>
        <p:txBody>
          <a:bodyPr/>
          <a:lstStyle/>
          <a:p>
            <a:pPr algn="ctr"/>
            <a:r>
              <a:rPr lang="en-GB" altLang="en-US" sz="3600" b="1">
                <a:latin typeface="Arial" panose="020B0604020202020204" pitchFamily="34" charset="0"/>
                <a:cs typeface="Arial" panose="020B0604020202020204" pitchFamily="34" charset="0"/>
              </a:rPr>
              <a:t>Margaret Humphries</a:t>
            </a:r>
          </a:p>
        </p:txBody>
      </p:sp>
      <p:pic>
        <p:nvPicPr>
          <p:cNvPr id="22531" name="Content Placeholder 3">
            <a:extLst>
              <a:ext uri="{FF2B5EF4-FFF2-40B4-BE49-F238E27FC236}">
                <a16:creationId xmlns:a16="http://schemas.microsoft.com/office/drawing/2014/main" id="{EEB7CDE6-DE8B-4EB7-8C2D-13B0F3B2ACD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95536" y="1538862"/>
            <a:ext cx="2133600" cy="1600200"/>
          </a:xfrm>
        </p:spPr>
      </p:pic>
      <p:pic>
        <p:nvPicPr>
          <p:cNvPr id="22532" name="Content Placeholder 5">
            <a:extLst>
              <a:ext uri="{FF2B5EF4-FFF2-40B4-BE49-F238E27FC236}">
                <a16:creationId xmlns:a16="http://schemas.microsoft.com/office/drawing/2014/main" id="{D9CCD3C0-AA39-4AFD-B7FE-70D6817BFA9F}"/>
              </a:ext>
            </a:extLst>
          </p:cNvPr>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bwMode="auto">
          <a:xfrm>
            <a:off x="3924300" y="1420848"/>
            <a:ext cx="5184775" cy="4248150"/>
          </a:xfrm>
          <a:prstGeom prst="rect">
            <a:avLst/>
          </a:prstGeom>
        </p:spPr>
      </p:pic>
      <p:sp>
        <p:nvSpPr>
          <p:cNvPr id="22533" name="TextBox 9">
            <a:extLst>
              <a:ext uri="{FF2B5EF4-FFF2-40B4-BE49-F238E27FC236}">
                <a16:creationId xmlns:a16="http://schemas.microsoft.com/office/drawing/2014/main" id="{22BE5F5D-3310-461B-AE4A-23209CDFA647}"/>
              </a:ext>
            </a:extLst>
          </p:cNvPr>
          <p:cNvSpPr txBox="1">
            <a:spLocks noChangeArrowheads="1"/>
          </p:cNvSpPr>
          <p:nvPr/>
        </p:nvSpPr>
        <p:spPr bwMode="auto">
          <a:xfrm>
            <a:off x="250825" y="3025775"/>
            <a:ext cx="3673475" cy="261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GB" altLang="en-US" sz="2400">
              <a:cs typeface="Calibri" panose="020F0502020204030204" pitchFamily="34" charset="0"/>
            </a:endParaRPr>
          </a:p>
          <a:p>
            <a:pPr>
              <a:lnSpc>
                <a:spcPct val="100000"/>
              </a:lnSpc>
              <a:spcBef>
                <a:spcPct val="0"/>
              </a:spcBef>
              <a:buFontTx/>
              <a:buNone/>
            </a:pPr>
            <a:r>
              <a:rPr lang="en-GB" altLang="en-US" sz="2000">
                <a:solidFill>
                  <a:schemeClr val="accent1">
                    <a:lumMod val="75000"/>
                  </a:schemeClr>
                </a:solidFill>
                <a:cs typeface="Calibri" panose="020F0502020204030204" pitchFamily="34" charset="0"/>
              </a:rPr>
              <a:t>Social Worker from Nottingham, </a:t>
            </a:r>
          </a:p>
          <a:p>
            <a:pPr>
              <a:lnSpc>
                <a:spcPct val="100000"/>
              </a:lnSpc>
              <a:spcBef>
                <a:spcPct val="0"/>
              </a:spcBef>
              <a:buFontTx/>
              <a:buNone/>
            </a:pPr>
            <a:r>
              <a:rPr lang="en-GB" altLang="en-US" sz="2000">
                <a:solidFill>
                  <a:schemeClr val="accent1">
                    <a:lumMod val="75000"/>
                  </a:schemeClr>
                </a:solidFill>
                <a:cs typeface="Calibri" panose="020F0502020204030204" pitchFamily="34" charset="0"/>
              </a:rPr>
              <a:t>who in 1986, uncovered the organised </a:t>
            </a:r>
            <a:r>
              <a:rPr lang="en-GB" altLang="en-US" sz="2000" b="1">
                <a:solidFill>
                  <a:schemeClr val="accent1">
                    <a:lumMod val="75000"/>
                  </a:schemeClr>
                </a:solidFill>
                <a:cs typeface="Calibri" panose="020F0502020204030204" pitchFamily="34" charset="0"/>
              </a:rPr>
              <a:t>deportation</a:t>
            </a:r>
            <a:r>
              <a:rPr lang="en-GB" altLang="en-US" sz="2000">
                <a:solidFill>
                  <a:schemeClr val="accent1">
                    <a:lumMod val="75000"/>
                  </a:schemeClr>
                </a:solidFill>
                <a:cs typeface="Calibri" panose="020F0502020204030204" pitchFamily="34" charset="0"/>
              </a:rPr>
              <a:t>, by the </a:t>
            </a:r>
            <a:r>
              <a:rPr lang="en-GB" altLang="en-US" sz="2000" b="1">
                <a:solidFill>
                  <a:schemeClr val="accent1">
                    <a:lumMod val="75000"/>
                  </a:schemeClr>
                </a:solidFill>
                <a:cs typeface="Calibri" panose="020F0502020204030204" pitchFamily="34" charset="0"/>
              </a:rPr>
              <a:t>British Government</a:t>
            </a:r>
          </a:p>
          <a:p>
            <a:pPr>
              <a:lnSpc>
                <a:spcPct val="100000"/>
              </a:lnSpc>
              <a:spcBef>
                <a:spcPct val="0"/>
              </a:spcBef>
              <a:buFontTx/>
              <a:buNone/>
            </a:pPr>
            <a:r>
              <a:rPr lang="en-GB" altLang="en-US" sz="2000">
                <a:solidFill>
                  <a:schemeClr val="accent1">
                    <a:lumMod val="75000"/>
                  </a:schemeClr>
                </a:solidFill>
                <a:cs typeface="Calibri" panose="020F0502020204030204" pitchFamily="34" charset="0"/>
              </a:rPr>
              <a:t> of </a:t>
            </a:r>
            <a:r>
              <a:rPr lang="en-GB" altLang="en-US" sz="2000" b="1">
                <a:solidFill>
                  <a:schemeClr val="accent1">
                    <a:lumMod val="75000"/>
                  </a:schemeClr>
                </a:solidFill>
                <a:cs typeface="Calibri" panose="020F0502020204030204" pitchFamily="34" charset="0"/>
              </a:rPr>
              <a:t>100,000 children </a:t>
            </a:r>
            <a:r>
              <a:rPr lang="en-GB" altLang="en-US" sz="2000">
                <a:solidFill>
                  <a:schemeClr val="accent1">
                    <a:lumMod val="75000"/>
                  </a:schemeClr>
                </a:solidFill>
                <a:cs typeface="Calibri" panose="020F0502020204030204" pitchFamily="34" charset="0"/>
              </a:rPr>
              <a:t>in care to Commonwealth countries </a:t>
            </a:r>
          </a:p>
          <a:p>
            <a:pPr>
              <a:lnSpc>
                <a:spcPct val="100000"/>
              </a:lnSpc>
              <a:spcBef>
                <a:spcPct val="0"/>
              </a:spcBef>
              <a:buFontTx/>
              <a:buNone/>
            </a:pPr>
            <a:r>
              <a:rPr lang="en-GB" altLang="en-US" sz="2000">
                <a:solidFill>
                  <a:schemeClr val="accent1">
                    <a:lumMod val="75000"/>
                  </a:schemeClr>
                </a:solidFill>
                <a:cs typeface="Calibri" panose="020F0502020204030204" pitchFamily="34" charset="0"/>
              </a:rPr>
              <a:t>including Australia</a:t>
            </a:r>
            <a:r>
              <a:rPr lang="en-GB" altLang="en-US" sz="2000">
                <a:solidFill>
                  <a:schemeClr val="accent1">
                    <a:lumMod val="75000"/>
                  </a:schemeClr>
                </a:solidFill>
                <a:latin typeface="Times" panose="02020603050405020304" pitchFamily="18" charset="0"/>
                <a:cs typeface="Calibri" panose="020F0502020204030204" pitchFamily="34" charset="0"/>
              </a:rPr>
              <a: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7829B2B3-CD6C-62AF-CF31-52025CD193D3}"/>
              </a:ext>
            </a:extLst>
          </p:cNvPr>
          <p:cNvSpPr>
            <a:spLocks noGrp="1" noChangeArrowheads="1"/>
          </p:cNvSpPr>
          <p:nvPr>
            <p:ph type="title"/>
          </p:nvPr>
        </p:nvSpPr>
        <p:spPr/>
        <p:txBody>
          <a:bodyPr>
            <a:normAutofit/>
          </a:bodyPr>
          <a:lstStyle/>
          <a:p>
            <a:pPr algn="ctr"/>
            <a:r>
              <a:rPr lang="en-GB" altLang="en-US" sz="4400" b="1" err="1">
                <a:latin typeface="Arial"/>
                <a:cs typeface="Arial"/>
              </a:rPr>
              <a:t>Fframwaith</a:t>
            </a:r>
            <a:r>
              <a:rPr lang="en-GB" altLang="en-US" sz="4400" b="1">
                <a:latin typeface="Arial"/>
                <a:cs typeface="Arial"/>
              </a:rPr>
              <a:t> </a:t>
            </a:r>
            <a:r>
              <a:rPr lang="en-GB" altLang="en-US" sz="4400" b="1" err="1">
                <a:latin typeface="Arial"/>
                <a:cs typeface="Arial"/>
              </a:rPr>
              <a:t>Deddfwriaethol</a:t>
            </a:r>
            <a:br>
              <a:rPr lang="en-GB" altLang="en-US" sz="4400" b="1">
                <a:latin typeface="Arial"/>
              </a:rPr>
            </a:br>
            <a:r>
              <a:rPr lang="en-GB" altLang="en-US" sz="4400" b="1">
                <a:solidFill>
                  <a:schemeClr val="accent1">
                    <a:lumMod val="75000"/>
                  </a:schemeClr>
                </a:solidFill>
                <a:latin typeface="Arial"/>
                <a:cs typeface="Arial"/>
              </a:rPr>
              <a:t>Legislative Framework</a:t>
            </a:r>
            <a:endParaRPr lang="en-US" sz="4400" b="1">
              <a:solidFill>
                <a:schemeClr val="accent1">
                  <a:lumMod val="75000"/>
                </a:schemeClr>
              </a:solidFill>
            </a:endParaRPr>
          </a:p>
        </p:txBody>
      </p:sp>
      <p:sp>
        <p:nvSpPr>
          <p:cNvPr id="18435" name="Rectangle 4">
            <a:extLst>
              <a:ext uri="{FF2B5EF4-FFF2-40B4-BE49-F238E27FC236}">
                <a16:creationId xmlns:a16="http://schemas.microsoft.com/office/drawing/2014/main" id="{F94A6CB6-093E-E1CB-AE20-3B95A6AC0397}"/>
              </a:ext>
            </a:extLst>
          </p:cNvPr>
          <p:cNvSpPr txBox="1">
            <a:spLocks noChangeArrowheads="1"/>
          </p:cNvSpPr>
          <p:nvPr/>
        </p:nvSpPr>
        <p:spPr bwMode="auto">
          <a:xfrm>
            <a:off x="442212" y="230726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a:latin typeface="Arial" panose="020B0604020202020204" pitchFamily="34" charset="0"/>
                <a:cs typeface="Arial" panose="020B0604020202020204" pitchFamily="34" charset="0"/>
              </a:rPr>
              <a:t>Beth </a:t>
            </a:r>
            <a:r>
              <a:rPr lang="en-GB" altLang="en-US" sz="2800" err="1">
                <a:latin typeface="Arial" panose="020B0604020202020204" pitchFamily="34" charset="0"/>
                <a:cs typeface="Arial" panose="020B0604020202020204" pitchFamily="34" charset="0"/>
              </a:rPr>
              <a:t>yw</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hwn</a:t>
            </a:r>
            <a:r>
              <a:rPr lang="en-GB" altLang="en-US" sz="2800">
                <a:latin typeface="Arial" panose="020B0604020202020204" pitchFamily="34" charset="0"/>
                <a:cs typeface="Arial" panose="020B0604020202020204" pitchFamily="34" charset="0"/>
              </a:rPr>
              <a:t>?</a:t>
            </a:r>
          </a:p>
          <a:p>
            <a:pPr>
              <a:lnSpc>
                <a:spcPct val="100000"/>
              </a:lnSpc>
              <a:spcBef>
                <a:spcPct val="20000"/>
              </a:spcBef>
            </a:pPr>
            <a:r>
              <a:rPr lang="en-GB" altLang="en-US" sz="2800" err="1">
                <a:latin typeface="Arial" panose="020B0604020202020204" pitchFamily="34" charset="0"/>
                <a:cs typeface="Arial" panose="020B0604020202020204" pitchFamily="34" charset="0"/>
              </a:rPr>
              <a:t>Pwysigrwydd</a:t>
            </a:r>
            <a:r>
              <a:rPr lang="en-GB" altLang="en-US" sz="2800">
                <a:latin typeface="Arial" panose="020B0604020202020204" pitchFamily="34" charset="0"/>
                <a:cs typeface="Arial" panose="020B0604020202020204" pitchFamily="34" charset="0"/>
              </a:rPr>
              <a:t> o </a:t>
            </a:r>
            <a:r>
              <a:rPr lang="en-GB" altLang="en-US" sz="2800" err="1">
                <a:latin typeface="Arial" panose="020B0604020202020204" pitchFamily="34" charset="0"/>
                <a:cs typeface="Arial" panose="020B0604020202020204" pitchFamily="34" charset="0"/>
              </a:rPr>
              <a:t>rhan</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diogelu</a:t>
            </a:r>
            <a:r>
              <a:rPr lang="en-GB" altLang="en-US" sz="2800">
                <a:latin typeface="Arial" panose="020B0604020202020204" pitchFamily="34" charset="0"/>
                <a:cs typeface="Arial" panose="020B0604020202020204" pitchFamily="34" charset="0"/>
              </a:rPr>
              <a:t> plant?</a:t>
            </a:r>
          </a:p>
          <a:p>
            <a:pPr>
              <a:lnSpc>
                <a:spcPct val="100000"/>
              </a:lnSpc>
              <a:spcBef>
                <a:spcPct val="20000"/>
              </a:spcBef>
            </a:pPr>
            <a:r>
              <a:rPr lang="en-GB" altLang="en-US" sz="2800">
                <a:latin typeface="Arial" panose="020B0604020202020204" pitchFamily="34" charset="0"/>
                <a:cs typeface="Arial" panose="020B0604020202020204" pitchFamily="34" charset="0"/>
              </a:rPr>
              <a:t>Pam </a:t>
            </a:r>
            <a:r>
              <a:rPr lang="en-GB" altLang="en-US" sz="2800" err="1">
                <a:latin typeface="Arial" panose="020B0604020202020204" pitchFamily="34" charset="0"/>
                <a:cs typeface="Arial" panose="020B0604020202020204" pitchFamily="34" charset="0"/>
              </a:rPr>
              <a:t>mae</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angen</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deddfwriaeth</a:t>
            </a:r>
            <a:r>
              <a:rPr lang="en-GB" altLang="en-US" sz="2800">
                <a:latin typeface="Arial" panose="020B0604020202020204" pitchFamily="34" charset="0"/>
                <a:cs typeface="Arial" panose="020B0604020202020204" pitchFamily="34" charset="0"/>
              </a:rPr>
              <a:t>?</a:t>
            </a:r>
          </a:p>
          <a:p>
            <a:pPr>
              <a:lnSpc>
                <a:spcPct val="100000"/>
              </a:lnSpc>
              <a:spcBef>
                <a:spcPct val="20000"/>
              </a:spcBef>
            </a:pPr>
            <a:r>
              <a:rPr lang="en-GB" altLang="en-US" sz="2800">
                <a:latin typeface="Arial" panose="020B0604020202020204" pitchFamily="34" charset="0"/>
                <a:cs typeface="Arial" panose="020B0604020202020204" pitchFamily="34" charset="0"/>
              </a:rPr>
              <a:t>Beth </a:t>
            </a:r>
            <a:r>
              <a:rPr lang="en-GB" altLang="en-US" sz="2800" err="1">
                <a:latin typeface="Arial" panose="020B0604020202020204" pitchFamily="34" charset="0"/>
                <a:cs typeface="Arial" panose="020B0604020202020204" pitchFamily="34" charset="0"/>
              </a:rPr>
              <a:t>yw</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Deddf</a:t>
            </a:r>
            <a:r>
              <a:rPr lang="en-GB" altLang="en-US" sz="2800">
                <a:latin typeface="Arial" panose="020B0604020202020204" pitchFamily="34" charset="0"/>
                <a:cs typeface="Arial" panose="020B0604020202020204" pitchFamily="34" charset="0"/>
              </a:rPr>
              <a:t>?</a:t>
            </a:r>
          </a:p>
        </p:txBody>
      </p:sp>
      <p:sp>
        <p:nvSpPr>
          <p:cNvPr id="18436" name="Rectangle 5">
            <a:extLst>
              <a:ext uri="{FF2B5EF4-FFF2-40B4-BE49-F238E27FC236}">
                <a16:creationId xmlns:a16="http://schemas.microsoft.com/office/drawing/2014/main" id="{2E56DA4C-2807-9638-AA65-7C818B6C6873}"/>
              </a:ext>
            </a:extLst>
          </p:cNvPr>
          <p:cNvSpPr txBox="1">
            <a:spLocks noChangeArrowheads="1"/>
          </p:cNvSpPr>
          <p:nvPr/>
        </p:nvSpPr>
        <p:spPr bwMode="auto">
          <a:xfrm>
            <a:off x="4663190" y="2299507"/>
            <a:ext cx="43013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a:solidFill>
                  <a:schemeClr val="accent1">
                    <a:lumMod val="75000"/>
                  </a:schemeClr>
                </a:solidFill>
                <a:latin typeface="Arial" panose="020B0604020202020204" pitchFamily="34" charset="0"/>
                <a:cs typeface="Arial" panose="020B0604020202020204" pitchFamily="34" charset="0"/>
              </a:rPr>
              <a:t>What is this?</a:t>
            </a:r>
          </a:p>
          <a:p>
            <a:pPr>
              <a:lnSpc>
                <a:spcPct val="100000"/>
              </a:lnSpc>
              <a:spcBef>
                <a:spcPct val="20000"/>
              </a:spcBef>
            </a:pPr>
            <a:r>
              <a:rPr lang="en-GB" altLang="en-US" sz="2800">
                <a:solidFill>
                  <a:schemeClr val="accent1">
                    <a:lumMod val="75000"/>
                  </a:schemeClr>
                </a:solidFill>
                <a:latin typeface="Arial" panose="020B0604020202020204" pitchFamily="34" charset="0"/>
                <a:cs typeface="Arial" panose="020B0604020202020204" pitchFamily="34" charset="0"/>
              </a:rPr>
              <a:t>Importance with regards to safeguarding children?</a:t>
            </a:r>
          </a:p>
          <a:p>
            <a:pPr>
              <a:lnSpc>
                <a:spcPct val="100000"/>
              </a:lnSpc>
              <a:spcBef>
                <a:spcPct val="20000"/>
              </a:spcBef>
            </a:pPr>
            <a:r>
              <a:rPr lang="en-GB" altLang="en-US" sz="2800">
                <a:solidFill>
                  <a:schemeClr val="accent1">
                    <a:lumMod val="75000"/>
                  </a:schemeClr>
                </a:solidFill>
                <a:latin typeface="Arial" panose="020B0604020202020204" pitchFamily="34" charset="0"/>
                <a:cs typeface="Arial" panose="020B0604020202020204" pitchFamily="34" charset="0"/>
              </a:rPr>
              <a:t>Why do we need  laws?</a:t>
            </a:r>
          </a:p>
          <a:p>
            <a:pPr>
              <a:lnSpc>
                <a:spcPct val="100000"/>
              </a:lnSpc>
              <a:spcBef>
                <a:spcPct val="20000"/>
              </a:spcBef>
            </a:pPr>
            <a:r>
              <a:rPr lang="en-GB" altLang="en-US" sz="2800">
                <a:solidFill>
                  <a:schemeClr val="accent1">
                    <a:lumMod val="75000"/>
                  </a:schemeClr>
                </a:solidFill>
                <a:latin typeface="Arial" panose="020B0604020202020204" pitchFamily="34" charset="0"/>
                <a:cs typeface="Arial" panose="020B0604020202020204" pitchFamily="34" charset="0"/>
              </a:rPr>
              <a:t>What is an Act?</a:t>
            </a:r>
          </a:p>
        </p:txBody>
      </p:sp>
    </p:spTree>
    <p:extLst>
      <p:ext uri="{BB962C8B-B14F-4D97-AF65-F5344CB8AC3E}">
        <p14:creationId xmlns:p14="http://schemas.microsoft.com/office/powerpoint/2010/main" val="3377973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7C5DED92-DB7F-0C32-F423-A1E07F65D589}"/>
              </a:ext>
            </a:extLst>
          </p:cNvPr>
          <p:cNvSpPr>
            <a:spLocks noGrp="1" noChangeArrowheads="1"/>
          </p:cNvSpPr>
          <p:nvPr>
            <p:ph type="title"/>
          </p:nvPr>
        </p:nvSpPr>
        <p:spPr>
          <a:xfrm>
            <a:off x="260065" y="476672"/>
            <a:ext cx="8623870" cy="1325563"/>
          </a:xfrm>
        </p:spPr>
        <p:txBody>
          <a:bodyPr>
            <a:noAutofit/>
          </a:bodyPr>
          <a:lstStyle/>
          <a:p>
            <a:pPr algn="ctr"/>
            <a:r>
              <a:rPr lang="en-GB" altLang="en-US" sz="4000" b="1" err="1">
                <a:latin typeface="Arial"/>
                <a:cs typeface="Arial"/>
              </a:rPr>
              <a:t>Confensiwn</a:t>
            </a:r>
            <a:r>
              <a:rPr lang="en-GB" altLang="en-US" sz="4000" b="1">
                <a:latin typeface="Arial"/>
                <a:cs typeface="Arial"/>
              </a:rPr>
              <a:t> y </a:t>
            </a:r>
            <a:r>
              <a:rPr lang="en-GB" altLang="en-US" sz="4000" b="1" err="1">
                <a:latin typeface="Arial"/>
                <a:cs typeface="Arial"/>
              </a:rPr>
              <a:t>Cenhedloedd</a:t>
            </a:r>
            <a:r>
              <a:rPr lang="en-GB" altLang="en-US" sz="4000" b="1">
                <a:latin typeface="Arial"/>
                <a:cs typeface="Arial"/>
              </a:rPr>
              <a:t> </a:t>
            </a:r>
            <a:r>
              <a:rPr lang="en-GB" altLang="en-US" sz="4000" b="1" err="1">
                <a:latin typeface="Arial"/>
                <a:cs typeface="Arial"/>
              </a:rPr>
              <a:t>Unedig</a:t>
            </a:r>
            <a:r>
              <a:rPr lang="en-GB" altLang="en-US" sz="4000" b="1">
                <a:latin typeface="Arial"/>
                <a:cs typeface="Arial"/>
              </a:rPr>
              <a:t> </a:t>
            </a:r>
            <a:r>
              <a:rPr lang="en-GB" altLang="en-US" sz="4000" b="1" err="1">
                <a:latin typeface="Arial"/>
                <a:cs typeface="Arial"/>
              </a:rPr>
              <a:t>a'r</a:t>
            </a:r>
            <a:r>
              <a:rPr lang="en-GB" altLang="en-US" sz="4000" b="1">
                <a:latin typeface="Arial"/>
                <a:cs typeface="Arial"/>
              </a:rPr>
              <a:t> </a:t>
            </a:r>
            <a:r>
              <a:rPr lang="en-GB" altLang="en-US" sz="4000" b="1" err="1">
                <a:latin typeface="Arial"/>
                <a:cs typeface="Arial"/>
              </a:rPr>
              <a:t>Hawliau</a:t>
            </a:r>
            <a:r>
              <a:rPr lang="en-GB" altLang="en-US" sz="4000" b="1">
                <a:latin typeface="Arial"/>
                <a:cs typeface="Arial"/>
              </a:rPr>
              <a:t> Plant (CCUHP)</a:t>
            </a:r>
            <a:br>
              <a:rPr lang="en-GB" altLang="en-US" sz="4000" b="1">
                <a:latin typeface="Arial"/>
              </a:rPr>
            </a:br>
            <a:r>
              <a:rPr lang="en-GB" altLang="en-US" sz="4000" b="1">
                <a:solidFill>
                  <a:schemeClr val="accent1">
                    <a:lumMod val="75000"/>
                  </a:schemeClr>
                </a:solidFill>
                <a:latin typeface="Arial"/>
                <a:cs typeface="Arial"/>
              </a:rPr>
              <a:t>United Nations Convention on the Rights of the Child (UNCRC)</a:t>
            </a:r>
            <a:endParaRPr lang="en-US" sz="4000">
              <a:solidFill>
                <a:schemeClr val="accent1">
                  <a:lumMod val="75000"/>
                </a:schemeClr>
              </a:solidFill>
            </a:endParaRPr>
          </a:p>
        </p:txBody>
      </p:sp>
      <p:sp>
        <p:nvSpPr>
          <p:cNvPr id="20483" name="Rectangle 4">
            <a:extLst>
              <a:ext uri="{FF2B5EF4-FFF2-40B4-BE49-F238E27FC236}">
                <a16:creationId xmlns:a16="http://schemas.microsoft.com/office/drawing/2014/main" id="{5EAE2C1A-903D-11DD-C699-AECFD6F677FA}"/>
              </a:ext>
            </a:extLst>
          </p:cNvPr>
          <p:cNvSpPr txBox="1">
            <a:spLocks noChangeArrowheads="1"/>
          </p:cNvSpPr>
          <p:nvPr/>
        </p:nvSpPr>
        <p:spPr bwMode="auto">
          <a:xfrm>
            <a:off x="533400" y="2492896"/>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a:latin typeface="Arial"/>
                <a:cs typeface="Arial"/>
              </a:rPr>
              <a:t>1991</a:t>
            </a:r>
          </a:p>
          <a:p>
            <a:pPr>
              <a:lnSpc>
                <a:spcPct val="100000"/>
              </a:lnSpc>
              <a:spcBef>
                <a:spcPct val="20000"/>
              </a:spcBef>
            </a:pPr>
            <a:r>
              <a:rPr lang="en-GB" altLang="en-US" sz="2800">
                <a:latin typeface="Arial"/>
                <a:cs typeface="Arial"/>
              </a:rPr>
              <a:t>54 articles (42 o </a:t>
            </a:r>
            <a:r>
              <a:rPr lang="en-GB" altLang="en-US" sz="2800" err="1">
                <a:latin typeface="Arial"/>
                <a:cs typeface="Arial"/>
              </a:rPr>
              <a:t>hawliau</a:t>
            </a:r>
            <a:r>
              <a:rPr lang="en-GB" altLang="en-US" sz="2800">
                <a:latin typeface="Arial"/>
                <a:cs typeface="Arial"/>
              </a:rPr>
              <a:t>)</a:t>
            </a:r>
          </a:p>
          <a:p>
            <a:pPr>
              <a:lnSpc>
                <a:spcPct val="100000"/>
              </a:lnSpc>
              <a:spcBef>
                <a:spcPct val="20000"/>
              </a:spcBef>
            </a:pPr>
            <a:r>
              <a:rPr lang="en-GB" altLang="en-US" sz="2800">
                <a:latin typeface="Arial"/>
                <a:cs typeface="Arial"/>
              </a:rPr>
              <a:t>Cymru 2004</a:t>
            </a:r>
          </a:p>
          <a:p>
            <a:pPr>
              <a:lnSpc>
                <a:spcPct val="100000"/>
              </a:lnSpc>
              <a:spcBef>
                <a:spcPct val="20000"/>
              </a:spcBef>
            </a:pPr>
            <a:r>
              <a:rPr lang="en-GB" altLang="en-US" sz="2800" b="1" err="1">
                <a:latin typeface="Arial"/>
                <a:cs typeface="Arial"/>
              </a:rPr>
              <a:t>Mesur</a:t>
            </a:r>
            <a:r>
              <a:rPr lang="en-GB" altLang="en-US" sz="2800" b="1">
                <a:latin typeface="Arial"/>
                <a:cs typeface="Arial"/>
              </a:rPr>
              <a:t> </a:t>
            </a:r>
            <a:r>
              <a:rPr lang="en-GB" altLang="en-US" sz="2800" b="1" err="1">
                <a:latin typeface="Arial"/>
                <a:cs typeface="Arial"/>
              </a:rPr>
              <a:t>Hawliau</a:t>
            </a:r>
            <a:r>
              <a:rPr lang="en-GB" altLang="en-US" sz="2800" b="1">
                <a:latin typeface="Arial"/>
                <a:cs typeface="Arial"/>
              </a:rPr>
              <a:t> Plant a </a:t>
            </a:r>
            <a:r>
              <a:rPr lang="en-GB" altLang="en-US" sz="2800" b="1" err="1">
                <a:latin typeface="Arial"/>
                <a:cs typeface="Arial"/>
              </a:rPr>
              <a:t>Phobl</a:t>
            </a:r>
            <a:r>
              <a:rPr lang="en-GB" altLang="en-US" sz="2800" b="1">
                <a:latin typeface="Arial"/>
                <a:cs typeface="Arial"/>
              </a:rPr>
              <a:t> </a:t>
            </a:r>
            <a:r>
              <a:rPr lang="en-GB" altLang="en-US" sz="2800" b="1" err="1">
                <a:latin typeface="Arial"/>
                <a:cs typeface="Arial"/>
              </a:rPr>
              <a:t>Ifanc</a:t>
            </a:r>
            <a:r>
              <a:rPr lang="en-GB" altLang="en-US" sz="2800" b="1">
                <a:latin typeface="Arial"/>
                <a:cs typeface="Arial"/>
              </a:rPr>
              <a:t> (Cymru) 2011</a:t>
            </a:r>
          </a:p>
          <a:p>
            <a:pPr>
              <a:lnSpc>
                <a:spcPct val="100000"/>
              </a:lnSpc>
              <a:spcBef>
                <a:spcPct val="20000"/>
              </a:spcBef>
            </a:pPr>
            <a:endParaRPr lang="en-GB" altLang="en-US" sz="2800">
              <a:latin typeface="Myriad Pro" pitchFamily="34" charset="0"/>
            </a:endParaRPr>
          </a:p>
        </p:txBody>
      </p:sp>
      <p:sp>
        <p:nvSpPr>
          <p:cNvPr id="20484" name="Rectangle 5">
            <a:extLst>
              <a:ext uri="{FF2B5EF4-FFF2-40B4-BE49-F238E27FC236}">
                <a16:creationId xmlns:a16="http://schemas.microsoft.com/office/drawing/2014/main" id="{1130F7DD-2CA0-B0F7-FCF1-E5A078106271}"/>
              </a:ext>
            </a:extLst>
          </p:cNvPr>
          <p:cNvSpPr txBox="1">
            <a:spLocks noChangeArrowheads="1"/>
          </p:cNvSpPr>
          <p:nvPr/>
        </p:nvSpPr>
        <p:spPr bwMode="auto">
          <a:xfrm>
            <a:off x="4764437" y="2493954"/>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a:solidFill>
                  <a:schemeClr val="accent1">
                    <a:lumMod val="75000"/>
                  </a:schemeClr>
                </a:solidFill>
                <a:latin typeface="Arial"/>
                <a:cs typeface="Arial"/>
              </a:rPr>
              <a:t>1991</a:t>
            </a:r>
          </a:p>
          <a:p>
            <a:pPr>
              <a:lnSpc>
                <a:spcPct val="100000"/>
              </a:lnSpc>
              <a:spcBef>
                <a:spcPct val="20000"/>
              </a:spcBef>
            </a:pPr>
            <a:r>
              <a:rPr lang="en-GB" altLang="en-US" sz="2800">
                <a:solidFill>
                  <a:schemeClr val="accent1">
                    <a:lumMod val="75000"/>
                  </a:schemeClr>
                </a:solidFill>
                <a:latin typeface="Arial"/>
                <a:cs typeface="Arial"/>
              </a:rPr>
              <a:t>54 articles (42 rights)</a:t>
            </a:r>
          </a:p>
          <a:p>
            <a:pPr>
              <a:lnSpc>
                <a:spcPct val="100000"/>
              </a:lnSpc>
              <a:spcBef>
                <a:spcPct val="20000"/>
              </a:spcBef>
            </a:pPr>
            <a:r>
              <a:rPr lang="en-GB" altLang="en-US" sz="2800">
                <a:solidFill>
                  <a:schemeClr val="accent1">
                    <a:lumMod val="75000"/>
                  </a:schemeClr>
                </a:solidFill>
                <a:latin typeface="Arial"/>
                <a:cs typeface="Arial"/>
              </a:rPr>
              <a:t>Wales 2004</a:t>
            </a:r>
          </a:p>
          <a:p>
            <a:pPr>
              <a:lnSpc>
                <a:spcPct val="100000"/>
              </a:lnSpc>
              <a:spcBef>
                <a:spcPct val="20000"/>
              </a:spcBef>
            </a:pPr>
            <a:r>
              <a:rPr lang="en-GB" altLang="en-US" sz="2800" b="1">
                <a:solidFill>
                  <a:schemeClr val="accent1">
                    <a:lumMod val="75000"/>
                  </a:schemeClr>
                </a:solidFill>
                <a:latin typeface="Arial"/>
                <a:cs typeface="Arial"/>
              </a:rPr>
              <a:t>The Rights of Children and Young Persons (Wales) Measure 2011</a:t>
            </a:r>
          </a:p>
          <a:p>
            <a:pPr>
              <a:lnSpc>
                <a:spcPct val="100000"/>
              </a:lnSpc>
              <a:spcBef>
                <a:spcPct val="20000"/>
              </a:spcBef>
            </a:pPr>
            <a:endParaRPr lang="en-GB" altLang="en-US" sz="2800">
              <a:solidFill>
                <a:srgbClr val="0000FF"/>
              </a:solidFill>
              <a:latin typeface="Myriad Pro" pitchFamily="34" charset="0"/>
            </a:endParaRPr>
          </a:p>
          <a:p>
            <a:pPr>
              <a:lnSpc>
                <a:spcPct val="100000"/>
              </a:lnSpc>
              <a:spcBef>
                <a:spcPct val="20000"/>
              </a:spcBef>
            </a:pPr>
            <a:endParaRPr lang="en-GB" altLang="en-US" sz="2800">
              <a:solidFill>
                <a:srgbClr val="0000FF"/>
              </a:solidFill>
              <a:latin typeface="Myriad Pro" pitchFamily="34" charset="0"/>
            </a:endParaRPr>
          </a:p>
        </p:txBody>
      </p:sp>
    </p:spTree>
    <p:extLst>
      <p:ext uri="{BB962C8B-B14F-4D97-AF65-F5344CB8AC3E}">
        <p14:creationId xmlns:p14="http://schemas.microsoft.com/office/powerpoint/2010/main" val="2847901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1">
            <a:extLst>
              <a:ext uri="{FF2B5EF4-FFF2-40B4-BE49-F238E27FC236}">
                <a16:creationId xmlns:a16="http://schemas.microsoft.com/office/drawing/2014/main" id="{DB6A012A-C40B-4415-B368-F1A80F6B6BB5}"/>
              </a:ext>
            </a:extLst>
          </p:cNvPr>
          <p:cNvSpPr>
            <a:spLocks noGrp="1" noChangeArrowheads="1"/>
          </p:cNvSpPr>
          <p:nvPr>
            <p:ph type="title"/>
          </p:nvPr>
        </p:nvSpPr>
        <p:spPr>
          <a:noFill/>
          <a:extLs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ormAutofit/>
          </a:bodyP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sz="4400" b="1" err="1">
                <a:solidFill>
                  <a:srgbClr val="000000"/>
                </a:solidFill>
                <a:latin typeface="Arial" panose="020B0604020202020204" pitchFamily="34" charset="0"/>
                <a:cs typeface="Lucida Sans Unicode" panose="020B0602030504020204" pitchFamily="34" charset="0"/>
              </a:rPr>
              <a:t>Deddfwriaeth</a:t>
            </a:r>
            <a:r>
              <a:rPr lang="en-US" altLang="en-US" sz="4400">
                <a:solidFill>
                  <a:srgbClr val="000000"/>
                </a:solidFill>
                <a:latin typeface="Arial" panose="020B0604020202020204" pitchFamily="34" charset="0"/>
                <a:cs typeface="Lucida Sans Unicode" panose="020B0602030504020204" pitchFamily="34" charset="0"/>
              </a:rPr>
              <a:t> </a:t>
            </a:r>
            <a:br>
              <a:rPr lang="en-US" altLang="en-US" sz="4400">
                <a:solidFill>
                  <a:srgbClr val="000000"/>
                </a:solidFill>
                <a:latin typeface="Arial" panose="020B0604020202020204" pitchFamily="34" charset="0"/>
                <a:cs typeface="Lucida Sans Unicode" panose="020B0602030504020204" pitchFamily="34" charset="0"/>
              </a:rPr>
            </a:br>
            <a:r>
              <a:rPr lang="en-US" altLang="en-US" sz="4400" b="1">
                <a:solidFill>
                  <a:schemeClr val="accent1">
                    <a:lumMod val="75000"/>
                  </a:schemeClr>
                </a:solidFill>
                <a:latin typeface="Arial" panose="020B0604020202020204" pitchFamily="34" charset="0"/>
                <a:cs typeface="Lucida Sans Unicode" panose="020B0602030504020204" pitchFamily="34" charset="0"/>
              </a:rPr>
              <a:t>Acts</a:t>
            </a:r>
          </a:p>
        </p:txBody>
      </p:sp>
      <p:sp>
        <p:nvSpPr>
          <p:cNvPr id="24579" name="Text Box 2">
            <a:extLst>
              <a:ext uri="{FF2B5EF4-FFF2-40B4-BE49-F238E27FC236}">
                <a16:creationId xmlns:a16="http://schemas.microsoft.com/office/drawing/2014/main" id="{1977A573-7C7F-48D8-A507-A428307690DD}"/>
              </a:ext>
            </a:extLst>
          </p:cNvPr>
          <p:cNvSpPr txBox="1">
            <a:spLocks noChangeArrowheads="1"/>
          </p:cNvSpPr>
          <p:nvPr/>
        </p:nvSpPr>
        <p:spPr bwMode="auto">
          <a:xfrm>
            <a:off x="323528" y="1772816"/>
            <a:ext cx="4038600" cy="45259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endParaRPr lang="en-US" altLang="en-US" sz="2800" b="1">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800" b="1" err="1">
                <a:solidFill>
                  <a:srgbClr val="000000"/>
                </a:solidFill>
                <a:latin typeface="Arial" panose="020B0604020202020204" pitchFamily="34" charset="0"/>
                <a:cs typeface="Lucida Sans Unicode" panose="020B0602030504020204" pitchFamily="34" charset="0"/>
              </a:rPr>
              <a:t>Deddf</a:t>
            </a:r>
            <a:r>
              <a:rPr lang="en-US" altLang="en-US" sz="2800" b="1">
                <a:solidFill>
                  <a:srgbClr val="000000"/>
                </a:solidFill>
                <a:latin typeface="Arial" panose="020B0604020202020204" pitchFamily="34" charset="0"/>
                <a:cs typeface="Lucida Sans Unicode" panose="020B0602030504020204" pitchFamily="34" charset="0"/>
              </a:rPr>
              <a:t> Plant 1948 </a:t>
            </a:r>
          </a:p>
          <a:p>
            <a:pPr eaLnBrk="1" hangingPunct="1">
              <a:lnSpc>
                <a:spcPct val="100000"/>
              </a:lnSpc>
              <a:spcBef>
                <a:spcPts val="700"/>
              </a:spcBef>
            </a:pPr>
            <a:r>
              <a:rPr lang="en-US" altLang="en-US" sz="2800" b="1" err="1">
                <a:solidFill>
                  <a:srgbClr val="000000"/>
                </a:solidFill>
                <a:latin typeface="Arial" panose="020B0604020202020204" pitchFamily="34" charset="0"/>
                <a:cs typeface="Lucida Sans Unicode" panose="020B0602030504020204" pitchFamily="34" charset="0"/>
              </a:rPr>
              <a:t>Deddf</a:t>
            </a:r>
            <a:r>
              <a:rPr lang="en-US" altLang="en-US" sz="2800" b="1">
                <a:solidFill>
                  <a:srgbClr val="000000"/>
                </a:solidFill>
                <a:latin typeface="Arial" panose="020B0604020202020204" pitchFamily="34" charset="0"/>
                <a:cs typeface="Lucida Sans Unicode" panose="020B0602030504020204" pitchFamily="34" charset="0"/>
              </a:rPr>
              <a:t> Plant 1974</a:t>
            </a:r>
          </a:p>
          <a:p>
            <a:pPr eaLnBrk="1" hangingPunct="1">
              <a:lnSpc>
                <a:spcPct val="100000"/>
              </a:lnSpc>
              <a:spcBef>
                <a:spcPts val="700"/>
              </a:spcBef>
            </a:pPr>
            <a:r>
              <a:rPr lang="en-US" altLang="en-US" sz="3600" b="1" err="1">
                <a:solidFill>
                  <a:srgbClr val="000000"/>
                </a:solidFill>
                <a:latin typeface="Arial" panose="020B0604020202020204" pitchFamily="34" charset="0"/>
                <a:cs typeface="Lucida Sans Unicode" panose="020B0602030504020204" pitchFamily="34" charset="0"/>
              </a:rPr>
              <a:t>Deddf</a:t>
            </a:r>
            <a:r>
              <a:rPr lang="en-US" altLang="en-US" sz="3600" b="1">
                <a:solidFill>
                  <a:srgbClr val="000000"/>
                </a:solidFill>
                <a:latin typeface="Arial" panose="020B0604020202020204" pitchFamily="34" charset="0"/>
                <a:cs typeface="Lucida Sans Unicode" panose="020B0602030504020204" pitchFamily="34" charset="0"/>
              </a:rPr>
              <a:t> Plant 1989</a:t>
            </a:r>
          </a:p>
          <a:p>
            <a:pPr eaLnBrk="1" hangingPunct="1">
              <a:lnSpc>
                <a:spcPct val="100000"/>
              </a:lnSpc>
              <a:spcBef>
                <a:spcPts val="700"/>
              </a:spcBef>
            </a:pPr>
            <a:r>
              <a:rPr lang="en-US" altLang="en-US" sz="3600" b="1" err="1">
                <a:solidFill>
                  <a:srgbClr val="000000"/>
                </a:solidFill>
                <a:latin typeface="Arial" panose="020B0604020202020204" pitchFamily="34" charset="0"/>
                <a:cs typeface="Lucida Sans Unicode" panose="020B0602030504020204" pitchFamily="34" charset="0"/>
              </a:rPr>
              <a:t>Deddf</a:t>
            </a:r>
            <a:r>
              <a:rPr lang="en-US" altLang="en-US" sz="3600" b="1">
                <a:solidFill>
                  <a:srgbClr val="000000"/>
                </a:solidFill>
                <a:latin typeface="Arial" panose="020B0604020202020204" pitchFamily="34" charset="0"/>
                <a:cs typeface="Lucida Sans Unicode" panose="020B0602030504020204" pitchFamily="34" charset="0"/>
              </a:rPr>
              <a:t> Plant 2004</a:t>
            </a:r>
          </a:p>
        </p:txBody>
      </p:sp>
      <p:sp>
        <p:nvSpPr>
          <p:cNvPr id="24580" name="Text Box 3">
            <a:extLst>
              <a:ext uri="{FF2B5EF4-FFF2-40B4-BE49-F238E27FC236}">
                <a16:creationId xmlns:a16="http://schemas.microsoft.com/office/drawing/2014/main" id="{FE8FB3A7-291D-4B04-A8AB-113D8B46A971}"/>
              </a:ext>
            </a:extLst>
          </p:cNvPr>
          <p:cNvSpPr txBox="1">
            <a:spLocks noChangeArrowheads="1"/>
          </p:cNvSpPr>
          <p:nvPr/>
        </p:nvSpPr>
        <p:spPr bwMode="auto">
          <a:xfrm>
            <a:off x="4860032" y="1690688"/>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pPr>
            <a:endParaRPr lang="en-US" altLang="en-US" sz="2800" b="1">
              <a:solidFill>
                <a:schemeClr val="accent1">
                  <a:lumMod val="75000"/>
                </a:schemeClr>
              </a:solidFill>
              <a:latin typeface="Arial" panose="020B0604020202020204" pitchFamily="34" charset="0"/>
              <a:cs typeface="Lucida Sans Unicode" panose="020B0602030504020204" pitchFamily="34" charset="0"/>
            </a:endParaRPr>
          </a:p>
          <a:p>
            <a:pPr eaLnBrk="1" hangingPunct="1">
              <a:lnSpc>
                <a:spcPct val="100000"/>
              </a:lnSpc>
              <a:spcBef>
                <a:spcPts val="700"/>
              </a:spcBef>
              <a:buClr>
                <a:srgbClr val="0000FF"/>
              </a:buClr>
            </a:pPr>
            <a:r>
              <a:rPr lang="en-US" altLang="en-US" sz="2800" b="1">
                <a:solidFill>
                  <a:schemeClr val="accent1">
                    <a:lumMod val="75000"/>
                  </a:schemeClr>
                </a:solidFill>
                <a:latin typeface="Arial" panose="020B0604020202020204" pitchFamily="34" charset="0"/>
                <a:cs typeface="Lucida Sans Unicode" panose="020B0602030504020204" pitchFamily="34" charset="0"/>
              </a:rPr>
              <a:t>Children Act 1948 </a:t>
            </a:r>
          </a:p>
          <a:p>
            <a:pPr eaLnBrk="1" hangingPunct="1">
              <a:lnSpc>
                <a:spcPct val="100000"/>
              </a:lnSpc>
              <a:spcBef>
                <a:spcPts val="700"/>
              </a:spcBef>
              <a:buClr>
                <a:srgbClr val="0000FF"/>
              </a:buClr>
            </a:pPr>
            <a:r>
              <a:rPr lang="en-US" altLang="en-US" sz="2800" b="1">
                <a:solidFill>
                  <a:schemeClr val="accent1">
                    <a:lumMod val="75000"/>
                  </a:schemeClr>
                </a:solidFill>
                <a:latin typeface="Arial" panose="020B0604020202020204" pitchFamily="34" charset="0"/>
                <a:cs typeface="Lucida Sans Unicode" panose="020B0602030504020204" pitchFamily="34" charset="0"/>
              </a:rPr>
              <a:t>Children Act 1974</a:t>
            </a:r>
          </a:p>
          <a:p>
            <a:pPr eaLnBrk="1" hangingPunct="1">
              <a:lnSpc>
                <a:spcPct val="100000"/>
              </a:lnSpc>
              <a:spcBef>
                <a:spcPts val="700"/>
              </a:spcBef>
              <a:buClr>
                <a:srgbClr val="0000FF"/>
              </a:buClr>
            </a:pPr>
            <a:r>
              <a:rPr lang="en-US" altLang="en-US" sz="3600" b="1">
                <a:solidFill>
                  <a:schemeClr val="accent1">
                    <a:lumMod val="75000"/>
                  </a:schemeClr>
                </a:solidFill>
                <a:latin typeface="Arial" panose="020B0604020202020204" pitchFamily="34" charset="0"/>
                <a:cs typeface="Lucida Sans Unicode" panose="020B0602030504020204" pitchFamily="34" charset="0"/>
              </a:rPr>
              <a:t>Children Act 1989</a:t>
            </a:r>
          </a:p>
          <a:p>
            <a:pPr eaLnBrk="1" hangingPunct="1">
              <a:lnSpc>
                <a:spcPct val="100000"/>
              </a:lnSpc>
              <a:spcBef>
                <a:spcPts val="700"/>
              </a:spcBef>
              <a:buClr>
                <a:srgbClr val="0000FF"/>
              </a:buClr>
            </a:pPr>
            <a:r>
              <a:rPr lang="en-US" altLang="en-US" sz="3600" b="1">
                <a:solidFill>
                  <a:schemeClr val="accent1">
                    <a:lumMod val="75000"/>
                  </a:schemeClr>
                </a:solidFill>
                <a:latin typeface="Arial" panose="020B0604020202020204" pitchFamily="34" charset="0"/>
                <a:cs typeface="Lucida Sans Unicode" panose="020B0602030504020204" pitchFamily="34" charset="0"/>
              </a:rPr>
              <a:t>Children Act 2004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0CA67C5C-1D87-4EBF-9D51-607E155E7512}"/>
              </a:ext>
            </a:extLst>
          </p:cNvPr>
          <p:cNvSpPr>
            <a:spLocks noGrp="1" noChangeArrowheads="1"/>
          </p:cNvSpPr>
          <p:nvPr>
            <p:ph type="title"/>
          </p:nvPr>
        </p:nvSpPr>
        <p:spPr/>
        <p:txBody>
          <a:bodyPr>
            <a:normAutofit/>
          </a:bodyPr>
          <a:lstStyle/>
          <a:p>
            <a:pPr algn="ctr"/>
            <a:r>
              <a:rPr lang="en-GB" altLang="en-US" sz="4800" b="1">
                <a:latin typeface="Arial" panose="020B0604020202020204" pitchFamily="34" charset="0"/>
                <a:cs typeface="Arial" panose="020B0604020202020204" pitchFamily="34" charset="0"/>
              </a:rPr>
              <a:t>Dennis O’Neill</a:t>
            </a:r>
          </a:p>
        </p:txBody>
      </p:sp>
      <p:sp>
        <p:nvSpPr>
          <p:cNvPr id="26627" name="Content Placeholder 2">
            <a:extLst>
              <a:ext uri="{FF2B5EF4-FFF2-40B4-BE49-F238E27FC236}">
                <a16:creationId xmlns:a16="http://schemas.microsoft.com/office/drawing/2014/main" id="{8DD5B794-1DFA-4B3C-9E11-1AC5A8DFD9CA}"/>
              </a:ext>
            </a:extLst>
          </p:cNvPr>
          <p:cNvSpPr>
            <a:spLocks noGrp="1" noChangeArrowheads="1"/>
          </p:cNvSpPr>
          <p:nvPr>
            <p:ph sz="half" idx="1"/>
          </p:nvPr>
        </p:nvSpPr>
        <p:spPr bwMode="auto"/>
        <p:txBody>
          <a:bodyPr wrap="square" numCol="1" anchor="t" anchorCtr="0" compatLnSpc="1">
            <a:prstTxWarp prst="textNoShape">
              <a:avLst/>
            </a:prstTxWarp>
            <a:normAutofit/>
          </a:bodyPr>
          <a:lstStyle/>
          <a:p>
            <a:r>
              <a:rPr lang="en-GB" altLang="en-US" sz="2800">
                <a:latin typeface="Arial" panose="020B0604020202020204" pitchFamily="34" charset="0"/>
                <a:cs typeface="Arial" panose="020B0604020202020204" pitchFamily="34" charset="0"/>
              </a:rPr>
              <a:t>1945</a:t>
            </a:r>
          </a:p>
          <a:p>
            <a:r>
              <a:rPr lang="en-GB" altLang="en-US" sz="2800">
                <a:latin typeface="Arial" panose="020B0604020202020204" pitchFamily="34" charset="0"/>
                <a:cs typeface="Arial" panose="020B0604020202020204" pitchFamily="34" charset="0"/>
              </a:rPr>
              <a:t>Shropshire</a:t>
            </a:r>
          </a:p>
          <a:p>
            <a:r>
              <a:rPr lang="en-GB" altLang="en-US" sz="2800" err="1">
                <a:latin typeface="Arial" panose="020B0604020202020204" pitchFamily="34" charset="0"/>
                <a:cs typeface="Arial" panose="020B0604020202020204" pitchFamily="34" charset="0"/>
              </a:rPr>
              <a:t>Cartref</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Maeth</a:t>
            </a:r>
            <a:endParaRPr lang="en-GB" altLang="en-US" sz="2800">
              <a:latin typeface="Arial" panose="020B0604020202020204" pitchFamily="34" charset="0"/>
              <a:cs typeface="Arial" panose="020B0604020202020204" pitchFamily="34" charset="0"/>
            </a:endParaRPr>
          </a:p>
          <a:p>
            <a:r>
              <a:rPr lang="en-GB" altLang="en-US" sz="2800" err="1">
                <a:latin typeface="Arial" panose="020B0604020202020204" pitchFamily="34" charset="0"/>
                <a:cs typeface="Arial" panose="020B0604020202020204" pitchFamily="34" charset="0"/>
              </a:rPr>
              <a:t>Ymchwiliad</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Cyhoeddus</a:t>
            </a:r>
            <a:endParaRPr lang="en-GB" altLang="en-US" sz="2800">
              <a:latin typeface="Arial" panose="020B0604020202020204" pitchFamily="34" charset="0"/>
              <a:cs typeface="Arial" panose="020B0604020202020204" pitchFamily="34" charset="0"/>
            </a:endParaRPr>
          </a:p>
          <a:p>
            <a:r>
              <a:rPr lang="en-GB" altLang="en-US" sz="2800" err="1">
                <a:latin typeface="Arial" panose="020B0604020202020204" pitchFamily="34" charset="0"/>
                <a:cs typeface="Arial" panose="020B0604020202020204" pitchFamily="34" charset="0"/>
              </a:rPr>
              <a:t>Diffygion</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yn</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gwasanaethau</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maeth</a:t>
            </a:r>
            <a:endParaRPr lang="en-GB" altLang="en-US" sz="2800">
              <a:latin typeface="Arial" panose="020B0604020202020204" pitchFamily="34" charset="0"/>
              <a:cs typeface="Arial" panose="020B0604020202020204" pitchFamily="34" charset="0"/>
            </a:endParaRPr>
          </a:p>
        </p:txBody>
      </p:sp>
      <p:sp>
        <p:nvSpPr>
          <p:cNvPr id="26628" name="Content Placeholder 3">
            <a:extLst>
              <a:ext uri="{FF2B5EF4-FFF2-40B4-BE49-F238E27FC236}">
                <a16:creationId xmlns:a16="http://schemas.microsoft.com/office/drawing/2014/main" id="{4B571E96-E3A2-4D09-93B9-6D2C3DFBC034}"/>
              </a:ext>
            </a:extLst>
          </p:cNvPr>
          <p:cNvSpPr>
            <a:spLocks noGrp="1" noChangeArrowheads="1"/>
          </p:cNvSpPr>
          <p:nvPr>
            <p:ph sz="half" idx="2"/>
          </p:nvPr>
        </p:nvSpPr>
        <p:spPr bwMode="auto"/>
        <p:txBody>
          <a:bodyPr wrap="square" numCol="1" anchor="t" anchorCtr="0" compatLnSpc="1">
            <a:prstTxWarp prst="textNoShape">
              <a:avLst/>
            </a:prstTxWarp>
          </a:bodyPr>
          <a:lstStyle/>
          <a:p>
            <a:r>
              <a:rPr lang="en-GB" altLang="en-US" sz="2800">
                <a:solidFill>
                  <a:schemeClr val="accent1">
                    <a:lumMod val="75000"/>
                  </a:schemeClr>
                </a:solidFill>
                <a:latin typeface="Arial" panose="020B0604020202020204" pitchFamily="34" charset="0"/>
                <a:cs typeface="Arial" panose="020B0604020202020204" pitchFamily="34" charset="0"/>
              </a:rPr>
              <a:t>1945</a:t>
            </a:r>
          </a:p>
          <a:p>
            <a:r>
              <a:rPr lang="en-GB" altLang="en-US" sz="2800">
                <a:solidFill>
                  <a:schemeClr val="accent1">
                    <a:lumMod val="75000"/>
                  </a:schemeClr>
                </a:solidFill>
                <a:latin typeface="Arial" panose="020B0604020202020204" pitchFamily="34" charset="0"/>
                <a:cs typeface="Arial" panose="020B0604020202020204" pitchFamily="34" charset="0"/>
              </a:rPr>
              <a:t>Shropshire</a:t>
            </a:r>
          </a:p>
          <a:p>
            <a:r>
              <a:rPr lang="en-GB" altLang="en-US" sz="2800">
                <a:solidFill>
                  <a:schemeClr val="accent1">
                    <a:lumMod val="75000"/>
                  </a:schemeClr>
                </a:solidFill>
                <a:latin typeface="Arial" panose="020B0604020202020204" pitchFamily="34" charset="0"/>
                <a:cs typeface="Arial" panose="020B0604020202020204" pitchFamily="34" charset="0"/>
              </a:rPr>
              <a:t>Foster home</a:t>
            </a:r>
          </a:p>
          <a:p>
            <a:r>
              <a:rPr lang="en-GB" altLang="en-US" sz="2800">
                <a:solidFill>
                  <a:schemeClr val="accent1">
                    <a:lumMod val="75000"/>
                  </a:schemeClr>
                </a:solidFill>
                <a:latin typeface="Arial" panose="020B0604020202020204" pitchFamily="34" charset="0"/>
                <a:cs typeface="Arial" panose="020B0604020202020204" pitchFamily="34" charset="0"/>
              </a:rPr>
              <a:t>Public inquiry</a:t>
            </a:r>
          </a:p>
          <a:p>
            <a:r>
              <a:rPr lang="en-GB" altLang="en-US" sz="2800">
                <a:solidFill>
                  <a:schemeClr val="accent1">
                    <a:lumMod val="75000"/>
                  </a:schemeClr>
                </a:solidFill>
                <a:latin typeface="Arial" panose="020B0604020202020204" pitchFamily="34" charset="0"/>
                <a:cs typeface="Arial" panose="020B0604020202020204" pitchFamily="34" charset="0"/>
              </a:rPr>
              <a:t>Failings in foster services</a:t>
            </a:r>
          </a:p>
          <a:p>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1">
            <a:extLst>
              <a:ext uri="{FF2B5EF4-FFF2-40B4-BE49-F238E27FC236}">
                <a16:creationId xmlns:a16="http://schemas.microsoft.com/office/drawing/2014/main" id="{FF28D3B2-E18D-4D20-ABE5-CBB6718F0434}"/>
              </a:ext>
            </a:extLst>
          </p:cNvPr>
          <p:cNvSpPr txBox="1">
            <a:spLocks noChangeArrowheads="1"/>
          </p:cNvSpPr>
          <p:nvPr/>
        </p:nvSpPr>
        <p:spPr bwMode="auto">
          <a:xfrm>
            <a:off x="457200" y="288925"/>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b="1" err="1">
                <a:solidFill>
                  <a:srgbClr val="000000"/>
                </a:solidFill>
                <a:latin typeface="Arial" panose="020B0604020202020204" pitchFamily="34" charset="0"/>
                <a:cs typeface="Lucida Sans Unicode" panose="020B0602030504020204" pitchFamily="34" charset="0"/>
              </a:rPr>
              <a:t>Deddf</a:t>
            </a:r>
            <a:r>
              <a:rPr lang="en-US" altLang="en-US" sz="4400" b="1">
                <a:solidFill>
                  <a:srgbClr val="000000"/>
                </a:solidFill>
                <a:latin typeface="Arial" panose="020B0604020202020204" pitchFamily="34" charset="0"/>
                <a:cs typeface="Lucida Sans Unicode" panose="020B0602030504020204" pitchFamily="34" charset="0"/>
              </a:rPr>
              <a:t> Plant 1948</a:t>
            </a:r>
            <a:br>
              <a:rPr lang="en-US" altLang="en-US" sz="4400" b="1">
                <a:solidFill>
                  <a:srgbClr val="000000"/>
                </a:solidFill>
                <a:latin typeface="Arial" panose="020B0604020202020204" pitchFamily="34" charset="0"/>
                <a:cs typeface="Lucida Sans Unicode" panose="020B0602030504020204" pitchFamily="34" charset="0"/>
              </a:rPr>
            </a:br>
            <a:r>
              <a:rPr lang="en-US" altLang="en-US" sz="4400" b="1">
                <a:solidFill>
                  <a:schemeClr val="accent1">
                    <a:lumMod val="75000"/>
                  </a:schemeClr>
                </a:solidFill>
                <a:latin typeface="Arial" panose="020B0604020202020204" pitchFamily="34" charset="0"/>
                <a:cs typeface="Lucida Sans Unicode" panose="020B0602030504020204" pitchFamily="34" charset="0"/>
              </a:rPr>
              <a:t>Children Act 1948</a:t>
            </a:r>
          </a:p>
        </p:txBody>
      </p:sp>
      <p:sp>
        <p:nvSpPr>
          <p:cNvPr id="37891" name="Text Box 2">
            <a:extLst>
              <a:ext uri="{FF2B5EF4-FFF2-40B4-BE49-F238E27FC236}">
                <a16:creationId xmlns:a16="http://schemas.microsoft.com/office/drawing/2014/main" id="{5A00211F-9ECE-4DC0-8394-0A576A337680}"/>
              </a:ext>
            </a:extLst>
          </p:cNvPr>
          <p:cNvSpPr txBox="1">
            <a:spLocks noChangeArrowheads="1"/>
          </p:cNvSpPr>
          <p:nvPr/>
        </p:nvSpPr>
        <p:spPr bwMode="auto">
          <a:xfrm>
            <a:off x="457200" y="1600200"/>
            <a:ext cx="4038600" cy="4525963"/>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Font typeface="Arial" panose="020B0604020202020204" pitchFamily="34" charset="0"/>
              <a:buNone/>
              <a:defRPr/>
            </a:pPr>
            <a:endParaRPr lang="en-US" altLang="en-US" sz="28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endParaRPr>
          </a:p>
          <a:p>
            <a:pPr eaLnBrk="1" hangingPunct="1">
              <a:spcBef>
                <a:spcPts val="700"/>
              </a:spcBef>
              <a:buFontTx/>
              <a:buNone/>
              <a:defRPr/>
            </a:pPr>
            <a:r>
              <a:rPr lang="en-US" altLang="en-US" sz="28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Pwyntiau</a:t>
            </a:r>
            <a:r>
              <a:rPr lang="en-US" altLang="en-US" sz="28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allweddol</a:t>
            </a:r>
            <a:r>
              <a:rPr lang="en-US" altLang="en-US" sz="28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t>
            </a:r>
          </a:p>
          <a:p>
            <a:pPr eaLnBrk="1" hangingPunct="1">
              <a:spcBef>
                <a:spcPts val="700"/>
              </a:spcBef>
              <a:defRPr/>
            </a:pPr>
            <a:r>
              <a:rPr lang="en-US" altLang="en-US" sz="28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Pob</a:t>
            </a:r>
            <a:r>
              <a:rPr lang="en-US" altLang="en-US" sz="28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awdurdod</a:t>
            </a:r>
            <a:r>
              <a:rPr lang="en-US" altLang="en-US" sz="28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lleol</a:t>
            </a:r>
            <a:r>
              <a:rPr lang="en-US" altLang="en-US" sz="28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 </a:t>
            </a:r>
            <a:r>
              <a:rPr lang="en-US" altLang="en-US" sz="28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chyngor</a:t>
            </a:r>
            <a:r>
              <a:rPr lang="en-US" altLang="en-US" sz="28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i</a:t>
            </a:r>
            <a:r>
              <a:rPr lang="en-US" altLang="en-US" sz="28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sefydlu</a:t>
            </a:r>
            <a:r>
              <a:rPr lang="en-US" altLang="en-US" sz="28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Pwylllgor</a:t>
            </a:r>
            <a:r>
              <a:rPr lang="en-US" altLang="en-US" sz="28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Plant ac </a:t>
            </a:r>
            <a:r>
              <a:rPr lang="en-US" altLang="en-US" sz="28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enwebu</a:t>
            </a:r>
            <a:r>
              <a:rPr lang="en-US" altLang="en-US" sz="28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8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Swyddog</a:t>
            </a:r>
            <a:r>
              <a:rPr lang="en-US" altLang="en-US" sz="28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Plant</a:t>
            </a:r>
          </a:p>
        </p:txBody>
      </p:sp>
      <p:sp>
        <p:nvSpPr>
          <p:cNvPr id="28676" name="Text Box 3">
            <a:extLst>
              <a:ext uri="{FF2B5EF4-FFF2-40B4-BE49-F238E27FC236}">
                <a16:creationId xmlns:a16="http://schemas.microsoft.com/office/drawing/2014/main" id="{8D2B8AA2-8F26-43C5-8191-B183CC89AC13}"/>
              </a:ext>
            </a:extLst>
          </p:cNvPr>
          <p:cNvSpPr txBox="1">
            <a:spLocks noChangeArrowheads="1"/>
          </p:cNvSpPr>
          <p:nvPr/>
        </p:nvSpPr>
        <p:spPr bwMode="auto">
          <a:xfrm>
            <a:off x="4648200" y="1600200"/>
            <a:ext cx="417195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buFont typeface="Arial" panose="020B0604020202020204" pitchFamily="34" charset="0"/>
              <a:buNone/>
            </a:pPr>
            <a:endParaRPr lang="en-US" altLang="en-US" sz="2800">
              <a:solidFill>
                <a:srgbClr val="0000FF"/>
              </a:solidFill>
              <a:latin typeface="Arial" panose="020B0604020202020204" pitchFamily="34" charset="0"/>
              <a:cs typeface="Lucida Sans Unicode" panose="020B0602030504020204" pitchFamily="34" charset="0"/>
            </a:endParaRPr>
          </a:p>
          <a:p>
            <a:pPr eaLnBrk="1" hangingPunct="1">
              <a:lnSpc>
                <a:spcPct val="100000"/>
              </a:lnSpc>
              <a:spcBef>
                <a:spcPts val="700"/>
              </a:spcBef>
              <a:buFontTx/>
              <a:buNone/>
            </a:pPr>
            <a:r>
              <a:rPr lang="en-US" altLang="en-US" sz="2800">
                <a:solidFill>
                  <a:schemeClr val="accent1">
                    <a:lumMod val="75000"/>
                  </a:schemeClr>
                </a:solidFill>
                <a:latin typeface="Arial" panose="020B0604020202020204" pitchFamily="34" charset="0"/>
                <a:cs typeface="Lucida Sans Unicode" panose="020B0602030504020204" pitchFamily="34" charset="0"/>
              </a:rPr>
              <a:t>Key Points:</a:t>
            </a:r>
          </a:p>
          <a:p>
            <a:pPr eaLnBrk="1" hangingPunct="1">
              <a:lnSpc>
                <a:spcPct val="100000"/>
              </a:lnSpc>
              <a:spcBef>
                <a:spcPts val="700"/>
              </a:spcBef>
            </a:pPr>
            <a:r>
              <a:rPr lang="en-US" altLang="en-US" sz="2800">
                <a:solidFill>
                  <a:schemeClr val="accent1">
                    <a:lumMod val="75000"/>
                  </a:schemeClr>
                </a:solidFill>
                <a:latin typeface="Arial" panose="020B0604020202020204" pitchFamily="34" charset="0"/>
                <a:cs typeface="Lucida Sans Unicode" panose="020B0602030504020204" pitchFamily="34" charset="0"/>
              </a:rPr>
              <a:t>Every local authority and council to set up a Children’s Committee and appoint a Children’s Officer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B24A54F-AFFA-4733-B4E5-7413BF3BACDF}"/>
              </a:ext>
            </a:extLst>
          </p:cNvPr>
          <p:cNvSpPr/>
          <p:nvPr/>
        </p:nvSpPr>
        <p:spPr>
          <a:xfrm>
            <a:off x="395288" y="1052513"/>
            <a:ext cx="8424862" cy="584200"/>
          </a:xfrm>
          <a:prstGeom prst="rect">
            <a:avLst/>
          </a:prstGeom>
        </p:spPr>
        <p:txBody>
          <a:bodyPr>
            <a:spAutoFit/>
          </a:bodyPr>
          <a:lstStyle/>
          <a:p>
            <a:pPr marL="342900" indent="-342900">
              <a:lnSpc>
                <a:spcPct val="80000"/>
              </a:lnSpc>
              <a:buFont typeface="Arial" panose="020B0604020202020204" pitchFamily="34" charset="0"/>
              <a:buChar char="•"/>
              <a:defRPr/>
            </a:pPr>
            <a:endParaRPr lang="en-GB" altLang="en-US" sz="2000">
              <a:latin typeface="+mj-lt"/>
              <a:ea typeface="ＭＳ Ｐゴシック" panose="020B0600070205080204" pitchFamily="34" charset="-128"/>
            </a:endParaRPr>
          </a:p>
          <a:p>
            <a:pPr marL="342900" indent="-342900">
              <a:lnSpc>
                <a:spcPct val="80000"/>
              </a:lnSpc>
              <a:buFont typeface="Arial" panose="020B0604020202020204" pitchFamily="34" charset="0"/>
              <a:buChar char="•"/>
              <a:defRPr/>
            </a:pPr>
            <a:endParaRPr lang="en-GB" altLang="en-US" sz="2000">
              <a:latin typeface="+mj-lt"/>
              <a:ea typeface="ＭＳ Ｐゴシック" panose="020B0600070205080204" pitchFamily="34" charset="-128"/>
            </a:endParaRPr>
          </a:p>
        </p:txBody>
      </p:sp>
      <p:sp>
        <p:nvSpPr>
          <p:cNvPr id="30723" name="Text Box 1">
            <a:extLst>
              <a:ext uri="{FF2B5EF4-FFF2-40B4-BE49-F238E27FC236}">
                <a16:creationId xmlns:a16="http://schemas.microsoft.com/office/drawing/2014/main" id="{7BA2F234-F083-4891-9B73-CB41B32931A6}"/>
              </a:ext>
            </a:extLst>
          </p:cNvPr>
          <p:cNvSpPr txBox="1">
            <a:spLocks noChangeArrowheads="1"/>
          </p:cNvSpPr>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a:solidFill>
                  <a:srgbClr val="000000"/>
                </a:solidFill>
                <a:latin typeface="Arial" panose="020B0604020202020204" pitchFamily="34" charset="0"/>
                <a:cs typeface="Lucida Sans Unicode" panose="020B0602030504020204" pitchFamily="34" charset="0"/>
              </a:rPr>
              <a:t>                     </a:t>
            </a:r>
            <a:r>
              <a:rPr lang="en-US" altLang="en-US" sz="4800" b="1">
                <a:solidFill>
                  <a:srgbClr val="000000"/>
                </a:solidFill>
                <a:latin typeface="Arial" panose="020B0604020202020204" pitchFamily="34" charset="0"/>
                <a:cs typeface="Lucida Sans Unicode" panose="020B0602030504020204" pitchFamily="34" charset="0"/>
              </a:rPr>
              <a:t>Maria Colwell</a:t>
            </a:r>
          </a:p>
        </p:txBody>
      </p:sp>
      <p:sp>
        <p:nvSpPr>
          <p:cNvPr id="30724" name="Text Box 3">
            <a:extLst>
              <a:ext uri="{FF2B5EF4-FFF2-40B4-BE49-F238E27FC236}">
                <a16:creationId xmlns:a16="http://schemas.microsoft.com/office/drawing/2014/main" id="{DE2FD58F-55B9-4171-A02D-AC8B8288B7D4}"/>
              </a:ext>
            </a:extLst>
          </p:cNvPr>
          <p:cNvSpPr txBox="1">
            <a:spLocks noChangeArrowheads="1"/>
          </p:cNvSpPr>
          <p:nvPr/>
        </p:nvSpPr>
        <p:spPr bwMode="auto">
          <a:xfrm>
            <a:off x="3779838" y="1344613"/>
            <a:ext cx="4906962" cy="4800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800">
                <a:solidFill>
                  <a:srgbClr val="000000"/>
                </a:solidFill>
                <a:latin typeface="Arial" panose="020B0604020202020204" pitchFamily="34" charset="0"/>
                <a:cs typeface="Lucida Sans Unicode" panose="020B0602030504020204" pitchFamily="34" charset="0"/>
              </a:rPr>
              <a:t>1973</a:t>
            </a:r>
          </a:p>
          <a:p>
            <a:pPr eaLnBrk="1" hangingPunct="1">
              <a:lnSpc>
                <a:spcPct val="100000"/>
              </a:lnSpc>
              <a:spcBef>
                <a:spcPts val="700"/>
              </a:spcBef>
            </a:pPr>
            <a:r>
              <a:rPr lang="en-US" altLang="en-US" sz="2800">
                <a:solidFill>
                  <a:srgbClr val="000000"/>
                </a:solidFill>
                <a:latin typeface="Arial" panose="020B0604020202020204" pitchFamily="34" charset="0"/>
                <a:cs typeface="Lucida Sans Unicode" panose="020B0602030504020204" pitchFamily="34" charset="0"/>
              </a:rPr>
              <a:t>Brighton</a:t>
            </a:r>
          </a:p>
          <a:p>
            <a:pPr eaLnBrk="1" hangingPunct="1">
              <a:lnSpc>
                <a:spcPct val="100000"/>
              </a:lnSpc>
              <a:spcBef>
                <a:spcPts val="700"/>
              </a:spcBef>
            </a:pPr>
            <a:r>
              <a:rPr lang="en-US" altLang="en-US" sz="2800" err="1">
                <a:solidFill>
                  <a:srgbClr val="000000"/>
                </a:solidFill>
                <a:latin typeface="Arial" panose="020B0604020202020204" pitchFamily="34" charset="0"/>
                <a:cs typeface="Lucida Sans Unicode" panose="020B0602030504020204" pitchFamily="34" charset="0"/>
              </a:rPr>
              <a:t>Achos</a:t>
            </a:r>
            <a:r>
              <a:rPr lang="en-US" altLang="en-US" sz="2800">
                <a:solidFill>
                  <a:srgbClr val="000000"/>
                </a:solidFill>
                <a:latin typeface="Arial" panose="020B0604020202020204" pitchFamily="34" charset="0"/>
                <a:cs typeface="Lucida Sans Unicode" panose="020B0602030504020204" pitchFamily="34" charset="0"/>
              </a:rPr>
              <a:t> </a:t>
            </a:r>
            <a:r>
              <a:rPr lang="en-US" altLang="en-US" sz="2800" err="1">
                <a:solidFill>
                  <a:srgbClr val="000000"/>
                </a:solidFill>
                <a:latin typeface="Arial" panose="020B0604020202020204" pitchFamily="34" charset="0"/>
                <a:cs typeface="Lucida Sans Unicode" panose="020B0602030504020204" pitchFamily="34" charset="0"/>
              </a:rPr>
              <a:t>cymleth</a:t>
            </a:r>
            <a:r>
              <a:rPr lang="en-US" altLang="en-US" sz="2800">
                <a:solidFill>
                  <a:srgbClr val="000000"/>
                </a:solidFill>
                <a:latin typeface="Arial" panose="020B0604020202020204" pitchFamily="34" charset="0"/>
                <a:cs typeface="Lucida Sans Unicode" panose="020B0602030504020204" pitchFamily="34" charset="0"/>
              </a:rPr>
              <a:t>/</a:t>
            </a:r>
            <a:r>
              <a:rPr lang="en-US" altLang="en-US" sz="2800">
                <a:solidFill>
                  <a:schemeClr val="accent1">
                    <a:lumMod val="75000"/>
                  </a:schemeClr>
                </a:solidFill>
                <a:latin typeface="Arial" panose="020B0604020202020204" pitchFamily="34" charset="0"/>
                <a:cs typeface="Lucida Sans Unicode" panose="020B0602030504020204" pitchFamily="34" charset="0"/>
              </a:rPr>
              <a:t>complex case</a:t>
            </a:r>
          </a:p>
          <a:p>
            <a:pPr eaLnBrk="1" hangingPunct="1">
              <a:lnSpc>
                <a:spcPct val="100000"/>
              </a:lnSpc>
              <a:spcBef>
                <a:spcPts val="700"/>
              </a:spcBef>
            </a:pPr>
            <a:r>
              <a:rPr lang="en-US" altLang="en-US" sz="2800" err="1">
                <a:solidFill>
                  <a:srgbClr val="000000"/>
                </a:solidFill>
                <a:latin typeface="Arial" panose="020B0604020202020204" pitchFamily="34" charset="0"/>
                <a:cs typeface="Lucida Sans Unicode" panose="020B0602030504020204" pitchFamily="34" charset="0"/>
              </a:rPr>
              <a:t>Tystiolaeth</a:t>
            </a:r>
            <a:r>
              <a:rPr lang="en-US" altLang="en-US" sz="2800">
                <a:solidFill>
                  <a:srgbClr val="000000"/>
                </a:solidFill>
                <a:latin typeface="Arial" panose="020B0604020202020204" pitchFamily="34" charset="0"/>
                <a:cs typeface="Lucida Sans Unicode" panose="020B0602030504020204" pitchFamily="34" charset="0"/>
              </a:rPr>
              <a:t> bod </a:t>
            </a:r>
            <a:r>
              <a:rPr lang="en-US" altLang="en-US" sz="2800" err="1">
                <a:solidFill>
                  <a:srgbClr val="000000"/>
                </a:solidFill>
                <a:latin typeface="Arial" panose="020B0604020202020204" pitchFamily="34" charset="0"/>
                <a:cs typeface="Lucida Sans Unicode" panose="020B0602030504020204" pitchFamily="34" charset="0"/>
              </a:rPr>
              <a:t>systemau</a:t>
            </a:r>
            <a:r>
              <a:rPr lang="en-US" altLang="en-US" sz="2800">
                <a:solidFill>
                  <a:srgbClr val="000000"/>
                </a:solidFill>
                <a:latin typeface="Arial" panose="020B0604020202020204" pitchFamily="34" charset="0"/>
                <a:cs typeface="Lucida Sans Unicode" panose="020B0602030504020204" pitchFamily="34" charset="0"/>
              </a:rPr>
              <a:t> </a:t>
            </a:r>
            <a:r>
              <a:rPr lang="en-US" altLang="en-US" sz="2800" err="1">
                <a:solidFill>
                  <a:srgbClr val="000000"/>
                </a:solidFill>
                <a:latin typeface="Arial" panose="020B0604020202020204" pitchFamily="34" charset="0"/>
                <a:cs typeface="Lucida Sans Unicode" panose="020B0602030504020204" pitchFamily="34" charset="0"/>
              </a:rPr>
              <a:t>yn</a:t>
            </a:r>
            <a:r>
              <a:rPr lang="en-US" altLang="en-US" sz="2800">
                <a:solidFill>
                  <a:srgbClr val="000000"/>
                </a:solidFill>
                <a:latin typeface="Arial" panose="020B0604020202020204" pitchFamily="34" charset="0"/>
                <a:cs typeface="Lucida Sans Unicode" panose="020B0602030504020204" pitchFamily="34" charset="0"/>
              </a:rPr>
              <a:t> </a:t>
            </a:r>
            <a:r>
              <a:rPr lang="en-US" altLang="en-US" sz="2800" err="1">
                <a:solidFill>
                  <a:srgbClr val="000000"/>
                </a:solidFill>
                <a:latin typeface="Arial" panose="020B0604020202020204" pitchFamily="34" charset="0"/>
                <a:cs typeface="Lucida Sans Unicode" panose="020B0602030504020204" pitchFamily="34" charset="0"/>
              </a:rPr>
              <a:t>methu</a:t>
            </a:r>
            <a:r>
              <a:rPr lang="en-US" altLang="en-US" sz="2800">
                <a:solidFill>
                  <a:srgbClr val="000000"/>
                </a:solidFill>
                <a:latin typeface="Arial" panose="020B0604020202020204" pitchFamily="34" charset="0"/>
                <a:cs typeface="Lucida Sans Unicode" panose="020B0602030504020204" pitchFamily="34" charset="0"/>
              </a:rPr>
              <a:t>/</a:t>
            </a:r>
            <a:r>
              <a:rPr lang="en-US" altLang="en-US" sz="2800">
                <a:solidFill>
                  <a:schemeClr val="accent1">
                    <a:lumMod val="75000"/>
                  </a:schemeClr>
                </a:solidFill>
                <a:latin typeface="Arial" panose="020B0604020202020204" pitchFamily="34" charset="0"/>
                <a:cs typeface="Lucida Sans Unicode" panose="020B0602030504020204" pitchFamily="34" charset="0"/>
              </a:rPr>
              <a:t>Evidence that systems were failing</a:t>
            </a:r>
          </a:p>
          <a:p>
            <a:pPr eaLnBrk="1" hangingPunct="1">
              <a:lnSpc>
                <a:spcPct val="100000"/>
              </a:lnSpc>
              <a:spcBef>
                <a:spcPts val="700"/>
              </a:spcBef>
            </a:pPr>
            <a:r>
              <a:rPr lang="en-US" altLang="en-US" sz="2800" err="1">
                <a:solidFill>
                  <a:srgbClr val="000000"/>
                </a:solidFill>
                <a:latin typeface="Arial" panose="020B0604020202020204" pitchFamily="34" charset="0"/>
                <a:cs typeface="Lucida Sans Unicode" panose="020B0602030504020204" pitchFamily="34" charset="0"/>
              </a:rPr>
              <a:t>Llysdad</a:t>
            </a:r>
            <a:r>
              <a:rPr lang="en-US" altLang="en-US" sz="2800">
                <a:solidFill>
                  <a:srgbClr val="000000"/>
                </a:solidFill>
                <a:latin typeface="Arial" panose="020B0604020202020204" pitchFamily="34" charset="0"/>
                <a:cs typeface="Lucida Sans Unicode" panose="020B0602030504020204" pitchFamily="34" charset="0"/>
              </a:rPr>
              <a:t>/</a:t>
            </a:r>
            <a:r>
              <a:rPr lang="en-US" altLang="en-US" sz="2800">
                <a:solidFill>
                  <a:schemeClr val="accent1">
                    <a:lumMod val="75000"/>
                  </a:schemeClr>
                </a:solidFill>
                <a:latin typeface="Arial" panose="020B0604020202020204" pitchFamily="34" charset="0"/>
                <a:cs typeface="Lucida Sans Unicode" panose="020B0602030504020204" pitchFamily="34" charset="0"/>
              </a:rPr>
              <a:t>Stepfather</a:t>
            </a:r>
          </a:p>
          <a:p>
            <a:pPr eaLnBrk="1" hangingPunct="1">
              <a:lnSpc>
                <a:spcPct val="100000"/>
              </a:lnSpc>
              <a:spcBef>
                <a:spcPts val="700"/>
              </a:spcBef>
              <a:buFont typeface="Arial" panose="020B0604020202020204" pitchFamily="34" charset="0"/>
              <a:buNone/>
            </a:pPr>
            <a:endParaRPr lang="en-US" altLang="en-US" sz="2800">
              <a:solidFill>
                <a:srgbClr val="000000"/>
              </a:solidFill>
              <a:latin typeface="Arial" panose="020B0604020202020204" pitchFamily="34" charset="0"/>
              <a:cs typeface="Lucida Sans Unicode" panose="020B0602030504020204" pitchFamily="34" charset="0"/>
            </a:endParaRPr>
          </a:p>
        </p:txBody>
      </p:sp>
      <p:grpSp>
        <p:nvGrpSpPr>
          <p:cNvPr id="30725" name="Group 4">
            <a:extLst>
              <a:ext uri="{FF2B5EF4-FFF2-40B4-BE49-F238E27FC236}">
                <a16:creationId xmlns:a16="http://schemas.microsoft.com/office/drawing/2014/main" id="{3470B4A6-4BC6-447C-9485-27EA6924AEC5}"/>
              </a:ext>
            </a:extLst>
          </p:cNvPr>
          <p:cNvGrpSpPr>
            <a:grpSpLocks/>
          </p:cNvGrpSpPr>
          <p:nvPr/>
        </p:nvGrpSpPr>
        <p:grpSpPr bwMode="auto">
          <a:xfrm>
            <a:off x="213534" y="1049721"/>
            <a:ext cx="3240088" cy="4813300"/>
            <a:chOff x="703" y="935"/>
            <a:chExt cx="1496" cy="3032"/>
          </a:xfrm>
        </p:grpSpPr>
        <p:pic>
          <p:nvPicPr>
            <p:cNvPr id="30726" name="Picture 5">
              <a:extLst>
                <a:ext uri="{FF2B5EF4-FFF2-40B4-BE49-F238E27FC236}">
                  <a16:creationId xmlns:a16="http://schemas.microsoft.com/office/drawing/2014/main" id="{40081856-489B-4791-AF2B-72A230D393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 y="935"/>
              <a:ext cx="1496" cy="303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27" name="Text Box 6">
              <a:extLst>
                <a:ext uri="{FF2B5EF4-FFF2-40B4-BE49-F238E27FC236}">
                  <a16:creationId xmlns:a16="http://schemas.microsoft.com/office/drawing/2014/main" id="{0D98E6D3-F6A6-43B2-9DD3-EB4F103E94F5}"/>
                </a:ext>
              </a:extLst>
            </p:cNvPr>
            <p:cNvSpPr txBox="1">
              <a:spLocks noChangeArrowheads="1"/>
            </p:cNvSpPr>
            <p:nvPr/>
          </p:nvSpPr>
          <p:spPr bwMode="auto">
            <a:xfrm>
              <a:off x="703" y="935"/>
              <a:ext cx="1496" cy="30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1">
            <a:extLst>
              <a:ext uri="{FF2B5EF4-FFF2-40B4-BE49-F238E27FC236}">
                <a16:creationId xmlns:a16="http://schemas.microsoft.com/office/drawing/2014/main" id="{A3FA43C8-7804-4F20-B70C-F8101CC6ACA3}"/>
              </a:ext>
            </a:extLst>
          </p:cNvPr>
          <p:cNvSpPr txBox="1">
            <a:spLocks noChangeArrowheads="1"/>
          </p:cNvSpPr>
          <p:nvPr/>
        </p:nvSpPr>
        <p:spPr bwMode="auto">
          <a:xfrm>
            <a:off x="457200" y="19050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b="1" err="1">
                <a:solidFill>
                  <a:srgbClr val="000000"/>
                </a:solidFill>
                <a:latin typeface="Arial" panose="020B0604020202020204" pitchFamily="34" charset="0"/>
                <a:cs typeface="Lucida Sans Unicode" panose="020B0602030504020204" pitchFamily="34" charset="0"/>
              </a:rPr>
              <a:t>Deddf</a:t>
            </a:r>
            <a:r>
              <a:rPr lang="en-US" altLang="en-US" sz="4400" b="1">
                <a:solidFill>
                  <a:srgbClr val="000000"/>
                </a:solidFill>
                <a:latin typeface="Arial" panose="020B0604020202020204" pitchFamily="34" charset="0"/>
                <a:cs typeface="Lucida Sans Unicode" panose="020B0602030504020204" pitchFamily="34" charset="0"/>
              </a:rPr>
              <a:t> Plant 1975</a:t>
            </a:r>
            <a:br>
              <a:rPr lang="en-US" altLang="en-US" sz="4400" b="1">
                <a:solidFill>
                  <a:srgbClr val="000000"/>
                </a:solidFill>
                <a:latin typeface="Arial" panose="020B0604020202020204" pitchFamily="34" charset="0"/>
                <a:cs typeface="Lucida Sans Unicode" panose="020B0602030504020204" pitchFamily="34" charset="0"/>
              </a:rPr>
            </a:br>
            <a:r>
              <a:rPr lang="en-US" altLang="en-US" sz="4400" b="1">
                <a:solidFill>
                  <a:schemeClr val="accent1">
                    <a:lumMod val="75000"/>
                  </a:schemeClr>
                </a:solidFill>
                <a:latin typeface="Arial" panose="020B0604020202020204" pitchFamily="34" charset="0"/>
                <a:cs typeface="Lucida Sans Unicode" panose="020B0602030504020204" pitchFamily="34" charset="0"/>
              </a:rPr>
              <a:t>Children Act 1975</a:t>
            </a:r>
          </a:p>
        </p:txBody>
      </p:sp>
      <p:sp>
        <p:nvSpPr>
          <p:cNvPr id="32771" name="Text Box 2">
            <a:extLst>
              <a:ext uri="{FF2B5EF4-FFF2-40B4-BE49-F238E27FC236}">
                <a16:creationId xmlns:a16="http://schemas.microsoft.com/office/drawing/2014/main" id="{330AC5FA-0062-4949-AEF7-10AE103AD64D}"/>
              </a:ext>
            </a:extLst>
          </p:cNvPr>
          <p:cNvSpPr txBox="1">
            <a:spLocks noChangeArrowheads="1"/>
          </p:cNvSpPr>
          <p:nvPr/>
        </p:nvSpPr>
        <p:spPr bwMode="auto">
          <a:xfrm>
            <a:off x="533400" y="1700809"/>
            <a:ext cx="4038600" cy="45259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2900" indent="-341313">
              <a:lnSpc>
                <a:spcPct val="90000"/>
              </a:lnSpc>
              <a:spcBef>
                <a:spcPts val="750"/>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9pPr>
          </a:lstStyle>
          <a:p>
            <a:pPr eaLnBrk="1" hangingPunct="1">
              <a:lnSpc>
                <a:spcPct val="100000"/>
              </a:lnSpc>
              <a:spcBef>
                <a:spcPts val="600"/>
              </a:spcBef>
              <a:buFontTx/>
              <a:buNone/>
            </a:pPr>
            <a:r>
              <a:rPr lang="en-US" altLang="en-US" sz="2000" err="1">
                <a:solidFill>
                  <a:srgbClr val="000000"/>
                </a:solidFill>
                <a:latin typeface="Arial" panose="020B0604020202020204" pitchFamily="34" charset="0"/>
                <a:cs typeface="Lucida Sans Unicode" panose="020B0602030504020204" pitchFamily="34" charset="0"/>
              </a:rPr>
              <a:t>Pwyntiau</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allweddol</a:t>
            </a:r>
            <a:r>
              <a:rPr lang="en-US" altLang="en-US" sz="2000">
                <a:solidFill>
                  <a:srgbClr val="000000"/>
                </a:solidFill>
                <a:latin typeface="Arial" panose="020B0604020202020204" pitchFamily="34" charset="0"/>
                <a:cs typeface="Lucida Sans Unicode" panose="020B0602030504020204" pitchFamily="34" charset="0"/>
              </a:rPr>
              <a:t>:</a:t>
            </a:r>
          </a:p>
          <a:p>
            <a:pPr eaLnBrk="1" hangingPunct="1">
              <a:lnSpc>
                <a:spcPct val="100000"/>
              </a:lnSpc>
              <a:spcBef>
                <a:spcPts val="600"/>
              </a:spcBef>
            </a:pPr>
            <a:r>
              <a:rPr lang="en-US" altLang="en-US" sz="2000" err="1">
                <a:solidFill>
                  <a:srgbClr val="000000"/>
                </a:solidFill>
                <a:latin typeface="Arial" panose="020B0604020202020204" pitchFamily="34" charset="0"/>
                <a:cs typeface="Lucida Sans Unicode" panose="020B0602030504020204" pitchFamily="34" charset="0"/>
              </a:rPr>
              <a:t>Disodoli’r</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Deddf</a:t>
            </a:r>
            <a:r>
              <a:rPr lang="en-US" altLang="en-US" sz="2000">
                <a:solidFill>
                  <a:srgbClr val="000000"/>
                </a:solidFill>
                <a:latin typeface="Arial" panose="020B0604020202020204" pitchFamily="34" charset="0"/>
                <a:cs typeface="Lucida Sans Unicode" panose="020B0602030504020204" pitchFamily="34" charset="0"/>
              </a:rPr>
              <a:t> Plant 1948</a:t>
            </a:r>
          </a:p>
          <a:p>
            <a:pPr eaLnBrk="1" hangingPunct="1">
              <a:lnSpc>
                <a:spcPct val="100000"/>
              </a:lnSpc>
              <a:spcBef>
                <a:spcPts val="600"/>
              </a:spcBef>
            </a:pPr>
            <a:r>
              <a:rPr lang="en-US" altLang="en-US" sz="2000" err="1">
                <a:solidFill>
                  <a:srgbClr val="000000"/>
                </a:solidFill>
                <a:latin typeface="Arial" panose="020B0604020202020204" pitchFamily="34" charset="0"/>
                <a:cs typeface="Lucida Sans Unicode" panose="020B0602030504020204" pitchFamily="34" charset="0"/>
              </a:rPr>
              <a:t>Sefydlu</a:t>
            </a:r>
            <a:r>
              <a:rPr lang="en-US" altLang="en-US" sz="2000">
                <a:solidFill>
                  <a:srgbClr val="000000"/>
                </a:solidFill>
                <a:latin typeface="Arial" panose="020B0604020202020204" pitchFamily="34" charset="0"/>
                <a:cs typeface="Lucida Sans Unicode" panose="020B0602030504020204" pitchFamily="34" charset="0"/>
              </a:rPr>
              <a:t> ACPC – </a:t>
            </a:r>
            <a:r>
              <a:rPr lang="en-US" altLang="en-US" sz="2000" err="1">
                <a:solidFill>
                  <a:srgbClr val="000000"/>
                </a:solidFill>
                <a:latin typeface="Arial" panose="020B0604020202020204" pitchFamily="34" charset="0"/>
                <a:cs typeface="Lucida Sans Unicode" panose="020B0602030504020204" pitchFamily="34" charset="0"/>
              </a:rPr>
              <a:t>grwpiau</a:t>
            </a:r>
            <a:r>
              <a:rPr lang="en-US" altLang="en-US" sz="2000">
                <a:solidFill>
                  <a:srgbClr val="000000"/>
                </a:solidFill>
                <a:latin typeface="Arial" panose="020B0604020202020204" pitchFamily="34" charset="0"/>
                <a:cs typeface="Lucida Sans Unicode" panose="020B0602030504020204" pitchFamily="34" charset="0"/>
              </a:rPr>
              <a:t> a </a:t>
            </a:r>
            <a:r>
              <a:rPr lang="en-US" altLang="en-US" sz="2000" err="1">
                <a:solidFill>
                  <a:srgbClr val="000000"/>
                </a:solidFill>
                <a:latin typeface="Arial" panose="020B0604020202020204" pitchFamily="34" charset="0"/>
                <a:cs typeface="Lucida Sans Unicode" panose="020B0602030504020204" pitchFamily="34" charset="0"/>
              </a:rPr>
              <a:t>nifer</a:t>
            </a:r>
            <a:r>
              <a:rPr lang="en-US" altLang="en-US" sz="2000">
                <a:solidFill>
                  <a:srgbClr val="000000"/>
                </a:solidFill>
                <a:latin typeface="Arial" panose="020B0604020202020204" pitchFamily="34" charset="0"/>
                <a:cs typeface="Lucida Sans Unicode" panose="020B0602030504020204" pitchFamily="34" charset="0"/>
              </a:rPr>
              <a:t> o </a:t>
            </a:r>
            <a:r>
              <a:rPr lang="en-US" altLang="en-US" sz="2000" err="1">
                <a:solidFill>
                  <a:srgbClr val="000000"/>
                </a:solidFill>
                <a:latin typeface="Arial" panose="020B0604020202020204" pitchFamily="34" charset="0"/>
                <a:cs typeface="Lucida Sans Unicode" panose="020B0602030504020204" pitchFamily="34" charset="0"/>
              </a:rPr>
              <a:t>asiantaethau</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i</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ysgrifennu</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polisiau</a:t>
            </a:r>
            <a:r>
              <a:rPr lang="en-US" altLang="en-US" sz="2000">
                <a:solidFill>
                  <a:srgbClr val="000000"/>
                </a:solidFill>
                <a:latin typeface="Arial" panose="020B0604020202020204" pitchFamily="34" charset="0"/>
                <a:cs typeface="Lucida Sans Unicode" panose="020B0602030504020204" pitchFamily="34" charset="0"/>
              </a:rPr>
              <a:t> a </a:t>
            </a:r>
            <a:r>
              <a:rPr lang="en-US" altLang="en-US" sz="2000" err="1">
                <a:solidFill>
                  <a:srgbClr val="000000"/>
                </a:solidFill>
                <a:latin typeface="Arial" panose="020B0604020202020204" pitchFamily="34" charset="0"/>
                <a:cs typeface="Lucida Sans Unicode" panose="020B0602030504020204" pitchFamily="34" charset="0"/>
              </a:rPr>
              <a:t>gweithdrefnau</a:t>
            </a:r>
            <a:r>
              <a:rPr lang="en-US" altLang="en-US" sz="2000">
                <a:solidFill>
                  <a:srgbClr val="000000"/>
                </a:solidFill>
                <a:latin typeface="Arial" panose="020B0604020202020204" pitchFamily="34" charset="0"/>
                <a:cs typeface="Lucida Sans Unicode" panose="020B0602030504020204" pitchFamily="34" charset="0"/>
              </a:rPr>
              <a:t>  </a:t>
            </a:r>
          </a:p>
          <a:p>
            <a:pPr eaLnBrk="1" hangingPunct="1">
              <a:lnSpc>
                <a:spcPct val="100000"/>
              </a:lnSpc>
              <a:spcBef>
                <a:spcPts val="600"/>
              </a:spcBef>
            </a:pPr>
            <a:r>
              <a:rPr lang="en-US" altLang="en-US" sz="2000">
                <a:solidFill>
                  <a:srgbClr val="000000"/>
                </a:solidFill>
                <a:latin typeface="Arial" panose="020B0604020202020204" pitchFamily="34" charset="0"/>
                <a:cs typeface="Lucida Sans Unicode" panose="020B0602030504020204" pitchFamily="34" charset="0"/>
              </a:rPr>
              <a:t>Mae </a:t>
            </a:r>
            <a:r>
              <a:rPr lang="en-US" altLang="en-US" sz="2000" err="1">
                <a:solidFill>
                  <a:srgbClr val="000000"/>
                </a:solidFill>
                <a:latin typeface="Arial" panose="020B0604020202020204" pitchFamily="34" charset="0"/>
                <a:cs typeface="Lucida Sans Unicode" panose="020B0602030504020204" pitchFamily="34" charset="0"/>
              </a:rPr>
              <a:t>rhain</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erbyn</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hyn</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wedi</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newid</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i’r</a:t>
            </a:r>
            <a:r>
              <a:rPr lang="en-US" altLang="en-US" sz="2000">
                <a:solidFill>
                  <a:srgbClr val="000000"/>
                </a:solidFill>
                <a:latin typeface="Arial" panose="020B0604020202020204" pitchFamily="34" charset="0"/>
                <a:cs typeface="Lucida Sans Unicode" panose="020B0602030504020204" pitchFamily="34" charset="0"/>
              </a:rPr>
              <a:t> LSCB</a:t>
            </a:r>
          </a:p>
          <a:p>
            <a:pPr eaLnBrk="1" hangingPunct="1">
              <a:lnSpc>
                <a:spcPct val="100000"/>
              </a:lnSpc>
              <a:spcBef>
                <a:spcPts val="600"/>
              </a:spcBef>
            </a:pPr>
            <a:r>
              <a:rPr lang="en-US" altLang="en-US" sz="2000" err="1">
                <a:solidFill>
                  <a:srgbClr val="000000"/>
                </a:solidFill>
                <a:latin typeface="Arial" panose="020B0604020202020204" pitchFamily="34" charset="0"/>
                <a:cs typeface="Lucida Sans Unicode" panose="020B0602030504020204" pitchFamily="34" charset="0"/>
              </a:rPr>
              <a:t>Cynhadleddau</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diogelu</a:t>
            </a:r>
            <a:r>
              <a:rPr lang="en-US" altLang="en-US" sz="2000">
                <a:solidFill>
                  <a:srgbClr val="000000"/>
                </a:solidFill>
                <a:latin typeface="Arial" panose="020B0604020202020204" pitchFamily="34" charset="0"/>
                <a:cs typeface="Lucida Sans Unicode" panose="020B0602030504020204" pitchFamily="34" charset="0"/>
              </a:rPr>
              <a:t> plant </a:t>
            </a:r>
            <a:r>
              <a:rPr lang="en-US" altLang="en-US" sz="2000" err="1">
                <a:solidFill>
                  <a:srgbClr val="000000"/>
                </a:solidFill>
                <a:latin typeface="Arial" panose="020B0604020202020204" pitchFamily="34" charset="0"/>
                <a:cs typeface="Lucida Sans Unicode" panose="020B0602030504020204" pitchFamily="34" charset="0"/>
              </a:rPr>
              <a:t>rhyngasiantaethol</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achosion</a:t>
            </a:r>
            <a:r>
              <a:rPr lang="en-US" altLang="en-US" sz="2000">
                <a:solidFill>
                  <a:srgbClr val="000000"/>
                </a:solidFill>
                <a:latin typeface="Arial" panose="020B0604020202020204" pitchFamily="34" charset="0"/>
                <a:cs typeface="Lucida Sans Unicode" panose="020B0602030504020204" pitchFamily="34" charset="0"/>
              </a:rPr>
              <a:t> </a:t>
            </a:r>
            <a:r>
              <a:rPr lang="en-US" altLang="en-US" sz="2000" err="1">
                <a:solidFill>
                  <a:srgbClr val="000000"/>
                </a:solidFill>
                <a:latin typeface="Arial" panose="020B0604020202020204" pitchFamily="34" charset="0"/>
                <a:cs typeface="Lucida Sans Unicode" panose="020B0602030504020204" pitchFamily="34" charset="0"/>
              </a:rPr>
              <a:t>penodol</a:t>
            </a:r>
            <a:r>
              <a:rPr lang="en-US" altLang="en-US" sz="2000">
                <a:solidFill>
                  <a:srgbClr val="000000"/>
                </a:solidFill>
                <a:latin typeface="Arial" panose="020B0604020202020204" pitchFamily="34" charset="0"/>
                <a:cs typeface="Lucida Sans Unicode" panose="020B0602030504020204" pitchFamily="34" charset="0"/>
              </a:rPr>
              <a:t>)</a:t>
            </a:r>
          </a:p>
        </p:txBody>
      </p:sp>
      <p:sp>
        <p:nvSpPr>
          <p:cNvPr id="32772" name="Text Box 3">
            <a:extLst>
              <a:ext uri="{FF2B5EF4-FFF2-40B4-BE49-F238E27FC236}">
                <a16:creationId xmlns:a16="http://schemas.microsoft.com/office/drawing/2014/main" id="{D226397F-4163-463C-8B04-50638D7B22B9}"/>
              </a:ext>
            </a:extLst>
          </p:cNvPr>
          <p:cNvSpPr txBox="1">
            <a:spLocks noChangeArrowheads="1"/>
          </p:cNvSpPr>
          <p:nvPr/>
        </p:nvSpPr>
        <p:spPr bwMode="auto">
          <a:xfrm>
            <a:off x="4781874" y="1700808"/>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2900" indent="-341313">
              <a:lnSpc>
                <a:spcPct val="90000"/>
              </a:lnSpc>
              <a:spcBef>
                <a:spcPts val="750"/>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defRPr sz="1300">
                <a:solidFill>
                  <a:schemeClr val="tx1"/>
                </a:solidFill>
                <a:latin typeface="Calibri" panose="020F0502020204030204" pitchFamily="34" charset="0"/>
              </a:defRPr>
            </a:lvl9pPr>
          </a:lstStyle>
          <a:p>
            <a:pPr eaLnBrk="1" hangingPunct="1">
              <a:lnSpc>
                <a:spcPct val="100000"/>
              </a:lnSpc>
              <a:spcBef>
                <a:spcPts val="600"/>
              </a:spcBef>
              <a:buFontTx/>
              <a:buNone/>
            </a:pPr>
            <a:r>
              <a:rPr lang="en-US" altLang="en-US" sz="2000">
                <a:solidFill>
                  <a:schemeClr val="accent1">
                    <a:lumMod val="75000"/>
                  </a:schemeClr>
                </a:solidFill>
                <a:latin typeface="Arial" panose="020B0604020202020204" pitchFamily="34" charset="0"/>
                <a:cs typeface="Arial" panose="020B0604020202020204" pitchFamily="34" charset="0"/>
              </a:rPr>
              <a:t>Key Points:</a:t>
            </a:r>
          </a:p>
          <a:p>
            <a:pPr eaLnBrk="1" hangingPunct="1">
              <a:lnSpc>
                <a:spcPct val="100000"/>
              </a:lnSpc>
              <a:spcBef>
                <a:spcPts val="600"/>
              </a:spcBef>
              <a:buClr>
                <a:srgbClr val="0000FF"/>
              </a:buClr>
            </a:pPr>
            <a:r>
              <a:rPr lang="en-US" altLang="en-US" sz="2000">
                <a:solidFill>
                  <a:schemeClr val="accent1">
                    <a:lumMod val="75000"/>
                  </a:schemeClr>
                </a:solidFill>
                <a:latin typeface="Arial" panose="020B0604020202020204" pitchFamily="34" charset="0"/>
                <a:cs typeface="Arial" panose="020B0604020202020204" pitchFamily="34" charset="0"/>
              </a:rPr>
              <a:t>Supersedes the 1948 Children Act</a:t>
            </a:r>
          </a:p>
          <a:p>
            <a:pPr eaLnBrk="1" hangingPunct="1">
              <a:lnSpc>
                <a:spcPct val="100000"/>
              </a:lnSpc>
              <a:spcBef>
                <a:spcPts val="600"/>
              </a:spcBef>
              <a:buClr>
                <a:srgbClr val="0000FF"/>
              </a:buClr>
            </a:pPr>
            <a:r>
              <a:rPr lang="en-US" altLang="en-US" sz="2000">
                <a:solidFill>
                  <a:schemeClr val="accent1">
                    <a:lumMod val="75000"/>
                  </a:schemeClr>
                </a:solidFill>
                <a:latin typeface="Arial" panose="020B0604020202020204" pitchFamily="34" charset="0"/>
                <a:cs typeface="Arial" panose="020B0604020202020204" pitchFamily="34" charset="0"/>
              </a:rPr>
              <a:t>The setting up of the ACPC’s (Area Child Protection Committees) – multi-agency group to re-write policies and procedures.</a:t>
            </a:r>
          </a:p>
          <a:p>
            <a:pPr eaLnBrk="1" hangingPunct="1">
              <a:lnSpc>
                <a:spcPct val="100000"/>
              </a:lnSpc>
              <a:spcBef>
                <a:spcPts val="600"/>
              </a:spcBef>
              <a:buClr>
                <a:srgbClr val="0000FF"/>
              </a:buClr>
            </a:pPr>
            <a:r>
              <a:rPr lang="en-US" altLang="en-US" sz="2000">
                <a:solidFill>
                  <a:schemeClr val="accent1">
                    <a:lumMod val="75000"/>
                  </a:schemeClr>
                </a:solidFill>
                <a:latin typeface="Arial" panose="020B0604020202020204" pitchFamily="34" charset="0"/>
                <a:cs typeface="Arial" panose="020B0604020202020204" pitchFamily="34" charset="0"/>
              </a:rPr>
              <a:t>Now replaced by LSCB (Local Safeguarding Children Boards)</a:t>
            </a:r>
          </a:p>
          <a:p>
            <a:pPr eaLnBrk="1" hangingPunct="1">
              <a:lnSpc>
                <a:spcPct val="100000"/>
              </a:lnSpc>
              <a:spcBef>
                <a:spcPts val="600"/>
              </a:spcBef>
              <a:buClr>
                <a:srgbClr val="0000FF"/>
              </a:buClr>
            </a:pPr>
            <a:r>
              <a:rPr lang="en-US" altLang="en-US" sz="2000">
                <a:solidFill>
                  <a:schemeClr val="accent1">
                    <a:lumMod val="75000"/>
                  </a:schemeClr>
                </a:solidFill>
                <a:latin typeface="Arial" panose="020B0604020202020204" pitchFamily="34" charset="0"/>
                <a:cs typeface="Arial" panose="020B0604020202020204" pitchFamily="34" charset="0"/>
              </a:rPr>
              <a:t>Inter-agencies child protection conferences (specific cases)</a:t>
            </a:r>
          </a:p>
          <a:p>
            <a:pPr eaLnBrk="1" hangingPunct="1">
              <a:lnSpc>
                <a:spcPct val="100000"/>
              </a:lnSpc>
              <a:spcBef>
                <a:spcPts val="600"/>
              </a:spcBef>
              <a:buClr>
                <a:srgbClr val="0000FF"/>
              </a:buClr>
            </a:pPr>
            <a:endParaRPr lang="en-US" altLang="en-US" sz="2400">
              <a:solidFill>
                <a:srgbClr val="0000FF"/>
              </a:solidFill>
              <a:latin typeface="Arial" panose="020B0604020202020204" pitchFamily="34" charset="0"/>
              <a:cs typeface="Lucida Sans Unicode" panose="020B0602030504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1">
            <a:extLst>
              <a:ext uri="{FF2B5EF4-FFF2-40B4-BE49-F238E27FC236}">
                <a16:creationId xmlns:a16="http://schemas.microsoft.com/office/drawing/2014/main" id="{01A71CB2-1560-4E8F-908D-435A4E6A73EC}"/>
              </a:ext>
            </a:extLst>
          </p:cNvPr>
          <p:cNvSpPr txBox="1">
            <a:spLocks noChangeArrowheads="1"/>
          </p:cNvSpPr>
          <p:nvPr/>
        </p:nvSpPr>
        <p:spPr bwMode="auto">
          <a:xfrm>
            <a:off x="827088" y="333375"/>
            <a:ext cx="6723062" cy="8175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a:solidFill>
                  <a:srgbClr val="000000"/>
                </a:solidFill>
                <a:latin typeface="Arial" panose="020B0604020202020204" pitchFamily="34" charset="0"/>
                <a:cs typeface="Lucida Sans Unicode" panose="020B0602030504020204" pitchFamily="34" charset="0"/>
              </a:rPr>
              <a:t>     </a:t>
            </a:r>
            <a:r>
              <a:rPr lang="en-US" altLang="en-US" sz="4800" b="1">
                <a:solidFill>
                  <a:srgbClr val="000000"/>
                </a:solidFill>
                <a:latin typeface="Arial" panose="020B0604020202020204" pitchFamily="34" charset="0"/>
                <a:cs typeface="Lucida Sans Unicode" panose="020B0602030504020204" pitchFamily="34" charset="0"/>
              </a:rPr>
              <a:t>Jasmine Beckford</a:t>
            </a:r>
          </a:p>
        </p:txBody>
      </p:sp>
      <p:sp>
        <p:nvSpPr>
          <p:cNvPr id="34819" name="Text Box 3">
            <a:extLst>
              <a:ext uri="{FF2B5EF4-FFF2-40B4-BE49-F238E27FC236}">
                <a16:creationId xmlns:a16="http://schemas.microsoft.com/office/drawing/2014/main" id="{F0E456D8-BD02-4ACF-9FAE-6EB1DDD32131}"/>
              </a:ext>
            </a:extLst>
          </p:cNvPr>
          <p:cNvSpPr txBox="1">
            <a:spLocks noChangeArrowheads="1"/>
          </p:cNvSpPr>
          <p:nvPr/>
        </p:nvSpPr>
        <p:spPr bwMode="auto">
          <a:xfrm>
            <a:off x="4859338" y="1255713"/>
            <a:ext cx="3298825" cy="32400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1984</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4 </a:t>
            </a:r>
            <a:r>
              <a:rPr lang="en-US" altLang="en-US" sz="2400" err="1">
                <a:solidFill>
                  <a:srgbClr val="000000"/>
                </a:solidFill>
                <a:latin typeface="Arial" panose="020B0604020202020204" pitchFamily="34" charset="0"/>
                <a:cs typeface="Lucida Sans Unicode" panose="020B0602030504020204" pitchFamily="34" charset="0"/>
              </a:rPr>
              <a:t>oed</a:t>
            </a:r>
            <a:r>
              <a:rPr lang="en-US" altLang="en-US" sz="2400">
                <a:solidFill>
                  <a:srgbClr val="000000"/>
                </a:solidFill>
                <a:latin typeface="Arial" panose="020B0604020202020204" pitchFamily="34" charset="0"/>
                <a:cs typeface="Lucida Sans Unicode" panose="020B0602030504020204" pitchFamily="34" charset="0"/>
              </a:rPr>
              <a:t>/</a:t>
            </a:r>
            <a:r>
              <a:rPr lang="en-US" altLang="en-US" sz="2400">
                <a:solidFill>
                  <a:schemeClr val="accent1">
                    <a:lumMod val="75000"/>
                  </a:schemeClr>
                </a:solidFill>
                <a:latin typeface="Arial" panose="020B0604020202020204" pitchFamily="34" charset="0"/>
                <a:cs typeface="Lucida Sans Unicode" panose="020B0602030504020204" pitchFamily="34" charset="0"/>
              </a:rPr>
              <a:t>years</a:t>
            </a:r>
          </a:p>
          <a:p>
            <a:pPr eaLnBrk="1" hangingPunct="1">
              <a:lnSpc>
                <a:spcPct val="100000"/>
              </a:lnSpc>
              <a:spcBef>
                <a:spcPts val="700"/>
              </a:spcBef>
            </a:pPr>
            <a:r>
              <a:rPr lang="en-US" altLang="en-US" sz="2400" err="1">
                <a:solidFill>
                  <a:srgbClr val="000000"/>
                </a:solidFill>
                <a:latin typeface="Arial" panose="020B0604020202020204" pitchFamily="34" charset="0"/>
                <a:cs typeface="Lucida Sans Unicode" panose="020B0602030504020204" pitchFamily="34" charset="0"/>
              </a:rPr>
              <a:t>Llundain</a:t>
            </a:r>
            <a:r>
              <a:rPr lang="en-US" altLang="en-US" sz="2400">
                <a:solidFill>
                  <a:srgbClr val="000000"/>
                </a:solidFill>
                <a:latin typeface="Arial" panose="020B0604020202020204" pitchFamily="34" charset="0"/>
                <a:cs typeface="Lucida Sans Unicode" panose="020B0602030504020204" pitchFamily="34" charset="0"/>
              </a:rPr>
              <a:t>/</a:t>
            </a:r>
            <a:r>
              <a:rPr lang="en-US" altLang="en-US" sz="2400">
                <a:solidFill>
                  <a:schemeClr val="accent1">
                    <a:lumMod val="75000"/>
                  </a:schemeClr>
                </a:solidFill>
                <a:latin typeface="Arial" panose="020B0604020202020204" pitchFamily="34" charset="0"/>
                <a:cs typeface="Lucida Sans Unicode" panose="020B0602030504020204" pitchFamily="34" charset="0"/>
              </a:rPr>
              <a:t>London</a:t>
            </a:r>
          </a:p>
          <a:p>
            <a:pPr eaLnBrk="1" hangingPunct="1">
              <a:lnSpc>
                <a:spcPct val="100000"/>
              </a:lnSpc>
              <a:spcBef>
                <a:spcPts val="700"/>
              </a:spcBef>
            </a:pPr>
            <a:r>
              <a:rPr lang="en-US" altLang="en-US" sz="2400" err="1">
                <a:solidFill>
                  <a:srgbClr val="000000"/>
                </a:solidFill>
                <a:latin typeface="Arial" panose="020B0604020202020204" pitchFamily="34" charset="0"/>
                <a:cs typeface="Lucida Sans Unicode" panose="020B0602030504020204" pitchFamily="34" charset="0"/>
              </a:rPr>
              <a:t>Llys</a:t>
            </a:r>
            <a:r>
              <a:rPr lang="en-US" altLang="en-US" sz="2400">
                <a:solidFill>
                  <a:srgbClr val="000000"/>
                </a:solidFill>
                <a:latin typeface="Arial" panose="020B0604020202020204" pitchFamily="34" charset="0"/>
                <a:cs typeface="Lucida Sans Unicode" panose="020B0602030504020204" pitchFamily="34" charset="0"/>
              </a:rPr>
              <a:t> dad/</a:t>
            </a:r>
            <a:r>
              <a:rPr lang="en-US" altLang="en-US" sz="2400">
                <a:solidFill>
                  <a:schemeClr val="accent1">
                    <a:lumMod val="75000"/>
                  </a:schemeClr>
                </a:solidFill>
                <a:latin typeface="Arial" panose="020B0604020202020204" pitchFamily="34" charset="0"/>
                <a:cs typeface="Lucida Sans Unicode" panose="020B0602030504020204" pitchFamily="34" charset="0"/>
              </a:rPr>
              <a:t>stepfather</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O dan </a:t>
            </a:r>
            <a:r>
              <a:rPr lang="en-US" altLang="en-US" sz="2400" err="1">
                <a:solidFill>
                  <a:srgbClr val="000000"/>
                </a:solidFill>
                <a:latin typeface="Arial" panose="020B0604020202020204" pitchFamily="34" charset="0"/>
                <a:cs typeface="Lucida Sans Unicode" panose="020B0602030504020204" pitchFamily="34" charset="0"/>
              </a:rPr>
              <a:t>yr</a:t>
            </a:r>
            <a:r>
              <a:rPr lang="en-US" altLang="en-US" sz="2400">
                <a:solidFill>
                  <a:srgbClr val="000000"/>
                </a:solidFill>
                <a:latin typeface="Arial" panose="020B0604020202020204" pitchFamily="34" charset="0"/>
                <a:cs typeface="Lucida Sans Unicode" panose="020B0602030504020204" pitchFamily="34" charset="0"/>
              </a:rPr>
              <a:t> </a:t>
            </a:r>
            <a:r>
              <a:rPr lang="en-US" altLang="en-US" sz="2400" err="1">
                <a:solidFill>
                  <a:srgbClr val="000000"/>
                </a:solidFill>
                <a:latin typeface="Arial" panose="020B0604020202020204" pitchFamily="34" charset="0"/>
                <a:cs typeface="Lucida Sans Unicode" panose="020B0602030504020204" pitchFamily="34" charset="0"/>
              </a:rPr>
              <a:t>awdurdodau</a:t>
            </a:r>
            <a:r>
              <a:rPr lang="en-US" altLang="en-US" sz="2400">
                <a:solidFill>
                  <a:srgbClr val="000000"/>
                </a:solidFill>
                <a:latin typeface="Arial" panose="020B0604020202020204" pitchFamily="34" charset="0"/>
                <a:cs typeface="Lucida Sans Unicode" panose="020B0602030504020204" pitchFamily="34" charset="0"/>
              </a:rPr>
              <a:t> </a:t>
            </a:r>
            <a:r>
              <a:rPr lang="en-US" altLang="en-US" sz="2400" err="1">
                <a:solidFill>
                  <a:srgbClr val="000000"/>
                </a:solidFill>
                <a:latin typeface="Arial" panose="020B0604020202020204" pitchFamily="34" charset="0"/>
                <a:cs typeface="Lucida Sans Unicode" panose="020B0602030504020204" pitchFamily="34" charset="0"/>
              </a:rPr>
              <a:t>ar</a:t>
            </a:r>
            <a:r>
              <a:rPr lang="en-US" altLang="en-US" sz="2400">
                <a:solidFill>
                  <a:srgbClr val="000000"/>
                </a:solidFill>
                <a:latin typeface="Arial" panose="020B0604020202020204" pitchFamily="34" charset="0"/>
                <a:cs typeface="Lucida Sans Unicode" panose="020B0602030504020204" pitchFamily="34" charset="0"/>
              </a:rPr>
              <a:t> y </a:t>
            </a:r>
            <a:r>
              <a:rPr lang="en-US" altLang="en-US" sz="2400" err="1">
                <a:solidFill>
                  <a:srgbClr val="000000"/>
                </a:solidFill>
                <a:latin typeface="Arial" panose="020B0604020202020204" pitchFamily="34" charset="0"/>
                <a:cs typeface="Lucida Sans Unicode" panose="020B0602030504020204" pitchFamily="34" charset="0"/>
              </a:rPr>
              <a:t>pryd</a:t>
            </a:r>
            <a:r>
              <a:rPr lang="en-US" altLang="en-US" sz="2400">
                <a:solidFill>
                  <a:srgbClr val="000000"/>
                </a:solidFill>
                <a:latin typeface="Arial" panose="020B0604020202020204" pitchFamily="34" charset="0"/>
                <a:cs typeface="Lucida Sans Unicode" panose="020B0602030504020204" pitchFamily="34" charset="0"/>
              </a:rPr>
              <a:t>/</a:t>
            </a:r>
            <a:r>
              <a:rPr lang="en-US" altLang="en-US" sz="2400">
                <a:solidFill>
                  <a:schemeClr val="accent1">
                    <a:lumMod val="75000"/>
                  </a:schemeClr>
                </a:solidFill>
                <a:latin typeface="Arial" panose="020B0604020202020204" pitchFamily="34" charset="0"/>
                <a:cs typeface="Lucida Sans Unicode" panose="020B0602030504020204" pitchFamily="34" charset="0"/>
              </a:rPr>
              <a:t>under care of Social Services at the time</a:t>
            </a:r>
          </a:p>
          <a:p>
            <a:pPr eaLnBrk="1" hangingPunct="1">
              <a:lnSpc>
                <a:spcPct val="100000"/>
              </a:lnSpc>
              <a:spcBef>
                <a:spcPts val="700"/>
              </a:spcBef>
            </a:pPr>
            <a:r>
              <a:rPr lang="en-US" altLang="en-US" sz="2400">
                <a:solidFill>
                  <a:schemeClr val="accent1">
                    <a:lumMod val="75000"/>
                  </a:schemeClr>
                </a:solidFill>
                <a:latin typeface="Arial" panose="020B0604020202020204" pitchFamily="34" charset="0"/>
                <a:cs typeface="Lucida Sans Unicode" panose="020B0602030504020204" pitchFamily="34" charset="0"/>
              </a:rPr>
              <a:t>Visited 78 times </a:t>
            </a:r>
          </a:p>
          <a:p>
            <a:pPr eaLnBrk="1" hangingPunct="1">
              <a:lnSpc>
                <a:spcPct val="100000"/>
              </a:lnSpc>
              <a:spcBef>
                <a:spcPts val="700"/>
              </a:spcBef>
              <a:buFont typeface="Arial" panose="020B0604020202020204" pitchFamily="34" charset="0"/>
              <a:buNone/>
            </a:pPr>
            <a:endParaRPr lang="en-US" altLang="en-US" sz="2800">
              <a:solidFill>
                <a:srgbClr val="000000"/>
              </a:solidFill>
              <a:latin typeface="Arial" panose="020B0604020202020204" pitchFamily="34" charset="0"/>
              <a:cs typeface="Lucida Sans Unicode" panose="020B0602030504020204" pitchFamily="34" charset="0"/>
            </a:endParaRPr>
          </a:p>
        </p:txBody>
      </p:sp>
      <p:grpSp>
        <p:nvGrpSpPr>
          <p:cNvPr id="34820" name="Group 4">
            <a:extLst>
              <a:ext uri="{FF2B5EF4-FFF2-40B4-BE49-F238E27FC236}">
                <a16:creationId xmlns:a16="http://schemas.microsoft.com/office/drawing/2014/main" id="{4F06AB6C-4ADC-4AA1-BB5F-348F5D10F39D}"/>
              </a:ext>
            </a:extLst>
          </p:cNvPr>
          <p:cNvGrpSpPr>
            <a:grpSpLocks/>
          </p:cNvGrpSpPr>
          <p:nvPr/>
        </p:nvGrpSpPr>
        <p:grpSpPr bwMode="auto">
          <a:xfrm>
            <a:off x="549275" y="1255713"/>
            <a:ext cx="3529013" cy="3887787"/>
            <a:chOff x="-48" y="754"/>
            <a:chExt cx="2882" cy="3420"/>
          </a:xfrm>
        </p:grpSpPr>
        <p:pic>
          <p:nvPicPr>
            <p:cNvPr id="34821" name="Picture 5">
              <a:extLst>
                <a:ext uri="{FF2B5EF4-FFF2-40B4-BE49-F238E27FC236}">
                  <a16:creationId xmlns:a16="http://schemas.microsoft.com/office/drawing/2014/main" id="{4E56945D-24BB-4709-B7DE-AA09F6A026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54"/>
              <a:ext cx="2834" cy="342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822" name="Text Box 6">
              <a:extLst>
                <a:ext uri="{FF2B5EF4-FFF2-40B4-BE49-F238E27FC236}">
                  <a16:creationId xmlns:a16="http://schemas.microsoft.com/office/drawing/2014/main" id="{FA7294C3-D293-4BE2-B2D8-3D8AE8ADE2D5}"/>
                </a:ext>
              </a:extLst>
            </p:cNvPr>
            <p:cNvSpPr txBox="1">
              <a:spLocks noChangeArrowheads="1"/>
            </p:cNvSpPr>
            <p:nvPr/>
          </p:nvSpPr>
          <p:spPr bwMode="auto">
            <a:xfrm>
              <a:off x="-48" y="754"/>
              <a:ext cx="2882" cy="34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1">
            <a:extLst>
              <a:ext uri="{FF2B5EF4-FFF2-40B4-BE49-F238E27FC236}">
                <a16:creationId xmlns:a16="http://schemas.microsoft.com/office/drawing/2014/main" id="{B64638B8-E122-4E29-8098-EBE7D5A3587D}"/>
              </a:ext>
            </a:extLst>
          </p:cNvPr>
          <p:cNvSpPr txBox="1">
            <a:spLocks noChangeArrowheads="1"/>
          </p:cNvSpPr>
          <p:nvPr/>
        </p:nvSpPr>
        <p:spPr bwMode="auto">
          <a:xfrm>
            <a:off x="376238" y="-655638"/>
            <a:ext cx="8229600" cy="2773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br>
              <a:rPr lang="en-US" altLang="en-US" sz="4400">
                <a:solidFill>
                  <a:srgbClr val="000000"/>
                </a:solidFill>
                <a:latin typeface="Arial Unicode MS" pitchFamily="34" charset="-128"/>
                <a:cs typeface="Lucida Sans Unicode" panose="020B0602030504020204" pitchFamily="34" charset="0"/>
              </a:rPr>
            </a:br>
            <a:r>
              <a:rPr lang="en-US" altLang="en-US" sz="4400">
                <a:solidFill>
                  <a:srgbClr val="000000"/>
                </a:solidFill>
                <a:latin typeface="Arial Unicode MS" pitchFamily="34" charset="-128"/>
                <a:cs typeface="Lucida Sans Unicode" panose="020B0602030504020204" pitchFamily="34" charset="0"/>
              </a:rPr>
              <a:t> </a:t>
            </a:r>
            <a:r>
              <a:rPr lang="en-US" altLang="en-US" sz="4800" b="1" err="1">
                <a:solidFill>
                  <a:srgbClr val="000000"/>
                </a:solidFill>
                <a:latin typeface="Arial" panose="020B0604020202020204" pitchFamily="34" charset="0"/>
                <a:cs typeface="Arial" panose="020B0604020202020204" pitchFamily="34" charset="0"/>
              </a:rPr>
              <a:t>Deddf</a:t>
            </a:r>
            <a:r>
              <a:rPr lang="en-US" altLang="en-US" sz="4800" b="1">
                <a:solidFill>
                  <a:srgbClr val="000000"/>
                </a:solidFill>
                <a:latin typeface="Arial" panose="020B0604020202020204" pitchFamily="34" charset="0"/>
                <a:cs typeface="Arial" panose="020B0604020202020204" pitchFamily="34" charset="0"/>
              </a:rPr>
              <a:t> Plant 1989 </a:t>
            </a:r>
            <a:br>
              <a:rPr lang="en-US" altLang="en-US" sz="4800" b="1">
                <a:solidFill>
                  <a:srgbClr val="000000"/>
                </a:solidFill>
                <a:latin typeface="Arial" panose="020B0604020202020204" pitchFamily="34" charset="0"/>
                <a:cs typeface="Arial" panose="020B0604020202020204" pitchFamily="34" charset="0"/>
              </a:rPr>
            </a:br>
            <a:r>
              <a:rPr lang="en-US" altLang="en-US" sz="4800" b="1">
                <a:solidFill>
                  <a:schemeClr val="accent1">
                    <a:lumMod val="75000"/>
                  </a:schemeClr>
                </a:solidFill>
                <a:latin typeface="Arial" panose="020B0604020202020204" pitchFamily="34" charset="0"/>
                <a:cs typeface="Arial" panose="020B0604020202020204" pitchFamily="34" charset="0"/>
              </a:rPr>
              <a:t>The Children Act 1989</a:t>
            </a:r>
            <a:br>
              <a:rPr lang="en-US" altLang="en-US" sz="4400">
                <a:solidFill>
                  <a:srgbClr val="0000FF"/>
                </a:solidFill>
                <a:latin typeface="Arial Unicode MS" pitchFamily="34" charset="-128"/>
                <a:cs typeface="Lucida Sans Unicode" panose="020B0602030504020204" pitchFamily="34" charset="0"/>
              </a:rPr>
            </a:br>
            <a:endParaRPr lang="en-US" altLang="en-US" sz="4400">
              <a:solidFill>
                <a:srgbClr val="0000FF"/>
              </a:solidFill>
              <a:latin typeface="Arial Unicode MS" pitchFamily="34" charset="-128"/>
              <a:cs typeface="Lucida Sans Unicode" panose="020B0602030504020204" pitchFamily="34" charset="0"/>
            </a:endParaRPr>
          </a:p>
        </p:txBody>
      </p:sp>
      <p:sp>
        <p:nvSpPr>
          <p:cNvPr id="46083" name="Text Box 2">
            <a:extLst>
              <a:ext uri="{FF2B5EF4-FFF2-40B4-BE49-F238E27FC236}">
                <a16:creationId xmlns:a16="http://schemas.microsoft.com/office/drawing/2014/main" id="{370032CE-553C-4883-B6C6-B3834E9A9BA5}"/>
              </a:ext>
            </a:extLst>
          </p:cNvPr>
          <p:cNvSpPr txBox="1">
            <a:spLocks noChangeArrowheads="1"/>
          </p:cNvSpPr>
          <p:nvPr/>
        </p:nvSpPr>
        <p:spPr bwMode="auto">
          <a:xfrm>
            <a:off x="457200" y="1628775"/>
            <a:ext cx="4033838" cy="4525963"/>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Font typeface="Arial" panose="020B0604020202020204" pitchFamily="34" charset="0"/>
              <a:buNone/>
              <a:defRPr/>
            </a:pPr>
            <a:r>
              <a:rPr lang="en-US" altLang="en-US" sz="200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Pwyntiau</a:t>
            </a:r>
            <a:r>
              <a:rPr lang="en-US" altLang="en-US" sz="200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200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Allweddol</a:t>
            </a:r>
            <a:endParaRPr lang="en-US" altLang="en-US" sz="200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700"/>
              </a:spcBef>
              <a:buFont typeface="Arial Unicode MS" pitchFamily="34" charset="-128"/>
              <a:buChar char="•"/>
              <a:defRPr/>
            </a:pPr>
            <a:r>
              <a:rPr lang="en-US" altLang="en-US" sz="20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Disodoli’r Deddf Plant 1948</a:t>
            </a:r>
          </a:p>
          <a:p>
            <a:pPr eaLnBrk="1" hangingPunct="1">
              <a:spcBef>
                <a:spcPts val="700"/>
              </a:spcBef>
              <a:buFont typeface="Arial Unicode MS" pitchFamily="34" charset="-128"/>
              <a:buChar char="•"/>
              <a:defRPr/>
            </a:pPr>
            <a:r>
              <a:rPr lang="en-US" altLang="en-US" sz="20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Dylanwadu</a:t>
            </a:r>
            <a:r>
              <a:rPr lang="en-US" altLang="en-US" sz="20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0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gan</a:t>
            </a:r>
            <a:r>
              <a:rPr lang="en-US" altLang="en-US" sz="20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Jasmine Beckford, Tyra Henry, Heidi </a:t>
            </a:r>
            <a:r>
              <a:rPr lang="en-US" altLang="en-US" sz="20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Koseda</a:t>
            </a:r>
            <a:r>
              <a:rPr lang="en-US" altLang="en-US" sz="20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ac </a:t>
            </a:r>
            <a:r>
              <a:rPr lang="en-US" altLang="en-US" sz="20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eraill</a:t>
            </a:r>
            <a:endParaRPr lang="en-US" altLang="en-US" sz="20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endParaRPr>
          </a:p>
          <a:p>
            <a:pPr eaLnBrk="1" hangingPunct="1">
              <a:spcBef>
                <a:spcPts val="700"/>
              </a:spcBef>
              <a:buFont typeface="Arial Unicode MS" pitchFamily="34" charset="-128"/>
              <a:buChar char="•"/>
              <a:defRPr/>
            </a:pPr>
            <a:r>
              <a:rPr lang="en-US" altLang="en-US" sz="20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Adran</a:t>
            </a:r>
            <a:r>
              <a:rPr lang="en-US" altLang="en-US" sz="20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17 a 47</a:t>
            </a:r>
          </a:p>
          <a:p>
            <a:pPr eaLnBrk="1" hangingPunct="1">
              <a:spcBef>
                <a:spcPts val="700"/>
              </a:spcBef>
              <a:buFont typeface="Arial Unicode MS" pitchFamily="34" charset="-128"/>
              <a:buChar char="•"/>
              <a:defRPr/>
            </a:pPr>
            <a:r>
              <a:rPr lang="en-US" altLang="en-US" sz="20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Niwed</a:t>
            </a:r>
            <a:r>
              <a:rPr lang="en-US" altLang="en-US" sz="20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0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Arwyddocaol</a:t>
            </a:r>
            <a:endParaRPr lang="en-US" altLang="en-US" sz="200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700"/>
              </a:spcBef>
              <a:buFont typeface="Arial Unicode MS" pitchFamily="34" charset="-128"/>
              <a:buChar char="•"/>
              <a:defRPr/>
            </a:pPr>
            <a:r>
              <a:rPr lang="en-US" altLang="en-US" sz="200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Llais</a:t>
            </a:r>
            <a:r>
              <a:rPr lang="en-US" altLang="en-US" sz="2000">
                <a:solidFill>
                  <a:srgbClr val="000000"/>
                </a:solidFill>
                <a:latin typeface="Arial Unicode MS" pitchFamily="34" charset="-128"/>
                <a:ea typeface="ＭＳ Ｐゴシック" panose="020B0600070205080204" pitchFamily="34" charset="-128"/>
                <a:cs typeface="Lucida Sans Unicode" panose="020B0602030504020204" pitchFamily="34" charset="0"/>
              </a:rPr>
              <a:t> y </a:t>
            </a:r>
            <a:r>
              <a:rPr lang="en-US" altLang="en-US" sz="200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Plentyn</a:t>
            </a:r>
            <a:endParaRPr lang="en-US" altLang="en-US" sz="200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700"/>
              </a:spcBef>
              <a:buFont typeface="Arial Unicode MS" pitchFamily="34" charset="-128"/>
              <a:buChar char="•"/>
              <a:defRPr/>
            </a:pPr>
            <a:r>
              <a:rPr lang="en-US" altLang="en-US" sz="200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Polisiau</a:t>
            </a:r>
            <a:endParaRPr lang="en-US" altLang="en-US" sz="200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700"/>
              </a:spcBef>
              <a:buFont typeface="Arial Unicode MS" pitchFamily="34" charset="-128"/>
              <a:buChar char="•"/>
              <a:defRPr/>
            </a:pPr>
            <a:r>
              <a:rPr lang="en-US" altLang="en-US" sz="200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Lles</a:t>
            </a:r>
            <a:r>
              <a:rPr lang="en-US" altLang="en-US" sz="2000">
                <a:solidFill>
                  <a:srgbClr val="000000"/>
                </a:solidFill>
                <a:latin typeface="Arial Unicode MS" pitchFamily="34" charset="-128"/>
                <a:ea typeface="ＭＳ Ｐゴシック" panose="020B0600070205080204" pitchFamily="34" charset="-128"/>
                <a:cs typeface="Lucida Sans Unicode" panose="020B0602030504020204" pitchFamily="34" charset="0"/>
              </a:rPr>
              <a:t> y </a:t>
            </a:r>
            <a:r>
              <a:rPr lang="en-US" altLang="en-US" sz="200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plentyn</a:t>
            </a:r>
            <a:r>
              <a:rPr lang="en-US" altLang="en-US" sz="200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200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yn</a:t>
            </a:r>
            <a:r>
              <a:rPr lang="en-US" altLang="en-US" sz="2000">
                <a:solidFill>
                  <a:srgbClr val="000000"/>
                </a:solidFill>
                <a:latin typeface="Arial Unicode MS" pitchFamily="34" charset="-128"/>
                <a:ea typeface="ＭＳ Ｐゴシック" panose="020B0600070205080204" pitchFamily="34" charset="-128"/>
                <a:cs typeface="Lucida Sans Unicode" panose="020B0602030504020204" pitchFamily="34" charset="0"/>
              </a:rPr>
              <a:t> </a:t>
            </a:r>
            <a:r>
              <a:rPr lang="en-US" altLang="en-US" sz="2000" err="1">
                <a:solidFill>
                  <a:srgbClr val="000000"/>
                </a:solidFill>
                <a:latin typeface="Arial Unicode MS" pitchFamily="34" charset="-128"/>
                <a:ea typeface="ＭＳ Ｐゴシック" panose="020B0600070205080204" pitchFamily="34" charset="-128"/>
                <a:cs typeface="Lucida Sans Unicode" panose="020B0602030504020204" pitchFamily="34" charset="0"/>
              </a:rPr>
              <a:t>oruchaf</a:t>
            </a:r>
            <a:endParaRPr lang="en-US" altLang="en-US" sz="200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p:txBody>
      </p:sp>
      <p:sp>
        <p:nvSpPr>
          <p:cNvPr id="46084" name="Text Box 3">
            <a:extLst>
              <a:ext uri="{FF2B5EF4-FFF2-40B4-BE49-F238E27FC236}">
                <a16:creationId xmlns:a16="http://schemas.microsoft.com/office/drawing/2014/main" id="{58FEABF5-8815-4E99-9E28-D27C56A347E9}"/>
              </a:ext>
            </a:extLst>
          </p:cNvPr>
          <p:cNvSpPr txBox="1">
            <a:spLocks noChangeArrowheads="1"/>
          </p:cNvSpPr>
          <p:nvPr/>
        </p:nvSpPr>
        <p:spPr bwMode="auto">
          <a:xfrm>
            <a:off x="4491038" y="1557338"/>
            <a:ext cx="4383087" cy="4525962"/>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Clr>
                <a:srgbClr val="0000FF"/>
              </a:buClr>
              <a:buFont typeface="Arial" panose="020B0604020202020204" pitchFamily="34" charset="0"/>
              <a:buNone/>
              <a:defRPr/>
            </a:pPr>
            <a:r>
              <a:rPr lang="en-US" altLang="en-US" sz="200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rPr>
              <a:t>Key Points</a:t>
            </a:r>
          </a:p>
          <a:p>
            <a:pPr eaLnBrk="1" hangingPunct="1">
              <a:spcBef>
                <a:spcPts val="700"/>
              </a:spcBef>
              <a:buClr>
                <a:srgbClr val="0000FF"/>
              </a:buClr>
              <a:defRPr/>
            </a:pPr>
            <a:r>
              <a:rPr lang="en-US" altLang="en-US" sz="200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Supersedes the Children Act 1948 </a:t>
            </a:r>
          </a:p>
          <a:p>
            <a:pPr eaLnBrk="1" hangingPunct="1">
              <a:spcBef>
                <a:spcPts val="700"/>
              </a:spcBef>
              <a:buClr>
                <a:srgbClr val="0000FF"/>
              </a:buClr>
              <a:defRPr/>
            </a:pPr>
            <a:r>
              <a:rPr lang="en-US" altLang="en-US" sz="200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Influenced by Jasmine Beckford, Tyra Henry, Heidi </a:t>
            </a:r>
            <a:r>
              <a:rPr lang="en-US" altLang="en-US" sz="2000" err="1">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Koseda</a:t>
            </a:r>
            <a:r>
              <a:rPr lang="en-US" altLang="en-US" sz="200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 and others</a:t>
            </a:r>
          </a:p>
          <a:p>
            <a:pPr eaLnBrk="1" hangingPunct="1">
              <a:spcBef>
                <a:spcPts val="700"/>
              </a:spcBef>
              <a:buClr>
                <a:srgbClr val="0000FF"/>
              </a:buClr>
              <a:defRPr/>
            </a:pPr>
            <a:r>
              <a:rPr lang="en-US" altLang="en-US" sz="200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Section 17 and 47</a:t>
            </a:r>
            <a:endParaRPr lang="en-US" altLang="en-US" sz="200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endParaRPr>
          </a:p>
          <a:p>
            <a:pPr eaLnBrk="1" hangingPunct="1">
              <a:spcBef>
                <a:spcPts val="700"/>
              </a:spcBef>
              <a:buClr>
                <a:srgbClr val="0000FF"/>
              </a:buClr>
              <a:buFont typeface="Arial Unicode MS" pitchFamily="34" charset="-128"/>
              <a:buChar char="•"/>
              <a:defRPr/>
            </a:pPr>
            <a:r>
              <a:rPr lang="en-US" altLang="en-US" sz="200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rPr>
              <a:t>Significant harm</a:t>
            </a:r>
          </a:p>
          <a:p>
            <a:pPr eaLnBrk="1" hangingPunct="1">
              <a:spcBef>
                <a:spcPts val="700"/>
              </a:spcBef>
              <a:buClr>
                <a:srgbClr val="0000FF"/>
              </a:buClr>
              <a:buFont typeface="Arial Unicode MS" pitchFamily="34" charset="-128"/>
              <a:buChar char="•"/>
              <a:defRPr/>
            </a:pPr>
            <a:r>
              <a:rPr lang="en-US" altLang="en-US" sz="200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rPr>
              <a:t>Child’s voice</a:t>
            </a:r>
          </a:p>
          <a:p>
            <a:pPr eaLnBrk="1" hangingPunct="1">
              <a:spcBef>
                <a:spcPts val="700"/>
              </a:spcBef>
              <a:buClr>
                <a:srgbClr val="0000FF"/>
              </a:buClr>
              <a:buFont typeface="Arial Unicode MS" pitchFamily="34" charset="-128"/>
              <a:buChar char="•"/>
              <a:defRPr/>
            </a:pPr>
            <a:r>
              <a:rPr lang="en-US" altLang="en-US" sz="200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rPr>
              <a:t>Policies</a:t>
            </a:r>
          </a:p>
          <a:p>
            <a:pPr eaLnBrk="1" hangingPunct="1">
              <a:spcBef>
                <a:spcPts val="700"/>
              </a:spcBef>
              <a:buClr>
                <a:srgbClr val="0000FF"/>
              </a:buClr>
              <a:buFont typeface="Arial Unicode MS" pitchFamily="34" charset="-128"/>
              <a:buChar char="•"/>
              <a:defRPr/>
            </a:pPr>
            <a:r>
              <a:rPr lang="en-US" altLang="en-US" sz="2000">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rPr>
              <a:t>Child’s welfare as paramount</a:t>
            </a:r>
          </a:p>
          <a:p>
            <a:pPr eaLnBrk="1" hangingPunct="1">
              <a:spcBef>
                <a:spcPts val="700"/>
              </a:spcBef>
              <a:buFont typeface="Arial Unicode MS" pitchFamily="34" charset="-128"/>
              <a:buNone/>
              <a:defRPr/>
            </a:pPr>
            <a:endParaRPr lang="en-US" altLang="en-US" sz="280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
            <a:extLst>
              <a:ext uri="{FF2B5EF4-FFF2-40B4-BE49-F238E27FC236}">
                <a16:creationId xmlns:a16="http://schemas.microsoft.com/office/drawing/2014/main" id="{91DD94C6-F7E1-454A-9A22-4DECC4C81469}"/>
              </a:ext>
            </a:extLst>
          </p:cNvPr>
          <p:cNvSpPr txBox="1">
            <a:spLocks noChangeArrowheads="1"/>
          </p:cNvSpPr>
          <p:nvPr/>
        </p:nvSpPr>
        <p:spPr bwMode="auto">
          <a:xfrm>
            <a:off x="457200" y="190500"/>
            <a:ext cx="8229600" cy="1077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err="1">
                <a:solidFill>
                  <a:srgbClr val="000000"/>
                </a:solidFill>
                <a:latin typeface="Arial" panose="020B0604020202020204" pitchFamily="34" charset="0"/>
                <a:cs typeface="Lucida Sans Unicode" panose="020B0602030504020204" pitchFamily="34" charset="0"/>
              </a:rPr>
              <a:t>Deddf</a:t>
            </a:r>
            <a:r>
              <a:rPr lang="en-US" altLang="en-US" sz="4800" b="1">
                <a:solidFill>
                  <a:srgbClr val="000000"/>
                </a:solidFill>
                <a:latin typeface="Arial" panose="020B0604020202020204" pitchFamily="34" charset="0"/>
                <a:cs typeface="Lucida Sans Unicode" panose="020B0602030504020204" pitchFamily="34" charset="0"/>
              </a:rPr>
              <a:t> Plant 1989 </a:t>
            </a:r>
            <a:br>
              <a:rPr lang="en-US" altLang="en-US" sz="4800" b="1">
                <a:solidFill>
                  <a:srgbClr val="000000"/>
                </a:solidFill>
                <a:latin typeface="Arial" panose="020B0604020202020204" pitchFamily="34" charset="0"/>
                <a:cs typeface="Lucida Sans Unicode" panose="020B0602030504020204" pitchFamily="34" charset="0"/>
              </a:rPr>
            </a:br>
            <a:r>
              <a:rPr lang="en-US" altLang="en-US" sz="4800" b="1">
                <a:solidFill>
                  <a:schemeClr val="accent1">
                    <a:lumMod val="75000"/>
                  </a:schemeClr>
                </a:solidFill>
                <a:latin typeface="Arial" panose="020B0604020202020204" pitchFamily="34" charset="0"/>
                <a:cs typeface="Lucida Sans Unicode" panose="020B0602030504020204" pitchFamily="34" charset="0"/>
              </a:rPr>
              <a:t>Children Act 1989</a:t>
            </a:r>
          </a:p>
        </p:txBody>
      </p:sp>
      <p:sp>
        <p:nvSpPr>
          <p:cNvPr id="38915" name="Text Box 2">
            <a:extLst>
              <a:ext uri="{FF2B5EF4-FFF2-40B4-BE49-F238E27FC236}">
                <a16:creationId xmlns:a16="http://schemas.microsoft.com/office/drawing/2014/main" id="{12AFFE7A-1230-4F64-B322-E0CF965BB1C1}"/>
              </a:ext>
            </a:extLst>
          </p:cNvPr>
          <p:cNvSpPr txBox="1">
            <a:spLocks noChangeArrowheads="1"/>
          </p:cNvSpPr>
          <p:nvPr/>
        </p:nvSpPr>
        <p:spPr bwMode="auto">
          <a:xfrm>
            <a:off x="701676" y="1693862"/>
            <a:ext cx="3811587"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Pan </a:t>
            </a:r>
            <a:r>
              <a:rPr lang="en-US" altLang="en-US" sz="2400" err="1">
                <a:solidFill>
                  <a:srgbClr val="000000"/>
                </a:solidFill>
                <a:latin typeface="Arial" panose="020B0604020202020204" pitchFamily="34" charset="0"/>
                <a:cs typeface="Lucida Sans Unicode" panose="020B0602030504020204" pitchFamily="34" charset="0"/>
              </a:rPr>
              <a:t>yn</a:t>
            </a:r>
            <a:r>
              <a:rPr lang="en-US" altLang="en-US" sz="2400">
                <a:solidFill>
                  <a:srgbClr val="000000"/>
                </a:solidFill>
                <a:latin typeface="Arial" panose="020B0604020202020204" pitchFamily="34" charset="0"/>
                <a:cs typeface="Lucida Sans Unicode" panose="020B0602030504020204" pitchFamily="34" charset="0"/>
              </a:rPr>
              <a:t> </a:t>
            </a:r>
            <a:r>
              <a:rPr lang="en-US" altLang="en-US" sz="2400" err="1">
                <a:solidFill>
                  <a:srgbClr val="000000"/>
                </a:solidFill>
                <a:latin typeface="Arial" panose="020B0604020202020204" pitchFamily="34" charset="0"/>
                <a:cs typeface="Lucida Sans Unicode" panose="020B0602030504020204" pitchFamily="34" charset="0"/>
              </a:rPr>
              <a:t>bosib</a:t>
            </a:r>
            <a:r>
              <a:rPr lang="en-US" altLang="en-US" sz="2400">
                <a:solidFill>
                  <a:srgbClr val="000000"/>
                </a:solidFill>
                <a:latin typeface="Arial" panose="020B0604020202020204" pitchFamily="34" charset="0"/>
                <a:cs typeface="Lucida Sans Unicode" panose="020B0602030504020204" pitchFamily="34" charset="0"/>
              </a:rPr>
              <a:t>: bod plant </a:t>
            </a:r>
            <a:r>
              <a:rPr lang="en-US" altLang="en-US" sz="2400" err="1">
                <a:solidFill>
                  <a:srgbClr val="000000"/>
                </a:solidFill>
                <a:latin typeface="Arial" panose="020B0604020202020204" pitchFamily="34" charset="0"/>
                <a:cs typeface="Lucida Sans Unicode" panose="020B0602030504020204" pitchFamily="34" charset="0"/>
              </a:rPr>
              <a:t>yn</a:t>
            </a:r>
            <a:r>
              <a:rPr lang="en-US" altLang="en-US" sz="2400">
                <a:solidFill>
                  <a:srgbClr val="000000"/>
                </a:solidFill>
                <a:latin typeface="Arial" panose="020B0604020202020204" pitchFamily="34" charset="0"/>
                <a:cs typeface="Lucida Sans Unicode" panose="020B0602030504020204" pitchFamily="34" charset="0"/>
              </a:rPr>
              <a:t> </a:t>
            </a:r>
            <a:r>
              <a:rPr lang="en-US" altLang="en-US" sz="2400" err="1">
                <a:solidFill>
                  <a:srgbClr val="000000"/>
                </a:solidFill>
                <a:latin typeface="Arial" panose="020B0604020202020204" pitchFamily="34" charset="0"/>
                <a:cs typeface="Lucida Sans Unicode" panose="020B0602030504020204" pitchFamily="34" charset="0"/>
              </a:rPr>
              <a:t>aros</a:t>
            </a:r>
            <a:r>
              <a:rPr lang="en-US" altLang="en-US" sz="2400">
                <a:solidFill>
                  <a:srgbClr val="000000"/>
                </a:solidFill>
                <a:latin typeface="Arial" panose="020B0604020202020204" pitchFamily="34" charset="0"/>
                <a:cs typeface="Lucida Sans Unicode" panose="020B0602030504020204" pitchFamily="34" charset="0"/>
              </a:rPr>
              <a:t> o </a:t>
            </a:r>
            <a:r>
              <a:rPr lang="en-US" altLang="en-US" sz="2400" err="1">
                <a:solidFill>
                  <a:srgbClr val="000000"/>
                </a:solidFill>
                <a:latin typeface="Arial" panose="020B0604020202020204" pitchFamily="34" charset="0"/>
                <a:cs typeface="Lucida Sans Unicode" panose="020B0602030504020204" pitchFamily="34" charset="0"/>
              </a:rPr>
              <a:t>fewn</a:t>
            </a:r>
            <a:r>
              <a:rPr lang="en-US" altLang="en-US" sz="2400">
                <a:solidFill>
                  <a:srgbClr val="000000"/>
                </a:solidFill>
                <a:latin typeface="Arial" panose="020B0604020202020204" pitchFamily="34" charset="0"/>
                <a:cs typeface="Lucida Sans Unicode" panose="020B0602030504020204" pitchFamily="34" charset="0"/>
              </a:rPr>
              <a:t> </a:t>
            </a:r>
            <a:r>
              <a:rPr lang="en-US" altLang="en-US" sz="2400" b="1" err="1">
                <a:solidFill>
                  <a:srgbClr val="000000"/>
                </a:solidFill>
                <a:latin typeface="Arial" panose="020B0604020202020204" pitchFamily="34" charset="0"/>
                <a:cs typeface="Lucida Sans Unicode" panose="020B0602030504020204" pitchFamily="34" charset="0"/>
              </a:rPr>
              <a:t>uned</a:t>
            </a:r>
            <a:r>
              <a:rPr lang="en-US" altLang="en-US" sz="2400" b="1">
                <a:solidFill>
                  <a:srgbClr val="000000"/>
                </a:solidFill>
                <a:latin typeface="Arial" panose="020B0604020202020204" pitchFamily="34" charset="0"/>
                <a:cs typeface="Lucida Sans Unicode" panose="020B0602030504020204" pitchFamily="34" charset="0"/>
              </a:rPr>
              <a:t> y </a:t>
            </a:r>
            <a:r>
              <a:rPr lang="en-US" altLang="en-US" sz="2400" b="1" err="1">
                <a:solidFill>
                  <a:srgbClr val="000000"/>
                </a:solidFill>
                <a:latin typeface="Arial" panose="020B0604020202020204" pitchFamily="34" charset="0"/>
                <a:cs typeface="Lucida Sans Unicode" panose="020B0602030504020204" pitchFamily="34" charset="0"/>
              </a:rPr>
              <a:t>teulu</a:t>
            </a:r>
            <a:endParaRPr lang="en-US" altLang="en-US" sz="2400" b="1">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b="1" i="1">
                <a:solidFill>
                  <a:srgbClr val="000000"/>
                </a:solidFill>
                <a:latin typeface="Arial" panose="020B0604020202020204" pitchFamily="34" charset="0"/>
                <a:cs typeface="Lucida Sans Unicode" panose="020B0602030504020204" pitchFamily="34" charset="0"/>
              </a:rPr>
              <a:t>Plant </a:t>
            </a:r>
            <a:r>
              <a:rPr lang="en-US" altLang="en-US" sz="2400" b="1" i="1" err="1">
                <a:solidFill>
                  <a:srgbClr val="000000"/>
                </a:solidFill>
                <a:latin typeface="Arial" panose="020B0604020202020204" pitchFamily="34" charset="0"/>
                <a:cs typeface="Lucida Sans Unicode" panose="020B0602030504020204" pitchFamily="34" charset="0"/>
              </a:rPr>
              <a:t>mewn</a:t>
            </a:r>
            <a:r>
              <a:rPr lang="en-US" altLang="en-US" sz="2400" b="1" i="1">
                <a:solidFill>
                  <a:srgbClr val="000000"/>
                </a:solidFill>
                <a:latin typeface="Arial" panose="020B0604020202020204" pitchFamily="34" charset="0"/>
                <a:cs typeface="Lucida Sans Unicode" panose="020B0602030504020204" pitchFamily="34" charset="0"/>
              </a:rPr>
              <a:t> </a:t>
            </a:r>
            <a:r>
              <a:rPr lang="en-US" altLang="en-US" sz="2400" b="1" i="1" err="1">
                <a:solidFill>
                  <a:srgbClr val="000000"/>
                </a:solidFill>
                <a:latin typeface="Arial" panose="020B0604020202020204" pitchFamily="34" charset="0"/>
                <a:cs typeface="Lucida Sans Unicode" panose="020B0602030504020204" pitchFamily="34" charset="0"/>
              </a:rPr>
              <a:t>angen</a:t>
            </a:r>
            <a:endParaRPr lang="en-US" altLang="en-US" sz="2400" b="1" i="1">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err="1">
                <a:solidFill>
                  <a:srgbClr val="000000"/>
                </a:solidFill>
                <a:latin typeface="Arial" panose="020B0604020202020204" pitchFamily="34" charset="0"/>
                <a:cs typeface="Lucida Sans Unicode" panose="020B0602030504020204" pitchFamily="34" charset="0"/>
              </a:rPr>
              <a:t>Hil</a:t>
            </a:r>
            <a:r>
              <a:rPr lang="en-US" altLang="en-US" sz="2400">
                <a:solidFill>
                  <a:srgbClr val="000000"/>
                </a:solidFill>
                <a:latin typeface="Arial" panose="020B0604020202020204" pitchFamily="34" charset="0"/>
                <a:cs typeface="Lucida Sans Unicode" panose="020B0602030504020204" pitchFamily="34" charset="0"/>
              </a:rPr>
              <a:t>, </a:t>
            </a:r>
            <a:r>
              <a:rPr lang="en-US" altLang="en-US" sz="2400" err="1">
                <a:solidFill>
                  <a:srgbClr val="000000"/>
                </a:solidFill>
                <a:latin typeface="Arial" panose="020B0604020202020204" pitchFamily="34" charset="0"/>
                <a:cs typeface="Lucida Sans Unicode" panose="020B0602030504020204" pitchFamily="34" charset="0"/>
              </a:rPr>
              <a:t>diwylliant</a:t>
            </a:r>
            <a:r>
              <a:rPr lang="en-US" altLang="en-US" sz="2400">
                <a:solidFill>
                  <a:srgbClr val="000000"/>
                </a:solidFill>
                <a:latin typeface="Arial" panose="020B0604020202020204" pitchFamily="34" charset="0"/>
                <a:cs typeface="Lucida Sans Unicode" panose="020B0602030504020204" pitchFamily="34" charset="0"/>
              </a:rPr>
              <a:t>, </a:t>
            </a:r>
            <a:r>
              <a:rPr lang="en-US" altLang="en-US" sz="2400" err="1">
                <a:solidFill>
                  <a:srgbClr val="000000"/>
                </a:solidFill>
                <a:latin typeface="Arial" panose="020B0604020202020204" pitchFamily="34" charset="0"/>
                <a:cs typeface="Lucida Sans Unicode" panose="020B0602030504020204" pitchFamily="34" charset="0"/>
              </a:rPr>
              <a:t>crefydd</a:t>
            </a:r>
            <a:r>
              <a:rPr lang="en-US" altLang="en-US" sz="2400">
                <a:solidFill>
                  <a:srgbClr val="000000"/>
                </a:solidFill>
                <a:latin typeface="Arial" panose="020B0604020202020204" pitchFamily="34" charset="0"/>
                <a:cs typeface="Lucida Sans Unicode" panose="020B0602030504020204" pitchFamily="34" charset="0"/>
              </a:rPr>
              <a:t> ac </a:t>
            </a:r>
            <a:r>
              <a:rPr lang="en-US" altLang="en-US" sz="2400" err="1">
                <a:solidFill>
                  <a:srgbClr val="000000"/>
                </a:solidFill>
                <a:latin typeface="Arial" panose="020B0604020202020204" pitchFamily="34" charset="0"/>
                <a:cs typeface="Lucida Sans Unicode" panose="020B0602030504020204" pitchFamily="34" charset="0"/>
              </a:rPr>
              <a:t>iaith</a:t>
            </a:r>
            <a:endParaRPr lang="en-US" altLang="en-US" sz="240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err="1">
                <a:solidFill>
                  <a:srgbClr val="000000"/>
                </a:solidFill>
                <a:latin typeface="Arial" panose="020B0604020202020204" pitchFamily="34" charset="0"/>
                <a:cs typeface="Lucida Sans Unicode" panose="020B0602030504020204" pitchFamily="34" charset="0"/>
              </a:rPr>
              <a:t>Cyfrifoldeb</a:t>
            </a:r>
            <a:r>
              <a:rPr lang="en-US" altLang="en-US" sz="2400">
                <a:solidFill>
                  <a:srgbClr val="000000"/>
                </a:solidFill>
                <a:latin typeface="Arial" panose="020B0604020202020204" pitchFamily="34" charset="0"/>
                <a:cs typeface="Lucida Sans Unicode" panose="020B0602030504020204" pitchFamily="34" charset="0"/>
              </a:rPr>
              <a:t> </a:t>
            </a:r>
            <a:r>
              <a:rPr lang="en-US" altLang="en-US" sz="2400" b="1" err="1">
                <a:solidFill>
                  <a:srgbClr val="000000"/>
                </a:solidFill>
                <a:latin typeface="Arial" panose="020B0604020202020204" pitchFamily="34" charset="0"/>
                <a:cs typeface="Lucida Sans Unicode" panose="020B0602030504020204" pitchFamily="34" charset="0"/>
              </a:rPr>
              <a:t>rhieni</a:t>
            </a:r>
            <a:endParaRPr lang="en-US" altLang="en-US" sz="2400" b="1">
              <a:solidFill>
                <a:srgbClr val="000000"/>
              </a:solidFill>
              <a:latin typeface="Arial" panose="020B0604020202020204" pitchFamily="34" charset="0"/>
              <a:cs typeface="Lucida Sans Unicode" panose="020B0602030504020204" pitchFamily="34" charset="0"/>
            </a:endParaRPr>
          </a:p>
        </p:txBody>
      </p:sp>
      <p:sp>
        <p:nvSpPr>
          <p:cNvPr id="38916" name="Text Box 3">
            <a:extLst>
              <a:ext uri="{FF2B5EF4-FFF2-40B4-BE49-F238E27FC236}">
                <a16:creationId xmlns:a16="http://schemas.microsoft.com/office/drawing/2014/main" id="{795D4BFF-02A6-4AC0-B1FD-AE4EE6E59938}"/>
              </a:ext>
            </a:extLst>
          </p:cNvPr>
          <p:cNvSpPr txBox="1">
            <a:spLocks noChangeArrowheads="1"/>
          </p:cNvSpPr>
          <p:nvPr/>
        </p:nvSpPr>
        <p:spPr bwMode="auto">
          <a:xfrm>
            <a:off x="4630738" y="1600200"/>
            <a:ext cx="4038600" cy="4713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pPr>
            <a:r>
              <a:rPr lang="en-US" altLang="en-US" sz="2400">
                <a:solidFill>
                  <a:schemeClr val="accent1">
                    <a:lumMod val="75000"/>
                  </a:schemeClr>
                </a:solidFill>
                <a:latin typeface="Arial" panose="020B0604020202020204" pitchFamily="34" charset="0"/>
                <a:cs typeface="Lucida Sans Unicode" panose="020B0602030504020204" pitchFamily="34" charset="0"/>
              </a:rPr>
              <a:t>Whenever, wherever possible: children to be cared for within their </a:t>
            </a:r>
            <a:r>
              <a:rPr lang="en-US" altLang="en-US" sz="2400" b="1">
                <a:solidFill>
                  <a:schemeClr val="accent1">
                    <a:lumMod val="75000"/>
                  </a:schemeClr>
                </a:solidFill>
                <a:latin typeface="Arial" panose="020B0604020202020204" pitchFamily="34" charset="0"/>
                <a:cs typeface="Lucida Sans Unicode" panose="020B0602030504020204" pitchFamily="34" charset="0"/>
              </a:rPr>
              <a:t>own families</a:t>
            </a:r>
          </a:p>
          <a:p>
            <a:pPr eaLnBrk="1" hangingPunct="1">
              <a:lnSpc>
                <a:spcPct val="100000"/>
              </a:lnSpc>
              <a:spcBef>
                <a:spcPts val="700"/>
              </a:spcBef>
              <a:buClr>
                <a:srgbClr val="0000FF"/>
              </a:buClr>
            </a:pPr>
            <a:r>
              <a:rPr lang="en-US" altLang="en-US" sz="2400" b="1" i="1">
                <a:solidFill>
                  <a:schemeClr val="accent1">
                    <a:lumMod val="75000"/>
                  </a:schemeClr>
                </a:solidFill>
                <a:latin typeface="Arial" panose="020B0604020202020204" pitchFamily="34" charset="0"/>
                <a:cs typeface="Lucida Sans Unicode" panose="020B0602030504020204" pitchFamily="34" charset="0"/>
              </a:rPr>
              <a:t>Children in need</a:t>
            </a:r>
          </a:p>
          <a:p>
            <a:pPr eaLnBrk="1" hangingPunct="1">
              <a:lnSpc>
                <a:spcPct val="100000"/>
              </a:lnSpc>
              <a:spcBef>
                <a:spcPts val="700"/>
              </a:spcBef>
              <a:buClr>
                <a:srgbClr val="0000FF"/>
              </a:buClr>
            </a:pPr>
            <a:r>
              <a:rPr lang="en-US" altLang="en-US" sz="2400">
                <a:solidFill>
                  <a:schemeClr val="accent1">
                    <a:lumMod val="75000"/>
                  </a:schemeClr>
                </a:solidFill>
                <a:latin typeface="Arial" panose="020B0604020202020204" pitchFamily="34" charset="0"/>
                <a:cs typeface="Lucida Sans Unicode" panose="020B0602030504020204" pitchFamily="34" charset="0"/>
              </a:rPr>
              <a:t>Race, culture, religion and language</a:t>
            </a:r>
          </a:p>
          <a:p>
            <a:pPr eaLnBrk="1" hangingPunct="1">
              <a:lnSpc>
                <a:spcPct val="100000"/>
              </a:lnSpc>
              <a:spcBef>
                <a:spcPts val="700"/>
              </a:spcBef>
              <a:buClr>
                <a:srgbClr val="0000FF"/>
              </a:buClr>
            </a:pPr>
            <a:r>
              <a:rPr lang="en-US" altLang="en-US" sz="2400" b="1">
                <a:solidFill>
                  <a:schemeClr val="accent1">
                    <a:lumMod val="75000"/>
                  </a:schemeClr>
                </a:solidFill>
                <a:latin typeface="Arial" panose="020B0604020202020204" pitchFamily="34" charset="0"/>
                <a:cs typeface="Lucida Sans Unicode" panose="020B0602030504020204" pitchFamily="34" charset="0"/>
              </a:rPr>
              <a:t>Parental </a:t>
            </a:r>
            <a:r>
              <a:rPr lang="en-US" altLang="en-US" sz="2400">
                <a:solidFill>
                  <a:schemeClr val="accent1">
                    <a:lumMod val="75000"/>
                  </a:schemeClr>
                </a:solidFill>
                <a:latin typeface="Arial" panose="020B0604020202020204" pitchFamily="34" charset="0"/>
                <a:cs typeface="Lucida Sans Unicode" panose="020B0602030504020204" pitchFamily="34" charset="0"/>
              </a:rPr>
              <a:t>responsibility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1">
            <a:extLst>
              <a:ext uri="{FF2B5EF4-FFF2-40B4-BE49-F238E27FC236}">
                <a16:creationId xmlns:a16="http://schemas.microsoft.com/office/drawing/2014/main" id="{BD053FCE-C712-43C0-9FF6-B9AAE5AA8CBD}"/>
              </a:ext>
            </a:extLst>
          </p:cNvPr>
          <p:cNvSpPr txBox="1">
            <a:spLocks noChangeArrowheads="1"/>
          </p:cNvSpPr>
          <p:nvPr/>
        </p:nvSpPr>
        <p:spPr bwMode="auto">
          <a:xfrm>
            <a:off x="47574" y="561475"/>
            <a:ext cx="9048852" cy="103942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err="1">
                <a:solidFill>
                  <a:srgbClr val="000000"/>
                </a:solidFill>
                <a:latin typeface="Arial"/>
                <a:cs typeface="Lucida Sans Unicode"/>
              </a:rPr>
              <a:t>Gweithio</a:t>
            </a:r>
            <a:r>
              <a:rPr lang="en-US" altLang="en-US" sz="4800" b="1">
                <a:solidFill>
                  <a:srgbClr val="000000"/>
                </a:solidFill>
                <a:latin typeface="Arial"/>
                <a:cs typeface="Lucida Sans Unicode"/>
              </a:rPr>
              <a:t> </a:t>
            </a:r>
            <a:r>
              <a:rPr lang="en-US" altLang="en-US" sz="4800" b="1" err="1">
                <a:solidFill>
                  <a:srgbClr val="000000"/>
                </a:solidFill>
                <a:latin typeface="Arial"/>
                <a:cs typeface="Lucida Sans Unicode"/>
              </a:rPr>
              <a:t>Gyda’n</a:t>
            </a:r>
            <a:r>
              <a:rPr lang="en-US" altLang="en-US" sz="4800" b="1">
                <a:solidFill>
                  <a:srgbClr val="000000"/>
                </a:solidFill>
                <a:latin typeface="Arial"/>
                <a:cs typeface="Lucida Sans Unicode"/>
              </a:rPr>
              <a:t> </a:t>
            </a:r>
            <a:r>
              <a:rPr lang="en-US" altLang="en-US" sz="4800" b="1" err="1">
                <a:solidFill>
                  <a:srgbClr val="000000"/>
                </a:solidFill>
                <a:latin typeface="Arial"/>
                <a:cs typeface="Lucida Sans Unicode"/>
              </a:rPr>
              <a:t>Gilydd</a:t>
            </a:r>
            <a:r>
              <a:rPr lang="en-US" altLang="en-US" sz="4800" b="1">
                <a:solidFill>
                  <a:srgbClr val="000000"/>
                </a:solidFill>
                <a:latin typeface="Arial"/>
                <a:cs typeface="Lucida Sans Unicode"/>
              </a:rPr>
              <a:t> 1991</a:t>
            </a:r>
            <a:br>
              <a:rPr lang="en-US" altLang="en-US" sz="4800" b="1">
                <a:latin typeface="Arial" panose="020B0604020202020204" pitchFamily="34" charset="0"/>
                <a:cs typeface="Lucida Sans Unicode" panose="020B0602030504020204" pitchFamily="34" charset="0"/>
              </a:rPr>
            </a:br>
            <a:endParaRPr lang="en-US" altLang="en-US" sz="4800" b="1">
              <a:solidFill>
                <a:schemeClr val="accent1">
                  <a:lumMod val="75000"/>
                </a:schemeClr>
              </a:solidFill>
              <a:latin typeface="Arial" panose="020B0604020202020204" pitchFamily="34" charset="0"/>
              <a:cs typeface="Lucida Sans Unicode" panose="020B0602030504020204" pitchFamily="34" charset="0"/>
            </a:endParaRPr>
          </a:p>
        </p:txBody>
      </p:sp>
      <p:sp>
        <p:nvSpPr>
          <p:cNvPr id="50179" name="Text Box 2">
            <a:extLst>
              <a:ext uri="{FF2B5EF4-FFF2-40B4-BE49-F238E27FC236}">
                <a16:creationId xmlns:a16="http://schemas.microsoft.com/office/drawing/2014/main" id="{0416649D-846C-44F7-A629-ABDF3166A0D0}"/>
              </a:ext>
            </a:extLst>
          </p:cNvPr>
          <p:cNvSpPr txBox="1">
            <a:spLocks noChangeArrowheads="1"/>
          </p:cNvSpPr>
          <p:nvPr/>
        </p:nvSpPr>
        <p:spPr bwMode="auto">
          <a:xfrm>
            <a:off x="90654" y="1600200"/>
            <a:ext cx="8557016" cy="5413375"/>
          </a:xfrm>
          <a:prstGeom prst="rect">
            <a:avLst/>
          </a:prstGeom>
          <a:noFill/>
          <a:ln>
            <a:noFill/>
          </a:ln>
          <a:effectLst/>
        </p:spPr>
        <p:txBody>
          <a:bodyPr lIns="91440" tIns="45720" rIns="91440" bIns="45720" anchor="t"/>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500"/>
              </a:spcBef>
              <a:buFont typeface="Arial" panose="020B0604020202020204" pitchFamily="34" charset="0"/>
              <a:buNone/>
              <a:defRPr/>
            </a:pPr>
            <a:r>
              <a:rPr lang="en-US" altLang="en-US" sz="2000">
                <a:solidFill>
                  <a:srgbClr val="000000"/>
                </a:solidFill>
                <a:latin typeface="Arial"/>
                <a:ea typeface="ＭＳ Ｐゴシック"/>
                <a:cs typeface="Lucida Sans Unicode"/>
              </a:rPr>
              <a:t>Adran Iechyd a </a:t>
            </a:r>
            <a:r>
              <a:rPr lang="en-US" altLang="en-US" sz="2000" err="1">
                <a:solidFill>
                  <a:srgbClr val="000000"/>
                </a:solidFill>
                <a:latin typeface="Arial"/>
                <a:ea typeface="ＭＳ Ｐゴシック"/>
                <a:cs typeface="Lucida Sans Unicode"/>
              </a:rPr>
              <a:t>Diogelwch</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Cymdeithasol</a:t>
            </a:r>
            <a:endParaRPr lang="en-US" altLang="en-US" sz="2000">
              <a:solidFill>
                <a:srgbClr val="000000"/>
              </a:solidFill>
              <a:latin typeface="Arial"/>
              <a:ea typeface="ＭＳ Ｐゴシック"/>
              <a:cs typeface="Lucida Sans Unicode"/>
            </a:endParaRPr>
          </a:p>
          <a:p>
            <a:pPr marL="0" indent="0" eaLnBrk="1" hangingPunct="1">
              <a:spcBef>
                <a:spcPts val="500"/>
              </a:spcBef>
              <a:buFont typeface="Arial" panose="020B0604020202020204" pitchFamily="34" charset="0"/>
              <a:buNone/>
              <a:defRPr/>
            </a:pPr>
            <a:r>
              <a:rPr lang="en-US" altLang="en-US" sz="2000">
                <a:solidFill>
                  <a:srgbClr val="000000"/>
                </a:solidFill>
                <a:latin typeface="Arial"/>
                <a:ea typeface="ＭＳ Ｐゴシック"/>
                <a:cs typeface="Lucida Sans Unicode"/>
              </a:rPr>
              <a:t>Y </a:t>
            </a:r>
            <a:r>
              <a:rPr lang="en-US" altLang="en-US" sz="2000" err="1">
                <a:solidFill>
                  <a:srgbClr val="000000"/>
                </a:solidFill>
                <a:latin typeface="Arial"/>
                <a:ea typeface="ＭＳ Ｐゴシック"/>
                <a:cs typeface="Lucida Sans Unicode"/>
              </a:rPr>
              <a:t>Swyddfa</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Gymreig</a:t>
            </a:r>
            <a:endParaRPr lang="en-US" altLang="en-US" sz="2000">
              <a:solidFill>
                <a:srgbClr val="000000"/>
              </a:solidFill>
              <a:latin typeface="Arial"/>
              <a:ea typeface="ＭＳ Ｐゴシック"/>
              <a:cs typeface="Lucida Sans Unicode"/>
            </a:endParaRPr>
          </a:p>
          <a:p>
            <a:pPr marL="340995" indent="-340995" eaLnBrk="1" hangingPunct="1">
              <a:spcBef>
                <a:spcPts val="500"/>
              </a:spcBef>
              <a:buFont typeface="Wingdings" panose="05000000000000000000" pitchFamily="2" charset="2"/>
              <a:buChar char=""/>
              <a:defRPr/>
            </a:pPr>
            <a:r>
              <a:rPr lang="en-US" altLang="en-US" sz="2000" err="1">
                <a:solidFill>
                  <a:srgbClr val="000000"/>
                </a:solidFill>
                <a:latin typeface="Arial"/>
                <a:ea typeface="ＭＳ Ｐゴシック"/>
                <a:cs typeface="Lucida Sans Unicode"/>
              </a:rPr>
              <a:t>Gwifrau</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i</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hyrwyddo</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cydweithrediad</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rhwng</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gweithredoedd</a:t>
            </a:r>
            <a:endParaRPr lang="en-US" altLang="en-US" sz="2000">
              <a:solidFill>
                <a:srgbClr val="000000"/>
              </a:solidFill>
              <a:latin typeface="Arial"/>
              <a:ea typeface="ＭＳ Ｐゴシック"/>
              <a:cs typeface="Lucida Sans Unicode"/>
            </a:endParaRPr>
          </a:p>
          <a:p>
            <a:pPr marL="340995" indent="-340995" eaLnBrk="1" hangingPunct="1">
              <a:spcBef>
                <a:spcPts val="500"/>
              </a:spcBef>
              <a:buFont typeface="Wingdings" panose="05000000000000000000" pitchFamily="2" charset="2"/>
              <a:buChar char=""/>
              <a:defRPr/>
            </a:pPr>
            <a:r>
              <a:rPr lang="en-US" altLang="en-US" sz="2000">
                <a:solidFill>
                  <a:srgbClr val="000000"/>
                </a:solidFill>
                <a:latin typeface="Arial"/>
                <a:ea typeface="ＭＳ Ｐゴシック"/>
                <a:cs typeface="Lucida Sans Unicode"/>
              </a:rPr>
              <a:t>Y </a:t>
            </a:r>
            <a:r>
              <a:rPr lang="en-US" altLang="en-US" sz="2000" err="1">
                <a:solidFill>
                  <a:srgbClr val="000000"/>
                </a:solidFill>
                <a:latin typeface="Arial"/>
                <a:ea typeface="ＭＳ Ｐゴシック"/>
                <a:cs typeface="Lucida Sans Unicode"/>
              </a:rPr>
              <a:t>galwad</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i</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ymarferwyr</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i</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fod</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yn</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ymwybodol</a:t>
            </a:r>
            <a:r>
              <a:rPr lang="en-US" altLang="en-US" sz="2000">
                <a:solidFill>
                  <a:srgbClr val="000000"/>
                </a:solidFill>
                <a:latin typeface="Arial"/>
                <a:ea typeface="ＭＳ Ｐゴシック"/>
                <a:cs typeface="Lucida Sans Unicode"/>
              </a:rPr>
              <a:t> bod </a:t>
            </a:r>
            <a:r>
              <a:rPr lang="en-US" altLang="en-US" sz="2000" err="1">
                <a:solidFill>
                  <a:srgbClr val="000000"/>
                </a:solidFill>
                <a:latin typeface="Arial"/>
                <a:ea typeface="ＭＳ Ｐゴシック"/>
                <a:cs typeface="Lucida Sans Unicode"/>
              </a:rPr>
              <a:t>wahanol</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fathau</a:t>
            </a:r>
            <a:r>
              <a:rPr lang="en-US" altLang="en-US" sz="2000">
                <a:solidFill>
                  <a:srgbClr val="000000"/>
                </a:solidFill>
                <a:latin typeface="Arial"/>
                <a:ea typeface="ＭＳ Ｐゴシック"/>
                <a:cs typeface="Lucida Sans Unicode"/>
              </a:rPr>
              <a:t> o </a:t>
            </a:r>
            <a:r>
              <a:rPr lang="en-US" altLang="en-US" sz="2000" err="1">
                <a:solidFill>
                  <a:srgbClr val="000000"/>
                </a:solidFill>
                <a:latin typeface="Arial"/>
                <a:ea typeface="ＭＳ Ｐゴシック"/>
                <a:cs typeface="Lucida Sans Unicode"/>
              </a:rPr>
              <a:t>gamdriniaeth</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yn</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gallu</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cael</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ei</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dioddef</a:t>
            </a:r>
            <a:r>
              <a:rPr lang="en-US" altLang="en-US" sz="2000">
                <a:solidFill>
                  <a:srgbClr val="000000"/>
                </a:solidFill>
                <a:latin typeface="Arial"/>
                <a:ea typeface="ＭＳ Ｐゴシック"/>
                <a:cs typeface="Lucida Sans Unicode"/>
              </a:rPr>
              <a:t> yr un </a:t>
            </a:r>
            <a:r>
              <a:rPr lang="en-US" altLang="en-US" sz="2000" err="1">
                <a:solidFill>
                  <a:srgbClr val="000000"/>
                </a:solidFill>
                <a:latin typeface="Arial"/>
                <a:ea typeface="ＭＳ Ｐゴシック"/>
                <a:cs typeface="Lucida Sans Unicode"/>
              </a:rPr>
              <a:t>pryd</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gan</a:t>
            </a:r>
            <a:r>
              <a:rPr lang="en-US" altLang="en-US" sz="2000">
                <a:solidFill>
                  <a:srgbClr val="000000"/>
                </a:solidFill>
                <a:latin typeface="Arial"/>
                <a:ea typeface="ＭＳ Ｐゴシック"/>
                <a:cs typeface="Lucida Sans Unicode"/>
              </a:rPr>
              <a:t> y </a:t>
            </a:r>
            <a:r>
              <a:rPr lang="en-US" altLang="en-US" sz="2000" err="1">
                <a:solidFill>
                  <a:srgbClr val="000000"/>
                </a:solidFill>
                <a:latin typeface="Arial"/>
                <a:ea typeface="ＭＳ Ｐゴシック"/>
                <a:cs typeface="Lucida Sans Unicode"/>
              </a:rPr>
              <a:t>plentyn</a:t>
            </a:r>
            <a:r>
              <a:rPr lang="en-US" altLang="en-US" sz="2000">
                <a:solidFill>
                  <a:srgbClr val="000000"/>
                </a:solidFill>
                <a:latin typeface="Arial"/>
                <a:ea typeface="ＭＳ Ｐゴシック"/>
                <a:cs typeface="Lucida Sans Unicode"/>
              </a:rPr>
              <a:t>.</a:t>
            </a:r>
          </a:p>
          <a:p>
            <a:pPr marL="340995" indent="-340995" eaLnBrk="1" hangingPunct="1">
              <a:spcBef>
                <a:spcPts val="500"/>
              </a:spcBef>
              <a:buFont typeface="Wingdings" panose="05000000000000000000" pitchFamily="2" charset="2"/>
              <a:buChar char=""/>
              <a:defRPr/>
            </a:pPr>
            <a:r>
              <a:rPr lang="en-US" altLang="en-US" sz="2000">
                <a:solidFill>
                  <a:srgbClr val="000000"/>
                </a:solidFill>
                <a:latin typeface="Arial"/>
                <a:ea typeface="ＭＳ Ｐゴシック"/>
                <a:cs typeface="Lucida Sans Unicode"/>
              </a:rPr>
              <a:t>Bod </a:t>
            </a:r>
            <a:r>
              <a:rPr lang="en-US" altLang="en-US" sz="2000" err="1">
                <a:solidFill>
                  <a:srgbClr val="000000"/>
                </a:solidFill>
                <a:latin typeface="Arial"/>
                <a:ea typeface="ＭＳ Ｐゴシック"/>
                <a:cs typeface="Lucida Sans Unicode"/>
              </a:rPr>
              <a:t>categoriau</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ddim</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ar</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wahan</a:t>
            </a:r>
            <a:r>
              <a:rPr lang="en-US" altLang="en-US" sz="2000">
                <a:solidFill>
                  <a:srgbClr val="000000"/>
                </a:solidFill>
                <a:latin typeface="Arial"/>
                <a:ea typeface="ＭＳ Ｐゴシック"/>
                <a:cs typeface="Lucida Sans Unicode"/>
              </a:rPr>
              <a:t>.</a:t>
            </a:r>
          </a:p>
          <a:p>
            <a:pPr marL="0" indent="0" eaLnBrk="1" hangingPunct="1">
              <a:spcBef>
                <a:spcPts val="500"/>
              </a:spcBef>
              <a:buFont typeface="Arial" panose="020B0604020202020204" pitchFamily="34" charset="0"/>
              <a:buNone/>
              <a:defRPr/>
            </a:pPr>
            <a:r>
              <a:rPr lang="en-US" altLang="en-US" sz="2000" err="1">
                <a:solidFill>
                  <a:srgbClr val="000000"/>
                </a:solidFill>
                <a:latin typeface="Arial"/>
                <a:ea typeface="ＭＳ Ｐゴシック"/>
                <a:cs typeface="Lucida Sans Unicode"/>
              </a:rPr>
              <a:t>Gweithio</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Gyda’n</a:t>
            </a:r>
            <a:r>
              <a:rPr lang="en-US" altLang="en-US" sz="2000">
                <a:solidFill>
                  <a:srgbClr val="000000"/>
                </a:solidFill>
                <a:latin typeface="Arial"/>
                <a:ea typeface="ＭＳ Ｐゴシック"/>
                <a:cs typeface="Lucida Sans Unicode"/>
              </a:rPr>
              <a:t> </a:t>
            </a:r>
            <a:r>
              <a:rPr lang="en-US" altLang="en-US" sz="2000" err="1">
                <a:solidFill>
                  <a:srgbClr val="000000"/>
                </a:solidFill>
                <a:latin typeface="Arial"/>
                <a:ea typeface="ＭＳ Ｐゴシック"/>
                <a:cs typeface="Lucida Sans Unicode"/>
              </a:rPr>
              <a:t>Gilydd</a:t>
            </a:r>
            <a:r>
              <a:rPr lang="en-US" altLang="en-US" sz="2000">
                <a:solidFill>
                  <a:srgbClr val="000000"/>
                </a:solidFill>
                <a:latin typeface="Arial"/>
                <a:ea typeface="ＭＳ Ｐゴシック"/>
                <a:cs typeface="Lucida Sans Unicode"/>
              </a:rPr>
              <a:t> I </a:t>
            </a:r>
            <a:r>
              <a:rPr lang="en-US" altLang="en-US" sz="2000" err="1">
                <a:solidFill>
                  <a:srgbClr val="000000"/>
                </a:solidFill>
                <a:latin typeface="Arial"/>
                <a:ea typeface="ＭＳ Ｐゴシック"/>
                <a:cs typeface="Lucida Sans Unicode"/>
              </a:rPr>
              <a:t>Ddiogelu</a:t>
            </a:r>
            <a:r>
              <a:rPr lang="en-US" altLang="en-US" sz="2000">
                <a:solidFill>
                  <a:srgbClr val="000000"/>
                </a:solidFill>
                <a:latin typeface="Arial"/>
                <a:ea typeface="ＭＳ Ｐゴシック"/>
                <a:cs typeface="Lucida Sans Unicode"/>
              </a:rPr>
              <a:t> Plant 2018</a:t>
            </a:r>
          </a:p>
          <a:p>
            <a:pPr marL="0" indent="0">
              <a:spcBef>
                <a:spcPts val="500"/>
              </a:spcBef>
              <a:buNone/>
              <a:defRPr/>
            </a:pPr>
            <a:r>
              <a:rPr lang="en-US" sz="2000">
                <a:solidFill>
                  <a:srgbClr val="000000"/>
                </a:solidFill>
                <a:latin typeface="Arial"/>
                <a:ea typeface="ＭＳ Ｐゴシック"/>
                <a:cs typeface="Lucida Sans Unicode"/>
              </a:rPr>
              <a:t>HEDDIW: </a:t>
            </a:r>
            <a:r>
              <a:rPr lang="en-US" sz="2000" err="1">
                <a:solidFill>
                  <a:srgbClr val="000000"/>
                </a:solidFill>
                <a:latin typeface="Arial"/>
                <a:ea typeface="ＭＳ Ｐゴシック"/>
                <a:cs typeface="Lucida Sans Unicode"/>
              </a:rPr>
              <a:t>Gweithio</a:t>
            </a:r>
            <a:r>
              <a:rPr lang="en-US" sz="2000">
                <a:solidFill>
                  <a:srgbClr val="000000"/>
                </a:solidFill>
                <a:latin typeface="Arial"/>
                <a:ea typeface="ＭＳ Ｐゴシック"/>
                <a:cs typeface="Lucida Sans Unicode"/>
              </a:rPr>
              <a:t> </a:t>
            </a:r>
            <a:r>
              <a:rPr lang="en-US" sz="2000" err="1">
                <a:solidFill>
                  <a:srgbClr val="000000"/>
                </a:solidFill>
                <a:latin typeface="Arial"/>
                <a:ea typeface="ＭＳ Ｐゴシック"/>
                <a:cs typeface="Lucida Sans Unicode"/>
              </a:rPr>
              <a:t>Gyda’n</a:t>
            </a:r>
            <a:r>
              <a:rPr lang="en-US" sz="2000">
                <a:solidFill>
                  <a:srgbClr val="000000"/>
                </a:solidFill>
                <a:latin typeface="Arial"/>
                <a:ea typeface="ＭＳ Ｐゴシック"/>
                <a:cs typeface="Lucida Sans Unicode"/>
              </a:rPr>
              <a:t> </a:t>
            </a:r>
            <a:r>
              <a:rPr lang="en-US" sz="2000" err="1">
                <a:solidFill>
                  <a:srgbClr val="000000"/>
                </a:solidFill>
                <a:latin typeface="Arial"/>
                <a:ea typeface="ＭＳ Ｐゴシック"/>
                <a:cs typeface="Lucida Sans Unicode"/>
              </a:rPr>
              <a:t>Gilydd</a:t>
            </a:r>
            <a:r>
              <a:rPr lang="en-US" sz="2000">
                <a:solidFill>
                  <a:srgbClr val="000000"/>
                </a:solidFill>
                <a:latin typeface="Arial"/>
                <a:ea typeface="ＭＳ Ｐゴシック"/>
                <a:cs typeface="Lucida Sans Unicode"/>
              </a:rPr>
              <a:t> I </a:t>
            </a:r>
            <a:r>
              <a:rPr lang="en-US" sz="2000" err="1">
                <a:solidFill>
                  <a:srgbClr val="000000"/>
                </a:solidFill>
                <a:latin typeface="Arial"/>
                <a:ea typeface="ＭＳ Ｐゴシック"/>
                <a:cs typeface="Lucida Sans Unicode"/>
              </a:rPr>
              <a:t>Ddiogelu</a:t>
            </a:r>
            <a:r>
              <a:rPr lang="en-US" sz="2000">
                <a:solidFill>
                  <a:srgbClr val="000000"/>
                </a:solidFill>
                <a:latin typeface="Arial"/>
                <a:ea typeface="ＭＳ Ｐゴシック"/>
                <a:cs typeface="Lucida Sans Unicode"/>
              </a:rPr>
              <a:t> Plant 2023</a:t>
            </a:r>
            <a:endParaRPr lang="en-US" sz="2000">
              <a:latin typeface="Arial"/>
              <a:cs typeface="Arial"/>
            </a:endParaRPr>
          </a:p>
          <a:p>
            <a:pPr marL="0" indent="0">
              <a:spcBef>
                <a:spcPts val="500"/>
              </a:spcBef>
              <a:buNone/>
              <a:defRPr/>
            </a:pPr>
            <a:r>
              <a:rPr lang="en-US" altLang="en-US" sz="2000" b="1">
                <a:solidFill>
                  <a:srgbClr val="000000"/>
                </a:solidFill>
                <a:latin typeface="Arial Unicode MS"/>
                <a:ea typeface="ＭＳ Ｐゴシック"/>
                <a:cs typeface="Lucida Sans Unicode"/>
              </a:rPr>
              <a:t> </a:t>
            </a:r>
            <a:r>
              <a:rPr lang="en-GB" sz="2000">
                <a:latin typeface="Myriad Pro"/>
                <a:ea typeface="ＭＳ Ｐゴシック"/>
                <a:hlinkClick r:id="rId3"/>
              </a:rPr>
              <a:t>Working Together to Safeguard Children 2023 (publishing.service.gov.uk)</a:t>
            </a:r>
            <a:endParaRPr lang="en-US" altLang="en-US" sz="2000" b="1">
              <a:solidFill>
                <a:srgbClr val="000000"/>
              </a:solidFill>
              <a:latin typeface="Myriad Pro"/>
              <a:ea typeface="ＭＳ Ｐゴシック"/>
              <a:cs typeface="Lucida Sans Unicode" panose="020B0602030504020204" pitchFamily="34" charset="0"/>
              <a:hlinkClick r:id="rId3"/>
            </a:endParaRPr>
          </a:p>
          <a:p>
            <a:pPr marL="0" indent="0">
              <a:spcBef>
                <a:spcPts val="500"/>
              </a:spcBef>
              <a:buNone/>
              <a:defRPr/>
            </a:pPr>
            <a:r>
              <a:rPr lang="en-GB" sz="2000">
                <a:solidFill>
                  <a:srgbClr val="1F1F1F"/>
                </a:solidFill>
                <a:latin typeface="Arial"/>
                <a:ea typeface="ＭＳ Ｐゴシック"/>
                <a:cs typeface="Lucida Sans Unicode"/>
              </a:rPr>
              <a:t>LLYWODRAETH Y DU – WEDI'I SEILIO YN LLOEGR – CEFNOGAETH GYDA CHYD-DESTUN CYMRU – Y SLEID NESAF</a:t>
            </a:r>
            <a:endParaRPr lang="en-GB" sz="2000">
              <a:latin typeface="Arial"/>
              <a:ea typeface="ＭＳ Ｐゴシック"/>
              <a:cs typeface="Lucida Sans Unicode"/>
            </a:endParaRPr>
          </a:p>
          <a:p>
            <a:pPr marL="0" indent="0" eaLnBrk="1" hangingPunct="1">
              <a:spcBef>
                <a:spcPts val="500"/>
              </a:spcBef>
              <a:buFont typeface="Arial" panose="020B0604020202020204" pitchFamily="34" charset="0"/>
              <a:buNone/>
              <a:defRPr/>
            </a:pPr>
            <a:endParaRPr lang="en-GB" sz="1050">
              <a:solidFill>
                <a:srgbClr val="000000"/>
              </a:solidFill>
              <a:latin typeface="Myriad Pro"/>
              <a:ea typeface="ＭＳ Ｐゴシック" panose="020B0600070205080204" pitchFamily="34" charset="-128"/>
              <a:cs typeface="Lucida Sans Unicode" panose="020B0602030504020204" pitchFamily="34" charset="0"/>
            </a:endParaRPr>
          </a:p>
          <a:p>
            <a:pPr marL="340995" indent="-340995">
              <a:spcBef>
                <a:spcPts val="500"/>
              </a:spcBef>
              <a:buFont typeface="Wingdings" panose="05000000000000000000" pitchFamily="2" charset="2"/>
              <a:buNone/>
              <a:defRPr/>
            </a:pPr>
            <a:endParaRPr lang="en-US" altLang="en-US" sz="1800" b="1">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a:p>
            <a:pPr marL="340995" indent="-340995">
              <a:spcBef>
                <a:spcPts val="500"/>
              </a:spcBef>
              <a:buNone/>
              <a:defRPr/>
            </a:pPr>
            <a:endParaRPr lang="en-US" altLang="en-US" sz="1800" b="1">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5AC87-4DA2-429F-5983-FBD8EA729822}"/>
            </a:ext>
          </a:extLst>
        </p:cNvPr>
        <p:cNvGrpSpPr/>
        <p:nvPr/>
      </p:nvGrpSpPr>
      <p:grpSpPr>
        <a:xfrm>
          <a:off x="0" y="0"/>
          <a:ext cx="0" cy="0"/>
          <a:chOff x="0" y="0"/>
          <a:chExt cx="0" cy="0"/>
        </a:xfrm>
      </p:grpSpPr>
      <p:sp>
        <p:nvSpPr>
          <p:cNvPr id="40962" name="Text Box 1">
            <a:extLst>
              <a:ext uri="{FF2B5EF4-FFF2-40B4-BE49-F238E27FC236}">
                <a16:creationId xmlns:a16="http://schemas.microsoft.com/office/drawing/2014/main" id="{A7263473-798C-C1A6-DA72-E22C89480576}"/>
              </a:ext>
            </a:extLst>
          </p:cNvPr>
          <p:cNvSpPr txBox="1">
            <a:spLocks noChangeArrowheads="1"/>
          </p:cNvSpPr>
          <p:nvPr/>
        </p:nvSpPr>
        <p:spPr bwMode="auto">
          <a:xfrm>
            <a:off x="53752" y="116632"/>
            <a:ext cx="9036496"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a:solidFill>
                  <a:schemeClr val="accent1">
                    <a:lumMod val="75000"/>
                  </a:schemeClr>
                </a:solidFill>
                <a:latin typeface="Arial"/>
                <a:cs typeface="Lucida Sans Unicode"/>
              </a:rPr>
              <a:t>Working Together 1991</a:t>
            </a:r>
          </a:p>
        </p:txBody>
      </p:sp>
      <p:sp>
        <p:nvSpPr>
          <p:cNvPr id="50180" name="Text Box 3">
            <a:extLst>
              <a:ext uri="{FF2B5EF4-FFF2-40B4-BE49-F238E27FC236}">
                <a16:creationId xmlns:a16="http://schemas.microsoft.com/office/drawing/2014/main" id="{F95FDC2E-126C-84A8-AE36-C6AD820F4793}"/>
              </a:ext>
            </a:extLst>
          </p:cNvPr>
          <p:cNvSpPr txBox="1">
            <a:spLocks noChangeArrowheads="1"/>
          </p:cNvSpPr>
          <p:nvPr/>
        </p:nvSpPr>
        <p:spPr bwMode="auto">
          <a:xfrm>
            <a:off x="385119" y="1427205"/>
            <a:ext cx="8684740" cy="4525963"/>
          </a:xfrm>
          <a:prstGeom prst="rect">
            <a:avLst/>
          </a:prstGeom>
          <a:noFill/>
          <a:ln>
            <a:noFill/>
          </a:ln>
          <a:effectLst/>
        </p:spPr>
        <p:txBody>
          <a:bodyPr lIns="91440" tIns="45720" rIns="91440" bIns="45720" anchor="t"/>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lnSpc>
                <a:spcPct val="90000"/>
              </a:lnSpc>
              <a:spcBef>
                <a:spcPts val="600"/>
              </a:spcBef>
              <a:buClr>
                <a:srgbClr val="0000FF"/>
              </a:buClr>
              <a:buFont typeface="Arial" panose="020B0604020202020204" pitchFamily="34" charset="0"/>
              <a:buNone/>
              <a:defRPr/>
            </a:pPr>
            <a:r>
              <a:rPr lang="en-US" altLang="en-US" sz="2000" b="1">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rPr>
              <a:t>Department of Health and Social Security (DHSS)</a:t>
            </a:r>
          </a:p>
          <a:p>
            <a:pPr marL="0" indent="0" eaLnBrk="1" hangingPunct="1">
              <a:lnSpc>
                <a:spcPct val="90000"/>
              </a:lnSpc>
              <a:spcBef>
                <a:spcPts val="600"/>
              </a:spcBef>
              <a:buClr>
                <a:srgbClr val="0000FF"/>
              </a:buClr>
              <a:buFont typeface="Arial" panose="020B0604020202020204" pitchFamily="34" charset="0"/>
              <a:buNone/>
              <a:defRPr/>
            </a:pPr>
            <a:r>
              <a:rPr lang="en-US" altLang="en-US" sz="2000" b="1">
                <a:solidFill>
                  <a:schemeClr val="accent1">
                    <a:lumMod val="75000"/>
                  </a:schemeClr>
                </a:solidFill>
                <a:latin typeface="Arial Unicode MS" pitchFamily="34" charset="-128"/>
                <a:ea typeface="ＭＳ Ｐゴシック" panose="020B0600070205080204" pitchFamily="34" charset="-128"/>
                <a:cs typeface="Lucida Sans Unicode" panose="020B0602030504020204" pitchFamily="34" charset="0"/>
              </a:rPr>
              <a:t>Welsh Office</a:t>
            </a:r>
          </a:p>
          <a:p>
            <a:pPr marL="340995" indent="-340995" eaLnBrk="1" hangingPunct="1">
              <a:lnSpc>
                <a:spcPct val="90000"/>
              </a:lnSpc>
              <a:spcBef>
                <a:spcPts val="600"/>
              </a:spcBef>
              <a:buClr>
                <a:srgbClr val="0000FF"/>
              </a:buClr>
              <a:buFont typeface="Wingdings" panose="05000000000000000000" pitchFamily="2" charset="2"/>
              <a:buChar char=""/>
              <a:defRPr/>
            </a:pPr>
            <a:r>
              <a:rPr lang="en-US" altLang="en-US" sz="2000" b="1">
                <a:solidFill>
                  <a:schemeClr val="accent1">
                    <a:lumMod val="75000"/>
                  </a:schemeClr>
                </a:solidFill>
                <a:latin typeface="Arial Unicode MS"/>
                <a:ea typeface="ＭＳ Ｐゴシック"/>
                <a:cs typeface="Lucida Sans Unicode"/>
              </a:rPr>
              <a:t>Guidelines to facilitate inter agency cooperation.</a:t>
            </a:r>
          </a:p>
          <a:p>
            <a:pPr marL="340995" indent="-340995" eaLnBrk="1" hangingPunct="1">
              <a:lnSpc>
                <a:spcPct val="90000"/>
              </a:lnSpc>
              <a:spcBef>
                <a:spcPts val="600"/>
              </a:spcBef>
              <a:buClr>
                <a:srgbClr val="0000FF"/>
              </a:buClr>
              <a:buFont typeface="Wingdings" panose="05000000000000000000" pitchFamily="2" charset="2"/>
              <a:buChar char=""/>
              <a:defRPr/>
            </a:pPr>
            <a:r>
              <a:rPr lang="en-US" altLang="en-US" sz="2000" b="1">
                <a:solidFill>
                  <a:schemeClr val="accent1">
                    <a:lumMod val="75000"/>
                  </a:schemeClr>
                </a:solidFill>
                <a:latin typeface="Arial Unicode MS"/>
                <a:ea typeface="ＭＳ Ｐゴシック"/>
                <a:cs typeface="Lucida Sans Unicode"/>
              </a:rPr>
              <a:t>The need for practitioners to be aware that different forms of abuse may be suffered simultaneously by a child.</a:t>
            </a:r>
          </a:p>
          <a:p>
            <a:pPr marL="340995" indent="-340995" eaLnBrk="1" hangingPunct="1">
              <a:lnSpc>
                <a:spcPct val="90000"/>
              </a:lnSpc>
              <a:spcBef>
                <a:spcPts val="600"/>
              </a:spcBef>
              <a:buClr>
                <a:srgbClr val="0000FF"/>
              </a:buClr>
              <a:buFont typeface="Wingdings" panose="05000000000000000000" pitchFamily="2" charset="2"/>
              <a:buChar char=""/>
              <a:defRPr/>
            </a:pPr>
            <a:r>
              <a:rPr lang="en-US" altLang="en-US" sz="2000" b="1">
                <a:solidFill>
                  <a:schemeClr val="accent1">
                    <a:lumMod val="75000"/>
                  </a:schemeClr>
                </a:solidFill>
                <a:latin typeface="Arial Unicode MS"/>
                <a:ea typeface="ＭＳ Ｐゴシック"/>
                <a:cs typeface="Lucida Sans Unicode"/>
              </a:rPr>
              <a:t>Categories are not mutually exclusive</a:t>
            </a:r>
          </a:p>
          <a:p>
            <a:pPr marL="0" indent="0" eaLnBrk="1" hangingPunct="1">
              <a:lnSpc>
                <a:spcPct val="90000"/>
              </a:lnSpc>
              <a:spcBef>
                <a:spcPts val="600"/>
              </a:spcBef>
              <a:buClr>
                <a:srgbClr val="0000FF"/>
              </a:buClr>
              <a:buFont typeface="Arial" panose="020B0604020202020204" pitchFamily="34" charset="0"/>
              <a:buNone/>
              <a:defRPr/>
            </a:pPr>
            <a:r>
              <a:rPr lang="en-US" altLang="en-US" sz="2000" b="1">
                <a:solidFill>
                  <a:schemeClr val="accent1">
                    <a:lumMod val="75000"/>
                  </a:schemeClr>
                </a:solidFill>
                <a:latin typeface="Arial Unicode MS"/>
                <a:ea typeface="ＭＳ Ｐゴシック"/>
                <a:cs typeface="Lucida Sans Unicode"/>
              </a:rPr>
              <a:t>Working Together to Safeguard Children 2018</a:t>
            </a:r>
          </a:p>
          <a:p>
            <a:pPr marL="0" indent="0">
              <a:lnSpc>
                <a:spcPct val="90000"/>
              </a:lnSpc>
              <a:spcBef>
                <a:spcPts val="600"/>
              </a:spcBef>
              <a:buNone/>
              <a:defRPr/>
            </a:pPr>
            <a:r>
              <a:rPr lang="en-US" sz="2000" b="1">
                <a:solidFill>
                  <a:schemeClr val="accent1">
                    <a:lumMod val="75000"/>
                  </a:schemeClr>
                </a:solidFill>
                <a:latin typeface="Myriad Pro"/>
                <a:ea typeface="ＭＳ Ｐゴシック"/>
                <a:cs typeface="Lucida Sans Unicode"/>
              </a:rPr>
              <a:t>TODAY: Working Together to Safeguard Children 2023</a:t>
            </a:r>
            <a:endParaRPr lang="en-US" sz="2000">
              <a:solidFill>
                <a:schemeClr val="accent1">
                  <a:lumMod val="75000"/>
                </a:schemeClr>
              </a:solidFill>
            </a:endParaRPr>
          </a:p>
          <a:p>
            <a:pPr marL="0" indent="0">
              <a:lnSpc>
                <a:spcPct val="90000"/>
              </a:lnSpc>
              <a:spcBef>
                <a:spcPts val="600"/>
              </a:spcBef>
              <a:buClr>
                <a:srgbClr val="0000FF"/>
              </a:buClr>
              <a:buNone/>
              <a:defRPr/>
            </a:pPr>
            <a:r>
              <a:rPr lang="en-GB" sz="2000">
                <a:latin typeface="Myriad Pro"/>
                <a:ea typeface="ＭＳ Ｐゴシック"/>
                <a:hlinkClick r:id="rId3"/>
              </a:rPr>
              <a:t>Working Together to Safeguard Children 2023 (publishing.service.gov.uk)</a:t>
            </a:r>
            <a:r>
              <a:rPr lang="en-GB" sz="2000">
                <a:latin typeface="Myriad Pro"/>
                <a:ea typeface="ＭＳ Ｐゴシック"/>
              </a:rPr>
              <a:t>  </a:t>
            </a:r>
            <a:endParaRPr lang="en-US" altLang="en-US" sz="2000" b="1">
              <a:solidFill>
                <a:srgbClr val="0000FF"/>
              </a:solidFill>
              <a:latin typeface="Arial Unicode MS" pitchFamily="34" charset="-128"/>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r>
              <a:rPr lang="en-GB" sz="2000">
                <a:solidFill>
                  <a:schemeClr val="accent1">
                    <a:lumMod val="76000"/>
                  </a:schemeClr>
                </a:solidFill>
                <a:latin typeface="Arial"/>
                <a:ea typeface="ＭＳ Ｐゴシック"/>
                <a:cs typeface="Lucida Sans Unicode"/>
              </a:rPr>
              <a:t>UK GOVERNMENT – ENGLAND BASED – SUPPORT WITH WELSH CONTEXT – NEXT SLIDE</a:t>
            </a:r>
            <a:endParaRPr lang="en-GB" sz="2000">
              <a:solidFill>
                <a:schemeClr val="accent1">
                  <a:lumMod val="76000"/>
                </a:schemeClr>
              </a:solidFill>
              <a:latin typeface="Myriad Pro"/>
              <a:ea typeface="ＭＳ Ｐゴシック" panose="020B0600070205080204" pitchFamily="34" charset="-128"/>
              <a:cs typeface="Lucida Sans Unicode" panose="020B0602030504020204" pitchFamily="34" charset="0"/>
            </a:endParaRPr>
          </a:p>
        </p:txBody>
      </p:sp>
    </p:spTree>
    <p:extLst>
      <p:ext uri="{BB962C8B-B14F-4D97-AF65-F5344CB8AC3E}">
        <p14:creationId xmlns:p14="http://schemas.microsoft.com/office/powerpoint/2010/main" val="28998050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0E91A0-264C-BD35-88F6-9B6D7B039E11}"/>
            </a:ext>
          </a:extLst>
        </p:cNvPr>
        <p:cNvGrpSpPr/>
        <p:nvPr/>
      </p:nvGrpSpPr>
      <p:grpSpPr>
        <a:xfrm>
          <a:off x="0" y="0"/>
          <a:ext cx="0" cy="0"/>
          <a:chOff x="0" y="0"/>
          <a:chExt cx="0" cy="0"/>
        </a:xfrm>
      </p:grpSpPr>
      <p:sp>
        <p:nvSpPr>
          <p:cNvPr id="40962" name="Text Box 1">
            <a:extLst>
              <a:ext uri="{FF2B5EF4-FFF2-40B4-BE49-F238E27FC236}">
                <a16:creationId xmlns:a16="http://schemas.microsoft.com/office/drawing/2014/main" id="{A5309FC6-EF21-2405-42A6-411A30DF4FEB}"/>
              </a:ext>
            </a:extLst>
          </p:cNvPr>
          <p:cNvSpPr txBox="1">
            <a:spLocks noChangeArrowheads="1"/>
          </p:cNvSpPr>
          <p:nvPr/>
        </p:nvSpPr>
        <p:spPr bwMode="auto">
          <a:xfrm>
            <a:off x="53752" y="116632"/>
            <a:ext cx="9036496"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a:lnSpc>
                <a:spcPct val="100000"/>
              </a:lnSpc>
              <a:spcBef>
                <a:spcPct val="0"/>
              </a:spcBef>
              <a:buNone/>
            </a:pPr>
            <a:br>
              <a:rPr lang="en-US" altLang="en-US" sz="4800" b="1">
                <a:latin typeface="Arial" panose="020B0604020202020204" pitchFamily="34" charset="0"/>
                <a:cs typeface="Lucida Sans Unicode" panose="020B0602030504020204" pitchFamily="34" charset="0"/>
              </a:rPr>
            </a:br>
            <a:r>
              <a:rPr lang="en-US" sz="4000" b="1" err="1">
                <a:solidFill>
                  <a:srgbClr val="1F1F1F"/>
                </a:solidFill>
                <a:latin typeface="Arial"/>
                <a:cs typeface="Lucida Sans Unicode"/>
              </a:rPr>
              <a:t>Gweithio</a:t>
            </a:r>
            <a:r>
              <a:rPr lang="en-US" sz="4000" b="1">
                <a:solidFill>
                  <a:srgbClr val="1F1F1F"/>
                </a:solidFill>
                <a:latin typeface="Arial"/>
                <a:cs typeface="Lucida Sans Unicode"/>
              </a:rPr>
              <a:t> </a:t>
            </a:r>
            <a:r>
              <a:rPr lang="en-US" sz="4000" b="1" err="1">
                <a:solidFill>
                  <a:srgbClr val="1F1F1F"/>
                </a:solidFill>
                <a:latin typeface="Arial"/>
                <a:cs typeface="Lucida Sans Unicode"/>
              </a:rPr>
              <a:t>Gyda'n</a:t>
            </a:r>
            <a:r>
              <a:rPr lang="en-US" sz="4000" b="1">
                <a:solidFill>
                  <a:srgbClr val="1F1F1F"/>
                </a:solidFill>
                <a:latin typeface="Arial"/>
                <a:cs typeface="Lucida Sans Unicode"/>
              </a:rPr>
              <a:t> </a:t>
            </a:r>
            <a:r>
              <a:rPr lang="en-US" sz="4000" b="1" err="1">
                <a:solidFill>
                  <a:srgbClr val="1F1F1F"/>
                </a:solidFill>
                <a:latin typeface="Arial"/>
                <a:cs typeface="Lucida Sans Unicode"/>
              </a:rPr>
              <a:t>Gilydd</a:t>
            </a:r>
            <a:r>
              <a:rPr lang="en-US" sz="4000" b="1">
                <a:solidFill>
                  <a:srgbClr val="1F1F1F"/>
                </a:solidFill>
                <a:latin typeface="Arial"/>
                <a:cs typeface="Lucida Sans Unicode"/>
              </a:rPr>
              <a:t> </a:t>
            </a:r>
            <a:r>
              <a:rPr lang="en-US" sz="4000" b="1" err="1">
                <a:solidFill>
                  <a:srgbClr val="1F1F1F"/>
                </a:solidFill>
                <a:latin typeface="Arial"/>
                <a:cs typeface="Lucida Sans Unicode"/>
              </a:rPr>
              <a:t>i</a:t>
            </a:r>
            <a:r>
              <a:rPr lang="en-US" sz="4000" b="1">
                <a:solidFill>
                  <a:srgbClr val="1F1F1F"/>
                </a:solidFill>
                <a:latin typeface="Arial"/>
                <a:cs typeface="Lucida Sans Unicode"/>
              </a:rPr>
              <a:t> </a:t>
            </a:r>
            <a:r>
              <a:rPr lang="en-US" sz="4000" b="1" err="1">
                <a:solidFill>
                  <a:srgbClr val="1F1F1F"/>
                </a:solidFill>
                <a:latin typeface="Arial"/>
                <a:cs typeface="Lucida Sans Unicode"/>
              </a:rPr>
              <a:t>Ddiogelu</a:t>
            </a:r>
            <a:r>
              <a:rPr lang="en-US" sz="4000" b="1">
                <a:solidFill>
                  <a:srgbClr val="1F1F1F"/>
                </a:solidFill>
                <a:latin typeface="Arial"/>
                <a:cs typeface="Lucida Sans Unicode"/>
              </a:rPr>
              <a:t> </a:t>
            </a:r>
            <a:r>
              <a:rPr lang="en-US" sz="4000" b="1" err="1">
                <a:solidFill>
                  <a:srgbClr val="1F1F1F"/>
                </a:solidFill>
                <a:latin typeface="Arial"/>
                <a:cs typeface="Lucida Sans Unicode"/>
              </a:rPr>
              <a:t>Pobl</a:t>
            </a:r>
            <a:r>
              <a:rPr lang="en-US" sz="4000" b="1">
                <a:solidFill>
                  <a:srgbClr val="1F1F1F"/>
                </a:solidFill>
                <a:latin typeface="Arial"/>
                <a:cs typeface="Lucida Sans Unicode"/>
              </a:rPr>
              <a:t>: Cod </a:t>
            </a:r>
            <a:r>
              <a:rPr lang="en-US" sz="4000" b="1" err="1">
                <a:solidFill>
                  <a:srgbClr val="1F1F1F"/>
                </a:solidFill>
                <a:latin typeface="Arial"/>
                <a:cs typeface="Lucida Sans Unicode"/>
              </a:rPr>
              <a:t>Ymarfer</a:t>
            </a:r>
            <a:r>
              <a:rPr lang="en-US" sz="4000" b="1">
                <a:solidFill>
                  <a:srgbClr val="1F1F1F"/>
                </a:solidFill>
                <a:latin typeface="Arial"/>
                <a:cs typeface="Lucida Sans Unicode"/>
              </a:rPr>
              <a:t> </a:t>
            </a:r>
            <a:r>
              <a:rPr lang="en-US" sz="4000" b="1" err="1">
                <a:solidFill>
                  <a:srgbClr val="1F1F1F"/>
                </a:solidFill>
                <a:latin typeface="Arial"/>
                <a:cs typeface="Lucida Sans Unicode"/>
              </a:rPr>
              <a:t>Diogelu</a:t>
            </a:r>
            <a:r>
              <a:rPr lang="en-US" sz="4000" b="1">
                <a:solidFill>
                  <a:srgbClr val="1F1F1F"/>
                </a:solidFill>
                <a:latin typeface="Arial"/>
                <a:cs typeface="Lucida Sans Unicode"/>
              </a:rPr>
              <a:t> - Cymru</a:t>
            </a:r>
            <a:endParaRPr lang="en-US" sz="4000" b="1">
              <a:solidFill>
                <a:schemeClr val="accent1">
                  <a:lumMod val="75000"/>
                </a:schemeClr>
              </a:solidFill>
              <a:latin typeface="Arial"/>
              <a:cs typeface="Lucida Sans Unicode"/>
            </a:endParaRPr>
          </a:p>
        </p:txBody>
      </p:sp>
      <p:sp>
        <p:nvSpPr>
          <p:cNvPr id="50180" name="Text Box 3">
            <a:extLst>
              <a:ext uri="{FF2B5EF4-FFF2-40B4-BE49-F238E27FC236}">
                <a16:creationId xmlns:a16="http://schemas.microsoft.com/office/drawing/2014/main" id="{5B1D9F49-75CA-B4A0-A625-13F5C04CD40C}"/>
              </a:ext>
            </a:extLst>
          </p:cNvPr>
          <p:cNvSpPr txBox="1">
            <a:spLocks noChangeArrowheads="1"/>
          </p:cNvSpPr>
          <p:nvPr/>
        </p:nvSpPr>
        <p:spPr bwMode="auto">
          <a:xfrm>
            <a:off x="228748" y="1717609"/>
            <a:ext cx="8684740" cy="4525963"/>
          </a:xfrm>
          <a:prstGeom prst="rect">
            <a:avLst/>
          </a:prstGeom>
          <a:noFill/>
          <a:ln>
            <a:noFill/>
          </a:ln>
          <a:effectLst/>
        </p:spPr>
        <p:txBody>
          <a:bodyPr lIns="91440" tIns="45720" rIns="91440" bIns="45720" anchor="t"/>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lnSpc>
                <a:spcPct val="90000"/>
              </a:lnSpc>
              <a:spcBef>
                <a:spcPts val="600"/>
              </a:spcBef>
              <a:buClr>
                <a:srgbClr val="0000FF"/>
              </a:buClr>
              <a:buFont typeface="Arial" panose="020B0604020202020204" pitchFamily="34" charset="0"/>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r>
              <a:rPr lang="en-GB" sz="2800">
                <a:solidFill>
                  <a:srgbClr val="1F1F1F"/>
                </a:solidFill>
                <a:latin typeface="Arial"/>
                <a:ea typeface="ＭＳ Ｐゴシック"/>
                <a:cs typeface="Lucida Sans Unicode"/>
                <a:hlinkClick r:id="rId3"/>
              </a:rPr>
              <a:t>Gweithio gyda'n gilydd i ddiogelu pobl: Cod ymarfer diogelu – Cymru o dan y Ddeddf Diogelwch Cymdeithasol a Llesiant 2014</a:t>
            </a:r>
            <a:endParaRPr lang="en-GB" sz="2800">
              <a:latin typeface="Arial"/>
              <a:ea typeface="ＭＳ Ｐゴシック"/>
              <a:cs typeface="Lucida Sans Unicode"/>
            </a:endParaRPr>
          </a:p>
          <a:p>
            <a:pPr marL="0" indent="0">
              <a:lnSpc>
                <a:spcPct val="90000"/>
              </a:lnSpc>
              <a:spcBef>
                <a:spcPts val="600"/>
              </a:spcBef>
              <a:buNone/>
              <a:defRPr/>
            </a:pPr>
            <a:endParaRPr lang="en-GB" sz="2800">
              <a:solidFill>
                <a:srgbClr val="1F1F1F"/>
              </a:solidFill>
              <a:latin typeface="Arial"/>
              <a:ea typeface="ＭＳ Ｐゴシック"/>
              <a:cs typeface="Lucida Sans Unicode"/>
            </a:endParaRPr>
          </a:p>
          <a:p>
            <a:pPr marL="340995" indent="-340995">
              <a:buFont typeface="Arial"/>
              <a:buChar char="•"/>
              <a:defRPr/>
            </a:pPr>
            <a:r>
              <a:rPr lang="en-GB" sz="2800">
                <a:solidFill>
                  <a:srgbClr val="1F1F1F"/>
                </a:solidFill>
                <a:latin typeface="Arial"/>
                <a:ea typeface="ＭＳ Ｐゴシック"/>
                <a:cs typeface="Lucida Sans Unicode"/>
              </a:rPr>
              <a:t>Yn berthnasol i blant ac </a:t>
            </a:r>
            <a:r>
              <a:rPr lang="en-GB" sz="2800" err="1">
                <a:solidFill>
                  <a:srgbClr val="1F1F1F"/>
                </a:solidFill>
                <a:latin typeface="Arial"/>
                <a:ea typeface="ＭＳ Ｐゴシック"/>
                <a:cs typeface="Lucida Sans Unicode"/>
              </a:rPr>
              <a:t>oedolion</a:t>
            </a:r>
            <a:r>
              <a:rPr lang="en-GB" sz="2800">
                <a:solidFill>
                  <a:srgbClr val="1F1F1F"/>
                </a:solidFill>
                <a:latin typeface="Arial"/>
                <a:ea typeface="ＭＳ Ｐゴシック"/>
                <a:cs typeface="Lucida Sans Unicode"/>
              </a:rPr>
              <a:t> </a:t>
            </a:r>
            <a:r>
              <a:rPr lang="en-GB" sz="2800" err="1">
                <a:solidFill>
                  <a:srgbClr val="1F1F1F"/>
                </a:solidFill>
                <a:latin typeface="Arial"/>
                <a:ea typeface="ＭＳ Ｐゴシック"/>
                <a:cs typeface="Lucida Sans Unicode"/>
              </a:rPr>
              <a:t>sydd</a:t>
            </a:r>
            <a:r>
              <a:rPr lang="en-GB" sz="2800">
                <a:solidFill>
                  <a:srgbClr val="1F1F1F"/>
                </a:solidFill>
                <a:latin typeface="Arial"/>
                <a:ea typeface="ＭＳ Ｐゴシック"/>
                <a:cs typeface="Lucida Sans Unicode"/>
              </a:rPr>
              <a:t> </a:t>
            </a:r>
            <a:r>
              <a:rPr lang="en-GB" sz="2800" err="1">
                <a:solidFill>
                  <a:srgbClr val="1F1F1F"/>
                </a:solidFill>
                <a:latin typeface="Arial"/>
                <a:ea typeface="ＭＳ Ｐゴシック"/>
                <a:cs typeface="Lucida Sans Unicode"/>
              </a:rPr>
              <a:t>mewn</a:t>
            </a:r>
            <a:r>
              <a:rPr lang="en-GB" sz="2800">
                <a:solidFill>
                  <a:srgbClr val="1F1F1F"/>
                </a:solidFill>
                <a:latin typeface="Arial"/>
                <a:ea typeface="ＭＳ Ｐゴシック"/>
                <a:cs typeface="Lucida Sans Unicode"/>
              </a:rPr>
              <a:t> </a:t>
            </a:r>
            <a:r>
              <a:rPr lang="en-GB" sz="2800" err="1">
                <a:solidFill>
                  <a:srgbClr val="1F1F1F"/>
                </a:solidFill>
                <a:latin typeface="Arial"/>
                <a:ea typeface="ＭＳ Ｐゴシック"/>
                <a:cs typeface="Lucida Sans Unicode"/>
              </a:rPr>
              <a:t>perygl</a:t>
            </a:r>
          </a:p>
          <a:p>
            <a:pPr marL="340995" indent="-340995">
              <a:buFont typeface="Arial"/>
              <a:buChar char="•"/>
              <a:defRPr/>
            </a:pPr>
            <a:r>
              <a:rPr lang="en-GB" sz="2800">
                <a:solidFill>
                  <a:srgbClr val="1F1F1F"/>
                </a:solidFill>
                <a:latin typeface="Arial"/>
                <a:ea typeface="ＭＳ Ｐゴシック"/>
                <a:cs typeface="Lucida Sans Unicode"/>
              </a:rPr>
              <a:t>Yn </a:t>
            </a:r>
            <a:r>
              <a:rPr lang="en-GB" sz="2800" err="1">
                <a:solidFill>
                  <a:srgbClr val="1F1F1F"/>
                </a:solidFill>
                <a:latin typeface="Arial"/>
                <a:ea typeface="ＭＳ Ｐゴシック"/>
                <a:cs typeface="Lucida Sans Unicode"/>
              </a:rPr>
              <a:t>pwysleisio</a:t>
            </a:r>
            <a:r>
              <a:rPr lang="en-GB" sz="2800">
                <a:solidFill>
                  <a:srgbClr val="1F1F1F"/>
                </a:solidFill>
                <a:latin typeface="Arial"/>
                <a:ea typeface="ＭＳ Ｐゴシック"/>
                <a:cs typeface="Lucida Sans Unicode"/>
              </a:rPr>
              <a:t> dull </a:t>
            </a:r>
            <a:r>
              <a:rPr lang="en-GB" sz="2800" err="1">
                <a:solidFill>
                  <a:srgbClr val="1F1F1F"/>
                </a:solidFill>
                <a:latin typeface="Arial"/>
                <a:ea typeface="ＭＳ Ｐゴシック"/>
                <a:cs typeface="Lucida Sans Unicode"/>
              </a:rPr>
              <a:t>amlasiantaethol</a:t>
            </a:r>
            <a:r>
              <a:rPr lang="en-GB" sz="2800">
                <a:solidFill>
                  <a:srgbClr val="1F1F1F"/>
                </a:solidFill>
                <a:latin typeface="Arial"/>
                <a:ea typeface="ＭＳ Ｐゴシック"/>
                <a:cs typeface="Lucida Sans Unicode"/>
              </a:rPr>
              <a:t> o </a:t>
            </a:r>
            <a:r>
              <a:rPr lang="en-GB" sz="2800" err="1">
                <a:solidFill>
                  <a:srgbClr val="1F1F1F"/>
                </a:solidFill>
                <a:latin typeface="Arial"/>
                <a:ea typeface="ＭＳ Ｐゴシック"/>
                <a:cs typeface="Lucida Sans Unicode"/>
              </a:rPr>
              <a:t>ddiogelu</a:t>
            </a:r>
            <a:r>
              <a:rPr lang="en-GB" sz="2800">
                <a:solidFill>
                  <a:srgbClr val="1F1F1F"/>
                </a:solidFill>
                <a:latin typeface="Arial"/>
                <a:ea typeface="ＭＳ Ｐゴシック"/>
                <a:cs typeface="Lucida Sans Unicode"/>
              </a:rPr>
              <a:t>.</a:t>
            </a:r>
            <a:endParaRPr lang="en-GB" sz="2800" b="1">
              <a:solidFill>
                <a:srgbClr val="305699"/>
              </a:solidFill>
              <a:latin typeface="Arial"/>
              <a:ea typeface="ＭＳ Ｐゴシック"/>
              <a:cs typeface="Lucida Sans Unicode"/>
            </a:endParaRPr>
          </a:p>
          <a:p>
            <a:pPr marL="340995" indent="-340995">
              <a:buFont typeface="Arial"/>
              <a:buChar char="•"/>
              <a:defRPr/>
            </a:pPr>
            <a:r>
              <a:rPr lang="en-GB" sz="2800">
                <a:solidFill>
                  <a:srgbClr val="1F1F1F"/>
                </a:solidFill>
                <a:latin typeface="Arial"/>
                <a:ea typeface="ＭＳ Ｐゴシック"/>
                <a:cs typeface="Lucida Sans Unicode"/>
              </a:rPr>
              <a:t>Yn </a:t>
            </a:r>
            <a:r>
              <a:rPr lang="en-GB" sz="2800" err="1">
                <a:solidFill>
                  <a:srgbClr val="1F1F1F"/>
                </a:solidFill>
                <a:latin typeface="Arial"/>
                <a:ea typeface="ＭＳ Ｐゴシック"/>
                <a:cs typeface="Lucida Sans Unicode"/>
              </a:rPr>
              <a:t>cefnogi</a:t>
            </a:r>
            <a:r>
              <a:rPr lang="en-GB" sz="2800">
                <a:solidFill>
                  <a:srgbClr val="1F1F1F"/>
                </a:solidFill>
                <a:latin typeface="Arial"/>
                <a:ea typeface="ＭＳ Ｐゴシック"/>
                <a:cs typeface="Lucida Sans Unicode"/>
              </a:rPr>
              <a:t> </a:t>
            </a:r>
            <a:r>
              <a:rPr lang="en-GB" sz="2800" err="1">
                <a:solidFill>
                  <a:srgbClr val="1F1F1F"/>
                </a:solidFill>
                <a:latin typeface="Arial"/>
                <a:ea typeface="ＭＳ Ｐゴシック"/>
                <a:cs typeface="Lucida Sans Unicode"/>
              </a:rPr>
              <a:t>gweithredu</a:t>
            </a:r>
            <a:r>
              <a:rPr lang="en-GB" sz="2800">
                <a:solidFill>
                  <a:srgbClr val="1F1F1F"/>
                </a:solidFill>
                <a:latin typeface="Arial"/>
                <a:ea typeface="ＭＳ Ｐゴシック"/>
                <a:cs typeface="Lucida Sans Unicode"/>
              </a:rPr>
              <a:t> Deddf </a:t>
            </a:r>
            <a:r>
              <a:rPr lang="en-GB" sz="2800" err="1">
                <a:solidFill>
                  <a:srgbClr val="1F1F1F"/>
                </a:solidFill>
                <a:latin typeface="Arial"/>
                <a:ea typeface="ＭＳ Ｐゴシック"/>
                <a:cs typeface="Lucida Sans Unicode"/>
              </a:rPr>
              <a:t>Gwasanaethau</a:t>
            </a:r>
            <a:r>
              <a:rPr lang="en-GB" sz="2800">
                <a:solidFill>
                  <a:srgbClr val="1F1F1F"/>
                </a:solidFill>
                <a:latin typeface="Arial"/>
                <a:ea typeface="ＭＳ Ｐゴシック"/>
                <a:cs typeface="Lucida Sans Unicode"/>
              </a:rPr>
              <a:t> </a:t>
            </a:r>
            <a:r>
              <a:rPr lang="en-GB" sz="2800" err="1">
                <a:solidFill>
                  <a:srgbClr val="1F1F1F"/>
                </a:solidFill>
                <a:latin typeface="Arial"/>
                <a:ea typeface="ＭＳ Ｐゴシック"/>
                <a:cs typeface="Lucida Sans Unicode"/>
              </a:rPr>
              <a:t>Cymdeithasol</a:t>
            </a:r>
            <a:r>
              <a:rPr lang="en-GB" sz="2800">
                <a:solidFill>
                  <a:srgbClr val="1F1F1F"/>
                </a:solidFill>
                <a:latin typeface="Arial"/>
                <a:ea typeface="ＭＳ Ｐゴシック"/>
                <a:cs typeface="Lucida Sans Unicode"/>
              </a:rPr>
              <a:t> a </a:t>
            </a:r>
            <a:r>
              <a:rPr lang="en-GB" sz="2800" err="1">
                <a:solidFill>
                  <a:srgbClr val="1F1F1F"/>
                </a:solidFill>
                <a:latin typeface="Arial"/>
                <a:ea typeface="ＭＳ Ｐゴシック"/>
                <a:cs typeface="Lucida Sans Unicode"/>
              </a:rPr>
              <a:t>Llesiant</a:t>
            </a:r>
            <a:r>
              <a:rPr lang="en-GB" sz="2800">
                <a:solidFill>
                  <a:srgbClr val="1F1F1F"/>
                </a:solidFill>
                <a:latin typeface="Arial"/>
                <a:ea typeface="ＭＳ Ｐゴシック"/>
                <a:cs typeface="Lucida Sans Unicode"/>
              </a:rPr>
              <a:t> (Cymru) 2014</a:t>
            </a:r>
            <a:endParaRPr lang="en-GB" sz="2800" b="1">
              <a:solidFill>
                <a:schemeClr val="accent1">
                  <a:lumMod val="76000"/>
                </a:schemeClr>
              </a:solidFill>
              <a:latin typeface="Arial"/>
              <a:ea typeface="ＭＳ Ｐゴシック"/>
              <a:cs typeface="Lucida Sans Unicode"/>
            </a:endParaRPr>
          </a:p>
          <a:p>
            <a:pPr marL="0" indent="0">
              <a:lnSpc>
                <a:spcPct val="90000"/>
              </a:lnSpc>
              <a:spcBef>
                <a:spcPts val="600"/>
              </a:spcBef>
              <a:buNone/>
              <a:defRPr/>
            </a:pPr>
            <a:endParaRPr lang="en-GB" sz="28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p:txBody>
      </p:sp>
    </p:spTree>
    <p:extLst>
      <p:ext uri="{BB962C8B-B14F-4D97-AF65-F5344CB8AC3E}">
        <p14:creationId xmlns:p14="http://schemas.microsoft.com/office/powerpoint/2010/main" val="6520803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2782CF-7A8E-F9B2-0C21-EDBA348290CE}"/>
            </a:ext>
          </a:extLst>
        </p:cNvPr>
        <p:cNvGrpSpPr/>
        <p:nvPr/>
      </p:nvGrpSpPr>
      <p:grpSpPr>
        <a:xfrm>
          <a:off x="0" y="0"/>
          <a:ext cx="0" cy="0"/>
          <a:chOff x="0" y="0"/>
          <a:chExt cx="0" cy="0"/>
        </a:xfrm>
      </p:grpSpPr>
      <p:sp>
        <p:nvSpPr>
          <p:cNvPr id="40962" name="Text Box 1">
            <a:extLst>
              <a:ext uri="{FF2B5EF4-FFF2-40B4-BE49-F238E27FC236}">
                <a16:creationId xmlns:a16="http://schemas.microsoft.com/office/drawing/2014/main" id="{A55D3F2B-2D7D-FF5F-3768-B21202078F04}"/>
              </a:ext>
            </a:extLst>
          </p:cNvPr>
          <p:cNvSpPr txBox="1">
            <a:spLocks noChangeArrowheads="1"/>
          </p:cNvSpPr>
          <p:nvPr/>
        </p:nvSpPr>
        <p:spPr bwMode="auto">
          <a:xfrm>
            <a:off x="53752" y="116632"/>
            <a:ext cx="9036496"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a:lnSpc>
                <a:spcPct val="100000"/>
              </a:lnSpc>
              <a:spcBef>
                <a:spcPct val="0"/>
              </a:spcBef>
              <a:buNone/>
            </a:pPr>
            <a:br>
              <a:rPr lang="en-US" altLang="en-US" sz="4800" b="1">
                <a:latin typeface="Arial" panose="020B0604020202020204" pitchFamily="34" charset="0"/>
                <a:cs typeface="Lucida Sans Unicode" panose="020B0602030504020204" pitchFamily="34" charset="0"/>
              </a:rPr>
            </a:br>
            <a:r>
              <a:rPr lang="en-US" sz="4000" b="1">
                <a:solidFill>
                  <a:schemeClr val="accent1">
                    <a:lumMod val="75000"/>
                  </a:schemeClr>
                </a:solidFill>
                <a:latin typeface="Arial"/>
                <a:cs typeface="Lucida Sans Unicode"/>
              </a:rPr>
              <a:t>Working Together to Safeguard People: Code of Safeguarding Practice - Wales</a:t>
            </a:r>
            <a:endParaRPr lang="en-US" altLang="en-US" sz="4000" b="1">
              <a:solidFill>
                <a:schemeClr val="accent1">
                  <a:lumMod val="75000"/>
                </a:schemeClr>
              </a:solidFill>
              <a:latin typeface="Arial"/>
              <a:cs typeface="Lucida Sans Unicode" panose="020B0602030504020204" pitchFamily="34" charset="0"/>
            </a:endParaRPr>
          </a:p>
        </p:txBody>
      </p:sp>
      <p:sp>
        <p:nvSpPr>
          <p:cNvPr id="50180" name="Text Box 3">
            <a:extLst>
              <a:ext uri="{FF2B5EF4-FFF2-40B4-BE49-F238E27FC236}">
                <a16:creationId xmlns:a16="http://schemas.microsoft.com/office/drawing/2014/main" id="{184B1E77-DAD8-6CAD-CF6B-C70D56A217F1}"/>
              </a:ext>
            </a:extLst>
          </p:cNvPr>
          <p:cNvSpPr txBox="1">
            <a:spLocks noChangeArrowheads="1"/>
          </p:cNvSpPr>
          <p:nvPr/>
        </p:nvSpPr>
        <p:spPr bwMode="auto">
          <a:xfrm>
            <a:off x="385119" y="1427205"/>
            <a:ext cx="8684740" cy="4525963"/>
          </a:xfrm>
          <a:prstGeom prst="rect">
            <a:avLst/>
          </a:prstGeom>
          <a:noFill/>
          <a:ln>
            <a:noFill/>
          </a:ln>
          <a:effectLst/>
        </p:spPr>
        <p:txBody>
          <a:bodyPr lIns="91440" tIns="45720" rIns="91440" bIns="45720" anchor="t"/>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lnSpc>
                <a:spcPct val="90000"/>
              </a:lnSpc>
              <a:spcBef>
                <a:spcPts val="600"/>
              </a:spcBef>
              <a:buClr>
                <a:srgbClr val="0000FF"/>
              </a:buClr>
              <a:buFont typeface="Arial" panose="020B0604020202020204" pitchFamily="34" charset="0"/>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r>
              <a:rPr lang="en-GB" sz="2800">
                <a:solidFill>
                  <a:schemeClr val="accent1">
                    <a:lumMod val="76000"/>
                  </a:schemeClr>
                </a:solidFill>
                <a:latin typeface="Arial"/>
                <a:ea typeface="ＭＳ Ｐゴシック"/>
                <a:cs typeface="Lucida Sans Unicode"/>
                <a:hlinkClick r:id="rId3">
                  <a:extLst>
                    <a:ext uri="{A12FA001-AC4F-418D-AE19-62706E023703}">
                      <ahyp:hlinkClr xmlns:ahyp="http://schemas.microsoft.com/office/drawing/2018/hyperlinkcolor" val="tx"/>
                    </a:ext>
                  </a:extLst>
                </a:hlinkClick>
              </a:rPr>
              <a:t>Working together to safeguard People: Code of Safeguarding practice – Wales under the SSWWA 2014</a:t>
            </a:r>
            <a:endParaRPr lang="en-GB" sz="28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340995" indent="-340995">
              <a:buFont typeface="Arial"/>
              <a:buChar char="•"/>
              <a:defRPr/>
            </a:pPr>
            <a:r>
              <a:rPr lang="en-GB" sz="2800" b="1">
                <a:solidFill>
                  <a:schemeClr val="accent1">
                    <a:lumMod val="76000"/>
                  </a:schemeClr>
                </a:solidFill>
                <a:latin typeface="Arial"/>
                <a:ea typeface="ＭＳ Ｐゴシック"/>
                <a:cs typeface="Lucida Sans Unicode"/>
              </a:rPr>
              <a:t>Applies to both children and adults at risk</a:t>
            </a:r>
            <a:r>
              <a:rPr lang="en-GB" sz="2800">
                <a:solidFill>
                  <a:schemeClr val="accent1">
                    <a:lumMod val="76000"/>
                  </a:schemeClr>
                </a:solidFill>
                <a:latin typeface="Arial"/>
                <a:ea typeface="ＭＳ Ｐゴシック"/>
                <a:cs typeface="Lucida Sans Unicode"/>
              </a:rPr>
              <a:t>.</a:t>
            </a:r>
            <a:endParaRPr lang="en-GB">
              <a:solidFill>
                <a:schemeClr val="accent1">
                  <a:lumMod val="76000"/>
                </a:schemeClr>
              </a:solidFill>
              <a:latin typeface="Arial"/>
              <a:ea typeface="ＭＳ Ｐゴシック"/>
              <a:cs typeface="Lucida Sans Unicode"/>
            </a:endParaRPr>
          </a:p>
          <a:p>
            <a:pPr marL="340995" indent="-340995">
              <a:buFont typeface="Arial"/>
              <a:buChar char="•"/>
              <a:defRPr/>
            </a:pPr>
            <a:r>
              <a:rPr lang="en-GB" sz="2800">
                <a:solidFill>
                  <a:schemeClr val="accent1">
                    <a:lumMod val="76000"/>
                  </a:schemeClr>
                </a:solidFill>
                <a:latin typeface="Arial"/>
                <a:ea typeface="ＭＳ Ｐゴシック"/>
                <a:cs typeface="Lucida Sans Unicode"/>
              </a:rPr>
              <a:t>Emphasises a </a:t>
            </a:r>
            <a:r>
              <a:rPr lang="en-GB" sz="2800" b="1">
                <a:solidFill>
                  <a:schemeClr val="accent1">
                    <a:lumMod val="76000"/>
                  </a:schemeClr>
                </a:solidFill>
                <a:latin typeface="Arial"/>
                <a:ea typeface="ＭＳ Ｐゴシック"/>
                <a:cs typeface="Lucida Sans Unicode"/>
              </a:rPr>
              <a:t>multi-agency approach</a:t>
            </a:r>
            <a:r>
              <a:rPr lang="en-GB" sz="2800">
                <a:solidFill>
                  <a:schemeClr val="accent1">
                    <a:lumMod val="76000"/>
                  </a:schemeClr>
                </a:solidFill>
                <a:latin typeface="Arial"/>
                <a:ea typeface="ＭＳ Ｐゴシック"/>
                <a:cs typeface="Lucida Sans Unicode"/>
              </a:rPr>
              <a:t> to safeguarding.</a:t>
            </a:r>
            <a:endParaRPr lang="en-GB">
              <a:solidFill>
                <a:schemeClr val="accent1">
                  <a:lumMod val="76000"/>
                </a:schemeClr>
              </a:solidFill>
              <a:latin typeface="Arial"/>
              <a:ea typeface="ＭＳ Ｐゴシック"/>
              <a:cs typeface="Lucida Sans Unicode"/>
            </a:endParaRPr>
          </a:p>
          <a:p>
            <a:pPr marL="340995" indent="-340995">
              <a:buFont typeface="Arial"/>
              <a:buChar char="•"/>
              <a:defRPr/>
            </a:pPr>
            <a:r>
              <a:rPr lang="en-GB" sz="2800">
                <a:solidFill>
                  <a:schemeClr val="accent1">
                    <a:lumMod val="76000"/>
                  </a:schemeClr>
                </a:solidFill>
                <a:latin typeface="Arial"/>
                <a:ea typeface="ＭＳ Ｐゴシック"/>
                <a:cs typeface="Lucida Sans Unicode"/>
              </a:rPr>
              <a:t>Supports the implementation of the </a:t>
            </a:r>
            <a:r>
              <a:rPr lang="en-GB" sz="2800" b="1">
                <a:solidFill>
                  <a:schemeClr val="accent1">
                    <a:lumMod val="76000"/>
                  </a:schemeClr>
                </a:solidFill>
                <a:latin typeface="Arial"/>
                <a:ea typeface="ＭＳ Ｐゴシック"/>
                <a:cs typeface="Lucida Sans Unicode"/>
              </a:rPr>
              <a:t>Social Services and Well-being (Wales) Act 2014</a:t>
            </a:r>
            <a:r>
              <a:rPr lang="en-GB" sz="2800">
                <a:solidFill>
                  <a:schemeClr val="accent1">
                    <a:lumMod val="76000"/>
                  </a:schemeClr>
                </a:solidFill>
                <a:latin typeface="Arial"/>
                <a:ea typeface="ＭＳ Ｐゴシック"/>
                <a:cs typeface="Lucida Sans Unicode"/>
              </a:rPr>
              <a:t>.</a:t>
            </a:r>
            <a:endParaRPr lang="en-GB">
              <a:solidFill>
                <a:schemeClr val="accent1">
                  <a:lumMod val="76000"/>
                </a:schemeClr>
              </a:solidFill>
              <a:latin typeface="Arial"/>
              <a:ea typeface="ＭＳ Ｐゴシック"/>
              <a:cs typeface="Lucida Sans Unicode"/>
            </a:endParaRPr>
          </a:p>
          <a:p>
            <a:pPr marL="0" indent="0">
              <a:lnSpc>
                <a:spcPct val="90000"/>
              </a:lnSpc>
              <a:spcBef>
                <a:spcPts val="600"/>
              </a:spcBef>
              <a:buNone/>
              <a:defRPr/>
            </a:pPr>
            <a:endParaRPr lang="en-GB" sz="28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a:p>
            <a:pPr marL="0" indent="0">
              <a:lnSpc>
                <a:spcPct val="90000"/>
              </a:lnSpc>
              <a:spcBef>
                <a:spcPts val="600"/>
              </a:spcBef>
              <a:buNone/>
              <a:defRPr/>
            </a:pPr>
            <a:endParaRPr lang="en-GB" sz="2000">
              <a:solidFill>
                <a:schemeClr val="accent1">
                  <a:lumMod val="76000"/>
                </a:schemeClr>
              </a:solidFill>
              <a:latin typeface="Arial"/>
              <a:ea typeface="ＭＳ Ｐゴシック" panose="020B0600070205080204" pitchFamily="34" charset="-128"/>
              <a:cs typeface="Lucida Sans Unicode" panose="020B0602030504020204" pitchFamily="34" charset="0"/>
            </a:endParaRPr>
          </a:p>
        </p:txBody>
      </p:sp>
    </p:spTree>
    <p:extLst>
      <p:ext uri="{BB962C8B-B14F-4D97-AF65-F5344CB8AC3E}">
        <p14:creationId xmlns:p14="http://schemas.microsoft.com/office/powerpoint/2010/main" val="31521524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1">
            <a:extLst>
              <a:ext uri="{FF2B5EF4-FFF2-40B4-BE49-F238E27FC236}">
                <a16:creationId xmlns:a16="http://schemas.microsoft.com/office/drawing/2014/main" id="{A81B2FD9-993D-4945-8AF5-C038EEA75A9D}"/>
              </a:ext>
            </a:extLst>
          </p:cNvPr>
          <p:cNvSpPr txBox="1">
            <a:spLocks noChangeArrowheads="1"/>
          </p:cNvSpPr>
          <p:nvPr/>
        </p:nvSpPr>
        <p:spPr bwMode="auto">
          <a:xfrm>
            <a:off x="457200" y="274638"/>
            <a:ext cx="8229600" cy="977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a:solidFill>
                  <a:srgbClr val="000000"/>
                </a:solidFill>
                <a:latin typeface="Arial" panose="020B0604020202020204" pitchFamily="34" charset="0"/>
                <a:cs typeface="Lucida Sans Unicode" panose="020B0602030504020204" pitchFamily="34" charset="0"/>
              </a:rPr>
              <a:t>Victoria Climbie</a:t>
            </a:r>
          </a:p>
        </p:txBody>
      </p:sp>
      <p:sp>
        <p:nvSpPr>
          <p:cNvPr id="52227" name="Text Box 3">
            <a:extLst>
              <a:ext uri="{FF2B5EF4-FFF2-40B4-BE49-F238E27FC236}">
                <a16:creationId xmlns:a16="http://schemas.microsoft.com/office/drawing/2014/main" id="{E4728A2A-3804-47DE-BEB9-00F89352652E}"/>
              </a:ext>
            </a:extLst>
          </p:cNvPr>
          <p:cNvSpPr txBox="1">
            <a:spLocks noChangeArrowheads="1"/>
          </p:cNvSpPr>
          <p:nvPr/>
        </p:nvSpPr>
        <p:spPr bwMode="auto">
          <a:xfrm>
            <a:off x="4716463" y="1341438"/>
            <a:ext cx="4038600" cy="4565650"/>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eaLnBrk="1" hangingPunct="1">
              <a:lnSpc>
                <a:spcPct val="90000"/>
              </a:lnSpc>
              <a:spcBef>
                <a:spcPts val="700"/>
              </a:spcBef>
              <a:defRPr/>
            </a:pPr>
            <a:r>
              <a:rPr lang="en-US" altLang="en-US" sz="24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8 </a:t>
            </a:r>
            <a:r>
              <a:rPr lang="en-US" altLang="en-US" sz="24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oed</a:t>
            </a:r>
            <a:r>
              <a:rPr lang="en-US" altLang="en-US" sz="24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t>
            </a:r>
            <a:r>
              <a:rPr lang="en-US" altLang="en-US" sz="2400">
                <a:solidFill>
                  <a:schemeClr val="accent1">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8 years</a:t>
            </a:r>
          </a:p>
          <a:p>
            <a:pPr eaLnBrk="1" hangingPunct="1">
              <a:lnSpc>
                <a:spcPct val="90000"/>
              </a:lnSpc>
              <a:spcBef>
                <a:spcPts val="700"/>
              </a:spcBef>
              <a:buClr>
                <a:srgbClr val="0000FF"/>
              </a:buClr>
              <a:defRPr/>
            </a:pPr>
            <a:r>
              <a:rPr lang="en-US" altLang="en-US" sz="2400">
                <a:latin typeface="Arial" panose="020B0604020202020204" pitchFamily="34" charset="0"/>
                <a:ea typeface="ＭＳ Ｐゴシック" panose="020B0600070205080204" pitchFamily="34" charset="-128"/>
                <a:cs typeface="Lucida Sans Unicode" panose="020B0602030504020204" pitchFamily="34" charset="0"/>
              </a:rPr>
              <a:t>2000</a:t>
            </a:r>
            <a:r>
              <a:rPr lang="en-US" altLang="en-US" sz="2400">
                <a:solidFill>
                  <a:srgbClr val="0000FF"/>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400">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400" err="1">
                <a:latin typeface="Arial" panose="020B0604020202020204" pitchFamily="34" charset="0"/>
                <a:ea typeface="ＭＳ Ｐゴシック" panose="020B0600070205080204" pitchFamily="34" charset="-128"/>
                <a:cs typeface="Lucida Sans Unicode" panose="020B0602030504020204" pitchFamily="34" charset="0"/>
              </a:rPr>
              <a:t>Llundain</a:t>
            </a:r>
            <a:r>
              <a:rPr lang="en-US" altLang="en-US" sz="2400">
                <a:solidFill>
                  <a:schemeClr val="accent6">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a:t>
            </a:r>
            <a:r>
              <a:rPr lang="en-US" altLang="en-US" sz="2400">
                <a:solidFill>
                  <a:schemeClr val="accent1">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London</a:t>
            </a:r>
          </a:p>
          <a:p>
            <a:pPr eaLnBrk="1" hangingPunct="1">
              <a:lnSpc>
                <a:spcPct val="90000"/>
              </a:lnSpc>
              <a:spcBef>
                <a:spcPts val="700"/>
              </a:spcBef>
              <a:defRPr/>
            </a:pPr>
            <a:r>
              <a:rPr lang="en-US" altLang="en-US" sz="24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Modryb</a:t>
            </a:r>
            <a:r>
              <a:rPr lang="en-US" altLang="en-US" sz="24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t>
            </a:r>
            <a:r>
              <a:rPr lang="en-US" altLang="en-US" sz="2400">
                <a:solidFill>
                  <a:schemeClr val="accent1">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aunt</a:t>
            </a:r>
          </a:p>
          <a:p>
            <a:pPr eaLnBrk="1" hangingPunct="1">
              <a:lnSpc>
                <a:spcPct val="90000"/>
              </a:lnSpc>
              <a:spcBef>
                <a:spcPts val="700"/>
              </a:spcBef>
              <a:defRPr/>
            </a:pPr>
            <a:r>
              <a:rPr lang="en-US" altLang="en-US" sz="24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Awdurdodau</a:t>
            </a:r>
            <a:r>
              <a:rPr lang="en-US" altLang="en-US" sz="24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400">
                <a:solidFill>
                  <a:schemeClr val="accent1">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agencies</a:t>
            </a:r>
          </a:p>
          <a:p>
            <a:pPr eaLnBrk="1" hangingPunct="1">
              <a:lnSpc>
                <a:spcPct val="90000"/>
              </a:lnSpc>
              <a:spcBef>
                <a:spcPts val="700"/>
              </a:spcBef>
              <a:defRPr/>
            </a:pPr>
            <a:r>
              <a:rPr lang="en-US" altLang="en-US" sz="24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12 </a:t>
            </a:r>
            <a:r>
              <a:rPr lang="en-US" altLang="en-US" sz="24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cyfle</a:t>
            </a:r>
            <a:r>
              <a:rPr lang="en-US" altLang="en-US" sz="24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4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wedi</a:t>
            </a:r>
            <a:r>
              <a:rPr lang="en-US" altLang="en-US" sz="24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4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eu</a:t>
            </a:r>
            <a:r>
              <a:rPr lang="en-US" altLang="en-US" sz="24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24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colli</a:t>
            </a:r>
            <a:r>
              <a:rPr lang="en-US" altLang="en-US" sz="24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t>
            </a:r>
            <a:r>
              <a:rPr lang="en-US" altLang="en-US" sz="2400">
                <a:solidFill>
                  <a:schemeClr val="accent1">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12 opportunities lost</a:t>
            </a:r>
          </a:p>
          <a:p>
            <a:pPr eaLnBrk="1" hangingPunct="1">
              <a:lnSpc>
                <a:spcPct val="90000"/>
              </a:lnSpc>
              <a:spcBef>
                <a:spcPts val="700"/>
              </a:spcBef>
              <a:defRPr/>
            </a:pPr>
            <a:r>
              <a:rPr lang="en-US" altLang="en-US" sz="2400" err="1">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Ymchwiliad</a:t>
            </a:r>
            <a:r>
              <a:rPr lang="en-US" altLang="en-US" sz="24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rPr>
              <a:t>/</a:t>
            </a:r>
            <a:r>
              <a:rPr lang="en-US" altLang="en-US" sz="2400">
                <a:solidFill>
                  <a:schemeClr val="accent1">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Inquiry</a:t>
            </a:r>
          </a:p>
          <a:p>
            <a:pPr eaLnBrk="1" hangingPunct="1">
              <a:lnSpc>
                <a:spcPct val="90000"/>
              </a:lnSpc>
              <a:spcBef>
                <a:spcPts val="700"/>
              </a:spcBef>
              <a:defRPr/>
            </a:pPr>
            <a:r>
              <a:rPr lang="en-US" altLang="en-US" sz="2400" err="1">
                <a:latin typeface="Arial" panose="020B0604020202020204" pitchFamily="34" charset="0"/>
                <a:ea typeface="ＭＳ Ｐゴシック" panose="020B0600070205080204" pitchFamily="34" charset="-128"/>
                <a:cs typeface="Lucida Sans Unicode" panose="020B0602030504020204" pitchFamily="34" charset="0"/>
              </a:rPr>
              <a:t>Adroddiad</a:t>
            </a:r>
            <a:r>
              <a:rPr lang="en-US" altLang="en-US" sz="2400">
                <a:latin typeface="Arial" panose="020B0604020202020204" pitchFamily="34" charset="0"/>
                <a:ea typeface="ＭＳ Ｐゴシック" panose="020B0600070205080204" pitchFamily="34" charset="-128"/>
                <a:cs typeface="Lucida Sans Unicode" panose="020B0602030504020204" pitchFamily="34" charset="0"/>
              </a:rPr>
              <a:t> Lord Laming/ </a:t>
            </a:r>
            <a:r>
              <a:rPr lang="en-US" altLang="en-US" sz="2400">
                <a:solidFill>
                  <a:schemeClr val="accent1">
                    <a:lumMod val="75000"/>
                  </a:schemeClr>
                </a:solidFill>
                <a:latin typeface="Arial" panose="020B0604020202020204" pitchFamily="34" charset="0"/>
                <a:ea typeface="ＭＳ Ｐゴシック" panose="020B0600070205080204" pitchFamily="34" charset="-128"/>
                <a:cs typeface="Lucida Sans Unicode" panose="020B0602030504020204" pitchFamily="34" charset="0"/>
              </a:rPr>
              <a:t>Lord Laming Report</a:t>
            </a:r>
          </a:p>
          <a:p>
            <a:pPr marL="0" indent="0" eaLnBrk="1" hangingPunct="1">
              <a:lnSpc>
                <a:spcPct val="90000"/>
              </a:lnSpc>
              <a:spcBef>
                <a:spcPts val="700"/>
              </a:spcBef>
              <a:buFont typeface="Arial" panose="020B0604020202020204" pitchFamily="34" charset="0"/>
              <a:buNone/>
              <a:defRPr/>
            </a:pPr>
            <a:r>
              <a:rPr lang="en-US" altLang="en-US" sz="1600" b="1" err="1">
                <a:latin typeface="Arial" panose="020B0604020202020204" pitchFamily="34" charset="0"/>
                <a:ea typeface="ＭＳ Ｐゴシック" panose="020B0600070205080204" pitchFamily="34" charset="-128"/>
                <a:cs typeface="Lucida Sans Unicode" panose="020B0602030504020204" pitchFamily="34" charset="0"/>
              </a:rPr>
              <a:t>Gweler</a:t>
            </a:r>
            <a:r>
              <a:rPr lang="en-US" altLang="en-US" sz="1600" b="1">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1600" b="1" err="1">
                <a:latin typeface="Arial" panose="020B0604020202020204" pitchFamily="34" charset="0"/>
                <a:ea typeface="ＭＳ Ｐゴシック" panose="020B0600070205080204" pitchFamily="34" charset="-128"/>
                <a:cs typeface="Lucida Sans Unicode" panose="020B0602030504020204" pitchFamily="34" charset="0"/>
              </a:rPr>
              <a:t>Adroddiad</a:t>
            </a:r>
            <a:r>
              <a:rPr lang="en-US" altLang="en-US" sz="1600" b="1">
                <a:latin typeface="Arial" panose="020B0604020202020204" pitchFamily="34" charset="0"/>
                <a:ea typeface="ＭＳ Ｐゴシック" panose="020B0600070205080204" pitchFamily="34" charset="-128"/>
                <a:cs typeface="Lucida Sans Unicode" panose="020B0602030504020204" pitchFamily="34" charset="0"/>
              </a:rPr>
              <a:t> </a:t>
            </a:r>
            <a:r>
              <a:rPr lang="en-US" altLang="en-US" sz="1600" b="1" err="1">
                <a:latin typeface="Arial" panose="020B0604020202020204" pitchFamily="34" charset="0"/>
                <a:ea typeface="ＭＳ Ｐゴシック" panose="020B0600070205080204" pitchFamily="34" charset="-128"/>
                <a:cs typeface="Lucida Sans Unicode" panose="020B0602030504020204" pitchFamily="34" charset="0"/>
              </a:rPr>
              <a:t>ar</a:t>
            </a:r>
            <a:r>
              <a:rPr lang="en-US" altLang="en-US" sz="1600" b="1">
                <a:latin typeface="Arial" panose="020B0604020202020204" pitchFamily="34" charset="0"/>
                <a:ea typeface="ＭＳ Ｐゴシック" panose="020B0600070205080204" pitchFamily="34" charset="-128"/>
                <a:cs typeface="Lucida Sans Unicode" panose="020B0602030504020204" pitchFamily="34" charset="0"/>
              </a:rPr>
              <a:t> Moodle</a:t>
            </a:r>
          </a:p>
          <a:p>
            <a:pPr marL="0" indent="0" eaLnBrk="1" hangingPunct="1">
              <a:lnSpc>
                <a:spcPct val="90000"/>
              </a:lnSpc>
              <a:spcBef>
                <a:spcPts val="700"/>
              </a:spcBef>
              <a:buFont typeface="Arial" panose="020B0604020202020204" pitchFamily="34" charset="0"/>
              <a:buNone/>
              <a:defRPr/>
            </a:pPr>
            <a:r>
              <a:rPr lang="en-US" altLang="en-US" sz="1600" b="1">
                <a:latin typeface="Arial" panose="020B0604020202020204" pitchFamily="34" charset="0"/>
                <a:ea typeface="ＭＳ Ｐゴシック" panose="020B0600070205080204" pitchFamily="34" charset="-128"/>
                <a:cs typeface="Lucida Sans Unicode" panose="020B0602030504020204" pitchFamily="34" charset="0"/>
              </a:rPr>
              <a:t>See Report on Moodle</a:t>
            </a:r>
          </a:p>
          <a:p>
            <a:pPr eaLnBrk="1" hangingPunct="1">
              <a:lnSpc>
                <a:spcPct val="90000"/>
              </a:lnSpc>
              <a:spcBef>
                <a:spcPts val="700"/>
              </a:spcBef>
              <a:buFont typeface="Arial" panose="020B0604020202020204" pitchFamily="34" charset="0"/>
              <a:buNone/>
              <a:defRPr/>
            </a:pPr>
            <a:endParaRPr lang="en-US" altLang="en-US" sz="24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endParaRPr>
          </a:p>
          <a:p>
            <a:pPr eaLnBrk="1" hangingPunct="1">
              <a:lnSpc>
                <a:spcPct val="90000"/>
              </a:lnSpc>
              <a:spcBef>
                <a:spcPts val="700"/>
              </a:spcBef>
              <a:buFont typeface="Arial" panose="020B0604020202020204" pitchFamily="34" charset="0"/>
              <a:buNone/>
              <a:defRPr/>
            </a:pPr>
            <a:endParaRPr lang="en-US" altLang="en-US" sz="2400">
              <a:solidFill>
                <a:srgbClr val="000000"/>
              </a:solidFill>
              <a:latin typeface="Arial" panose="020B0604020202020204" pitchFamily="34" charset="0"/>
              <a:ea typeface="ＭＳ Ｐゴシック" panose="020B0600070205080204" pitchFamily="34" charset="-128"/>
              <a:cs typeface="Lucida Sans Unicode" panose="020B0602030504020204" pitchFamily="34" charset="0"/>
            </a:endParaRPr>
          </a:p>
        </p:txBody>
      </p:sp>
      <p:grpSp>
        <p:nvGrpSpPr>
          <p:cNvPr id="43012" name="Group 4">
            <a:extLst>
              <a:ext uri="{FF2B5EF4-FFF2-40B4-BE49-F238E27FC236}">
                <a16:creationId xmlns:a16="http://schemas.microsoft.com/office/drawing/2014/main" id="{444A0813-910A-44B5-BBE6-89D48CD4DB80}"/>
              </a:ext>
            </a:extLst>
          </p:cNvPr>
          <p:cNvGrpSpPr>
            <a:grpSpLocks/>
          </p:cNvGrpSpPr>
          <p:nvPr/>
        </p:nvGrpSpPr>
        <p:grpSpPr bwMode="auto">
          <a:xfrm>
            <a:off x="252413" y="1341438"/>
            <a:ext cx="4319587" cy="4370388"/>
            <a:chOff x="249" y="845"/>
            <a:chExt cx="2721" cy="3219"/>
          </a:xfrm>
        </p:grpSpPr>
        <p:pic>
          <p:nvPicPr>
            <p:cNvPr id="43013" name="Picture 5">
              <a:extLst>
                <a:ext uri="{FF2B5EF4-FFF2-40B4-BE49-F238E27FC236}">
                  <a16:creationId xmlns:a16="http://schemas.microsoft.com/office/drawing/2014/main" id="{5CB627BD-AE30-410C-BB9A-0996DDC7DA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 y="845"/>
              <a:ext cx="2721" cy="3219"/>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3014" name="Text Box 6">
              <a:extLst>
                <a:ext uri="{FF2B5EF4-FFF2-40B4-BE49-F238E27FC236}">
                  <a16:creationId xmlns:a16="http://schemas.microsoft.com/office/drawing/2014/main" id="{B210B477-F89B-4927-B775-65943376F2D9}"/>
                </a:ext>
              </a:extLst>
            </p:cNvPr>
            <p:cNvSpPr txBox="1">
              <a:spLocks noChangeArrowheads="1"/>
            </p:cNvSpPr>
            <p:nvPr/>
          </p:nvSpPr>
          <p:spPr bwMode="auto">
            <a:xfrm>
              <a:off x="249" y="845"/>
              <a:ext cx="2721" cy="32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0"/>
                </a:spcBef>
                <a:buFontTx/>
                <a:buNone/>
              </a:pPr>
              <a:endParaRPr lang="en-US" altLang="en-US" sz="2400">
                <a:latin typeface="Times" panose="02020603050405020304" pitchFamily="18" charset="0"/>
              </a:endParaRPr>
            </a:p>
          </p:txBody>
        </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4067944" y="3063813"/>
            <a:ext cx="1008112"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Victoria</a:t>
            </a:r>
          </a:p>
        </p:txBody>
      </p:sp>
      <p:sp>
        <p:nvSpPr>
          <p:cNvPr id="5" name="Rounded Rectangle 4"/>
          <p:cNvSpPr/>
          <p:nvPr/>
        </p:nvSpPr>
        <p:spPr>
          <a:xfrm>
            <a:off x="4050852" y="1088740"/>
            <a:ext cx="1008112" cy="28803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200" dirty="0"/>
              <a:t>Hospital 1</a:t>
            </a:r>
          </a:p>
        </p:txBody>
      </p:sp>
      <p:sp>
        <p:nvSpPr>
          <p:cNvPr id="6" name="Rounded Rectangle 5"/>
          <p:cNvSpPr/>
          <p:nvPr/>
        </p:nvSpPr>
        <p:spPr>
          <a:xfrm>
            <a:off x="3407135" y="1556792"/>
            <a:ext cx="632655" cy="28803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000" dirty="0"/>
              <a:t>Nurse 1</a:t>
            </a:r>
          </a:p>
        </p:txBody>
      </p:sp>
      <p:sp>
        <p:nvSpPr>
          <p:cNvPr id="7" name="Rounded Rectangle 6"/>
          <p:cNvSpPr/>
          <p:nvPr/>
        </p:nvSpPr>
        <p:spPr>
          <a:xfrm>
            <a:off x="2799258" y="445930"/>
            <a:ext cx="936104" cy="360040"/>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000" dirty="0"/>
              <a:t>Consultant Paediatrician</a:t>
            </a:r>
          </a:p>
        </p:txBody>
      </p:sp>
      <p:sp>
        <p:nvSpPr>
          <p:cNvPr id="8" name="Rounded Rectangle 7"/>
          <p:cNvSpPr/>
          <p:nvPr/>
        </p:nvSpPr>
        <p:spPr>
          <a:xfrm>
            <a:off x="3062369" y="984031"/>
            <a:ext cx="576064" cy="360040"/>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000" dirty="0"/>
              <a:t>Ward Sister</a:t>
            </a:r>
          </a:p>
        </p:txBody>
      </p:sp>
      <p:sp>
        <p:nvSpPr>
          <p:cNvPr id="9" name="Rounded Rectangle 8"/>
          <p:cNvSpPr/>
          <p:nvPr/>
        </p:nvSpPr>
        <p:spPr>
          <a:xfrm>
            <a:off x="3913165" y="243269"/>
            <a:ext cx="592832" cy="504056"/>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000" dirty="0"/>
              <a:t>Senior House Officer</a:t>
            </a:r>
          </a:p>
        </p:txBody>
      </p:sp>
      <p:sp>
        <p:nvSpPr>
          <p:cNvPr id="10" name="Rounded Rectangle 9"/>
          <p:cNvSpPr/>
          <p:nvPr/>
        </p:nvSpPr>
        <p:spPr>
          <a:xfrm>
            <a:off x="4588399" y="265332"/>
            <a:ext cx="737172" cy="360040"/>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000" dirty="0"/>
              <a:t>Paediatric Registrar</a:t>
            </a:r>
          </a:p>
        </p:txBody>
      </p:sp>
      <p:sp>
        <p:nvSpPr>
          <p:cNvPr id="11" name="Rounded Rectangle 10"/>
          <p:cNvSpPr/>
          <p:nvPr/>
        </p:nvSpPr>
        <p:spPr>
          <a:xfrm>
            <a:off x="5507545" y="355697"/>
            <a:ext cx="562322" cy="360040"/>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000" dirty="0"/>
              <a:t>A &amp; E Nurse</a:t>
            </a:r>
          </a:p>
        </p:txBody>
      </p:sp>
      <p:sp>
        <p:nvSpPr>
          <p:cNvPr id="15" name="Rounded Rectangle 14"/>
          <p:cNvSpPr/>
          <p:nvPr/>
        </p:nvSpPr>
        <p:spPr>
          <a:xfrm>
            <a:off x="5392383" y="1089129"/>
            <a:ext cx="632655" cy="28803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000" dirty="0"/>
              <a:t>Nurse 4</a:t>
            </a:r>
          </a:p>
        </p:txBody>
      </p:sp>
      <p:sp>
        <p:nvSpPr>
          <p:cNvPr id="16" name="Rounded Rectangle 15"/>
          <p:cNvSpPr/>
          <p:nvPr/>
        </p:nvSpPr>
        <p:spPr>
          <a:xfrm>
            <a:off x="4801972" y="2054229"/>
            <a:ext cx="632655" cy="28803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000" dirty="0"/>
              <a:t>Nurse 2</a:t>
            </a:r>
          </a:p>
        </p:txBody>
      </p:sp>
      <p:sp>
        <p:nvSpPr>
          <p:cNvPr id="17" name="Rounded Rectangle 16"/>
          <p:cNvSpPr/>
          <p:nvPr/>
        </p:nvSpPr>
        <p:spPr>
          <a:xfrm>
            <a:off x="5118300" y="1556792"/>
            <a:ext cx="632655" cy="28803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000" dirty="0"/>
              <a:t>Nurse 3</a:t>
            </a:r>
          </a:p>
        </p:txBody>
      </p:sp>
      <p:sp>
        <p:nvSpPr>
          <p:cNvPr id="18" name="Rounded Rectangle 17"/>
          <p:cNvSpPr/>
          <p:nvPr/>
        </p:nvSpPr>
        <p:spPr>
          <a:xfrm>
            <a:off x="1642708" y="897130"/>
            <a:ext cx="1008112" cy="288032"/>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200" dirty="0"/>
              <a:t>Brent Police</a:t>
            </a:r>
          </a:p>
        </p:txBody>
      </p:sp>
      <p:sp>
        <p:nvSpPr>
          <p:cNvPr id="19" name="Rounded Rectangle 18"/>
          <p:cNvSpPr/>
          <p:nvPr/>
        </p:nvSpPr>
        <p:spPr>
          <a:xfrm>
            <a:off x="251520" y="656692"/>
            <a:ext cx="504056" cy="288032"/>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sz="1000" dirty="0"/>
              <a:t>P.C</a:t>
            </a:r>
          </a:p>
        </p:txBody>
      </p:sp>
      <p:sp>
        <p:nvSpPr>
          <p:cNvPr id="20" name="Rounded Rectangle 19"/>
          <p:cNvSpPr/>
          <p:nvPr/>
        </p:nvSpPr>
        <p:spPr>
          <a:xfrm>
            <a:off x="714851" y="247685"/>
            <a:ext cx="820384" cy="288032"/>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sz="1000" dirty="0"/>
              <a:t>Sergeant 1</a:t>
            </a:r>
          </a:p>
        </p:txBody>
      </p:sp>
      <p:sp>
        <p:nvSpPr>
          <p:cNvPr id="21" name="Rounded Rectangle 20"/>
          <p:cNvSpPr/>
          <p:nvPr/>
        </p:nvSpPr>
        <p:spPr>
          <a:xfrm>
            <a:off x="1754088" y="301914"/>
            <a:ext cx="820384" cy="288032"/>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sz="1000" dirty="0"/>
              <a:t>Sergeant 2</a:t>
            </a:r>
          </a:p>
        </p:txBody>
      </p:sp>
      <p:cxnSp>
        <p:nvCxnSpPr>
          <p:cNvPr id="23" name="Straight Connector 22"/>
          <p:cNvCxnSpPr>
            <a:stCxn id="4" idx="0"/>
            <a:endCxn id="5" idx="2"/>
          </p:cNvCxnSpPr>
          <p:nvPr/>
        </p:nvCxnSpPr>
        <p:spPr>
          <a:xfrm flipH="1" flipV="1">
            <a:off x="4554908" y="1376772"/>
            <a:ext cx="17092" cy="1687041"/>
          </a:xfrm>
          <a:prstGeom prst="line">
            <a:avLst/>
          </a:prstGeom>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a:stCxn id="5" idx="1"/>
            <a:endCxn id="6" idx="0"/>
          </p:cNvCxnSpPr>
          <p:nvPr/>
        </p:nvCxnSpPr>
        <p:spPr>
          <a:xfrm flipH="1">
            <a:off x="3723463" y="1232756"/>
            <a:ext cx="327389" cy="324036"/>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a:stCxn id="5" idx="1"/>
            <a:endCxn id="8" idx="3"/>
          </p:cNvCxnSpPr>
          <p:nvPr/>
        </p:nvCxnSpPr>
        <p:spPr>
          <a:xfrm flipH="1" flipV="1">
            <a:off x="3638433" y="1164051"/>
            <a:ext cx="412419" cy="68705"/>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5" idx="1"/>
            <a:endCxn id="7" idx="3"/>
          </p:cNvCxnSpPr>
          <p:nvPr/>
        </p:nvCxnSpPr>
        <p:spPr>
          <a:xfrm flipH="1" flipV="1">
            <a:off x="3735362" y="625950"/>
            <a:ext cx="315490" cy="606806"/>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a:stCxn id="5" idx="0"/>
            <a:endCxn id="9" idx="2"/>
          </p:cNvCxnSpPr>
          <p:nvPr/>
        </p:nvCxnSpPr>
        <p:spPr>
          <a:xfrm flipH="1" flipV="1">
            <a:off x="4209581" y="747325"/>
            <a:ext cx="345327" cy="341415"/>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a:stCxn id="5" idx="0"/>
            <a:endCxn id="10" idx="2"/>
          </p:cNvCxnSpPr>
          <p:nvPr/>
        </p:nvCxnSpPr>
        <p:spPr>
          <a:xfrm flipV="1">
            <a:off x="4554908" y="625372"/>
            <a:ext cx="402077" cy="463368"/>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p:cNvCxnSpPr>
            <a:stCxn id="5" idx="0"/>
            <a:endCxn id="11" idx="1"/>
          </p:cNvCxnSpPr>
          <p:nvPr/>
        </p:nvCxnSpPr>
        <p:spPr>
          <a:xfrm flipV="1">
            <a:off x="4554908" y="535717"/>
            <a:ext cx="952637" cy="553023"/>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a:stCxn id="5" idx="3"/>
            <a:endCxn id="15" idx="1"/>
          </p:cNvCxnSpPr>
          <p:nvPr/>
        </p:nvCxnSpPr>
        <p:spPr>
          <a:xfrm>
            <a:off x="5058964" y="1232756"/>
            <a:ext cx="333419" cy="389"/>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a:stCxn id="5" idx="3"/>
            <a:endCxn id="17" idx="0"/>
          </p:cNvCxnSpPr>
          <p:nvPr/>
        </p:nvCxnSpPr>
        <p:spPr>
          <a:xfrm>
            <a:off x="5058964" y="1232756"/>
            <a:ext cx="375664" cy="324036"/>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p:cNvCxnSpPr>
            <a:stCxn id="5" idx="2"/>
            <a:endCxn id="16" idx="0"/>
          </p:cNvCxnSpPr>
          <p:nvPr/>
        </p:nvCxnSpPr>
        <p:spPr>
          <a:xfrm>
            <a:off x="4554908" y="1376772"/>
            <a:ext cx="563392" cy="677457"/>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p:cNvCxnSpPr>
            <a:stCxn id="4" idx="1"/>
            <a:endCxn id="18" idx="2"/>
          </p:cNvCxnSpPr>
          <p:nvPr/>
        </p:nvCxnSpPr>
        <p:spPr>
          <a:xfrm flipH="1" flipV="1">
            <a:off x="2146764" y="1185162"/>
            <a:ext cx="2068815" cy="1941923"/>
          </a:xfrm>
          <a:prstGeom prst="line">
            <a:avLst/>
          </a:prstGeom>
          <a:ln/>
        </p:spPr>
        <p:style>
          <a:lnRef idx="2">
            <a:schemeClr val="accent3"/>
          </a:lnRef>
          <a:fillRef idx="0">
            <a:schemeClr val="accent3"/>
          </a:fillRef>
          <a:effectRef idx="1">
            <a:schemeClr val="accent3"/>
          </a:effectRef>
          <a:fontRef idx="minor">
            <a:schemeClr val="tx1"/>
          </a:fontRef>
        </p:style>
      </p:cxnSp>
      <p:cxnSp>
        <p:nvCxnSpPr>
          <p:cNvPr id="46" name="Straight Connector 45"/>
          <p:cNvCxnSpPr>
            <a:stCxn id="18" idx="0"/>
            <a:endCxn id="19" idx="3"/>
          </p:cNvCxnSpPr>
          <p:nvPr/>
        </p:nvCxnSpPr>
        <p:spPr>
          <a:xfrm flipH="1" flipV="1">
            <a:off x="755576" y="800708"/>
            <a:ext cx="1391188" cy="96422"/>
          </a:xfrm>
          <a:prstGeom prst="line">
            <a:avLst/>
          </a:prstGeom>
        </p:spPr>
        <p:style>
          <a:lnRef idx="1">
            <a:schemeClr val="accent3"/>
          </a:lnRef>
          <a:fillRef idx="0">
            <a:schemeClr val="accent3"/>
          </a:fillRef>
          <a:effectRef idx="0">
            <a:schemeClr val="accent3"/>
          </a:effectRef>
          <a:fontRef idx="minor">
            <a:schemeClr val="tx1"/>
          </a:fontRef>
        </p:style>
      </p:cxnSp>
      <p:cxnSp>
        <p:nvCxnSpPr>
          <p:cNvPr id="48" name="Straight Connector 47"/>
          <p:cNvCxnSpPr>
            <a:stCxn id="18" idx="0"/>
            <a:endCxn id="20" idx="2"/>
          </p:cNvCxnSpPr>
          <p:nvPr/>
        </p:nvCxnSpPr>
        <p:spPr>
          <a:xfrm flipH="1" flipV="1">
            <a:off x="1125043" y="535717"/>
            <a:ext cx="1021721" cy="361413"/>
          </a:xfrm>
          <a:prstGeom prst="line">
            <a:avLst/>
          </a:prstGeom>
        </p:spPr>
        <p:style>
          <a:lnRef idx="1">
            <a:schemeClr val="accent3"/>
          </a:lnRef>
          <a:fillRef idx="0">
            <a:schemeClr val="accent3"/>
          </a:fillRef>
          <a:effectRef idx="0">
            <a:schemeClr val="accent3"/>
          </a:effectRef>
          <a:fontRef idx="minor">
            <a:schemeClr val="tx1"/>
          </a:fontRef>
        </p:style>
      </p:cxnSp>
      <p:cxnSp>
        <p:nvCxnSpPr>
          <p:cNvPr id="50" name="Straight Connector 49"/>
          <p:cNvCxnSpPr>
            <a:stCxn id="18" idx="0"/>
            <a:endCxn id="21" idx="2"/>
          </p:cNvCxnSpPr>
          <p:nvPr/>
        </p:nvCxnSpPr>
        <p:spPr>
          <a:xfrm flipV="1">
            <a:off x="2146764" y="589946"/>
            <a:ext cx="17516" cy="307184"/>
          </a:xfrm>
          <a:prstGeom prst="line">
            <a:avLst/>
          </a:prstGeom>
        </p:spPr>
        <p:style>
          <a:lnRef idx="1">
            <a:schemeClr val="accent3"/>
          </a:lnRef>
          <a:fillRef idx="0">
            <a:schemeClr val="accent3"/>
          </a:fillRef>
          <a:effectRef idx="0">
            <a:schemeClr val="accent3"/>
          </a:effectRef>
          <a:fontRef idx="minor">
            <a:schemeClr val="tx1"/>
          </a:fontRef>
        </p:style>
      </p:cxnSp>
      <p:sp>
        <p:nvSpPr>
          <p:cNvPr id="51" name="Rounded Rectangle 50"/>
          <p:cNvSpPr/>
          <p:nvPr/>
        </p:nvSpPr>
        <p:spPr>
          <a:xfrm>
            <a:off x="548979" y="6044752"/>
            <a:ext cx="576064" cy="458582"/>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Taxi Driver</a:t>
            </a:r>
          </a:p>
        </p:txBody>
      </p:sp>
      <p:sp>
        <p:nvSpPr>
          <p:cNvPr id="52" name="Rounded Rectangle 51"/>
          <p:cNvSpPr/>
          <p:nvPr/>
        </p:nvSpPr>
        <p:spPr>
          <a:xfrm>
            <a:off x="4801972" y="5948617"/>
            <a:ext cx="876322" cy="360040"/>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Immigration Service</a:t>
            </a:r>
          </a:p>
        </p:txBody>
      </p:sp>
      <p:sp>
        <p:nvSpPr>
          <p:cNvPr id="53" name="Rounded Rectangle 52"/>
          <p:cNvSpPr/>
          <p:nvPr/>
        </p:nvSpPr>
        <p:spPr>
          <a:xfrm>
            <a:off x="3913165" y="5701848"/>
            <a:ext cx="756020" cy="495993"/>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Ealing Homeless Service</a:t>
            </a:r>
          </a:p>
        </p:txBody>
      </p:sp>
      <p:sp>
        <p:nvSpPr>
          <p:cNvPr id="54" name="Rounded Rectangle 53"/>
          <p:cNvSpPr/>
          <p:nvPr/>
        </p:nvSpPr>
        <p:spPr>
          <a:xfrm>
            <a:off x="6169091" y="1358771"/>
            <a:ext cx="1080120" cy="344723"/>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dirty="0"/>
              <a:t>Haringey Police</a:t>
            </a:r>
          </a:p>
        </p:txBody>
      </p:sp>
      <p:cxnSp>
        <p:nvCxnSpPr>
          <p:cNvPr id="56" name="Straight Connector 55"/>
          <p:cNvCxnSpPr>
            <a:stCxn id="4" idx="7"/>
            <a:endCxn id="54" idx="2"/>
          </p:cNvCxnSpPr>
          <p:nvPr/>
        </p:nvCxnSpPr>
        <p:spPr>
          <a:xfrm flipV="1">
            <a:off x="4928421" y="1703494"/>
            <a:ext cx="1780730" cy="1423591"/>
          </a:xfrm>
          <a:prstGeom prst="line">
            <a:avLst/>
          </a:prstGeom>
          <a:ln/>
        </p:spPr>
        <p:style>
          <a:lnRef idx="2">
            <a:schemeClr val="accent6"/>
          </a:lnRef>
          <a:fillRef idx="0">
            <a:schemeClr val="accent6"/>
          </a:fillRef>
          <a:effectRef idx="1">
            <a:schemeClr val="accent6"/>
          </a:effectRef>
          <a:fontRef idx="minor">
            <a:schemeClr val="tx1"/>
          </a:fontRef>
        </p:style>
      </p:cxnSp>
      <p:sp>
        <p:nvSpPr>
          <p:cNvPr id="58" name="Rounded Rectangle 57"/>
          <p:cNvSpPr/>
          <p:nvPr/>
        </p:nvSpPr>
        <p:spPr>
          <a:xfrm>
            <a:off x="6122668" y="743538"/>
            <a:ext cx="504056" cy="28803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dirty="0"/>
              <a:t>P.C</a:t>
            </a:r>
          </a:p>
        </p:txBody>
      </p:sp>
      <p:sp>
        <p:nvSpPr>
          <p:cNvPr id="59" name="Rounded Rectangle 58"/>
          <p:cNvSpPr/>
          <p:nvPr/>
        </p:nvSpPr>
        <p:spPr>
          <a:xfrm>
            <a:off x="6782392" y="319693"/>
            <a:ext cx="820384" cy="28803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dirty="0"/>
              <a:t>Sergeant 1</a:t>
            </a:r>
          </a:p>
        </p:txBody>
      </p:sp>
      <p:sp>
        <p:nvSpPr>
          <p:cNvPr id="60" name="Rounded Rectangle 59"/>
          <p:cNvSpPr/>
          <p:nvPr/>
        </p:nvSpPr>
        <p:spPr>
          <a:xfrm>
            <a:off x="7858255" y="309488"/>
            <a:ext cx="820384" cy="28803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dirty="0"/>
              <a:t>Sergeant 2</a:t>
            </a:r>
          </a:p>
        </p:txBody>
      </p:sp>
      <p:sp>
        <p:nvSpPr>
          <p:cNvPr id="61" name="Rounded Rectangle 60"/>
          <p:cNvSpPr/>
          <p:nvPr/>
        </p:nvSpPr>
        <p:spPr>
          <a:xfrm>
            <a:off x="7995535" y="773899"/>
            <a:ext cx="820384" cy="3060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dirty="0"/>
              <a:t>Detective Inspector</a:t>
            </a:r>
          </a:p>
        </p:txBody>
      </p:sp>
      <p:cxnSp>
        <p:nvCxnSpPr>
          <p:cNvPr id="64" name="Straight Connector 63"/>
          <p:cNvCxnSpPr>
            <a:stCxn id="54" idx="0"/>
            <a:endCxn id="58" idx="2"/>
          </p:cNvCxnSpPr>
          <p:nvPr/>
        </p:nvCxnSpPr>
        <p:spPr>
          <a:xfrm flipH="1" flipV="1">
            <a:off x="6374696" y="1031570"/>
            <a:ext cx="334455" cy="327201"/>
          </a:xfrm>
          <a:prstGeom prst="line">
            <a:avLst/>
          </a:prstGeom>
        </p:spPr>
        <p:style>
          <a:lnRef idx="1">
            <a:schemeClr val="accent6"/>
          </a:lnRef>
          <a:fillRef idx="0">
            <a:schemeClr val="accent6"/>
          </a:fillRef>
          <a:effectRef idx="0">
            <a:schemeClr val="accent6"/>
          </a:effectRef>
          <a:fontRef idx="minor">
            <a:schemeClr val="tx1"/>
          </a:fontRef>
        </p:style>
      </p:cxnSp>
      <p:cxnSp>
        <p:nvCxnSpPr>
          <p:cNvPr id="66" name="Straight Connector 65"/>
          <p:cNvCxnSpPr>
            <a:stCxn id="54" idx="0"/>
            <a:endCxn id="59" idx="2"/>
          </p:cNvCxnSpPr>
          <p:nvPr/>
        </p:nvCxnSpPr>
        <p:spPr>
          <a:xfrm flipV="1">
            <a:off x="6709151" y="607725"/>
            <a:ext cx="483433" cy="751046"/>
          </a:xfrm>
          <a:prstGeom prst="line">
            <a:avLst/>
          </a:prstGeom>
        </p:spPr>
        <p:style>
          <a:lnRef idx="1">
            <a:schemeClr val="accent6"/>
          </a:lnRef>
          <a:fillRef idx="0">
            <a:schemeClr val="accent6"/>
          </a:fillRef>
          <a:effectRef idx="0">
            <a:schemeClr val="accent6"/>
          </a:effectRef>
          <a:fontRef idx="minor">
            <a:schemeClr val="tx1"/>
          </a:fontRef>
        </p:style>
      </p:cxnSp>
      <p:cxnSp>
        <p:nvCxnSpPr>
          <p:cNvPr id="68" name="Straight Connector 67"/>
          <p:cNvCxnSpPr>
            <a:stCxn id="54" idx="0"/>
            <a:endCxn id="60" idx="1"/>
          </p:cNvCxnSpPr>
          <p:nvPr/>
        </p:nvCxnSpPr>
        <p:spPr>
          <a:xfrm flipV="1">
            <a:off x="6709151" y="453504"/>
            <a:ext cx="1149104" cy="905267"/>
          </a:xfrm>
          <a:prstGeom prst="line">
            <a:avLst/>
          </a:prstGeom>
        </p:spPr>
        <p:style>
          <a:lnRef idx="1">
            <a:schemeClr val="accent6"/>
          </a:lnRef>
          <a:fillRef idx="0">
            <a:schemeClr val="accent6"/>
          </a:fillRef>
          <a:effectRef idx="0">
            <a:schemeClr val="accent6"/>
          </a:effectRef>
          <a:fontRef idx="minor">
            <a:schemeClr val="tx1"/>
          </a:fontRef>
        </p:style>
      </p:cxnSp>
      <p:cxnSp>
        <p:nvCxnSpPr>
          <p:cNvPr id="74" name="Straight Connector 73"/>
          <p:cNvCxnSpPr>
            <a:stCxn id="54" idx="0"/>
            <a:endCxn id="61" idx="1"/>
          </p:cNvCxnSpPr>
          <p:nvPr/>
        </p:nvCxnSpPr>
        <p:spPr>
          <a:xfrm flipV="1">
            <a:off x="6709151" y="926916"/>
            <a:ext cx="1286384" cy="431855"/>
          </a:xfrm>
          <a:prstGeom prst="line">
            <a:avLst/>
          </a:prstGeom>
        </p:spPr>
        <p:style>
          <a:lnRef idx="1">
            <a:schemeClr val="accent6"/>
          </a:lnRef>
          <a:fillRef idx="0">
            <a:schemeClr val="accent6"/>
          </a:fillRef>
          <a:effectRef idx="0">
            <a:schemeClr val="accent6"/>
          </a:effectRef>
          <a:fontRef idx="minor">
            <a:schemeClr val="tx1"/>
          </a:fontRef>
        </p:style>
      </p:cxnSp>
      <p:sp>
        <p:nvSpPr>
          <p:cNvPr id="86" name="Rounded Rectangle 85"/>
          <p:cNvSpPr/>
          <p:nvPr/>
        </p:nvSpPr>
        <p:spPr>
          <a:xfrm>
            <a:off x="1306825" y="2683043"/>
            <a:ext cx="1008112" cy="288032"/>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200" dirty="0"/>
              <a:t>Hospital 2</a:t>
            </a:r>
          </a:p>
        </p:txBody>
      </p:sp>
      <p:cxnSp>
        <p:nvCxnSpPr>
          <p:cNvPr id="88" name="Straight Connector 87"/>
          <p:cNvCxnSpPr>
            <a:stCxn id="86" idx="3"/>
            <a:endCxn id="4" idx="2"/>
          </p:cNvCxnSpPr>
          <p:nvPr/>
        </p:nvCxnSpPr>
        <p:spPr>
          <a:xfrm>
            <a:off x="2314937" y="2827059"/>
            <a:ext cx="1753007" cy="452778"/>
          </a:xfrm>
          <a:prstGeom prst="line">
            <a:avLst/>
          </a:prstGeom>
        </p:spPr>
        <p:style>
          <a:lnRef idx="2">
            <a:schemeClr val="accent2"/>
          </a:lnRef>
          <a:fillRef idx="0">
            <a:schemeClr val="accent2"/>
          </a:fillRef>
          <a:effectRef idx="1">
            <a:schemeClr val="accent2"/>
          </a:effectRef>
          <a:fontRef idx="minor">
            <a:schemeClr val="tx1"/>
          </a:fontRef>
        </p:style>
      </p:cxnSp>
      <p:sp>
        <p:nvSpPr>
          <p:cNvPr id="89" name="Rounded Rectangle 88"/>
          <p:cNvSpPr/>
          <p:nvPr/>
        </p:nvSpPr>
        <p:spPr>
          <a:xfrm>
            <a:off x="2136127" y="2181568"/>
            <a:ext cx="926242" cy="36004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Consultant Paediatrician</a:t>
            </a:r>
          </a:p>
        </p:txBody>
      </p:sp>
      <p:sp>
        <p:nvSpPr>
          <p:cNvPr id="90" name="Rounded Rectangle 89"/>
          <p:cNvSpPr/>
          <p:nvPr/>
        </p:nvSpPr>
        <p:spPr>
          <a:xfrm>
            <a:off x="1713340" y="1479000"/>
            <a:ext cx="592832" cy="504056"/>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Senior House Officer</a:t>
            </a:r>
          </a:p>
        </p:txBody>
      </p:sp>
      <p:sp>
        <p:nvSpPr>
          <p:cNvPr id="91" name="Rounded Rectangle 90"/>
          <p:cNvSpPr/>
          <p:nvPr/>
        </p:nvSpPr>
        <p:spPr>
          <a:xfrm>
            <a:off x="268456" y="3875554"/>
            <a:ext cx="632655" cy="2880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Nurse 1</a:t>
            </a:r>
          </a:p>
        </p:txBody>
      </p:sp>
      <p:sp>
        <p:nvSpPr>
          <p:cNvPr id="92" name="Rounded Rectangle 91"/>
          <p:cNvSpPr/>
          <p:nvPr/>
        </p:nvSpPr>
        <p:spPr>
          <a:xfrm>
            <a:off x="821984" y="1205849"/>
            <a:ext cx="737172" cy="36004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Paediatric Registrar</a:t>
            </a:r>
          </a:p>
        </p:txBody>
      </p:sp>
      <p:sp>
        <p:nvSpPr>
          <p:cNvPr id="93" name="Rounded Rectangle 92"/>
          <p:cNvSpPr/>
          <p:nvPr/>
        </p:nvSpPr>
        <p:spPr>
          <a:xfrm>
            <a:off x="245945" y="1752421"/>
            <a:ext cx="677678" cy="504056"/>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A&amp;E Casualty Officer</a:t>
            </a:r>
          </a:p>
        </p:txBody>
      </p:sp>
      <p:sp>
        <p:nvSpPr>
          <p:cNvPr id="97" name="Rounded Rectangle 96"/>
          <p:cNvSpPr/>
          <p:nvPr/>
        </p:nvSpPr>
        <p:spPr>
          <a:xfrm>
            <a:off x="2280111" y="4105610"/>
            <a:ext cx="709008" cy="504056"/>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French Speaking Nurse</a:t>
            </a:r>
          </a:p>
        </p:txBody>
      </p:sp>
      <p:sp>
        <p:nvSpPr>
          <p:cNvPr id="98" name="Rounded Rectangle 97"/>
          <p:cNvSpPr/>
          <p:nvPr/>
        </p:nvSpPr>
        <p:spPr>
          <a:xfrm>
            <a:off x="281532" y="4335516"/>
            <a:ext cx="632655" cy="2880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Nurse 2</a:t>
            </a:r>
          </a:p>
        </p:txBody>
      </p:sp>
      <p:sp>
        <p:nvSpPr>
          <p:cNvPr id="99" name="Rounded Rectangle 98"/>
          <p:cNvSpPr/>
          <p:nvPr/>
        </p:nvSpPr>
        <p:spPr>
          <a:xfrm>
            <a:off x="1555524" y="5130207"/>
            <a:ext cx="632655" cy="2880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Nurse 5</a:t>
            </a:r>
          </a:p>
        </p:txBody>
      </p:sp>
      <p:sp>
        <p:nvSpPr>
          <p:cNvPr id="100" name="Rounded Rectangle 99"/>
          <p:cNvSpPr/>
          <p:nvPr/>
        </p:nvSpPr>
        <p:spPr>
          <a:xfrm>
            <a:off x="388540" y="4737798"/>
            <a:ext cx="632655" cy="2880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Nurse 3</a:t>
            </a:r>
          </a:p>
        </p:txBody>
      </p:sp>
      <p:sp>
        <p:nvSpPr>
          <p:cNvPr id="101" name="Rounded Rectangle 100"/>
          <p:cNvSpPr/>
          <p:nvPr/>
        </p:nvSpPr>
        <p:spPr>
          <a:xfrm>
            <a:off x="850175" y="5102481"/>
            <a:ext cx="632655" cy="2880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Nurse 6</a:t>
            </a:r>
          </a:p>
        </p:txBody>
      </p:sp>
      <p:sp>
        <p:nvSpPr>
          <p:cNvPr id="102" name="Rounded Rectangle 101"/>
          <p:cNvSpPr/>
          <p:nvPr/>
        </p:nvSpPr>
        <p:spPr>
          <a:xfrm>
            <a:off x="1963782" y="4734122"/>
            <a:ext cx="632655" cy="2880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Nurse 4</a:t>
            </a:r>
          </a:p>
        </p:txBody>
      </p:sp>
      <p:sp>
        <p:nvSpPr>
          <p:cNvPr id="103" name="Rounded Rectangle 102"/>
          <p:cNvSpPr/>
          <p:nvPr/>
        </p:nvSpPr>
        <p:spPr>
          <a:xfrm>
            <a:off x="2510473" y="3221667"/>
            <a:ext cx="948088" cy="2880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Dermatology</a:t>
            </a:r>
          </a:p>
        </p:txBody>
      </p:sp>
      <p:sp>
        <p:nvSpPr>
          <p:cNvPr id="104" name="Rounded Rectangle 103"/>
          <p:cNvSpPr/>
          <p:nvPr/>
        </p:nvSpPr>
        <p:spPr>
          <a:xfrm>
            <a:off x="2200393" y="3660439"/>
            <a:ext cx="948088" cy="2880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Psychology</a:t>
            </a:r>
          </a:p>
        </p:txBody>
      </p:sp>
      <p:sp>
        <p:nvSpPr>
          <p:cNvPr id="105" name="Rounded Rectangle 104"/>
          <p:cNvSpPr/>
          <p:nvPr/>
        </p:nvSpPr>
        <p:spPr>
          <a:xfrm>
            <a:off x="132135" y="2442670"/>
            <a:ext cx="948088" cy="2880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Registrar 1</a:t>
            </a:r>
          </a:p>
        </p:txBody>
      </p:sp>
      <p:sp>
        <p:nvSpPr>
          <p:cNvPr id="106" name="Rounded Rectangle 105"/>
          <p:cNvSpPr/>
          <p:nvPr/>
        </p:nvSpPr>
        <p:spPr>
          <a:xfrm>
            <a:off x="164410" y="2928893"/>
            <a:ext cx="948088" cy="2880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Registrar 2</a:t>
            </a:r>
          </a:p>
        </p:txBody>
      </p:sp>
      <p:sp>
        <p:nvSpPr>
          <p:cNvPr id="107" name="Rounded Rectangle 106"/>
          <p:cNvSpPr/>
          <p:nvPr/>
        </p:nvSpPr>
        <p:spPr>
          <a:xfrm>
            <a:off x="281532" y="3427756"/>
            <a:ext cx="948088" cy="2880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Registrar 3</a:t>
            </a:r>
          </a:p>
        </p:txBody>
      </p:sp>
      <p:sp>
        <p:nvSpPr>
          <p:cNvPr id="108" name="Rounded Rectangle 107"/>
          <p:cNvSpPr/>
          <p:nvPr/>
        </p:nvSpPr>
        <p:spPr>
          <a:xfrm>
            <a:off x="1305137" y="3804455"/>
            <a:ext cx="632655" cy="36004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sz="1000" dirty="0"/>
              <a:t>Nursing Staff</a:t>
            </a:r>
          </a:p>
        </p:txBody>
      </p:sp>
      <p:cxnSp>
        <p:nvCxnSpPr>
          <p:cNvPr id="110" name="Straight Connector 109"/>
          <p:cNvCxnSpPr>
            <a:stCxn id="86" idx="0"/>
            <a:endCxn id="89" idx="1"/>
          </p:cNvCxnSpPr>
          <p:nvPr/>
        </p:nvCxnSpPr>
        <p:spPr>
          <a:xfrm flipV="1">
            <a:off x="1810881" y="2361588"/>
            <a:ext cx="325246" cy="321455"/>
          </a:xfrm>
          <a:prstGeom prst="line">
            <a:avLst/>
          </a:prstGeom>
        </p:spPr>
        <p:style>
          <a:lnRef idx="1">
            <a:schemeClr val="accent2"/>
          </a:lnRef>
          <a:fillRef idx="0">
            <a:schemeClr val="accent2"/>
          </a:fillRef>
          <a:effectRef idx="0">
            <a:schemeClr val="accent2"/>
          </a:effectRef>
          <a:fontRef idx="minor">
            <a:schemeClr val="tx1"/>
          </a:fontRef>
        </p:style>
      </p:cxnSp>
      <p:cxnSp>
        <p:nvCxnSpPr>
          <p:cNvPr id="112" name="Straight Connector 111"/>
          <p:cNvCxnSpPr>
            <a:stCxn id="86" idx="0"/>
            <a:endCxn id="90" idx="2"/>
          </p:cNvCxnSpPr>
          <p:nvPr/>
        </p:nvCxnSpPr>
        <p:spPr>
          <a:xfrm flipV="1">
            <a:off x="1810881" y="1983056"/>
            <a:ext cx="198875" cy="699987"/>
          </a:xfrm>
          <a:prstGeom prst="line">
            <a:avLst/>
          </a:prstGeom>
        </p:spPr>
        <p:style>
          <a:lnRef idx="1">
            <a:schemeClr val="accent2"/>
          </a:lnRef>
          <a:fillRef idx="0">
            <a:schemeClr val="accent2"/>
          </a:fillRef>
          <a:effectRef idx="0">
            <a:schemeClr val="accent2"/>
          </a:effectRef>
          <a:fontRef idx="minor">
            <a:schemeClr val="tx1"/>
          </a:fontRef>
        </p:style>
      </p:cxnSp>
      <p:cxnSp>
        <p:nvCxnSpPr>
          <p:cNvPr id="114" name="Straight Connector 113"/>
          <p:cNvCxnSpPr>
            <a:stCxn id="86" idx="0"/>
            <a:endCxn id="92" idx="2"/>
          </p:cNvCxnSpPr>
          <p:nvPr/>
        </p:nvCxnSpPr>
        <p:spPr>
          <a:xfrm flipH="1" flipV="1">
            <a:off x="1190570" y="1565889"/>
            <a:ext cx="620311" cy="1117154"/>
          </a:xfrm>
          <a:prstGeom prst="line">
            <a:avLst/>
          </a:prstGeom>
        </p:spPr>
        <p:style>
          <a:lnRef idx="1">
            <a:schemeClr val="accent2"/>
          </a:lnRef>
          <a:fillRef idx="0">
            <a:schemeClr val="accent2"/>
          </a:fillRef>
          <a:effectRef idx="0">
            <a:schemeClr val="accent2"/>
          </a:effectRef>
          <a:fontRef idx="minor">
            <a:schemeClr val="tx1"/>
          </a:fontRef>
        </p:style>
      </p:cxnSp>
      <p:cxnSp>
        <p:nvCxnSpPr>
          <p:cNvPr id="116" name="Straight Connector 115"/>
          <p:cNvCxnSpPr>
            <a:stCxn id="86" idx="1"/>
            <a:endCxn id="93" idx="3"/>
          </p:cNvCxnSpPr>
          <p:nvPr/>
        </p:nvCxnSpPr>
        <p:spPr>
          <a:xfrm flipH="1" flipV="1">
            <a:off x="923623" y="2004449"/>
            <a:ext cx="383202" cy="822610"/>
          </a:xfrm>
          <a:prstGeom prst="line">
            <a:avLst/>
          </a:prstGeom>
        </p:spPr>
        <p:style>
          <a:lnRef idx="1">
            <a:schemeClr val="accent2"/>
          </a:lnRef>
          <a:fillRef idx="0">
            <a:schemeClr val="accent2"/>
          </a:fillRef>
          <a:effectRef idx="0">
            <a:schemeClr val="accent2"/>
          </a:effectRef>
          <a:fontRef idx="minor">
            <a:schemeClr val="tx1"/>
          </a:fontRef>
        </p:style>
      </p:cxnSp>
      <p:cxnSp>
        <p:nvCxnSpPr>
          <p:cNvPr id="118" name="Straight Connector 117"/>
          <p:cNvCxnSpPr>
            <a:stCxn id="86" idx="1"/>
            <a:endCxn id="105" idx="3"/>
          </p:cNvCxnSpPr>
          <p:nvPr/>
        </p:nvCxnSpPr>
        <p:spPr>
          <a:xfrm flipH="1" flipV="1">
            <a:off x="1080223" y="2586686"/>
            <a:ext cx="226602" cy="240373"/>
          </a:xfrm>
          <a:prstGeom prst="line">
            <a:avLst/>
          </a:prstGeom>
        </p:spPr>
        <p:style>
          <a:lnRef idx="1">
            <a:schemeClr val="accent2"/>
          </a:lnRef>
          <a:fillRef idx="0">
            <a:schemeClr val="accent2"/>
          </a:fillRef>
          <a:effectRef idx="0">
            <a:schemeClr val="accent2"/>
          </a:effectRef>
          <a:fontRef idx="minor">
            <a:schemeClr val="tx1"/>
          </a:fontRef>
        </p:style>
      </p:cxnSp>
      <p:cxnSp>
        <p:nvCxnSpPr>
          <p:cNvPr id="120" name="Straight Connector 119"/>
          <p:cNvCxnSpPr>
            <a:stCxn id="86" idx="1"/>
            <a:endCxn id="106" idx="3"/>
          </p:cNvCxnSpPr>
          <p:nvPr/>
        </p:nvCxnSpPr>
        <p:spPr>
          <a:xfrm flipH="1">
            <a:off x="1112498" y="2827059"/>
            <a:ext cx="194327" cy="245850"/>
          </a:xfrm>
          <a:prstGeom prst="line">
            <a:avLst/>
          </a:prstGeom>
        </p:spPr>
        <p:style>
          <a:lnRef idx="1">
            <a:schemeClr val="accent2"/>
          </a:lnRef>
          <a:fillRef idx="0">
            <a:schemeClr val="accent2"/>
          </a:fillRef>
          <a:effectRef idx="0">
            <a:schemeClr val="accent2"/>
          </a:effectRef>
          <a:fontRef idx="minor">
            <a:schemeClr val="tx1"/>
          </a:fontRef>
        </p:style>
      </p:cxnSp>
      <p:cxnSp>
        <p:nvCxnSpPr>
          <p:cNvPr id="122" name="Straight Connector 121"/>
          <p:cNvCxnSpPr>
            <a:stCxn id="86" idx="2"/>
            <a:endCxn id="107" idx="0"/>
          </p:cNvCxnSpPr>
          <p:nvPr/>
        </p:nvCxnSpPr>
        <p:spPr>
          <a:xfrm flipH="1">
            <a:off x="755576" y="2971075"/>
            <a:ext cx="1055305" cy="456681"/>
          </a:xfrm>
          <a:prstGeom prst="line">
            <a:avLst/>
          </a:prstGeom>
        </p:spPr>
        <p:style>
          <a:lnRef idx="1">
            <a:schemeClr val="accent2"/>
          </a:lnRef>
          <a:fillRef idx="0">
            <a:schemeClr val="accent2"/>
          </a:fillRef>
          <a:effectRef idx="0">
            <a:schemeClr val="accent2"/>
          </a:effectRef>
          <a:fontRef idx="minor">
            <a:schemeClr val="tx1"/>
          </a:fontRef>
        </p:style>
      </p:cxnSp>
      <p:cxnSp>
        <p:nvCxnSpPr>
          <p:cNvPr id="126" name="Straight Connector 125"/>
          <p:cNvCxnSpPr>
            <a:stCxn id="86" idx="2"/>
            <a:endCxn id="108" idx="0"/>
          </p:cNvCxnSpPr>
          <p:nvPr/>
        </p:nvCxnSpPr>
        <p:spPr>
          <a:xfrm flipH="1">
            <a:off x="1621465" y="2971075"/>
            <a:ext cx="189416" cy="833380"/>
          </a:xfrm>
          <a:prstGeom prst="line">
            <a:avLst/>
          </a:prstGeom>
        </p:spPr>
        <p:style>
          <a:lnRef idx="1">
            <a:schemeClr val="accent2"/>
          </a:lnRef>
          <a:fillRef idx="0">
            <a:schemeClr val="accent2"/>
          </a:fillRef>
          <a:effectRef idx="0">
            <a:schemeClr val="accent2"/>
          </a:effectRef>
          <a:fontRef idx="minor">
            <a:schemeClr val="tx1"/>
          </a:fontRef>
        </p:style>
      </p:cxnSp>
      <p:cxnSp>
        <p:nvCxnSpPr>
          <p:cNvPr id="128" name="Straight Connector 127"/>
          <p:cNvCxnSpPr>
            <a:stCxn id="108" idx="1"/>
            <a:endCxn id="91" idx="3"/>
          </p:cNvCxnSpPr>
          <p:nvPr/>
        </p:nvCxnSpPr>
        <p:spPr>
          <a:xfrm flipH="1">
            <a:off x="901111" y="3984475"/>
            <a:ext cx="404026" cy="35095"/>
          </a:xfrm>
          <a:prstGeom prst="line">
            <a:avLst/>
          </a:prstGeom>
        </p:spPr>
        <p:style>
          <a:lnRef idx="1">
            <a:schemeClr val="accent2"/>
          </a:lnRef>
          <a:fillRef idx="0">
            <a:schemeClr val="accent2"/>
          </a:fillRef>
          <a:effectRef idx="0">
            <a:schemeClr val="accent2"/>
          </a:effectRef>
          <a:fontRef idx="minor">
            <a:schemeClr val="tx1"/>
          </a:fontRef>
        </p:style>
      </p:cxnSp>
      <p:cxnSp>
        <p:nvCxnSpPr>
          <p:cNvPr id="130" name="Straight Connector 129"/>
          <p:cNvCxnSpPr>
            <a:stCxn id="108" idx="1"/>
            <a:endCxn id="98" idx="3"/>
          </p:cNvCxnSpPr>
          <p:nvPr/>
        </p:nvCxnSpPr>
        <p:spPr>
          <a:xfrm flipH="1">
            <a:off x="914187" y="3984475"/>
            <a:ext cx="390950" cy="495057"/>
          </a:xfrm>
          <a:prstGeom prst="line">
            <a:avLst/>
          </a:prstGeom>
        </p:spPr>
        <p:style>
          <a:lnRef idx="1">
            <a:schemeClr val="accent2"/>
          </a:lnRef>
          <a:fillRef idx="0">
            <a:schemeClr val="accent2"/>
          </a:fillRef>
          <a:effectRef idx="0">
            <a:schemeClr val="accent2"/>
          </a:effectRef>
          <a:fontRef idx="minor">
            <a:schemeClr val="tx1"/>
          </a:fontRef>
        </p:style>
      </p:cxnSp>
      <p:cxnSp>
        <p:nvCxnSpPr>
          <p:cNvPr id="132" name="Straight Connector 131"/>
          <p:cNvCxnSpPr>
            <a:stCxn id="108" idx="2"/>
            <a:endCxn id="100" idx="3"/>
          </p:cNvCxnSpPr>
          <p:nvPr/>
        </p:nvCxnSpPr>
        <p:spPr>
          <a:xfrm flipH="1">
            <a:off x="1021195" y="4164495"/>
            <a:ext cx="600270" cy="717319"/>
          </a:xfrm>
          <a:prstGeom prst="line">
            <a:avLst/>
          </a:prstGeom>
        </p:spPr>
        <p:style>
          <a:lnRef idx="1">
            <a:schemeClr val="accent2"/>
          </a:lnRef>
          <a:fillRef idx="0">
            <a:schemeClr val="accent2"/>
          </a:fillRef>
          <a:effectRef idx="0">
            <a:schemeClr val="accent2"/>
          </a:effectRef>
          <a:fontRef idx="minor">
            <a:schemeClr val="tx1"/>
          </a:fontRef>
        </p:style>
      </p:cxnSp>
      <p:cxnSp>
        <p:nvCxnSpPr>
          <p:cNvPr id="134" name="Straight Connector 133"/>
          <p:cNvCxnSpPr>
            <a:stCxn id="108" idx="2"/>
            <a:endCxn id="101" idx="0"/>
          </p:cNvCxnSpPr>
          <p:nvPr/>
        </p:nvCxnSpPr>
        <p:spPr>
          <a:xfrm flipH="1">
            <a:off x="1166503" y="4164495"/>
            <a:ext cx="454962" cy="937986"/>
          </a:xfrm>
          <a:prstGeom prst="line">
            <a:avLst/>
          </a:prstGeom>
        </p:spPr>
        <p:style>
          <a:lnRef idx="1">
            <a:schemeClr val="accent2"/>
          </a:lnRef>
          <a:fillRef idx="0">
            <a:schemeClr val="accent2"/>
          </a:fillRef>
          <a:effectRef idx="0">
            <a:schemeClr val="accent2"/>
          </a:effectRef>
          <a:fontRef idx="minor">
            <a:schemeClr val="tx1"/>
          </a:fontRef>
        </p:style>
      </p:cxnSp>
      <p:cxnSp>
        <p:nvCxnSpPr>
          <p:cNvPr id="136" name="Straight Connector 135"/>
          <p:cNvCxnSpPr>
            <a:stCxn id="108" idx="2"/>
            <a:endCxn id="99" idx="0"/>
          </p:cNvCxnSpPr>
          <p:nvPr/>
        </p:nvCxnSpPr>
        <p:spPr>
          <a:xfrm>
            <a:off x="1621465" y="4164495"/>
            <a:ext cx="250387" cy="965712"/>
          </a:xfrm>
          <a:prstGeom prst="line">
            <a:avLst/>
          </a:prstGeom>
        </p:spPr>
        <p:style>
          <a:lnRef idx="1">
            <a:schemeClr val="accent2"/>
          </a:lnRef>
          <a:fillRef idx="0">
            <a:schemeClr val="accent2"/>
          </a:fillRef>
          <a:effectRef idx="0">
            <a:schemeClr val="accent2"/>
          </a:effectRef>
          <a:fontRef idx="minor">
            <a:schemeClr val="tx1"/>
          </a:fontRef>
        </p:style>
      </p:cxnSp>
      <p:cxnSp>
        <p:nvCxnSpPr>
          <p:cNvPr id="138" name="Straight Connector 137"/>
          <p:cNvCxnSpPr>
            <a:stCxn id="86" idx="2"/>
            <a:endCxn id="103" idx="1"/>
          </p:cNvCxnSpPr>
          <p:nvPr/>
        </p:nvCxnSpPr>
        <p:spPr>
          <a:xfrm>
            <a:off x="1810881" y="2971075"/>
            <a:ext cx="699592" cy="394608"/>
          </a:xfrm>
          <a:prstGeom prst="line">
            <a:avLst/>
          </a:prstGeom>
        </p:spPr>
        <p:style>
          <a:lnRef idx="1">
            <a:schemeClr val="accent2"/>
          </a:lnRef>
          <a:fillRef idx="0">
            <a:schemeClr val="accent2"/>
          </a:fillRef>
          <a:effectRef idx="0">
            <a:schemeClr val="accent2"/>
          </a:effectRef>
          <a:fontRef idx="minor">
            <a:schemeClr val="tx1"/>
          </a:fontRef>
        </p:style>
      </p:cxnSp>
      <p:cxnSp>
        <p:nvCxnSpPr>
          <p:cNvPr id="140" name="Straight Connector 139"/>
          <p:cNvCxnSpPr>
            <a:stCxn id="86" idx="2"/>
            <a:endCxn id="104" idx="0"/>
          </p:cNvCxnSpPr>
          <p:nvPr/>
        </p:nvCxnSpPr>
        <p:spPr>
          <a:xfrm>
            <a:off x="1810881" y="2971075"/>
            <a:ext cx="863556" cy="689364"/>
          </a:xfrm>
          <a:prstGeom prst="line">
            <a:avLst/>
          </a:prstGeom>
        </p:spPr>
        <p:style>
          <a:lnRef idx="1">
            <a:schemeClr val="accent2"/>
          </a:lnRef>
          <a:fillRef idx="0">
            <a:schemeClr val="accent2"/>
          </a:fillRef>
          <a:effectRef idx="0">
            <a:schemeClr val="accent2"/>
          </a:effectRef>
          <a:fontRef idx="minor">
            <a:schemeClr val="tx1"/>
          </a:fontRef>
        </p:style>
      </p:cxnSp>
      <p:cxnSp>
        <p:nvCxnSpPr>
          <p:cNvPr id="142" name="Straight Connector 141"/>
          <p:cNvCxnSpPr>
            <a:stCxn id="108" idx="3"/>
            <a:endCxn id="102" idx="0"/>
          </p:cNvCxnSpPr>
          <p:nvPr/>
        </p:nvCxnSpPr>
        <p:spPr>
          <a:xfrm>
            <a:off x="1937792" y="3984475"/>
            <a:ext cx="342318" cy="749647"/>
          </a:xfrm>
          <a:prstGeom prst="line">
            <a:avLst/>
          </a:prstGeom>
        </p:spPr>
        <p:style>
          <a:lnRef idx="1">
            <a:schemeClr val="accent2"/>
          </a:lnRef>
          <a:fillRef idx="0">
            <a:schemeClr val="accent2"/>
          </a:fillRef>
          <a:effectRef idx="0">
            <a:schemeClr val="accent2"/>
          </a:effectRef>
          <a:fontRef idx="minor">
            <a:schemeClr val="tx1"/>
          </a:fontRef>
        </p:style>
      </p:cxnSp>
      <p:cxnSp>
        <p:nvCxnSpPr>
          <p:cNvPr id="144" name="Straight Connector 143"/>
          <p:cNvCxnSpPr>
            <a:stCxn id="108" idx="3"/>
            <a:endCxn id="97" idx="1"/>
          </p:cNvCxnSpPr>
          <p:nvPr/>
        </p:nvCxnSpPr>
        <p:spPr>
          <a:xfrm>
            <a:off x="1937792" y="3984475"/>
            <a:ext cx="342319" cy="373163"/>
          </a:xfrm>
          <a:prstGeom prst="line">
            <a:avLst/>
          </a:prstGeom>
        </p:spPr>
        <p:style>
          <a:lnRef idx="1">
            <a:schemeClr val="accent2"/>
          </a:lnRef>
          <a:fillRef idx="0">
            <a:schemeClr val="accent2"/>
          </a:fillRef>
          <a:effectRef idx="0">
            <a:schemeClr val="accent2"/>
          </a:effectRef>
          <a:fontRef idx="minor">
            <a:schemeClr val="tx1"/>
          </a:fontRef>
        </p:style>
      </p:cxnSp>
      <p:sp>
        <p:nvSpPr>
          <p:cNvPr id="145" name="Rounded Rectangle 144"/>
          <p:cNvSpPr/>
          <p:nvPr/>
        </p:nvSpPr>
        <p:spPr>
          <a:xfrm>
            <a:off x="6665411" y="1984870"/>
            <a:ext cx="1244800" cy="393395"/>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dirty="0"/>
              <a:t>Haringey Social Services</a:t>
            </a:r>
          </a:p>
        </p:txBody>
      </p:sp>
      <p:sp>
        <p:nvSpPr>
          <p:cNvPr id="146" name="Rounded Rectangle 145"/>
          <p:cNvSpPr/>
          <p:nvPr/>
        </p:nvSpPr>
        <p:spPr>
          <a:xfrm>
            <a:off x="8093913" y="1844824"/>
            <a:ext cx="820384" cy="306034"/>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1000" dirty="0"/>
              <a:t>Team Manager</a:t>
            </a:r>
          </a:p>
        </p:txBody>
      </p:sp>
      <p:sp>
        <p:nvSpPr>
          <p:cNvPr id="147" name="Rounded Rectangle 146"/>
          <p:cNvSpPr/>
          <p:nvPr/>
        </p:nvSpPr>
        <p:spPr>
          <a:xfrm>
            <a:off x="7946075" y="1362005"/>
            <a:ext cx="820384" cy="306034"/>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1000" dirty="0"/>
              <a:t>Social Worker</a:t>
            </a:r>
          </a:p>
        </p:txBody>
      </p:sp>
      <p:sp>
        <p:nvSpPr>
          <p:cNvPr id="148" name="Rounded Rectangle 147"/>
          <p:cNvSpPr/>
          <p:nvPr/>
        </p:nvSpPr>
        <p:spPr>
          <a:xfrm>
            <a:off x="8042706" y="2359264"/>
            <a:ext cx="922798" cy="306034"/>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1000" dirty="0"/>
              <a:t>Senior Practitioner</a:t>
            </a:r>
          </a:p>
        </p:txBody>
      </p:sp>
      <p:cxnSp>
        <p:nvCxnSpPr>
          <p:cNvPr id="150" name="Straight Connector 149"/>
          <p:cNvCxnSpPr>
            <a:stCxn id="4" idx="6"/>
            <a:endCxn id="145" idx="1"/>
          </p:cNvCxnSpPr>
          <p:nvPr/>
        </p:nvCxnSpPr>
        <p:spPr>
          <a:xfrm flipV="1">
            <a:off x="5076056" y="2181568"/>
            <a:ext cx="1589355" cy="1098269"/>
          </a:xfrm>
          <a:prstGeom prst="line">
            <a:avLst/>
          </a:prstGeom>
        </p:spPr>
        <p:style>
          <a:lnRef idx="2">
            <a:schemeClr val="accent4"/>
          </a:lnRef>
          <a:fillRef idx="0">
            <a:schemeClr val="accent4"/>
          </a:fillRef>
          <a:effectRef idx="1">
            <a:schemeClr val="accent4"/>
          </a:effectRef>
          <a:fontRef idx="minor">
            <a:schemeClr val="tx1"/>
          </a:fontRef>
        </p:style>
      </p:cxnSp>
      <p:cxnSp>
        <p:nvCxnSpPr>
          <p:cNvPr id="156" name="Straight Connector 155"/>
          <p:cNvCxnSpPr>
            <a:stCxn id="145" idx="0"/>
            <a:endCxn id="147" idx="1"/>
          </p:cNvCxnSpPr>
          <p:nvPr/>
        </p:nvCxnSpPr>
        <p:spPr>
          <a:xfrm flipV="1">
            <a:off x="7287811" y="1515022"/>
            <a:ext cx="658264" cy="469848"/>
          </a:xfrm>
          <a:prstGeom prst="line">
            <a:avLst/>
          </a:prstGeom>
        </p:spPr>
        <p:style>
          <a:lnRef idx="1">
            <a:schemeClr val="accent4"/>
          </a:lnRef>
          <a:fillRef idx="0">
            <a:schemeClr val="accent4"/>
          </a:fillRef>
          <a:effectRef idx="0">
            <a:schemeClr val="accent4"/>
          </a:effectRef>
          <a:fontRef idx="minor">
            <a:schemeClr val="tx1"/>
          </a:fontRef>
        </p:style>
      </p:cxnSp>
      <p:cxnSp>
        <p:nvCxnSpPr>
          <p:cNvPr id="158" name="Straight Connector 157"/>
          <p:cNvCxnSpPr>
            <a:stCxn id="145" idx="3"/>
            <a:endCxn id="146" idx="1"/>
          </p:cNvCxnSpPr>
          <p:nvPr/>
        </p:nvCxnSpPr>
        <p:spPr>
          <a:xfrm flipV="1">
            <a:off x="7910211" y="1997841"/>
            <a:ext cx="183702" cy="183727"/>
          </a:xfrm>
          <a:prstGeom prst="line">
            <a:avLst/>
          </a:prstGeom>
        </p:spPr>
        <p:style>
          <a:lnRef idx="1">
            <a:schemeClr val="accent4"/>
          </a:lnRef>
          <a:fillRef idx="0">
            <a:schemeClr val="accent4"/>
          </a:fillRef>
          <a:effectRef idx="0">
            <a:schemeClr val="accent4"/>
          </a:effectRef>
          <a:fontRef idx="minor">
            <a:schemeClr val="tx1"/>
          </a:fontRef>
        </p:style>
      </p:cxnSp>
      <p:cxnSp>
        <p:nvCxnSpPr>
          <p:cNvPr id="160" name="Straight Connector 159"/>
          <p:cNvCxnSpPr>
            <a:stCxn id="145" idx="3"/>
            <a:endCxn id="148" idx="1"/>
          </p:cNvCxnSpPr>
          <p:nvPr/>
        </p:nvCxnSpPr>
        <p:spPr>
          <a:xfrm>
            <a:off x="7910211" y="2181568"/>
            <a:ext cx="132495" cy="330713"/>
          </a:xfrm>
          <a:prstGeom prst="line">
            <a:avLst/>
          </a:prstGeom>
        </p:spPr>
        <p:style>
          <a:lnRef idx="1">
            <a:schemeClr val="accent4"/>
          </a:lnRef>
          <a:fillRef idx="0">
            <a:schemeClr val="accent4"/>
          </a:fillRef>
          <a:effectRef idx="0">
            <a:schemeClr val="accent4"/>
          </a:effectRef>
          <a:fontRef idx="minor">
            <a:schemeClr val="tx1"/>
          </a:fontRef>
        </p:style>
      </p:cxnSp>
      <p:sp>
        <p:nvSpPr>
          <p:cNvPr id="161" name="Rounded Rectangle 160"/>
          <p:cNvSpPr/>
          <p:nvPr/>
        </p:nvSpPr>
        <p:spPr>
          <a:xfrm>
            <a:off x="6849113" y="3187099"/>
            <a:ext cx="1244800" cy="393395"/>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200" dirty="0"/>
              <a:t>Primary Care Services</a:t>
            </a:r>
          </a:p>
        </p:txBody>
      </p:sp>
      <p:sp>
        <p:nvSpPr>
          <p:cNvPr id="162" name="Rounded Rectangle 161"/>
          <p:cNvSpPr/>
          <p:nvPr/>
        </p:nvSpPr>
        <p:spPr>
          <a:xfrm>
            <a:off x="5962896" y="2744386"/>
            <a:ext cx="868826" cy="504056"/>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1000" dirty="0"/>
              <a:t>Community Health Visitor</a:t>
            </a:r>
          </a:p>
        </p:txBody>
      </p:sp>
      <p:sp>
        <p:nvSpPr>
          <p:cNvPr id="163" name="Rounded Rectangle 162"/>
          <p:cNvSpPr/>
          <p:nvPr/>
        </p:nvSpPr>
        <p:spPr>
          <a:xfrm>
            <a:off x="7030188" y="2516064"/>
            <a:ext cx="709008" cy="504056"/>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1000" dirty="0"/>
              <a:t>Liaison Health Visitor</a:t>
            </a:r>
          </a:p>
        </p:txBody>
      </p:sp>
      <p:sp>
        <p:nvSpPr>
          <p:cNvPr id="164" name="Rounded Rectangle 163"/>
          <p:cNvSpPr/>
          <p:nvPr/>
        </p:nvSpPr>
        <p:spPr>
          <a:xfrm>
            <a:off x="7906147" y="2780533"/>
            <a:ext cx="820384" cy="306034"/>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1000" dirty="0"/>
              <a:t>Senior Nurse</a:t>
            </a:r>
          </a:p>
        </p:txBody>
      </p:sp>
      <p:sp>
        <p:nvSpPr>
          <p:cNvPr id="165" name="Rounded Rectangle 164"/>
          <p:cNvSpPr/>
          <p:nvPr/>
        </p:nvSpPr>
        <p:spPr>
          <a:xfrm>
            <a:off x="8210660" y="3324457"/>
            <a:ext cx="820384" cy="306034"/>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1000" dirty="0"/>
              <a:t>Practice Nurse 1</a:t>
            </a:r>
          </a:p>
        </p:txBody>
      </p:sp>
      <p:sp>
        <p:nvSpPr>
          <p:cNvPr id="166" name="Rounded Rectangle 165"/>
          <p:cNvSpPr/>
          <p:nvPr/>
        </p:nvSpPr>
        <p:spPr>
          <a:xfrm>
            <a:off x="8123815" y="3793266"/>
            <a:ext cx="820384" cy="306034"/>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1000" dirty="0"/>
              <a:t>Practice Nurse 2</a:t>
            </a:r>
          </a:p>
        </p:txBody>
      </p:sp>
      <p:sp>
        <p:nvSpPr>
          <p:cNvPr id="167" name="Rounded Rectangle 166"/>
          <p:cNvSpPr/>
          <p:nvPr/>
        </p:nvSpPr>
        <p:spPr>
          <a:xfrm>
            <a:off x="6267714" y="3731538"/>
            <a:ext cx="504056" cy="288032"/>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1000" dirty="0"/>
              <a:t>GP 1</a:t>
            </a:r>
          </a:p>
        </p:txBody>
      </p:sp>
      <p:sp>
        <p:nvSpPr>
          <p:cNvPr id="168" name="Rounded Rectangle 167"/>
          <p:cNvSpPr/>
          <p:nvPr/>
        </p:nvSpPr>
        <p:spPr>
          <a:xfrm>
            <a:off x="6896710" y="3984028"/>
            <a:ext cx="504056" cy="288032"/>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1000" dirty="0"/>
              <a:t>GP 2</a:t>
            </a:r>
          </a:p>
        </p:txBody>
      </p:sp>
      <p:sp>
        <p:nvSpPr>
          <p:cNvPr id="169" name="Rounded Rectangle 168"/>
          <p:cNvSpPr/>
          <p:nvPr/>
        </p:nvSpPr>
        <p:spPr>
          <a:xfrm>
            <a:off x="7472402" y="4099300"/>
            <a:ext cx="504056" cy="288032"/>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GB" sz="1000" dirty="0"/>
              <a:t>GP 3</a:t>
            </a:r>
          </a:p>
        </p:txBody>
      </p:sp>
      <p:cxnSp>
        <p:nvCxnSpPr>
          <p:cNvPr id="171" name="Straight Connector 170"/>
          <p:cNvCxnSpPr>
            <a:stCxn id="4" idx="6"/>
            <a:endCxn id="161" idx="1"/>
          </p:cNvCxnSpPr>
          <p:nvPr/>
        </p:nvCxnSpPr>
        <p:spPr>
          <a:xfrm>
            <a:off x="5076056" y="3279837"/>
            <a:ext cx="1773057" cy="103960"/>
          </a:xfrm>
          <a:prstGeom prst="line">
            <a:avLst/>
          </a:prstGeom>
        </p:spPr>
        <p:style>
          <a:lnRef idx="2">
            <a:schemeClr val="accent5"/>
          </a:lnRef>
          <a:fillRef idx="0">
            <a:schemeClr val="accent5"/>
          </a:fillRef>
          <a:effectRef idx="1">
            <a:schemeClr val="accent5"/>
          </a:effectRef>
          <a:fontRef idx="minor">
            <a:schemeClr val="tx1"/>
          </a:fontRef>
        </p:style>
      </p:cxnSp>
      <p:cxnSp>
        <p:nvCxnSpPr>
          <p:cNvPr id="174" name="Straight Connector 173"/>
          <p:cNvCxnSpPr>
            <a:stCxn id="161" idx="0"/>
            <a:endCxn id="163" idx="2"/>
          </p:cNvCxnSpPr>
          <p:nvPr/>
        </p:nvCxnSpPr>
        <p:spPr>
          <a:xfrm flipH="1" flipV="1">
            <a:off x="7384692" y="3020120"/>
            <a:ext cx="86821" cy="166979"/>
          </a:xfrm>
          <a:prstGeom prst="line">
            <a:avLst/>
          </a:prstGeom>
        </p:spPr>
        <p:style>
          <a:lnRef idx="1">
            <a:schemeClr val="accent5"/>
          </a:lnRef>
          <a:fillRef idx="0">
            <a:schemeClr val="accent5"/>
          </a:fillRef>
          <a:effectRef idx="0">
            <a:schemeClr val="accent5"/>
          </a:effectRef>
          <a:fontRef idx="minor">
            <a:schemeClr val="tx1"/>
          </a:fontRef>
        </p:style>
      </p:cxnSp>
      <p:cxnSp>
        <p:nvCxnSpPr>
          <p:cNvPr id="176" name="Straight Connector 175"/>
          <p:cNvCxnSpPr>
            <a:stCxn id="161" idx="0"/>
            <a:endCxn id="162" idx="3"/>
          </p:cNvCxnSpPr>
          <p:nvPr/>
        </p:nvCxnSpPr>
        <p:spPr>
          <a:xfrm flipH="1" flipV="1">
            <a:off x="6831722" y="2996414"/>
            <a:ext cx="639791" cy="190685"/>
          </a:xfrm>
          <a:prstGeom prst="line">
            <a:avLst/>
          </a:prstGeom>
        </p:spPr>
        <p:style>
          <a:lnRef idx="1">
            <a:schemeClr val="accent5"/>
          </a:lnRef>
          <a:fillRef idx="0">
            <a:schemeClr val="accent5"/>
          </a:fillRef>
          <a:effectRef idx="0">
            <a:schemeClr val="accent5"/>
          </a:effectRef>
          <a:fontRef idx="minor">
            <a:schemeClr val="tx1"/>
          </a:fontRef>
        </p:style>
      </p:cxnSp>
      <p:cxnSp>
        <p:nvCxnSpPr>
          <p:cNvPr id="178" name="Straight Connector 177"/>
          <p:cNvCxnSpPr>
            <a:stCxn id="161" idx="3"/>
            <a:endCxn id="164" idx="2"/>
          </p:cNvCxnSpPr>
          <p:nvPr/>
        </p:nvCxnSpPr>
        <p:spPr>
          <a:xfrm flipV="1">
            <a:off x="8093913" y="3086567"/>
            <a:ext cx="222426" cy="297230"/>
          </a:xfrm>
          <a:prstGeom prst="line">
            <a:avLst/>
          </a:prstGeom>
        </p:spPr>
        <p:style>
          <a:lnRef idx="1">
            <a:schemeClr val="accent5"/>
          </a:lnRef>
          <a:fillRef idx="0">
            <a:schemeClr val="accent5"/>
          </a:fillRef>
          <a:effectRef idx="0">
            <a:schemeClr val="accent5"/>
          </a:effectRef>
          <a:fontRef idx="minor">
            <a:schemeClr val="tx1"/>
          </a:fontRef>
        </p:style>
      </p:cxnSp>
      <p:cxnSp>
        <p:nvCxnSpPr>
          <p:cNvPr id="180" name="Straight Connector 179"/>
          <p:cNvCxnSpPr>
            <a:stCxn id="161" idx="3"/>
            <a:endCxn id="165" idx="1"/>
          </p:cNvCxnSpPr>
          <p:nvPr/>
        </p:nvCxnSpPr>
        <p:spPr>
          <a:xfrm>
            <a:off x="8093913" y="3383797"/>
            <a:ext cx="116747" cy="93677"/>
          </a:xfrm>
          <a:prstGeom prst="line">
            <a:avLst/>
          </a:prstGeom>
        </p:spPr>
        <p:style>
          <a:lnRef idx="1">
            <a:schemeClr val="accent5"/>
          </a:lnRef>
          <a:fillRef idx="0">
            <a:schemeClr val="accent5"/>
          </a:fillRef>
          <a:effectRef idx="0">
            <a:schemeClr val="accent5"/>
          </a:effectRef>
          <a:fontRef idx="minor">
            <a:schemeClr val="tx1"/>
          </a:fontRef>
        </p:style>
      </p:cxnSp>
      <p:cxnSp>
        <p:nvCxnSpPr>
          <p:cNvPr id="182" name="Straight Connector 181"/>
          <p:cNvCxnSpPr>
            <a:stCxn id="161" idx="2"/>
            <a:endCxn id="166" idx="1"/>
          </p:cNvCxnSpPr>
          <p:nvPr/>
        </p:nvCxnSpPr>
        <p:spPr>
          <a:xfrm>
            <a:off x="7471513" y="3580494"/>
            <a:ext cx="652302" cy="365789"/>
          </a:xfrm>
          <a:prstGeom prst="line">
            <a:avLst/>
          </a:prstGeom>
        </p:spPr>
        <p:style>
          <a:lnRef idx="1">
            <a:schemeClr val="accent5"/>
          </a:lnRef>
          <a:fillRef idx="0">
            <a:schemeClr val="accent5"/>
          </a:fillRef>
          <a:effectRef idx="0">
            <a:schemeClr val="accent5"/>
          </a:effectRef>
          <a:fontRef idx="minor">
            <a:schemeClr val="tx1"/>
          </a:fontRef>
        </p:style>
      </p:cxnSp>
      <p:cxnSp>
        <p:nvCxnSpPr>
          <p:cNvPr id="184" name="Straight Connector 183"/>
          <p:cNvCxnSpPr>
            <a:stCxn id="161" idx="2"/>
            <a:endCxn id="169" idx="0"/>
          </p:cNvCxnSpPr>
          <p:nvPr/>
        </p:nvCxnSpPr>
        <p:spPr>
          <a:xfrm>
            <a:off x="7471513" y="3580494"/>
            <a:ext cx="252917" cy="518806"/>
          </a:xfrm>
          <a:prstGeom prst="line">
            <a:avLst/>
          </a:prstGeom>
        </p:spPr>
        <p:style>
          <a:lnRef idx="1">
            <a:schemeClr val="accent5"/>
          </a:lnRef>
          <a:fillRef idx="0">
            <a:schemeClr val="accent5"/>
          </a:fillRef>
          <a:effectRef idx="0">
            <a:schemeClr val="accent5"/>
          </a:effectRef>
          <a:fontRef idx="minor">
            <a:schemeClr val="tx1"/>
          </a:fontRef>
        </p:style>
      </p:cxnSp>
      <p:cxnSp>
        <p:nvCxnSpPr>
          <p:cNvPr id="186" name="Straight Connector 185"/>
          <p:cNvCxnSpPr>
            <a:stCxn id="161" idx="2"/>
            <a:endCxn id="168" idx="0"/>
          </p:cNvCxnSpPr>
          <p:nvPr/>
        </p:nvCxnSpPr>
        <p:spPr>
          <a:xfrm flipH="1">
            <a:off x="7148738" y="3580494"/>
            <a:ext cx="322775" cy="403534"/>
          </a:xfrm>
          <a:prstGeom prst="line">
            <a:avLst/>
          </a:prstGeom>
        </p:spPr>
        <p:style>
          <a:lnRef idx="1">
            <a:schemeClr val="accent5"/>
          </a:lnRef>
          <a:fillRef idx="0">
            <a:schemeClr val="accent5"/>
          </a:fillRef>
          <a:effectRef idx="0">
            <a:schemeClr val="accent5"/>
          </a:effectRef>
          <a:fontRef idx="minor">
            <a:schemeClr val="tx1"/>
          </a:fontRef>
        </p:style>
      </p:cxnSp>
      <p:cxnSp>
        <p:nvCxnSpPr>
          <p:cNvPr id="188" name="Straight Connector 187"/>
          <p:cNvCxnSpPr>
            <a:stCxn id="161" idx="2"/>
            <a:endCxn id="167" idx="3"/>
          </p:cNvCxnSpPr>
          <p:nvPr/>
        </p:nvCxnSpPr>
        <p:spPr>
          <a:xfrm flipH="1">
            <a:off x="6771770" y="3580494"/>
            <a:ext cx="699743" cy="295060"/>
          </a:xfrm>
          <a:prstGeom prst="line">
            <a:avLst/>
          </a:prstGeom>
        </p:spPr>
        <p:style>
          <a:lnRef idx="1">
            <a:schemeClr val="accent5"/>
          </a:lnRef>
          <a:fillRef idx="0">
            <a:schemeClr val="accent5"/>
          </a:fillRef>
          <a:effectRef idx="0">
            <a:schemeClr val="accent5"/>
          </a:effectRef>
          <a:fontRef idx="minor">
            <a:schemeClr val="tx1"/>
          </a:fontRef>
        </p:style>
      </p:cxnSp>
      <p:sp>
        <p:nvSpPr>
          <p:cNvPr id="149" name="Rounded Rectangle 148"/>
          <p:cNvSpPr/>
          <p:nvPr/>
        </p:nvSpPr>
        <p:spPr>
          <a:xfrm>
            <a:off x="6805702" y="4473685"/>
            <a:ext cx="1244800" cy="393395"/>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200" dirty="0"/>
              <a:t>Acton Social Services</a:t>
            </a:r>
          </a:p>
        </p:txBody>
      </p:sp>
      <p:sp>
        <p:nvSpPr>
          <p:cNvPr id="151" name="Rounded Rectangle 150"/>
          <p:cNvSpPr/>
          <p:nvPr/>
        </p:nvSpPr>
        <p:spPr>
          <a:xfrm>
            <a:off x="8168703" y="4303632"/>
            <a:ext cx="820384" cy="306034"/>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sz="1000" dirty="0"/>
              <a:t>Social Worker</a:t>
            </a:r>
          </a:p>
        </p:txBody>
      </p:sp>
      <p:sp>
        <p:nvSpPr>
          <p:cNvPr id="152" name="Rounded Rectangle 151"/>
          <p:cNvSpPr/>
          <p:nvPr/>
        </p:nvSpPr>
        <p:spPr>
          <a:xfrm>
            <a:off x="8186276" y="4770137"/>
            <a:ext cx="820384" cy="306034"/>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sz="1000" dirty="0"/>
              <a:t>Team Manager</a:t>
            </a:r>
          </a:p>
        </p:txBody>
      </p:sp>
      <p:cxnSp>
        <p:nvCxnSpPr>
          <p:cNvPr id="95" name="Straight Connector 94"/>
          <p:cNvCxnSpPr>
            <a:stCxn id="4" idx="5"/>
            <a:endCxn id="149" idx="1"/>
          </p:cNvCxnSpPr>
          <p:nvPr/>
        </p:nvCxnSpPr>
        <p:spPr>
          <a:xfrm>
            <a:off x="4928421" y="3432589"/>
            <a:ext cx="1877281" cy="1237794"/>
          </a:xfrm>
          <a:prstGeom prst="line">
            <a:avLst/>
          </a:prstGeom>
        </p:spPr>
        <p:style>
          <a:lnRef idx="2">
            <a:schemeClr val="accent3"/>
          </a:lnRef>
          <a:fillRef idx="0">
            <a:schemeClr val="accent3"/>
          </a:fillRef>
          <a:effectRef idx="1">
            <a:schemeClr val="accent3"/>
          </a:effectRef>
          <a:fontRef idx="minor">
            <a:schemeClr val="tx1"/>
          </a:fontRef>
        </p:style>
      </p:cxnSp>
      <p:cxnSp>
        <p:nvCxnSpPr>
          <p:cNvPr id="113" name="Straight Connector 112"/>
          <p:cNvCxnSpPr>
            <a:stCxn id="149" idx="3"/>
            <a:endCxn id="151" idx="1"/>
          </p:cNvCxnSpPr>
          <p:nvPr/>
        </p:nvCxnSpPr>
        <p:spPr>
          <a:xfrm flipV="1">
            <a:off x="8050502" y="4456649"/>
            <a:ext cx="118201" cy="213734"/>
          </a:xfrm>
          <a:prstGeom prst="line">
            <a:avLst/>
          </a:prstGeom>
        </p:spPr>
        <p:style>
          <a:lnRef idx="1">
            <a:schemeClr val="accent3"/>
          </a:lnRef>
          <a:fillRef idx="0">
            <a:schemeClr val="accent3"/>
          </a:fillRef>
          <a:effectRef idx="0">
            <a:schemeClr val="accent3"/>
          </a:effectRef>
          <a:fontRef idx="minor">
            <a:schemeClr val="tx1"/>
          </a:fontRef>
        </p:style>
      </p:cxnSp>
      <p:cxnSp>
        <p:nvCxnSpPr>
          <p:cNvPr id="117" name="Straight Connector 116"/>
          <p:cNvCxnSpPr>
            <a:stCxn id="149" idx="3"/>
            <a:endCxn id="152" idx="1"/>
          </p:cNvCxnSpPr>
          <p:nvPr/>
        </p:nvCxnSpPr>
        <p:spPr>
          <a:xfrm>
            <a:off x="8050502" y="4670383"/>
            <a:ext cx="135774" cy="252771"/>
          </a:xfrm>
          <a:prstGeom prst="line">
            <a:avLst/>
          </a:prstGeom>
        </p:spPr>
        <p:style>
          <a:lnRef idx="1">
            <a:schemeClr val="accent3"/>
          </a:lnRef>
          <a:fillRef idx="0">
            <a:schemeClr val="accent3"/>
          </a:fillRef>
          <a:effectRef idx="0">
            <a:schemeClr val="accent3"/>
          </a:effectRef>
          <a:fontRef idx="minor">
            <a:schemeClr val="tx1"/>
          </a:fontRef>
        </p:style>
      </p:cxnSp>
      <p:sp>
        <p:nvSpPr>
          <p:cNvPr id="198" name="Rounded Rectangle 197"/>
          <p:cNvSpPr/>
          <p:nvPr/>
        </p:nvSpPr>
        <p:spPr>
          <a:xfrm>
            <a:off x="6552657" y="5463203"/>
            <a:ext cx="1244800" cy="393395"/>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dirty="0"/>
              <a:t>Ealing Social Services</a:t>
            </a:r>
          </a:p>
        </p:txBody>
      </p:sp>
      <p:sp>
        <p:nvSpPr>
          <p:cNvPr id="199" name="Rounded Rectangle 198"/>
          <p:cNvSpPr/>
          <p:nvPr/>
        </p:nvSpPr>
        <p:spPr>
          <a:xfrm>
            <a:off x="7173500" y="5022154"/>
            <a:ext cx="820384" cy="3060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dirty="0"/>
              <a:t>Social Worker 1</a:t>
            </a:r>
          </a:p>
        </p:txBody>
      </p:sp>
      <p:sp>
        <p:nvSpPr>
          <p:cNvPr id="200" name="Rounded Rectangle 199"/>
          <p:cNvSpPr/>
          <p:nvPr/>
        </p:nvSpPr>
        <p:spPr>
          <a:xfrm>
            <a:off x="8100392" y="5226136"/>
            <a:ext cx="820384" cy="3060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dirty="0"/>
              <a:t>Social Worker 2</a:t>
            </a:r>
          </a:p>
        </p:txBody>
      </p:sp>
      <p:sp>
        <p:nvSpPr>
          <p:cNvPr id="201" name="Rounded Rectangle 200"/>
          <p:cNvSpPr/>
          <p:nvPr/>
        </p:nvSpPr>
        <p:spPr>
          <a:xfrm>
            <a:off x="8093913" y="5727128"/>
            <a:ext cx="820384" cy="3060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dirty="0"/>
              <a:t>Social Worker 3</a:t>
            </a:r>
          </a:p>
        </p:txBody>
      </p:sp>
      <p:sp>
        <p:nvSpPr>
          <p:cNvPr id="202" name="Rounded Rectangle 201"/>
          <p:cNvSpPr/>
          <p:nvPr/>
        </p:nvSpPr>
        <p:spPr>
          <a:xfrm>
            <a:off x="7862669" y="6197841"/>
            <a:ext cx="820384" cy="3060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dirty="0"/>
              <a:t>Social Worker 4</a:t>
            </a:r>
          </a:p>
        </p:txBody>
      </p:sp>
      <p:sp>
        <p:nvSpPr>
          <p:cNvPr id="203" name="Rounded Rectangle 202"/>
          <p:cNvSpPr/>
          <p:nvPr/>
        </p:nvSpPr>
        <p:spPr>
          <a:xfrm>
            <a:off x="6879387" y="6218504"/>
            <a:ext cx="820384" cy="3060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dirty="0"/>
              <a:t>Social Worker 5</a:t>
            </a:r>
          </a:p>
        </p:txBody>
      </p:sp>
      <p:sp>
        <p:nvSpPr>
          <p:cNvPr id="204" name="Rounded Rectangle 203"/>
          <p:cNvSpPr/>
          <p:nvPr/>
        </p:nvSpPr>
        <p:spPr>
          <a:xfrm>
            <a:off x="5888767" y="6225313"/>
            <a:ext cx="820384" cy="3060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dirty="0"/>
              <a:t>Social Worker 6</a:t>
            </a:r>
          </a:p>
        </p:txBody>
      </p:sp>
      <p:cxnSp>
        <p:nvCxnSpPr>
          <p:cNvPr id="206" name="Straight Connector 205"/>
          <p:cNvCxnSpPr>
            <a:stCxn id="198" idx="0"/>
            <a:endCxn id="199" idx="2"/>
          </p:cNvCxnSpPr>
          <p:nvPr/>
        </p:nvCxnSpPr>
        <p:spPr>
          <a:xfrm flipV="1">
            <a:off x="7175057" y="5328188"/>
            <a:ext cx="408635" cy="135015"/>
          </a:xfrm>
          <a:prstGeom prst="line">
            <a:avLst/>
          </a:prstGeom>
        </p:spPr>
        <p:style>
          <a:lnRef idx="1">
            <a:schemeClr val="accent6"/>
          </a:lnRef>
          <a:fillRef idx="0">
            <a:schemeClr val="accent6"/>
          </a:fillRef>
          <a:effectRef idx="0">
            <a:schemeClr val="accent6"/>
          </a:effectRef>
          <a:fontRef idx="minor">
            <a:schemeClr val="tx1"/>
          </a:fontRef>
        </p:style>
      </p:cxnSp>
      <p:cxnSp>
        <p:nvCxnSpPr>
          <p:cNvPr id="208" name="Straight Connector 207"/>
          <p:cNvCxnSpPr>
            <a:stCxn id="198" idx="3"/>
            <a:endCxn id="200" idx="1"/>
          </p:cNvCxnSpPr>
          <p:nvPr/>
        </p:nvCxnSpPr>
        <p:spPr>
          <a:xfrm flipV="1">
            <a:off x="7797457" y="5379153"/>
            <a:ext cx="302935" cy="280748"/>
          </a:xfrm>
          <a:prstGeom prst="line">
            <a:avLst/>
          </a:prstGeom>
        </p:spPr>
        <p:style>
          <a:lnRef idx="1">
            <a:schemeClr val="accent6"/>
          </a:lnRef>
          <a:fillRef idx="0">
            <a:schemeClr val="accent6"/>
          </a:fillRef>
          <a:effectRef idx="0">
            <a:schemeClr val="accent6"/>
          </a:effectRef>
          <a:fontRef idx="minor">
            <a:schemeClr val="tx1"/>
          </a:fontRef>
        </p:style>
      </p:cxnSp>
      <p:cxnSp>
        <p:nvCxnSpPr>
          <p:cNvPr id="210" name="Straight Connector 209"/>
          <p:cNvCxnSpPr>
            <a:stCxn id="198" idx="3"/>
            <a:endCxn id="201" idx="1"/>
          </p:cNvCxnSpPr>
          <p:nvPr/>
        </p:nvCxnSpPr>
        <p:spPr>
          <a:xfrm>
            <a:off x="7797457" y="5659901"/>
            <a:ext cx="296456" cy="220244"/>
          </a:xfrm>
          <a:prstGeom prst="line">
            <a:avLst/>
          </a:prstGeom>
        </p:spPr>
        <p:style>
          <a:lnRef idx="1">
            <a:schemeClr val="accent6"/>
          </a:lnRef>
          <a:fillRef idx="0">
            <a:schemeClr val="accent6"/>
          </a:fillRef>
          <a:effectRef idx="0">
            <a:schemeClr val="accent6"/>
          </a:effectRef>
          <a:fontRef idx="minor">
            <a:schemeClr val="tx1"/>
          </a:fontRef>
        </p:style>
      </p:cxnSp>
      <p:cxnSp>
        <p:nvCxnSpPr>
          <p:cNvPr id="212" name="Straight Connector 211"/>
          <p:cNvCxnSpPr>
            <a:stCxn id="198" idx="2"/>
            <a:endCxn id="202" idx="0"/>
          </p:cNvCxnSpPr>
          <p:nvPr/>
        </p:nvCxnSpPr>
        <p:spPr>
          <a:xfrm>
            <a:off x="7175057" y="5856598"/>
            <a:ext cx="1097804" cy="341243"/>
          </a:xfrm>
          <a:prstGeom prst="line">
            <a:avLst/>
          </a:prstGeom>
        </p:spPr>
        <p:style>
          <a:lnRef idx="1">
            <a:schemeClr val="accent6"/>
          </a:lnRef>
          <a:fillRef idx="0">
            <a:schemeClr val="accent6"/>
          </a:fillRef>
          <a:effectRef idx="0">
            <a:schemeClr val="accent6"/>
          </a:effectRef>
          <a:fontRef idx="minor">
            <a:schemeClr val="tx1"/>
          </a:fontRef>
        </p:style>
      </p:cxnSp>
      <p:cxnSp>
        <p:nvCxnSpPr>
          <p:cNvPr id="214" name="Straight Connector 213"/>
          <p:cNvCxnSpPr>
            <a:stCxn id="198" idx="2"/>
            <a:endCxn id="203" idx="0"/>
          </p:cNvCxnSpPr>
          <p:nvPr/>
        </p:nvCxnSpPr>
        <p:spPr>
          <a:xfrm>
            <a:off x="7175057" y="5856598"/>
            <a:ext cx="114522" cy="361906"/>
          </a:xfrm>
          <a:prstGeom prst="line">
            <a:avLst/>
          </a:prstGeom>
        </p:spPr>
        <p:style>
          <a:lnRef idx="1">
            <a:schemeClr val="accent6"/>
          </a:lnRef>
          <a:fillRef idx="0">
            <a:schemeClr val="accent6"/>
          </a:fillRef>
          <a:effectRef idx="0">
            <a:schemeClr val="accent6"/>
          </a:effectRef>
          <a:fontRef idx="minor">
            <a:schemeClr val="tx1"/>
          </a:fontRef>
        </p:style>
      </p:cxnSp>
      <p:cxnSp>
        <p:nvCxnSpPr>
          <p:cNvPr id="216" name="Straight Connector 215"/>
          <p:cNvCxnSpPr>
            <a:stCxn id="198" idx="2"/>
            <a:endCxn id="204" idx="0"/>
          </p:cNvCxnSpPr>
          <p:nvPr/>
        </p:nvCxnSpPr>
        <p:spPr>
          <a:xfrm flipH="1">
            <a:off x="6298959" y="5856598"/>
            <a:ext cx="876098" cy="368715"/>
          </a:xfrm>
          <a:prstGeom prst="line">
            <a:avLst/>
          </a:prstGeom>
        </p:spPr>
        <p:style>
          <a:lnRef idx="1">
            <a:schemeClr val="accent6"/>
          </a:lnRef>
          <a:fillRef idx="0">
            <a:schemeClr val="accent6"/>
          </a:fillRef>
          <a:effectRef idx="0">
            <a:schemeClr val="accent6"/>
          </a:effectRef>
          <a:fontRef idx="minor">
            <a:schemeClr val="tx1"/>
          </a:fontRef>
        </p:style>
      </p:cxnSp>
      <p:sp>
        <p:nvSpPr>
          <p:cNvPr id="217" name="Rounded Rectangle 216"/>
          <p:cNvSpPr/>
          <p:nvPr/>
        </p:nvSpPr>
        <p:spPr>
          <a:xfrm>
            <a:off x="1858418" y="5668127"/>
            <a:ext cx="843385" cy="529714"/>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1200" dirty="0"/>
              <a:t>Other Contacts</a:t>
            </a:r>
          </a:p>
        </p:txBody>
      </p:sp>
      <p:sp>
        <p:nvSpPr>
          <p:cNvPr id="218" name="Rounded Rectangle 217"/>
          <p:cNvSpPr/>
          <p:nvPr/>
        </p:nvSpPr>
        <p:spPr>
          <a:xfrm>
            <a:off x="3208269" y="5005206"/>
            <a:ext cx="876322" cy="360040"/>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1000" dirty="0"/>
              <a:t>Brent Social Services</a:t>
            </a:r>
          </a:p>
        </p:txBody>
      </p:sp>
      <p:sp>
        <p:nvSpPr>
          <p:cNvPr id="219" name="Rounded Rectangle 218"/>
          <p:cNvSpPr/>
          <p:nvPr/>
        </p:nvSpPr>
        <p:spPr>
          <a:xfrm>
            <a:off x="5346014" y="4670382"/>
            <a:ext cx="717764" cy="582379"/>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1000" dirty="0"/>
              <a:t>Enfield Social Services</a:t>
            </a:r>
          </a:p>
        </p:txBody>
      </p:sp>
      <p:sp>
        <p:nvSpPr>
          <p:cNvPr id="220" name="Rounded Rectangle 219"/>
          <p:cNvSpPr/>
          <p:nvPr/>
        </p:nvSpPr>
        <p:spPr>
          <a:xfrm>
            <a:off x="3524876" y="4467331"/>
            <a:ext cx="576064" cy="360040"/>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NSPCC</a:t>
            </a:r>
          </a:p>
        </p:txBody>
      </p:sp>
      <p:sp>
        <p:nvSpPr>
          <p:cNvPr id="221" name="Rounded Rectangle 220"/>
          <p:cNvSpPr/>
          <p:nvPr/>
        </p:nvSpPr>
        <p:spPr>
          <a:xfrm>
            <a:off x="5350545" y="5380391"/>
            <a:ext cx="876322" cy="360040"/>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Ambulance Service</a:t>
            </a:r>
          </a:p>
        </p:txBody>
      </p:sp>
      <p:sp>
        <p:nvSpPr>
          <p:cNvPr id="222" name="Rounded Rectangle 221"/>
          <p:cNvSpPr/>
          <p:nvPr/>
        </p:nvSpPr>
        <p:spPr>
          <a:xfrm>
            <a:off x="1271124" y="6364209"/>
            <a:ext cx="576064" cy="360040"/>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Friend</a:t>
            </a:r>
          </a:p>
        </p:txBody>
      </p:sp>
      <p:sp>
        <p:nvSpPr>
          <p:cNvPr id="223" name="Rounded Rectangle 222"/>
          <p:cNvSpPr/>
          <p:nvPr/>
        </p:nvSpPr>
        <p:spPr>
          <a:xfrm>
            <a:off x="334797" y="5462550"/>
            <a:ext cx="692822" cy="427548"/>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Distant Relative</a:t>
            </a:r>
          </a:p>
        </p:txBody>
      </p:sp>
      <p:cxnSp>
        <p:nvCxnSpPr>
          <p:cNvPr id="262" name="Straight Connector 261"/>
          <p:cNvCxnSpPr>
            <a:stCxn id="358" idx="5"/>
            <a:endCxn id="198" idx="0"/>
          </p:cNvCxnSpPr>
          <p:nvPr/>
        </p:nvCxnSpPr>
        <p:spPr>
          <a:xfrm>
            <a:off x="4928421" y="3437736"/>
            <a:ext cx="2246636" cy="2025467"/>
          </a:xfrm>
          <a:prstGeom prst="line">
            <a:avLst/>
          </a:prstGeom>
        </p:spPr>
        <p:style>
          <a:lnRef idx="2">
            <a:schemeClr val="accent6"/>
          </a:lnRef>
          <a:fillRef idx="0">
            <a:schemeClr val="accent6"/>
          </a:fillRef>
          <a:effectRef idx="1">
            <a:schemeClr val="accent6"/>
          </a:effectRef>
          <a:fontRef idx="minor">
            <a:schemeClr val="tx1"/>
          </a:fontRef>
        </p:style>
      </p:cxnSp>
      <p:sp>
        <p:nvSpPr>
          <p:cNvPr id="264" name="Rounded Rectangle 263"/>
          <p:cNvSpPr/>
          <p:nvPr/>
        </p:nvSpPr>
        <p:spPr>
          <a:xfrm>
            <a:off x="4274914" y="4523154"/>
            <a:ext cx="843385" cy="529714"/>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1200" dirty="0"/>
              <a:t>Other Services</a:t>
            </a:r>
          </a:p>
        </p:txBody>
      </p:sp>
      <p:sp>
        <p:nvSpPr>
          <p:cNvPr id="315" name="Rounded Rectangle 314"/>
          <p:cNvSpPr/>
          <p:nvPr/>
        </p:nvSpPr>
        <p:spPr>
          <a:xfrm>
            <a:off x="1971031" y="6435052"/>
            <a:ext cx="727460" cy="360040"/>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Church 1</a:t>
            </a:r>
          </a:p>
        </p:txBody>
      </p:sp>
      <p:sp>
        <p:nvSpPr>
          <p:cNvPr id="316" name="Rounded Rectangle 315"/>
          <p:cNvSpPr/>
          <p:nvPr/>
        </p:nvSpPr>
        <p:spPr>
          <a:xfrm>
            <a:off x="2903580" y="6225313"/>
            <a:ext cx="727460" cy="360040"/>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Church 2</a:t>
            </a:r>
          </a:p>
        </p:txBody>
      </p:sp>
      <p:sp>
        <p:nvSpPr>
          <p:cNvPr id="317" name="Rounded Rectangle 316"/>
          <p:cNvSpPr/>
          <p:nvPr/>
        </p:nvSpPr>
        <p:spPr>
          <a:xfrm>
            <a:off x="2989119" y="5519527"/>
            <a:ext cx="727460" cy="479247"/>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000" dirty="0"/>
              <a:t>French Teacher</a:t>
            </a:r>
          </a:p>
        </p:txBody>
      </p:sp>
      <p:cxnSp>
        <p:nvCxnSpPr>
          <p:cNvPr id="319" name="Straight Connector 318"/>
          <p:cNvCxnSpPr>
            <a:stCxn id="4" idx="3"/>
            <a:endCxn id="217" idx="0"/>
          </p:cNvCxnSpPr>
          <p:nvPr/>
        </p:nvCxnSpPr>
        <p:spPr>
          <a:xfrm flipH="1">
            <a:off x="2280111" y="3432589"/>
            <a:ext cx="1935468" cy="2235538"/>
          </a:xfrm>
          <a:prstGeom prst="line">
            <a:avLst/>
          </a:prstGeom>
        </p:spPr>
        <p:style>
          <a:lnRef idx="2">
            <a:schemeClr val="dk1"/>
          </a:lnRef>
          <a:fillRef idx="0">
            <a:schemeClr val="dk1"/>
          </a:fillRef>
          <a:effectRef idx="1">
            <a:schemeClr val="dk1"/>
          </a:effectRef>
          <a:fontRef idx="minor">
            <a:schemeClr val="tx1"/>
          </a:fontRef>
        </p:style>
      </p:cxnSp>
      <p:cxnSp>
        <p:nvCxnSpPr>
          <p:cNvPr id="330" name="Straight Connector 329"/>
          <p:cNvCxnSpPr>
            <a:stCxn id="217" idx="1"/>
            <a:endCxn id="223" idx="3"/>
          </p:cNvCxnSpPr>
          <p:nvPr/>
        </p:nvCxnSpPr>
        <p:spPr>
          <a:xfrm flipH="1" flipV="1">
            <a:off x="1027619" y="5676324"/>
            <a:ext cx="830799" cy="256660"/>
          </a:xfrm>
          <a:prstGeom prst="line">
            <a:avLst/>
          </a:prstGeom>
        </p:spPr>
        <p:style>
          <a:lnRef idx="1">
            <a:schemeClr val="dk1"/>
          </a:lnRef>
          <a:fillRef idx="0">
            <a:schemeClr val="dk1"/>
          </a:fillRef>
          <a:effectRef idx="0">
            <a:schemeClr val="dk1"/>
          </a:effectRef>
          <a:fontRef idx="minor">
            <a:schemeClr val="tx1"/>
          </a:fontRef>
        </p:style>
      </p:cxnSp>
      <p:cxnSp>
        <p:nvCxnSpPr>
          <p:cNvPr id="332" name="Straight Connector 331"/>
          <p:cNvCxnSpPr>
            <a:stCxn id="217" idx="1"/>
            <a:endCxn id="51" idx="3"/>
          </p:cNvCxnSpPr>
          <p:nvPr/>
        </p:nvCxnSpPr>
        <p:spPr>
          <a:xfrm flipH="1">
            <a:off x="1125043" y="5932984"/>
            <a:ext cx="733375" cy="341059"/>
          </a:xfrm>
          <a:prstGeom prst="line">
            <a:avLst/>
          </a:prstGeom>
        </p:spPr>
        <p:style>
          <a:lnRef idx="1">
            <a:schemeClr val="dk1"/>
          </a:lnRef>
          <a:fillRef idx="0">
            <a:schemeClr val="dk1"/>
          </a:fillRef>
          <a:effectRef idx="0">
            <a:schemeClr val="dk1"/>
          </a:effectRef>
          <a:fontRef idx="minor">
            <a:schemeClr val="tx1"/>
          </a:fontRef>
        </p:style>
      </p:cxnSp>
      <p:cxnSp>
        <p:nvCxnSpPr>
          <p:cNvPr id="334" name="Straight Connector 333"/>
          <p:cNvCxnSpPr>
            <a:stCxn id="217" idx="1"/>
            <a:endCxn id="222" idx="0"/>
          </p:cNvCxnSpPr>
          <p:nvPr/>
        </p:nvCxnSpPr>
        <p:spPr>
          <a:xfrm flipH="1">
            <a:off x="1559156" y="5932984"/>
            <a:ext cx="299262" cy="431225"/>
          </a:xfrm>
          <a:prstGeom prst="line">
            <a:avLst/>
          </a:prstGeom>
        </p:spPr>
        <p:style>
          <a:lnRef idx="1">
            <a:schemeClr val="dk1"/>
          </a:lnRef>
          <a:fillRef idx="0">
            <a:schemeClr val="dk1"/>
          </a:fillRef>
          <a:effectRef idx="0">
            <a:schemeClr val="dk1"/>
          </a:effectRef>
          <a:fontRef idx="minor">
            <a:schemeClr val="tx1"/>
          </a:fontRef>
        </p:style>
      </p:cxnSp>
      <p:cxnSp>
        <p:nvCxnSpPr>
          <p:cNvPr id="336" name="Straight Connector 335"/>
          <p:cNvCxnSpPr>
            <a:stCxn id="217" idx="2"/>
            <a:endCxn id="315" idx="0"/>
          </p:cNvCxnSpPr>
          <p:nvPr/>
        </p:nvCxnSpPr>
        <p:spPr>
          <a:xfrm>
            <a:off x="2280111" y="6197841"/>
            <a:ext cx="54650" cy="237211"/>
          </a:xfrm>
          <a:prstGeom prst="line">
            <a:avLst/>
          </a:prstGeom>
        </p:spPr>
        <p:style>
          <a:lnRef idx="1">
            <a:schemeClr val="dk1"/>
          </a:lnRef>
          <a:fillRef idx="0">
            <a:schemeClr val="dk1"/>
          </a:fillRef>
          <a:effectRef idx="0">
            <a:schemeClr val="dk1"/>
          </a:effectRef>
          <a:fontRef idx="minor">
            <a:schemeClr val="tx1"/>
          </a:fontRef>
        </p:style>
      </p:cxnSp>
      <p:cxnSp>
        <p:nvCxnSpPr>
          <p:cNvPr id="338" name="Straight Connector 337"/>
          <p:cNvCxnSpPr>
            <a:stCxn id="217" idx="3"/>
            <a:endCxn id="317" idx="1"/>
          </p:cNvCxnSpPr>
          <p:nvPr/>
        </p:nvCxnSpPr>
        <p:spPr>
          <a:xfrm flipV="1">
            <a:off x="2701803" y="5759151"/>
            <a:ext cx="287316" cy="173833"/>
          </a:xfrm>
          <a:prstGeom prst="line">
            <a:avLst/>
          </a:prstGeom>
        </p:spPr>
        <p:style>
          <a:lnRef idx="1">
            <a:schemeClr val="dk1"/>
          </a:lnRef>
          <a:fillRef idx="0">
            <a:schemeClr val="dk1"/>
          </a:fillRef>
          <a:effectRef idx="0">
            <a:schemeClr val="dk1"/>
          </a:effectRef>
          <a:fontRef idx="minor">
            <a:schemeClr val="tx1"/>
          </a:fontRef>
        </p:style>
      </p:cxnSp>
      <p:cxnSp>
        <p:nvCxnSpPr>
          <p:cNvPr id="340" name="Straight Connector 339"/>
          <p:cNvCxnSpPr>
            <a:stCxn id="217" idx="3"/>
            <a:endCxn id="316" idx="1"/>
          </p:cNvCxnSpPr>
          <p:nvPr/>
        </p:nvCxnSpPr>
        <p:spPr>
          <a:xfrm>
            <a:off x="2701803" y="5932984"/>
            <a:ext cx="201777" cy="472349"/>
          </a:xfrm>
          <a:prstGeom prst="line">
            <a:avLst/>
          </a:prstGeom>
        </p:spPr>
        <p:style>
          <a:lnRef idx="1">
            <a:schemeClr val="dk1"/>
          </a:lnRef>
          <a:fillRef idx="0">
            <a:schemeClr val="dk1"/>
          </a:fillRef>
          <a:effectRef idx="0">
            <a:schemeClr val="dk1"/>
          </a:effectRef>
          <a:fontRef idx="minor">
            <a:schemeClr val="tx1"/>
          </a:fontRef>
        </p:style>
      </p:cxnSp>
      <p:cxnSp>
        <p:nvCxnSpPr>
          <p:cNvPr id="342" name="Straight Connector 341"/>
          <p:cNvCxnSpPr>
            <a:stCxn id="4" idx="4"/>
            <a:endCxn id="264" idx="0"/>
          </p:cNvCxnSpPr>
          <p:nvPr/>
        </p:nvCxnSpPr>
        <p:spPr>
          <a:xfrm>
            <a:off x="4572000" y="3495861"/>
            <a:ext cx="124607" cy="1027293"/>
          </a:xfrm>
          <a:prstGeom prst="line">
            <a:avLst/>
          </a:prstGeom>
        </p:spPr>
        <p:style>
          <a:lnRef idx="2">
            <a:schemeClr val="dk1"/>
          </a:lnRef>
          <a:fillRef idx="0">
            <a:schemeClr val="dk1"/>
          </a:fillRef>
          <a:effectRef idx="1">
            <a:schemeClr val="dk1"/>
          </a:effectRef>
          <a:fontRef idx="minor">
            <a:schemeClr val="tx1"/>
          </a:fontRef>
        </p:style>
      </p:cxnSp>
      <p:cxnSp>
        <p:nvCxnSpPr>
          <p:cNvPr id="344" name="Straight Connector 343"/>
          <p:cNvCxnSpPr>
            <a:stCxn id="264" idx="1"/>
            <a:endCxn id="220" idx="3"/>
          </p:cNvCxnSpPr>
          <p:nvPr/>
        </p:nvCxnSpPr>
        <p:spPr>
          <a:xfrm flipH="1" flipV="1">
            <a:off x="4100940" y="4647351"/>
            <a:ext cx="173974" cy="140660"/>
          </a:xfrm>
          <a:prstGeom prst="line">
            <a:avLst/>
          </a:prstGeom>
        </p:spPr>
        <p:style>
          <a:lnRef idx="1">
            <a:schemeClr val="dk1"/>
          </a:lnRef>
          <a:fillRef idx="0">
            <a:schemeClr val="dk1"/>
          </a:fillRef>
          <a:effectRef idx="0">
            <a:schemeClr val="dk1"/>
          </a:effectRef>
          <a:fontRef idx="minor">
            <a:schemeClr val="tx1"/>
          </a:fontRef>
        </p:style>
      </p:cxnSp>
      <p:cxnSp>
        <p:nvCxnSpPr>
          <p:cNvPr id="346" name="Straight Connector 345"/>
          <p:cNvCxnSpPr>
            <a:stCxn id="264" idx="1"/>
            <a:endCxn id="218" idx="3"/>
          </p:cNvCxnSpPr>
          <p:nvPr/>
        </p:nvCxnSpPr>
        <p:spPr>
          <a:xfrm flipH="1">
            <a:off x="4084591" y="4788011"/>
            <a:ext cx="190323" cy="397215"/>
          </a:xfrm>
          <a:prstGeom prst="line">
            <a:avLst/>
          </a:prstGeom>
        </p:spPr>
        <p:style>
          <a:lnRef idx="1">
            <a:schemeClr val="dk1"/>
          </a:lnRef>
          <a:fillRef idx="0">
            <a:schemeClr val="dk1"/>
          </a:fillRef>
          <a:effectRef idx="0">
            <a:schemeClr val="dk1"/>
          </a:effectRef>
          <a:fontRef idx="minor">
            <a:schemeClr val="tx1"/>
          </a:fontRef>
        </p:style>
      </p:cxnSp>
      <p:cxnSp>
        <p:nvCxnSpPr>
          <p:cNvPr id="348" name="Straight Connector 347"/>
          <p:cNvCxnSpPr>
            <a:stCxn id="264" idx="3"/>
            <a:endCxn id="219" idx="1"/>
          </p:cNvCxnSpPr>
          <p:nvPr/>
        </p:nvCxnSpPr>
        <p:spPr>
          <a:xfrm>
            <a:off x="5118299" y="4788011"/>
            <a:ext cx="227715" cy="173561"/>
          </a:xfrm>
          <a:prstGeom prst="line">
            <a:avLst/>
          </a:prstGeom>
        </p:spPr>
        <p:style>
          <a:lnRef idx="1">
            <a:schemeClr val="dk1"/>
          </a:lnRef>
          <a:fillRef idx="0">
            <a:schemeClr val="dk1"/>
          </a:fillRef>
          <a:effectRef idx="0">
            <a:schemeClr val="dk1"/>
          </a:effectRef>
          <a:fontRef idx="minor">
            <a:schemeClr val="tx1"/>
          </a:fontRef>
        </p:style>
      </p:cxnSp>
      <p:cxnSp>
        <p:nvCxnSpPr>
          <p:cNvPr id="350" name="Straight Connector 349"/>
          <p:cNvCxnSpPr>
            <a:stCxn id="264" idx="2"/>
            <a:endCxn id="221" idx="1"/>
          </p:cNvCxnSpPr>
          <p:nvPr/>
        </p:nvCxnSpPr>
        <p:spPr>
          <a:xfrm>
            <a:off x="4696607" y="5052868"/>
            <a:ext cx="653938" cy="507543"/>
          </a:xfrm>
          <a:prstGeom prst="line">
            <a:avLst/>
          </a:prstGeom>
        </p:spPr>
        <p:style>
          <a:lnRef idx="1">
            <a:schemeClr val="dk1"/>
          </a:lnRef>
          <a:fillRef idx="0">
            <a:schemeClr val="dk1"/>
          </a:fillRef>
          <a:effectRef idx="0">
            <a:schemeClr val="dk1"/>
          </a:effectRef>
          <a:fontRef idx="minor">
            <a:schemeClr val="tx1"/>
          </a:fontRef>
        </p:style>
      </p:cxnSp>
      <p:cxnSp>
        <p:nvCxnSpPr>
          <p:cNvPr id="352" name="Straight Connector 351"/>
          <p:cNvCxnSpPr>
            <a:stCxn id="264" idx="2"/>
            <a:endCxn id="52" idx="0"/>
          </p:cNvCxnSpPr>
          <p:nvPr/>
        </p:nvCxnSpPr>
        <p:spPr>
          <a:xfrm>
            <a:off x="4696607" y="5052868"/>
            <a:ext cx="543526" cy="895749"/>
          </a:xfrm>
          <a:prstGeom prst="line">
            <a:avLst/>
          </a:prstGeom>
        </p:spPr>
        <p:style>
          <a:lnRef idx="1">
            <a:schemeClr val="dk1"/>
          </a:lnRef>
          <a:fillRef idx="0">
            <a:schemeClr val="dk1"/>
          </a:fillRef>
          <a:effectRef idx="0">
            <a:schemeClr val="dk1"/>
          </a:effectRef>
          <a:fontRef idx="minor">
            <a:schemeClr val="tx1"/>
          </a:fontRef>
        </p:style>
      </p:cxnSp>
      <p:cxnSp>
        <p:nvCxnSpPr>
          <p:cNvPr id="354" name="Straight Connector 353"/>
          <p:cNvCxnSpPr>
            <a:stCxn id="264" idx="2"/>
            <a:endCxn id="53" idx="0"/>
          </p:cNvCxnSpPr>
          <p:nvPr/>
        </p:nvCxnSpPr>
        <p:spPr>
          <a:xfrm flipH="1">
            <a:off x="4291175" y="5052868"/>
            <a:ext cx="405432" cy="648980"/>
          </a:xfrm>
          <a:prstGeom prst="line">
            <a:avLst/>
          </a:prstGeom>
        </p:spPr>
        <p:style>
          <a:lnRef idx="1">
            <a:schemeClr val="dk1"/>
          </a:lnRef>
          <a:fillRef idx="0">
            <a:schemeClr val="dk1"/>
          </a:fillRef>
          <a:effectRef idx="0">
            <a:schemeClr val="dk1"/>
          </a:effectRef>
          <a:fontRef idx="minor">
            <a:schemeClr val="tx1"/>
          </a:fontRef>
        </p:style>
      </p:cxnSp>
      <p:sp>
        <p:nvSpPr>
          <p:cNvPr id="358" name="Oval 357"/>
          <p:cNvSpPr/>
          <p:nvPr/>
        </p:nvSpPr>
        <p:spPr>
          <a:xfrm>
            <a:off x="4067944" y="3068960"/>
            <a:ext cx="1008112"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Child</a:t>
            </a:r>
          </a:p>
        </p:txBody>
      </p:sp>
    </p:spTree>
    <p:extLst>
      <p:ext uri="{BB962C8B-B14F-4D97-AF65-F5344CB8AC3E}">
        <p14:creationId xmlns:p14="http://schemas.microsoft.com/office/powerpoint/2010/main" val="158372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6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7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6"/>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8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98"/>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262"/>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45"/>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5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64"/>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342"/>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319"/>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217"/>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25"/>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6"/>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41"/>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16"/>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17"/>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39"/>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0" nodeType="clickEffect">
                                  <p:stCondLst>
                                    <p:cond delay="0"/>
                                  </p:stCondLst>
                                  <p:childTnLst>
                                    <p:set>
                                      <p:cBhvr>
                                        <p:cTn id="84" dur="1" fill="hold">
                                          <p:stCondLst>
                                            <p:cond delay="0"/>
                                          </p:stCondLst>
                                        </p:cTn>
                                        <p:tgtEl>
                                          <p:spTgt spid="15"/>
                                        </p:tgtEl>
                                        <p:attrNameLst>
                                          <p:attrName>style.visibility</p:attrName>
                                        </p:attrNameLst>
                                      </p:cBhvr>
                                      <p:to>
                                        <p:strVal val="visible"/>
                                      </p:to>
                                    </p:set>
                                  </p:childTnLst>
                                </p:cTn>
                              </p:par>
                              <p:par>
                                <p:cTn id="85" presetID="1" presetClass="entr" presetSubtype="0" fill="hold" nodeType="withEffect">
                                  <p:stCondLst>
                                    <p:cond delay="0"/>
                                  </p:stCondLst>
                                  <p:childTnLst>
                                    <p:set>
                                      <p:cBhvr>
                                        <p:cTn id="86" dur="1" fill="hold">
                                          <p:stCondLst>
                                            <p:cond delay="0"/>
                                          </p:stCondLst>
                                        </p:cTn>
                                        <p:tgtEl>
                                          <p:spTgt spid="37"/>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27"/>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8"/>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7"/>
                                        </p:tgtEl>
                                        <p:attrNameLst>
                                          <p:attrName>style.visibility</p:attrName>
                                        </p:attrNameLst>
                                      </p:cBhvr>
                                      <p:to>
                                        <p:strVal val="visible"/>
                                      </p:to>
                                    </p:set>
                                  </p:childTnLst>
                                </p:cTn>
                              </p:par>
                              <p:par>
                                <p:cTn id="97" presetID="1" presetClass="entr" presetSubtype="0" fill="hold" nodeType="withEffect">
                                  <p:stCondLst>
                                    <p:cond delay="0"/>
                                  </p:stCondLst>
                                  <p:childTnLst>
                                    <p:set>
                                      <p:cBhvr>
                                        <p:cTn id="98" dur="1" fill="hold">
                                          <p:stCondLst>
                                            <p:cond delay="0"/>
                                          </p:stCondLst>
                                        </p:cTn>
                                        <p:tgtEl>
                                          <p:spTgt spid="29"/>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grpId="0" nodeType="clickEffect">
                                  <p:stCondLst>
                                    <p:cond delay="0"/>
                                  </p:stCondLst>
                                  <p:childTnLst>
                                    <p:set>
                                      <p:cBhvr>
                                        <p:cTn id="102" dur="1" fill="hold">
                                          <p:stCondLst>
                                            <p:cond delay="0"/>
                                          </p:stCondLst>
                                        </p:cTn>
                                        <p:tgtEl>
                                          <p:spTgt spid="9"/>
                                        </p:tgtEl>
                                        <p:attrNameLst>
                                          <p:attrName>style.visibility</p:attrName>
                                        </p:attrNameLst>
                                      </p:cBhvr>
                                      <p:to>
                                        <p:strVal val="visible"/>
                                      </p:to>
                                    </p:set>
                                  </p:childTnLst>
                                </p:cTn>
                              </p:par>
                              <p:par>
                                <p:cTn id="103" presetID="1" presetClass="entr" presetSubtype="0" fill="hold" nodeType="withEffect">
                                  <p:stCondLst>
                                    <p:cond delay="0"/>
                                  </p:stCondLst>
                                  <p:childTnLst>
                                    <p:set>
                                      <p:cBhvr>
                                        <p:cTn id="104" dur="1" fill="hold">
                                          <p:stCondLst>
                                            <p:cond delay="0"/>
                                          </p:stCondLst>
                                        </p:cTn>
                                        <p:tgtEl>
                                          <p:spTgt spid="31"/>
                                        </p:tgtEl>
                                        <p:attrNameLst>
                                          <p:attrName>style.visibility</p:attrName>
                                        </p:attrNameLst>
                                      </p:cBhvr>
                                      <p:to>
                                        <p:strVal val="visible"/>
                                      </p:to>
                                    </p:set>
                                  </p:childTnLst>
                                </p:cTn>
                              </p:par>
                            </p:childTnLst>
                          </p:cTn>
                        </p:par>
                      </p:childTnLst>
                    </p:cTn>
                  </p:par>
                  <p:par>
                    <p:cTn id="105" fill="hold">
                      <p:stCondLst>
                        <p:cond delay="indefinite"/>
                      </p:stCondLst>
                      <p:childTnLst>
                        <p:par>
                          <p:cTn id="106" fill="hold">
                            <p:stCondLst>
                              <p:cond delay="0"/>
                            </p:stCondLst>
                            <p:childTnLst>
                              <p:par>
                                <p:cTn id="107" presetID="1" presetClass="entr" presetSubtype="0" fill="hold" grpId="0" nodeType="clickEffect">
                                  <p:stCondLst>
                                    <p:cond delay="0"/>
                                  </p:stCondLst>
                                  <p:childTnLst>
                                    <p:set>
                                      <p:cBhvr>
                                        <p:cTn id="108" dur="1" fill="hold">
                                          <p:stCondLst>
                                            <p:cond delay="0"/>
                                          </p:stCondLst>
                                        </p:cTn>
                                        <p:tgtEl>
                                          <p:spTgt spid="10"/>
                                        </p:tgtEl>
                                        <p:attrNameLst>
                                          <p:attrName>style.visibility</p:attrName>
                                        </p:attrNameLst>
                                      </p:cBhvr>
                                      <p:to>
                                        <p:strVal val="visible"/>
                                      </p:to>
                                    </p:set>
                                  </p:childTnLst>
                                </p:cTn>
                              </p:par>
                              <p:par>
                                <p:cTn id="109" presetID="1" presetClass="entr" presetSubtype="0" fill="hold" nodeType="withEffect">
                                  <p:stCondLst>
                                    <p:cond delay="0"/>
                                  </p:stCondLst>
                                  <p:childTnLst>
                                    <p:set>
                                      <p:cBhvr>
                                        <p:cTn id="110" dur="1" fill="hold">
                                          <p:stCondLst>
                                            <p:cond delay="0"/>
                                          </p:stCondLst>
                                        </p:cTn>
                                        <p:tgtEl>
                                          <p:spTgt spid="33"/>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grpId="0" nodeType="clickEffect">
                                  <p:stCondLst>
                                    <p:cond delay="0"/>
                                  </p:stCondLst>
                                  <p:childTnLst>
                                    <p:set>
                                      <p:cBhvr>
                                        <p:cTn id="114" dur="1" fill="hold">
                                          <p:stCondLst>
                                            <p:cond delay="0"/>
                                          </p:stCondLst>
                                        </p:cTn>
                                        <p:tgtEl>
                                          <p:spTgt spid="11"/>
                                        </p:tgtEl>
                                        <p:attrNameLst>
                                          <p:attrName>style.visibility</p:attrName>
                                        </p:attrNameLst>
                                      </p:cBhvr>
                                      <p:to>
                                        <p:strVal val="visible"/>
                                      </p:to>
                                    </p:set>
                                  </p:childTnLst>
                                </p:cTn>
                              </p:par>
                              <p:par>
                                <p:cTn id="115" presetID="1" presetClass="entr" presetSubtype="0" fill="hold" nodeType="withEffect">
                                  <p:stCondLst>
                                    <p:cond delay="0"/>
                                  </p:stCondLst>
                                  <p:childTnLst>
                                    <p:set>
                                      <p:cBhvr>
                                        <p:cTn id="116" dur="1" fill="hold">
                                          <p:stCondLst>
                                            <p:cond delay="0"/>
                                          </p:stCondLst>
                                        </p:cTn>
                                        <p:tgtEl>
                                          <p:spTgt spid="35"/>
                                        </p:tgtEl>
                                        <p:attrNameLst>
                                          <p:attrName>style.visibility</p:attrName>
                                        </p:attrNameLst>
                                      </p:cBhvr>
                                      <p:to>
                                        <p:strVal val="visible"/>
                                      </p:to>
                                    </p:set>
                                  </p:childTnLst>
                                </p:cTn>
                              </p:par>
                            </p:childTnLst>
                          </p:cTn>
                        </p:par>
                      </p:childTnLst>
                    </p:cTn>
                  </p:par>
                  <p:par>
                    <p:cTn id="117" fill="hold">
                      <p:stCondLst>
                        <p:cond delay="indefinite"/>
                      </p:stCondLst>
                      <p:childTnLst>
                        <p:par>
                          <p:cTn id="118" fill="hold">
                            <p:stCondLst>
                              <p:cond delay="0"/>
                            </p:stCondLst>
                            <p:childTnLst>
                              <p:par>
                                <p:cTn id="119" presetID="1" presetClass="entr" presetSubtype="0" fill="hold" nodeType="clickEffect">
                                  <p:stCondLst>
                                    <p:cond delay="0"/>
                                  </p:stCondLst>
                                  <p:childTnLst>
                                    <p:set>
                                      <p:cBhvr>
                                        <p:cTn id="120" dur="1" fill="hold">
                                          <p:stCondLst>
                                            <p:cond delay="0"/>
                                          </p:stCondLst>
                                        </p:cTn>
                                        <p:tgtEl>
                                          <p:spTgt spid="113"/>
                                        </p:tgtEl>
                                        <p:attrNameLst>
                                          <p:attrName>style.visibility</p:attrName>
                                        </p:attrNameLst>
                                      </p:cBhvr>
                                      <p:to>
                                        <p:strVal val="visible"/>
                                      </p:to>
                                    </p:set>
                                  </p:childTnLst>
                                </p:cTn>
                              </p:par>
                              <p:par>
                                <p:cTn id="121" presetID="1" presetClass="entr" presetSubtype="0" fill="hold" grpId="0" nodeType="withEffect">
                                  <p:stCondLst>
                                    <p:cond delay="0"/>
                                  </p:stCondLst>
                                  <p:childTnLst>
                                    <p:set>
                                      <p:cBhvr>
                                        <p:cTn id="122" dur="1" fill="hold">
                                          <p:stCondLst>
                                            <p:cond delay="0"/>
                                          </p:stCondLst>
                                        </p:cTn>
                                        <p:tgtEl>
                                          <p:spTgt spid="151"/>
                                        </p:tgtEl>
                                        <p:attrNameLst>
                                          <p:attrName>style.visibility</p:attrName>
                                        </p:attrNameLst>
                                      </p:cBhvr>
                                      <p:to>
                                        <p:strVal val="visible"/>
                                      </p:to>
                                    </p:set>
                                  </p:childTnLst>
                                </p:cTn>
                              </p:par>
                            </p:childTnLst>
                          </p:cTn>
                        </p:par>
                      </p:childTnLst>
                    </p:cTn>
                  </p:par>
                  <p:par>
                    <p:cTn id="123" fill="hold">
                      <p:stCondLst>
                        <p:cond delay="indefinite"/>
                      </p:stCondLst>
                      <p:childTnLst>
                        <p:par>
                          <p:cTn id="124" fill="hold">
                            <p:stCondLst>
                              <p:cond delay="0"/>
                            </p:stCondLst>
                            <p:childTnLst>
                              <p:par>
                                <p:cTn id="125" presetID="1" presetClass="entr" presetSubtype="0" fill="hold" nodeType="clickEffect">
                                  <p:stCondLst>
                                    <p:cond delay="0"/>
                                  </p:stCondLst>
                                  <p:childTnLst>
                                    <p:set>
                                      <p:cBhvr>
                                        <p:cTn id="126" dur="1" fill="hold">
                                          <p:stCondLst>
                                            <p:cond delay="0"/>
                                          </p:stCondLst>
                                        </p:cTn>
                                        <p:tgtEl>
                                          <p:spTgt spid="117"/>
                                        </p:tgtEl>
                                        <p:attrNameLst>
                                          <p:attrName>style.visibility</p:attrName>
                                        </p:attrNameLst>
                                      </p:cBhvr>
                                      <p:to>
                                        <p:strVal val="visible"/>
                                      </p:to>
                                    </p:set>
                                  </p:childTnLst>
                                </p:cTn>
                              </p:par>
                              <p:par>
                                <p:cTn id="127" presetID="1" presetClass="entr" presetSubtype="0" fill="hold" grpId="0" nodeType="withEffect">
                                  <p:stCondLst>
                                    <p:cond delay="0"/>
                                  </p:stCondLst>
                                  <p:childTnLst>
                                    <p:set>
                                      <p:cBhvr>
                                        <p:cTn id="128" dur="1" fill="hold">
                                          <p:stCondLst>
                                            <p:cond delay="0"/>
                                          </p:stCondLst>
                                        </p:cTn>
                                        <p:tgtEl>
                                          <p:spTgt spid="152"/>
                                        </p:tgtEl>
                                        <p:attrNameLst>
                                          <p:attrName>style.visibility</p:attrName>
                                        </p:attrNameLst>
                                      </p:cBhvr>
                                      <p:to>
                                        <p:strVal val="visible"/>
                                      </p:to>
                                    </p:set>
                                  </p:childTnLst>
                                </p:cTn>
                              </p:par>
                            </p:childTnLst>
                          </p:cTn>
                        </p:par>
                      </p:childTnLst>
                    </p:cTn>
                  </p:par>
                  <p:par>
                    <p:cTn id="129" fill="hold">
                      <p:stCondLst>
                        <p:cond delay="indefinite"/>
                      </p:stCondLst>
                      <p:childTnLst>
                        <p:par>
                          <p:cTn id="130" fill="hold">
                            <p:stCondLst>
                              <p:cond delay="0"/>
                            </p:stCondLst>
                            <p:childTnLst>
                              <p:par>
                                <p:cTn id="131" presetID="1" presetClass="entr" presetSubtype="0" fill="hold" nodeType="clickEffect">
                                  <p:stCondLst>
                                    <p:cond delay="0"/>
                                  </p:stCondLst>
                                  <p:childTnLst>
                                    <p:set>
                                      <p:cBhvr>
                                        <p:cTn id="132" dur="1" fill="hold">
                                          <p:stCondLst>
                                            <p:cond delay="0"/>
                                          </p:stCondLst>
                                        </p:cTn>
                                        <p:tgtEl>
                                          <p:spTgt spid="46"/>
                                        </p:tgtEl>
                                        <p:attrNameLst>
                                          <p:attrName>style.visibility</p:attrName>
                                        </p:attrNameLst>
                                      </p:cBhvr>
                                      <p:to>
                                        <p:strVal val="visible"/>
                                      </p:to>
                                    </p:set>
                                  </p:childTnLst>
                                </p:cTn>
                              </p:par>
                              <p:par>
                                <p:cTn id="133" presetID="1" presetClass="entr" presetSubtype="0" fill="hold" grpId="0" nodeType="withEffect">
                                  <p:stCondLst>
                                    <p:cond delay="0"/>
                                  </p:stCondLst>
                                  <p:childTnLst>
                                    <p:set>
                                      <p:cBhvr>
                                        <p:cTn id="134" dur="1" fill="hold">
                                          <p:stCondLst>
                                            <p:cond delay="0"/>
                                          </p:stCondLst>
                                        </p:cTn>
                                        <p:tgtEl>
                                          <p:spTgt spid="19"/>
                                        </p:tgtEl>
                                        <p:attrNameLst>
                                          <p:attrName>style.visibility</p:attrName>
                                        </p:attrNameLst>
                                      </p:cBhvr>
                                      <p:to>
                                        <p:strVal val="visible"/>
                                      </p:to>
                                    </p:set>
                                  </p:childTnLst>
                                </p:cTn>
                              </p:par>
                            </p:childTnLst>
                          </p:cTn>
                        </p:par>
                      </p:childTnLst>
                    </p:cTn>
                  </p:par>
                  <p:par>
                    <p:cTn id="135" fill="hold">
                      <p:stCondLst>
                        <p:cond delay="indefinite"/>
                      </p:stCondLst>
                      <p:childTnLst>
                        <p:par>
                          <p:cTn id="136" fill="hold">
                            <p:stCondLst>
                              <p:cond delay="0"/>
                            </p:stCondLst>
                            <p:childTnLst>
                              <p:par>
                                <p:cTn id="137" presetID="1" presetClass="entr" presetSubtype="0" fill="hold" nodeType="clickEffect">
                                  <p:stCondLst>
                                    <p:cond delay="0"/>
                                  </p:stCondLst>
                                  <p:childTnLst>
                                    <p:set>
                                      <p:cBhvr>
                                        <p:cTn id="138" dur="1" fill="hold">
                                          <p:stCondLst>
                                            <p:cond delay="0"/>
                                          </p:stCondLst>
                                        </p:cTn>
                                        <p:tgtEl>
                                          <p:spTgt spid="48"/>
                                        </p:tgtEl>
                                        <p:attrNameLst>
                                          <p:attrName>style.visibility</p:attrName>
                                        </p:attrNameLst>
                                      </p:cBhvr>
                                      <p:to>
                                        <p:strVal val="visible"/>
                                      </p:to>
                                    </p:set>
                                  </p:childTnLst>
                                </p:cTn>
                              </p:par>
                              <p:par>
                                <p:cTn id="139" presetID="1" presetClass="entr" presetSubtype="0" fill="hold" grpId="0" nodeType="withEffect">
                                  <p:stCondLst>
                                    <p:cond delay="0"/>
                                  </p:stCondLst>
                                  <p:childTnLst>
                                    <p:set>
                                      <p:cBhvr>
                                        <p:cTn id="140" dur="1" fill="hold">
                                          <p:stCondLst>
                                            <p:cond delay="0"/>
                                          </p:stCondLst>
                                        </p:cTn>
                                        <p:tgtEl>
                                          <p:spTgt spid="20"/>
                                        </p:tgtEl>
                                        <p:attrNameLst>
                                          <p:attrName>style.visibility</p:attrName>
                                        </p:attrNameLst>
                                      </p:cBhvr>
                                      <p:to>
                                        <p:strVal val="visible"/>
                                      </p:to>
                                    </p:set>
                                  </p:childTnLst>
                                </p:cTn>
                              </p:par>
                            </p:childTnLst>
                          </p:cTn>
                        </p:par>
                      </p:childTnLst>
                    </p:cTn>
                  </p:par>
                  <p:par>
                    <p:cTn id="141" fill="hold">
                      <p:stCondLst>
                        <p:cond delay="indefinite"/>
                      </p:stCondLst>
                      <p:childTnLst>
                        <p:par>
                          <p:cTn id="142" fill="hold">
                            <p:stCondLst>
                              <p:cond delay="0"/>
                            </p:stCondLst>
                            <p:childTnLst>
                              <p:par>
                                <p:cTn id="143" presetID="1" presetClass="entr" presetSubtype="0" fill="hold" nodeType="clickEffect">
                                  <p:stCondLst>
                                    <p:cond delay="0"/>
                                  </p:stCondLst>
                                  <p:childTnLst>
                                    <p:set>
                                      <p:cBhvr>
                                        <p:cTn id="144" dur="1" fill="hold">
                                          <p:stCondLst>
                                            <p:cond delay="0"/>
                                          </p:stCondLst>
                                        </p:cTn>
                                        <p:tgtEl>
                                          <p:spTgt spid="50"/>
                                        </p:tgtEl>
                                        <p:attrNameLst>
                                          <p:attrName>style.visibility</p:attrName>
                                        </p:attrNameLst>
                                      </p:cBhvr>
                                      <p:to>
                                        <p:strVal val="visible"/>
                                      </p:to>
                                    </p:set>
                                  </p:childTnLst>
                                </p:cTn>
                              </p:par>
                              <p:par>
                                <p:cTn id="145" presetID="1" presetClass="entr" presetSubtype="0" fill="hold" grpId="0" nodeType="withEffect">
                                  <p:stCondLst>
                                    <p:cond delay="0"/>
                                  </p:stCondLst>
                                  <p:childTnLst>
                                    <p:set>
                                      <p:cBhvr>
                                        <p:cTn id="146" dur="1" fill="hold">
                                          <p:stCondLst>
                                            <p:cond delay="0"/>
                                          </p:stCondLst>
                                        </p:cTn>
                                        <p:tgtEl>
                                          <p:spTgt spid="21"/>
                                        </p:tgtEl>
                                        <p:attrNameLst>
                                          <p:attrName>style.visibility</p:attrName>
                                        </p:attrNameLst>
                                      </p:cBhvr>
                                      <p:to>
                                        <p:strVal val="visible"/>
                                      </p:to>
                                    </p:set>
                                  </p:childTnLst>
                                </p:cTn>
                              </p:par>
                            </p:childTnLst>
                          </p:cTn>
                        </p:par>
                      </p:childTnLst>
                    </p:cTn>
                  </p:par>
                  <p:par>
                    <p:cTn id="147" fill="hold">
                      <p:stCondLst>
                        <p:cond delay="indefinite"/>
                      </p:stCondLst>
                      <p:childTnLst>
                        <p:par>
                          <p:cTn id="148" fill="hold">
                            <p:stCondLst>
                              <p:cond delay="0"/>
                            </p:stCondLst>
                            <p:childTnLst>
                              <p:par>
                                <p:cTn id="149" presetID="1" presetClass="entr" presetSubtype="0" fill="hold" grpId="0" nodeType="clickEffect">
                                  <p:stCondLst>
                                    <p:cond delay="0"/>
                                  </p:stCondLst>
                                  <p:childTnLst>
                                    <p:set>
                                      <p:cBhvr>
                                        <p:cTn id="150" dur="1" fill="hold">
                                          <p:stCondLst>
                                            <p:cond delay="0"/>
                                          </p:stCondLst>
                                        </p:cTn>
                                        <p:tgtEl>
                                          <p:spTgt spid="162"/>
                                        </p:tgtEl>
                                        <p:attrNameLst>
                                          <p:attrName>style.visibility</p:attrName>
                                        </p:attrNameLst>
                                      </p:cBhvr>
                                      <p:to>
                                        <p:strVal val="visible"/>
                                      </p:to>
                                    </p:set>
                                  </p:childTnLst>
                                </p:cTn>
                              </p:par>
                              <p:par>
                                <p:cTn id="151" presetID="1" presetClass="entr" presetSubtype="0" fill="hold" nodeType="withEffect">
                                  <p:stCondLst>
                                    <p:cond delay="0"/>
                                  </p:stCondLst>
                                  <p:childTnLst>
                                    <p:set>
                                      <p:cBhvr>
                                        <p:cTn id="152" dur="1" fill="hold">
                                          <p:stCondLst>
                                            <p:cond delay="0"/>
                                          </p:stCondLst>
                                        </p:cTn>
                                        <p:tgtEl>
                                          <p:spTgt spid="176"/>
                                        </p:tgtEl>
                                        <p:attrNameLst>
                                          <p:attrName>style.visibility</p:attrName>
                                        </p:attrNameLst>
                                      </p:cBhvr>
                                      <p:to>
                                        <p:strVal val="visible"/>
                                      </p:to>
                                    </p:set>
                                  </p:childTnLst>
                                </p:cTn>
                              </p:par>
                            </p:childTnLst>
                          </p:cTn>
                        </p:par>
                      </p:childTnLst>
                    </p:cTn>
                  </p:par>
                  <p:par>
                    <p:cTn id="153" fill="hold">
                      <p:stCondLst>
                        <p:cond delay="indefinite"/>
                      </p:stCondLst>
                      <p:childTnLst>
                        <p:par>
                          <p:cTn id="154" fill="hold">
                            <p:stCondLst>
                              <p:cond delay="0"/>
                            </p:stCondLst>
                            <p:childTnLst>
                              <p:par>
                                <p:cTn id="155" presetID="1" presetClass="entr" presetSubtype="0" fill="hold" nodeType="clickEffect">
                                  <p:stCondLst>
                                    <p:cond delay="0"/>
                                  </p:stCondLst>
                                  <p:childTnLst>
                                    <p:set>
                                      <p:cBhvr>
                                        <p:cTn id="156" dur="1" fill="hold">
                                          <p:stCondLst>
                                            <p:cond delay="0"/>
                                          </p:stCondLst>
                                        </p:cTn>
                                        <p:tgtEl>
                                          <p:spTgt spid="174"/>
                                        </p:tgtEl>
                                        <p:attrNameLst>
                                          <p:attrName>style.visibility</p:attrName>
                                        </p:attrNameLst>
                                      </p:cBhvr>
                                      <p:to>
                                        <p:strVal val="visible"/>
                                      </p:to>
                                    </p:set>
                                  </p:childTnLst>
                                </p:cTn>
                              </p:par>
                              <p:par>
                                <p:cTn id="157" presetID="1" presetClass="entr" presetSubtype="0" fill="hold" grpId="0" nodeType="withEffect">
                                  <p:stCondLst>
                                    <p:cond delay="0"/>
                                  </p:stCondLst>
                                  <p:childTnLst>
                                    <p:set>
                                      <p:cBhvr>
                                        <p:cTn id="158" dur="1" fill="hold">
                                          <p:stCondLst>
                                            <p:cond delay="0"/>
                                          </p:stCondLst>
                                        </p:cTn>
                                        <p:tgtEl>
                                          <p:spTgt spid="163"/>
                                        </p:tgtEl>
                                        <p:attrNameLst>
                                          <p:attrName>style.visibility</p:attrName>
                                        </p:attrNameLst>
                                      </p:cBhvr>
                                      <p:to>
                                        <p:strVal val="visible"/>
                                      </p:to>
                                    </p:set>
                                  </p:childTnLst>
                                </p:cTn>
                              </p:par>
                            </p:childTnLst>
                          </p:cTn>
                        </p:par>
                      </p:childTnLst>
                    </p:cTn>
                  </p:par>
                  <p:par>
                    <p:cTn id="159" fill="hold">
                      <p:stCondLst>
                        <p:cond delay="indefinite"/>
                      </p:stCondLst>
                      <p:childTnLst>
                        <p:par>
                          <p:cTn id="160" fill="hold">
                            <p:stCondLst>
                              <p:cond delay="0"/>
                            </p:stCondLst>
                            <p:childTnLst>
                              <p:par>
                                <p:cTn id="161" presetID="1" presetClass="entr" presetSubtype="0" fill="hold" grpId="0" nodeType="clickEffect">
                                  <p:stCondLst>
                                    <p:cond delay="0"/>
                                  </p:stCondLst>
                                  <p:childTnLst>
                                    <p:set>
                                      <p:cBhvr>
                                        <p:cTn id="162" dur="1" fill="hold">
                                          <p:stCondLst>
                                            <p:cond delay="0"/>
                                          </p:stCondLst>
                                        </p:cTn>
                                        <p:tgtEl>
                                          <p:spTgt spid="164"/>
                                        </p:tgtEl>
                                        <p:attrNameLst>
                                          <p:attrName>style.visibility</p:attrName>
                                        </p:attrNameLst>
                                      </p:cBhvr>
                                      <p:to>
                                        <p:strVal val="visible"/>
                                      </p:to>
                                    </p:set>
                                  </p:childTnLst>
                                </p:cTn>
                              </p:par>
                              <p:par>
                                <p:cTn id="163" presetID="1" presetClass="entr" presetSubtype="0" fill="hold" nodeType="withEffect">
                                  <p:stCondLst>
                                    <p:cond delay="0"/>
                                  </p:stCondLst>
                                  <p:childTnLst>
                                    <p:set>
                                      <p:cBhvr>
                                        <p:cTn id="164" dur="1" fill="hold">
                                          <p:stCondLst>
                                            <p:cond delay="0"/>
                                          </p:stCondLst>
                                        </p:cTn>
                                        <p:tgtEl>
                                          <p:spTgt spid="178"/>
                                        </p:tgtEl>
                                        <p:attrNameLst>
                                          <p:attrName>style.visibility</p:attrName>
                                        </p:attrNameLst>
                                      </p:cBhvr>
                                      <p:to>
                                        <p:strVal val="visible"/>
                                      </p:to>
                                    </p:set>
                                  </p:childTnLst>
                                </p:cTn>
                              </p:par>
                            </p:childTnLst>
                          </p:cTn>
                        </p:par>
                      </p:childTnLst>
                    </p:cTn>
                  </p:par>
                  <p:par>
                    <p:cTn id="165" fill="hold">
                      <p:stCondLst>
                        <p:cond delay="indefinite"/>
                      </p:stCondLst>
                      <p:childTnLst>
                        <p:par>
                          <p:cTn id="166" fill="hold">
                            <p:stCondLst>
                              <p:cond delay="0"/>
                            </p:stCondLst>
                            <p:childTnLst>
                              <p:par>
                                <p:cTn id="167" presetID="1" presetClass="entr" presetSubtype="0" fill="hold" nodeType="clickEffect">
                                  <p:stCondLst>
                                    <p:cond delay="0"/>
                                  </p:stCondLst>
                                  <p:childTnLst>
                                    <p:set>
                                      <p:cBhvr>
                                        <p:cTn id="168" dur="1" fill="hold">
                                          <p:stCondLst>
                                            <p:cond delay="0"/>
                                          </p:stCondLst>
                                        </p:cTn>
                                        <p:tgtEl>
                                          <p:spTgt spid="180"/>
                                        </p:tgtEl>
                                        <p:attrNameLst>
                                          <p:attrName>style.visibility</p:attrName>
                                        </p:attrNameLst>
                                      </p:cBhvr>
                                      <p:to>
                                        <p:strVal val="visible"/>
                                      </p:to>
                                    </p:set>
                                  </p:childTnLst>
                                </p:cTn>
                              </p:par>
                              <p:par>
                                <p:cTn id="169" presetID="1" presetClass="entr" presetSubtype="0" fill="hold" grpId="0" nodeType="withEffect">
                                  <p:stCondLst>
                                    <p:cond delay="0"/>
                                  </p:stCondLst>
                                  <p:childTnLst>
                                    <p:set>
                                      <p:cBhvr>
                                        <p:cTn id="170" dur="1" fill="hold">
                                          <p:stCondLst>
                                            <p:cond delay="0"/>
                                          </p:stCondLst>
                                        </p:cTn>
                                        <p:tgtEl>
                                          <p:spTgt spid="165"/>
                                        </p:tgtEl>
                                        <p:attrNameLst>
                                          <p:attrName>style.visibility</p:attrName>
                                        </p:attrNameLst>
                                      </p:cBhvr>
                                      <p:to>
                                        <p:strVal val="visible"/>
                                      </p:to>
                                    </p:set>
                                  </p:childTnLst>
                                </p:cTn>
                              </p:par>
                            </p:childTnLst>
                          </p:cTn>
                        </p:par>
                      </p:childTnLst>
                    </p:cTn>
                  </p:par>
                  <p:par>
                    <p:cTn id="171" fill="hold">
                      <p:stCondLst>
                        <p:cond delay="indefinite"/>
                      </p:stCondLst>
                      <p:childTnLst>
                        <p:par>
                          <p:cTn id="172" fill="hold">
                            <p:stCondLst>
                              <p:cond delay="0"/>
                            </p:stCondLst>
                            <p:childTnLst>
                              <p:par>
                                <p:cTn id="173" presetID="1" presetClass="entr" presetSubtype="0" fill="hold" nodeType="clickEffect">
                                  <p:stCondLst>
                                    <p:cond delay="0"/>
                                  </p:stCondLst>
                                  <p:childTnLst>
                                    <p:set>
                                      <p:cBhvr>
                                        <p:cTn id="174" dur="1" fill="hold">
                                          <p:stCondLst>
                                            <p:cond delay="0"/>
                                          </p:stCondLst>
                                        </p:cTn>
                                        <p:tgtEl>
                                          <p:spTgt spid="182"/>
                                        </p:tgtEl>
                                        <p:attrNameLst>
                                          <p:attrName>style.visibility</p:attrName>
                                        </p:attrNameLst>
                                      </p:cBhvr>
                                      <p:to>
                                        <p:strVal val="visible"/>
                                      </p:to>
                                    </p:set>
                                  </p:childTnLst>
                                </p:cTn>
                              </p:par>
                              <p:par>
                                <p:cTn id="175" presetID="1" presetClass="entr" presetSubtype="0" fill="hold" grpId="0" nodeType="withEffect">
                                  <p:stCondLst>
                                    <p:cond delay="0"/>
                                  </p:stCondLst>
                                  <p:childTnLst>
                                    <p:set>
                                      <p:cBhvr>
                                        <p:cTn id="176" dur="1" fill="hold">
                                          <p:stCondLst>
                                            <p:cond delay="0"/>
                                          </p:stCondLst>
                                        </p:cTn>
                                        <p:tgtEl>
                                          <p:spTgt spid="166"/>
                                        </p:tgtEl>
                                        <p:attrNameLst>
                                          <p:attrName>style.visibility</p:attrName>
                                        </p:attrNameLst>
                                      </p:cBhvr>
                                      <p:to>
                                        <p:strVal val="visible"/>
                                      </p:to>
                                    </p:set>
                                  </p:childTnLst>
                                </p:cTn>
                              </p:par>
                            </p:childTnLst>
                          </p:cTn>
                        </p:par>
                      </p:childTnLst>
                    </p:cTn>
                  </p:par>
                  <p:par>
                    <p:cTn id="177" fill="hold">
                      <p:stCondLst>
                        <p:cond delay="indefinite"/>
                      </p:stCondLst>
                      <p:childTnLst>
                        <p:par>
                          <p:cTn id="178" fill="hold">
                            <p:stCondLst>
                              <p:cond delay="0"/>
                            </p:stCondLst>
                            <p:childTnLst>
                              <p:par>
                                <p:cTn id="179" presetID="1" presetClass="entr" presetSubtype="0" fill="hold" nodeType="clickEffect">
                                  <p:stCondLst>
                                    <p:cond delay="0"/>
                                  </p:stCondLst>
                                  <p:childTnLst>
                                    <p:set>
                                      <p:cBhvr>
                                        <p:cTn id="180" dur="1" fill="hold">
                                          <p:stCondLst>
                                            <p:cond delay="0"/>
                                          </p:stCondLst>
                                        </p:cTn>
                                        <p:tgtEl>
                                          <p:spTgt spid="188"/>
                                        </p:tgtEl>
                                        <p:attrNameLst>
                                          <p:attrName>style.visibility</p:attrName>
                                        </p:attrNameLst>
                                      </p:cBhvr>
                                      <p:to>
                                        <p:strVal val="visible"/>
                                      </p:to>
                                    </p:set>
                                  </p:childTnLst>
                                </p:cTn>
                              </p:par>
                              <p:par>
                                <p:cTn id="181" presetID="1" presetClass="entr" presetSubtype="0" fill="hold" grpId="0" nodeType="withEffect">
                                  <p:stCondLst>
                                    <p:cond delay="0"/>
                                  </p:stCondLst>
                                  <p:childTnLst>
                                    <p:set>
                                      <p:cBhvr>
                                        <p:cTn id="182" dur="1" fill="hold">
                                          <p:stCondLst>
                                            <p:cond delay="0"/>
                                          </p:stCondLst>
                                        </p:cTn>
                                        <p:tgtEl>
                                          <p:spTgt spid="167"/>
                                        </p:tgtEl>
                                        <p:attrNameLst>
                                          <p:attrName>style.visibility</p:attrName>
                                        </p:attrNameLst>
                                      </p:cBhvr>
                                      <p:to>
                                        <p:strVal val="visible"/>
                                      </p:to>
                                    </p:set>
                                  </p:childTnLst>
                                </p:cTn>
                              </p:par>
                            </p:childTnLst>
                          </p:cTn>
                        </p:par>
                      </p:childTnLst>
                    </p:cTn>
                  </p:par>
                  <p:par>
                    <p:cTn id="183" fill="hold">
                      <p:stCondLst>
                        <p:cond delay="indefinite"/>
                      </p:stCondLst>
                      <p:childTnLst>
                        <p:par>
                          <p:cTn id="184" fill="hold">
                            <p:stCondLst>
                              <p:cond delay="0"/>
                            </p:stCondLst>
                            <p:childTnLst>
                              <p:par>
                                <p:cTn id="185" presetID="1" presetClass="entr" presetSubtype="0" fill="hold" nodeType="clickEffect">
                                  <p:stCondLst>
                                    <p:cond delay="0"/>
                                  </p:stCondLst>
                                  <p:childTnLst>
                                    <p:set>
                                      <p:cBhvr>
                                        <p:cTn id="186" dur="1" fill="hold">
                                          <p:stCondLst>
                                            <p:cond delay="0"/>
                                          </p:stCondLst>
                                        </p:cTn>
                                        <p:tgtEl>
                                          <p:spTgt spid="186"/>
                                        </p:tgtEl>
                                        <p:attrNameLst>
                                          <p:attrName>style.visibility</p:attrName>
                                        </p:attrNameLst>
                                      </p:cBhvr>
                                      <p:to>
                                        <p:strVal val="visible"/>
                                      </p:to>
                                    </p:set>
                                  </p:childTnLst>
                                </p:cTn>
                              </p:par>
                              <p:par>
                                <p:cTn id="187" presetID="1" presetClass="entr" presetSubtype="0" fill="hold" grpId="0" nodeType="withEffect">
                                  <p:stCondLst>
                                    <p:cond delay="0"/>
                                  </p:stCondLst>
                                  <p:childTnLst>
                                    <p:set>
                                      <p:cBhvr>
                                        <p:cTn id="188" dur="1" fill="hold">
                                          <p:stCondLst>
                                            <p:cond delay="0"/>
                                          </p:stCondLst>
                                        </p:cTn>
                                        <p:tgtEl>
                                          <p:spTgt spid="168"/>
                                        </p:tgtEl>
                                        <p:attrNameLst>
                                          <p:attrName>style.visibility</p:attrName>
                                        </p:attrNameLst>
                                      </p:cBhvr>
                                      <p:to>
                                        <p:strVal val="visible"/>
                                      </p:to>
                                    </p:set>
                                  </p:childTnLst>
                                </p:cTn>
                              </p:par>
                            </p:childTnLst>
                          </p:cTn>
                        </p:par>
                      </p:childTnLst>
                    </p:cTn>
                  </p:par>
                  <p:par>
                    <p:cTn id="189" fill="hold">
                      <p:stCondLst>
                        <p:cond delay="indefinite"/>
                      </p:stCondLst>
                      <p:childTnLst>
                        <p:par>
                          <p:cTn id="190" fill="hold">
                            <p:stCondLst>
                              <p:cond delay="0"/>
                            </p:stCondLst>
                            <p:childTnLst>
                              <p:par>
                                <p:cTn id="191" presetID="1" presetClass="entr" presetSubtype="0" fill="hold" nodeType="clickEffect">
                                  <p:stCondLst>
                                    <p:cond delay="0"/>
                                  </p:stCondLst>
                                  <p:childTnLst>
                                    <p:set>
                                      <p:cBhvr>
                                        <p:cTn id="192" dur="1" fill="hold">
                                          <p:stCondLst>
                                            <p:cond delay="0"/>
                                          </p:stCondLst>
                                        </p:cTn>
                                        <p:tgtEl>
                                          <p:spTgt spid="184"/>
                                        </p:tgtEl>
                                        <p:attrNameLst>
                                          <p:attrName>style.visibility</p:attrName>
                                        </p:attrNameLst>
                                      </p:cBhvr>
                                      <p:to>
                                        <p:strVal val="visible"/>
                                      </p:to>
                                    </p:set>
                                  </p:childTnLst>
                                </p:cTn>
                              </p:par>
                              <p:par>
                                <p:cTn id="193" presetID="1" presetClass="entr" presetSubtype="0" fill="hold" grpId="0" nodeType="withEffect">
                                  <p:stCondLst>
                                    <p:cond delay="0"/>
                                  </p:stCondLst>
                                  <p:childTnLst>
                                    <p:set>
                                      <p:cBhvr>
                                        <p:cTn id="194" dur="1" fill="hold">
                                          <p:stCondLst>
                                            <p:cond delay="0"/>
                                          </p:stCondLst>
                                        </p:cTn>
                                        <p:tgtEl>
                                          <p:spTgt spid="169"/>
                                        </p:tgtEl>
                                        <p:attrNameLst>
                                          <p:attrName>style.visibility</p:attrName>
                                        </p:attrNameLst>
                                      </p:cBhvr>
                                      <p:to>
                                        <p:strVal val="visible"/>
                                      </p:to>
                                    </p:set>
                                  </p:childTnLst>
                                </p:cTn>
                              </p:par>
                            </p:childTnLst>
                          </p:cTn>
                        </p:par>
                      </p:childTnLst>
                    </p:cTn>
                  </p:par>
                  <p:par>
                    <p:cTn id="195" fill="hold">
                      <p:stCondLst>
                        <p:cond delay="indefinite"/>
                      </p:stCondLst>
                      <p:childTnLst>
                        <p:par>
                          <p:cTn id="196" fill="hold">
                            <p:stCondLst>
                              <p:cond delay="0"/>
                            </p:stCondLst>
                            <p:childTnLst>
                              <p:par>
                                <p:cTn id="197" presetID="1" presetClass="entr" presetSubtype="0" fill="hold" nodeType="clickEffect">
                                  <p:stCondLst>
                                    <p:cond delay="0"/>
                                  </p:stCondLst>
                                  <p:childTnLst>
                                    <p:set>
                                      <p:cBhvr>
                                        <p:cTn id="198" dur="1" fill="hold">
                                          <p:stCondLst>
                                            <p:cond delay="0"/>
                                          </p:stCondLst>
                                        </p:cTn>
                                        <p:tgtEl>
                                          <p:spTgt spid="126"/>
                                        </p:tgtEl>
                                        <p:attrNameLst>
                                          <p:attrName>style.visibility</p:attrName>
                                        </p:attrNameLst>
                                      </p:cBhvr>
                                      <p:to>
                                        <p:strVal val="visible"/>
                                      </p:to>
                                    </p:set>
                                  </p:childTnLst>
                                </p:cTn>
                              </p:par>
                              <p:par>
                                <p:cTn id="199" presetID="1" presetClass="entr" presetSubtype="0" fill="hold" grpId="0" nodeType="withEffect">
                                  <p:stCondLst>
                                    <p:cond delay="0"/>
                                  </p:stCondLst>
                                  <p:childTnLst>
                                    <p:set>
                                      <p:cBhvr>
                                        <p:cTn id="200" dur="1" fill="hold">
                                          <p:stCondLst>
                                            <p:cond delay="0"/>
                                          </p:stCondLst>
                                        </p:cTn>
                                        <p:tgtEl>
                                          <p:spTgt spid="108"/>
                                        </p:tgtEl>
                                        <p:attrNameLst>
                                          <p:attrName>style.visibility</p:attrName>
                                        </p:attrNameLst>
                                      </p:cBhvr>
                                      <p:to>
                                        <p:strVal val="visible"/>
                                      </p:to>
                                    </p:set>
                                  </p:childTnLst>
                                </p:cTn>
                              </p:par>
                            </p:childTnLst>
                          </p:cTn>
                        </p:par>
                      </p:childTnLst>
                    </p:cTn>
                  </p:par>
                  <p:par>
                    <p:cTn id="201" fill="hold">
                      <p:stCondLst>
                        <p:cond delay="indefinite"/>
                      </p:stCondLst>
                      <p:childTnLst>
                        <p:par>
                          <p:cTn id="202" fill="hold">
                            <p:stCondLst>
                              <p:cond delay="0"/>
                            </p:stCondLst>
                            <p:childTnLst>
                              <p:par>
                                <p:cTn id="203" presetID="1" presetClass="entr" presetSubtype="0" fill="hold" nodeType="clickEffect">
                                  <p:stCondLst>
                                    <p:cond delay="0"/>
                                  </p:stCondLst>
                                  <p:childTnLst>
                                    <p:set>
                                      <p:cBhvr>
                                        <p:cTn id="204" dur="1" fill="hold">
                                          <p:stCondLst>
                                            <p:cond delay="0"/>
                                          </p:stCondLst>
                                        </p:cTn>
                                        <p:tgtEl>
                                          <p:spTgt spid="128"/>
                                        </p:tgtEl>
                                        <p:attrNameLst>
                                          <p:attrName>style.visibility</p:attrName>
                                        </p:attrNameLst>
                                      </p:cBhvr>
                                      <p:to>
                                        <p:strVal val="visible"/>
                                      </p:to>
                                    </p:set>
                                  </p:childTnLst>
                                </p:cTn>
                              </p:par>
                              <p:par>
                                <p:cTn id="205" presetID="1" presetClass="entr" presetSubtype="0" fill="hold" grpId="0" nodeType="withEffect">
                                  <p:stCondLst>
                                    <p:cond delay="0"/>
                                  </p:stCondLst>
                                  <p:childTnLst>
                                    <p:set>
                                      <p:cBhvr>
                                        <p:cTn id="206" dur="1" fill="hold">
                                          <p:stCondLst>
                                            <p:cond delay="0"/>
                                          </p:stCondLst>
                                        </p:cTn>
                                        <p:tgtEl>
                                          <p:spTgt spid="91"/>
                                        </p:tgtEl>
                                        <p:attrNameLst>
                                          <p:attrName>style.visibility</p:attrName>
                                        </p:attrNameLst>
                                      </p:cBhvr>
                                      <p:to>
                                        <p:strVal val="visible"/>
                                      </p:to>
                                    </p:set>
                                  </p:childTnLst>
                                </p:cTn>
                              </p:par>
                            </p:childTnLst>
                          </p:cTn>
                        </p:par>
                      </p:childTnLst>
                    </p:cTn>
                  </p:par>
                  <p:par>
                    <p:cTn id="207" fill="hold">
                      <p:stCondLst>
                        <p:cond delay="indefinite"/>
                      </p:stCondLst>
                      <p:childTnLst>
                        <p:par>
                          <p:cTn id="208" fill="hold">
                            <p:stCondLst>
                              <p:cond delay="0"/>
                            </p:stCondLst>
                            <p:childTnLst>
                              <p:par>
                                <p:cTn id="209" presetID="1" presetClass="entr" presetSubtype="0" fill="hold" nodeType="clickEffect">
                                  <p:stCondLst>
                                    <p:cond delay="0"/>
                                  </p:stCondLst>
                                  <p:childTnLst>
                                    <p:set>
                                      <p:cBhvr>
                                        <p:cTn id="210" dur="1" fill="hold">
                                          <p:stCondLst>
                                            <p:cond delay="0"/>
                                          </p:stCondLst>
                                        </p:cTn>
                                        <p:tgtEl>
                                          <p:spTgt spid="130"/>
                                        </p:tgtEl>
                                        <p:attrNameLst>
                                          <p:attrName>style.visibility</p:attrName>
                                        </p:attrNameLst>
                                      </p:cBhvr>
                                      <p:to>
                                        <p:strVal val="visible"/>
                                      </p:to>
                                    </p:set>
                                  </p:childTnLst>
                                </p:cTn>
                              </p:par>
                              <p:par>
                                <p:cTn id="211" presetID="1" presetClass="entr" presetSubtype="0" fill="hold" grpId="0" nodeType="withEffect">
                                  <p:stCondLst>
                                    <p:cond delay="0"/>
                                  </p:stCondLst>
                                  <p:childTnLst>
                                    <p:set>
                                      <p:cBhvr>
                                        <p:cTn id="212" dur="1" fill="hold">
                                          <p:stCondLst>
                                            <p:cond delay="0"/>
                                          </p:stCondLst>
                                        </p:cTn>
                                        <p:tgtEl>
                                          <p:spTgt spid="98"/>
                                        </p:tgtEl>
                                        <p:attrNameLst>
                                          <p:attrName>style.visibility</p:attrName>
                                        </p:attrNameLst>
                                      </p:cBhvr>
                                      <p:to>
                                        <p:strVal val="visible"/>
                                      </p:to>
                                    </p:set>
                                  </p:childTnLst>
                                </p:cTn>
                              </p:par>
                            </p:childTnLst>
                          </p:cTn>
                        </p:par>
                      </p:childTnLst>
                    </p:cTn>
                  </p:par>
                  <p:par>
                    <p:cTn id="213" fill="hold">
                      <p:stCondLst>
                        <p:cond delay="indefinite"/>
                      </p:stCondLst>
                      <p:childTnLst>
                        <p:par>
                          <p:cTn id="214" fill="hold">
                            <p:stCondLst>
                              <p:cond delay="0"/>
                            </p:stCondLst>
                            <p:childTnLst>
                              <p:par>
                                <p:cTn id="215" presetID="1" presetClass="entr" presetSubtype="0" fill="hold" nodeType="clickEffect">
                                  <p:stCondLst>
                                    <p:cond delay="0"/>
                                  </p:stCondLst>
                                  <p:childTnLst>
                                    <p:set>
                                      <p:cBhvr>
                                        <p:cTn id="216" dur="1" fill="hold">
                                          <p:stCondLst>
                                            <p:cond delay="0"/>
                                          </p:stCondLst>
                                        </p:cTn>
                                        <p:tgtEl>
                                          <p:spTgt spid="132"/>
                                        </p:tgtEl>
                                        <p:attrNameLst>
                                          <p:attrName>style.visibility</p:attrName>
                                        </p:attrNameLst>
                                      </p:cBhvr>
                                      <p:to>
                                        <p:strVal val="visible"/>
                                      </p:to>
                                    </p:set>
                                  </p:childTnLst>
                                </p:cTn>
                              </p:par>
                              <p:par>
                                <p:cTn id="217" presetID="1" presetClass="entr" presetSubtype="0" fill="hold" grpId="0" nodeType="withEffect">
                                  <p:stCondLst>
                                    <p:cond delay="0"/>
                                  </p:stCondLst>
                                  <p:childTnLst>
                                    <p:set>
                                      <p:cBhvr>
                                        <p:cTn id="218" dur="1" fill="hold">
                                          <p:stCondLst>
                                            <p:cond delay="0"/>
                                          </p:stCondLst>
                                        </p:cTn>
                                        <p:tgtEl>
                                          <p:spTgt spid="100"/>
                                        </p:tgtEl>
                                        <p:attrNameLst>
                                          <p:attrName>style.visibility</p:attrName>
                                        </p:attrNameLst>
                                      </p:cBhvr>
                                      <p:to>
                                        <p:strVal val="visible"/>
                                      </p:to>
                                    </p:set>
                                  </p:childTnLst>
                                </p:cTn>
                              </p:par>
                            </p:childTnLst>
                          </p:cTn>
                        </p:par>
                      </p:childTnLst>
                    </p:cTn>
                  </p:par>
                  <p:par>
                    <p:cTn id="219" fill="hold">
                      <p:stCondLst>
                        <p:cond delay="indefinite"/>
                      </p:stCondLst>
                      <p:childTnLst>
                        <p:par>
                          <p:cTn id="220" fill="hold">
                            <p:stCondLst>
                              <p:cond delay="0"/>
                            </p:stCondLst>
                            <p:childTnLst>
                              <p:par>
                                <p:cTn id="221" presetID="1" presetClass="entr" presetSubtype="0" fill="hold" nodeType="clickEffect">
                                  <p:stCondLst>
                                    <p:cond delay="0"/>
                                  </p:stCondLst>
                                  <p:childTnLst>
                                    <p:set>
                                      <p:cBhvr>
                                        <p:cTn id="222" dur="1" fill="hold">
                                          <p:stCondLst>
                                            <p:cond delay="0"/>
                                          </p:stCondLst>
                                        </p:cTn>
                                        <p:tgtEl>
                                          <p:spTgt spid="142"/>
                                        </p:tgtEl>
                                        <p:attrNameLst>
                                          <p:attrName>style.visibility</p:attrName>
                                        </p:attrNameLst>
                                      </p:cBhvr>
                                      <p:to>
                                        <p:strVal val="visible"/>
                                      </p:to>
                                    </p:set>
                                  </p:childTnLst>
                                </p:cTn>
                              </p:par>
                              <p:par>
                                <p:cTn id="223" presetID="1" presetClass="entr" presetSubtype="0" fill="hold" grpId="0" nodeType="withEffect">
                                  <p:stCondLst>
                                    <p:cond delay="0"/>
                                  </p:stCondLst>
                                  <p:childTnLst>
                                    <p:set>
                                      <p:cBhvr>
                                        <p:cTn id="224" dur="1" fill="hold">
                                          <p:stCondLst>
                                            <p:cond delay="0"/>
                                          </p:stCondLst>
                                        </p:cTn>
                                        <p:tgtEl>
                                          <p:spTgt spid="102"/>
                                        </p:tgtEl>
                                        <p:attrNameLst>
                                          <p:attrName>style.visibility</p:attrName>
                                        </p:attrNameLst>
                                      </p:cBhvr>
                                      <p:to>
                                        <p:strVal val="visible"/>
                                      </p:to>
                                    </p:set>
                                  </p:childTnLst>
                                </p:cTn>
                              </p:par>
                            </p:childTnLst>
                          </p:cTn>
                        </p:par>
                      </p:childTnLst>
                    </p:cTn>
                  </p:par>
                  <p:par>
                    <p:cTn id="225" fill="hold">
                      <p:stCondLst>
                        <p:cond delay="indefinite"/>
                      </p:stCondLst>
                      <p:childTnLst>
                        <p:par>
                          <p:cTn id="226" fill="hold">
                            <p:stCondLst>
                              <p:cond delay="0"/>
                            </p:stCondLst>
                            <p:childTnLst>
                              <p:par>
                                <p:cTn id="227" presetID="1" presetClass="entr" presetSubtype="0" fill="hold" nodeType="clickEffect">
                                  <p:stCondLst>
                                    <p:cond delay="0"/>
                                  </p:stCondLst>
                                  <p:childTnLst>
                                    <p:set>
                                      <p:cBhvr>
                                        <p:cTn id="228" dur="1" fill="hold">
                                          <p:stCondLst>
                                            <p:cond delay="0"/>
                                          </p:stCondLst>
                                        </p:cTn>
                                        <p:tgtEl>
                                          <p:spTgt spid="136"/>
                                        </p:tgtEl>
                                        <p:attrNameLst>
                                          <p:attrName>style.visibility</p:attrName>
                                        </p:attrNameLst>
                                      </p:cBhvr>
                                      <p:to>
                                        <p:strVal val="visible"/>
                                      </p:to>
                                    </p:set>
                                  </p:childTnLst>
                                </p:cTn>
                              </p:par>
                              <p:par>
                                <p:cTn id="229" presetID="1" presetClass="entr" presetSubtype="0" fill="hold" grpId="0" nodeType="withEffect">
                                  <p:stCondLst>
                                    <p:cond delay="0"/>
                                  </p:stCondLst>
                                  <p:childTnLst>
                                    <p:set>
                                      <p:cBhvr>
                                        <p:cTn id="230" dur="1" fill="hold">
                                          <p:stCondLst>
                                            <p:cond delay="0"/>
                                          </p:stCondLst>
                                        </p:cTn>
                                        <p:tgtEl>
                                          <p:spTgt spid="99"/>
                                        </p:tgtEl>
                                        <p:attrNameLst>
                                          <p:attrName>style.visibility</p:attrName>
                                        </p:attrNameLst>
                                      </p:cBhvr>
                                      <p:to>
                                        <p:strVal val="visible"/>
                                      </p:to>
                                    </p:set>
                                  </p:childTnLst>
                                </p:cTn>
                              </p:par>
                            </p:childTnLst>
                          </p:cTn>
                        </p:par>
                      </p:childTnLst>
                    </p:cTn>
                  </p:par>
                  <p:par>
                    <p:cTn id="231" fill="hold">
                      <p:stCondLst>
                        <p:cond delay="indefinite"/>
                      </p:stCondLst>
                      <p:childTnLst>
                        <p:par>
                          <p:cTn id="232" fill="hold">
                            <p:stCondLst>
                              <p:cond delay="0"/>
                            </p:stCondLst>
                            <p:childTnLst>
                              <p:par>
                                <p:cTn id="233" presetID="1" presetClass="entr" presetSubtype="0" fill="hold" nodeType="clickEffect">
                                  <p:stCondLst>
                                    <p:cond delay="0"/>
                                  </p:stCondLst>
                                  <p:childTnLst>
                                    <p:set>
                                      <p:cBhvr>
                                        <p:cTn id="234" dur="1" fill="hold">
                                          <p:stCondLst>
                                            <p:cond delay="0"/>
                                          </p:stCondLst>
                                        </p:cTn>
                                        <p:tgtEl>
                                          <p:spTgt spid="134"/>
                                        </p:tgtEl>
                                        <p:attrNameLst>
                                          <p:attrName>style.visibility</p:attrName>
                                        </p:attrNameLst>
                                      </p:cBhvr>
                                      <p:to>
                                        <p:strVal val="visible"/>
                                      </p:to>
                                    </p:set>
                                  </p:childTnLst>
                                </p:cTn>
                              </p:par>
                              <p:par>
                                <p:cTn id="235" presetID="1" presetClass="entr" presetSubtype="0" fill="hold" grpId="0" nodeType="withEffect">
                                  <p:stCondLst>
                                    <p:cond delay="0"/>
                                  </p:stCondLst>
                                  <p:childTnLst>
                                    <p:set>
                                      <p:cBhvr>
                                        <p:cTn id="236" dur="1" fill="hold">
                                          <p:stCondLst>
                                            <p:cond delay="0"/>
                                          </p:stCondLst>
                                        </p:cTn>
                                        <p:tgtEl>
                                          <p:spTgt spid="101"/>
                                        </p:tgtEl>
                                        <p:attrNameLst>
                                          <p:attrName>style.visibility</p:attrName>
                                        </p:attrNameLst>
                                      </p:cBhvr>
                                      <p:to>
                                        <p:strVal val="visible"/>
                                      </p:to>
                                    </p:set>
                                  </p:childTnLst>
                                </p:cTn>
                              </p:par>
                            </p:childTnLst>
                          </p:cTn>
                        </p:par>
                      </p:childTnLst>
                    </p:cTn>
                  </p:par>
                  <p:par>
                    <p:cTn id="237" fill="hold">
                      <p:stCondLst>
                        <p:cond delay="indefinite"/>
                      </p:stCondLst>
                      <p:childTnLst>
                        <p:par>
                          <p:cTn id="238" fill="hold">
                            <p:stCondLst>
                              <p:cond delay="0"/>
                            </p:stCondLst>
                            <p:childTnLst>
                              <p:par>
                                <p:cTn id="239" presetID="1" presetClass="entr" presetSubtype="0" fill="hold" nodeType="clickEffect">
                                  <p:stCondLst>
                                    <p:cond delay="0"/>
                                  </p:stCondLst>
                                  <p:childTnLst>
                                    <p:set>
                                      <p:cBhvr>
                                        <p:cTn id="240" dur="1" fill="hold">
                                          <p:stCondLst>
                                            <p:cond delay="0"/>
                                          </p:stCondLst>
                                        </p:cTn>
                                        <p:tgtEl>
                                          <p:spTgt spid="144"/>
                                        </p:tgtEl>
                                        <p:attrNameLst>
                                          <p:attrName>style.visibility</p:attrName>
                                        </p:attrNameLst>
                                      </p:cBhvr>
                                      <p:to>
                                        <p:strVal val="visible"/>
                                      </p:to>
                                    </p:set>
                                  </p:childTnLst>
                                </p:cTn>
                              </p:par>
                              <p:par>
                                <p:cTn id="241" presetID="1" presetClass="entr" presetSubtype="0" fill="hold" grpId="0" nodeType="withEffect">
                                  <p:stCondLst>
                                    <p:cond delay="0"/>
                                  </p:stCondLst>
                                  <p:childTnLst>
                                    <p:set>
                                      <p:cBhvr>
                                        <p:cTn id="242" dur="1" fill="hold">
                                          <p:stCondLst>
                                            <p:cond delay="0"/>
                                          </p:stCondLst>
                                        </p:cTn>
                                        <p:tgtEl>
                                          <p:spTgt spid="97"/>
                                        </p:tgtEl>
                                        <p:attrNameLst>
                                          <p:attrName>style.visibility</p:attrName>
                                        </p:attrNameLst>
                                      </p:cBhvr>
                                      <p:to>
                                        <p:strVal val="visible"/>
                                      </p:to>
                                    </p:set>
                                  </p:childTnLst>
                                </p:cTn>
                              </p:par>
                            </p:childTnLst>
                          </p:cTn>
                        </p:par>
                      </p:childTnLst>
                    </p:cTn>
                  </p:par>
                  <p:par>
                    <p:cTn id="243" fill="hold">
                      <p:stCondLst>
                        <p:cond delay="indefinite"/>
                      </p:stCondLst>
                      <p:childTnLst>
                        <p:par>
                          <p:cTn id="244" fill="hold">
                            <p:stCondLst>
                              <p:cond delay="0"/>
                            </p:stCondLst>
                            <p:childTnLst>
                              <p:par>
                                <p:cTn id="245" presetID="1" presetClass="entr" presetSubtype="0" fill="hold" grpId="0" nodeType="clickEffect">
                                  <p:stCondLst>
                                    <p:cond delay="0"/>
                                  </p:stCondLst>
                                  <p:childTnLst>
                                    <p:set>
                                      <p:cBhvr>
                                        <p:cTn id="246" dur="1" fill="hold">
                                          <p:stCondLst>
                                            <p:cond delay="0"/>
                                          </p:stCondLst>
                                        </p:cTn>
                                        <p:tgtEl>
                                          <p:spTgt spid="89"/>
                                        </p:tgtEl>
                                        <p:attrNameLst>
                                          <p:attrName>style.visibility</p:attrName>
                                        </p:attrNameLst>
                                      </p:cBhvr>
                                      <p:to>
                                        <p:strVal val="visible"/>
                                      </p:to>
                                    </p:set>
                                  </p:childTnLst>
                                </p:cTn>
                              </p:par>
                              <p:par>
                                <p:cTn id="247" presetID="1" presetClass="entr" presetSubtype="0" fill="hold" nodeType="withEffect">
                                  <p:stCondLst>
                                    <p:cond delay="0"/>
                                  </p:stCondLst>
                                  <p:childTnLst>
                                    <p:set>
                                      <p:cBhvr>
                                        <p:cTn id="248" dur="1" fill="hold">
                                          <p:stCondLst>
                                            <p:cond delay="0"/>
                                          </p:stCondLst>
                                        </p:cTn>
                                        <p:tgtEl>
                                          <p:spTgt spid="110"/>
                                        </p:tgtEl>
                                        <p:attrNameLst>
                                          <p:attrName>style.visibility</p:attrName>
                                        </p:attrNameLst>
                                      </p:cBhvr>
                                      <p:to>
                                        <p:strVal val="visible"/>
                                      </p:to>
                                    </p:set>
                                  </p:childTnLst>
                                </p:cTn>
                              </p:par>
                            </p:childTnLst>
                          </p:cTn>
                        </p:par>
                      </p:childTnLst>
                    </p:cTn>
                  </p:par>
                  <p:par>
                    <p:cTn id="249" fill="hold">
                      <p:stCondLst>
                        <p:cond delay="indefinite"/>
                      </p:stCondLst>
                      <p:childTnLst>
                        <p:par>
                          <p:cTn id="250" fill="hold">
                            <p:stCondLst>
                              <p:cond delay="0"/>
                            </p:stCondLst>
                            <p:childTnLst>
                              <p:par>
                                <p:cTn id="251" presetID="1" presetClass="entr" presetSubtype="0" fill="hold" grpId="0" nodeType="clickEffect">
                                  <p:stCondLst>
                                    <p:cond delay="0"/>
                                  </p:stCondLst>
                                  <p:childTnLst>
                                    <p:set>
                                      <p:cBhvr>
                                        <p:cTn id="252" dur="1" fill="hold">
                                          <p:stCondLst>
                                            <p:cond delay="0"/>
                                          </p:stCondLst>
                                        </p:cTn>
                                        <p:tgtEl>
                                          <p:spTgt spid="90"/>
                                        </p:tgtEl>
                                        <p:attrNameLst>
                                          <p:attrName>style.visibility</p:attrName>
                                        </p:attrNameLst>
                                      </p:cBhvr>
                                      <p:to>
                                        <p:strVal val="visible"/>
                                      </p:to>
                                    </p:set>
                                  </p:childTnLst>
                                </p:cTn>
                              </p:par>
                              <p:par>
                                <p:cTn id="253" presetID="1" presetClass="entr" presetSubtype="0" fill="hold" nodeType="withEffect">
                                  <p:stCondLst>
                                    <p:cond delay="0"/>
                                  </p:stCondLst>
                                  <p:childTnLst>
                                    <p:set>
                                      <p:cBhvr>
                                        <p:cTn id="254" dur="1" fill="hold">
                                          <p:stCondLst>
                                            <p:cond delay="0"/>
                                          </p:stCondLst>
                                        </p:cTn>
                                        <p:tgtEl>
                                          <p:spTgt spid="112"/>
                                        </p:tgtEl>
                                        <p:attrNameLst>
                                          <p:attrName>style.visibility</p:attrName>
                                        </p:attrNameLst>
                                      </p:cBhvr>
                                      <p:to>
                                        <p:strVal val="visible"/>
                                      </p:to>
                                    </p:set>
                                  </p:childTnLst>
                                </p:cTn>
                              </p:par>
                            </p:childTnLst>
                          </p:cTn>
                        </p:par>
                      </p:childTnLst>
                    </p:cTn>
                  </p:par>
                  <p:par>
                    <p:cTn id="255" fill="hold">
                      <p:stCondLst>
                        <p:cond delay="indefinite"/>
                      </p:stCondLst>
                      <p:childTnLst>
                        <p:par>
                          <p:cTn id="256" fill="hold">
                            <p:stCondLst>
                              <p:cond delay="0"/>
                            </p:stCondLst>
                            <p:childTnLst>
                              <p:par>
                                <p:cTn id="257" presetID="1" presetClass="entr" presetSubtype="0" fill="hold" grpId="0" nodeType="clickEffect">
                                  <p:stCondLst>
                                    <p:cond delay="0"/>
                                  </p:stCondLst>
                                  <p:childTnLst>
                                    <p:set>
                                      <p:cBhvr>
                                        <p:cTn id="258" dur="1" fill="hold">
                                          <p:stCondLst>
                                            <p:cond delay="0"/>
                                          </p:stCondLst>
                                        </p:cTn>
                                        <p:tgtEl>
                                          <p:spTgt spid="92"/>
                                        </p:tgtEl>
                                        <p:attrNameLst>
                                          <p:attrName>style.visibility</p:attrName>
                                        </p:attrNameLst>
                                      </p:cBhvr>
                                      <p:to>
                                        <p:strVal val="visible"/>
                                      </p:to>
                                    </p:set>
                                  </p:childTnLst>
                                </p:cTn>
                              </p:par>
                              <p:par>
                                <p:cTn id="259" presetID="1" presetClass="entr" presetSubtype="0" fill="hold" nodeType="withEffect">
                                  <p:stCondLst>
                                    <p:cond delay="0"/>
                                  </p:stCondLst>
                                  <p:childTnLst>
                                    <p:set>
                                      <p:cBhvr>
                                        <p:cTn id="260" dur="1" fill="hold">
                                          <p:stCondLst>
                                            <p:cond delay="0"/>
                                          </p:stCondLst>
                                        </p:cTn>
                                        <p:tgtEl>
                                          <p:spTgt spid="114"/>
                                        </p:tgtEl>
                                        <p:attrNameLst>
                                          <p:attrName>style.visibility</p:attrName>
                                        </p:attrNameLst>
                                      </p:cBhvr>
                                      <p:to>
                                        <p:strVal val="visible"/>
                                      </p:to>
                                    </p:set>
                                  </p:childTnLst>
                                </p:cTn>
                              </p:par>
                            </p:childTnLst>
                          </p:cTn>
                        </p:par>
                      </p:childTnLst>
                    </p:cTn>
                  </p:par>
                  <p:par>
                    <p:cTn id="261" fill="hold">
                      <p:stCondLst>
                        <p:cond delay="indefinite"/>
                      </p:stCondLst>
                      <p:childTnLst>
                        <p:par>
                          <p:cTn id="262" fill="hold">
                            <p:stCondLst>
                              <p:cond delay="0"/>
                            </p:stCondLst>
                            <p:childTnLst>
                              <p:par>
                                <p:cTn id="263" presetID="1" presetClass="entr" presetSubtype="0" fill="hold" grpId="0" nodeType="clickEffect">
                                  <p:stCondLst>
                                    <p:cond delay="0"/>
                                  </p:stCondLst>
                                  <p:childTnLst>
                                    <p:set>
                                      <p:cBhvr>
                                        <p:cTn id="264" dur="1" fill="hold">
                                          <p:stCondLst>
                                            <p:cond delay="0"/>
                                          </p:stCondLst>
                                        </p:cTn>
                                        <p:tgtEl>
                                          <p:spTgt spid="93"/>
                                        </p:tgtEl>
                                        <p:attrNameLst>
                                          <p:attrName>style.visibility</p:attrName>
                                        </p:attrNameLst>
                                      </p:cBhvr>
                                      <p:to>
                                        <p:strVal val="visible"/>
                                      </p:to>
                                    </p:set>
                                  </p:childTnLst>
                                </p:cTn>
                              </p:par>
                              <p:par>
                                <p:cTn id="265" presetID="1" presetClass="entr" presetSubtype="0" fill="hold" nodeType="withEffect">
                                  <p:stCondLst>
                                    <p:cond delay="0"/>
                                  </p:stCondLst>
                                  <p:childTnLst>
                                    <p:set>
                                      <p:cBhvr>
                                        <p:cTn id="266" dur="1" fill="hold">
                                          <p:stCondLst>
                                            <p:cond delay="0"/>
                                          </p:stCondLst>
                                        </p:cTn>
                                        <p:tgtEl>
                                          <p:spTgt spid="116"/>
                                        </p:tgtEl>
                                        <p:attrNameLst>
                                          <p:attrName>style.visibility</p:attrName>
                                        </p:attrNameLst>
                                      </p:cBhvr>
                                      <p:to>
                                        <p:strVal val="visible"/>
                                      </p:to>
                                    </p:set>
                                  </p:childTnLst>
                                </p:cTn>
                              </p:par>
                            </p:childTnLst>
                          </p:cTn>
                        </p:par>
                      </p:childTnLst>
                    </p:cTn>
                  </p:par>
                  <p:par>
                    <p:cTn id="267" fill="hold">
                      <p:stCondLst>
                        <p:cond delay="indefinite"/>
                      </p:stCondLst>
                      <p:childTnLst>
                        <p:par>
                          <p:cTn id="268" fill="hold">
                            <p:stCondLst>
                              <p:cond delay="0"/>
                            </p:stCondLst>
                            <p:childTnLst>
                              <p:par>
                                <p:cTn id="269" presetID="1" presetClass="entr" presetSubtype="0" fill="hold" grpId="0" nodeType="clickEffect">
                                  <p:stCondLst>
                                    <p:cond delay="0"/>
                                  </p:stCondLst>
                                  <p:childTnLst>
                                    <p:set>
                                      <p:cBhvr>
                                        <p:cTn id="270" dur="1" fill="hold">
                                          <p:stCondLst>
                                            <p:cond delay="0"/>
                                          </p:stCondLst>
                                        </p:cTn>
                                        <p:tgtEl>
                                          <p:spTgt spid="105"/>
                                        </p:tgtEl>
                                        <p:attrNameLst>
                                          <p:attrName>style.visibility</p:attrName>
                                        </p:attrNameLst>
                                      </p:cBhvr>
                                      <p:to>
                                        <p:strVal val="visible"/>
                                      </p:to>
                                    </p:set>
                                  </p:childTnLst>
                                </p:cTn>
                              </p:par>
                              <p:par>
                                <p:cTn id="271" presetID="1" presetClass="entr" presetSubtype="0" fill="hold" nodeType="withEffect">
                                  <p:stCondLst>
                                    <p:cond delay="0"/>
                                  </p:stCondLst>
                                  <p:childTnLst>
                                    <p:set>
                                      <p:cBhvr>
                                        <p:cTn id="272" dur="1" fill="hold">
                                          <p:stCondLst>
                                            <p:cond delay="0"/>
                                          </p:stCondLst>
                                        </p:cTn>
                                        <p:tgtEl>
                                          <p:spTgt spid="118"/>
                                        </p:tgtEl>
                                        <p:attrNameLst>
                                          <p:attrName>style.visibility</p:attrName>
                                        </p:attrNameLst>
                                      </p:cBhvr>
                                      <p:to>
                                        <p:strVal val="visible"/>
                                      </p:to>
                                    </p:set>
                                  </p:childTnLst>
                                </p:cTn>
                              </p:par>
                            </p:childTnLst>
                          </p:cTn>
                        </p:par>
                      </p:childTnLst>
                    </p:cTn>
                  </p:par>
                  <p:par>
                    <p:cTn id="273" fill="hold">
                      <p:stCondLst>
                        <p:cond delay="indefinite"/>
                      </p:stCondLst>
                      <p:childTnLst>
                        <p:par>
                          <p:cTn id="274" fill="hold">
                            <p:stCondLst>
                              <p:cond delay="0"/>
                            </p:stCondLst>
                            <p:childTnLst>
                              <p:par>
                                <p:cTn id="275" presetID="1" presetClass="entr" presetSubtype="0" fill="hold" grpId="0" nodeType="clickEffect">
                                  <p:stCondLst>
                                    <p:cond delay="0"/>
                                  </p:stCondLst>
                                  <p:childTnLst>
                                    <p:set>
                                      <p:cBhvr>
                                        <p:cTn id="276" dur="1" fill="hold">
                                          <p:stCondLst>
                                            <p:cond delay="0"/>
                                          </p:stCondLst>
                                        </p:cTn>
                                        <p:tgtEl>
                                          <p:spTgt spid="106"/>
                                        </p:tgtEl>
                                        <p:attrNameLst>
                                          <p:attrName>style.visibility</p:attrName>
                                        </p:attrNameLst>
                                      </p:cBhvr>
                                      <p:to>
                                        <p:strVal val="visible"/>
                                      </p:to>
                                    </p:set>
                                  </p:childTnLst>
                                </p:cTn>
                              </p:par>
                              <p:par>
                                <p:cTn id="277" presetID="1" presetClass="entr" presetSubtype="0" fill="hold" nodeType="withEffect">
                                  <p:stCondLst>
                                    <p:cond delay="0"/>
                                  </p:stCondLst>
                                  <p:childTnLst>
                                    <p:set>
                                      <p:cBhvr>
                                        <p:cTn id="278" dur="1" fill="hold">
                                          <p:stCondLst>
                                            <p:cond delay="0"/>
                                          </p:stCondLst>
                                        </p:cTn>
                                        <p:tgtEl>
                                          <p:spTgt spid="120"/>
                                        </p:tgtEl>
                                        <p:attrNameLst>
                                          <p:attrName>style.visibility</p:attrName>
                                        </p:attrNameLst>
                                      </p:cBhvr>
                                      <p:to>
                                        <p:strVal val="visible"/>
                                      </p:to>
                                    </p:set>
                                  </p:childTnLst>
                                </p:cTn>
                              </p:par>
                            </p:childTnLst>
                          </p:cTn>
                        </p:par>
                      </p:childTnLst>
                    </p:cTn>
                  </p:par>
                  <p:par>
                    <p:cTn id="279" fill="hold">
                      <p:stCondLst>
                        <p:cond delay="indefinite"/>
                      </p:stCondLst>
                      <p:childTnLst>
                        <p:par>
                          <p:cTn id="280" fill="hold">
                            <p:stCondLst>
                              <p:cond delay="0"/>
                            </p:stCondLst>
                            <p:childTnLst>
                              <p:par>
                                <p:cTn id="281" presetID="1" presetClass="entr" presetSubtype="0" fill="hold" grpId="0" nodeType="clickEffect">
                                  <p:stCondLst>
                                    <p:cond delay="0"/>
                                  </p:stCondLst>
                                  <p:childTnLst>
                                    <p:set>
                                      <p:cBhvr>
                                        <p:cTn id="282" dur="1" fill="hold">
                                          <p:stCondLst>
                                            <p:cond delay="0"/>
                                          </p:stCondLst>
                                        </p:cTn>
                                        <p:tgtEl>
                                          <p:spTgt spid="107"/>
                                        </p:tgtEl>
                                        <p:attrNameLst>
                                          <p:attrName>style.visibility</p:attrName>
                                        </p:attrNameLst>
                                      </p:cBhvr>
                                      <p:to>
                                        <p:strVal val="visible"/>
                                      </p:to>
                                    </p:set>
                                  </p:childTnLst>
                                </p:cTn>
                              </p:par>
                              <p:par>
                                <p:cTn id="283" presetID="1" presetClass="entr" presetSubtype="0" fill="hold" nodeType="withEffect">
                                  <p:stCondLst>
                                    <p:cond delay="0"/>
                                  </p:stCondLst>
                                  <p:childTnLst>
                                    <p:set>
                                      <p:cBhvr>
                                        <p:cTn id="284" dur="1" fill="hold">
                                          <p:stCondLst>
                                            <p:cond delay="0"/>
                                          </p:stCondLst>
                                        </p:cTn>
                                        <p:tgtEl>
                                          <p:spTgt spid="122"/>
                                        </p:tgtEl>
                                        <p:attrNameLst>
                                          <p:attrName>style.visibility</p:attrName>
                                        </p:attrNameLst>
                                      </p:cBhvr>
                                      <p:to>
                                        <p:strVal val="visible"/>
                                      </p:to>
                                    </p:set>
                                  </p:childTnLst>
                                </p:cTn>
                              </p:par>
                            </p:childTnLst>
                          </p:cTn>
                        </p:par>
                      </p:childTnLst>
                    </p:cTn>
                  </p:par>
                  <p:par>
                    <p:cTn id="285" fill="hold">
                      <p:stCondLst>
                        <p:cond delay="indefinite"/>
                      </p:stCondLst>
                      <p:childTnLst>
                        <p:par>
                          <p:cTn id="286" fill="hold">
                            <p:stCondLst>
                              <p:cond delay="0"/>
                            </p:stCondLst>
                            <p:childTnLst>
                              <p:par>
                                <p:cTn id="287" presetID="1" presetClass="entr" presetSubtype="0" fill="hold" grpId="0" nodeType="clickEffect">
                                  <p:stCondLst>
                                    <p:cond delay="0"/>
                                  </p:stCondLst>
                                  <p:childTnLst>
                                    <p:set>
                                      <p:cBhvr>
                                        <p:cTn id="288" dur="1" fill="hold">
                                          <p:stCondLst>
                                            <p:cond delay="0"/>
                                          </p:stCondLst>
                                        </p:cTn>
                                        <p:tgtEl>
                                          <p:spTgt spid="104"/>
                                        </p:tgtEl>
                                        <p:attrNameLst>
                                          <p:attrName>style.visibility</p:attrName>
                                        </p:attrNameLst>
                                      </p:cBhvr>
                                      <p:to>
                                        <p:strVal val="visible"/>
                                      </p:to>
                                    </p:set>
                                  </p:childTnLst>
                                </p:cTn>
                              </p:par>
                              <p:par>
                                <p:cTn id="289" presetID="1" presetClass="entr" presetSubtype="0" fill="hold" nodeType="withEffect">
                                  <p:stCondLst>
                                    <p:cond delay="0"/>
                                  </p:stCondLst>
                                  <p:childTnLst>
                                    <p:set>
                                      <p:cBhvr>
                                        <p:cTn id="290" dur="1" fill="hold">
                                          <p:stCondLst>
                                            <p:cond delay="0"/>
                                          </p:stCondLst>
                                        </p:cTn>
                                        <p:tgtEl>
                                          <p:spTgt spid="140"/>
                                        </p:tgtEl>
                                        <p:attrNameLst>
                                          <p:attrName>style.visibility</p:attrName>
                                        </p:attrNameLst>
                                      </p:cBhvr>
                                      <p:to>
                                        <p:strVal val="visible"/>
                                      </p:to>
                                    </p:set>
                                  </p:childTnLst>
                                </p:cTn>
                              </p:par>
                            </p:childTnLst>
                          </p:cTn>
                        </p:par>
                      </p:childTnLst>
                    </p:cTn>
                  </p:par>
                  <p:par>
                    <p:cTn id="291" fill="hold">
                      <p:stCondLst>
                        <p:cond delay="indefinite"/>
                      </p:stCondLst>
                      <p:childTnLst>
                        <p:par>
                          <p:cTn id="292" fill="hold">
                            <p:stCondLst>
                              <p:cond delay="0"/>
                            </p:stCondLst>
                            <p:childTnLst>
                              <p:par>
                                <p:cTn id="293" presetID="1" presetClass="entr" presetSubtype="0" fill="hold" nodeType="clickEffect">
                                  <p:stCondLst>
                                    <p:cond delay="0"/>
                                  </p:stCondLst>
                                  <p:childTnLst>
                                    <p:set>
                                      <p:cBhvr>
                                        <p:cTn id="294" dur="1" fill="hold">
                                          <p:stCondLst>
                                            <p:cond delay="0"/>
                                          </p:stCondLst>
                                        </p:cTn>
                                        <p:tgtEl>
                                          <p:spTgt spid="138"/>
                                        </p:tgtEl>
                                        <p:attrNameLst>
                                          <p:attrName>style.visibility</p:attrName>
                                        </p:attrNameLst>
                                      </p:cBhvr>
                                      <p:to>
                                        <p:strVal val="visible"/>
                                      </p:to>
                                    </p:set>
                                  </p:childTnLst>
                                </p:cTn>
                              </p:par>
                              <p:par>
                                <p:cTn id="295" presetID="1" presetClass="entr" presetSubtype="0" fill="hold" grpId="0" nodeType="withEffect">
                                  <p:stCondLst>
                                    <p:cond delay="0"/>
                                  </p:stCondLst>
                                  <p:childTnLst>
                                    <p:set>
                                      <p:cBhvr>
                                        <p:cTn id="296" dur="1" fill="hold">
                                          <p:stCondLst>
                                            <p:cond delay="0"/>
                                          </p:stCondLst>
                                        </p:cTn>
                                        <p:tgtEl>
                                          <p:spTgt spid="103"/>
                                        </p:tgtEl>
                                        <p:attrNameLst>
                                          <p:attrName>style.visibility</p:attrName>
                                        </p:attrNameLst>
                                      </p:cBhvr>
                                      <p:to>
                                        <p:strVal val="visible"/>
                                      </p:to>
                                    </p:set>
                                  </p:childTnLst>
                                </p:cTn>
                              </p:par>
                            </p:childTnLst>
                          </p:cTn>
                        </p:par>
                      </p:childTnLst>
                    </p:cTn>
                  </p:par>
                  <p:par>
                    <p:cTn id="297" fill="hold">
                      <p:stCondLst>
                        <p:cond delay="indefinite"/>
                      </p:stCondLst>
                      <p:childTnLst>
                        <p:par>
                          <p:cTn id="298" fill="hold">
                            <p:stCondLst>
                              <p:cond delay="0"/>
                            </p:stCondLst>
                            <p:childTnLst>
                              <p:par>
                                <p:cTn id="299" presetID="1" presetClass="entr" presetSubtype="0" fill="hold" grpId="0" nodeType="clickEffect">
                                  <p:stCondLst>
                                    <p:cond delay="0"/>
                                  </p:stCondLst>
                                  <p:childTnLst>
                                    <p:set>
                                      <p:cBhvr>
                                        <p:cTn id="300" dur="1" fill="hold">
                                          <p:stCondLst>
                                            <p:cond delay="0"/>
                                          </p:stCondLst>
                                        </p:cTn>
                                        <p:tgtEl>
                                          <p:spTgt spid="58"/>
                                        </p:tgtEl>
                                        <p:attrNameLst>
                                          <p:attrName>style.visibility</p:attrName>
                                        </p:attrNameLst>
                                      </p:cBhvr>
                                      <p:to>
                                        <p:strVal val="visible"/>
                                      </p:to>
                                    </p:set>
                                  </p:childTnLst>
                                </p:cTn>
                              </p:par>
                              <p:par>
                                <p:cTn id="301" presetID="1" presetClass="entr" presetSubtype="0" fill="hold" nodeType="withEffect">
                                  <p:stCondLst>
                                    <p:cond delay="0"/>
                                  </p:stCondLst>
                                  <p:childTnLst>
                                    <p:set>
                                      <p:cBhvr>
                                        <p:cTn id="302" dur="1" fill="hold">
                                          <p:stCondLst>
                                            <p:cond delay="0"/>
                                          </p:stCondLst>
                                        </p:cTn>
                                        <p:tgtEl>
                                          <p:spTgt spid="64"/>
                                        </p:tgtEl>
                                        <p:attrNameLst>
                                          <p:attrName>style.visibility</p:attrName>
                                        </p:attrNameLst>
                                      </p:cBhvr>
                                      <p:to>
                                        <p:strVal val="visible"/>
                                      </p:to>
                                    </p:set>
                                  </p:childTnLst>
                                </p:cTn>
                              </p:par>
                            </p:childTnLst>
                          </p:cTn>
                        </p:par>
                      </p:childTnLst>
                    </p:cTn>
                  </p:par>
                  <p:par>
                    <p:cTn id="303" fill="hold">
                      <p:stCondLst>
                        <p:cond delay="indefinite"/>
                      </p:stCondLst>
                      <p:childTnLst>
                        <p:par>
                          <p:cTn id="304" fill="hold">
                            <p:stCondLst>
                              <p:cond delay="0"/>
                            </p:stCondLst>
                            <p:childTnLst>
                              <p:par>
                                <p:cTn id="305" presetID="1" presetClass="entr" presetSubtype="0" fill="hold" nodeType="clickEffect">
                                  <p:stCondLst>
                                    <p:cond delay="0"/>
                                  </p:stCondLst>
                                  <p:childTnLst>
                                    <p:set>
                                      <p:cBhvr>
                                        <p:cTn id="306" dur="1" fill="hold">
                                          <p:stCondLst>
                                            <p:cond delay="0"/>
                                          </p:stCondLst>
                                        </p:cTn>
                                        <p:tgtEl>
                                          <p:spTgt spid="66"/>
                                        </p:tgtEl>
                                        <p:attrNameLst>
                                          <p:attrName>style.visibility</p:attrName>
                                        </p:attrNameLst>
                                      </p:cBhvr>
                                      <p:to>
                                        <p:strVal val="visible"/>
                                      </p:to>
                                    </p:set>
                                  </p:childTnLst>
                                </p:cTn>
                              </p:par>
                              <p:par>
                                <p:cTn id="307" presetID="1" presetClass="entr" presetSubtype="0" fill="hold" grpId="0" nodeType="withEffect">
                                  <p:stCondLst>
                                    <p:cond delay="0"/>
                                  </p:stCondLst>
                                  <p:childTnLst>
                                    <p:set>
                                      <p:cBhvr>
                                        <p:cTn id="308" dur="1" fill="hold">
                                          <p:stCondLst>
                                            <p:cond delay="0"/>
                                          </p:stCondLst>
                                        </p:cTn>
                                        <p:tgtEl>
                                          <p:spTgt spid="59"/>
                                        </p:tgtEl>
                                        <p:attrNameLst>
                                          <p:attrName>style.visibility</p:attrName>
                                        </p:attrNameLst>
                                      </p:cBhvr>
                                      <p:to>
                                        <p:strVal val="visible"/>
                                      </p:to>
                                    </p:set>
                                  </p:childTnLst>
                                </p:cTn>
                              </p:par>
                            </p:childTnLst>
                          </p:cTn>
                        </p:par>
                      </p:childTnLst>
                    </p:cTn>
                  </p:par>
                  <p:par>
                    <p:cTn id="309" fill="hold">
                      <p:stCondLst>
                        <p:cond delay="indefinite"/>
                      </p:stCondLst>
                      <p:childTnLst>
                        <p:par>
                          <p:cTn id="310" fill="hold">
                            <p:stCondLst>
                              <p:cond delay="0"/>
                            </p:stCondLst>
                            <p:childTnLst>
                              <p:par>
                                <p:cTn id="311" presetID="1" presetClass="entr" presetSubtype="0" fill="hold" nodeType="clickEffect">
                                  <p:stCondLst>
                                    <p:cond delay="0"/>
                                  </p:stCondLst>
                                  <p:childTnLst>
                                    <p:set>
                                      <p:cBhvr>
                                        <p:cTn id="312" dur="1" fill="hold">
                                          <p:stCondLst>
                                            <p:cond delay="0"/>
                                          </p:stCondLst>
                                        </p:cTn>
                                        <p:tgtEl>
                                          <p:spTgt spid="68"/>
                                        </p:tgtEl>
                                        <p:attrNameLst>
                                          <p:attrName>style.visibility</p:attrName>
                                        </p:attrNameLst>
                                      </p:cBhvr>
                                      <p:to>
                                        <p:strVal val="visible"/>
                                      </p:to>
                                    </p:set>
                                  </p:childTnLst>
                                </p:cTn>
                              </p:par>
                              <p:par>
                                <p:cTn id="313" presetID="1" presetClass="entr" presetSubtype="0" fill="hold" grpId="0" nodeType="withEffect">
                                  <p:stCondLst>
                                    <p:cond delay="0"/>
                                  </p:stCondLst>
                                  <p:childTnLst>
                                    <p:set>
                                      <p:cBhvr>
                                        <p:cTn id="314" dur="1" fill="hold">
                                          <p:stCondLst>
                                            <p:cond delay="0"/>
                                          </p:stCondLst>
                                        </p:cTn>
                                        <p:tgtEl>
                                          <p:spTgt spid="60"/>
                                        </p:tgtEl>
                                        <p:attrNameLst>
                                          <p:attrName>style.visibility</p:attrName>
                                        </p:attrNameLst>
                                      </p:cBhvr>
                                      <p:to>
                                        <p:strVal val="visible"/>
                                      </p:to>
                                    </p:set>
                                  </p:childTnLst>
                                </p:cTn>
                              </p:par>
                            </p:childTnLst>
                          </p:cTn>
                        </p:par>
                      </p:childTnLst>
                    </p:cTn>
                  </p:par>
                  <p:par>
                    <p:cTn id="315" fill="hold">
                      <p:stCondLst>
                        <p:cond delay="indefinite"/>
                      </p:stCondLst>
                      <p:childTnLst>
                        <p:par>
                          <p:cTn id="316" fill="hold">
                            <p:stCondLst>
                              <p:cond delay="0"/>
                            </p:stCondLst>
                            <p:childTnLst>
                              <p:par>
                                <p:cTn id="317" presetID="1" presetClass="entr" presetSubtype="0" fill="hold" nodeType="clickEffect">
                                  <p:stCondLst>
                                    <p:cond delay="0"/>
                                  </p:stCondLst>
                                  <p:childTnLst>
                                    <p:set>
                                      <p:cBhvr>
                                        <p:cTn id="318" dur="1" fill="hold">
                                          <p:stCondLst>
                                            <p:cond delay="0"/>
                                          </p:stCondLst>
                                        </p:cTn>
                                        <p:tgtEl>
                                          <p:spTgt spid="74"/>
                                        </p:tgtEl>
                                        <p:attrNameLst>
                                          <p:attrName>style.visibility</p:attrName>
                                        </p:attrNameLst>
                                      </p:cBhvr>
                                      <p:to>
                                        <p:strVal val="visible"/>
                                      </p:to>
                                    </p:set>
                                  </p:childTnLst>
                                </p:cTn>
                              </p:par>
                              <p:par>
                                <p:cTn id="319" presetID="1" presetClass="entr" presetSubtype="0" fill="hold" grpId="0" nodeType="withEffect">
                                  <p:stCondLst>
                                    <p:cond delay="0"/>
                                  </p:stCondLst>
                                  <p:childTnLst>
                                    <p:set>
                                      <p:cBhvr>
                                        <p:cTn id="320" dur="1" fill="hold">
                                          <p:stCondLst>
                                            <p:cond delay="0"/>
                                          </p:stCondLst>
                                        </p:cTn>
                                        <p:tgtEl>
                                          <p:spTgt spid="61"/>
                                        </p:tgtEl>
                                        <p:attrNameLst>
                                          <p:attrName>style.visibility</p:attrName>
                                        </p:attrNameLst>
                                      </p:cBhvr>
                                      <p:to>
                                        <p:strVal val="visible"/>
                                      </p:to>
                                    </p:set>
                                  </p:childTnLst>
                                </p:cTn>
                              </p:par>
                            </p:childTnLst>
                          </p:cTn>
                        </p:par>
                      </p:childTnLst>
                    </p:cTn>
                  </p:par>
                  <p:par>
                    <p:cTn id="321" fill="hold">
                      <p:stCondLst>
                        <p:cond delay="indefinite"/>
                      </p:stCondLst>
                      <p:childTnLst>
                        <p:par>
                          <p:cTn id="322" fill="hold">
                            <p:stCondLst>
                              <p:cond delay="0"/>
                            </p:stCondLst>
                            <p:childTnLst>
                              <p:par>
                                <p:cTn id="323" presetID="1" presetClass="entr" presetSubtype="0" fill="hold" nodeType="clickEffect">
                                  <p:stCondLst>
                                    <p:cond delay="0"/>
                                  </p:stCondLst>
                                  <p:childTnLst>
                                    <p:set>
                                      <p:cBhvr>
                                        <p:cTn id="324" dur="1" fill="hold">
                                          <p:stCondLst>
                                            <p:cond delay="0"/>
                                          </p:stCondLst>
                                        </p:cTn>
                                        <p:tgtEl>
                                          <p:spTgt spid="206"/>
                                        </p:tgtEl>
                                        <p:attrNameLst>
                                          <p:attrName>style.visibility</p:attrName>
                                        </p:attrNameLst>
                                      </p:cBhvr>
                                      <p:to>
                                        <p:strVal val="visible"/>
                                      </p:to>
                                    </p:set>
                                  </p:childTnLst>
                                </p:cTn>
                              </p:par>
                              <p:par>
                                <p:cTn id="325" presetID="1" presetClass="entr" presetSubtype="0" fill="hold" grpId="0" nodeType="withEffect">
                                  <p:stCondLst>
                                    <p:cond delay="0"/>
                                  </p:stCondLst>
                                  <p:childTnLst>
                                    <p:set>
                                      <p:cBhvr>
                                        <p:cTn id="326" dur="1" fill="hold">
                                          <p:stCondLst>
                                            <p:cond delay="0"/>
                                          </p:stCondLst>
                                        </p:cTn>
                                        <p:tgtEl>
                                          <p:spTgt spid="199"/>
                                        </p:tgtEl>
                                        <p:attrNameLst>
                                          <p:attrName>style.visibility</p:attrName>
                                        </p:attrNameLst>
                                      </p:cBhvr>
                                      <p:to>
                                        <p:strVal val="visible"/>
                                      </p:to>
                                    </p:set>
                                  </p:childTnLst>
                                </p:cTn>
                              </p:par>
                            </p:childTnLst>
                          </p:cTn>
                        </p:par>
                      </p:childTnLst>
                    </p:cTn>
                  </p:par>
                  <p:par>
                    <p:cTn id="327" fill="hold">
                      <p:stCondLst>
                        <p:cond delay="indefinite"/>
                      </p:stCondLst>
                      <p:childTnLst>
                        <p:par>
                          <p:cTn id="328" fill="hold">
                            <p:stCondLst>
                              <p:cond delay="0"/>
                            </p:stCondLst>
                            <p:childTnLst>
                              <p:par>
                                <p:cTn id="329" presetID="1" presetClass="entr" presetSubtype="0" fill="hold" nodeType="clickEffect">
                                  <p:stCondLst>
                                    <p:cond delay="0"/>
                                  </p:stCondLst>
                                  <p:childTnLst>
                                    <p:set>
                                      <p:cBhvr>
                                        <p:cTn id="330" dur="1" fill="hold">
                                          <p:stCondLst>
                                            <p:cond delay="0"/>
                                          </p:stCondLst>
                                        </p:cTn>
                                        <p:tgtEl>
                                          <p:spTgt spid="208"/>
                                        </p:tgtEl>
                                        <p:attrNameLst>
                                          <p:attrName>style.visibility</p:attrName>
                                        </p:attrNameLst>
                                      </p:cBhvr>
                                      <p:to>
                                        <p:strVal val="visible"/>
                                      </p:to>
                                    </p:set>
                                  </p:childTnLst>
                                </p:cTn>
                              </p:par>
                              <p:par>
                                <p:cTn id="331" presetID="1" presetClass="entr" presetSubtype="0" fill="hold" grpId="0" nodeType="withEffect">
                                  <p:stCondLst>
                                    <p:cond delay="0"/>
                                  </p:stCondLst>
                                  <p:childTnLst>
                                    <p:set>
                                      <p:cBhvr>
                                        <p:cTn id="332" dur="1" fill="hold">
                                          <p:stCondLst>
                                            <p:cond delay="0"/>
                                          </p:stCondLst>
                                        </p:cTn>
                                        <p:tgtEl>
                                          <p:spTgt spid="200"/>
                                        </p:tgtEl>
                                        <p:attrNameLst>
                                          <p:attrName>style.visibility</p:attrName>
                                        </p:attrNameLst>
                                      </p:cBhvr>
                                      <p:to>
                                        <p:strVal val="visible"/>
                                      </p:to>
                                    </p:set>
                                  </p:childTnLst>
                                </p:cTn>
                              </p:par>
                            </p:childTnLst>
                          </p:cTn>
                        </p:par>
                      </p:childTnLst>
                    </p:cTn>
                  </p:par>
                  <p:par>
                    <p:cTn id="333" fill="hold">
                      <p:stCondLst>
                        <p:cond delay="indefinite"/>
                      </p:stCondLst>
                      <p:childTnLst>
                        <p:par>
                          <p:cTn id="334" fill="hold">
                            <p:stCondLst>
                              <p:cond delay="0"/>
                            </p:stCondLst>
                            <p:childTnLst>
                              <p:par>
                                <p:cTn id="335" presetID="1" presetClass="entr" presetSubtype="0" fill="hold" nodeType="clickEffect">
                                  <p:stCondLst>
                                    <p:cond delay="0"/>
                                  </p:stCondLst>
                                  <p:childTnLst>
                                    <p:set>
                                      <p:cBhvr>
                                        <p:cTn id="336" dur="1" fill="hold">
                                          <p:stCondLst>
                                            <p:cond delay="0"/>
                                          </p:stCondLst>
                                        </p:cTn>
                                        <p:tgtEl>
                                          <p:spTgt spid="210"/>
                                        </p:tgtEl>
                                        <p:attrNameLst>
                                          <p:attrName>style.visibility</p:attrName>
                                        </p:attrNameLst>
                                      </p:cBhvr>
                                      <p:to>
                                        <p:strVal val="visible"/>
                                      </p:to>
                                    </p:set>
                                  </p:childTnLst>
                                </p:cTn>
                              </p:par>
                              <p:par>
                                <p:cTn id="337" presetID="1" presetClass="entr" presetSubtype="0" fill="hold" grpId="0" nodeType="withEffect">
                                  <p:stCondLst>
                                    <p:cond delay="0"/>
                                  </p:stCondLst>
                                  <p:childTnLst>
                                    <p:set>
                                      <p:cBhvr>
                                        <p:cTn id="338" dur="1" fill="hold">
                                          <p:stCondLst>
                                            <p:cond delay="0"/>
                                          </p:stCondLst>
                                        </p:cTn>
                                        <p:tgtEl>
                                          <p:spTgt spid="201"/>
                                        </p:tgtEl>
                                        <p:attrNameLst>
                                          <p:attrName>style.visibility</p:attrName>
                                        </p:attrNameLst>
                                      </p:cBhvr>
                                      <p:to>
                                        <p:strVal val="visible"/>
                                      </p:to>
                                    </p:set>
                                  </p:childTnLst>
                                </p:cTn>
                              </p:par>
                            </p:childTnLst>
                          </p:cTn>
                        </p:par>
                      </p:childTnLst>
                    </p:cTn>
                  </p:par>
                  <p:par>
                    <p:cTn id="339" fill="hold">
                      <p:stCondLst>
                        <p:cond delay="indefinite"/>
                      </p:stCondLst>
                      <p:childTnLst>
                        <p:par>
                          <p:cTn id="340" fill="hold">
                            <p:stCondLst>
                              <p:cond delay="0"/>
                            </p:stCondLst>
                            <p:childTnLst>
                              <p:par>
                                <p:cTn id="341" presetID="1" presetClass="entr" presetSubtype="0" fill="hold" nodeType="clickEffect">
                                  <p:stCondLst>
                                    <p:cond delay="0"/>
                                  </p:stCondLst>
                                  <p:childTnLst>
                                    <p:set>
                                      <p:cBhvr>
                                        <p:cTn id="342" dur="1" fill="hold">
                                          <p:stCondLst>
                                            <p:cond delay="0"/>
                                          </p:stCondLst>
                                        </p:cTn>
                                        <p:tgtEl>
                                          <p:spTgt spid="212"/>
                                        </p:tgtEl>
                                        <p:attrNameLst>
                                          <p:attrName>style.visibility</p:attrName>
                                        </p:attrNameLst>
                                      </p:cBhvr>
                                      <p:to>
                                        <p:strVal val="visible"/>
                                      </p:to>
                                    </p:set>
                                  </p:childTnLst>
                                </p:cTn>
                              </p:par>
                              <p:par>
                                <p:cTn id="343" presetID="1" presetClass="entr" presetSubtype="0" fill="hold" grpId="0" nodeType="withEffect">
                                  <p:stCondLst>
                                    <p:cond delay="0"/>
                                  </p:stCondLst>
                                  <p:childTnLst>
                                    <p:set>
                                      <p:cBhvr>
                                        <p:cTn id="344" dur="1" fill="hold">
                                          <p:stCondLst>
                                            <p:cond delay="0"/>
                                          </p:stCondLst>
                                        </p:cTn>
                                        <p:tgtEl>
                                          <p:spTgt spid="202"/>
                                        </p:tgtEl>
                                        <p:attrNameLst>
                                          <p:attrName>style.visibility</p:attrName>
                                        </p:attrNameLst>
                                      </p:cBhvr>
                                      <p:to>
                                        <p:strVal val="visible"/>
                                      </p:to>
                                    </p:set>
                                  </p:childTnLst>
                                </p:cTn>
                              </p:par>
                            </p:childTnLst>
                          </p:cTn>
                        </p:par>
                      </p:childTnLst>
                    </p:cTn>
                  </p:par>
                  <p:par>
                    <p:cTn id="345" fill="hold">
                      <p:stCondLst>
                        <p:cond delay="indefinite"/>
                      </p:stCondLst>
                      <p:childTnLst>
                        <p:par>
                          <p:cTn id="346" fill="hold">
                            <p:stCondLst>
                              <p:cond delay="0"/>
                            </p:stCondLst>
                            <p:childTnLst>
                              <p:par>
                                <p:cTn id="347" presetID="1" presetClass="entr" presetSubtype="0" fill="hold" nodeType="clickEffect">
                                  <p:stCondLst>
                                    <p:cond delay="0"/>
                                  </p:stCondLst>
                                  <p:childTnLst>
                                    <p:set>
                                      <p:cBhvr>
                                        <p:cTn id="348" dur="1" fill="hold">
                                          <p:stCondLst>
                                            <p:cond delay="0"/>
                                          </p:stCondLst>
                                        </p:cTn>
                                        <p:tgtEl>
                                          <p:spTgt spid="214"/>
                                        </p:tgtEl>
                                        <p:attrNameLst>
                                          <p:attrName>style.visibility</p:attrName>
                                        </p:attrNameLst>
                                      </p:cBhvr>
                                      <p:to>
                                        <p:strVal val="visible"/>
                                      </p:to>
                                    </p:set>
                                  </p:childTnLst>
                                </p:cTn>
                              </p:par>
                              <p:par>
                                <p:cTn id="349" presetID="1" presetClass="entr" presetSubtype="0" fill="hold" grpId="0" nodeType="withEffect">
                                  <p:stCondLst>
                                    <p:cond delay="0"/>
                                  </p:stCondLst>
                                  <p:childTnLst>
                                    <p:set>
                                      <p:cBhvr>
                                        <p:cTn id="350" dur="1" fill="hold">
                                          <p:stCondLst>
                                            <p:cond delay="0"/>
                                          </p:stCondLst>
                                        </p:cTn>
                                        <p:tgtEl>
                                          <p:spTgt spid="203"/>
                                        </p:tgtEl>
                                        <p:attrNameLst>
                                          <p:attrName>style.visibility</p:attrName>
                                        </p:attrNameLst>
                                      </p:cBhvr>
                                      <p:to>
                                        <p:strVal val="visible"/>
                                      </p:to>
                                    </p:set>
                                  </p:childTnLst>
                                </p:cTn>
                              </p:par>
                            </p:childTnLst>
                          </p:cTn>
                        </p:par>
                      </p:childTnLst>
                    </p:cTn>
                  </p:par>
                  <p:par>
                    <p:cTn id="351" fill="hold">
                      <p:stCondLst>
                        <p:cond delay="indefinite"/>
                      </p:stCondLst>
                      <p:childTnLst>
                        <p:par>
                          <p:cTn id="352" fill="hold">
                            <p:stCondLst>
                              <p:cond delay="0"/>
                            </p:stCondLst>
                            <p:childTnLst>
                              <p:par>
                                <p:cTn id="353" presetID="1" presetClass="entr" presetSubtype="0" fill="hold" nodeType="clickEffect">
                                  <p:stCondLst>
                                    <p:cond delay="0"/>
                                  </p:stCondLst>
                                  <p:childTnLst>
                                    <p:set>
                                      <p:cBhvr>
                                        <p:cTn id="354" dur="1" fill="hold">
                                          <p:stCondLst>
                                            <p:cond delay="0"/>
                                          </p:stCondLst>
                                        </p:cTn>
                                        <p:tgtEl>
                                          <p:spTgt spid="216"/>
                                        </p:tgtEl>
                                        <p:attrNameLst>
                                          <p:attrName>style.visibility</p:attrName>
                                        </p:attrNameLst>
                                      </p:cBhvr>
                                      <p:to>
                                        <p:strVal val="visible"/>
                                      </p:to>
                                    </p:set>
                                  </p:childTnLst>
                                </p:cTn>
                              </p:par>
                              <p:par>
                                <p:cTn id="355" presetID="1" presetClass="entr" presetSubtype="0" fill="hold" grpId="0" nodeType="withEffect">
                                  <p:stCondLst>
                                    <p:cond delay="0"/>
                                  </p:stCondLst>
                                  <p:childTnLst>
                                    <p:set>
                                      <p:cBhvr>
                                        <p:cTn id="356" dur="1" fill="hold">
                                          <p:stCondLst>
                                            <p:cond delay="0"/>
                                          </p:stCondLst>
                                        </p:cTn>
                                        <p:tgtEl>
                                          <p:spTgt spid="204"/>
                                        </p:tgtEl>
                                        <p:attrNameLst>
                                          <p:attrName>style.visibility</p:attrName>
                                        </p:attrNameLst>
                                      </p:cBhvr>
                                      <p:to>
                                        <p:strVal val="visible"/>
                                      </p:to>
                                    </p:set>
                                  </p:childTnLst>
                                </p:cTn>
                              </p:par>
                            </p:childTnLst>
                          </p:cTn>
                        </p:par>
                      </p:childTnLst>
                    </p:cTn>
                  </p:par>
                  <p:par>
                    <p:cTn id="357" fill="hold">
                      <p:stCondLst>
                        <p:cond delay="indefinite"/>
                      </p:stCondLst>
                      <p:childTnLst>
                        <p:par>
                          <p:cTn id="358" fill="hold">
                            <p:stCondLst>
                              <p:cond delay="0"/>
                            </p:stCondLst>
                            <p:childTnLst>
                              <p:par>
                                <p:cTn id="359" presetID="1" presetClass="entr" presetSubtype="0" fill="hold" nodeType="clickEffect">
                                  <p:stCondLst>
                                    <p:cond delay="0"/>
                                  </p:stCondLst>
                                  <p:childTnLst>
                                    <p:set>
                                      <p:cBhvr>
                                        <p:cTn id="360" dur="1" fill="hold">
                                          <p:stCondLst>
                                            <p:cond delay="0"/>
                                          </p:stCondLst>
                                        </p:cTn>
                                        <p:tgtEl>
                                          <p:spTgt spid="156"/>
                                        </p:tgtEl>
                                        <p:attrNameLst>
                                          <p:attrName>style.visibility</p:attrName>
                                        </p:attrNameLst>
                                      </p:cBhvr>
                                      <p:to>
                                        <p:strVal val="visible"/>
                                      </p:to>
                                    </p:set>
                                  </p:childTnLst>
                                </p:cTn>
                              </p:par>
                              <p:par>
                                <p:cTn id="361" presetID="1" presetClass="entr" presetSubtype="0" fill="hold" grpId="0" nodeType="withEffect">
                                  <p:stCondLst>
                                    <p:cond delay="0"/>
                                  </p:stCondLst>
                                  <p:childTnLst>
                                    <p:set>
                                      <p:cBhvr>
                                        <p:cTn id="362" dur="1" fill="hold">
                                          <p:stCondLst>
                                            <p:cond delay="0"/>
                                          </p:stCondLst>
                                        </p:cTn>
                                        <p:tgtEl>
                                          <p:spTgt spid="147"/>
                                        </p:tgtEl>
                                        <p:attrNameLst>
                                          <p:attrName>style.visibility</p:attrName>
                                        </p:attrNameLst>
                                      </p:cBhvr>
                                      <p:to>
                                        <p:strVal val="visible"/>
                                      </p:to>
                                    </p:set>
                                  </p:childTnLst>
                                </p:cTn>
                              </p:par>
                            </p:childTnLst>
                          </p:cTn>
                        </p:par>
                      </p:childTnLst>
                    </p:cTn>
                  </p:par>
                  <p:par>
                    <p:cTn id="363" fill="hold">
                      <p:stCondLst>
                        <p:cond delay="indefinite"/>
                      </p:stCondLst>
                      <p:childTnLst>
                        <p:par>
                          <p:cTn id="364" fill="hold">
                            <p:stCondLst>
                              <p:cond delay="0"/>
                            </p:stCondLst>
                            <p:childTnLst>
                              <p:par>
                                <p:cTn id="365" presetID="1" presetClass="entr" presetSubtype="0" fill="hold" nodeType="clickEffect">
                                  <p:stCondLst>
                                    <p:cond delay="0"/>
                                  </p:stCondLst>
                                  <p:childTnLst>
                                    <p:set>
                                      <p:cBhvr>
                                        <p:cTn id="366" dur="1" fill="hold">
                                          <p:stCondLst>
                                            <p:cond delay="0"/>
                                          </p:stCondLst>
                                        </p:cTn>
                                        <p:tgtEl>
                                          <p:spTgt spid="160"/>
                                        </p:tgtEl>
                                        <p:attrNameLst>
                                          <p:attrName>style.visibility</p:attrName>
                                        </p:attrNameLst>
                                      </p:cBhvr>
                                      <p:to>
                                        <p:strVal val="visible"/>
                                      </p:to>
                                    </p:set>
                                  </p:childTnLst>
                                </p:cTn>
                              </p:par>
                              <p:par>
                                <p:cTn id="367" presetID="1" presetClass="entr" presetSubtype="0" fill="hold" grpId="0" nodeType="withEffect">
                                  <p:stCondLst>
                                    <p:cond delay="0"/>
                                  </p:stCondLst>
                                  <p:childTnLst>
                                    <p:set>
                                      <p:cBhvr>
                                        <p:cTn id="368" dur="1" fill="hold">
                                          <p:stCondLst>
                                            <p:cond delay="0"/>
                                          </p:stCondLst>
                                        </p:cTn>
                                        <p:tgtEl>
                                          <p:spTgt spid="148"/>
                                        </p:tgtEl>
                                        <p:attrNameLst>
                                          <p:attrName>style.visibility</p:attrName>
                                        </p:attrNameLst>
                                      </p:cBhvr>
                                      <p:to>
                                        <p:strVal val="visible"/>
                                      </p:to>
                                    </p:set>
                                  </p:childTnLst>
                                </p:cTn>
                              </p:par>
                            </p:childTnLst>
                          </p:cTn>
                        </p:par>
                      </p:childTnLst>
                    </p:cTn>
                  </p:par>
                  <p:par>
                    <p:cTn id="369" fill="hold">
                      <p:stCondLst>
                        <p:cond delay="indefinite"/>
                      </p:stCondLst>
                      <p:childTnLst>
                        <p:par>
                          <p:cTn id="370" fill="hold">
                            <p:stCondLst>
                              <p:cond delay="0"/>
                            </p:stCondLst>
                            <p:childTnLst>
                              <p:par>
                                <p:cTn id="371" presetID="1" presetClass="entr" presetSubtype="0" fill="hold" nodeType="clickEffect">
                                  <p:stCondLst>
                                    <p:cond delay="0"/>
                                  </p:stCondLst>
                                  <p:childTnLst>
                                    <p:set>
                                      <p:cBhvr>
                                        <p:cTn id="372" dur="1" fill="hold">
                                          <p:stCondLst>
                                            <p:cond delay="0"/>
                                          </p:stCondLst>
                                        </p:cTn>
                                        <p:tgtEl>
                                          <p:spTgt spid="158"/>
                                        </p:tgtEl>
                                        <p:attrNameLst>
                                          <p:attrName>style.visibility</p:attrName>
                                        </p:attrNameLst>
                                      </p:cBhvr>
                                      <p:to>
                                        <p:strVal val="visible"/>
                                      </p:to>
                                    </p:set>
                                  </p:childTnLst>
                                </p:cTn>
                              </p:par>
                              <p:par>
                                <p:cTn id="373" presetID="1" presetClass="entr" presetSubtype="0" fill="hold" grpId="0" nodeType="withEffect">
                                  <p:stCondLst>
                                    <p:cond delay="0"/>
                                  </p:stCondLst>
                                  <p:childTnLst>
                                    <p:set>
                                      <p:cBhvr>
                                        <p:cTn id="374" dur="1" fill="hold">
                                          <p:stCondLst>
                                            <p:cond delay="0"/>
                                          </p:stCondLst>
                                        </p:cTn>
                                        <p:tgtEl>
                                          <p:spTgt spid="146"/>
                                        </p:tgtEl>
                                        <p:attrNameLst>
                                          <p:attrName>style.visibility</p:attrName>
                                        </p:attrNameLst>
                                      </p:cBhvr>
                                      <p:to>
                                        <p:strVal val="visible"/>
                                      </p:to>
                                    </p:set>
                                  </p:childTnLst>
                                </p:cTn>
                              </p:par>
                            </p:childTnLst>
                          </p:cTn>
                        </p:par>
                      </p:childTnLst>
                    </p:cTn>
                  </p:par>
                  <p:par>
                    <p:cTn id="375" fill="hold">
                      <p:stCondLst>
                        <p:cond delay="indefinite"/>
                      </p:stCondLst>
                      <p:childTnLst>
                        <p:par>
                          <p:cTn id="376" fill="hold">
                            <p:stCondLst>
                              <p:cond delay="0"/>
                            </p:stCondLst>
                            <p:childTnLst>
                              <p:par>
                                <p:cTn id="377" presetID="1" presetClass="entr" presetSubtype="0" fill="hold" grpId="0" nodeType="clickEffect">
                                  <p:stCondLst>
                                    <p:cond delay="0"/>
                                  </p:stCondLst>
                                  <p:childTnLst>
                                    <p:set>
                                      <p:cBhvr>
                                        <p:cTn id="378" dur="1" fill="hold">
                                          <p:stCondLst>
                                            <p:cond delay="0"/>
                                          </p:stCondLst>
                                        </p:cTn>
                                        <p:tgtEl>
                                          <p:spTgt spid="219"/>
                                        </p:tgtEl>
                                        <p:attrNameLst>
                                          <p:attrName>style.visibility</p:attrName>
                                        </p:attrNameLst>
                                      </p:cBhvr>
                                      <p:to>
                                        <p:strVal val="visible"/>
                                      </p:to>
                                    </p:set>
                                  </p:childTnLst>
                                </p:cTn>
                              </p:par>
                              <p:par>
                                <p:cTn id="379" presetID="1" presetClass="entr" presetSubtype="0" fill="hold" nodeType="withEffect">
                                  <p:stCondLst>
                                    <p:cond delay="0"/>
                                  </p:stCondLst>
                                  <p:childTnLst>
                                    <p:set>
                                      <p:cBhvr>
                                        <p:cTn id="380" dur="1" fill="hold">
                                          <p:stCondLst>
                                            <p:cond delay="0"/>
                                          </p:stCondLst>
                                        </p:cTn>
                                        <p:tgtEl>
                                          <p:spTgt spid="348"/>
                                        </p:tgtEl>
                                        <p:attrNameLst>
                                          <p:attrName>style.visibility</p:attrName>
                                        </p:attrNameLst>
                                      </p:cBhvr>
                                      <p:to>
                                        <p:strVal val="visible"/>
                                      </p:to>
                                    </p:set>
                                  </p:childTnLst>
                                </p:cTn>
                              </p:par>
                            </p:childTnLst>
                          </p:cTn>
                        </p:par>
                      </p:childTnLst>
                    </p:cTn>
                  </p:par>
                  <p:par>
                    <p:cTn id="381" fill="hold">
                      <p:stCondLst>
                        <p:cond delay="indefinite"/>
                      </p:stCondLst>
                      <p:childTnLst>
                        <p:par>
                          <p:cTn id="382" fill="hold">
                            <p:stCondLst>
                              <p:cond delay="0"/>
                            </p:stCondLst>
                            <p:childTnLst>
                              <p:par>
                                <p:cTn id="383" presetID="1" presetClass="entr" presetSubtype="0" fill="hold" nodeType="clickEffect">
                                  <p:stCondLst>
                                    <p:cond delay="0"/>
                                  </p:stCondLst>
                                  <p:childTnLst>
                                    <p:set>
                                      <p:cBhvr>
                                        <p:cTn id="384" dur="1" fill="hold">
                                          <p:stCondLst>
                                            <p:cond delay="0"/>
                                          </p:stCondLst>
                                        </p:cTn>
                                        <p:tgtEl>
                                          <p:spTgt spid="346"/>
                                        </p:tgtEl>
                                        <p:attrNameLst>
                                          <p:attrName>style.visibility</p:attrName>
                                        </p:attrNameLst>
                                      </p:cBhvr>
                                      <p:to>
                                        <p:strVal val="visible"/>
                                      </p:to>
                                    </p:set>
                                  </p:childTnLst>
                                </p:cTn>
                              </p:par>
                              <p:par>
                                <p:cTn id="385" presetID="1" presetClass="entr" presetSubtype="0" fill="hold" grpId="0" nodeType="withEffect">
                                  <p:stCondLst>
                                    <p:cond delay="0"/>
                                  </p:stCondLst>
                                  <p:childTnLst>
                                    <p:set>
                                      <p:cBhvr>
                                        <p:cTn id="386" dur="1" fill="hold">
                                          <p:stCondLst>
                                            <p:cond delay="0"/>
                                          </p:stCondLst>
                                        </p:cTn>
                                        <p:tgtEl>
                                          <p:spTgt spid="218"/>
                                        </p:tgtEl>
                                        <p:attrNameLst>
                                          <p:attrName>style.visibility</p:attrName>
                                        </p:attrNameLst>
                                      </p:cBhvr>
                                      <p:to>
                                        <p:strVal val="visible"/>
                                      </p:to>
                                    </p:set>
                                  </p:childTnLst>
                                </p:cTn>
                              </p:par>
                            </p:childTnLst>
                          </p:cTn>
                        </p:par>
                      </p:childTnLst>
                    </p:cTn>
                  </p:par>
                  <p:par>
                    <p:cTn id="387" fill="hold">
                      <p:stCondLst>
                        <p:cond delay="indefinite"/>
                      </p:stCondLst>
                      <p:childTnLst>
                        <p:par>
                          <p:cTn id="388" fill="hold">
                            <p:stCondLst>
                              <p:cond delay="0"/>
                            </p:stCondLst>
                            <p:childTnLst>
                              <p:par>
                                <p:cTn id="389" presetID="1" presetClass="entr" presetSubtype="0" fill="hold" nodeType="clickEffect">
                                  <p:stCondLst>
                                    <p:cond delay="0"/>
                                  </p:stCondLst>
                                  <p:childTnLst>
                                    <p:set>
                                      <p:cBhvr>
                                        <p:cTn id="390" dur="1" fill="hold">
                                          <p:stCondLst>
                                            <p:cond delay="0"/>
                                          </p:stCondLst>
                                        </p:cTn>
                                        <p:tgtEl>
                                          <p:spTgt spid="350"/>
                                        </p:tgtEl>
                                        <p:attrNameLst>
                                          <p:attrName>style.visibility</p:attrName>
                                        </p:attrNameLst>
                                      </p:cBhvr>
                                      <p:to>
                                        <p:strVal val="visible"/>
                                      </p:to>
                                    </p:set>
                                  </p:childTnLst>
                                </p:cTn>
                              </p:par>
                              <p:par>
                                <p:cTn id="391" presetID="1" presetClass="entr" presetSubtype="0" fill="hold" grpId="0" nodeType="withEffect">
                                  <p:stCondLst>
                                    <p:cond delay="0"/>
                                  </p:stCondLst>
                                  <p:childTnLst>
                                    <p:set>
                                      <p:cBhvr>
                                        <p:cTn id="392" dur="1" fill="hold">
                                          <p:stCondLst>
                                            <p:cond delay="0"/>
                                          </p:stCondLst>
                                        </p:cTn>
                                        <p:tgtEl>
                                          <p:spTgt spid="221"/>
                                        </p:tgtEl>
                                        <p:attrNameLst>
                                          <p:attrName>style.visibility</p:attrName>
                                        </p:attrNameLst>
                                      </p:cBhvr>
                                      <p:to>
                                        <p:strVal val="visible"/>
                                      </p:to>
                                    </p:set>
                                  </p:childTnLst>
                                </p:cTn>
                              </p:par>
                            </p:childTnLst>
                          </p:cTn>
                        </p:par>
                      </p:childTnLst>
                    </p:cTn>
                  </p:par>
                  <p:par>
                    <p:cTn id="393" fill="hold">
                      <p:stCondLst>
                        <p:cond delay="indefinite"/>
                      </p:stCondLst>
                      <p:childTnLst>
                        <p:par>
                          <p:cTn id="394" fill="hold">
                            <p:stCondLst>
                              <p:cond delay="0"/>
                            </p:stCondLst>
                            <p:childTnLst>
                              <p:par>
                                <p:cTn id="395" presetID="1" presetClass="entr" presetSubtype="0" fill="hold" nodeType="clickEffect">
                                  <p:stCondLst>
                                    <p:cond delay="0"/>
                                  </p:stCondLst>
                                  <p:childTnLst>
                                    <p:set>
                                      <p:cBhvr>
                                        <p:cTn id="396" dur="1" fill="hold">
                                          <p:stCondLst>
                                            <p:cond delay="0"/>
                                          </p:stCondLst>
                                        </p:cTn>
                                        <p:tgtEl>
                                          <p:spTgt spid="352"/>
                                        </p:tgtEl>
                                        <p:attrNameLst>
                                          <p:attrName>style.visibility</p:attrName>
                                        </p:attrNameLst>
                                      </p:cBhvr>
                                      <p:to>
                                        <p:strVal val="visible"/>
                                      </p:to>
                                    </p:set>
                                  </p:childTnLst>
                                </p:cTn>
                              </p:par>
                              <p:par>
                                <p:cTn id="397" presetID="1" presetClass="entr" presetSubtype="0" fill="hold" grpId="0" nodeType="withEffect">
                                  <p:stCondLst>
                                    <p:cond delay="0"/>
                                  </p:stCondLst>
                                  <p:childTnLst>
                                    <p:set>
                                      <p:cBhvr>
                                        <p:cTn id="398" dur="1" fill="hold">
                                          <p:stCondLst>
                                            <p:cond delay="0"/>
                                          </p:stCondLst>
                                        </p:cTn>
                                        <p:tgtEl>
                                          <p:spTgt spid="52"/>
                                        </p:tgtEl>
                                        <p:attrNameLst>
                                          <p:attrName>style.visibility</p:attrName>
                                        </p:attrNameLst>
                                      </p:cBhvr>
                                      <p:to>
                                        <p:strVal val="visible"/>
                                      </p:to>
                                    </p:set>
                                  </p:childTnLst>
                                </p:cTn>
                              </p:par>
                            </p:childTnLst>
                          </p:cTn>
                        </p:par>
                      </p:childTnLst>
                    </p:cTn>
                  </p:par>
                  <p:par>
                    <p:cTn id="399" fill="hold">
                      <p:stCondLst>
                        <p:cond delay="indefinite"/>
                      </p:stCondLst>
                      <p:childTnLst>
                        <p:par>
                          <p:cTn id="400" fill="hold">
                            <p:stCondLst>
                              <p:cond delay="0"/>
                            </p:stCondLst>
                            <p:childTnLst>
                              <p:par>
                                <p:cTn id="401" presetID="1" presetClass="entr" presetSubtype="0" fill="hold" nodeType="clickEffect">
                                  <p:stCondLst>
                                    <p:cond delay="0"/>
                                  </p:stCondLst>
                                  <p:childTnLst>
                                    <p:set>
                                      <p:cBhvr>
                                        <p:cTn id="402" dur="1" fill="hold">
                                          <p:stCondLst>
                                            <p:cond delay="0"/>
                                          </p:stCondLst>
                                        </p:cTn>
                                        <p:tgtEl>
                                          <p:spTgt spid="354"/>
                                        </p:tgtEl>
                                        <p:attrNameLst>
                                          <p:attrName>style.visibility</p:attrName>
                                        </p:attrNameLst>
                                      </p:cBhvr>
                                      <p:to>
                                        <p:strVal val="visible"/>
                                      </p:to>
                                    </p:set>
                                  </p:childTnLst>
                                </p:cTn>
                              </p:par>
                              <p:par>
                                <p:cTn id="403" presetID="1" presetClass="entr" presetSubtype="0" fill="hold" grpId="0" nodeType="withEffect">
                                  <p:stCondLst>
                                    <p:cond delay="0"/>
                                  </p:stCondLst>
                                  <p:childTnLst>
                                    <p:set>
                                      <p:cBhvr>
                                        <p:cTn id="404" dur="1" fill="hold">
                                          <p:stCondLst>
                                            <p:cond delay="0"/>
                                          </p:stCondLst>
                                        </p:cTn>
                                        <p:tgtEl>
                                          <p:spTgt spid="53"/>
                                        </p:tgtEl>
                                        <p:attrNameLst>
                                          <p:attrName>style.visibility</p:attrName>
                                        </p:attrNameLst>
                                      </p:cBhvr>
                                      <p:to>
                                        <p:strVal val="visible"/>
                                      </p:to>
                                    </p:set>
                                  </p:childTnLst>
                                </p:cTn>
                              </p:par>
                            </p:childTnLst>
                          </p:cTn>
                        </p:par>
                      </p:childTnLst>
                    </p:cTn>
                  </p:par>
                  <p:par>
                    <p:cTn id="405" fill="hold">
                      <p:stCondLst>
                        <p:cond delay="indefinite"/>
                      </p:stCondLst>
                      <p:childTnLst>
                        <p:par>
                          <p:cTn id="406" fill="hold">
                            <p:stCondLst>
                              <p:cond delay="0"/>
                            </p:stCondLst>
                            <p:childTnLst>
                              <p:par>
                                <p:cTn id="407" presetID="1" presetClass="entr" presetSubtype="0" fill="hold" grpId="0" nodeType="clickEffect">
                                  <p:stCondLst>
                                    <p:cond delay="0"/>
                                  </p:stCondLst>
                                  <p:childTnLst>
                                    <p:set>
                                      <p:cBhvr>
                                        <p:cTn id="408" dur="1" fill="hold">
                                          <p:stCondLst>
                                            <p:cond delay="0"/>
                                          </p:stCondLst>
                                        </p:cTn>
                                        <p:tgtEl>
                                          <p:spTgt spid="220"/>
                                        </p:tgtEl>
                                        <p:attrNameLst>
                                          <p:attrName>style.visibility</p:attrName>
                                        </p:attrNameLst>
                                      </p:cBhvr>
                                      <p:to>
                                        <p:strVal val="visible"/>
                                      </p:to>
                                    </p:set>
                                  </p:childTnLst>
                                </p:cTn>
                              </p:par>
                              <p:par>
                                <p:cTn id="409" presetID="1" presetClass="entr" presetSubtype="0" fill="hold" nodeType="withEffect">
                                  <p:stCondLst>
                                    <p:cond delay="0"/>
                                  </p:stCondLst>
                                  <p:childTnLst>
                                    <p:set>
                                      <p:cBhvr>
                                        <p:cTn id="410" dur="1" fill="hold">
                                          <p:stCondLst>
                                            <p:cond delay="0"/>
                                          </p:stCondLst>
                                        </p:cTn>
                                        <p:tgtEl>
                                          <p:spTgt spid="344"/>
                                        </p:tgtEl>
                                        <p:attrNameLst>
                                          <p:attrName>style.visibility</p:attrName>
                                        </p:attrNameLst>
                                      </p:cBhvr>
                                      <p:to>
                                        <p:strVal val="visible"/>
                                      </p:to>
                                    </p:set>
                                  </p:childTnLst>
                                </p:cTn>
                              </p:par>
                            </p:childTnLst>
                          </p:cTn>
                        </p:par>
                      </p:childTnLst>
                    </p:cTn>
                  </p:par>
                  <p:par>
                    <p:cTn id="411" fill="hold">
                      <p:stCondLst>
                        <p:cond delay="indefinite"/>
                      </p:stCondLst>
                      <p:childTnLst>
                        <p:par>
                          <p:cTn id="412" fill="hold">
                            <p:stCondLst>
                              <p:cond delay="0"/>
                            </p:stCondLst>
                            <p:childTnLst>
                              <p:par>
                                <p:cTn id="413" presetID="1" presetClass="entr" presetSubtype="0" fill="hold" nodeType="clickEffect">
                                  <p:stCondLst>
                                    <p:cond delay="0"/>
                                  </p:stCondLst>
                                  <p:childTnLst>
                                    <p:set>
                                      <p:cBhvr>
                                        <p:cTn id="414" dur="1" fill="hold">
                                          <p:stCondLst>
                                            <p:cond delay="0"/>
                                          </p:stCondLst>
                                        </p:cTn>
                                        <p:tgtEl>
                                          <p:spTgt spid="330"/>
                                        </p:tgtEl>
                                        <p:attrNameLst>
                                          <p:attrName>style.visibility</p:attrName>
                                        </p:attrNameLst>
                                      </p:cBhvr>
                                      <p:to>
                                        <p:strVal val="visible"/>
                                      </p:to>
                                    </p:set>
                                  </p:childTnLst>
                                </p:cTn>
                              </p:par>
                              <p:par>
                                <p:cTn id="415" presetID="1" presetClass="entr" presetSubtype="0" fill="hold" grpId="0" nodeType="withEffect">
                                  <p:stCondLst>
                                    <p:cond delay="0"/>
                                  </p:stCondLst>
                                  <p:childTnLst>
                                    <p:set>
                                      <p:cBhvr>
                                        <p:cTn id="416" dur="1" fill="hold">
                                          <p:stCondLst>
                                            <p:cond delay="0"/>
                                          </p:stCondLst>
                                        </p:cTn>
                                        <p:tgtEl>
                                          <p:spTgt spid="223"/>
                                        </p:tgtEl>
                                        <p:attrNameLst>
                                          <p:attrName>style.visibility</p:attrName>
                                        </p:attrNameLst>
                                      </p:cBhvr>
                                      <p:to>
                                        <p:strVal val="visible"/>
                                      </p:to>
                                    </p:set>
                                  </p:childTnLst>
                                </p:cTn>
                              </p:par>
                            </p:childTnLst>
                          </p:cTn>
                        </p:par>
                      </p:childTnLst>
                    </p:cTn>
                  </p:par>
                  <p:par>
                    <p:cTn id="417" fill="hold">
                      <p:stCondLst>
                        <p:cond delay="indefinite"/>
                      </p:stCondLst>
                      <p:childTnLst>
                        <p:par>
                          <p:cTn id="418" fill="hold">
                            <p:stCondLst>
                              <p:cond delay="0"/>
                            </p:stCondLst>
                            <p:childTnLst>
                              <p:par>
                                <p:cTn id="419" presetID="1" presetClass="entr" presetSubtype="0" fill="hold" grpId="0" nodeType="clickEffect">
                                  <p:stCondLst>
                                    <p:cond delay="0"/>
                                  </p:stCondLst>
                                  <p:childTnLst>
                                    <p:set>
                                      <p:cBhvr>
                                        <p:cTn id="420" dur="1" fill="hold">
                                          <p:stCondLst>
                                            <p:cond delay="0"/>
                                          </p:stCondLst>
                                        </p:cTn>
                                        <p:tgtEl>
                                          <p:spTgt spid="222"/>
                                        </p:tgtEl>
                                        <p:attrNameLst>
                                          <p:attrName>style.visibility</p:attrName>
                                        </p:attrNameLst>
                                      </p:cBhvr>
                                      <p:to>
                                        <p:strVal val="visible"/>
                                      </p:to>
                                    </p:set>
                                  </p:childTnLst>
                                </p:cTn>
                              </p:par>
                              <p:par>
                                <p:cTn id="421" presetID="1" presetClass="entr" presetSubtype="0" fill="hold" nodeType="withEffect">
                                  <p:stCondLst>
                                    <p:cond delay="0"/>
                                  </p:stCondLst>
                                  <p:childTnLst>
                                    <p:set>
                                      <p:cBhvr>
                                        <p:cTn id="422" dur="1" fill="hold">
                                          <p:stCondLst>
                                            <p:cond delay="0"/>
                                          </p:stCondLst>
                                        </p:cTn>
                                        <p:tgtEl>
                                          <p:spTgt spid="334"/>
                                        </p:tgtEl>
                                        <p:attrNameLst>
                                          <p:attrName>style.visibility</p:attrName>
                                        </p:attrNameLst>
                                      </p:cBhvr>
                                      <p:to>
                                        <p:strVal val="visible"/>
                                      </p:to>
                                    </p:set>
                                  </p:childTnLst>
                                </p:cTn>
                              </p:par>
                            </p:childTnLst>
                          </p:cTn>
                        </p:par>
                      </p:childTnLst>
                    </p:cTn>
                  </p:par>
                  <p:par>
                    <p:cTn id="423" fill="hold">
                      <p:stCondLst>
                        <p:cond delay="indefinite"/>
                      </p:stCondLst>
                      <p:childTnLst>
                        <p:par>
                          <p:cTn id="424" fill="hold">
                            <p:stCondLst>
                              <p:cond delay="0"/>
                            </p:stCondLst>
                            <p:childTnLst>
                              <p:par>
                                <p:cTn id="425" presetID="1" presetClass="entr" presetSubtype="0" fill="hold" nodeType="clickEffect">
                                  <p:stCondLst>
                                    <p:cond delay="0"/>
                                  </p:stCondLst>
                                  <p:childTnLst>
                                    <p:set>
                                      <p:cBhvr>
                                        <p:cTn id="426" dur="1" fill="hold">
                                          <p:stCondLst>
                                            <p:cond delay="0"/>
                                          </p:stCondLst>
                                        </p:cTn>
                                        <p:tgtEl>
                                          <p:spTgt spid="338"/>
                                        </p:tgtEl>
                                        <p:attrNameLst>
                                          <p:attrName>style.visibility</p:attrName>
                                        </p:attrNameLst>
                                      </p:cBhvr>
                                      <p:to>
                                        <p:strVal val="visible"/>
                                      </p:to>
                                    </p:set>
                                  </p:childTnLst>
                                </p:cTn>
                              </p:par>
                              <p:par>
                                <p:cTn id="427" presetID="1" presetClass="entr" presetSubtype="0" fill="hold" grpId="0" nodeType="withEffect">
                                  <p:stCondLst>
                                    <p:cond delay="0"/>
                                  </p:stCondLst>
                                  <p:childTnLst>
                                    <p:set>
                                      <p:cBhvr>
                                        <p:cTn id="428" dur="1" fill="hold">
                                          <p:stCondLst>
                                            <p:cond delay="0"/>
                                          </p:stCondLst>
                                        </p:cTn>
                                        <p:tgtEl>
                                          <p:spTgt spid="317"/>
                                        </p:tgtEl>
                                        <p:attrNameLst>
                                          <p:attrName>style.visibility</p:attrName>
                                        </p:attrNameLst>
                                      </p:cBhvr>
                                      <p:to>
                                        <p:strVal val="visible"/>
                                      </p:to>
                                    </p:set>
                                  </p:childTnLst>
                                </p:cTn>
                              </p:par>
                            </p:childTnLst>
                          </p:cTn>
                        </p:par>
                      </p:childTnLst>
                    </p:cTn>
                  </p:par>
                  <p:par>
                    <p:cTn id="429" fill="hold">
                      <p:stCondLst>
                        <p:cond delay="indefinite"/>
                      </p:stCondLst>
                      <p:childTnLst>
                        <p:par>
                          <p:cTn id="430" fill="hold">
                            <p:stCondLst>
                              <p:cond delay="0"/>
                            </p:stCondLst>
                            <p:childTnLst>
                              <p:par>
                                <p:cTn id="431" presetID="1" presetClass="entr" presetSubtype="0" fill="hold" nodeType="clickEffect">
                                  <p:stCondLst>
                                    <p:cond delay="0"/>
                                  </p:stCondLst>
                                  <p:childTnLst>
                                    <p:set>
                                      <p:cBhvr>
                                        <p:cTn id="432" dur="1" fill="hold">
                                          <p:stCondLst>
                                            <p:cond delay="0"/>
                                          </p:stCondLst>
                                        </p:cTn>
                                        <p:tgtEl>
                                          <p:spTgt spid="336"/>
                                        </p:tgtEl>
                                        <p:attrNameLst>
                                          <p:attrName>style.visibility</p:attrName>
                                        </p:attrNameLst>
                                      </p:cBhvr>
                                      <p:to>
                                        <p:strVal val="visible"/>
                                      </p:to>
                                    </p:set>
                                  </p:childTnLst>
                                </p:cTn>
                              </p:par>
                              <p:par>
                                <p:cTn id="433" presetID="1" presetClass="entr" presetSubtype="0" fill="hold" grpId="0" nodeType="withEffect">
                                  <p:stCondLst>
                                    <p:cond delay="0"/>
                                  </p:stCondLst>
                                  <p:childTnLst>
                                    <p:set>
                                      <p:cBhvr>
                                        <p:cTn id="434" dur="1" fill="hold">
                                          <p:stCondLst>
                                            <p:cond delay="0"/>
                                          </p:stCondLst>
                                        </p:cTn>
                                        <p:tgtEl>
                                          <p:spTgt spid="315"/>
                                        </p:tgtEl>
                                        <p:attrNameLst>
                                          <p:attrName>style.visibility</p:attrName>
                                        </p:attrNameLst>
                                      </p:cBhvr>
                                      <p:to>
                                        <p:strVal val="visible"/>
                                      </p:to>
                                    </p:set>
                                  </p:childTnLst>
                                </p:cTn>
                              </p:par>
                            </p:childTnLst>
                          </p:cTn>
                        </p:par>
                      </p:childTnLst>
                    </p:cTn>
                  </p:par>
                  <p:par>
                    <p:cTn id="435" fill="hold">
                      <p:stCondLst>
                        <p:cond delay="indefinite"/>
                      </p:stCondLst>
                      <p:childTnLst>
                        <p:par>
                          <p:cTn id="436" fill="hold">
                            <p:stCondLst>
                              <p:cond delay="0"/>
                            </p:stCondLst>
                            <p:childTnLst>
                              <p:par>
                                <p:cTn id="437" presetID="1" presetClass="entr" presetSubtype="0" fill="hold" nodeType="clickEffect">
                                  <p:stCondLst>
                                    <p:cond delay="0"/>
                                  </p:stCondLst>
                                  <p:childTnLst>
                                    <p:set>
                                      <p:cBhvr>
                                        <p:cTn id="438" dur="1" fill="hold">
                                          <p:stCondLst>
                                            <p:cond delay="0"/>
                                          </p:stCondLst>
                                        </p:cTn>
                                        <p:tgtEl>
                                          <p:spTgt spid="340"/>
                                        </p:tgtEl>
                                        <p:attrNameLst>
                                          <p:attrName>style.visibility</p:attrName>
                                        </p:attrNameLst>
                                      </p:cBhvr>
                                      <p:to>
                                        <p:strVal val="visible"/>
                                      </p:to>
                                    </p:set>
                                  </p:childTnLst>
                                </p:cTn>
                              </p:par>
                              <p:par>
                                <p:cTn id="439" presetID="1" presetClass="entr" presetSubtype="0" fill="hold" grpId="0" nodeType="withEffect">
                                  <p:stCondLst>
                                    <p:cond delay="0"/>
                                  </p:stCondLst>
                                  <p:childTnLst>
                                    <p:set>
                                      <p:cBhvr>
                                        <p:cTn id="440" dur="1" fill="hold">
                                          <p:stCondLst>
                                            <p:cond delay="0"/>
                                          </p:stCondLst>
                                        </p:cTn>
                                        <p:tgtEl>
                                          <p:spTgt spid="316"/>
                                        </p:tgtEl>
                                        <p:attrNameLst>
                                          <p:attrName>style.visibility</p:attrName>
                                        </p:attrNameLst>
                                      </p:cBhvr>
                                      <p:to>
                                        <p:strVal val="visible"/>
                                      </p:to>
                                    </p:set>
                                  </p:childTnLst>
                                </p:cTn>
                              </p:par>
                            </p:childTnLst>
                          </p:cTn>
                        </p:par>
                      </p:childTnLst>
                    </p:cTn>
                  </p:par>
                  <p:par>
                    <p:cTn id="441" fill="hold">
                      <p:stCondLst>
                        <p:cond delay="indefinite"/>
                      </p:stCondLst>
                      <p:childTnLst>
                        <p:par>
                          <p:cTn id="442" fill="hold">
                            <p:stCondLst>
                              <p:cond delay="0"/>
                            </p:stCondLst>
                            <p:childTnLst>
                              <p:par>
                                <p:cTn id="443" presetID="1" presetClass="entr" presetSubtype="0" fill="hold" nodeType="clickEffect">
                                  <p:stCondLst>
                                    <p:cond delay="0"/>
                                  </p:stCondLst>
                                  <p:childTnLst>
                                    <p:set>
                                      <p:cBhvr>
                                        <p:cTn id="444" dur="1" fill="hold">
                                          <p:stCondLst>
                                            <p:cond delay="0"/>
                                          </p:stCondLst>
                                        </p:cTn>
                                        <p:tgtEl>
                                          <p:spTgt spid="332"/>
                                        </p:tgtEl>
                                        <p:attrNameLst>
                                          <p:attrName>style.visibility</p:attrName>
                                        </p:attrNameLst>
                                      </p:cBhvr>
                                      <p:to>
                                        <p:strVal val="visible"/>
                                      </p:to>
                                    </p:set>
                                  </p:childTnLst>
                                </p:cTn>
                              </p:par>
                              <p:par>
                                <p:cTn id="445" presetID="1" presetClass="entr" presetSubtype="0" fill="hold" grpId="0" nodeType="withEffect">
                                  <p:stCondLst>
                                    <p:cond delay="0"/>
                                  </p:stCondLst>
                                  <p:childTnLst>
                                    <p:set>
                                      <p:cBhvr>
                                        <p:cTn id="446" dur="1" fill="hold">
                                          <p:stCondLst>
                                            <p:cond delay="0"/>
                                          </p:stCondLst>
                                        </p:cTn>
                                        <p:tgtEl>
                                          <p:spTgt spid="51"/>
                                        </p:tgtEl>
                                        <p:attrNameLst>
                                          <p:attrName>style.visibility</p:attrName>
                                        </p:attrNameLst>
                                      </p:cBhvr>
                                      <p:to>
                                        <p:strVal val="visible"/>
                                      </p:to>
                                    </p:set>
                                  </p:childTnLst>
                                </p:cTn>
                              </p:par>
                            </p:childTnLst>
                          </p:cTn>
                        </p:par>
                      </p:childTnLst>
                    </p:cTn>
                  </p:par>
                  <p:par>
                    <p:cTn id="447" fill="hold">
                      <p:stCondLst>
                        <p:cond delay="indefinite"/>
                      </p:stCondLst>
                      <p:childTnLst>
                        <p:par>
                          <p:cTn id="448" fill="hold">
                            <p:stCondLst>
                              <p:cond delay="0"/>
                            </p:stCondLst>
                            <p:childTnLst>
                              <p:par>
                                <p:cTn id="449" presetID="1" presetClass="exit" presetSubtype="0" fill="hold" grpId="0" nodeType="clickEffect">
                                  <p:stCondLst>
                                    <p:cond delay="0"/>
                                  </p:stCondLst>
                                  <p:childTnLst>
                                    <p:set>
                                      <p:cBhvr>
                                        <p:cTn id="450" dur="1" fill="hold">
                                          <p:stCondLst>
                                            <p:cond delay="0"/>
                                          </p:stCondLst>
                                        </p:cTn>
                                        <p:tgtEl>
                                          <p:spTgt spid="35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5" grpId="0" animBg="1"/>
      <p:bldP spid="16" grpId="0" animBg="1"/>
      <p:bldP spid="17" grpId="0" animBg="1"/>
      <p:bldP spid="18" grpId="0" animBg="1"/>
      <p:bldP spid="19" grpId="0" animBg="1"/>
      <p:bldP spid="20" grpId="0" animBg="1"/>
      <p:bldP spid="21" grpId="0" animBg="1"/>
      <p:bldP spid="51" grpId="0" animBg="1"/>
      <p:bldP spid="52" grpId="0" animBg="1"/>
      <p:bldP spid="53" grpId="0" animBg="1"/>
      <p:bldP spid="54" grpId="0" animBg="1"/>
      <p:bldP spid="58" grpId="0" animBg="1"/>
      <p:bldP spid="59" grpId="0" animBg="1"/>
      <p:bldP spid="60" grpId="0" animBg="1"/>
      <p:bldP spid="61" grpId="0" animBg="1"/>
      <p:bldP spid="86" grpId="0" animBg="1"/>
      <p:bldP spid="89" grpId="0" animBg="1"/>
      <p:bldP spid="90" grpId="0" animBg="1"/>
      <p:bldP spid="91" grpId="0" animBg="1"/>
      <p:bldP spid="92" grpId="0" animBg="1"/>
      <p:bldP spid="93" grpId="0" animBg="1"/>
      <p:bldP spid="97" grpId="0" animBg="1"/>
      <p:bldP spid="98" grpId="0" animBg="1"/>
      <p:bldP spid="99" grpId="0" animBg="1"/>
      <p:bldP spid="100" grpId="0" animBg="1"/>
      <p:bldP spid="101" grpId="0" animBg="1"/>
      <p:bldP spid="102" grpId="0" animBg="1"/>
      <p:bldP spid="103" grpId="0" animBg="1"/>
      <p:bldP spid="104" grpId="0" animBg="1"/>
      <p:bldP spid="105" grpId="0" animBg="1"/>
      <p:bldP spid="106" grpId="0" animBg="1"/>
      <p:bldP spid="107" grpId="0" animBg="1"/>
      <p:bldP spid="108" grpId="0" animBg="1"/>
      <p:bldP spid="145" grpId="0" animBg="1"/>
      <p:bldP spid="146" grpId="0" animBg="1"/>
      <p:bldP spid="147" grpId="0" animBg="1"/>
      <p:bldP spid="148" grpId="0" animBg="1"/>
      <p:bldP spid="161" grpId="0" animBg="1"/>
      <p:bldP spid="162" grpId="0" animBg="1"/>
      <p:bldP spid="163" grpId="0" animBg="1"/>
      <p:bldP spid="164" grpId="0" animBg="1"/>
      <p:bldP spid="165" grpId="0" animBg="1"/>
      <p:bldP spid="166" grpId="0" animBg="1"/>
      <p:bldP spid="167" grpId="0" animBg="1"/>
      <p:bldP spid="168" grpId="0" animBg="1"/>
      <p:bldP spid="169" grpId="0" animBg="1"/>
      <p:bldP spid="149" grpId="0" animBg="1"/>
      <p:bldP spid="151" grpId="0" animBg="1"/>
      <p:bldP spid="152" grpId="0" animBg="1"/>
      <p:bldP spid="198" grpId="0" animBg="1"/>
      <p:bldP spid="199" grpId="0" animBg="1"/>
      <p:bldP spid="200" grpId="0" animBg="1"/>
      <p:bldP spid="201" grpId="0" animBg="1"/>
      <p:bldP spid="202" grpId="0" animBg="1"/>
      <p:bldP spid="203" grpId="0" animBg="1"/>
      <p:bldP spid="204" grpId="0" animBg="1"/>
      <p:bldP spid="217" grpId="0" animBg="1"/>
      <p:bldP spid="218" grpId="0" animBg="1"/>
      <p:bldP spid="219" grpId="0" animBg="1"/>
      <p:bldP spid="220" grpId="0" animBg="1"/>
      <p:bldP spid="221" grpId="0" animBg="1"/>
      <p:bldP spid="222" grpId="0" animBg="1"/>
      <p:bldP spid="223" grpId="0" animBg="1"/>
      <p:bldP spid="264" grpId="0" animBg="1"/>
      <p:bldP spid="315" grpId="0" animBg="1"/>
      <p:bldP spid="316" grpId="0" animBg="1"/>
      <p:bldP spid="317" grpId="0" animBg="1"/>
      <p:bldP spid="35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05FC9458-0DB4-4FD8-93A3-30139A10D512}"/>
              </a:ext>
            </a:extLst>
          </p:cNvPr>
          <p:cNvSpPr>
            <a:spLocks noGrp="1" noChangeArrowheads="1"/>
          </p:cNvSpPr>
          <p:nvPr>
            <p:ph type="title"/>
          </p:nvPr>
        </p:nvSpPr>
        <p:spPr/>
        <p:txBody>
          <a:bodyPr>
            <a:normAutofit/>
          </a:bodyPr>
          <a:lstStyle/>
          <a:p>
            <a:pPr algn="ctr"/>
            <a:r>
              <a:rPr lang="en-GB" altLang="en-US" sz="4800" b="1">
                <a:latin typeface="Arial" panose="020B0604020202020204" pitchFamily="34" charset="0"/>
                <a:cs typeface="Arial" panose="020B0604020202020204" pitchFamily="34" charset="0"/>
              </a:rPr>
              <a:t>Every Child Matters</a:t>
            </a:r>
          </a:p>
        </p:txBody>
      </p:sp>
      <p:sp>
        <p:nvSpPr>
          <p:cNvPr id="45059" name="Content Placeholder 2">
            <a:extLst>
              <a:ext uri="{FF2B5EF4-FFF2-40B4-BE49-F238E27FC236}">
                <a16:creationId xmlns:a16="http://schemas.microsoft.com/office/drawing/2014/main" id="{42C3865A-26EA-45D3-B489-F48217DA5D51}"/>
              </a:ext>
            </a:extLst>
          </p:cNvPr>
          <p:cNvSpPr>
            <a:spLocks noGrp="1" noChangeArrowheads="1"/>
          </p:cNvSpPr>
          <p:nvPr>
            <p:ph idx="1"/>
          </p:nvPr>
        </p:nvSpPr>
        <p:spPr bwMode="auto">
          <a:xfrm>
            <a:off x="628650" y="1825625"/>
            <a:ext cx="4015358" cy="3640897"/>
          </a:xfrm>
        </p:spPr>
        <p:txBody>
          <a:bodyPr wrap="square" numCol="1" anchor="t" anchorCtr="0" compatLnSpc="1">
            <a:prstTxWarp prst="textNoShape">
              <a:avLst/>
            </a:prstTxWarp>
          </a:bodyPr>
          <a:lstStyle/>
          <a:p>
            <a:r>
              <a:rPr lang="en-GB" altLang="en-US" err="1"/>
              <a:t>Papur</a:t>
            </a:r>
            <a:r>
              <a:rPr lang="en-GB" altLang="en-US"/>
              <a:t> </a:t>
            </a:r>
            <a:r>
              <a:rPr lang="en-GB" altLang="en-US" err="1"/>
              <a:t>Gwyrdd</a:t>
            </a:r>
            <a:r>
              <a:rPr lang="en-GB" altLang="en-US"/>
              <a:t>/ </a:t>
            </a:r>
            <a:r>
              <a:rPr lang="en-GB" altLang="en-US">
                <a:solidFill>
                  <a:schemeClr val="accent1">
                    <a:lumMod val="75000"/>
                  </a:schemeClr>
                </a:solidFill>
              </a:rPr>
              <a:t>Green Paper</a:t>
            </a:r>
          </a:p>
          <a:p>
            <a:r>
              <a:rPr lang="en-GB" altLang="en-US" err="1"/>
              <a:t>Llywodraeth</a:t>
            </a:r>
            <a:r>
              <a:rPr lang="en-GB" altLang="en-US"/>
              <a:t> </a:t>
            </a:r>
            <a:r>
              <a:rPr lang="en-GB" altLang="en-US" err="1"/>
              <a:t>yn</a:t>
            </a:r>
            <a:r>
              <a:rPr lang="en-GB" altLang="en-US"/>
              <a:t> </a:t>
            </a:r>
            <a:r>
              <a:rPr lang="en-GB" altLang="en-US" err="1"/>
              <a:t>amlinellu</a:t>
            </a:r>
            <a:r>
              <a:rPr lang="en-GB" altLang="en-US"/>
              <a:t> </a:t>
            </a:r>
            <a:r>
              <a:rPr lang="en-GB" altLang="en-US" err="1"/>
              <a:t>diwygiad</a:t>
            </a:r>
            <a:r>
              <a:rPr lang="en-GB" altLang="en-US"/>
              <a:t> </a:t>
            </a:r>
            <a:r>
              <a:rPr lang="en-GB" altLang="en-US" err="1"/>
              <a:t>angenrheidiol</a:t>
            </a:r>
            <a:r>
              <a:rPr lang="en-GB" altLang="en-US"/>
              <a:t>/ </a:t>
            </a:r>
            <a:r>
              <a:rPr lang="en-GB" altLang="en-US">
                <a:solidFill>
                  <a:schemeClr val="accent1">
                    <a:lumMod val="75000"/>
                  </a:schemeClr>
                </a:solidFill>
              </a:rPr>
              <a:t>Government outlining necessary reform</a:t>
            </a:r>
          </a:p>
        </p:txBody>
      </p:sp>
      <p:pic>
        <p:nvPicPr>
          <p:cNvPr id="45060" name="Picture 4">
            <a:extLst>
              <a:ext uri="{FF2B5EF4-FFF2-40B4-BE49-F238E27FC236}">
                <a16:creationId xmlns:a16="http://schemas.microsoft.com/office/drawing/2014/main" id="{059D256F-6DA8-4129-A295-8A546240EB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7514" y="1412776"/>
            <a:ext cx="2947988" cy="428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1">
            <a:extLst>
              <a:ext uri="{FF2B5EF4-FFF2-40B4-BE49-F238E27FC236}">
                <a16:creationId xmlns:a16="http://schemas.microsoft.com/office/drawing/2014/main" id="{21589ECC-10BE-4172-93F6-3E5FADD28C35}"/>
              </a:ext>
            </a:extLst>
          </p:cNvPr>
          <p:cNvSpPr txBox="1">
            <a:spLocks noChangeArrowheads="1"/>
          </p:cNvSpPr>
          <p:nvPr/>
        </p:nvSpPr>
        <p:spPr bwMode="auto">
          <a:xfrm>
            <a:off x="457200" y="19050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800" b="1" err="1">
                <a:solidFill>
                  <a:srgbClr val="000000"/>
                </a:solidFill>
                <a:latin typeface="Arial" panose="020B0604020202020204" pitchFamily="34" charset="0"/>
                <a:cs typeface="Lucida Sans Unicode" panose="020B0602030504020204" pitchFamily="34" charset="0"/>
              </a:rPr>
              <a:t>Deddf</a:t>
            </a:r>
            <a:r>
              <a:rPr lang="en-US" altLang="en-US" sz="4800" b="1">
                <a:solidFill>
                  <a:srgbClr val="000000"/>
                </a:solidFill>
                <a:latin typeface="Arial" panose="020B0604020202020204" pitchFamily="34" charset="0"/>
                <a:cs typeface="Lucida Sans Unicode" panose="020B0602030504020204" pitchFamily="34" charset="0"/>
              </a:rPr>
              <a:t> Plant 2004</a:t>
            </a:r>
            <a:br>
              <a:rPr lang="en-US" altLang="en-US" sz="4800" b="1">
                <a:solidFill>
                  <a:srgbClr val="000000"/>
                </a:solidFill>
                <a:latin typeface="Arial" panose="020B0604020202020204" pitchFamily="34" charset="0"/>
                <a:cs typeface="Lucida Sans Unicode" panose="020B0602030504020204" pitchFamily="34" charset="0"/>
              </a:rPr>
            </a:br>
            <a:r>
              <a:rPr lang="en-US" altLang="en-US" sz="4800" b="1">
                <a:solidFill>
                  <a:schemeClr val="accent1">
                    <a:lumMod val="75000"/>
                  </a:schemeClr>
                </a:solidFill>
                <a:latin typeface="Arial" panose="020B0604020202020204" pitchFamily="34" charset="0"/>
                <a:cs typeface="Lucida Sans Unicode" panose="020B0602030504020204" pitchFamily="34" charset="0"/>
              </a:rPr>
              <a:t>Children Act 2004</a:t>
            </a:r>
          </a:p>
        </p:txBody>
      </p:sp>
      <p:sp>
        <p:nvSpPr>
          <p:cNvPr id="47107" name="Text Box 2">
            <a:extLst>
              <a:ext uri="{FF2B5EF4-FFF2-40B4-BE49-F238E27FC236}">
                <a16:creationId xmlns:a16="http://schemas.microsoft.com/office/drawing/2014/main" id="{323A3DD9-F2C8-416F-BFDB-456C2A03C301}"/>
              </a:ext>
            </a:extLst>
          </p:cNvPr>
          <p:cNvSpPr txBox="1">
            <a:spLocks noChangeArrowheads="1"/>
          </p:cNvSpPr>
          <p:nvPr/>
        </p:nvSpPr>
        <p:spPr bwMode="auto">
          <a:xfrm>
            <a:off x="457200" y="1600200"/>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Rhedeg wrth ymyl y Deddf Plant 1988</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Comisiynydd Plant i Loegr</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Plentyn yn canolog</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Byrddau lleol Diogelu Plant </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Broses Deddfwriaethol i rhannu gwybodaeth</a:t>
            </a:r>
          </a:p>
        </p:txBody>
      </p:sp>
      <p:sp>
        <p:nvSpPr>
          <p:cNvPr id="47108" name="Text Box 3">
            <a:extLst>
              <a:ext uri="{FF2B5EF4-FFF2-40B4-BE49-F238E27FC236}">
                <a16:creationId xmlns:a16="http://schemas.microsoft.com/office/drawing/2014/main" id="{EBDE3EDC-4650-4923-BEFF-BAA4342D14A2}"/>
              </a:ext>
            </a:extLst>
          </p:cNvPr>
          <p:cNvSpPr txBox="1">
            <a:spLocks noChangeArrowheads="1"/>
          </p:cNvSpPr>
          <p:nvPr/>
        </p:nvSpPr>
        <p:spPr bwMode="auto">
          <a:xfrm>
            <a:off x="4648200" y="1600200"/>
            <a:ext cx="4038600" cy="5492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a:solidFill>
                  <a:schemeClr val="accent1">
                    <a:lumMod val="75000"/>
                  </a:schemeClr>
                </a:solidFill>
                <a:latin typeface="Arial" panose="020B0604020202020204" pitchFamily="34" charset="0"/>
                <a:cs typeface="Lucida Sans Unicode" panose="020B0602030504020204" pitchFamily="34" charset="0"/>
              </a:rPr>
              <a:t>Runs alongside the Children Act 1989</a:t>
            </a:r>
          </a:p>
          <a:p>
            <a:pPr eaLnBrk="1" hangingPunct="1">
              <a:lnSpc>
                <a:spcPct val="100000"/>
              </a:lnSpc>
              <a:spcBef>
                <a:spcPts val="700"/>
              </a:spcBef>
            </a:pPr>
            <a:r>
              <a:rPr lang="en-US" altLang="en-US" sz="2400">
                <a:solidFill>
                  <a:schemeClr val="accent1">
                    <a:lumMod val="75000"/>
                  </a:schemeClr>
                </a:solidFill>
                <a:latin typeface="Arial" panose="020B0604020202020204" pitchFamily="34" charset="0"/>
                <a:cs typeface="Lucida Sans Unicode" panose="020B0602030504020204" pitchFamily="34" charset="0"/>
              </a:rPr>
              <a:t>Children’s Commissioner for England</a:t>
            </a:r>
          </a:p>
          <a:p>
            <a:pPr eaLnBrk="1" hangingPunct="1">
              <a:lnSpc>
                <a:spcPct val="100000"/>
              </a:lnSpc>
              <a:spcBef>
                <a:spcPts val="700"/>
              </a:spcBef>
            </a:pPr>
            <a:r>
              <a:rPr lang="en-US" altLang="en-US" sz="2400">
                <a:solidFill>
                  <a:schemeClr val="accent1">
                    <a:lumMod val="75000"/>
                  </a:schemeClr>
                </a:solidFill>
                <a:latin typeface="Arial" panose="020B0604020202020204" pitchFamily="34" charset="0"/>
                <a:cs typeface="Lucida Sans Unicode" panose="020B0602030504020204" pitchFamily="34" charset="0"/>
              </a:rPr>
              <a:t>Child </a:t>
            </a:r>
            <a:r>
              <a:rPr lang="en-US" altLang="en-US" sz="2400" err="1">
                <a:solidFill>
                  <a:schemeClr val="accent1">
                    <a:lumMod val="75000"/>
                  </a:schemeClr>
                </a:solidFill>
                <a:latin typeface="Arial" panose="020B0604020202020204" pitchFamily="34" charset="0"/>
                <a:cs typeface="Lucida Sans Unicode" panose="020B0602030504020204" pitchFamily="34" charset="0"/>
              </a:rPr>
              <a:t>Centred</a:t>
            </a:r>
            <a:endParaRPr lang="en-US" altLang="en-US" sz="2400">
              <a:solidFill>
                <a:schemeClr val="accent1">
                  <a:lumMod val="75000"/>
                </a:schemeClr>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a:solidFill>
                  <a:schemeClr val="accent1">
                    <a:lumMod val="75000"/>
                  </a:schemeClr>
                </a:solidFill>
                <a:latin typeface="Arial" panose="020B0604020202020204" pitchFamily="34" charset="0"/>
                <a:cs typeface="Lucida Sans Unicode" panose="020B0602030504020204" pitchFamily="34" charset="0"/>
              </a:rPr>
              <a:t>Local Safeguarding Children’s Boards</a:t>
            </a:r>
          </a:p>
          <a:p>
            <a:pPr eaLnBrk="1" hangingPunct="1">
              <a:lnSpc>
                <a:spcPct val="100000"/>
              </a:lnSpc>
              <a:spcBef>
                <a:spcPts val="700"/>
              </a:spcBef>
            </a:pPr>
            <a:r>
              <a:rPr lang="en-US" altLang="en-US" sz="2400">
                <a:solidFill>
                  <a:schemeClr val="accent1">
                    <a:lumMod val="75000"/>
                  </a:schemeClr>
                </a:solidFill>
                <a:latin typeface="Arial" panose="020B0604020202020204" pitchFamily="34" charset="0"/>
                <a:cs typeface="Lucida Sans Unicode" panose="020B0602030504020204" pitchFamily="34" charset="0"/>
              </a:rPr>
              <a:t>Legislative basis for sharing information</a:t>
            </a:r>
          </a:p>
          <a:p>
            <a:pPr eaLnBrk="1" hangingPunct="1">
              <a:lnSpc>
                <a:spcPct val="100000"/>
              </a:lnSpc>
              <a:spcBef>
                <a:spcPts val="700"/>
              </a:spcBef>
              <a:buFont typeface="Arial" panose="020B0604020202020204" pitchFamily="34" charset="0"/>
              <a:buNone/>
            </a:pPr>
            <a:endParaRPr lang="en-US" altLang="en-US" sz="2400">
              <a:solidFill>
                <a:schemeClr val="accent2"/>
              </a:solidFill>
              <a:latin typeface="Arial" panose="020B0604020202020204" pitchFamily="34" charset="0"/>
              <a:cs typeface="Lucida Sans Unicode" panose="020B0602030504020204" pitchFamily="34" charset="0"/>
            </a:endParaRPr>
          </a:p>
          <a:p>
            <a:pPr eaLnBrk="1" hangingPunct="1">
              <a:lnSpc>
                <a:spcPct val="100000"/>
              </a:lnSpc>
              <a:spcBef>
                <a:spcPts val="700"/>
              </a:spcBef>
              <a:buFont typeface="Arial" panose="020B0604020202020204" pitchFamily="34" charset="0"/>
              <a:buNone/>
            </a:pPr>
            <a:endParaRPr lang="en-US" altLang="en-US" sz="2400">
              <a:solidFill>
                <a:srgbClr val="000000"/>
              </a:solidFill>
              <a:latin typeface="Arial" panose="020B0604020202020204" pitchFamily="34" charset="0"/>
              <a:cs typeface="Lucida Sans Unicode" panose="020B0602030504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9B89-4565-4B09-902D-CC1A8A836D05}"/>
              </a:ext>
            </a:extLst>
          </p:cNvPr>
          <p:cNvSpPr>
            <a:spLocks noGrp="1"/>
          </p:cNvSpPr>
          <p:nvPr>
            <p:ph type="title"/>
          </p:nvPr>
        </p:nvSpPr>
        <p:spPr/>
        <p:txBody>
          <a:bodyPr rtlCol="0">
            <a:normAutofit fontScale="90000"/>
          </a:bodyPr>
          <a:lstStyle/>
          <a:p>
            <a:pPr algn="ctr" fontAlgn="auto">
              <a:spcAft>
                <a:spcPts val="0"/>
              </a:spcAft>
              <a:defRPr/>
            </a:pPr>
            <a:r>
              <a:rPr lang="en-US" altLang="en-US" sz="5300" b="1">
                <a:solidFill>
                  <a:srgbClr val="000000"/>
                </a:solidFill>
                <a:latin typeface="Arial" panose="020B0604020202020204" pitchFamily="34" charset="0"/>
                <a:cs typeface="Lucida Sans Unicode" panose="020B0602030504020204" pitchFamily="34" charset="0"/>
              </a:rPr>
              <a:t>Deddf Plant 2004</a:t>
            </a:r>
            <a:br>
              <a:rPr lang="en-US" altLang="en-US" sz="5300" b="1">
                <a:solidFill>
                  <a:srgbClr val="000000"/>
                </a:solidFill>
                <a:latin typeface="Arial" panose="020B0604020202020204" pitchFamily="34" charset="0"/>
                <a:cs typeface="Lucida Sans Unicode" panose="020B0602030504020204" pitchFamily="34" charset="0"/>
              </a:rPr>
            </a:br>
            <a:r>
              <a:rPr lang="en-US" altLang="en-US" sz="5300" b="1">
                <a:solidFill>
                  <a:schemeClr val="accent1">
                    <a:lumMod val="75000"/>
                  </a:schemeClr>
                </a:solidFill>
                <a:latin typeface="Arial" panose="020B0604020202020204" pitchFamily="34" charset="0"/>
                <a:cs typeface="Lucida Sans Unicode" panose="020B0602030504020204" pitchFamily="34" charset="0"/>
              </a:rPr>
              <a:t>Children Act 2004</a:t>
            </a:r>
            <a:br>
              <a:rPr lang="en-US" altLang="en-US" b="1">
                <a:solidFill>
                  <a:srgbClr val="0000FF"/>
                </a:solidFill>
                <a:latin typeface="Arial" panose="020B0604020202020204" pitchFamily="34" charset="0"/>
                <a:cs typeface="Lucida Sans Unicode" panose="020B0602030504020204" pitchFamily="34" charset="0"/>
              </a:rPr>
            </a:br>
            <a:endParaRPr lang="en-GB"/>
          </a:p>
        </p:txBody>
      </p:sp>
      <p:sp>
        <p:nvSpPr>
          <p:cNvPr id="49155" name="Content Placeholder 2">
            <a:extLst>
              <a:ext uri="{FF2B5EF4-FFF2-40B4-BE49-F238E27FC236}">
                <a16:creationId xmlns:a16="http://schemas.microsoft.com/office/drawing/2014/main" id="{90CB2853-229C-4A1C-8887-8C5032E3FD05}"/>
              </a:ext>
            </a:extLst>
          </p:cNvPr>
          <p:cNvSpPr>
            <a:spLocks noGrp="1" noChangeArrowheads="1"/>
          </p:cNvSpPr>
          <p:nvPr>
            <p:ph sz="half" idx="1"/>
          </p:nvPr>
        </p:nvSpPr>
        <p:spPr bwMode="auto"/>
        <p:txBody>
          <a:bodyPr wrap="square" numCol="1" anchor="t" anchorCtr="0" compatLnSpc="1">
            <a:prstTxWarp prst="textNoShape">
              <a:avLst/>
            </a:prstTxWarp>
            <a:normAutofit lnSpcReduction="10000"/>
          </a:bodyPr>
          <a:lstStyle/>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Atebolwydd eglir</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Adolygiad Achos Difrifol</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Dylanwadodd y Gweithdrefnau Diogelu Cymru </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Argymhellion</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Darpariaeth ychwanegol i blant a ADY </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Y Papur Gwyrdd: Every Child Matters</a:t>
            </a:r>
          </a:p>
          <a:p>
            <a:pPr>
              <a:spcBef>
                <a:spcPts val="700"/>
              </a:spcBef>
            </a:pPr>
            <a:endParaRPr lang="en-US" altLang="en-US" sz="2400">
              <a:solidFill>
                <a:srgbClr val="000000"/>
              </a:solidFill>
              <a:latin typeface="Arial" panose="020B0604020202020204" pitchFamily="34" charset="0"/>
              <a:cs typeface="Lucida Sans Unicode" panose="020B0602030504020204" pitchFamily="34" charset="0"/>
            </a:endParaRPr>
          </a:p>
          <a:p>
            <a:endParaRPr lang="en-GB" altLang="en-US"/>
          </a:p>
        </p:txBody>
      </p:sp>
      <p:sp>
        <p:nvSpPr>
          <p:cNvPr id="49156" name="Content Placeholder 3">
            <a:extLst>
              <a:ext uri="{FF2B5EF4-FFF2-40B4-BE49-F238E27FC236}">
                <a16:creationId xmlns:a16="http://schemas.microsoft.com/office/drawing/2014/main" id="{BD335E35-EBAC-4C3B-9CE0-6AD755F4EEB9}"/>
              </a:ext>
            </a:extLst>
          </p:cNvPr>
          <p:cNvSpPr>
            <a:spLocks noGrp="1" noChangeArrowheads="1"/>
          </p:cNvSpPr>
          <p:nvPr>
            <p:ph sz="half" idx="2"/>
          </p:nvPr>
        </p:nvSpPr>
        <p:spPr bwMode="auto"/>
        <p:txBody>
          <a:bodyPr wrap="square" numCol="1" anchor="t" anchorCtr="0" compatLnSpc="1">
            <a:prstTxWarp prst="textNoShape">
              <a:avLst/>
            </a:prstTxWarp>
            <a:normAutofit lnSpcReduction="10000"/>
          </a:bodyPr>
          <a:lstStyle/>
          <a:p>
            <a:r>
              <a:rPr lang="en-GB" altLang="en-US" sz="2400">
                <a:solidFill>
                  <a:schemeClr val="accent1">
                    <a:lumMod val="75000"/>
                  </a:schemeClr>
                </a:solidFill>
                <a:latin typeface="Arial" panose="020B0604020202020204" pitchFamily="34" charset="0"/>
                <a:cs typeface="Arial" panose="020B0604020202020204" pitchFamily="34" charset="0"/>
              </a:rPr>
              <a:t>Clearer Accountability</a:t>
            </a:r>
          </a:p>
          <a:p>
            <a:r>
              <a:rPr lang="en-GB" altLang="en-US" sz="2400">
                <a:solidFill>
                  <a:schemeClr val="accent1">
                    <a:lumMod val="75000"/>
                  </a:schemeClr>
                </a:solidFill>
                <a:latin typeface="Arial" panose="020B0604020202020204" pitchFamily="34" charset="0"/>
                <a:cs typeface="Arial" panose="020B0604020202020204" pitchFamily="34" charset="0"/>
              </a:rPr>
              <a:t>Serious Case Review</a:t>
            </a:r>
          </a:p>
          <a:p>
            <a:r>
              <a:rPr lang="en-GB" altLang="en-US" sz="2400">
                <a:solidFill>
                  <a:schemeClr val="accent1">
                    <a:lumMod val="75000"/>
                  </a:schemeClr>
                </a:solidFill>
                <a:latin typeface="Arial" panose="020B0604020202020204" pitchFamily="34" charset="0"/>
                <a:cs typeface="Arial" panose="020B0604020202020204" pitchFamily="34" charset="0"/>
              </a:rPr>
              <a:t>Influenced the Wales Safeguarding Procedures</a:t>
            </a:r>
          </a:p>
          <a:p>
            <a:pPr>
              <a:spcBef>
                <a:spcPts val="700"/>
              </a:spcBef>
            </a:pPr>
            <a:r>
              <a:rPr lang="en-US" altLang="en-US" sz="2400">
                <a:solidFill>
                  <a:schemeClr val="accent1">
                    <a:lumMod val="75000"/>
                  </a:schemeClr>
                </a:solidFill>
                <a:latin typeface="Arial" panose="020B0604020202020204" pitchFamily="34" charset="0"/>
                <a:cs typeface="Arial" panose="020B0604020202020204" pitchFamily="34" charset="0"/>
              </a:rPr>
              <a:t>Recommendations</a:t>
            </a:r>
          </a:p>
          <a:p>
            <a:pPr>
              <a:spcBef>
                <a:spcPts val="700"/>
              </a:spcBef>
            </a:pPr>
            <a:r>
              <a:rPr lang="en-US" altLang="en-US" sz="2400">
                <a:solidFill>
                  <a:schemeClr val="accent1">
                    <a:lumMod val="75000"/>
                  </a:schemeClr>
                </a:solidFill>
                <a:latin typeface="Arial" panose="020B0604020202020204" pitchFamily="34" charset="0"/>
                <a:cs typeface="Arial" panose="020B0604020202020204" pitchFamily="34" charset="0"/>
              </a:rPr>
              <a:t>Additional provision for children with ALN</a:t>
            </a:r>
          </a:p>
          <a:p>
            <a:pPr>
              <a:spcBef>
                <a:spcPts val="700"/>
              </a:spcBef>
            </a:pPr>
            <a:r>
              <a:rPr lang="en-US" altLang="en-US" sz="2400">
                <a:solidFill>
                  <a:schemeClr val="accent1">
                    <a:lumMod val="75000"/>
                  </a:schemeClr>
                </a:solidFill>
                <a:latin typeface="Arial" panose="020B0604020202020204" pitchFamily="34" charset="0"/>
                <a:cs typeface="Arial" panose="020B0604020202020204" pitchFamily="34" charset="0"/>
              </a:rPr>
              <a:t>The Green Paper: Every Child Matters</a:t>
            </a:r>
          </a:p>
          <a:p>
            <a:pPr>
              <a:spcBef>
                <a:spcPts val="700"/>
              </a:spcBef>
            </a:pPr>
            <a:endParaRPr lang="en-US" altLang="en-US" sz="2400">
              <a:solidFill>
                <a:srgbClr val="0000FF"/>
              </a:solidFill>
              <a:latin typeface="Arial" panose="020B0604020202020204" pitchFamily="34" charset="0"/>
              <a:cs typeface="Arial" panose="020B0604020202020204" pitchFamily="34" charset="0"/>
            </a:endParaRPr>
          </a:p>
          <a:p>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814C8F74-E14A-4CEE-8E3C-C069B917C9D2}"/>
              </a:ext>
            </a:extLst>
          </p:cNvPr>
          <p:cNvSpPr>
            <a:spLocks noGrp="1" noChangeArrowheads="1"/>
          </p:cNvSpPr>
          <p:nvPr>
            <p:ph type="title"/>
          </p:nvPr>
        </p:nvSpPr>
        <p:spPr/>
        <p:txBody>
          <a:bodyPr>
            <a:noAutofit/>
          </a:bodyPr>
          <a:lstStyle/>
          <a:p>
            <a:pPr algn="ctr"/>
            <a:r>
              <a:rPr lang="en-GB" altLang="en-US" sz="4800" b="1" err="1">
                <a:latin typeface="Arial" panose="020B0604020202020204" pitchFamily="34" charset="0"/>
                <a:cs typeface="Arial" panose="020B0604020202020204" pitchFamily="34" charset="0"/>
              </a:rPr>
              <a:t>Adolygiad</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Achos</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Difrifol</a:t>
            </a:r>
            <a:r>
              <a:rPr lang="en-GB" altLang="en-US" sz="4800" b="1">
                <a:latin typeface="Arial" panose="020B0604020202020204" pitchFamily="34" charset="0"/>
                <a:cs typeface="Arial" panose="020B0604020202020204" pitchFamily="34" charset="0"/>
              </a:rPr>
              <a:t>/</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Serious Case Review</a:t>
            </a:r>
          </a:p>
        </p:txBody>
      </p:sp>
      <p:sp>
        <p:nvSpPr>
          <p:cNvPr id="51203" name="Content Placeholder 2">
            <a:extLst>
              <a:ext uri="{FF2B5EF4-FFF2-40B4-BE49-F238E27FC236}">
                <a16:creationId xmlns:a16="http://schemas.microsoft.com/office/drawing/2014/main" id="{4F8F06E5-81EA-4122-B5AE-65A1261F3CE7}"/>
              </a:ext>
            </a:extLst>
          </p:cNvPr>
          <p:cNvSpPr>
            <a:spLocks noGrp="1" noChangeArrowheads="1"/>
          </p:cNvSpPr>
          <p:nvPr>
            <p:ph sz="half" idx="1"/>
          </p:nvPr>
        </p:nvSpPr>
        <p:spPr bwMode="auto"/>
        <p:txBody>
          <a:bodyPr wrap="square" numCol="1" anchor="t" anchorCtr="0" compatLnSpc="1">
            <a:prstTxWarp prst="textNoShape">
              <a:avLst/>
            </a:prstTxWarp>
            <a:normAutofit fontScale="92500" lnSpcReduction="10000"/>
          </a:bodyPr>
          <a:lstStyle/>
          <a:p>
            <a:r>
              <a:rPr lang="en-GB" altLang="en-US" sz="2200">
                <a:latin typeface="Arial" panose="020B0604020202020204" pitchFamily="34" charset="0"/>
                <a:cs typeface="Arial" panose="020B0604020202020204" pitchFamily="34" charset="0"/>
              </a:rPr>
              <a:t>Adolygu achosion o marwolaeth plnat ble mae camdriniaeth neu esgeulustod wedi cael ei adnabod neu amheu</a:t>
            </a:r>
          </a:p>
          <a:p>
            <a:r>
              <a:rPr lang="en-GB" altLang="en-US" sz="2200">
                <a:latin typeface="Arial" panose="020B0604020202020204" pitchFamily="34" charset="0"/>
                <a:cs typeface="Arial" panose="020B0604020202020204" pitchFamily="34" charset="0"/>
              </a:rPr>
              <a:t>Plentyn wedi dioddef o niwed difrifol</a:t>
            </a:r>
          </a:p>
          <a:p>
            <a:r>
              <a:rPr lang="en-GB" altLang="en-US" sz="2200">
                <a:latin typeface="Arial" panose="020B0604020202020204" pitchFamily="34" charset="0"/>
                <a:cs typeface="Arial" panose="020B0604020202020204" pitchFamily="34" charset="0"/>
              </a:rPr>
              <a:t>Sefydlu ac adnabod unrhyw cyfleuoedd dysgu</a:t>
            </a:r>
          </a:p>
          <a:p>
            <a:r>
              <a:rPr lang="en-GB" altLang="en-US" sz="2200">
                <a:latin typeface="Arial" panose="020B0604020202020204" pitchFamily="34" charset="0"/>
                <a:cs typeface="Arial" panose="020B0604020202020204" pitchFamily="34" charset="0"/>
              </a:rPr>
              <a:t>Wella gweithio aml-asiantaethol</a:t>
            </a:r>
          </a:p>
          <a:p>
            <a:r>
              <a:rPr lang="en-GB" altLang="en-US" sz="2200">
                <a:latin typeface="Arial" panose="020B0604020202020204" pitchFamily="34" charset="0"/>
                <a:cs typeface="Arial" panose="020B0604020202020204" pitchFamily="34" charset="0"/>
              </a:rPr>
              <a:t>BLDP yn gallu comisiynu</a:t>
            </a:r>
          </a:p>
          <a:p>
            <a:endParaRPr lang="en-GB" altLang="en-US"/>
          </a:p>
        </p:txBody>
      </p:sp>
      <p:sp>
        <p:nvSpPr>
          <p:cNvPr id="51204" name="Content Placeholder 3">
            <a:extLst>
              <a:ext uri="{FF2B5EF4-FFF2-40B4-BE49-F238E27FC236}">
                <a16:creationId xmlns:a16="http://schemas.microsoft.com/office/drawing/2014/main" id="{C3DBB1E2-7FB3-4AF8-9E28-35C501C94694}"/>
              </a:ext>
            </a:extLst>
          </p:cNvPr>
          <p:cNvSpPr>
            <a:spLocks noGrp="1" noChangeArrowheads="1"/>
          </p:cNvSpPr>
          <p:nvPr>
            <p:ph sz="half" idx="2"/>
          </p:nvPr>
        </p:nvSpPr>
        <p:spPr bwMode="auto"/>
        <p:txBody>
          <a:bodyPr wrap="square" numCol="1" anchor="t" anchorCtr="0" compatLnSpc="1">
            <a:prstTxWarp prst="textNoShape">
              <a:avLst/>
            </a:prstTxWarp>
            <a:normAutofit fontScale="92500" lnSpcReduction="10000"/>
          </a:bodyPr>
          <a:lstStyle/>
          <a:p>
            <a:r>
              <a:rPr lang="en-GB" altLang="en-US" sz="2200">
                <a:solidFill>
                  <a:schemeClr val="accent1">
                    <a:lumMod val="75000"/>
                  </a:schemeClr>
                </a:solidFill>
                <a:latin typeface="Arial" panose="020B0604020202020204" pitchFamily="34" charset="0"/>
                <a:cs typeface="Arial" panose="020B0604020202020204" pitchFamily="34" charset="0"/>
              </a:rPr>
              <a:t>Review cases of child deaths where abuse or neglect is known or suspected</a:t>
            </a:r>
          </a:p>
          <a:p>
            <a:r>
              <a:rPr lang="en-GB" altLang="en-US" sz="2200">
                <a:solidFill>
                  <a:schemeClr val="accent1">
                    <a:lumMod val="75000"/>
                  </a:schemeClr>
                </a:solidFill>
                <a:latin typeface="Arial" panose="020B0604020202020204" pitchFamily="34" charset="0"/>
                <a:cs typeface="Arial" panose="020B0604020202020204" pitchFamily="34" charset="0"/>
              </a:rPr>
              <a:t>Child has been seriously injured or harmed</a:t>
            </a:r>
          </a:p>
          <a:p>
            <a:r>
              <a:rPr lang="en-GB" altLang="en-US" sz="2200">
                <a:solidFill>
                  <a:schemeClr val="accent1">
                    <a:lumMod val="75000"/>
                  </a:schemeClr>
                </a:solidFill>
                <a:latin typeface="Arial" panose="020B0604020202020204" pitchFamily="34" charset="0"/>
                <a:cs typeface="Arial" panose="020B0604020202020204" pitchFamily="34" charset="0"/>
              </a:rPr>
              <a:t>Establish and identify learning opportunities</a:t>
            </a:r>
          </a:p>
          <a:p>
            <a:r>
              <a:rPr lang="en-GB" altLang="en-US" sz="2200">
                <a:solidFill>
                  <a:schemeClr val="accent1">
                    <a:lumMod val="75000"/>
                  </a:schemeClr>
                </a:solidFill>
                <a:latin typeface="Arial" panose="020B0604020202020204" pitchFamily="34" charset="0"/>
                <a:cs typeface="Arial" panose="020B0604020202020204" pitchFamily="34" charset="0"/>
              </a:rPr>
              <a:t>Improve multiagency working</a:t>
            </a:r>
          </a:p>
          <a:p>
            <a:r>
              <a:rPr lang="en-GB" altLang="en-US" sz="2200">
                <a:solidFill>
                  <a:schemeClr val="accent1">
                    <a:lumMod val="75000"/>
                  </a:schemeClr>
                </a:solidFill>
                <a:latin typeface="Arial" panose="020B0604020202020204" pitchFamily="34" charset="0"/>
                <a:cs typeface="Arial" panose="020B0604020202020204" pitchFamily="34" charset="0"/>
              </a:rPr>
              <a:t>LSCB can commission</a:t>
            </a:r>
          </a:p>
          <a:p>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6DBF7-F9CD-A363-BDA8-08B257A1934E}"/>
              </a:ext>
            </a:extLst>
          </p:cNvPr>
          <p:cNvSpPr>
            <a:spLocks noGrp="1"/>
          </p:cNvSpPr>
          <p:nvPr>
            <p:ph type="title"/>
          </p:nvPr>
        </p:nvSpPr>
        <p:spPr/>
        <p:txBody>
          <a:bodyPr>
            <a:noAutofit/>
          </a:bodyPr>
          <a:lstStyle/>
          <a:p>
            <a:pPr algn="ctr"/>
            <a:r>
              <a:rPr lang="en-GB" sz="4800" b="1" err="1">
                <a:latin typeface="Arial" panose="020B0604020202020204" pitchFamily="34" charset="0"/>
                <a:cs typeface="Arial" panose="020B0604020202020204" pitchFamily="34" charset="0"/>
              </a:rPr>
              <a:t>Adolygiad</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Ymarfer</a:t>
            </a:r>
            <a:r>
              <a:rPr lang="en-GB" sz="4800" b="1">
                <a:latin typeface="Arial" panose="020B0604020202020204" pitchFamily="34" charset="0"/>
                <a:cs typeface="Arial" panose="020B0604020202020204" pitchFamily="34" charset="0"/>
              </a:rPr>
              <a:t> Plant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Child Practice Review </a:t>
            </a:r>
          </a:p>
        </p:txBody>
      </p:sp>
      <p:sp>
        <p:nvSpPr>
          <p:cNvPr id="3" name="Content Placeholder 2">
            <a:extLst>
              <a:ext uri="{FF2B5EF4-FFF2-40B4-BE49-F238E27FC236}">
                <a16:creationId xmlns:a16="http://schemas.microsoft.com/office/drawing/2014/main" id="{AF42C440-2079-DABC-A641-D022A87FDDB7}"/>
              </a:ext>
            </a:extLst>
          </p:cNvPr>
          <p:cNvSpPr>
            <a:spLocks noGrp="1"/>
          </p:cNvSpPr>
          <p:nvPr>
            <p:ph sz="half" idx="1"/>
          </p:nvPr>
        </p:nvSpPr>
        <p:spPr/>
        <p:txBody>
          <a:bodyPr>
            <a:normAutofit fontScale="70000" lnSpcReduction="20000"/>
          </a:bodyPr>
          <a:lstStyle/>
          <a:p>
            <a:r>
              <a:rPr lang="en-GB" err="1"/>
              <a:t>Yn</a:t>
            </a:r>
            <a:r>
              <a:rPr lang="en-GB"/>
              <a:t> </a:t>
            </a:r>
            <a:r>
              <a:rPr lang="en-GB" err="1"/>
              <a:t>digwydd</a:t>
            </a:r>
            <a:r>
              <a:rPr lang="en-GB"/>
              <a:t> pan </a:t>
            </a:r>
            <a:r>
              <a:rPr lang="en-GB" err="1"/>
              <a:t>mae</a:t>
            </a:r>
            <a:r>
              <a:rPr lang="en-GB"/>
              <a:t> cam-</a:t>
            </a:r>
            <a:r>
              <a:rPr lang="en-GB" err="1"/>
              <a:t>drin</a:t>
            </a:r>
            <a:r>
              <a:rPr lang="en-GB"/>
              <a:t> </a:t>
            </a:r>
            <a:r>
              <a:rPr lang="en-GB" err="1"/>
              <a:t>plentyn</a:t>
            </a:r>
            <a:r>
              <a:rPr lang="en-GB"/>
              <a:t> </a:t>
            </a:r>
            <a:r>
              <a:rPr lang="en-GB" err="1"/>
              <a:t>yn</a:t>
            </a:r>
            <a:r>
              <a:rPr lang="en-GB"/>
              <a:t> </a:t>
            </a:r>
            <a:r>
              <a:rPr lang="en-GB" err="1"/>
              <a:t>hysbys</a:t>
            </a:r>
            <a:r>
              <a:rPr lang="en-GB"/>
              <a:t> </a:t>
            </a:r>
            <a:r>
              <a:rPr lang="en-GB" err="1"/>
              <a:t>neu’n</a:t>
            </a:r>
            <a:r>
              <a:rPr lang="en-GB"/>
              <a:t> </a:t>
            </a:r>
            <a:r>
              <a:rPr lang="en-GB" err="1"/>
              <a:t>cael</a:t>
            </a:r>
            <a:r>
              <a:rPr lang="en-GB"/>
              <a:t> </a:t>
            </a:r>
            <a:r>
              <a:rPr lang="en-GB" err="1"/>
              <a:t>ei</a:t>
            </a:r>
            <a:r>
              <a:rPr lang="en-GB"/>
              <a:t> </a:t>
            </a:r>
            <a:r>
              <a:rPr lang="en-GB" err="1"/>
              <a:t>amauos</a:t>
            </a:r>
            <a:r>
              <a:rPr lang="en-GB"/>
              <a:t> </a:t>
            </a:r>
            <a:r>
              <a:rPr lang="en-GB" err="1"/>
              <a:t>bydd</a:t>
            </a:r>
            <a:r>
              <a:rPr lang="en-GB"/>
              <a:t> </a:t>
            </a:r>
            <a:r>
              <a:rPr lang="en-GB" err="1"/>
              <a:t>plentyn</a:t>
            </a:r>
            <a:r>
              <a:rPr lang="en-GB"/>
              <a:t> </a:t>
            </a:r>
            <a:r>
              <a:rPr lang="en-GB" err="1"/>
              <a:t>yn</a:t>
            </a:r>
            <a:r>
              <a:rPr lang="en-GB"/>
              <a:t> </a:t>
            </a:r>
            <a:r>
              <a:rPr lang="en-GB" err="1"/>
              <a:t>marw</a:t>
            </a:r>
            <a:r>
              <a:rPr lang="en-GB"/>
              <a:t>, </a:t>
            </a:r>
            <a:r>
              <a:rPr lang="en-GB" err="1"/>
              <a:t>yn</a:t>
            </a:r>
            <a:r>
              <a:rPr lang="en-GB"/>
              <a:t> </a:t>
            </a:r>
            <a:r>
              <a:rPr lang="en-GB" err="1"/>
              <a:t>cynnal</a:t>
            </a:r>
            <a:r>
              <a:rPr lang="en-GB"/>
              <a:t> </a:t>
            </a:r>
            <a:r>
              <a:rPr lang="en-GB" err="1"/>
              <a:t>anaf</a:t>
            </a:r>
            <a:r>
              <a:rPr lang="en-GB"/>
              <a:t> </a:t>
            </a:r>
            <a:r>
              <a:rPr lang="en-GB" err="1"/>
              <a:t>sy’n</a:t>
            </a:r>
            <a:r>
              <a:rPr lang="en-GB"/>
              <a:t> </a:t>
            </a:r>
            <a:r>
              <a:rPr lang="en-GB" err="1"/>
              <a:t>bygwth</a:t>
            </a:r>
            <a:r>
              <a:rPr lang="en-GB"/>
              <a:t> </a:t>
            </a:r>
            <a:r>
              <a:rPr lang="en-GB" err="1"/>
              <a:t>bywyd</a:t>
            </a:r>
            <a:r>
              <a:rPr lang="en-GB"/>
              <a:t> neu </a:t>
            </a:r>
            <a:r>
              <a:rPr lang="en-GB" err="1"/>
              <a:t>nam</a:t>
            </a:r>
            <a:r>
              <a:rPr lang="en-GB"/>
              <a:t> </a:t>
            </a:r>
            <a:r>
              <a:rPr lang="en-GB" err="1"/>
              <a:t>difrifol</a:t>
            </a:r>
            <a:r>
              <a:rPr lang="en-GB"/>
              <a:t> neu </a:t>
            </a:r>
            <a:r>
              <a:rPr lang="en-GB" err="1"/>
              <a:t>barhaol</a:t>
            </a:r>
            <a:r>
              <a:rPr lang="en-GB"/>
              <a:t> </a:t>
            </a:r>
            <a:r>
              <a:rPr lang="en-GB" err="1"/>
              <a:t>i’w</a:t>
            </a:r>
            <a:r>
              <a:rPr lang="en-GB"/>
              <a:t> iechyd neu </a:t>
            </a:r>
            <a:r>
              <a:rPr lang="en-GB" err="1"/>
              <a:t>ei</a:t>
            </a:r>
            <a:r>
              <a:rPr lang="en-GB"/>
              <a:t> </a:t>
            </a:r>
            <a:r>
              <a:rPr lang="en-GB" err="1"/>
              <a:t>datblygiad</a:t>
            </a:r>
            <a:endParaRPr lang="en-GB"/>
          </a:p>
          <a:p>
            <a:r>
              <a:rPr lang="cy-GB"/>
              <a:t>Yn gwella cyfranogiad</a:t>
            </a:r>
          </a:p>
          <a:p>
            <a:r>
              <a:rPr lang="cy-GB"/>
              <a:t>Deall profiadau byw’n well</a:t>
            </a:r>
          </a:p>
          <a:p>
            <a:r>
              <a:rPr lang="cy-GB"/>
              <a:t>Sefydlu canlyniadau a ddymunir</a:t>
            </a:r>
          </a:p>
          <a:p>
            <a:r>
              <a:rPr lang="cy-GB"/>
              <a:t>Blaenoriaethu'r diddordebau gorau dros deimladau a dymuniadau plentyn</a:t>
            </a:r>
          </a:p>
          <a:p>
            <a:endParaRPr lang="cy-GB"/>
          </a:p>
          <a:p>
            <a:endParaRPr lang="en-GB"/>
          </a:p>
          <a:p>
            <a:endParaRPr lang="en-GB"/>
          </a:p>
        </p:txBody>
      </p:sp>
      <p:sp>
        <p:nvSpPr>
          <p:cNvPr id="4" name="Content Placeholder 3">
            <a:extLst>
              <a:ext uri="{FF2B5EF4-FFF2-40B4-BE49-F238E27FC236}">
                <a16:creationId xmlns:a16="http://schemas.microsoft.com/office/drawing/2014/main" id="{188D3109-FE96-2405-2D97-84944355E83E}"/>
              </a:ext>
            </a:extLst>
          </p:cNvPr>
          <p:cNvSpPr>
            <a:spLocks noGrp="1"/>
          </p:cNvSpPr>
          <p:nvPr>
            <p:ph sz="half" idx="2"/>
          </p:nvPr>
        </p:nvSpPr>
        <p:spPr/>
        <p:txBody>
          <a:bodyPr>
            <a:normAutofit fontScale="70000" lnSpcReduction="20000"/>
          </a:bodyPr>
          <a:lstStyle/>
          <a:p>
            <a:r>
              <a:rPr lang="en-GB">
                <a:solidFill>
                  <a:schemeClr val="accent1">
                    <a:lumMod val="75000"/>
                  </a:schemeClr>
                </a:solidFill>
              </a:rPr>
              <a:t>Takes place where a child abuse is know or suspected if a child dies, sustains life threatening injury or serious or permanent impairment of health or development</a:t>
            </a:r>
          </a:p>
          <a:p>
            <a:r>
              <a:rPr lang="en-GB">
                <a:solidFill>
                  <a:schemeClr val="accent1">
                    <a:lumMod val="75000"/>
                  </a:schemeClr>
                </a:solidFill>
              </a:rPr>
              <a:t>Improves participation from child</a:t>
            </a:r>
          </a:p>
          <a:p>
            <a:r>
              <a:rPr lang="en-GB">
                <a:solidFill>
                  <a:schemeClr val="accent1">
                    <a:lumMod val="75000"/>
                  </a:schemeClr>
                </a:solidFill>
              </a:rPr>
              <a:t>Better understanding of lived experiences</a:t>
            </a:r>
          </a:p>
          <a:p>
            <a:r>
              <a:rPr lang="en-GB">
                <a:solidFill>
                  <a:schemeClr val="accent1">
                    <a:lumMod val="75000"/>
                  </a:schemeClr>
                </a:solidFill>
              </a:rPr>
              <a:t>Establish desired outcomes</a:t>
            </a:r>
          </a:p>
          <a:p>
            <a:r>
              <a:rPr lang="en-GB">
                <a:solidFill>
                  <a:schemeClr val="accent1">
                    <a:lumMod val="75000"/>
                  </a:schemeClr>
                </a:solidFill>
              </a:rPr>
              <a:t>Prioritise best interests over feelings and wishes of a child</a:t>
            </a:r>
          </a:p>
          <a:p>
            <a:endParaRPr lang="en-GB"/>
          </a:p>
        </p:txBody>
      </p:sp>
    </p:spTree>
    <p:extLst>
      <p:ext uri="{BB962C8B-B14F-4D97-AF65-F5344CB8AC3E}">
        <p14:creationId xmlns:p14="http://schemas.microsoft.com/office/powerpoint/2010/main" val="5020100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D7DDF-D28E-C2AF-0BE7-EC05CD876D61}"/>
            </a:ext>
          </a:extLst>
        </p:cNvPr>
        <p:cNvGrpSpPr/>
        <p:nvPr/>
      </p:nvGrpSpPr>
      <p:grpSpPr>
        <a:xfrm>
          <a:off x="0" y="0"/>
          <a:ext cx="0" cy="0"/>
          <a:chOff x="0" y="0"/>
          <a:chExt cx="0" cy="0"/>
        </a:xfrm>
      </p:grpSpPr>
      <p:sp>
        <p:nvSpPr>
          <p:cNvPr id="40962" name="Text Box 1">
            <a:extLst>
              <a:ext uri="{FF2B5EF4-FFF2-40B4-BE49-F238E27FC236}">
                <a16:creationId xmlns:a16="http://schemas.microsoft.com/office/drawing/2014/main" id="{AC4E8EE3-6727-5534-2120-7006A41024A7}"/>
              </a:ext>
            </a:extLst>
          </p:cNvPr>
          <p:cNvSpPr txBox="1">
            <a:spLocks noChangeArrowheads="1"/>
          </p:cNvSpPr>
          <p:nvPr/>
        </p:nvSpPr>
        <p:spPr bwMode="auto">
          <a:xfrm>
            <a:off x="53752" y="116632"/>
            <a:ext cx="9036496"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a:lnSpc>
                <a:spcPct val="100000"/>
              </a:lnSpc>
              <a:spcBef>
                <a:spcPct val="0"/>
              </a:spcBef>
              <a:buNone/>
            </a:pPr>
            <a:br>
              <a:rPr lang="en-US" altLang="en-US" sz="4800" b="1">
                <a:latin typeface="Arial" panose="020B0604020202020204" pitchFamily="34" charset="0"/>
                <a:cs typeface="Lucida Sans Unicode" panose="020B0602030504020204" pitchFamily="34" charset="0"/>
              </a:rPr>
            </a:br>
            <a:r>
              <a:rPr lang="en-US" sz="4800" b="1">
                <a:solidFill>
                  <a:srgbClr val="1F1F1F"/>
                </a:solidFill>
                <a:latin typeface="Arial"/>
                <a:ea typeface="Roboto"/>
                <a:cs typeface="Roboto"/>
              </a:rPr>
              <a:t>Bil </a:t>
            </a:r>
            <a:r>
              <a:rPr lang="en-US" sz="4800" b="1" err="1">
                <a:solidFill>
                  <a:srgbClr val="1F1F1F"/>
                </a:solidFill>
                <a:latin typeface="Arial"/>
                <a:ea typeface="Roboto"/>
                <a:cs typeface="Roboto"/>
              </a:rPr>
              <a:t>Llesiant</a:t>
            </a:r>
            <a:r>
              <a:rPr lang="en-US" sz="4800" b="1">
                <a:solidFill>
                  <a:srgbClr val="1F1F1F"/>
                </a:solidFill>
                <a:latin typeface="Arial"/>
                <a:ea typeface="Roboto"/>
                <a:cs typeface="Roboto"/>
              </a:rPr>
              <a:t> Plant ac </a:t>
            </a:r>
            <a:r>
              <a:rPr lang="en-US" sz="4800" b="1" err="1">
                <a:solidFill>
                  <a:srgbClr val="1F1F1F"/>
                </a:solidFill>
                <a:latin typeface="Arial"/>
                <a:ea typeface="Roboto"/>
                <a:cs typeface="Roboto"/>
              </a:rPr>
              <a:t>Ysgolion</a:t>
            </a:r>
            <a:r>
              <a:rPr lang="en-US" sz="4800" b="1">
                <a:solidFill>
                  <a:srgbClr val="1F1F1F"/>
                </a:solidFill>
                <a:latin typeface="Arial"/>
                <a:ea typeface="Roboto"/>
                <a:cs typeface="Roboto"/>
              </a:rPr>
              <a:t> 2025</a:t>
            </a:r>
            <a:endParaRPr lang="en-US" sz="4800" b="1">
              <a:solidFill>
                <a:schemeClr val="accent1">
                  <a:lumMod val="76000"/>
                </a:schemeClr>
              </a:solidFill>
              <a:latin typeface="Arial"/>
              <a:ea typeface="Roboto"/>
              <a:cs typeface="Roboto"/>
            </a:endParaRPr>
          </a:p>
        </p:txBody>
      </p:sp>
      <p:sp>
        <p:nvSpPr>
          <p:cNvPr id="2" name="TextBox 1">
            <a:extLst>
              <a:ext uri="{FF2B5EF4-FFF2-40B4-BE49-F238E27FC236}">
                <a16:creationId xmlns:a16="http://schemas.microsoft.com/office/drawing/2014/main" id="{2A3474F2-52DC-AE42-7BCD-F0E7C640F734}"/>
              </a:ext>
            </a:extLst>
          </p:cNvPr>
          <p:cNvSpPr txBox="1"/>
          <p:nvPr/>
        </p:nvSpPr>
        <p:spPr>
          <a:xfrm>
            <a:off x="461667" y="1831778"/>
            <a:ext cx="810152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2800">
                <a:solidFill>
                  <a:srgbClr val="1F1F1F"/>
                </a:solidFill>
                <a:latin typeface="Arial"/>
                <a:ea typeface="Calibri" panose="020F0502020204030204"/>
                <a:cs typeface="Calibri" panose="020F0502020204030204"/>
              </a:rPr>
              <a:t>Newydd ac </a:t>
            </a:r>
            <a:r>
              <a:rPr lang="en-GB" sz="2800" err="1">
                <a:solidFill>
                  <a:srgbClr val="1F1F1F"/>
                </a:solidFill>
                <a:latin typeface="Arial"/>
                <a:ea typeface="Calibri" panose="020F0502020204030204"/>
                <a:cs typeface="Calibri" panose="020F0502020204030204"/>
              </a:rPr>
              <a:t>heb</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gael</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cydsyniad</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brenhinol</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eto</a:t>
            </a:r>
            <a:endParaRPr lang="en-GB" sz="2800" err="1">
              <a:solidFill>
                <a:srgbClr val="305699"/>
              </a:solidFill>
              <a:latin typeface="Arial"/>
              <a:ea typeface="Calibri" panose="020F0502020204030204"/>
              <a:cs typeface="Calibri" panose="020F0502020204030204"/>
            </a:endParaRPr>
          </a:p>
          <a:p>
            <a:pPr marL="285750" indent="-285750">
              <a:buFont typeface="Wingdings"/>
              <a:buChar char="Ø"/>
            </a:pPr>
            <a:r>
              <a:rPr lang="en-GB" sz="2800" err="1">
                <a:solidFill>
                  <a:srgbClr val="1F1F1F"/>
                </a:solidFill>
                <a:latin typeface="Arial"/>
                <a:ea typeface="Calibri" panose="020F0502020204030204"/>
                <a:cs typeface="Calibri" panose="020F0502020204030204"/>
              </a:rPr>
              <a:t>Llywodraeth</a:t>
            </a:r>
            <a:r>
              <a:rPr lang="en-GB" sz="2800">
                <a:solidFill>
                  <a:srgbClr val="1F1F1F"/>
                </a:solidFill>
                <a:latin typeface="Arial"/>
                <a:ea typeface="Calibri" panose="020F0502020204030204"/>
                <a:cs typeface="Calibri" panose="020F0502020204030204"/>
              </a:rPr>
              <a:t> y DU - </a:t>
            </a:r>
            <a:r>
              <a:rPr lang="en-GB" sz="2800" err="1">
                <a:solidFill>
                  <a:srgbClr val="1F1F1F"/>
                </a:solidFill>
                <a:latin typeface="Arial"/>
                <a:ea typeface="Calibri" panose="020F0502020204030204"/>
                <a:cs typeface="Calibri" panose="020F0502020204030204"/>
              </a:rPr>
              <a:t>Lloegr</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i</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ddechrau</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ond</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mae</a:t>
            </a:r>
            <a:r>
              <a:rPr lang="en-GB" sz="2800">
                <a:solidFill>
                  <a:srgbClr val="1F1F1F"/>
                </a:solidFill>
                <a:latin typeface="Arial"/>
                <a:ea typeface="Calibri" panose="020F0502020204030204"/>
                <a:cs typeface="Calibri" panose="020F0502020204030204"/>
              </a:rPr>
              <a:t> Cymru </a:t>
            </a:r>
            <a:r>
              <a:rPr lang="en-GB" sz="2800" err="1">
                <a:solidFill>
                  <a:srgbClr val="1F1F1F"/>
                </a:solidFill>
                <a:latin typeface="Arial"/>
                <a:ea typeface="Calibri" panose="020F0502020204030204"/>
                <a:cs typeface="Calibri" panose="020F0502020204030204"/>
              </a:rPr>
              <a:t>yn</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bwriadu</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mabwysiadu</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rhai</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elfennau</a:t>
            </a:r>
            <a:endParaRPr lang="en-GB" sz="2800" err="1">
              <a:solidFill>
                <a:srgbClr val="305699"/>
              </a:solidFill>
              <a:latin typeface="Arial"/>
              <a:ea typeface="Calibri" panose="020F0502020204030204"/>
              <a:cs typeface="Calibri" panose="020F0502020204030204"/>
            </a:endParaRPr>
          </a:p>
          <a:p>
            <a:pPr marL="285750" indent="-285750">
              <a:buFont typeface="Wingdings"/>
              <a:buChar char="Ø"/>
            </a:pPr>
            <a:r>
              <a:rPr lang="en-GB" sz="2800" err="1">
                <a:solidFill>
                  <a:srgbClr val="1F1F1F"/>
                </a:solidFill>
                <a:latin typeface="Arial"/>
                <a:ea typeface="Calibri" panose="020F0502020204030204"/>
                <a:cs typeface="Calibri" panose="020F0502020204030204"/>
              </a:rPr>
              <a:t>Egwyddorion</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i'w</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mabwysiadu</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gan</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Gymru</a:t>
            </a:r>
            <a:endParaRPr lang="en-GB" sz="2800" err="1">
              <a:solidFill>
                <a:srgbClr val="305699"/>
              </a:solidFill>
              <a:latin typeface="Arial"/>
              <a:ea typeface="Calibri" panose="020F0502020204030204"/>
              <a:cs typeface="Calibri" panose="020F0502020204030204"/>
            </a:endParaRPr>
          </a:p>
          <a:p>
            <a:pPr marL="285750" indent="-285750">
              <a:buFont typeface="Wingdings"/>
              <a:buChar char="Ø"/>
            </a:pPr>
            <a:r>
              <a:rPr lang="en-GB" sz="2800">
                <a:solidFill>
                  <a:srgbClr val="1F1F1F"/>
                </a:solidFill>
                <a:latin typeface="Arial"/>
                <a:ea typeface="Calibri" panose="020F0502020204030204"/>
                <a:cs typeface="Calibri" panose="020F0502020204030204"/>
              </a:rPr>
              <a:t>Plant </a:t>
            </a:r>
            <a:r>
              <a:rPr lang="en-GB" sz="2800" err="1">
                <a:solidFill>
                  <a:srgbClr val="1F1F1F"/>
                </a:solidFill>
                <a:latin typeface="Arial"/>
                <a:ea typeface="Calibri" panose="020F0502020204030204"/>
                <a:cs typeface="Calibri" panose="020F0502020204030204"/>
              </a:rPr>
              <a:t>mewn</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llety</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diogel</a:t>
            </a:r>
            <a:endParaRPr lang="en-GB" sz="2800" err="1">
              <a:solidFill>
                <a:srgbClr val="305699"/>
              </a:solidFill>
              <a:latin typeface="Arial"/>
              <a:ea typeface="Calibri" panose="020F0502020204030204"/>
              <a:cs typeface="Calibri" panose="020F0502020204030204"/>
            </a:endParaRPr>
          </a:p>
          <a:p>
            <a:pPr marL="285750" indent="-285750">
              <a:buFont typeface="Wingdings"/>
              <a:buChar char="Ø"/>
            </a:pPr>
            <a:r>
              <a:rPr lang="en-GB" sz="2800" err="1">
                <a:solidFill>
                  <a:srgbClr val="1F1F1F"/>
                </a:solidFill>
                <a:latin typeface="Arial"/>
                <a:ea typeface="Calibri" panose="020F0502020204030204"/>
                <a:cs typeface="Calibri" panose="020F0502020204030204"/>
              </a:rPr>
              <a:t>Estynnu'r</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drosedd</a:t>
            </a:r>
            <a:r>
              <a:rPr lang="en-GB" sz="2800">
                <a:solidFill>
                  <a:srgbClr val="1F1F1F"/>
                </a:solidFill>
                <a:latin typeface="Arial"/>
                <a:ea typeface="Calibri" panose="020F0502020204030204"/>
                <a:cs typeface="Calibri" panose="020F0502020204030204"/>
              </a:rPr>
              <a:t> o gam-</a:t>
            </a:r>
            <a:r>
              <a:rPr lang="en-GB" sz="2800" err="1">
                <a:solidFill>
                  <a:srgbClr val="1F1F1F"/>
                </a:solidFill>
                <a:latin typeface="Arial"/>
                <a:ea typeface="Calibri" panose="020F0502020204030204"/>
                <a:cs typeface="Calibri" panose="020F0502020204030204"/>
              </a:rPr>
              <a:t>drin</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plentyn</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gan</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weithiwr</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gofal</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i</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gwmpasu</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pobl</a:t>
            </a:r>
            <a:r>
              <a:rPr lang="en-GB" sz="2800">
                <a:solidFill>
                  <a:srgbClr val="1F1F1F"/>
                </a:solidFill>
                <a:latin typeface="Arial"/>
                <a:ea typeface="Calibri" panose="020F0502020204030204"/>
                <a:cs typeface="Calibri" panose="020F0502020204030204"/>
              </a:rPr>
              <a:t> 16/17 </a:t>
            </a:r>
            <a:r>
              <a:rPr lang="en-GB" sz="2800" err="1">
                <a:solidFill>
                  <a:srgbClr val="1F1F1F"/>
                </a:solidFill>
                <a:latin typeface="Arial"/>
                <a:ea typeface="Calibri" panose="020F0502020204030204"/>
                <a:cs typeface="Calibri" panose="020F0502020204030204"/>
              </a:rPr>
              <a:t>oed</a:t>
            </a:r>
          </a:p>
          <a:p>
            <a:pPr marL="285750" indent="-285750">
              <a:buFont typeface="Wingdings"/>
              <a:buChar char="Ø"/>
            </a:pPr>
            <a:r>
              <a:rPr lang="en-GB" sz="2800">
                <a:solidFill>
                  <a:srgbClr val="1F1F1F"/>
                </a:solidFill>
                <a:latin typeface="Arial"/>
                <a:ea typeface="Calibri" panose="020F0502020204030204"/>
                <a:cs typeface="Calibri" panose="020F0502020204030204"/>
              </a:rPr>
              <a:t>Plant </a:t>
            </a:r>
            <a:r>
              <a:rPr lang="en-GB" sz="2800" err="1">
                <a:solidFill>
                  <a:srgbClr val="1F1F1F"/>
                </a:solidFill>
                <a:latin typeface="Arial"/>
                <a:ea typeface="Calibri" panose="020F0502020204030204"/>
                <a:cs typeface="Calibri" panose="020F0502020204030204"/>
              </a:rPr>
              <a:t>nad</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ydynt</a:t>
            </a:r>
            <a:r>
              <a:rPr lang="en-GB" sz="2800">
                <a:solidFill>
                  <a:srgbClr val="1F1F1F"/>
                </a:solidFill>
                <a:latin typeface="Arial"/>
                <a:ea typeface="Calibri" panose="020F0502020204030204"/>
                <a:cs typeface="Calibri" panose="020F0502020204030204"/>
              </a:rPr>
              <a:t> </a:t>
            </a:r>
            <a:r>
              <a:rPr lang="en-GB" sz="2800" err="1">
                <a:solidFill>
                  <a:srgbClr val="1F1F1F"/>
                </a:solidFill>
                <a:latin typeface="Arial"/>
                <a:ea typeface="Calibri" panose="020F0502020204030204"/>
                <a:cs typeface="Calibri" panose="020F0502020204030204"/>
              </a:rPr>
              <a:t>yn</a:t>
            </a:r>
            <a:r>
              <a:rPr lang="en-GB" sz="2800">
                <a:solidFill>
                  <a:srgbClr val="1F1F1F"/>
                </a:solidFill>
                <a:latin typeface="Arial"/>
                <a:ea typeface="Calibri" panose="020F0502020204030204"/>
                <a:cs typeface="Calibri" panose="020F0502020204030204"/>
              </a:rPr>
              <a:t> yr </a:t>
            </a:r>
            <a:r>
              <a:rPr lang="en-GB" sz="2800" err="1">
                <a:solidFill>
                  <a:srgbClr val="1F1F1F"/>
                </a:solidFill>
                <a:latin typeface="Arial"/>
                <a:ea typeface="Calibri" panose="020F0502020204030204"/>
                <a:cs typeface="Calibri" panose="020F0502020204030204"/>
              </a:rPr>
              <a:t>ysgol</a:t>
            </a:r>
            <a:endParaRPr lang="en-GB" sz="2800">
              <a:solidFill>
                <a:schemeClr val="accent1">
                  <a:lumMod val="76000"/>
                </a:schemeClr>
              </a:solidFill>
              <a:latin typeface="Arial"/>
              <a:ea typeface="Calibri" panose="020F0502020204030204"/>
              <a:cs typeface="Calibri" panose="020F0502020204030204"/>
            </a:endParaRPr>
          </a:p>
          <a:p>
            <a:pPr marL="285750" indent="-285750">
              <a:buFont typeface="Wingdings"/>
              <a:buChar char="Ø"/>
            </a:pPr>
            <a:endParaRPr lang="en-GB" sz="2800">
              <a:latin typeface="Arial"/>
              <a:ea typeface="Calibri" panose="020F0502020204030204"/>
              <a:cs typeface="Calibri" panose="020F0502020204030204"/>
            </a:endParaRPr>
          </a:p>
        </p:txBody>
      </p:sp>
    </p:spTree>
    <p:extLst>
      <p:ext uri="{BB962C8B-B14F-4D97-AF65-F5344CB8AC3E}">
        <p14:creationId xmlns:p14="http://schemas.microsoft.com/office/powerpoint/2010/main" val="12752193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74246-E6C7-2DF7-475C-277BF7037FDD}"/>
            </a:ext>
          </a:extLst>
        </p:cNvPr>
        <p:cNvGrpSpPr/>
        <p:nvPr/>
      </p:nvGrpSpPr>
      <p:grpSpPr>
        <a:xfrm>
          <a:off x="0" y="0"/>
          <a:ext cx="0" cy="0"/>
          <a:chOff x="0" y="0"/>
          <a:chExt cx="0" cy="0"/>
        </a:xfrm>
      </p:grpSpPr>
      <p:sp>
        <p:nvSpPr>
          <p:cNvPr id="40962" name="Text Box 1">
            <a:extLst>
              <a:ext uri="{FF2B5EF4-FFF2-40B4-BE49-F238E27FC236}">
                <a16:creationId xmlns:a16="http://schemas.microsoft.com/office/drawing/2014/main" id="{233F5F5D-EC1C-A9F1-4DE6-8A588641E0EA}"/>
              </a:ext>
            </a:extLst>
          </p:cNvPr>
          <p:cNvSpPr txBox="1">
            <a:spLocks noChangeArrowheads="1"/>
          </p:cNvSpPr>
          <p:nvPr/>
        </p:nvSpPr>
        <p:spPr bwMode="auto">
          <a:xfrm>
            <a:off x="53752" y="116632"/>
            <a:ext cx="9036496"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a:lnSpc>
                <a:spcPct val="100000"/>
              </a:lnSpc>
              <a:spcBef>
                <a:spcPct val="0"/>
              </a:spcBef>
              <a:buNone/>
            </a:pPr>
            <a:br>
              <a:rPr lang="en-US" altLang="en-US" sz="4800" b="1">
                <a:latin typeface="Arial" panose="020B0604020202020204" pitchFamily="34" charset="0"/>
                <a:cs typeface="Lucida Sans Unicode" panose="020B0602030504020204" pitchFamily="34" charset="0"/>
              </a:rPr>
            </a:br>
            <a:r>
              <a:rPr lang="en-US" sz="4000" b="1">
                <a:solidFill>
                  <a:schemeClr val="accent1">
                    <a:lumMod val="76000"/>
                  </a:schemeClr>
                </a:solidFill>
                <a:latin typeface="Arial"/>
                <a:ea typeface="Roboto"/>
                <a:cs typeface="Roboto"/>
              </a:rPr>
              <a:t>The Children's Wellbeing and Schools Bill 2025</a:t>
            </a:r>
            <a:endParaRPr lang="en-US" sz="4000" b="1">
              <a:solidFill>
                <a:schemeClr val="accent1">
                  <a:lumMod val="76000"/>
                </a:schemeClr>
              </a:solidFill>
              <a:latin typeface="Arial"/>
              <a:cs typeface="Lucida Sans Unicode" panose="020B0602030504020204" pitchFamily="34" charset="0"/>
            </a:endParaRPr>
          </a:p>
        </p:txBody>
      </p:sp>
      <p:sp>
        <p:nvSpPr>
          <p:cNvPr id="2" name="TextBox 1">
            <a:extLst>
              <a:ext uri="{FF2B5EF4-FFF2-40B4-BE49-F238E27FC236}">
                <a16:creationId xmlns:a16="http://schemas.microsoft.com/office/drawing/2014/main" id="{FE129A3B-CF49-65B3-CFFF-FAB741FB5DAF}"/>
              </a:ext>
            </a:extLst>
          </p:cNvPr>
          <p:cNvSpPr txBox="1"/>
          <p:nvPr/>
        </p:nvSpPr>
        <p:spPr>
          <a:xfrm>
            <a:off x="461667" y="1831778"/>
            <a:ext cx="810152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2800">
                <a:solidFill>
                  <a:schemeClr val="accent1">
                    <a:lumMod val="76000"/>
                  </a:schemeClr>
                </a:solidFill>
                <a:latin typeface="Arial"/>
                <a:ea typeface="Calibri" panose="020F0502020204030204"/>
                <a:cs typeface="Calibri" panose="020F0502020204030204"/>
              </a:rPr>
              <a:t>New and hasn't yet had royal assent</a:t>
            </a:r>
            <a:endParaRPr lang="en-US">
              <a:solidFill>
                <a:schemeClr val="accent1">
                  <a:lumMod val="76000"/>
                </a:schemeClr>
              </a:solidFill>
              <a:ea typeface="Calibri" panose="020F0502020204030204"/>
              <a:cs typeface="Calibri" panose="020F0502020204030204"/>
            </a:endParaRPr>
          </a:p>
          <a:p>
            <a:pPr marL="285750" indent="-285750">
              <a:buFont typeface="Wingdings"/>
              <a:buChar char="Ø"/>
            </a:pPr>
            <a:r>
              <a:rPr lang="en-GB" sz="2800">
                <a:solidFill>
                  <a:schemeClr val="accent1">
                    <a:lumMod val="76000"/>
                  </a:schemeClr>
                </a:solidFill>
                <a:latin typeface="Arial"/>
                <a:ea typeface="Calibri" panose="020F0502020204030204"/>
                <a:cs typeface="Calibri" panose="020F0502020204030204"/>
              </a:rPr>
              <a:t>UK Government - Initially England but Wales intend to adopt some elements</a:t>
            </a:r>
          </a:p>
          <a:p>
            <a:pPr marL="285750" indent="-285750">
              <a:buFont typeface="Wingdings"/>
              <a:buChar char="Ø"/>
            </a:pPr>
            <a:r>
              <a:rPr lang="en-GB" sz="2800">
                <a:solidFill>
                  <a:schemeClr val="accent1">
                    <a:lumMod val="76000"/>
                  </a:schemeClr>
                </a:solidFill>
                <a:latin typeface="Arial"/>
                <a:ea typeface="Calibri" panose="020F0502020204030204"/>
                <a:cs typeface="Calibri" panose="020F0502020204030204"/>
              </a:rPr>
              <a:t>Principles to be adopted by Wales</a:t>
            </a:r>
          </a:p>
          <a:p>
            <a:pPr marL="285750" indent="-285750">
              <a:buFont typeface="Wingdings"/>
              <a:buChar char="Ø"/>
            </a:pPr>
            <a:r>
              <a:rPr lang="en-GB" sz="2800">
                <a:solidFill>
                  <a:schemeClr val="accent1">
                    <a:lumMod val="76000"/>
                  </a:schemeClr>
                </a:solidFill>
                <a:latin typeface="Arial"/>
                <a:ea typeface="Calibri" panose="020F0502020204030204"/>
                <a:cs typeface="Arial"/>
              </a:rPr>
              <a:t>Children in secure accommodation</a:t>
            </a:r>
            <a:endParaRPr lang="en-GB">
              <a:solidFill>
                <a:schemeClr val="accent1">
                  <a:lumMod val="76000"/>
                </a:schemeClr>
              </a:solidFill>
              <a:latin typeface="Calibri"/>
              <a:ea typeface="Calibri" panose="020F0502020204030204"/>
              <a:cs typeface="Calibri" panose="020F0502020204030204"/>
            </a:endParaRPr>
          </a:p>
          <a:p>
            <a:pPr marL="285750" indent="-285750">
              <a:buFont typeface="Wingdings"/>
              <a:buChar char="Ø"/>
            </a:pPr>
            <a:r>
              <a:rPr lang="en-GB" sz="2800">
                <a:solidFill>
                  <a:schemeClr val="accent1">
                    <a:lumMod val="76000"/>
                  </a:schemeClr>
                </a:solidFill>
                <a:latin typeface="Arial"/>
                <a:ea typeface="Calibri" panose="020F0502020204030204"/>
                <a:cs typeface="Arial"/>
              </a:rPr>
              <a:t>The extension of the offence of ill-treatment of a child by a care worker to cover 16/17-year-olds.                                     </a:t>
            </a:r>
            <a:endParaRPr lang="en-GB">
              <a:solidFill>
                <a:schemeClr val="accent1">
                  <a:lumMod val="76000"/>
                </a:schemeClr>
              </a:solidFill>
              <a:latin typeface="Calibri" panose="020F0502020204030204"/>
              <a:ea typeface="Calibri" panose="020F0502020204030204"/>
              <a:cs typeface="Calibri" panose="020F0502020204030204"/>
            </a:endParaRPr>
          </a:p>
          <a:p>
            <a:pPr marL="285750" indent="-285750">
              <a:buFont typeface="Wingdings"/>
              <a:buChar char="Ø"/>
            </a:pPr>
            <a:r>
              <a:rPr lang="en-GB" sz="2800">
                <a:solidFill>
                  <a:schemeClr val="accent1">
                    <a:lumMod val="76000"/>
                  </a:schemeClr>
                </a:solidFill>
                <a:latin typeface="Arial"/>
                <a:ea typeface="Calibri" panose="020F0502020204030204"/>
                <a:cs typeface="Arial"/>
              </a:rPr>
              <a:t>Children not in school</a:t>
            </a:r>
            <a:endParaRPr lang="en-GB">
              <a:solidFill>
                <a:schemeClr val="accent1">
                  <a:lumMod val="76000"/>
                </a:schemeClr>
              </a:solidFill>
              <a:ea typeface="Calibri" panose="020F0502020204030204"/>
              <a:cs typeface="Calibri" panose="020F0502020204030204"/>
            </a:endParaRPr>
          </a:p>
          <a:p>
            <a:pPr marL="285750" indent="-285750">
              <a:buFont typeface="Wingdings"/>
              <a:buChar char="Ø"/>
            </a:pPr>
            <a:endParaRPr lang="en-GB" sz="2800">
              <a:latin typeface="Arial"/>
              <a:ea typeface="Calibri" panose="020F0502020204030204"/>
              <a:cs typeface="Calibri" panose="020F0502020204030204"/>
            </a:endParaRPr>
          </a:p>
        </p:txBody>
      </p:sp>
    </p:spTree>
    <p:extLst>
      <p:ext uri="{BB962C8B-B14F-4D97-AF65-F5344CB8AC3E}">
        <p14:creationId xmlns:p14="http://schemas.microsoft.com/office/powerpoint/2010/main" val="3625724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1" name="Picture 2">
            <a:extLst>
              <a:ext uri="{FF2B5EF4-FFF2-40B4-BE49-F238E27FC236}">
                <a16:creationId xmlns:a16="http://schemas.microsoft.com/office/drawing/2014/main" id="{87A33791-62DC-4F4D-80B6-D36BC4554F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0" y="2152571"/>
            <a:ext cx="3645055" cy="237796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2" name="Picture 3">
            <a:extLst>
              <a:ext uri="{FF2B5EF4-FFF2-40B4-BE49-F238E27FC236}">
                <a16:creationId xmlns:a16="http://schemas.microsoft.com/office/drawing/2014/main" id="{79E63EB2-5E09-4B02-86BA-59534058B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0" y="4471988"/>
            <a:ext cx="2968625" cy="235108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3" name="Picture 4">
            <a:extLst>
              <a:ext uri="{FF2B5EF4-FFF2-40B4-BE49-F238E27FC236}">
                <a16:creationId xmlns:a16="http://schemas.microsoft.com/office/drawing/2014/main" id="{25EFD818-F018-4B71-8929-B718FE94E0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6238" y="4381500"/>
            <a:ext cx="3097212" cy="24765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4" name="Picture 5">
            <a:extLst>
              <a:ext uri="{FF2B5EF4-FFF2-40B4-BE49-F238E27FC236}">
                <a16:creationId xmlns:a16="http://schemas.microsoft.com/office/drawing/2014/main" id="{DD196B2F-EB2F-4184-B97A-B692AAD6E8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5963" y="2181225"/>
            <a:ext cx="3348037" cy="231616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5" name="Picture 6">
            <a:extLst>
              <a:ext uri="{FF2B5EF4-FFF2-40B4-BE49-F238E27FC236}">
                <a16:creationId xmlns:a16="http://schemas.microsoft.com/office/drawing/2014/main" id="{E773542B-C50C-4648-A325-BF34C4E8454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64238" y="4487863"/>
            <a:ext cx="3216275" cy="23701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7" name="Picture 9">
            <a:extLst>
              <a:ext uri="{FF2B5EF4-FFF2-40B4-BE49-F238E27FC236}">
                <a16:creationId xmlns:a16="http://schemas.microsoft.com/office/drawing/2014/main" id="{EFBAE4AF-BC24-4B79-98F7-8CA3B0931B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99543" y="-403414"/>
            <a:ext cx="2808183" cy="260765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8" name="Picture 2">
            <a:extLst>
              <a:ext uri="{FF2B5EF4-FFF2-40B4-BE49-F238E27FC236}">
                <a16:creationId xmlns:a16="http://schemas.microsoft.com/office/drawing/2014/main" id="{64908C26-49B9-42A9-B639-37A56D6A912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64" y="-3517"/>
            <a:ext cx="2476096" cy="215510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3259" name="Picture 13" descr="Shannon Matthews: The unravelling of the truth - BBC News">
            <a:extLst>
              <a:ext uri="{FF2B5EF4-FFF2-40B4-BE49-F238E27FC236}">
                <a16:creationId xmlns:a16="http://schemas.microsoft.com/office/drawing/2014/main" id="{68621997-7C19-4033-98BA-EC69B8793FF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219700" y="39688"/>
            <a:ext cx="3924300" cy="219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35EA01C5-E497-877A-C8B9-345F18069A79}"/>
              </a:ext>
            </a:extLst>
          </p:cNvPr>
          <p:cNvPicPr>
            <a:picLocks noChangeAspect="1"/>
          </p:cNvPicPr>
          <p:nvPr/>
        </p:nvPicPr>
        <p:blipFill>
          <a:blip r:embed="rId11"/>
          <a:srcRect l="9458" r="15871"/>
          <a:stretch/>
        </p:blipFill>
        <p:spPr>
          <a:xfrm>
            <a:off x="2748871" y="2120107"/>
            <a:ext cx="3264579" cy="2533650"/>
          </a:xfrm>
          <a:prstGeom prst="rect">
            <a:avLst/>
          </a:prstGeom>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CA5CC1C3-3242-4542-95AB-B3D8929A8946}"/>
              </a:ext>
            </a:extLst>
          </p:cNvPr>
          <p:cNvSpPr>
            <a:spLocks noGrp="1" noChangeArrowheads="1"/>
          </p:cNvSpPr>
          <p:nvPr>
            <p:ph type="title"/>
          </p:nvPr>
        </p:nvSpPr>
        <p:spPr>
          <a:xfrm>
            <a:off x="260065" y="29768"/>
            <a:ext cx="8623870" cy="1325563"/>
          </a:xfrm>
        </p:spPr>
        <p:txBody>
          <a:bodyPr/>
          <a:lstStyle/>
          <a:p>
            <a:pPr algn="ctr"/>
            <a:r>
              <a:rPr lang="en-GB" altLang="en-US" b="1" err="1">
                <a:latin typeface="Arial" panose="020B0604020202020204" pitchFamily="34" charset="0"/>
                <a:cs typeface="Arial" panose="020B0604020202020204" pitchFamily="34" charset="0"/>
              </a:rPr>
              <a:t>Mwy</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Diweddar</a:t>
            </a:r>
            <a:r>
              <a:rPr lang="en-GB" altLang="en-US" b="1">
                <a:latin typeface="Arial" panose="020B0604020202020204" pitchFamily="34" charset="0"/>
                <a:cs typeface="Arial" panose="020B0604020202020204" pitchFamily="34" charset="0"/>
              </a:rPr>
              <a:t>/ </a:t>
            </a:r>
            <a:r>
              <a:rPr lang="en-GB" altLang="en-US" b="1">
                <a:solidFill>
                  <a:schemeClr val="accent1">
                    <a:lumMod val="75000"/>
                  </a:schemeClr>
                </a:solidFill>
                <a:latin typeface="Arial" panose="020B0604020202020204" pitchFamily="34" charset="0"/>
                <a:cs typeface="Arial" panose="020B0604020202020204" pitchFamily="34" charset="0"/>
              </a:rPr>
              <a:t>More Recently</a:t>
            </a:r>
          </a:p>
        </p:txBody>
      </p:sp>
      <p:pic>
        <p:nvPicPr>
          <p:cNvPr id="55299" name="Picture 2" descr="Arthur Labinjo-Hughes">
            <a:extLst>
              <a:ext uri="{FF2B5EF4-FFF2-40B4-BE49-F238E27FC236}">
                <a16:creationId xmlns:a16="http://schemas.microsoft.com/office/drawing/2014/main" id="{81F40A0F-3B42-46AE-8BD6-2AF8BD297E7F}"/>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118527" y="1275661"/>
            <a:ext cx="3867150" cy="2175271"/>
          </a:xfrm>
          <a:noFill/>
          <a:extLst>
            <a:ext uri="{909E8E84-426E-40DD-AFC4-6F175D3DCCD1}">
              <a14:hiddenFill xmlns:a14="http://schemas.microsoft.com/office/drawing/2010/main">
                <a:solidFill>
                  <a:srgbClr val="FFFFFF"/>
                </a:solidFill>
              </a14:hiddenFill>
            </a:ext>
          </a:extLst>
        </p:spPr>
      </p:pic>
      <p:pic>
        <p:nvPicPr>
          <p:cNvPr id="55300" name="Picture 4" descr="Star Hobson">
            <a:extLst>
              <a:ext uri="{FF2B5EF4-FFF2-40B4-BE49-F238E27FC236}">
                <a16:creationId xmlns:a16="http://schemas.microsoft.com/office/drawing/2014/main" id="{F92BAF09-5923-49A5-A175-A377E692F2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8015"/>
          <a:stretch>
            <a:fillRect/>
          </a:stretch>
        </p:blipFill>
        <p:spPr bwMode="auto">
          <a:xfrm>
            <a:off x="1262868" y="3712378"/>
            <a:ext cx="3309132" cy="2269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1" name="Picture 6" descr="Logan Mwangi 'treated like rubbish in life and death', jury told - BBC News">
            <a:extLst>
              <a:ext uri="{FF2B5EF4-FFF2-40B4-BE49-F238E27FC236}">
                <a16:creationId xmlns:a16="http://schemas.microsoft.com/office/drawing/2014/main" id="{D85D9126-D417-4927-88F2-E27CA27103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059" r="23735"/>
          <a:stretch>
            <a:fillRect/>
          </a:stretch>
        </p:blipFill>
        <p:spPr bwMode="auto">
          <a:xfrm>
            <a:off x="5169348" y="1015216"/>
            <a:ext cx="2878137" cy="2697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7B70DD47-9281-A67C-CB94-8A110AD35658}"/>
              </a:ext>
            </a:extLst>
          </p:cNvPr>
          <p:cNvPicPr>
            <a:picLocks noChangeAspect="1"/>
          </p:cNvPicPr>
          <p:nvPr/>
        </p:nvPicPr>
        <p:blipFill>
          <a:blip r:embed="rId6"/>
          <a:stretch>
            <a:fillRect/>
          </a:stretch>
        </p:blipFill>
        <p:spPr>
          <a:xfrm>
            <a:off x="4860032" y="3712378"/>
            <a:ext cx="3604618" cy="2282925"/>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8AD12-7C2C-A3E2-F6D3-AF9986BEA9AA}"/>
              </a:ext>
            </a:extLst>
          </p:cNvPr>
          <p:cNvSpPr>
            <a:spLocks noGrp="1"/>
          </p:cNvSpPr>
          <p:nvPr>
            <p:ph type="title"/>
          </p:nvPr>
        </p:nvSpPr>
        <p:spPr/>
        <p:txBody>
          <a:bodyPr vert="horz" lIns="91440" tIns="45720" rIns="91440" bIns="45720" rtlCol="0" anchor="ctr">
            <a:noAutofit/>
          </a:bodyPr>
          <a:lstStyle/>
          <a:p>
            <a:pPr algn="ctr"/>
            <a:r>
              <a:rPr lang="en-GB" sz="4800" b="1" err="1">
                <a:latin typeface="Arial"/>
                <a:ea typeface="Calibri Light"/>
                <a:cs typeface="Calibri Light"/>
              </a:rPr>
              <a:t>Tasg</a:t>
            </a:r>
            <a:r>
              <a:rPr lang="en-GB" sz="4800" b="1" dirty="0">
                <a:latin typeface="Arial"/>
                <a:ea typeface="Calibri Light"/>
                <a:cs typeface="Calibri Light"/>
              </a:rPr>
              <a:t> Gwaith </a:t>
            </a:r>
            <a:r>
              <a:rPr lang="en-GB" sz="4800" b="1" err="1">
                <a:latin typeface="Arial"/>
                <a:ea typeface="Calibri Light"/>
                <a:cs typeface="Calibri Light"/>
              </a:rPr>
              <a:t>Cartref</a:t>
            </a:r>
            <a:r>
              <a:rPr lang="en-GB" sz="4800" b="1" dirty="0">
                <a:latin typeface="Arial"/>
                <a:ea typeface="Calibri Light"/>
                <a:cs typeface="Calibri Light"/>
              </a:rPr>
              <a:t>/ </a:t>
            </a:r>
            <a:br>
              <a:rPr lang="en-GB" sz="4800" b="1" dirty="0">
                <a:latin typeface="Arial"/>
                <a:ea typeface="Calibri Light"/>
                <a:cs typeface="Calibri Light"/>
              </a:rPr>
            </a:br>
            <a:r>
              <a:rPr lang="en-GB" sz="4800" b="1" dirty="0">
                <a:solidFill>
                  <a:schemeClr val="accent1">
                    <a:lumMod val="76000"/>
                  </a:schemeClr>
                </a:solidFill>
                <a:latin typeface="Arial"/>
                <a:ea typeface="Calibri Light"/>
                <a:cs typeface="Calibri Light"/>
              </a:rPr>
              <a:t>Homework Task</a:t>
            </a:r>
            <a:endParaRPr lang="en-GB" sz="4800" b="1" dirty="0">
              <a:solidFill>
                <a:schemeClr val="accent1">
                  <a:lumMod val="76000"/>
                </a:schemeClr>
              </a:solidFill>
              <a:latin typeface="Arial"/>
              <a:cs typeface="Arial"/>
            </a:endParaRPr>
          </a:p>
        </p:txBody>
      </p:sp>
      <p:pic>
        <p:nvPicPr>
          <p:cNvPr id="5" name="Content Placeholder 4">
            <a:extLst>
              <a:ext uri="{FF2B5EF4-FFF2-40B4-BE49-F238E27FC236}">
                <a16:creationId xmlns:a16="http://schemas.microsoft.com/office/drawing/2014/main" id="{509E8A7B-DAFD-66AE-D6BD-FFE4A89EDDE3}"/>
              </a:ext>
            </a:extLst>
          </p:cNvPr>
          <p:cNvPicPr>
            <a:picLocks noGrp="1" noChangeAspect="1"/>
          </p:cNvPicPr>
          <p:nvPr>
            <p:ph sz="half" idx="1"/>
          </p:nvPr>
        </p:nvPicPr>
        <p:blipFill>
          <a:blip r:embed="rId3"/>
          <a:stretch>
            <a:fillRect/>
          </a:stretch>
        </p:blipFill>
        <p:spPr>
          <a:xfrm>
            <a:off x="4997279" y="2411138"/>
            <a:ext cx="4010357" cy="2877853"/>
          </a:xfrm>
          <a:prstGeom prst="rect">
            <a:avLst/>
          </a:prstGeom>
        </p:spPr>
      </p:pic>
      <p:sp>
        <p:nvSpPr>
          <p:cNvPr id="6" name="TextBox 5">
            <a:extLst>
              <a:ext uri="{FF2B5EF4-FFF2-40B4-BE49-F238E27FC236}">
                <a16:creationId xmlns:a16="http://schemas.microsoft.com/office/drawing/2014/main" id="{A5477E33-AB8C-D12A-1B3A-585AFF26E78F}"/>
              </a:ext>
            </a:extLst>
          </p:cNvPr>
          <p:cNvSpPr txBox="1"/>
          <p:nvPr/>
        </p:nvSpPr>
        <p:spPr>
          <a:xfrm>
            <a:off x="1826" y="2513158"/>
            <a:ext cx="5024231"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err="1">
                <a:latin typeface="Arial"/>
                <a:ea typeface="Calibri"/>
                <a:cs typeface="Calibri"/>
              </a:rPr>
              <a:t>Dewiswch</a:t>
            </a:r>
            <a:r>
              <a:rPr lang="en-GB" sz="2800" dirty="0">
                <a:latin typeface="Arial"/>
                <a:ea typeface="Calibri"/>
                <a:cs typeface="Calibri"/>
              </a:rPr>
              <a:t> un </a:t>
            </a:r>
            <a:r>
              <a:rPr lang="en-GB" sz="2800" dirty="0" err="1">
                <a:latin typeface="Arial"/>
                <a:ea typeface="Calibri"/>
                <a:cs typeface="Calibri"/>
              </a:rPr>
              <a:t>o'r</a:t>
            </a:r>
            <a:r>
              <a:rPr lang="en-GB" sz="2800" dirty="0">
                <a:latin typeface="Arial"/>
                <a:ea typeface="Calibri"/>
                <a:cs typeface="Calibri"/>
              </a:rPr>
              <a:t> </a:t>
            </a:r>
            <a:r>
              <a:rPr lang="en-GB" sz="2800" dirty="0" err="1">
                <a:latin typeface="Arial"/>
                <a:ea typeface="Calibri"/>
                <a:cs typeface="Calibri"/>
              </a:rPr>
              <a:t>erthyglau</a:t>
            </a:r>
            <a:r>
              <a:rPr lang="en-GB" sz="2800" dirty="0">
                <a:latin typeface="Arial"/>
                <a:ea typeface="Calibri"/>
                <a:cs typeface="Calibri"/>
              </a:rPr>
              <a:t> a </a:t>
            </a:r>
            <a:r>
              <a:rPr lang="en-GB" sz="2800" dirty="0" err="1">
                <a:latin typeface="Arial"/>
                <a:ea typeface="Calibri"/>
                <a:cs typeface="Calibri"/>
              </a:rPr>
              <a:t>dadansoddwch</a:t>
            </a:r>
            <a:r>
              <a:rPr lang="en-GB" sz="2800" dirty="0">
                <a:latin typeface="Arial"/>
                <a:ea typeface="Calibri"/>
                <a:cs typeface="Calibri"/>
              </a:rPr>
              <a:t> </a:t>
            </a:r>
            <a:r>
              <a:rPr lang="en-GB" sz="2800" dirty="0" err="1">
                <a:latin typeface="Arial"/>
                <a:ea typeface="Calibri"/>
                <a:cs typeface="Calibri"/>
              </a:rPr>
              <a:t>rhai</a:t>
            </a:r>
            <a:r>
              <a:rPr lang="en-GB" sz="2800" dirty="0">
                <a:latin typeface="Arial"/>
                <a:ea typeface="Calibri"/>
                <a:cs typeface="Calibri"/>
              </a:rPr>
              <a:t> </a:t>
            </a:r>
            <a:r>
              <a:rPr lang="en-GB" sz="2800" dirty="0" err="1">
                <a:latin typeface="Arial"/>
                <a:ea typeface="Calibri"/>
                <a:cs typeface="Calibri"/>
              </a:rPr>
              <a:t>o'r</a:t>
            </a:r>
            <a:r>
              <a:rPr lang="en-GB" sz="2800" dirty="0">
                <a:latin typeface="Arial"/>
                <a:ea typeface="Calibri"/>
                <a:cs typeface="Calibri"/>
              </a:rPr>
              <a:t> </a:t>
            </a:r>
            <a:r>
              <a:rPr lang="en-GB" sz="2800" dirty="0" err="1">
                <a:latin typeface="Arial"/>
                <a:ea typeface="Calibri"/>
                <a:cs typeface="Calibri"/>
              </a:rPr>
              <a:t>methiannau</a:t>
            </a:r>
            <a:r>
              <a:rPr lang="en-GB" sz="2800" dirty="0">
                <a:latin typeface="Arial"/>
                <a:ea typeface="Calibri"/>
                <a:cs typeface="Calibri"/>
              </a:rPr>
              <a:t> </a:t>
            </a:r>
            <a:r>
              <a:rPr lang="en-GB" sz="2800" dirty="0" err="1">
                <a:latin typeface="Arial"/>
                <a:ea typeface="Calibri"/>
                <a:cs typeface="Calibri"/>
              </a:rPr>
              <a:t>yn</a:t>
            </a:r>
            <a:r>
              <a:rPr lang="en-GB" sz="2800" dirty="0">
                <a:latin typeface="Arial"/>
                <a:ea typeface="Calibri"/>
                <a:cs typeface="Calibri"/>
              </a:rPr>
              <a:t> yr </a:t>
            </a:r>
            <a:r>
              <a:rPr lang="en-GB" sz="2800" dirty="0" err="1">
                <a:latin typeface="Arial"/>
                <a:ea typeface="Calibri"/>
                <a:cs typeface="Calibri"/>
              </a:rPr>
              <a:t>achos</a:t>
            </a:r>
            <a:r>
              <a:rPr lang="en-GB" sz="2800" dirty="0">
                <a:latin typeface="Arial"/>
                <a:ea typeface="Calibri"/>
                <a:cs typeface="Calibri"/>
              </a:rPr>
              <a:t> - </a:t>
            </a:r>
            <a:r>
              <a:rPr lang="en-GB" sz="2800" dirty="0" err="1">
                <a:latin typeface="Arial"/>
                <a:ea typeface="Calibri"/>
                <a:cs typeface="Calibri"/>
              </a:rPr>
              <a:t>I'w</a:t>
            </a:r>
            <a:r>
              <a:rPr lang="en-GB" sz="2800" dirty="0">
                <a:latin typeface="Arial"/>
                <a:ea typeface="Calibri"/>
                <a:cs typeface="Calibri"/>
              </a:rPr>
              <a:t> </a:t>
            </a:r>
            <a:r>
              <a:rPr lang="en-GB" sz="2800" dirty="0" err="1">
                <a:latin typeface="Arial"/>
                <a:ea typeface="Calibri"/>
                <a:cs typeface="Calibri"/>
              </a:rPr>
              <a:t>trafod</a:t>
            </a:r>
            <a:r>
              <a:rPr lang="en-GB" sz="2800" dirty="0">
                <a:latin typeface="Arial"/>
                <a:ea typeface="Calibri"/>
                <a:cs typeface="Calibri"/>
              </a:rPr>
              <a:t> </a:t>
            </a:r>
            <a:r>
              <a:rPr lang="en-GB" sz="2800" dirty="0" err="1">
                <a:latin typeface="Arial"/>
                <a:ea typeface="Calibri"/>
                <a:cs typeface="Calibri"/>
              </a:rPr>
              <a:t>yn</a:t>
            </a:r>
            <a:r>
              <a:rPr lang="en-GB" sz="2800" dirty="0">
                <a:latin typeface="Arial"/>
                <a:ea typeface="Calibri"/>
                <a:cs typeface="Calibri"/>
              </a:rPr>
              <a:t> </a:t>
            </a:r>
            <a:r>
              <a:rPr lang="en-GB" sz="2800" dirty="0" err="1">
                <a:latin typeface="Arial"/>
                <a:ea typeface="Calibri"/>
                <a:cs typeface="Calibri"/>
              </a:rPr>
              <a:t>ein</a:t>
            </a:r>
            <a:r>
              <a:rPr lang="en-GB" sz="2800" dirty="0">
                <a:latin typeface="Arial"/>
                <a:ea typeface="Calibri"/>
                <a:cs typeface="Calibri"/>
              </a:rPr>
              <a:t> </a:t>
            </a:r>
            <a:r>
              <a:rPr lang="en-GB" sz="2800" dirty="0" err="1">
                <a:latin typeface="Arial"/>
                <a:ea typeface="Calibri"/>
                <a:cs typeface="Calibri"/>
              </a:rPr>
              <a:t>sesiwn</a:t>
            </a:r>
            <a:r>
              <a:rPr lang="en-GB" sz="2800" dirty="0">
                <a:latin typeface="Arial"/>
                <a:ea typeface="Calibri"/>
                <a:cs typeface="Calibri"/>
              </a:rPr>
              <a:t> </a:t>
            </a:r>
            <a:r>
              <a:rPr lang="en-GB" sz="2800" dirty="0" err="1">
                <a:latin typeface="Arial"/>
                <a:ea typeface="Calibri"/>
                <a:cs typeface="Calibri"/>
              </a:rPr>
              <a:t>nesa</a:t>
            </a:r>
          </a:p>
          <a:p>
            <a:r>
              <a:rPr lang="en-GB" sz="2800" dirty="0">
                <a:solidFill>
                  <a:schemeClr val="accent1">
                    <a:lumMod val="76000"/>
                  </a:schemeClr>
                </a:solidFill>
                <a:latin typeface="Arial"/>
                <a:ea typeface="Calibri"/>
                <a:cs typeface="Calibri"/>
              </a:rPr>
              <a:t>Choose one of the articles and analyse some of the failings in the case – to discuss in our next session</a:t>
            </a:r>
          </a:p>
        </p:txBody>
      </p:sp>
    </p:spTree>
    <p:extLst>
      <p:ext uri="{BB962C8B-B14F-4D97-AF65-F5344CB8AC3E}">
        <p14:creationId xmlns:p14="http://schemas.microsoft.com/office/powerpoint/2010/main" val="16019278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1">
            <a:extLst>
              <a:ext uri="{FF2B5EF4-FFF2-40B4-BE49-F238E27FC236}">
                <a16:creationId xmlns:a16="http://schemas.microsoft.com/office/drawing/2014/main" id="{60B571B0-34F6-4853-9BAE-74A7D5596E2D}"/>
              </a:ext>
            </a:extLst>
          </p:cNvPr>
          <p:cNvSpPr txBox="1">
            <a:spLocks noChangeArrowheads="1"/>
          </p:cNvSpPr>
          <p:nvPr/>
        </p:nvSpPr>
        <p:spPr bwMode="auto">
          <a:xfrm>
            <a:off x="457200" y="190500"/>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440" tIns="45720" rIns="91440" bIns="45720"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000" b="1" err="1">
                <a:solidFill>
                  <a:srgbClr val="000000"/>
                </a:solidFill>
                <a:latin typeface="Arial"/>
                <a:ea typeface="MS PGothic"/>
                <a:cs typeface="Lucida Sans Unicode"/>
              </a:rPr>
              <a:t>Darllen</a:t>
            </a:r>
            <a:r>
              <a:rPr lang="en-US" altLang="en-US" sz="4000" b="1">
                <a:solidFill>
                  <a:srgbClr val="000000"/>
                </a:solidFill>
                <a:latin typeface="Arial"/>
                <a:ea typeface="MS PGothic"/>
                <a:cs typeface="Lucida Sans Unicode"/>
              </a:rPr>
              <a:t>/</a:t>
            </a:r>
            <a:r>
              <a:rPr lang="en-US" altLang="en-US" sz="4000" b="1" err="1">
                <a:solidFill>
                  <a:srgbClr val="000000"/>
                </a:solidFill>
                <a:latin typeface="Arial"/>
                <a:ea typeface="MS PGothic"/>
                <a:cs typeface="Lucida Sans Unicode"/>
              </a:rPr>
              <a:t>Ymchwil</a:t>
            </a:r>
            <a:br>
              <a:rPr lang="en-US" altLang="en-US" sz="4000" b="1">
                <a:latin typeface="Arial" panose="020B0604020202020204" pitchFamily="34" charset="0"/>
                <a:cs typeface="Lucida Sans Unicode" panose="020B0602030504020204" pitchFamily="34" charset="0"/>
              </a:rPr>
            </a:br>
            <a:r>
              <a:rPr lang="en-US" altLang="en-US" sz="4000" b="1">
                <a:solidFill>
                  <a:schemeClr val="accent1">
                    <a:lumMod val="75000"/>
                  </a:schemeClr>
                </a:solidFill>
                <a:latin typeface="Arial"/>
                <a:ea typeface="MS PGothic"/>
                <a:cs typeface="Lucida Sans Unicode"/>
              </a:rPr>
              <a:t>Reading/Research</a:t>
            </a:r>
          </a:p>
        </p:txBody>
      </p:sp>
      <p:sp>
        <p:nvSpPr>
          <p:cNvPr id="57347" name="Text Box 2">
            <a:extLst>
              <a:ext uri="{FF2B5EF4-FFF2-40B4-BE49-F238E27FC236}">
                <a16:creationId xmlns:a16="http://schemas.microsoft.com/office/drawing/2014/main" id="{A59D18D5-A4B7-42E6-9FA9-29E0BD22E72E}"/>
              </a:ext>
            </a:extLst>
          </p:cNvPr>
          <p:cNvSpPr txBox="1">
            <a:spLocks noChangeArrowheads="1"/>
          </p:cNvSpPr>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marL="0" indent="0" eaLnBrk="1" hangingPunct="1">
              <a:lnSpc>
                <a:spcPct val="100000"/>
              </a:lnSpc>
              <a:spcBef>
                <a:spcPts val="800"/>
              </a:spcBef>
              <a:buClr>
                <a:srgbClr val="0066CC"/>
              </a:buClr>
              <a:buNone/>
            </a:pPr>
            <a:r>
              <a:rPr lang="en-US" altLang="en-US" sz="3200">
                <a:latin typeface="Arial" panose="020B0604020202020204" pitchFamily="34" charset="0"/>
                <a:cs typeface="Lucida Sans Unicode" panose="020B0602030504020204" pitchFamily="34" charset="0"/>
                <a:hlinkClick r:id="rId3"/>
              </a:rPr>
              <a:t>Children Act 1989 – section 17 and 47</a:t>
            </a:r>
            <a:endParaRPr lang="en-US" altLang="en-US" sz="3200">
              <a:latin typeface="Arial" panose="020B0604020202020204" pitchFamily="34" charset="0"/>
              <a:cs typeface="Lucida Sans Unicode" panose="020B0602030504020204" pitchFamily="34" charset="0"/>
              <a:hlinkClick r:id="rId4">
                <a:extLst>
                  <a:ext uri="{A12FA001-AC4F-418D-AE19-62706E023703}">
                    <ahyp:hlinkClr xmlns:ahyp="http://schemas.microsoft.com/office/drawing/2018/hyperlinkcolor" val="tx"/>
                  </a:ext>
                </a:extLst>
              </a:hlinkClick>
            </a:endParaRPr>
          </a:p>
          <a:p>
            <a:pPr marL="0" indent="0" eaLnBrk="1" hangingPunct="1">
              <a:lnSpc>
                <a:spcPct val="100000"/>
              </a:lnSpc>
              <a:spcBef>
                <a:spcPts val="800"/>
              </a:spcBef>
              <a:buClr>
                <a:srgbClr val="0066CC"/>
              </a:buClr>
              <a:buNone/>
            </a:pPr>
            <a:endParaRPr lang="en-US" altLang="en-US" sz="3200">
              <a:solidFill>
                <a:srgbClr val="0066CC"/>
              </a:solidFill>
              <a:latin typeface="Arial" panose="020B0604020202020204" pitchFamily="34" charset="0"/>
              <a:cs typeface="Lucida Sans Unicode" panose="020B0602030504020204" pitchFamily="34" charset="0"/>
            </a:endParaRPr>
          </a:p>
          <a:p>
            <a:pPr marL="0" indent="0" eaLnBrk="1" hangingPunct="1">
              <a:lnSpc>
                <a:spcPct val="100000"/>
              </a:lnSpc>
              <a:spcBef>
                <a:spcPts val="800"/>
              </a:spcBef>
              <a:buClr>
                <a:srgbClr val="0066CC"/>
              </a:buClr>
              <a:buNone/>
            </a:pPr>
            <a:r>
              <a:rPr lang="en-US" altLang="en-US" sz="3200">
                <a:solidFill>
                  <a:srgbClr val="000000"/>
                </a:solidFill>
                <a:latin typeface="Arial" panose="020B0604020202020204" pitchFamily="34" charset="0"/>
                <a:cs typeface="Lucida Sans Unicode" panose="020B0602030504020204" pitchFamily="34" charset="0"/>
                <a:hlinkClick r:id="rId5"/>
              </a:rPr>
              <a:t>Children Act 2004 - look at Part 3 – Children’s Services in Wales</a:t>
            </a:r>
            <a:endParaRPr lang="en-US" altLang="en-US" sz="3200">
              <a:solidFill>
                <a:srgbClr val="000000"/>
              </a:solidFill>
              <a:latin typeface="Arial" panose="020B0604020202020204" pitchFamily="34" charset="0"/>
              <a:cs typeface="Lucida Sans Unicode" panose="020B0602030504020204" pitchFamily="34" charset="0"/>
            </a:endParaRPr>
          </a:p>
          <a:p>
            <a:pPr marL="0" indent="0" eaLnBrk="1" hangingPunct="1">
              <a:lnSpc>
                <a:spcPct val="100000"/>
              </a:lnSpc>
              <a:spcBef>
                <a:spcPts val="800"/>
              </a:spcBef>
              <a:buClr>
                <a:srgbClr val="0066CC"/>
              </a:buClr>
              <a:buNone/>
            </a:pPr>
            <a:endParaRPr lang="en-US" altLang="en-US" sz="3200">
              <a:solidFill>
                <a:srgbClr val="0066CC"/>
              </a:solidFill>
              <a:latin typeface="Arial" panose="020B0604020202020204" pitchFamily="34" charset="0"/>
              <a:cs typeface="Lucida Sans Unicode" panose="020B0602030504020204" pitchFamily="34" charset="0"/>
            </a:endParaRPr>
          </a:p>
          <a:p>
            <a:pPr marL="0" indent="0" eaLnBrk="1" hangingPunct="1">
              <a:lnSpc>
                <a:spcPct val="100000"/>
              </a:lnSpc>
              <a:spcBef>
                <a:spcPts val="800"/>
              </a:spcBef>
              <a:buClr>
                <a:srgbClr val="0066CC"/>
              </a:buClr>
              <a:buNone/>
            </a:pPr>
            <a:r>
              <a:rPr lang="en-US" altLang="en-US" sz="3200">
                <a:solidFill>
                  <a:srgbClr val="000000"/>
                </a:solidFill>
                <a:latin typeface="Arial" panose="020B0604020202020204" pitchFamily="34" charset="0"/>
                <a:cs typeface="Lucida Sans Unicode" panose="020B0602030504020204" pitchFamily="34" charset="0"/>
                <a:hlinkClick r:id="rId6"/>
              </a:rPr>
              <a:t>Every Child Matters: Change for Children</a:t>
            </a:r>
            <a:endParaRPr lang="en-US" altLang="en-US" sz="3200">
              <a:solidFill>
                <a:srgbClr val="000000"/>
              </a:solidFill>
              <a:latin typeface="Arial" panose="020B0604020202020204" pitchFamily="34" charset="0"/>
              <a:cs typeface="Lucida Sans Unicode" panose="020B0602030504020204" pitchFamily="3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23267-B7B1-F753-D16A-55077593DF1C}"/>
              </a:ext>
            </a:extLst>
          </p:cNvPr>
          <p:cNvSpPr>
            <a:spLocks noGrp="1"/>
          </p:cNvSpPr>
          <p:nvPr>
            <p:ph type="title"/>
          </p:nvPr>
        </p:nvSpPr>
        <p:spPr/>
        <p:txBody>
          <a:bodyPr>
            <a:normAutofit/>
          </a:bodyPr>
          <a:lstStyle/>
          <a:p>
            <a:r>
              <a:rPr lang="en-GB" sz="4800" b="1" err="1">
                <a:latin typeface="Arial" panose="020B0604020202020204" pitchFamily="34" charset="0"/>
                <a:cs typeface="Arial" panose="020B0604020202020204" pitchFamily="34" charset="0"/>
              </a:rPr>
              <a:t>Cyfeirnodau</a:t>
            </a:r>
            <a:r>
              <a:rPr lang="en-GB" sz="4800" b="1">
                <a:latin typeface="Arial" panose="020B0604020202020204" pitchFamily="34" charset="0"/>
                <a:cs typeface="Arial" panose="020B0604020202020204" pitchFamily="34" charset="0"/>
              </a:rPr>
              <a:t>/</a:t>
            </a:r>
            <a:r>
              <a:rPr lang="en-GB" sz="4800" b="1">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A27E83B-CD63-70A0-D231-EC2D0CE9363E}"/>
              </a:ext>
            </a:extLst>
          </p:cNvPr>
          <p:cNvSpPr>
            <a:spLocks noGrp="1"/>
          </p:cNvSpPr>
          <p:nvPr>
            <p:ph idx="1"/>
          </p:nvPr>
        </p:nvSpPr>
        <p:spPr/>
        <p:txBody>
          <a:bodyPr/>
          <a:lstStyle/>
          <a:p>
            <a:r>
              <a:rPr lang="en-GB"/>
              <a:t>NSPCC (2022) </a:t>
            </a:r>
            <a:r>
              <a:rPr lang="en-GB" i="1"/>
              <a:t>History of Child Protection in the UK</a:t>
            </a:r>
            <a:r>
              <a:rPr lang="en-GB"/>
              <a:t>. Available at: </a:t>
            </a:r>
            <a:r>
              <a:rPr lang="en-GB">
                <a:hlinkClick r:id="rId3"/>
              </a:rPr>
              <a:t>History of child protection in the UK | NSPCC Learning</a:t>
            </a:r>
            <a:r>
              <a:rPr lang="en-GB"/>
              <a:t> (Accessed: 18 October 2022).</a:t>
            </a:r>
          </a:p>
          <a:p>
            <a:r>
              <a:rPr lang="en-GB"/>
              <a:t>NSPCC (2022) </a:t>
            </a:r>
            <a:r>
              <a:rPr lang="en-GB" i="1"/>
              <a:t>Case review process in UK nations</a:t>
            </a:r>
            <a:r>
              <a:rPr lang="en-GB"/>
              <a:t>. Available at: </a:t>
            </a:r>
            <a:r>
              <a:rPr lang="en-GB">
                <a:hlinkClick r:id="rId4"/>
              </a:rPr>
              <a:t>https://learning.nspcc.org.uk/case-reviews/process-in-each-uk-nation</a:t>
            </a:r>
            <a:r>
              <a:rPr lang="en-GB"/>
              <a:t> (Accessed: 18 October 2022).</a:t>
            </a:r>
          </a:p>
        </p:txBody>
      </p:sp>
    </p:spTree>
    <p:extLst>
      <p:ext uri="{BB962C8B-B14F-4D97-AF65-F5344CB8AC3E}">
        <p14:creationId xmlns:p14="http://schemas.microsoft.com/office/powerpoint/2010/main" val="399341101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2A81B03-B24A-4B2B-95F4-4FC5FD469C60}">
  <ds:schemaRefs>
    <ds:schemaRef ds:uri="http://schemas.microsoft.com/sharepoint/v3/contenttype/forms"/>
  </ds:schemaRefs>
</ds:datastoreItem>
</file>

<file path=customXml/itemProps2.xml><?xml version="1.0" encoding="utf-8"?>
<ds:datastoreItem xmlns:ds="http://schemas.openxmlformats.org/officeDocument/2006/customXml" ds:itemID="{4A5F9A37-869D-4B34-A78F-07D5CD91F1E3}">
  <ds:schemaRefs>
    <ds:schemaRef ds:uri="16bfc89a-06a0-41d6-ae50-6ff65b36cb8b"/>
    <ds:schemaRef ds:uri="e4a72011-89be-41d7-bd49-565121a9e24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BC10E6A-1017-4E5E-A5FD-C3FF5EC2A3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Application>Microsoft Office PowerPoint</Application>
  <PresentationFormat>On-screen Show (4:3)</PresentationFormat>
  <Slides>38</Slides>
  <Notes>38</Notes>
  <HiddenSlides>0</HiddenSlides>
  <ScaleCrop>false</ScaleCrop>
  <HeadingPairs>
    <vt:vector size="4" baseType="variant">
      <vt:variant>
        <vt:lpstr>Theme</vt:lpstr>
      </vt:variant>
      <vt:variant>
        <vt:i4>3</vt:i4>
      </vt:variant>
      <vt:variant>
        <vt:lpstr>Slide Titles</vt:lpstr>
      </vt:variant>
      <vt:variant>
        <vt:i4>38</vt:i4>
      </vt:variant>
    </vt:vector>
  </HeadingPairs>
  <TitlesOfParts>
    <vt:vector size="41" baseType="lpstr">
      <vt:lpstr>Holding PAge</vt:lpstr>
      <vt:lpstr>Title Slide 2</vt:lpstr>
      <vt:lpstr>Accessible 2</vt:lpstr>
      <vt:lpstr>PowerPoint Presentation</vt:lpstr>
      <vt:lpstr>Sgiliau Cyflogadwyedd/Trosglwyddadwy Employability/Transferable Skills</vt:lpstr>
      <vt:lpstr>ECEY5011/C  Diogelu: arfer, deddfwriarth a’r tîm aml-ddisgyblaeth                               Safeguarding: practice, legislation and the multi-disciplinary team  Achosion Astudiaeth Case Studies Darlith 2  Lecture 2</vt:lpstr>
      <vt:lpstr>Adnoddau  Resources</vt:lpstr>
      <vt:lpstr>Rhaglen Ymarferydd Blynyddoedd Cynnar Early Years Practitioner programme</vt:lpstr>
      <vt:lpstr>Cynnwys y ddarlith Achosion Astudio Content of Lecture Case Studies</vt:lpstr>
      <vt:lpstr>I ddechrau… To begin… </vt:lpstr>
      <vt:lpstr>I ddechrau… To begin…</vt:lpstr>
      <vt:lpstr>PowerPoint Presentation</vt:lpstr>
      <vt:lpstr>Margaret Humphries</vt:lpstr>
      <vt:lpstr>Fframwaith Deddfwriaethol Legislative Framework</vt:lpstr>
      <vt:lpstr>Confensiwn y Cenhedloedd Unedig a'r Hawliau Plant (CCUHP) United Nations Convention on the Rights of the Child (UNCRC)</vt:lpstr>
      <vt:lpstr>Deddfwriaeth  Acts</vt:lpstr>
      <vt:lpstr>Dennis O’Neill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Every Child Matters</vt:lpstr>
      <vt:lpstr>PowerPoint Presentation</vt:lpstr>
      <vt:lpstr>Deddf Plant 2004 Children Act 2004 </vt:lpstr>
      <vt:lpstr>Adolygiad Achos Difrifol/ Serious Case Review</vt:lpstr>
      <vt:lpstr>Adolygiad Ymarfer Plant  Child Practice Review </vt:lpstr>
      <vt:lpstr>PowerPoint Presentation</vt:lpstr>
      <vt:lpstr>PowerPoint Presentation</vt:lpstr>
      <vt:lpstr>PowerPoint Presentation</vt:lpstr>
      <vt:lpstr>Mwy Diweddar/ More Recently</vt:lpstr>
      <vt:lpstr>Tasg Gwaith Cartref/  Homework Task</vt:lpstr>
      <vt:lpstr>PowerPoint Presentation</vt:lpstr>
      <vt:lpstr>Cyfeirnodau/References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 carpenter</dc:creator>
  <cp:keywords>templed, dempled, thempled, powerpoint, bwrdd, fwrdd, iaith, cymraeg, gymraeg, chymraeg, cyflwyniadau, gyflwyniadau, chyflwyniadau, delwedd, ddelwedd,</cp:keywords>
  <cp:revision>62</cp:revision>
  <dcterms:created xsi:type="dcterms:W3CDTF">2004-04-06T15:50:52Z</dcterms:created>
  <dcterms:modified xsi:type="dcterms:W3CDTF">2025-10-23T10:34:47Z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r8>203700</vt:r8>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ComplianceAssetId">
    <vt:lpwstr/>
  </property>
  <property fmtid="{D5CDD505-2E9C-101B-9397-08002B2CF9AE}" pid="22" name="_ExtendedDescription">
    <vt:lpwstr/>
  </property>
  <property fmtid="{D5CDD505-2E9C-101B-9397-08002B2CF9AE}" pid="23" name="TriggerFlowInfo">
    <vt:lpwstr/>
  </property>
  <property fmtid="{D5CDD505-2E9C-101B-9397-08002B2CF9AE}" pid="24" name="MediaServiceImageTags">
    <vt:lpwstr/>
  </property>
</Properties>
</file>