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5"/>
  </p:notesMasterIdLst>
  <p:handoutMasterIdLst>
    <p:handoutMasterId r:id="rId16"/>
  </p:handoutMasterIdLst>
  <p:sldIdLst>
    <p:sldId id="474" r:id="rId4"/>
    <p:sldId id="348" r:id="rId5"/>
    <p:sldId id="545" r:id="rId6"/>
    <p:sldId id="256" r:id="rId7"/>
    <p:sldId id="257" r:id="rId8"/>
    <p:sldId id="259" r:id="rId9"/>
    <p:sldId id="258" r:id="rId10"/>
    <p:sldId id="260" r:id="rId11"/>
    <p:sldId id="544" r:id="rId12"/>
    <p:sldId id="546" r:id="rId13"/>
    <p:sldId id="543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1459"/>
    <p:restoredTop sz="79248" autoAdjust="0"/>
  </p:normalViewPr>
  <p:slideViewPr>
    <p:cSldViewPr snapToGrid="0" snapToObjects="1">
      <p:cViewPr varScale="1">
        <p:scale>
          <a:sx n="66" d="100"/>
          <a:sy n="66" d="100"/>
        </p:scale>
        <p:origin x="216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47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03996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69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hyperlink" Target="https://www.s4c.cymru/clic/programme/807692449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1.png"/><Relationship Id="rId4" Type="http://schemas.openxmlformats.org/officeDocument/2006/relationships/hyperlink" Target="https://www.s4c.cymru/clic/Categories/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9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1.12.2020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9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8119AB8A-87E9-D640-AB65-A63007A596A6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Minimeicro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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  <a:sym typeface="Wingdings" pitchFamily="2" charset="2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Trafod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gofynion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portffolio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  <a:sym typeface="Wingdings" pitchFamily="2" charset="2"/>
              </a:rPr>
              <a:t> / discuss portfolio requirements 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56D93F4C-553F-7D45-972D-884927E3D0F4}"/>
              </a:ext>
            </a:extLst>
          </p:cNvPr>
          <p:cNvSpPr txBox="1">
            <a:spLocks/>
          </p:cNvSpPr>
          <p:nvPr/>
        </p:nvSpPr>
        <p:spPr>
          <a:xfrm>
            <a:off x="4215895" y="-537883"/>
            <a:ext cx="5630986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Portffolio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62538367-F8F5-6C40-8376-118C3028076E}"/>
              </a:ext>
            </a:extLst>
          </p:cNvPr>
          <p:cNvSpPr txBox="1">
            <a:spLocks/>
          </p:cNvSpPr>
          <p:nvPr/>
        </p:nvSpPr>
        <p:spPr>
          <a:xfrm>
            <a:off x="833718" y="1902637"/>
            <a:ext cx="10524564" cy="338920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000" dirty="0" err="1">
                <a:latin typeface="Cavolini" panose="03000502040302020204" pitchFamily="66" charset="0"/>
                <a:cs typeface="Cavolini" panose="03000502040302020204" pitchFamily="66" charset="0"/>
              </a:rPr>
              <a:t>Dyddiad</a:t>
            </a:r>
            <a:r>
              <a:rPr lang="en-US" sz="3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</a:t>
            </a:r>
            <a:r>
              <a:rPr lang="en-US" sz="3000" dirty="0">
                <a:latin typeface="Cavolini" panose="03000502040302020204" pitchFamily="66" charset="0"/>
                <a:cs typeface="Cavolini" panose="03000502040302020204" pitchFamily="66" charset="0"/>
              </a:rPr>
              <a:t> / Submission date :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buNone/>
            </a:pPr>
            <a:r>
              <a:rPr lang="en-GB" sz="7100" b="1" dirty="0"/>
              <a:t>7/6/2021</a:t>
            </a:r>
          </a:p>
          <a:p>
            <a:pPr marL="0" indent="0" algn="ctr">
              <a:buNone/>
            </a:pPr>
            <a:endParaRPr lang="en-GB" sz="3000" b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11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96BF0C-3BFE-4D6F-A967-CD172055E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3" b="33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FF1FB8-90AA-134F-9B19-2DA457579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9388" y="4907629"/>
            <a:ext cx="3212386" cy="1185353"/>
          </a:xfrm>
        </p:spPr>
        <p:txBody>
          <a:bodyPr anchor="ctr">
            <a:normAutofit fontScale="90000"/>
          </a:bodyPr>
          <a:lstStyle/>
          <a:p>
            <a:r>
              <a:rPr lang="en-US" sz="2600" dirty="0"/>
              <a:t>Welsh Language Competency Framework for Teachers.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0CB3F-C819-0E4B-ACE2-E68ED026D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3912" y="4907629"/>
            <a:ext cx="2228641" cy="1185353"/>
          </a:xfrm>
        </p:spPr>
        <p:txBody>
          <a:bodyPr anchor="ctr">
            <a:normAutofit/>
          </a:bodyPr>
          <a:lstStyle/>
          <a:p>
            <a:r>
              <a:rPr lang="en-US" sz="1700" dirty="0"/>
              <a:t>Submission date: </a:t>
            </a:r>
          </a:p>
          <a:p>
            <a:r>
              <a:rPr lang="en-US" sz="1700" dirty="0"/>
              <a:t>07.06.2021</a:t>
            </a:r>
          </a:p>
        </p:txBody>
      </p:sp>
    </p:spTree>
    <p:extLst>
      <p:ext uri="{BB962C8B-B14F-4D97-AF65-F5344CB8AC3E}">
        <p14:creationId xmlns:p14="http://schemas.microsoft.com/office/powerpoint/2010/main" val="4215072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1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9DE128-91DB-AF47-9078-68C1D070FF07}"/>
              </a:ext>
            </a:extLst>
          </p:cNvPr>
          <p:cNvSpPr txBox="1">
            <a:spLocks/>
          </p:cNvSpPr>
          <p:nvPr/>
        </p:nvSpPr>
        <p:spPr>
          <a:xfrm>
            <a:off x="710184" y="2315497"/>
            <a:ext cx="10771632" cy="39938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b="1" dirty="0"/>
              <a:t>A complete pack focusing on the following and based on one lesson: </a:t>
            </a:r>
            <a:r>
              <a:rPr lang="en-US" b="1" dirty="0"/>
              <a:t>​</a:t>
            </a:r>
          </a:p>
          <a:p>
            <a:pPr fontAlgn="base"/>
            <a:r>
              <a:rPr lang="en-GB" dirty="0"/>
              <a:t>Film evidence - 10 minutes of a lesson which you present in school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Tutor notes / observation report measuring the student's skills against the </a:t>
            </a:r>
            <a:r>
              <a:rPr lang="en-GB" b="1" dirty="0"/>
              <a:t>Framework criteria</a:t>
            </a:r>
            <a:r>
              <a:rPr lang="en-GB" dirty="0"/>
              <a:t>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The lesson plan that focuses specifically on developing learners' literacy skills in Welsh -using the University template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Your written self-reflection (no more than 1000 words written in English or Welsh – depending on ability) showing response to the tutor’s notes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13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2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87CCA8-7A7D-3647-8C59-D5CBB3C328BF}"/>
              </a:ext>
            </a:extLst>
          </p:cNvPr>
          <p:cNvSpPr txBox="1">
            <a:spLocks/>
          </p:cNvSpPr>
          <p:nvPr/>
        </p:nvSpPr>
        <p:spPr>
          <a:xfrm>
            <a:off x="1115568" y="2407885"/>
            <a:ext cx="10168128" cy="41590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/>
              <a:t>Lesson plans or weekly plans that demonstrate the best example of you developing learners' literacy skills in Welsh and/or improving personal language skills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Original resources that show evidence of developing learners' literacy skills and differentiation (up to 3 examples)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Evidence of correcting a learner's work.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092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submit?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57DCD-5957-E94C-9885-34EBCD2F2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936" y="2452740"/>
            <a:ext cx="10168128" cy="4277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You’ll receive more information on how to submit closer to the submission date.</a:t>
            </a:r>
          </a:p>
          <a:p>
            <a:r>
              <a:rPr lang="en-US" dirty="0"/>
              <a:t>Everything must  be uploaded as files or documents. </a:t>
            </a:r>
            <a:r>
              <a:rPr lang="en-US" dirty="0" err="1"/>
              <a:t>eg.</a:t>
            </a:r>
            <a:r>
              <a:rPr lang="en-US" dirty="0"/>
              <a:t> The self-reflection should be in a Word document etc.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371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E734-F12A-304A-BC76-D84B7A2A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date: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98398-774F-2F4B-B16D-56E2846D3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000" b="1" dirty="0"/>
              <a:t>7th June 2021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should be collecting evidence already.  </a:t>
            </a:r>
          </a:p>
          <a:p>
            <a:pPr marL="0" indent="0">
              <a:buNone/>
            </a:pPr>
            <a:r>
              <a:rPr lang="en-GB" dirty="0"/>
              <a:t>Make an additional copy of any suitable resources and lesson plans and save them in a separate folder ‘Welsh Framework Portfolio’.</a:t>
            </a:r>
          </a:p>
          <a:p>
            <a:pPr marL="0" indent="0">
              <a:buNone/>
            </a:pPr>
            <a:r>
              <a:rPr lang="en-GB" dirty="0"/>
              <a:t>Being organised will save a lot of time! </a:t>
            </a:r>
          </a:p>
        </p:txBody>
      </p:sp>
    </p:spTree>
    <p:extLst>
      <p:ext uri="{BB962C8B-B14F-4D97-AF65-F5344CB8AC3E}">
        <p14:creationId xmlns:p14="http://schemas.microsoft.com/office/powerpoint/2010/main" val="3632089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FE07CF11-191E-A74B-B675-3B0A3B178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99" y="1362761"/>
            <a:ext cx="2328969" cy="1414943"/>
          </a:xfrm>
          <a:prstGeom prst="rect">
            <a:avLst/>
          </a:prstGeom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AEFCCF65-2CF8-FA47-843F-FA7D8FCF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4707" y="165684"/>
            <a:ext cx="9027458" cy="14585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Rydyn ni’n mynd i wylio clip o raglen Cyw. Gwyliwch yn ofalus, a bydd y tiwtor yn gofyn cwestiynau i chi i ymarfer y patrymau rydyn ni wedi eu gwneud. </a:t>
            </a:r>
          </a:p>
          <a:p>
            <a:pPr algn="ctr"/>
            <a:endParaRPr lang="cy-GB" sz="15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Here’s a clip from one of Cyw’s programmes. Following the clip the tutor will be asking questions, to practice the patterns we have done in these sessions.</a:t>
            </a:r>
            <a:endParaRPr lang="en-GB" sz="1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D5236A1-C0CF-8F49-8F49-CF7B89B2DE00}"/>
              </a:ext>
            </a:extLst>
          </p:cNvPr>
          <p:cNvSpPr txBox="1">
            <a:spLocks/>
          </p:cNvSpPr>
          <p:nvPr/>
        </p:nvSpPr>
        <p:spPr>
          <a:xfrm>
            <a:off x="465014" y="-37856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173599" y="3091615"/>
            <a:ext cx="3206453" cy="1264301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heddiw?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(Where is Bolgi today?)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yn eistedd?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(Where is Bolgi sitting?)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109430" y="4493004"/>
            <a:ext cx="3516086" cy="2231889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 </a:t>
            </a:r>
            <a:r>
              <a:rPr lang="cy-GB" sz="14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What’s this?</a:t>
            </a:r>
            <a:endParaRPr lang="cy-GB" sz="14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  </a:t>
            </a:r>
            <a:r>
              <a:rPr lang="cy-GB" sz="14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colour is it?</a:t>
            </a: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677299" y="3481570"/>
            <a:ext cx="4323174" cy="3259366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sz="16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hoffi’r</a:t>
            </a: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_______?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Do you like the _______?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   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_______ achos...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like the _______ because ...</a:t>
            </a: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anifail ydy dy </a:t>
            </a:r>
            <a:r>
              <a:rPr lang="cy-GB" sz="16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Which animal is your favourite?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anifail ydy _______ achos...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My favourite animal is _____ because ...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83371" y="4557172"/>
            <a:ext cx="3989004" cy="2103553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sound does it make?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sound does the ______ make?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It makes a sound like....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01847" y="1659544"/>
            <a:ext cx="4112806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Do you like the ______?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Wingdings" pitchFamily="2" charset="2"/>
              <a:buChar char="J"/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 marL="285750" indent="-285750">
              <a:buFont typeface="Wingdings" pitchFamily="2" charset="2"/>
              <a:buChar char="J"/>
            </a:pP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like the ______ because ...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Wingdings" pitchFamily="2" charset="2"/>
              <a:buChar char="L"/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marL="285750" indent="-285750">
              <a:buFont typeface="Wingdings" pitchFamily="2" charset="2"/>
              <a:buChar char="L"/>
            </a:pP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don’t like the _____ because...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491168" y="1685409"/>
            <a:ext cx="4323175" cy="1731992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mae’r ceffyl yn hoffi (wneud)?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does the horse like (to do)?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Mae’r ceffyl yn hoffi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The horse likes ... .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It ikes...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D2978D4-E34F-6B40-814C-518C8FF1FFDE}"/>
              </a:ext>
            </a:extLst>
          </p:cNvPr>
          <p:cNvCxnSpPr>
            <a:cxnSpLocks/>
          </p:cNvCxnSpPr>
          <p:nvPr/>
        </p:nvCxnSpPr>
        <p:spPr>
          <a:xfrm flipH="1">
            <a:off x="2152891" y="894890"/>
            <a:ext cx="811816" cy="60981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4780"/>
          <a:stretch/>
        </p:blipFill>
        <p:spPr>
          <a:xfrm>
            <a:off x="1710033" y="1777575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559"/>
          <a:stretch/>
        </p:blipFill>
        <p:spPr>
          <a:xfrm>
            <a:off x="2163305" y="4911777"/>
            <a:ext cx="1602622" cy="112698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0B236C-7CE3-B644-A9D1-05CAF953D1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568" y="2412575"/>
            <a:ext cx="1082213" cy="92195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2745ACC-7D4C-134C-8140-E77244AA01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751" y="3711668"/>
            <a:ext cx="1086679" cy="84631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7ADB409-E92C-5B4D-899E-2AB418B7F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81967" y="1880087"/>
            <a:ext cx="1171112" cy="91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90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entagon 6">
            <a:extLst>
              <a:ext uri="{FF2B5EF4-FFF2-40B4-BE49-F238E27FC236}">
                <a16:creationId xmlns:a16="http://schemas.microsoft.com/office/drawing/2014/main" id="{AEFCCF65-2CF8-FA47-843F-FA7D8FCF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225" y="165684"/>
            <a:ext cx="7169152" cy="1012229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D42CD5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20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20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Geiriau wrth roi adborth i waith a sylwadau disgyblion.</a:t>
            </a:r>
          </a:p>
          <a:p>
            <a:pPr algn="ctr"/>
            <a:r>
              <a:rPr lang="cy-GB" sz="20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 to give feedback on pupils’ work and responses. </a:t>
            </a:r>
            <a:endParaRPr lang="en-GB" sz="20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20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20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D5236A1-C0CF-8F49-8F49-CF7B89B2DE00}"/>
              </a:ext>
            </a:extLst>
          </p:cNvPr>
          <p:cNvSpPr txBox="1">
            <a:spLocks/>
          </p:cNvSpPr>
          <p:nvPr/>
        </p:nvSpPr>
        <p:spPr>
          <a:xfrm>
            <a:off x="7421631" y="-451016"/>
            <a:ext cx="4555221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rgbClr val="7F36BA"/>
                </a:solidFill>
                <a:latin typeface="American Typewriter" panose="02090604020004020304" pitchFamily="18" charset="77"/>
              </a:rPr>
              <a:t>Adborth</a:t>
            </a:r>
            <a:endParaRPr lang="en-US" sz="4800" b="1" cap="none" dirty="0">
              <a:solidFill>
                <a:srgbClr val="7F36BA"/>
              </a:solidFill>
              <a:latin typeface="American Typewriter" panose="02090604020004020304" pitchFamily="18" charset="77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7A4E094-6BBA-BB4D-BED5-2A62414443D2}"/>
              </a:ext>
            </a:extLst>
          </p:cNvPr>
          <p:cNvGraphicFramePr>
            <a:graphicFrameLocks noGrp="1"/>
          </p:cNvGraphicFramePr>
          <p:nvPr/>
        </p:nvGraphicFramePr>
        <p:xfrm>
          <a:off x="178150" y="1418631"/>
          <a:ext cx="5415834" cy="25603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174657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2241177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Da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iawn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ti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Well done you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Cywir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Correct!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Arbennig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Special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Gwych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Excellent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Rhagorol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Outstanding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12555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Ymdrech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dda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Good effort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6282654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Rydw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i’n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hoffi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dy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syniad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di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I like your idea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3EFC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8347373"/>
                  </a:ext>
                </a:extLst>
              </a:tr>
            </a:tbl>
          </a:graphicData>
        </a:graphic>
      </p:graphicFrame>
      <p:graphicFrame>
        <p:nvGraphicFramePr>
          <p:cNvPr id="20" name="Table 4">
            <a:extLst>
              <a:ext uri="{FF2B5EF4-FFF2-40B4-BE49-F238E27FC236}">
                <a16:creationId xmlns:a16="http://schemas.microsoft.com/office/drawing/2014/main" id="{84176498-25B9-3049-B0EE-DB2A9B2D560C}"/>
              </a:ext>
            </a:extLst>
          </p:cNvPr>
          <p:cNvGraphicFramePr>
            <a:graphicFrameLocks noGrp="1"/>
          </p:cNvGraphicFramePr>
          <p:nvPr/>
        </p:nvGraphicFramePr>
        <p:xfrm>
          <a:off x="6778042" y="1364844"/>
          <a:ext cx="4867108" cy="25603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25452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2321862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Tria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eto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Try again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Anghywir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Incorrect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Ddim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union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Not quite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Rwyt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ti’n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agos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iawn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You’re very close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Agos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Close!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Bron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gywir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Almost correct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12555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Meddylia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eto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Think again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2594465"/>
                  </a:ext>
                </a:extLst>
              </a:tr>
            </a:tbl>
          </a:graphicData>
        </a:graphic>
      </p:graphicFrame>
      <p:graphicFrame>
        <p:nvGraphicFramePr>
          <p:cNvPr id="21" name="Table 4">
            <a:extLst>
              <a:ext uri="{FF2B5EF4-FFF2-40B4-BE49-F238E27FC236}">
                <a16:creationId xmlns:a16="http://schemas.microsoft.com/office/drawing/2014/main" id="{49BCF8F0-2AD8-6F40-8D4D-46EC88FE3DBC}"/>
              </a:ext>
            </a:extLst>
          </p:cNvPr>
          <p:cNvGraphicFramePr>
            <a:graphicFrameLocks noGrp="1"/>
          </p:cNvGraphicFramePr>
          <p:nvPr/>
        </p:nvGraphicFramePr>
        <p:xfrm>
          <a:off x="6813904" y="4431734"/>
          <a:ext cx="4867107" cy="21945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2267342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2599765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Tro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nesa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Next time...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FFA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Beth am (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ti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)...?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How about (you)...?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FFA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Dy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darged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ydy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Your target is...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FFA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Cofia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Remember (to)...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FFA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angen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ti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You need to...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FFA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Gweithia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ar...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Work on...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FFA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125553"/>
                  </a:ext>
                </a:extLst>
              </a:tr>
            </a:tbl>
          </a:graphicData>
        </a:graphic>
      </p:graphicFrame>
      <p:graphicFrame>
        <p:nvGraphicFramePr>
          <p:cNvPr id="23" name="Table 4">
            <a:extLst>
              <a:ext uri="{FF2B5EF4-FFF2-40B4-BE49-F238E27FC236}">
                <a16:creationId xmlns:a16="http://schemas.microsoft.com/office/drawing/2014/main" id="{5705F4A3-C983-B74F-8D91-9637BFBE3AD9}"/>
              </a:ext>
            </a:extLst>
          </p:cNvPr>
          <p:cNvGraphicFramePr>
            <a:graphicFrameLocks noGrp="1"/>
          </p:cNvGraphicFramePr>
          <p:nvPr/>
        </p:nvGraphicFramePr>
        <p:xfrm>
          <a:off x="888237" y="4395876"/>
          <a:ext cx="4508516" cy="21945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2195622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2312894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Sillafu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Spelling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AF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Atalnodi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Punctuation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AF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Treiglo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Mutation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AF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Tanlinellu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Underlining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AF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Paragraffu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Paragraphing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AF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Ysgrifen</a:t>
                      </a:r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b="0" dirty="0" err="1">
                          <a:latin typeface="American Typewriter" panose="02090604020004020304" pitchFamily="18" charset="77"/>
                        </a:rPr>
                        <a:t>glwm</a:t>
                      </a:r>
                      <a:endParaRPr lang="en-US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merican Typewriter" panose="02090604020004020304" pitchFamily="18" charset="77"/>
                        </a:rPr>
                        <a:t>Joined up writing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AF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3125553"/>
                  </a:ext>
                </a:extLst>
              </a:tr>
            </a:tbl>
          </a:graphicData>
        </a:graphic>
      </p:graphicFrame>
      <p:pic>
        <p:nvPicPr>
          <p:cNvPr id="8" name="Graphic 7" descr="Lightbulb and pencil">
            <a:extLst>
              <a:ext uri="{FF2B5EF4-FFF2-40B4-BE49-F238E27FC236}">
                <a16:creationId xmlns:a16="http://schemas.microsoft.com/office/drawing/2014/main" id="{D143E27C-CAC5-3B44-861D-A4FD1DBDF4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72866" y="3429607"/>
            <a:ext cx="1681532" cy="1681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189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pic>
        <p:nvPicPr>
          <p:cNvPr id="3" name="Picture 2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4248B85-2FF8-2440-9A29-C888EBE2B0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645" y="1087217"/>
            <a:ext cx="3814764" cy="1433983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2900" y="2821339"/>
            <a:ext cx="11372850" cy="388040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Ewch i wefan CywTiwb.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Dewiswch un raglen. Dewiswch olygfa i’w thrafod - tua 5 munud o’r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Choose one programme.Choose a suitable scene from the programme – no more than 5 minutes)</a:t>
            </a: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Meddyliwch am gwestiynau i ofyn i’r ‘disgyblion’ am y clip.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(Think of questions to ask the ‘pupil’s about what they see in the clip.)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Byddwch yn gweithio mewn grwpiau i drafod y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0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(You’ll be working in groups to take it in turns to be the ‘teacher’ and the ‘pupils’.)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DYSGU MINI MEICRO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0" y="-63187"/>
            <a:ext cx="3878352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endParaRPr lang="en-US" sz="32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Directed learning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ADAF74-3A07-FE4A-BB67-40B050C52298}"/>
              </a:ext>
            </a:extLst>
          </p:cNvPr>
          <p:cNvCxnSpPr>
            <a:cxnSpLocks/>
          </p:cNvCxnSpPr>
          <p:nvPr/>
        </p:nvCxnSpPr>
        <p:spPr>
          <a:xfrm flipV="1">
            <a:off x="5798916" y="228021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03978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856</Words>
  <Application>Microsoft Macintosh PowerPoint</Application>
  <PresentationFormat>Widescreen</PresentationFormat>
  <Paragraphs>197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4" baseType="lpstr"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Welsh Language Competency Framework for Teachers.</vt:lpstr>
      <vt:lpstr>What to include?  Part 1</vt:lpstr>
      <vt:lpstr>What to include?  Part 2</vt:lpstr>
      <vt:lpstr>How to submit?</vt:lpstr>
      <vt:lpstr>Submission date: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16</cp:revision>
  <dcterms:created xsi:type="dcterms:W3CDTF">2020-10-16T10:30:34Z</dcterms:created>
  <dcterms:modified xsi:type="dcterms:W3CDTF">2020-11-30T22:18:15Z</dcterms:modified>
</cp:coreProperties>
</file>