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Lst>
  <p:notesMasterIdLst>
    <p:notesMasterId r:id="rId48"/>
  </p:notesMasterIdLst>
  <p:sldIdLst>
    <p:sldId id="364" r:id="rId5"/>
    <p:sldId id="339" r:id="rId6"/>
    <p:sldId id="256" r:id="rId7"/>
    <p:sldId id="365" r:id="rId8"/>
    <p:sldId id="344" r:id="rId9"/>
    <p:sldId id="311" r:id="rId10"/>
    <p:sldId id="262" r:id="rId11"/>
    <p:sldId id="263" r:id="rId12"/>
    <p:sldId id="314" r:id="rId13"/>
    <p:sldId id="345" r:id="rId14"/>
    <p:sldId id="351" r:id="rId15"/>
    <p:sldId id="349" r:id="rId16"/>
    <p:sldId id="350" r:id="rId17"/>
    <p:sldId id="352" r:id="rId18"/>
    <p:sldId id="353" r:id="rId19"/>
    <p:sldId id="354" r:id="rId20"/>
    <p:sldId id="312" r:id="rId21"/>
    <p:sldId id="316" r:id="rId22"/>
    <p:sldId id="317" r:id="rId23"/>
    <p:sldId id="318" r:id="rId24"/>
    <p:sldId id="343" r:id="rId25"/>
    <p:sldId id="319" r:id="rId26"/>
    <p:sldId id="320" r:id="rId27"/>
    <p:sldId id="321" r:id="rId28"/>
    <p:sldId id="322" r:id="rId29"/>
    <p:sldId id="323" r:id="rId30"/>
    <p:sldId id="324" r:id="rId31"/>
    <p:sldId id="325" r:id="rId32"/>
    <p:sldId id="326" r:id="rId33"/>
    <p:sldId id="327" r:id="rId34"/>
    <p:sldId id="347" r:id="rId35"/>
    <p:sldId id="328" r:id="rId36"/>
    <p:sldId id="346" r:id="rId37"/>
    <p:sldId id="348" r:id="rId38"/>
    <p:sldId id="329" r:id="rId39"/>
    <p:sldId id="330" r:id="rId40"/>
    <p:sldId id="331" r:id="rId41"/>
    <p:sldId id="332" r:id="rId42"/>
    <p:sldId id="333" r:id="rId43"/>
    <p:sldId id="334" r:id="rId44"/>
    <p:sldId id="342" r:id="rId45"/>
    <p:sldId id="355" r:id="rId46"/>
    <p:sldId id="356"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4" d="100"/>
          <a:sy n="84" d="100"/>
        </p:scale>
        <p:origin x="186" y="5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s>
</file>

<file path=ppt/diagrams/_rels/data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ata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8E7757-9D19-4324-9FB7-C01BD9679458}" type="doc">
      <dgm:prSet loTypeId="urn:microsoft.com/office/officeart/2008/layout/LinedList" loCatId="list" qsTypeId="urn:microsoft.com/office/officeart/2005/8/quickstyle/simple1" qsCatId="simple" csTypeId="urn:microsoft.com/office/officeart/2005/8/colors/accent3_2" csCatId="accent3" phldr="1"/>
      <dgm:spPr/>
      <dgm:t>
        <a:bodyPr/>
        <a:lstStyle/>
        <a:p>
          <a:endParaRPr lang="en-US"/>
        </a:p>
      </dgm:t>
    </dgm:pt>
    <dgm:pt modelId="{2FE790E4-248B-4059-8871-CD6E6860B130}">
      <dgm:prSet/>
      <dgm:spPr/>
      <dgm:t>
        <a:bodyPr/>
        <a:lstStyle/>
        <a:p>
          <a:r>
            <a:rPr lang="en-GB" dirty="0"/>
            <a:t>Does anyone have an idea of what the role of the Visiting Tutor is whilst you are on placement?</a:t>
          </a:r>
          <a:endParaRPr lang="en-US" dirty="0"/>
        </a:p>
      </dgm:t>
    </dgm:pt>
    <dgm:pt modelId="{F16751E8-71D4-4732-BF4B-8FF2380A7859}" type="parTrans" cxnId="{7C0CDF0E-C7CD-49D1-95BA-03BB75579661}">
      <dgm:prSet/>
      <dgm:spPr/>
      <dgm:t>
        <a:bodyPr/>
        <a:lstStyle/>
        <a:p>
          <a:endParaRPr lang="en-US"/>
        </a:p>
      </dgm:t>
    </dgm:pt>
    <dgm:pt modelId="{B36BE700-2065-4FA7-B181-1A09CA83BB89}" type="sibTrans" cxnId="{7C0CDF0E-C7CD-49D1-95BA-03BB75579661}">
      <dgm:prSet/>
      <dgm:spPr/>
      <dgm:t>
        <a:bodyPr/>
        <a:lstStyle/>
        <a:p>
          <a:endParaRPr lang="en-US"/>
        </a:p>
      </dgm:t>
    </dgm:pt>
    <dgm:pt modelId="{3F9FDFDC-71EF-4850-ADA8-1B6FD33E674E}">
      <dgm:prSet/>
      <dgm:spPr/>
      <dgm:t>
        <a:bodyPr/>
        <a:lstStyle/>
        <a:p>
          <a:r>
            <a:rPr lang="en-GB" dirty="0"/>
            <a:t>What is a three-way meeting?</a:t>
          </a:r>
          <a:endParaRPr lang="en-US" dirty="0"/>
        </a:p>
      </dgm:t>
    </dgm:pt>
    <dgm:pt modelId="{86C5DB3F-CE21-4955-A86F-28E548BC4A51}" type="parTrans" cxnId="{5E8E67FF-BEEB-492C-95A7-F3C616D4B05A}">
      <dgm:prSet/>
      <dgm:spPr/>
      <dgm:t>
        <a:bodyPr/>
        <a:lstStyle/>
        <a:p>
          <a:endParaRPr lang="en-US"/>
        </a:p>
      </dgm:t>
    </dgm:pt>
    <dgm:pt modelId="{A7AA0316-0A22-4876-BD9E-349694F3B336}" type="sibTrans" cxnId="{5E8E67FF-BEEB-492C-95A7-F3C616D4B05A}">
      <dgm:prSet/>
      <dgm:spPr/>
      <dgm:t>
        <a:bodyPr/>
        <a:lstStyle/>
        <a:p>
          <a:endParaRPr lang="en-US"/>
        </a:p>
      </dgm:t>
    </dgm:pt>
    <dgm:pt modelId="{9A4C9B54-D12F-4841-A7B2-30E67B4B1FDA}">
      <dgm:prSet/>
      <dgm:spPr/>
      <dgm:t>
        <a:bodyPr/>
        <a:lstStyle/>
        <a:p>
          <a:r>
            <a:rPr lang="en-GB"/>
            <a:t>Supervisor and supervision?</a:t>
          </a:r>
          <a:endParaRPr lang="en-US"/>
        </a:p>
      </dgm:t>
    </dgm:pt>
    <dgm:pt modelId="{75001601-DBC6-41F8-9D3A-751A822592EB}" type="parTrans" cxnId="{E60523CD-CC31-4122-8918-A56E0F721823}">
      <dgm:prSet/>
      <dgm:spPr/>
      <dgm:t>
        <a:bodyPr/>
        <a:lstStyle/>
        <a:p>
          <a:endParaRPr lang="en-US"/>
        </a:p>
      </dgm:t>
    </dgm:pt>
    <dgm:pt modelId="{319C29D2-12F9-428F-9E3E-0955405DBAB2}" type="sibTrans" cxnId="{E60523CD-CC31-4122-8918-A56E0F721823}">
      <dgm:prSet/>
      <dgm:spPr/>
      <dgm:t>
        <a:bodyPr/>
        <a:lstStyle/>
        <a:p>
          <a:endParaRPr lang="en-US"/>
        </a:p>
      </dgm:t>
    </dgm:pt>
    <dgm:pt modelId="{734DB4D4-E1F3-4ABF-A8A5-78224D1B182F}">
      <dgm:prSet/>
      <dgm:spPr/>
      <dgm:t>
        <a:bodyPr/>
        <a:lstStyle/>
        <a:p>
          <a:r>
            <a:rPr lang="en-GB"/>
            <a:t>Learning Mentor?</a:t>
          </a:r>
          <a:endParaRPr lang="en-US"/>
        </a:p>
      </dgm:t>
    </dgm:pt>
    <dgm:pt modelId="{E7582452-9841-4B26-9643-1FDF60EB700E}" type="parTrans" cxnId="{DCC23CDA-F59F-40FC-A36C-A905FADECF72}">
      <dgm:prSet/>
      <dgm:spPr/>
      <dgm:t>
        <a:bodyPr/>
        <a:lstStyle/>
        <a:p>
          <a:endParaRPr lang="en-US"/>
        </a:p>
      </dgm:t>
    </dgm:pt>
    <dgm:pt modelId="{7B28CC9B-53BD-42AE-BFA4-09E0E0D08B9E}" type="sibTrans" cxnId="{DCC23CDA-F59F-40FC-A36C-A905FADECF72}">
      <dgm:prSet/>
      <dgm:spPr/>
      <dgm:t>
        <a:bodyPr/>
        <a:lstStyle/>
        <a:p>
          <a:endParaRPr lang="en-US"/>
        </a:p>
      </dgm:t>
    </dgm:pt>
    <dgm:pt modelId="{AD9D1CCC-1F1C-4B39-837C-C104755BFE68}">
      <dgm:prSet/>
      <dgm:spPr/>
      <dgm:t>
        <a:bodyPr/>
        <a:lstStyle/>
        <a:p>
          <a:r>
            <a:rPr lang="en-GB"/>
            <a:t>Professional Development plan?</a:t>
          </a:r>
          <a:endParaRPr lang="en-US"/>
        </a:p>
      </dgm:t>
    </dgm:pt>
    <dgm:pt modelId="{2DBF00B2-894B-4406-982E-442BB7A6C168}" type="parTrans" cxnId="{337DA3B5-6D43-469D-AD65-27D9D70565DA}">
      <dgm:prSet/>
      <dgm:spPr/>
      <dgm:t>
        <a:bodyPr/>
        <a:lstStyle/>
        <a:p>
          <a:endParaRPr lang="en-US"/>
        </a:p>
      </dgm:t>
    </dgm:pt>
    <dgm:pt modelId="{7D44A102-19B8-48B8-B0BC-19647C1DF922}" type="sibTrans" cxnId="{337DA3B5-6D43-469D-AD65-27D9D70565DA}">
      <dgm:prSet/>
      <dgm:spPr/>
      <dgm:t>
        <a:bodyPr/>
        <a:lstStyle/>
        <a:p>
          <a:endParaRPr lang="en-US"/>
        </a:p>
      </dgm:t>
    </dgm:pt>
    <dgm:pt modelId="{944586C8-9E56-470F-AFE4-18A062651341}">
      <dgm:prSet/>
      <dgm:spPr/>
      <dgm:t>
        <a:bodyPr/>
        <a:lstStyle/>
        <a:p>
          <a:r>
            <a:rPr lang="en-GB"/>
            <a:t>A Community Profile</a:t>
          </a:r>
          <a:endParaRPr lang="en-US"/>
        </a:p>
      </dgm:t>
    </dgm:pt>
    <dgm:pt modelId="{329B86A4-F6A4-4ED9-97BF-EDF0B7FDC024}" type="parTrans" cxnId="{A6A32007-98AC-43F9-AE0D-C56C283F0DD7}">
      <dgm:prSet/>
      <dgm:spPr/>
      <dgm:t>
        <a:bodyPr/>
        <a:lstStyle/>
        <a:p>
          <a:endParaRPr lang="en-US"/>
        </a:p>
      </dgm:t>
    </dgm:pt>
    <dgm:pt modelId="{A2C00B87-F172-4F2B-8956-24C27855544E}" type="sibTrans" cxnId="{A6A32007-98AC-43F9-AE0D-C56C283F0DD7}">
      <dgm:prSet/>
      <dgm:spPr/>
      <dgm:t>
        <a:bodyPr/>
        <a:lstStyle/>
        <a:p>
          <a:endParaRPr lang="en-US"/>
        </a:p>
      </dgm:t>
    </dgm:pt>
    <dgm:pt modelId="{9626B7D9-9C9E-401C-9A89-1A497CDBE94B}">
      <dgm:prSet/>
      <dgm:spPr/>
      <dgm:t>
        <a:bodyPr/>
        <a:lstStyle/>
        <a:p>
          <a:r>
            <a:rPr lang="en-GB" dirty="0"/>
            <a:t>A Risk Assessment?</a:t>
          </a:r>
          <a:endParaRPr lang="en-US" dirty="0"/>
        </a:p>
      </dgm:t>
    </dgm:pt>
    <dgm:pt modelId="{C34DCEE5-B04D-4DCA-A1F5-E3FD93E833F6}" type="parTrans" cxnId="{09300100-1D2D-4E4B-B035-B49B50381947}">
      <dgm:prSet/>
      <dgm:spPr/>
      <dgm:t>
        <a:bodyPr/>
        <a:lstStyle/>
        <a:p>
          <a:endParaRPr lang="en-US"/>
        </a:p>
      </dgm:t>
    </dgm:pt>
    <dgm:pt modelId="{2ED19034-1EFF-4D3B-9F9A-0FA7C9583AF3}" type="sibTrans" cxnId="{09300100-1D2D-4E4B-B035-B49B50381947}">
      <dgm:prSet/>
      <dgm:spPr/>
      <dgm:t>
        <a:bodyPr/>
        <a:lstStyle/>
        <a:p>
          <a:endParaRPr lang="en-US"/>
        </a:p>
      </dgm:t>
    </dgm:pt>
    <dgm:pt modelId="{B7247D67-ACF3-4B6D-B641-FA389518DB20}" type="pres">
      <dgm:prSet presAssocID="{918E7757-9D19-4324-9FB7-C01BD9679458}" presName="vert0" presStyleCnt="0">
        <dgm:presLayoutVars>
          <dgm:dir/>
          <dgm:animOne val="branch"/>
          <dgm:animLvl val="lvl"/>
        </dgm:presLayoutVars>
      </dgm:prSet>
      <dgm:spPr/>
    </dgm:pt>
    <dgm:pt modelId="{3DF2D78D-8E1C-4CB3-8957-A3690856EAF5}" type="pres">
      <dgm:prSet presAssocID="{2FE790E4-248B-4059-8871-CD6E6860B130}" presName="thickLine" presStyleLbl="alignNode1" presStyleIdx="0" presStyleCnt="7"/>
      <dgm:spPr/>
    </dgm:pt>
    <dgm:pt modelId="{B4025AD4-B5F0-471E-A49E-F2648883F796}" type="pres">
      <dgm:prSet presAssocID="{2FE790E4-248B-4059-8871-CD6E6860B130}" presName="horz1" presStyleCnt="0"/>
      <dgm:spPr/>
    </dgm:pt>
    <dgm:pt modelId="{BC12C33C-D520-4A5B-8534-84DC7BD70485}" type="pres">
      <dgm:prSet presAssocID="{2FE790E4-248B-4059-8871-CD6E6860B130}" presName="tx1" presStyleLbl="revTx" presStyleIdx="0" presStyleCnt="7"/>
      <dgm:spPr/>
    </dgm:pt>
    <dgm:pt modelId="{7401E271-8E1A-40BA-AB94-2749A13AFF38}" type="pres">
      <dgm:prSet presAssocID="{2FE790E4-248B-4059-8871-CD6E6860B130}" presName="vert1" presStyleCnt="0"/>
      <dgm:spPr/>
    </dgm:pt>
    <dgm:pt modelId="{E3F50AC4-4913-43E7-A5AF-BA3CC75D583B}" type="pres">
      <dgm:prSet presAssocID="{3F9FDFDC-71EF-4850-ADA8-1B6FD33E674E}" presName="thickLine" presStyleLbl="alignNode1" presStyleIdx="1" presStyleCnt="7"/>
      <dgm:spPr/>
    </dgm:pt>
    <dgm:pt modelId="{ABE98919-83B7-4EC7-91DC-A291A3A9B24E}" type="pres">
      <dgm:prSet presAssocID="{3F9FDFDC-71EF-4850-ADA8-1B6FD33E674E}" presName="horz1" presStyleCnt="0"/>
      <dgm:spPr/>
    </dgm:pt>
    <dgm:pt modelId="{B3915870-B325-43E1-9416-7EFE0CAB44ED}" type="pres">
      <dgm:prSet presAssocID="{3F9FDFDC-71EF-4850-ADA8-1B6FD33E674E}" presName="tx1" presStyleLbl="revTx" presStyleIdx="1" presStyleCnt="7"/>
      <dgm:spPr/>
    </dgm:pt>
    <dgm:pt modelId="{5B44CB01-A448-4E35-829F-AC52A8E25671}" type="pres">
      <dgm:prSet presAssocID="{3F9FDFDC-71EF-4850-ADA8-1B6FD33E674E}" presName="vert1" presStyleCnt="0"/>
      <dgm:spPr/>
    </dgm:pt>
    <dgm:pt modelId="{3BFDFA10-0513-4CE8-902F-63FC7FF26521}" type="pres">
      <dgm:prSet presAssocID="{9A4C9B54-D12F-4841-A7B2-30E67B4B1FDA}" presName="thickLine" presStyleLbl="alignNode1" presStyleIdx="2" presStyleCnt="7"/>
      <dgm:spPr/>
    </dgm:pt>
    <dgm:pt modelId="{BCFE5473-D9F2-45FB-9426-8CD368667D66}" type="pres">
      <dgm:prSet presAssocID="{9A4C9B54-D12F-4841-A7B2-30E67B4B1FDA}" presName="horz1" presStyleCnt="0"/>
      <dgm:spPr/>
    </dgm:pt>
    <dgm:pt modelId="{FEFF81F0-1707-4675-8CB0-8C19867EB0BC}" type="pres">
      <dgm:prSet presAssocID="{9A4C9B54-D12F-4841-A7B2-30E67B4B1FDA}" presName="tx1" presStyleLbl="revTx" presStyleIdx="2" presStyleCnt="7"/>
      <dgm:spPr/>
    </dgm:pt>
    <dgm:pt modelId="{86270F0C-6379-46D4-B266-B82F21CC47ED}" type="pres">
      <dgm:prSet presAssocID="{9A4C9B54-D12F-4841-A7B2-30E67B4B1FDA}" presName="vert1" presStyleCnt="0"/>
      <dgm:spPr/>
    </dgm:pt>
    <dgm:pt modelId="{A8522259-F457-4439-B27F-63E241F2A7FA}" type="pres">
      <dgm:prSet presAssocID="{734DB4D4-E1F3-4ABF-A8A5-78224D1B182F}" presName="thickLine" presStyleLbl="alignNode1" presStyleIdx="3" presStyleCnt="7"/>
      <dgm:spPr/>
    </dgm:pt>
    <dgm:pt modelId="{EB846474-9BB2-4BC4-8920-7D36867C7960}" type="pres">
      <dgm:prSet presAssocID="{734DB4D4-E1F3-4ABF-A8A5-78224D1B182F}" presName="horz1" presStyleCnt="0"/>
      <dgm:spPr/>
    </dgm:pt>
    <dgm:pt modelId="{63BC3F24-60F8-441D-8D42-79979606391B}" type="pres">
      <dgm:prSet presAssocID="{734DB4D4-E1F3-4ABF-A8A5-78224D1B182F}" presName="tx1" presStyleLbl="revTx" presStyleIdx="3" presStyleCnt="7"/>
      <dgm:spPr/>
    </dgm:pt>
    <dgm:pt modelId="{EAD8760E-AE04-4756-9B0A-412A25851948}" type="pres">
      <dgm:prSet presAssocID="{734DB4D4-E1F3-4ABF-A8A5-78224D1B182F}" presName="vert1" presStyleCnt="0"/>
      <dgm:spPr/>
    </dgm:pt>
    <dgm:pt modelId="{B8C2085A-488A-4688-85CF-B1F6695D2B80}" type="pres">
      <dgm:prSet presAssocID="{AD9D1CCC-1F1C-4B39-837C-C104755BFE68}" presName="thickLine" presStyleLbl="alignNode1" presStyleIdx="4" presStyleCnt="7"/>
      <dgm:spPr/>
    </dgm:pt>
    <dgm:pt modelId="{4B9FC717-5B65-448F-8494-6BD1FB864701}" type="pres">
      <dgm:prSet presAssocID="{AD9D1CCC-1F1C-4B39-837C-C104755BFE68}" presName="horz1" presStyleCnt="0"/>
      <dgm:spPr/>
    </dgm:pt>
    <dgm:pt modelId="{787B4837-C577-4824-AD08-ADDC35D928D9}" type="pres">
      <dgm:prSet presAssocID="{AD9D1CCC-1F1C-4B39-837C-C104755BFE68}" presName="tx1" presStyleLbl="revTx" presStyleIdx="4" presStyleCnt="7"/>
      <dgm:spPr/>
    </dgm:pt>
    <dgm:pt modelId="{05B05E82-3751-4955-A5F6-9145C7C94ADF}" type="pres">
      <dgm:prSet presAssocID="{AD9D1CCC-1F1C-4B39-837C-C104755BFE68}" presName="vert1" presStyleCnt="0"/>
      <dgm:spPr/>
    </dgm:pt>
    <dgm:pt modelId="{315E7BED-5881-4959-936D-BE3AD7637CDA}" type="pres">
      <dgm:prSet presAssocID="{944586C8-9E56-470F-AFE4-18A062651341}" presName="thickLine" presStyleLbl="alignNode1" presStyleIdx="5" presStyleCnt="7"/>
      <dgm:spPr/>
    </dgm:pt>
    <dgm:pt modelId="{0A66A1DD-EF1C-4DF1-99D2-771DA016CFA6}" type="pres">
      <dgm:prSet presAssocID="{944586C8-9E56-470F-AFE4-18A062651341}" presName="horz1" presStyleCnt="0"/>
      <dgm:spPr/>
    </dgm:pt>
    <dgm:pt modelId="{1D364EE8-CD61-4F22-958E-45BC8A599EC0}" type="pres">
      <dgm:prSet presAssocID="{944586C8-9E56-470F-AFE4-18A062651341}" presName="tx1" presStyleLbl="revTx" presStyleIdx="5" presStyleCnt="7"/>
      <dgm:spPr/>
    </dgm:pt>
    <dgm:pt modelId="{7F611FF0-794B-489E-A41B-183DEDB97F93}" type="pres">
      <dgm:prSet presAssocID="{944586C8-9E56-470F-AFE4-18A062651341}" presName="vert1" presStyleCnt="0"/>
      <dgm:spPr/>
    </dgm:pt>
    <dgm:pt modelId="{42FC2EE6-3829-40DE-98AA-9702CF360740}" type="pres">
      <dgm:prSet presAssocID="{9626B7D9-9C9E-401C-9A89-1A497CDBE94B}" presName="thickLine" presStyleLbl="alignNode1" presStyleIdx="6" presStyleCnt="7"/>
      <dgm:spPr/>
    </dgm:pt>
    <dgm:pt modelId="{F6CF4DC9-C703-4C88-96B6-6A6386EC8147}" type="pres">
      <dgm:prSet presAssocID="{9626B7D9-9C9E-401C-9A89-1A497CDBE94B}" presName="horz1" presStyleCnt="0"/>
      <dgm:spPr/>
    </dgm:pt>
    <dgm:pt modelId="{402B6AD3-299C-4BF7-AA10-9F53B7367CE4}" type="pres">
      <dgm:prSet presAssocID="{9626B7D9-9C9E-401C-9A89-1A497CDBE94B}" presName="tx1" presStyleLbl="revTx" presStyleIdx="6" presStyleCnt="7"/>
      <dgm:spPr/>
    </dgm:pt>
    <dgm:pt modelId="{3A8882C3-6BA7-4432-A9FB-254862670C61}" type="pres">
      <dgm:prSet presAssocID="{9626B7D9-9C9E-401C-9A89-1A497CDBE94B}" presName="vert1" presStyleCnt="0"/>
      <dgm:spPr/>
    </dgm:pt>
  </dgm:ptLst>
  <dgm:cxnLst>
    <dgm:cxn modelId="{09300100-1D2D-4E4B-B035-B49B50381947}" srcId="{918E7757-9D19-4324-9FB7-C01BD9679458}" destId="{9626B7D9-9C9E-401C-9A89-1A497CDBE94B}" srcOrd="6" destOrd="0" parTransId="{C34DCEE5-B04D-4DCA-A1F5-E3FD93E833F6}" sibTransId="{2ED19034-1EFF-4D3B-9F9A-0FA7C9583AF3}"/>
    <dgm:cxn modelId="{A6A32007-98AC-43F9-AE0D-C56C283F0DD7}" srcId="{918E7757-9D19-4324-9FB7-C01BD9679458}" destId="{944586C8-9E56-470F-AFE4-18A062651341}" srcOrd="5" destOrd="0" parTransId="{329B86A4-F6A4-4ED9-97BF-EDF0B7FDC024}" sibTransId="{A2C00B87-F172-4F2B-8956-24C27855544E}"/>
    <dgm:cxn modelId="{7C0CDF0E-C7CD-49D1-95BA-03BB75579661}" srcId="{918E7757-9D19-4324-9FB7-C01BD9679458}" destId="{2FE790E4-248B-4059-8871-CD6E6860B130}" srcOrd="0" destOrd="0" parTransId="{F16751E8-71D4-4732-BF4B-8FF2380A7859}" sibTransId="{B36BE700-2065-4FA7-B181-1A09CA83BB89}"/>
    <dgm:cxn modelId="{86FC684C-E209-49D0-95DF-901080C0BE34}" type="presOf" srcId="{918E7757-9D19-4324-9FB7-C01BD9679458}" destId="{B7247D67-ACF3-4B6D-B641-FA389518DB20}" srcOrd="0" destOrd="0" presId="urn:microsoft.com/office/officeart/2008/layout/LinedList"/>
    <dgm:cxn modelId="{4A0DCE71-54BE-4BC3-8DF8-0EB3861FBA27}" type="presOf" srcId="{944586C8-9E56-470F-AFE4-18A062651341}" destId="{1D364EE8-CD61-4F22-958E-45BC8A599EC0}" srcOrd="0" destOrd="0" presId="urn:microsoft.com/office/officeart/2008/layout/LinedList"/>
    <dgm:cxn modelId="{37C80E74-039F-490D-BB22-2F2CCB71F67B}" type="presOf" srcId="{AD9D1CCC-1F1C-4B39-837C-C104755BFE68}" destId="{787B4837-C577-4824-AD08-ADDC35D928D9}" srcOrd="0" destOrd="0" presId="urn:microsoft.com/office/officeart/2008/layout/LinedList"/>
    <dgm:cxn modelId="{92C2A982-E098-4D88-8242-795979C177F8}" type="presOf" srcId="{3F9FDFDC-71EF-4850-ADA8-1B6FD33E674E}" destId="{B3915870-B325-43E1-9416-7EFE0CAB44ED}" srcOrd="0" destOrd="0" presId="urn:microsoft.com/office/officeart/2008/layout/LinedList"/>
    <dgm:cxn modelId="{F4CA0890-062B-4F92-BAD8-539B12734D15}" type="presOf" srcId="{9626B7D9-9C9E-401C-9A89-1A497CDBE94B}" destId="{402B6AD3-299C-4BF7-AA10-9F53B7367CE4}" srcOrd="0" destOrd="0" presId="urn:microsoft.com/office/officeart/2008/layout/LinedList"/>
    <dgm:cxn modelId="{ACAC13A0-64E9-4F01-A8B2-3B917A23E2FB}" type="presOf" srcId="{9A4C9B54-D12F-4841-A7B2-30E67B4B1FDA}" destId="{FEFF81F0-1707-4675-8CB0-8C19867EB0BC}" srcOrd="0" destOrd="0" presId="urn:microsoft.com/office/officeart/2008/layout/LinedList"/>
    <dgm:cxn modelId="{337DA3B5-6D43-469D-AD65-27D9D70565DA}" srcId="{918E7757-9D19-4324-9FB7-C01BD9679458}" destId="{AD9D1CCC-1F1C-4B39-837C-C104755BFE68}" srcOrd="4" destOrd="0" parTransId="{2DBF00B2-894B-4406-982E-442BB7A6C168}" sibTransId="{7D44A102-19B8-48B8-B0BC-19647C1DF922}"/>
    <dgm:cxn modelId="{E60523CD-CC31-4122-8918-A56E0F721823}" srcId="{918E7757-9D19-4324-9FB7-C01BD9679458}" destId="{9A4C9B54-D12F-4841-A7B2-30E67B4B1FDA}" srcOrd="2" destOrd="0" parTransId="{75001601-DBC6-41F8-9D3A-751A822592EB}" sibTransId="{319C29D2-12F9-428F-9E3E-0955405DBAB2}"/>
    <dgm:cxn modelId="{1DCCBFCF-5743-49F9-BF8B-99CE215FB056}" type="presOf" srcId="{734DB4D4-E1F3-4ABF-A8A5-78224D1B182F}" destId="{63BC3F24-60F8-441D-8D42-79979606391B}" srcOrd="0" destOrd="0" presId="urn:microsoft.com/office/officeart/2008/layout/LinedList"/>
    <dgm:cxn modelId="{86FA1BD0-75DA-45E7-9FF7-88793FF12984}" type="presOf" srcId="{2FE790E4-248B-4059-8871-CD6E6860B130}" destId="{BC12C33C-D520-4A5B-8534-84DC7BD70485}" srcOrd="0" destOrd="0" presId="urn:microsoft.com/office/officeart/2008/layout/LinedList"/>
    <dgm:cxn modelId="{DCC23CDA-F59F-40FC-A36C-A905FADECF72}" srcId="{918E7757-9D19-4324-9FB7-C01BD9679458}" destId="{734DB4D4-E1F3-4ABF-A8A5-78224D1B182F}" srcOrd="3" destOrd="0" parTransId="{E7582452-9841-4B26-9643-1FDF60EB700E}" sibTransId="{7B28CC9B-53BD-42AE-BFA4-09E0E0D08B9E}"/>
    <dgm:cxn modelId="{5E8E67FF-BEEB-492C-95A7-F3C616D4B05A}" srcId="{918E7757-9D19-4324-9FB7-C01BD9679458}" destId="{3F9FDFDC-71EF-4850-ADA8-1B6FD33E674E}" srcOrd="1" destOrd="0" parTransId="{86C5DB3F-CE21-4955-A86F-28E548BC4A51}" sibTransId="{A7AA0316-0A22-4876-BD9E-349694F3B336}"/>
    <dgm:cxn modelId="{A8FFA456-6551-4BC5-B226-FBFFEECE13D2}" type="presParOf" srcId="{B7247D67-ACF3-4B6D-B641-FA389518DB20}" destId="{3DF2D78D-8E1C-4CB3-8957-A3690856EAF5}" srcOrd="0" destOrd="0" presId="urn:microsoft.com/office/officeart/2008/layout/LinedList"/>
    <dgm:cxn modelId="{9A4DD218-FDA5-4A48-A6E9-4FDD3C2CF965}" type="presParOf" srcId="{B7247D67-ACF3-4B6D-B641-FA389518DB20}" destId="{B4025AD4-B5F0-471E-A49E-F2648883F796}" srcOrd="1" destOrd="0" presId="urn:microsoft.com/office/officeart/2008/layout/LinedList"/>
    <dgm:cxn modelId="{A3916CB9-DD90-48B2-A913-64387B888061}" type="presParOf" srcId="{B4025AD4-B5F0-471E-A49E-F2648883F796}" destId="{BC12C33C-D520-4A5B-8534-84DC7BD70485}" srcOrd="0" destOrd="0" presId="urn:microsoft.com/office/officeart/2008/layout/LinedList"/>
    <dgm:cxn modelId="{F68294F5-608B-4A99-8A74-4CA6C10887CE}" type="presParOf" srcId="{B4025AD4-B5F0-471E-A49E-F2648883F796}" destId="{7401E271-8E1A-40BA-AB94-2749A13AFF38}" srcOrd="1" destOrd="0" presId="urn:microsoft.com/office/officeart/2008/layout/LinedList"/>
    <dgm:cxn modelId="{CA995D11-6664-4C9F-AF7F-90741AD35199}" type="presParOf" srcId="{B7247D67-ACF3-4B6D-B641-FA389518DB20}" destId="{E3F50AC4-4913-43E7-A5AF-BA3CC75D583B}" srcOrd="2" destOrd="0" presId="urn:microsoft.com/office/officeart/2008/layout/LinedList"/>
    <dgm:cxn modelId="{5BE2805E-8EBD-4912-B13F-7F333D6E74A7}" type="presParOf" srcId="{B7247D67-ACF3-4B6D-B641-FA389518DB20}" destId="{ABE98919-83B7-4EC7-91DC-A291A3A9B24E}" srcOrd="3" destOrd="0" presId="urn:microsoft.com/office/officeart/2008/layout/LinedList"/>
    <dgm:cxn modelId="{F32DF6AC-87C9-46BB-B0E4-3630A0B20441}" type="presParOf" srcId="{ABE98919-83B7-4EC7-91DC-A291A3A9B24E}" destId="{B3915870-B325-43E1-9416-7EFE0CAB44ED}" srcOrd="0" destOrd="0" presId="urn:microsoft.com/office/officeart/2008/layout/LinedList"/>
    <dgm:cxn modelId="{13A75448-1547-4C4C-850F-E3072A0D2C03}" type="presParOf" srcId="{ABE98919-83B7-4EC7-91DC-A291A3A9B24E}" destId="{5B44CB01-A448-4E35-829F-AC52A8E25671}" srcOrd="1" destOrd="0" presId="urn:microsoft.com/office/officeart/2008/layout/LinedList"/>
    <dgm:cxn modelId="{920BFE4A-74D5-490E-A518-868A8D505C2F}" type="presParOf" srcId="{B7247D67-ACF3-4B6D-B641-FA389518DB20}" destId="{3BFDFA10-0513-4CE8-902F-63FC7FF26521}" srcOrd="4" destOrd="0" presId="urn:microsoft.com/office/officeart/2008/layout/LinedList"/>
    <dgm:cxn modelId="{A8C22F8D-A62F-4C51-8CD3-57B8700574B1}" type="presParOf" srcId="{B7247D67-ACF3-4B6D-B641-FA389518DB20}" destId="{BCFE5473-D9F2-45FB-9426-8CD368667D66}" srcOrd="5" destOrd="0" presId="urn:microsoft.com/office/officeart/2008/layout/LinedList"/>
    <dgm:cxn modelId="{87E1AE64-61F2-4409-8026-B2DC39686252}" type="presParOf" srcId="{BCFE5473-D9F2-45FB-9426-8CD368667D66}" destId="{FEFF81F0-1707-4675-8CB0-8C19867EB0BC}" srcOrd="0" destOrd="0" presId="urn:microsoft.com/office/officeart/2008/layout/LinedList"/>
    <dgm:cxn modelId="{E7E232D5-C283-492C-A6D7-B38D0EBA8FE6}" type="presParOf" srcId="{BCFE5473-D9F2-45FB-9426-8CD368667D66}" destId="{86270F0C-6379-46D4-B266-B82F21CC47ED}" srcOrd="1" destOrd="0" presId="urn:microsoft.com/office/officeart/2008/layout/LinedList"/>
    <dgm:cxn modelId="{F91CA94F-B542-4981-9FC5-18968367A944}" type="presParOf" srcId="{B7247D67-ACF3-4B6D-B641-FA389518DB20}" destId="{A8522259-F457-4439-B27F-63E241F2A7FA}" srcOrd="6" destOrd="0" presId="urn:microsoft.com/office/officeart/2008/layout/LinedList"/>
    <dgm:cxn modelId="{A69278A2-9B36-4C67-9492-598BC888BE15}" type="presParOf" srcId="{B7247D67-ACF3-4B6D-B641-FA389518DB20}" destId="{EB846474-9BB2-4BC4-8920-7D36867C7960}" srcOrd="7" destOrd="0" presId="urn:microsoft.com/office/officeart/2008/layout/LinedList"/>
    <dgm:cxn modelId="{DC22468C-9679-4A84-9032-79EDDCC32DF4}" type="presParOf" srcId="{EB846474-9BB2-4BC4-8920-7D36867C7960}" destId="{63BC3F24-60F8-441D-8D42-79979606391B}" srcOrd="0" destOrd="0" presId="urn:microsoft.com/office/officeart/2008/layout/LinedList"/>
    <dgm:cxn modelId="{B9DF3679-9E6D-429C-AE73-4C326E2B1480}" type="presParOf" srcId="{EB846474-9BB2-4BC4-8920-7D36867C7960}" destId="{EAD8760E-AE04-4756-9B0A-412A25851948}" srcOrd="1" destOrd="0" presId="urn:microsoft.com/office/officeart/2008/layout/LinedList"/>
    <dgm:cxn modelId="{CC7E33F2-72FB-4296-96AF-207DA02C327B}" type="presParOf" srcId="{B7247D67-ACF3-4B6D-B641-FA389518DB20}" destId="{B8C2085A-488A-4688-85CF-B1F6695D2B80}" srcOrd="8" destOrd="0" presId="urn:microsoft.com/office/officeart/2008/layout/LinedList"/>
    <dgm:cxn modelId="{C9F1787E-D9F3-4428-AEB9-59EB67F01662}" type="presParOf" srcId="{B7247D67-ACF3-4B6D-B641-FA389518DB20}" destId="{4B9FC717-5B65-448F-8494-6BD1FB864701}" srcOrd="9" destOrd="0" presId="urn:microsoft.com/office/officeart/2008/layout/LinedList"/>
    <dgm:cxn modelId="{1B7C8C13-8462-4C01-AB2D-C3F0057572A4}" type="presParOf" srcId="{4B9FC717-5B65-448F-8494-6BD1FB864701}" destId="{787B4837-C577-4824-AD08-ADDC35D928D9}" srcOrd="0" destOrd="0" presId="urn:microsoft.com/office/officeart/2008/layout/LinedList"/>
    <dgm:cxn modelId="{5598884B-E383-4913-AEAD-62AD663DCBA3}" type="presParOf" srcId="{4B9FC717-5B65-448F-8494-6BD1FB864701}" destId="{05B05E82-3751-4955-A5F6-9145C7C94ADF}" srcOrd="1" destOrd="0" presId="urn:microsoft.com/office/officeart/2008/layout/LinedList"/>
    <dgm:cxn modelId="{5BFAE45F-E134-48E7-ABD7-20BDB3A564AC}" type="presParOf" srcId="{B7247D67-ACF3-4B6D-B641-FA389518DB20}" destId="{315E7BED-5881-4959-936D-BE3AD7637CDA}" srcOrd="10" destOrd="0" presId="urn:microsoft.com/office/officeart/2008/layout/LinedList"/>
    <dgm:cxn modelId="{B0840A05-1ACF-4388-BB2E-D0B90C746659}" type="presParOf" srcId="{B7247D67-ACF3-4B6D-B641-FA389518DB20}" destId="{0A66A1DD-EF1C-4DF1-99D2-771DA016CFA6}" srcOrd="11" destOrd="0" presId="urn:microsoft.com/office/officeart/2008/layout/LinedList"/>
    <dgm:cxn modelId="{65354D71-3A45-4216-9871-4054EB05616A}" type="presParOf" srcId="{0A66A1DD-EF1C-4DF1-99D2-771DA016CFA6}" destId="{1D364EE8-CD61-4F22-958E-45BC8A599EC0}" srcOrd="0" destOrd="0" presId="urn:microsoft.com/office/officeart/2008/layout/LinedList"/>
    <dgm:cxn modelId="{FE5AD2C9-FA82-46B0-B6CD-9993E3B0E2A2}" type="presParOf" srcId="{0A66A1DD-EF1C-4DF1-99D2-771DA016CFA6}" destId="{7F611FF0-794B-489E-A41B-183DEDB97F93}" srcOrd="1" destOrd="0" presId="urn:microsoft.com/office/officeart/2008/layout/LinedList"/>
    <dgm:cxn modelId="{EE155117-A3AA-4627-A843-7285925F2171}" type="presParOf" srcId="{B7247D67-ACF3-4B6D-B641-FA389518DB20}" destId="{42FC2EE6-3829-40DE-98AA-9702CF360740}" srcOrd="12" destOrd="0" presId="urn:microsoft.com/office/officeart/2008/layout/LinedList"/>
    <dgm:cxn modelId="{EA397ADA-51D6-440D-B744-8C6316F7F7E3}" type="presParOf" srcId="{B7247D67-ACF3-4B6D-B641-FA389518DB20}" destId="{F6CF4DC9-C703-4C88-96B6-6A6386EC8147}" srcOrd="13" destOrd="0" presId="urn:microsoft.com/office/officeart/2008/layout/LinedList"/>
    <dgm:cxn modelId="{0C0DD4D3-2766-465F-838D-F991951BC20C}" type="presParOf" srcId="{F6CF4DC9-C703-4C88-96B6-6A6386EC8147}" destId="{402B6AD3-299C-4BF7-AA10-9F53B7367CE4}" srcOrd="0" destOrd="0" presId="urn:microsoft.com/office/officeart/2008/layout/LinedList"/>
    <dgm:cxn modelId="{F2B52EB6-98FA-4B55-AEED-DF0336AFC362}" type="presParOf" srcId="{F6CF4DC9-C703-4C88-96B6-6A6386EC8147}" destId="{3A8882C3-6BA7-4432-A9FB-254862670C6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C84EAF-FE33-4CB7-B83F-99FC2BDC4668}" type="doc">
      <dgm:prSet loTypeId="urn:microsoft.com/office/officeart/2008/layout/LinedList" loCatId="list" qsTypeId="urn:microsoft.com/office/officeart/2005/8/quickstyle/simple4" qsCatId="simple" csTypeId="urn:microsoft.com/office/officeart/2005/8/colors/accent1_2" csCatId="accent1" phldr="1"/>
      <dgm:spPr/>
      <dgm:t>
        <a:bodyPr/>
        <a:lstStyle/>
        <a:p>
          <a:endParaRPr lang="en-US"/>
        </a:p>
      </dgm:t>
    </dgm:pt>
    <dgm:pt modelId="{96C3E1E1-4111-4A84-AB89-A43C48025A0E}">
      <dgm:prSet/>
      <dgm:spPr/>
      <dgm:t>
        <a:bodyPr/>
        <a:lstStyle/>
        <a:p>
          <a:r>
            <a:rPr lang="en-GB"/>
            <a:t>You are required to familiarise yourself with the Fieldwork Guidelines and the NOS standards.</a:t>
          </a:r>
          <a:endParaRPr lang="en-US"/>
        </a:p>
      </dgm:t>
    </dgm:pt>
    <dgm:pt modelId="{743CD0A5-EAE3-4409-8008-72F37C426A23}" type="parTrans" cxnId="{CD5E2020-28B1-4B8A-AE60-EF1BB5ACFEE1}">
      <dgm:prSet/>
      <dgm:spPr/>
      <dgm:t>
        <a:bodyPr/>
        <a:lstStyle/>
        <a:p>
          <a:endParaRPr lang="en-US"/>
        </a:p>
      </dgm:t>
    </dgm:pt>
    <dgm:pt modelId="{3FA6202E-5D8A-4299-8502-5D68C0429DFF}" type="sibTrans" cxnId="{CD5E2020-28B1-4B8A-AE60-EF1BB5ACFEE1}">
      <dgm:prSet/>
      <dgm:spPr/>
      <dgm:t>
        <a:bodyPr/>
        <a:lstStyle/>
        <a:p>
          <a:endParaRPr lang="en-US"/>
        </a:p>
      </dgm:t>
    </dgm:pt>
    <dgm:pt modelId="{C147B1ED-7652-4B03-968F-9E8D0818BC85}">
      <dgm:prSet/>
      <dgm:spPr/>
      <dgm:t>
        <a:bodyPr/>
        <a:lstStyle/>
        <a:p>
          <a:r>
            <a:rPr lang="en-GB" b="1" dirty="0"/>
            <a:t>Save a copy of the NOS evidence matrix so that you can update this when required. This is on Moodle for you.</a:t>
          </a:r>
          <a:endParaRPr lang="en-US" b="1" dirty="0"/>
        </a:p>
      </dgm:t>
    </dgm:pt>
    <dgm:pt modelId="{728BEA98-A498-4805-B1E5-0D7602079149}" type="parTrans" cxnId="{DFFF57BC-38E7-4EC6-BE46-AEDBA12882FC}">
      <dgm:prSet/>
      <dgm:spPr/>
      <dgm:t>
        <a:bodyPr/>
        <a:lstStyle/>
        <a:p>
          <a:endParaRPr lang="en-US"/>
        </a:p>
      </dgm:t>
    </dgm:pt>
    <dgm:pt modelId="{4FC41AF8-8A65-468B-9A85-69F5F2A1FF0E}" type="sibTrans" cxnId="{DFFF57BC-38E7-4EC6-BE46-AEDBA12882FC}">
      <dgm:prSet/>
      <dgm:spPr/>
      <dgm:t>
        <a:bodyPr/>
        <a:lstStyle/>
        <a:p>
          <a:endParaRPr lang="en-US"/>
        </a:p>
      </dgm:t>
    </dgm:pt>
    <dgm:pt modelId="{4756FAB8-E3D6-45DD-B146-F702FE7AF6BA}">
      <dgm:prSet/>
      <dgm:spPr/>
      <dgm:t>
        <a:bodyPr/>
        <a:lstStyle/>
        <a:p>
          <a:r>
            <a:rPr lang="en-GB"/>
            <a:t>You should read the Fieldwork Guidelines from cover to cover, make notes and highlight important sections.</a:t>
          </a:r>
          <a:endParaRPr lang="en-US"/>
        </a:p>
      </dgm:t>
    </dgm:pt>
    <dgm:pt modelId="{E3B126DB-BA1C-4407-83A6-2A2CEFE7F25D}" type="parTrans" cxnId="{2C982B0B-640C-46F5-A1B0-BAE1CA58C23B}">
      <dgm:prSet/>
      <dgm:spPr/>
      <dgm:t>
        <a:bodyPr/>
        <a:lstStyle/>
        <a:p>
          <a:endParaRPr lang="en-US"/>
        </a:p>
      </dgm:t>
    </dgm:pt>
    <dgm:pt modelId="{B9C9796F-1FE7-48FF-9BFE-3A1CDA641762}" type="sibTrans" cxnId="{2C982B0B-640C-46F5-A1B0-BAE1CA58C23B}">
      <dgm:prSet/>
      <dgm:spPr/>
      <dgm:t>
        <a:bodyPr/>
        <a:lstStyle/>
        <a:p>
          <a:endParaRPr lang="en-US"/>
        </a:p>
      </dgm:t>
    </dgm:pt>
    <dgm:pt modelId="{E8141FD4-AE4D-48ED-B5B2-0205E924D608}">
      <dgm:prSet/>
      <dgm:spPr/>
      <dgm:t>
        <a:bodyPr/>
        <a:lstStyle/>
        <a:p>
          <a:r>
            <a:rPr lang="en-GB" dirty="0"/>
            <a:t>However, you are not expected to read all the National Occupational Standards however familiarise yourself with this. </a:t>
          </a:r>
          <a:endParaRPr lang="en-US" dirty="0"/>
        </a:p>
      </dgm:t>
    </dgm:pt>
    <dgm:pt modelId="{933B1CF3-01D2-46F5-834B-64EC90F58AD8}" type="parTrans" cxnId="{28318793-C38F-46EE-894E-99112E877B81}">
      <dgm:prSet/>
      <dgm:spPr/>
      <dgm:t>
        <a:bodyPr/>
        <a:lstStyle/>
        <a:p>
          <a:endParaRPr lang="en-US"/>
        </a:p>
      </dgm:t>
    </dgm:pt>
    <dgm:pt modelId="{DB379415-5284-44EF-B1E3-E1FB3B88A87E}" type="sibTrans" cxnId="{28318793-C38F-46EE-894E-99112E877B81}">
      <dgm:prSet/>
      <dgm:spPr/>
      <dgm:t>
        <a:bodyPr/>
        <a:lstStyle/>
        <a:p>
          <a:endParaRPr lang="en-US"/>
        </a:p>
      </dgm:t>
    </dgm:pt>
    <dgm:pt modelId="{011BD1B9-5DDB-4480-9298-0296EE4D6E88}">
      <dgm:prSet/>
      <dgm:spPr/>
      <dgm:t>
        <a:bodyPr/>
        <a:lstStyle/>
        <a:p>
          <a:r>
            <a:rPr lang="en-GB"/>
            <a:t>You could scan through this document (NOS) and consider if you are already able to evidence some of these, and how could you do that. </a:t>
          </a:r>
          <a:endParaRPr lang="en-US"/>
        </a:p>
      </dgm:t>
    </dgm:pt>
    <dgm:pt modelId="{7B5A293C-C800-4852-B477-C9D53E9A18FC}" type="parTrans" cxnId="{2E34BC38-F35B-4178-9010-4DC5750AE66A}">
      <dgm:prSet/>
      <dgm:spPr/>
      <dgm:t>
        <a:bodyPr/>
        <a:lstStyle/>
        <a:p>
          <a:endParaRPr lang="en-US"/>
        </a:p>
      </dgm:t>
    </dgm:pt>
    <dgm:pt modelId="{47C7E879-435A-4519-A908-A0743673EEC5}" type="sibTrans" cxnId="{2E34BC38-F35B-4178-9010-4DC5750AE66A}">
      <dgm:prSet/>
      <dgm:spPr/>
      <dgm:t>
        <a:bodyPr/>
        <a:lstStyle/>
        <a:p>
          <a:endParaRPr lang="en-US"/>
        </a:p>
      </dgm:t>
    </dgm:pt>
    <dgm:pt modelId="{20F30B08-8B2D-4166-8895-88B71757F22D}" type="pres">
      <dgm:prSet presAssocID="{BDC84EAF-FE33-4CB7-B83F-99FC2BDC4668}" presName="vert0" presStyleCnt="0">
        <dgm:presLayoutVars>
          <dgm:dir/>
          <dgm:animOne val="branch"/>
          <dgm:animLvl val="lvl"/>
        </dgm:presLayoutVars>
      </dgm:prSet>
      <dgm:spPr/>
    </dgm:pt>
    <dgm:pt modelId="{7632004A-C7F0-493C-B8E3-C760E7F48BAC}" type="pres">
      <dgm:prSet presAssocID="{96C3E1E1-4111-4A84-AB89-A43C48025A0E}" presName="thickLine" presStyleLbl="alignNode1" presStyleIdx="0" presStyleCnt="5"/>
      <dgm:spPr/>
    </dgm:pt>
    <dgm:pt modelId="{04DA52DA-FE7F-4F46-B573-7F0E153B4C5B}" type="pres">
      <dgm:prSet presAssocID="{96C3E1E1-4111-4A84-AB89-A43C48025A0E}" presName="horz1" presStyleCnt="0"/>
      <dgm:spPr/>
    </dgm:pt>
    <dgm:pt modelId="{66B4CAC6-AF4F-4816-947B-5D34A3B3CFEE}" type="pres">
      <dgm:prSet presAssocID="{96C3E1E1-4111-4A84-AB89-A43C48025A0E}" presName="tx1" presStyleLbl="revTx" presStyleIdx="0" presStyleCnt="5"/>
      <dgm:spPr/>
    </dgm:pt>
    <dgm:pt modelId="{4C350400-CAD2-436B-A898-FE9E0C89A97D}" type="pres">
      <dgm:prSet presAssocID="{96C3E1E1-4111-4A84-AB89-A43C48025A0E}" presName="vert1" presStyleCnt="0"/>
      <dgm:spPr/>
    </dgm:pt>
    <dgm:pt modelId="{CFA6EFB4-AB84-4310-A142-F0153BC93786}" type="pres">
      <dgm:prSet presAssocID="{C147B1ED-7652-4B03-968F-9E8D0818BC85}" presName="thickLine" presStyleLbl="alignNode1" presStyleIdx="1" presStyleCnt="5"/>
      <dgm:spPr/>
    </dgm:pt>
    <dgm:pt modelId="{DEF463F3-9523-4662-9B18-E6D407D47517}" type="pres">
      <dgm:prSet presAssocID="{C147B1ED-7652-4B03-968F-9E8D0818BC85}" presName="horz1" presStyleCnt="0"/>
      <dgm:spPr/>
    </dgm:pt>
    <dgm:pt modelId="{C9B9CB3D-4D6E-4F96-A88C-EF256138E0AC}" type="pres">
      <dgm:prSet presAssocID="{C147B1ED-7652-4B03-968F-9E8D0818BC85}" presName="tx1" presStyleLbl="revTx" presStyleIdx="1" presStyleCnt="5"/>
      <dgm:spPr/>
    </dgm:pt>
    <dgm:pt modelId="{2E4F5885-FADE-4138-BD02-F16ADEB5904C}" type="pres">
      <dgm:prSet presAssocID="{C147B1ED-7652-4B03-968F-9E8D0818BC85}" presName="vert1" presStyleCnt="0"/>
      <dgm:spPr/>
    </dgm:pt>
    <dgm:pt modelId="{7A8EAA18-A31A-4E71-914A-2762889D11B9}" type="pres">
      <dgm:prSet presAssocID="{4756FAB8-E3D6-45DD-B146-F702FE7AF6BA}" presName="thickLine" presStyleLbl="alignNode1" presStyleIdx="2" presStyleCnt="5"/>
      <dgm:spPr/>
    </dgm:pt>
    <dgm:pt modelId="{5E4F161A-06F0-4DEA-999B-19A09E36138D}" type="pres">
      <dgm:prSet presAssocID="{4756FAB8-E3D6-45DD-B146-F702FE7AF6BA}" presName="horz1" presStyleCnt="0"/>
      <dgm:spPr/>
    </dgm:pt>
    <dgm:pt modelId="{E1FAEBFC-F36E-4081-9611-72A268F898A8}" type="pres">
      <dgm:prSet presAssocID="{4756FAB8-E3D6-45DD-B146-F702FE7AF6BA}" presName="tx1" presStyleLbl="revTx" presStyleIdx="2" presStyleCnt="5"/>
      <dgm:spPr/>
    </dgm:pt>
    <dgm:pt modelId="{9E5523FC-C8E5-4C4C-93FE-703B4B198B6C}" type="pres">
      <dgm:prSet presAssocID="{4756FAB8-E3D6-45DD-B146-F702FE7AF6BA}" presName="vert1" presStyleCnt="0"/>
      <dgm:spPr/>
    </dgm:pt>
    <dgm:pt modelId="{AE878C63-8CC2-4486-9F14-0F9E0AF3BB48}" type="pres">
      <dgm:prSet presAssocID="{E8141FD4-AE4D-48ED-B5B2-0205E924D608}" presName="thickLine" presStyleLbl="alignNode1" presStyleIdx="3" presStyleCnt="5"/>
      <dgm:spPr/>
    </dgm:pt>
    <dgm:pt modelId="{DAB64D69-3634-477A-96AE-CB7CB1BA64DE}" type="pres">
      <dgm:prSet presAssocID="{E8141FD4-AE4D-48ED-B5B2-0205E924D608}" presName="horz1" presStyleCnt="0"/>
      <dgm:spPr/>
    </dgm:pt>
    <dgm:pt modelId="{293B6A1E-159F-4E93-B025-4EFD111D5CC7}" type="pres">
      <dgm:prSet presAssocID="{E8141FD4-AE4D-48ED-B5B2-0205E924D608}" presName="tx1" presStyleLbl="revTx" presStyleIdx="3" presStyleCnt="5"/>
      <dgm:spPr/>
    </dgm:pt>
    <dgm:pt modelId="{A68BDBF3-C97F-4589-A08D-B4F0F025F2C8}" type="pres">
      <dgm:prSet presAssocID="{E8141FD4-AE4D-48ED-B5B2-0205E924D608}" presName="vert1" presStyleCnt="0"/>
      <dgm:spPr/>
    </dgm:pt>
    <dgm:pt modelId="{F3721C0E-6C9E-498A-8243-6F90ABA88937}" type="pres">
      <dgm:prSet presAssocID="{011BD1B9-5DDB-4480-9298-0296EE4D6E88}" presName="thickLine" presStyleLbl="alignNode1" presStyleIdx="4" presStyleCnt="5"/>
      <dgm:spPr/>
    </dgm:pt>
    <dgm:pt modelId="{10F2B567-DF06-4368-89CF-966E746EE5B7}" type="pres">
      <dgm:prSet presAssocID="{011BD1B9-5DDB-4480-9298-0296EE4D6E88}" presName="horz1" presStyleCnt="0"/>
      <dgm:spPr/>
    </dgm:pt>
    <dgm:pt modelId="{58FDA0CE-5AD7-424D-9BD1-BDDE6473360A}" type="pres">
      <dgm:prSet presAssocID="{011BD1B9-5DDB-4480-9298-0296EE4D6E88}" presName="tx1" presStyleLbl="revTx" presStyleIdx="4" presStyleCnt="5"/>
      <dgm:spPr/>
    </dgm:pt>
    <dgm:pt modelId="{86E51752-BB0E-4A01-BE82-D3C07367742B}" type="pres">
      <dgm:prSet presAssocID="{011BD1B9-5DDB-4480-9298-0296EE4D6E88}" presName="vert1" presStyleCnt="0"/>
      <dgm:spPr/>
    </dgm:pt>
  </dgm:ptLst>
  <dgm:cxnLst>
    <dgm:cxn modelId="{2C982B0B-640C-46F5-A1B0-BAE1CA58C23B}" srcId="{BDC84EAF-FE33-4CB7-B83F-99FC2BDC4668}" destId="{4756FAB8-E3D6-45DD-B146-F702FE7AF6BA}" srcOrd="2" destOrd="0" parTransId="{E3B126DB-BA1C-4407-83A6-2A2CEFE7F25D}" sibTransId="{B9C9796F-1FE7-48FF-9BFE-3A1CDA641762}"/>
    <dgm:cxn modelId="{CD5E2020-28B1-4B8A-AE60-EF1BB5ACFEE1}" srcId="{BDC84EAF-FE33-4CB7-B83F-99FC2BDC4668}" destId="{96C3E1E1-4111-4A84-AB89-A43C48025A0E}" srcOrd="0" destOrd="0" parTransId="{743CD0A5-EAE3-4409-8008-72F37C426A23}" sibTransId="{3FA6202E-5D8A-4299-8502-5D68C0429DFF}"/>
    <dgm:cxn modelId="{3A3B3533-31FB-42EB-A3BA-4121F81C33E6}" type="presOf" srcId="{4756FAB8-E3D6-45DD-B146-F702FE7AF6BA}" destId="{E1FAEBFC-F36E-4081-9611-72A268F898A8}" srcOrd="0" destOrd="0" presId="urn:microsoft.com/office/officeart/2008/layout/LinedList"/>
    <dgm:cxn modelId="{2E34BC38-F35B-4178-9010-4DC5750AE66A}" srcId="{BDC84EAF-FE33-4CB7-B83F-99FC2BDC4668}" destId="{011BD1B9-5DDB-4480-9298-0296EE4D6E88}" srcOrd="4" destOrd="0" parTransId="{7B5A293C-C800-4852-B477-C9D53E9A18FC}" sibTransId="{47C7E879-435A-4519-A908-A0743673EEC5}"/>
    <dgm:cxn modelId="{045B4567-1D15-49DE-89F4-DF7C3718F648}" type="presOf" srcId="{C147B1ED-7652-4B03-968F-9E8D0818BC85}" destId="{C9B9CB3D-4D6E-4F96-A88C-EF256138E0AC}" srcOrd="0" destOrd="0" presId="urn:microsoft.com/office/officeart/2008/layout/LinedList"/>
    <dgm:cxn modelId="{F5208C53-20DA-47EA-9B14-9B869BD81611}" type="presOf" srcId="{E8141FD4-AE4D-48ED-B5B2-0205E924D608}" destId="{293B6A1E-159F-4E93-B025-4EFD111D5CC7}" srcOrd="0" destOrd="0" presId="urn:microsoft.com/office/officeart/2008/layout/LinedList"/>
    <dgm:cxn modelId="{28318793-C38F-46EE-894E-99112E877B81}" srcId="{BDC84EAF-FE33-4CB7-B83F-99FC2BDC4668}" destId="{E8141FD4-AE4D-48ED-B5B2-0205E924D608}" srcOrd="3" destOrd="0" parTransId="{933B1CF3-01D2-46F5-834B-64EC90F58AD8}" sibTransId="{DB379415-5284-44EF-B1E3-E1FB3B88A87E}"/>
    <dgm:cxn modelId="{70A7C497-5B9D-41B2-B95F-94C61438AB25}" type="presOf" srcId="{BDC84EAF-FE33-4CB7-B83F-99FC2BDC4668}" destId="{20F30B08-8B2D-4166-8895-88B71757F22D}" srcOrd="0" destOrd="0" presId="urn:microsoft.com/office/officeart/2008/layout/LinedList"/>
    <dgm:cxn modelId="{DFFF57BC-38E7-4EC6-BE46-AEDBA12882FC}" srcId="{BDC84EAF-FE33-4CB7-B83F-99FC2BDC4668}" destId="{C147B1ED-7652-4B03-968F-9E8D0818BC85}" srcOrd="1" destOrd="0" parTransId="{728BEA98-A498-4805-B1E5-0D7602079149}" sibTransId="{4FC41AF8-8A65-468B-9A85-69F5F2A1FF0E}"/>
    <dgm:cxn modelId="{56E00FE4-4324-4503-AF36-502BCE2309B3}" type="presOf" srcId="{011BD1B9-5DDB-4480-9298-0296EE4D6E88}" destId="{58FDA0CE-5AD7-424D-9BD1-BDDE6473360A}" srcOrd="0" destOrd="0" presId="urn:microsoft.com/office/officeart/2008/layout/LinedList"/>
    <dgm:cxn modelId="{65407FF5-B87B-4669-B6BE-9A014557E6E2}" type="presOf" srcId="{96C3E1E1-4111-4A84-AB89-A43C48025A0E}" destId="{66B4CAC6-AF4F-4816-947B-5D34A3B3CFEE}" srcOrd="0" destOrd="0" presId="urn:microsoft.com/office/officeart/2008/layout/LinedList"/>
    <dgm:cxn modelId="{93BBD53F-0A68-4973-B3F6-09D0EB9E63B9}" type="presParOf" srcId="{20F30B08-8B2D-4166-8895-88B71757F22D}" destId="{7632004A-C7F0-493C-B8E3-C760E7F48BAC}" srcOrd="0" destOrd="0" presId="urn:microsoft.com/office/officeart/2008/layout/LinedList"/>
    <dgm:cxn modelId="{26058B56-CE40-4CA8-B950-DB822FEBCEBC}" type="presParOf" srcId="{20F30B08-8B2D-4166-8895-88B71757F22D}" destId="{04DA52DA-FE7F-4F46-B573-7F0E153B4C5B}" srcOrd="1" destOrd="0" presId="urn:microsoft.com/office/officeart/2008/layout/LinedList"/>
    <dgm:cxn modelId="{CA22159D-C401-49C1-B16A-D1FC35ECD844}" type="presParOf" srcId="{04DA52DA-FE7F-4F46-B573-7F0E153B4C5B}" destId="{66B4CAC6-AF4F-4816-947B-5D34A3B3CFEE}" srcOrd="0" destOrd="0" presId="urn:microsoft.com/office/officeart/2008/layout/LinedList"/>
    <dgm:cxn modelId="{9A30B18C-4160-4052-BE34-0B288E1721F5}" type="presParOf" srcId="{04DA52DA-FE7F-4F46-B573-7F0E153B4C5B}" destId="{4C350400-CAD2-436B-A898-FE9E0C89A97D}" srcOrd="1" destOrd="0" presId="urn:microsoft.com/office/officeart/2008/layout/LinedList"/>
    <dgm:cxn modelId="{631CC68E-15EF-45C6-B37F-2CCC16D5752F}" type="presParOf" srcId="{20F30B08-8B2D-4166-8895-88B71757F22D}" destId="{CFA6EFB4-AB84-4310-A142-F0153BC93786}" srcOrd="2" destOrd="0" presId="urn:microsoft.com/office/officeart/2008/layout/LinedList"/>
    <dgm:cxn modelId="{80F7420D-E214-4F28-BE65-B848B0B08EB4}" type="presParOf" srcId="{20F30B08-8B2D-4166-8895-88B71757F22D}" destId="{DEF463F3-9523-4662-9B18-E6D407D47517}" srcOrd="3" destOrd="0" presId="urn:microsoft.com/office/officeart/2008/layout/LinedList"/>
    <dgm:cxn modelId="{104541D2-7E62-4F2B-B363-E60B41556054}" type="presParOf" srcId="{DEF463F3-9523-4662-9B18-E6D407D47517}" destId="{C9B9CB3D-4D6E-4F96-A88C-EF256138E0AC}" srcOrd="0" destOrd="0" presId="urn:microsoft.com/office/officeart/2008/layout/LinedList"/>
    <dgm:cxn modelId="{5113FEE4-54D9-4A0B-BF6D-CFBD07EBDA3B}" type="presParOf" srcId="{DEF463F3-9523-4662-9B18-E6D407D47517}" destId="{2E4F5885-FADE-4138-BD02-F16ADEB5904C}" srcOrd="1" destOrd="0" presId="urn:microsoft.com/office/officeart/2008/layout/LinedList"/>
    <dgm:cxn modelId="{1F3B1F0F-F818-49C1-A8F3-051AD8FE198A}" type="presParOf" srcId="{20F30B08-8B2D-4166-8895-88B71757F22D}" destId="{7A8EAA18-A31A-4E71-914A-2762889D11B9}" srcOrd="4" destOrd="0" presId="urn:microsoft.com/office/officeart/2008/layout/LinedList"/>
    <dgm:cxn modelId="{E9BECB70-8F74-40C7-86ED-D0E6811FBBB3}" type="presParOf" srcId="{20F30B08-8B2D-4166-8895-88B71757F22D}" destId="{5E4F161A-06F0-4DEA-999B-19A09E36138D}" srcOrd="5" destOrd="0" presId="urn:microsoft.com/office/officeart/2008/layout/LinedList"/>
    <dgm:cxn modelId="{C0A70182-BF90-4930-8B75-3FD9AB88C701}" type="presParOf" srcId="{5E4F161A-06F0-4DEA-999B-19A09E36138D}" destId="{E1FAEBFC-F36E-4081-9611-72A268F898A8}" srcOrd="0" destOrd="0" presId="urn:microsoft.com/office/officeart/2008/layout/LinedList"/>
    <dgm:cxn modelId="{8C6E74FF-B7D5-4E88-A2F1-84594CF37180}" type="presParOf" srcId="{5E4F161A-06F0-4DEA-999B-19A09E36138D}" destId="{9E5523FC-C8E5-4C4C-93FE-703B4B198B6C}" srcOrd="1" destOrd="0" presId="urn:microsoft.com/office/officeart/2008/layout/LinedList"/>
    <dgm:cxn modelId="{EB7368B8-70C4-4C01-86BB-B5BBF2C765F3}" type="presParOf" srcId="{20F30B08-8B2D-4166-8895-88B71757F22D}" destId="{AE878C63-8CC2-4486-9F14-0F9E0AF3BB48}" srcOrd="6" destOrd="0" presId="urn:microsoft.com/office/officeart/2008/layout/LinedList"/>
    <dgm:cxn modelId="{B003A6AE-8A67-43B7-9463-4FE8A97F1F11}" type="presParOf" srcId="{20F30B08-8B2D-4166-8895-88B71757F22D}" destId="{DAB64D69-3634-477A-96AE-CB7CB1BA64DE}" srcOrd="7" destOrd="0" presId="urn:microsoft.com/office/officeart/2008/layout/LinedList"/>
    <dgm:cxn modelId="{B025511B-78E3-48FA-8D01-C1C801D5FABF}" type="presParOf" srcId="{DAB64D69-3634-477A-96AE-CB7CB1BA64DE}" destId="{293B6A1E-159F-4E93-B025-4EFD111D5CC7}" srcOrd="0" destOrd="0" presId="urn:microsoft.com/office/officeart/2008/layout/LinedList"/>
    <dgm:cxn modelId="{847EA362-DF24-4E77-9C85-3FC4AB7A85BA}" type="presParOf" srcId="{DAB64D69-3634-477A-96AE-CB7CB1BA64DE}" destId="{A68BDBF3-C97F-4589-A08D-B4F0F025F2C8}" srcOrd="1" destOrd="0" presId="urn:microsoft.com/office/officeart/2008/layout/LinedList"/>
    <dgm:cxn modelId="{A7B59400-4772-4C68-905F-62F5E58A309A}" type="presParOf" srcId="{20F30B08-8B2D-4166-8895-88B71757F22D}" destId="{F3721C0E-6C9E-498A-8243-6F90ABA88937}" srcOrd="8" destOrd="0" presId="urn:microsoft.com/office/officeart/2008/layout/LinedList"/>
    <dgm:cxn modelId="{38A5F560-3444-4C81-8EC1-6CF8A9D5AB2D}" type="presParOf" srcId="{20F30B08-8B2D-4166-8895-88B71757F22D}" destId="{10F2B567-DF06-4368-89CF-966E746EE5B7}" srcOrd="9" destOrd="0" presId="urn:microsoft.com/office/officeart/2008/layout/LinedList"/>
    <dgm:cxn modelId="{065CEF6A-F145-4E35-8344-D469AFF87221}" type="presParOf" srcId="{10F2B567-DF06-4368-89CF-966E746EE5B7}" destId="{58FDA0CE-5AD7-424D-9BD1-BDDE6473360A}" srcOrd="0" destOrd="0" presId="urn:microsoft.com/office/officeart/2008/layout/LinedList"/>
    <dgm:cxn modelId="{7A503025-60F0-4ECC-8094-3B4B6E1BAD01}" type="presParOf" srcId="{10F2B567-DF06-4368-89CF-966E746EE5B7}" destId="{86E51752-BB0E-4A01-BE82-D3C07367742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C570A6-B72B-4C60-AC4C-BB6578E9675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404B3E1-AED4-4539-A983-A5DA84271D25}">
      <dgm:prSet/>
      <dgm:spPr/>
      <dgm:t>
        <a:bodyPr/>
        <a:lstStyle/>
        <a:p>
          <a:r>
            <a:rPr lang="en-GB" dirty="0">
              <a:solidFill>
                <a:schemeClr val="tx1"/>
              </a:solidFill>
            </a:rPr>
            <a:t>Placements provide an opportunity to put your academic learning into practice and to gain confidence and competence in understanding and applying youth work values, skills and knowledge, safely and effectively, in work with service users.</a:t>
          </a:r>
          <a:endParaRPr lang="en-US" dirty="0">
            <a:solidFill>
              <a:schemeClr val="tx1"/>
            </a:solidFill>
          </a:endParaRPr>
        </a:p>
      </dgm:t>
    </dgm:pt>
    <dgm:pt modelId="{7511D6F9-2D20-4A2D-8B5B-8021805A2B72}" type="parTrans" cxnId="{E570632B-114C-4B57-8305-EC317F43BE86}">
      <dgm:prSet/>
      <dgm:spPr/>
      <dgm:t>
        <a:bodyPr/>
        <a:lstStyle/>
        <a:p>
          <a:endParaRPr lang="en-US"/>
        </a:p>
      </dgm:t>
    </dgm:pt>
    <dgm:pt modelId="{E070DBC0-0519-49E8-9DA8-BBB0F069701E}" type="sibTrans" cxnId="{E570632B-114C-4B57-8305-EC317F43BE86}">
      <dgm:prSet/>
      <dgm:spPr/>
      <dgm:t>
        <a:bodyPr/>
        <a:lstStyle/>
        <a:p>
          <a:endParaRPr lang="en-US"/>
        </a:p>
      </dgm:t>
    </dgm:pt>
    <dgm:pt modelId="{3FCE4C5A-C9B7-4C2C-A7B2-F2B053BB4DAC}">
      <dgm:prSet/>
      <dgm:spPr/>
      <dgm:t>
        <a:bodyPr/>
        <a:lstStyle/>
        <a:p>
          <a:r>
            <a:rPr lang="en-GB" dirty="0">
              <a:solidFill>
                <a:schemeClr val="tx1"/>
              </a:solidFill>
            </a:rPr>
            <a:t>In this way, placements are aimed at enabling you to ‘</a:t>
          </a:r>
          <a:r>
            <a:rPr lang="en-GB" i="1" dirty="0">
              <a:solidFill>
                <a:schemeClr val="tx1"/>
              </a:solidFill>
            </a:rPr>
            <a:t>bridge the gap</a:t>
          </a:r>
          <a:r>
            <a:rPr lang="en-GB" dirty="0">
              <a:solidFill>
                <a:schemeClr val="tx1"/>
              </a:solidFill>
            </a:rPr>
            <a:t>’ between ‘</a:t>
          </a:r>
          <a:r>
            <a:rPr lang="en-GB" i="1" dirty="0">
              <a:solidFill>
                <a:schemeClr val="tx1"/>
              </a:solidFill>
            </a:rPr>
            <a:t>youth work in theory</a:t>
          </a:r>
          <a:r>
            <a:rPr lang="en-GB" dirty="0">
              <a:solidFill>
                <a:schemeClr val="tx1"/>
              </a:solidFill>
            </a:rPr>
            <a:t>’ and ‘</a:t>
          </a:r>
          <a:r>
            <a:rPr lang="en-GB" i="1" dirty="0">
              <a:solidFill>
                <a:schemeClr val="tx1"/>
              </a:solidFill>
            </a:rPr>
            <a:t>youth work in practice</a:t>
          </a:r>
          <a:r>
            <a:rPr lang="en-GB" dirty="0">
              <a:solidFill>
                <a:schemeClr val="tx1"/>
              </a:solidFill>
            </a:rPr>
            <a:t>’.</a:t>
          </a:r>
          <a:endParaRPr lang="en-US" dirty="0">
            <a:solidFill>
              <a:schemeClr val="tx1"/>
            </a:solidFill>
          </a:endParaRPr>
        </a:p>
      </dgm:t>
    </dgm:pt>
    <dgm:pt modelId="{ACA34B6E-107A-42FC-8900-CF98C3D8CE58}" type="parTrans" cxnId="{35C89D3C-CFD4-459A-A8A5-2691C4679592}">
      <dgm:prSet/>
      <dgm:spPr/>
      <dgm:t>
        <a:bodyPr/>
        <a:lstStyle/>
        <a:p>
          <a:endParaRPr lang="en-US"/>
        </a:p>
      </dgm:t>
    </dgm:pt>
    <dgm:pt modelId="{C873C3BD-26C4-4F7A-AC83-065E47CF63BF}" type="sibTrans" cxnId="{35C89D3C-CFD4-459A-A8A5-2691C4679592}">
      <dgm:prSet/>
      <dgm:spPr/>
      <dgm:t>
        <a:bodyPr/>
        <a:lstStyle/>
        <a:p>
          <a:endParaRPr lang="en-US"/>
        </a:p>
      </dgm:t>
    </dgm:pt>
    <dgm:pt modelId="{09C24B9D-0DD2-4B07-98F8-795F0FC64B39}">
      <dgm:prSet/>
      <dgm:spPr/>
      <dgm:t>
        <a:bodyPr/>
        <a:lstStyle/>
        <a:p>
          <a:r>
            <a:rPr lang="en-GB" dirty="0">
              <a:solidFill>
                <a:schemeClr val="tx1"/>
              </a:solidFill>
            </a:rPr>
            <a:t>During your placement you will be supported by the placement team to understand the professional standards for your practice.</a:t>
          </a:r>
          <a:endParaRPr lang="en-US" dirty="0">
            <a:solidFill>
              <a:schemeClr val="tx1"/>
            </a:solidFill>
          </a:endParaRPr>
        </a:p>
      </dgm:t>
    </dgm:pt>
    <dgm:pt modelId="{28807A56-6E26-43A7-A775-441885E773AF}" type="parTrans" cxnId="{4D36CAC1-933C-4A86-A54C-759C69C12362}">
      <dgm:prSet/>
      <dgm:spPr/>
      <dgm:t>
        <a:bodyPr/>
        <a:lstStyle/>
        <a:p>
          <a:endParaRPr lang="en-US"/>
        </a:p>
      </dgm:t>
    </dgm:pt>
    <dgm:pt modelId="{86219D88-ED93-47D2-8CFE-66728FBCA1F2}" type="sibTrans" cxnId="{4D36CAC1-933C-4A86-A54C-759C69C12362}">
      <dgm:prSet/>
      <dgm:spPr/>
      <dgm:t>
        <a:bodyPr/>
        <a:lstStyle/>
        <a:p>
          <a:endParaRPr lang="en-US"/>
        </a:p>
      </dgm:t>
    </dgm:pt>
    <dgm:pt modelId="{16B18D74-039F-4C4E-BAD9-81C8E7A5D897}" type="pres">
      <dgm:prSet presAssocID="{E4C570A6-B72B-4C60-AC4C-BB6578E9675A}" presName="linear" presStyleCnt="0">
        <dgm:presLayoutVars>
          <dgm:animLvl val="lvl"/>
          <dgm:resizeHandles val="exact"/>
        </dgm:presLayoutVars>
      </dgm:prSet>
      <dgm:spPr/>
    </dgm:pt>
    <dgm:pt modelId="{966AF016-D531-4479-8E3A-E25A27FC074E}" type="pres">
      <dgm:prSet presAssocID="{0404B3E1-AED4-4539-A983-A5DA84271D25}" presName="parentText" presStyleLbl="node1" presStyleIdx="0" presStyleCnt="3">
        <dgm:presLayoutVars>
          <dgm:chMax val="0"/>
          <dgm:bulletEnabled val="1"/>
        </dgm:presLayoutVars>
      </dgm:prSet>
      <dgm:spPr/>
    </dgm:pt>
    <dgm:pt modelId="{A1AA79D8-54C5-49CB-8EF0-887C62E9937B}" type="pres">
      <dgm:prSet presAssocID="{E070DBC0-0519-49E8-9DA8-BBB0F069701E}" presName="spacer" presStyleCnt="0"/>
      <dgm:spPr/>
    </dgm:pt>
    <dgm:pt modelId="{2FC1B0FB-4EBE-45B0-A018-32138B4C7FEE}" type="pres">
      <dgm:prSet presAssocID="{3FCE4C5A-C9B7-4C2C-A7B2-F2B053BB4DAC}" presName="parentText" presStyleLbl="node1" presStyleIdx="1" presStyleCnt="3">
        <dgm:presLayoutVars>
          <dgm:chMax val="0"/>
          <dgm:bulletEnabled val="1"/>
        </dgm:presLayoutVars>
      </dgm:prSet>
      <dgm:spPr/>
    </dgm:pt>
    <dgm:pt modelId="{01BFED34-A86D-4860-B2C2-CA44F27A74ED}" type="pres">
      <dgm:prSet presAssocID="{C873C3BD-26C4-4F7A-AC83-065E47CF63BF}" presName="spacer" presStyleCnt="0"/>
      <dgm:spPr/>
    </dgm:pt>
    <dgm:pt modelId="{CEF05C09-ABA2-4439-A9B3-7078F9D84D21}" type="pres">
      <dgm:prSet presAssocID="{09C24B9D-0DD2-4B07-98F8-795F0FC64B39}" presName="parentText" presStyleLbl="node1" presStyleIdx="2" presStyleCnt="3">
        <dgm:presLayoutVars>
          <dgm:chMax val="0"/>
          <dgm:bulletEnabled val="1"/>
        </dgm:presLayoutVars>
      </dgm:prSet>
      <dgm:spPr/>
    </dgm:pt>
  </dgm:ptLst>
  <dgm:cxnLst>
    <dgm:cxn modelId="{516ABE03-FCFC-48D8-82A5-CD41348C0FC8}" type="presOf" srcId="{3FCE4C5A-C9B7-4C2C-A7B2-F2B053BB4DAC}" destId="{2FC1B0FB-4EBE-45B0-A018-32138B4C7FEE}" srcOrd="0" destOrd="0" presId="urn:microsoft.com/office/officeart/2005/8/layout/vList2"/>
    <dgm:cxn modelId="{E570632B-114C-4B57-8305-EC317F43BE86}" srcId="{E4C570A6-B72B-4C60-AC4C-BB6578E9675A}" destId="{0404B3E1-AED4-4539-A983-A5DA84271D25}" srcOrd="0" destOrd="0" parTransId="{7511D6F9-2D20-4A2D-8B5B-8021805A2B72}" sibTransId="{E070DBC0-0519-49E8-9DA8-BBB0F069701E}"/>
    <dgm:cxn modelId="{35C89D3C-CFD4-459A-A8A5-2691C4679592}" srcId="{E4C570A6-B72B-4C60-AC4C-BB6578E9675A}" destId="{3FCE4C5A-C9B7-4C2C-A7B2-F2B053BB4DAC}" srcOrd="1" destOrd="0" parTransId="{ACA34B6E-107A-42FC-8900-CF98C3D8CE58}" sibTransId="{C873C3BD-26C4-4F7A-AC83-065E47CF63BF}"/>
    <dgm:cxn modelId="{9092E1C0-7106-4A27-9E99-874CB14CA436}" type="presOf" srcId="{09C24B9D-0DD2-4B07-98F8-795F0FC64B39}" destId="{CEF05C09-ABA2-4439-A9B3-7078F9D84D21}" srcOrd="0" destOrd="0" presId="urn:microsoft.com/office/officeart/2005/8/layout/vList2"/>
    <dgm:cxn modelId="{4D36CAC1-933C-4A86-A54C-759C69C12362}" srcId="{E4C570A6-B72B-4C60-AC4C-BB6578E9675A}" destId="{09C24B9D-0DD2-4B07-98F8-795F0FC64B39}" srcOrd="2" destOrd="0" parTransId="{28807A56-6E26-43A7-A775-441885E773AF}" sibTransId="{86219D88-ED93-47D2-8CFE-66728FBCA1F2}"/>
    <dgm:cxn modelId="{4F42FDCB-EEEA-4591-AB8C-6CBE95BE3651}" type="presOf" srcId="{E4C570A6-B72B-4C60-AC4C-BB6578E9675A}" destId="{16B18D74-039F-4C4E-BAD9-81C8E7A5D897}" srcOrd="0" destOrd="0" presId="urn:microsoft.com/office/officeart/2005/8/layout/vList2"/>
    <dgm:cxn modelId="{2FF2B2D8-0306-4800-A964-B7040DC6AD81}" type="presOf" srcId="{0404B3E1-AED4-4539-A983-A5DA84271D25}" destId="{966AF016-D531-4479-8E3A-E25A27FC074E}" srcOrd="0" destOrd="0" presId="urn:microsoft.com/office/officeart/2005/8/layout/vList2"/>
    <dgm:cxn modelId="{13DCC352-DDBE-4D1D-8630-3093F4F725C7}" type="presParOf" srcId="{16B18D74-039F-4C4E-BAD9-81C8E7A5D897}" destId="{966AF016-D531-4479-8E3A-E25A27FC074E}" srcOrd="0" destOrd="0" presId="urn:microsoft.com/office/officeart/2005/8/layout/vList2"/>
    <dgm:cxn modelId="{936E5AD1-D565-41CC-B360-F142195F3CFA}" type="presParOf" srcId="{16B18D74-039F-4C4E-BAD9-81C8E7A5D897}" destId="{A1AA79D8-54C5-49CB-8EF0-887C62E9937B}" srcOrd="1" destOrd="0" presId="urn:microsoft.com/office/officeart/2005/8/layout/vList2"/>
    <dgm:cxn modelId="{E7CC68F3-E06B-4B7E-85A9-2E897B4A9698}" type="presParOf" srcId="{16B18D74-039F-4C4E-BAD9-81C8E7A5D897}" destId="{2FC1B0FB-4EBE-45B0-A018-32138B4C7FEE}" srcOrd="2" destOrd="0" presId="urn:microsoft.com/office/officeart/2005/8/layout/vList2"/>
    <dgm:cxn modelId="{7D48F023-326D-443B-9090-E230708D021E}" type="presParOf" srcId="{16B18D74-039F-4C4E-BAD9-81C8E7A5D897}" destId="{01BFED34-A86D-4860-B2C2-CA44F27A74ED}" srcOrd="3" destOrd="0" presId="urn:microsoft.com/office/officeart/2005/8/layout/vList2"/>
    <dgm:cxn modelId="{06FADDD4-FBB4-449B-AC38-1776E9B5ACDA}" type="presParOf" srcId="{16B18D74-039F-4C4E-BAD9-81C8E7A5D897}" destId="{CEF05C09-ABA2-4439-A9B3-7078F9D84D2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A18092D-66D8-44C7-985D-4B569CB0CCD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4EFD751-6CE5-4B76-AE2D-BE552D7E92ED}">
      <dgm:prSet/>
      <dgm:spPr/>
      <dgm:t>
        <a:bodyPr/>
        <a:lstStyle/>
        <a:p>
          <a:r>
            <a:rPr lang="en-GB"/>
            <a:t>Youth work placements are varied, diverse and unique. </a:t>
          </a:r>
          <a:endParaRPr lang="en-US"/>
        </a:p>
      </dgm:t>
    </dgm:pt>
    <dgm:pt modelId="{29579A13-559C-40AB-B872-4746301C7D6B}" type="parTrans" cxnId="{E03C5D88-5542-42C1-A8E1-FCD2F4504E39}">
      <dgm:prSet/>
      <dgm:spPr/>
      <dgm:t>
        <a:bodyPr/>
        <a:lstStyle/>
        <a:p>
          <a:endParaRPr lang="en-US"/>
        </a:p>
      </dgm:t>
    </dgm:pt>
    <dgm:pt modelId="{8BB0BB9D-1CE3-4196-9906-29871133151E}" type="sibTrans" cxnId="{E03C5D88-5542-42C1-A8E1-FCD2F4504E39}">
      <dgm:prSet/>
      <dgm:spPr/>
      <dgm:t>
        <a:bodyPr/>
        <a:lstStyle/>
        <a:p>
          <a:endParaRPr lang="en-US"/>
        </a:p>
      </dgm:t>
    </dgm:pt>
    <dgm:pt modelId="{E6F55AB7-BF9D-4E4C-8E02-BFD75DEFD73D}">
      <dgm:prSet/>
      <dgm:spPr/>
      <dgm:t>
        <a:bodyPr/>
        <a:lstStyle/>
        <a:p>
          <a:r>
            <a:rPr lang="en-GB"/>
            <a:t>Increasingly over the last few years, placements have been developed in a range of non-traditional settings which may not be automatically associated with the practice of ‘traditional’ youth work.</a:t>
          </a:r>
          <a:endParaRPr lang="en-US"/>
        </a:p>
      </dgm:t>
    </dgm:pt>
    <dgm:pt modelId="{A2AD4AEF-4E8F-43B4-AFDC-673C2E25563C}" type="parTrans" cxnId="{F0FC80E8-E4BB-47A8-8698-362682C9C8AB}">
      <dgm:prSet/>
      <dgm:spPr/>
      <dgm:t>
        <a:bodyPr/>
        <a:lstStyle/>
        <a:p>
          <a:endParaRPr lang="en-US"/>
        </a:p>
      </dgm:t>
    </dgm:pt>
    <dgm:pt modelId="{C55872B1-C5CA-4410-8402-7A85C09DCE76}" type="sibTrans" cxnId="{F0FC80E8-E4BB-47A8-8698-362682C9C8AB}">
      <dgm:prSet/>
      <dgm:spPr/>
      <dgm:t>
        <a:bodyPr/>
        <a:lstStyle/>
        <a:p>
          <a:endParaRPr lang="en-US"/>
        </a:p>
      </dgm:t>
    </dgm:pt>
    <dgm:pt modelId="{2E11E0E8-D888-4885-85D1-76245757BC4A}">
      <dgm:prSet/>
      <dgm:spPr/>
      <dgm:t>
        <a:bodyPr/>
        <a:lstStyle/>
        <a:p>
          <a:r>
            <a:rPr lang="en-GB"/>
            <a:t>These include youth offending, prison service, hospitals, language initiatives, substance misuse teams and so on.</a:t>
          </a:r>
          <a:endParaRPr lang="en-US"/>
        </a:p>
      </dgm:t>
    </dgm:pt>
    <dgm:pt modelId="{8CF4D2ED-C302-4480-BD55-E029F7F2D836}" type="parTrans" cxnId="{676A113E-B1A0-4000-820F-9F55E75E99E8}">
      <dgm:prSet/>
      <dgm:spPr/>
      <dgm:t>
        <a:bodyPr/>
        <a:lstStyle/>
        <a:p>
          <a:endParaRPr lang="en-US"/>
        </a:p>
      </dgm:t>
    </dgm:pt>
    <dgm:pt modelId="{34E252AF-6ED1-4CF2-B279-E51CAD9FCA1D}" type="sibTrans" cxnId="{676A113E-B1A0-4000-820F-9F55E75E99E8}">
      <dgm:prSet/>
      <dgm:spPr/>
      <dgm:t>
        <a:bodyPr/>
        <a:lstStyle/>
        <a:p>
          <a:endParaRPr lang="en-US"/>
        </a:p>
      </dgm:t>
    </dgm:pt>
    <dgm:pt modelId="{3697066B-BADE-47A1-AF67-09A02A8D849E}">
      <dgm:prSet/>
      <dgm:spPr/>
      <dgm:t>
        <a:bodyPr/>
        <a:lstStyle/>
        <a:p>
          <a:r>
            <a:rPr lang="en-GB"/>
            <a:t>You will be significantly supported during your level 4 placement and often placements are pre-planned and allocated to you by the placement co-ordinator at level 4.</a:t>
          </a:r>
          <a:endParaRPr lang="en-US"/>
        </a:p>
      </dgm:t>
    </dgm:pt>
    <dgm:pt modelId="{725A7E7D-47C4-4365-B049-FDDEDA5756FB}" type="parTrans" cxnId="{B53B4D93-0326-4BAF-A42C-4F9F7C2B6D67}">
      <dgm:prSet/>
      <dgm:spPr/>
      <dgm:t>
        <a:bodyPr/>
        <a:lstStyle/>
        <a:p>
          <a:endParaRPr lang="en-US"/>
        </a:p>
      </dgm:t>
    </dgm:pt>
    <dgm:pt modelId="{B89EDE50-2BB1-4A4A-A34F-FF67482D5436}" type="sibTrans" cxnId="{B53B4D93-0326-4BAF-A42C-4F9F7C2B6D67}">
      <dgm:prSet/>
      <dgm:spPr/>
      <dgm:t>
        <a:bodyPr/>
        <a:lstStyle/>
        <a:p>
          <a:endParaRPr lang="en-US"/>
        </a:p>
      </dgm:t>
    </dgm:pt>
    <dgm:pt modelId="{54C069D0-835F-4C90-A0E0-96BF2A1918BD}">
      <dgm:prSet/>
      <dgm:spPr/>
      <dgm:t>
        <a:bodyPr/>
        <a:lstStyle/>
        <a:p>
          <a:r>
            <a:rPr lang="en-GB"/>
            <a:t>This is not the case at level 5 and 6 and you should therefore use this level of support at level 4 to prepare for the next 2 levels.  </a:t>
          </a:r>
          <a:endParaRPr lang="en-US"/>
        </a:p>
      </dgm:t>
    </dgm:pt>
    <dgm:pt modelId="{D07D0F8D-6E7C-45DF-8BBE-FF97ED54F1F5}" type="parTrans" cxnId="{CF14E7BB-1E5E-44E5-A148-EBBE6B8CB527}">
      <dgm:prSet/>
      <dgm:spPr/>
      <dgm:t>
        <a:bodyPr/>
        <a:lstStyle/>
        <a:p>
          <a:endParaRPr lang="en-US"/>
        </a:p>
      </dgm:t>
    </dgm:pt>
    <dgm:pt modelId="{1B01DC61-0BAC-4DF3-88C7-A555B8D80859}" type="sibTrans" cxnId="{CF14E7BB-1E5E-44E5-A148-EBBE6B8CB527}">
      <dgm:prSet/>
      <dgm:spPr/>
      <dgm:t>
        <a:bodyPr/>
        <a:lstStyle/>
        <a:p>
          <a:endParaRPr lang="en-US"/>
        </a:p>
      </dgm:t>
    </dgm:pt>
    <dgm:pt modelId="{97E20823-59CA-4072-BB3C-B7E342F5D7BA}" type="pres">
      <dgm:prSet presAssocID="{9A18092D-66D8-44C7-985D-4B569CB0CCD1}" presName="vert0" presStyleCnt="0">
        <dgm:presLayoutVars>
          <dgm:dir/>
          <dgm:animOne val="branch"/>
          <dgm:animLvl val="lvl"/>
        </dgm:presLayoutVars>
      </dgm:prSet>
      <dgm:spPr/>
    </dgm:pt>
    <dgm:pt modelId="{7A75B09A-02F7-4F68-B0EF-24ED6058EF09}" type="pres">
      <dgm:prSet presAssocID="{B4EFD751-6CE5-4B76-AE2D-BE552D7E92ED}" presName="thickLine" presStyleLbl="alignNode1" presStyleIdx="0" presStyleCnt="5"/>
      <dgm:spPr/>
    </dgm:pt>
    <dgm:pt modelId="{EFB5126D-C35F-4FF0-825F-2F7FFB52FC90}" type="pres">
      <dgm:prSet presAssocID="{B4EFD751-6CE5-4B76-AE2D-BE552D7E92ED}" presName="horz1" presStyleCnt="0"/>
      <dgm:spPr/>
    </dgm:pt>
    <dgm:pt modelId="{7E1D38DD-9A1C-43EA-9BED-68A71402875F}" type="pres">
      <dgm:prSet presAssocID="{B4EFD751-6CE5-4B76-AE2D-BE552D7E92ED}" presName="tx1" presStyleLbl="revTx" presStyleIdx="0" presStyleCnt="5"/>
      <dgm:spPr/>
    </dgm:pt>
    <dgm:pt modelId="{FD8D99F6-ACDE-4C16-8C2A-8DD9CCA3B668}" type="pres">
      <dgm:prSet presAssocID="{B4EFD751-6CE5-4B76-AE2D-BE552D7E92ED}" presName="vert1" presStyleCnt="0"/>
      <dgm:spPr/>
    </dgm:pt>
    <dgm:pt modelId="{39C3FBC5-E515-439D-BAAD-97E0F10AC0A7}" type="pres">
      <dgm:prSet presAssocID="{E6F55AB7-BF9D-4E4C-8E02-BFD75DEFD73D}" presName="thickLine" presStyleLbl="alignNode1" presStyleIdx="1" presStyleCnt="5"/>
      <dgm:spPr/>
    </dgm:pt>
    <dgm:pt modelId="{67F0A088-5E66-4DD6-9645-AB94AAE0E54F}" type="pres">
      <dgm:prSet presAssocID="{E6F55AB7-BF9D-4E4C-8E02-BFD75DEFD73D}" presName="horz1" presStyleCnt="0"/>
      <dgm:spPr/>
    </dgm:pt>
    <dgm:pt modelId="{77F7C5FC-18A7-420B-8FB9-FD8DBAE787FE}" type="pres">
      <dgm:prSet presAssocID="{E6F55AB7-BF9D-4E4C-8E02-BFD75DEFD73D}" presName="tx1" presStyleLbl="revTx" presStyleIdx="1" presStyleCnt="5"/>
      <dgm:spPr/>
    </dgm:pt>
    <dgm:pt modelId="{317E6053-1BC3-4469-9817-998E4655508D}" type="pres">
      <dgm:prSet presAssocID="{E6F55AB7-BF9D-4E4C-8E02-BFD75DEFD73D}" presName="vert1" presStyleCnt="0"/>
      <dgm:spPr/>
    </dgm:pt>
    <dgm:pt modelId="{C57E96FB-215B-40E3-AC5B-05B94356FACC}" type="pres">
      <dgm:prSet presAssocID="{2E11E0E8-D888-4885-85D1-76245757BC4A}" presName="thickLine" presStyleLbl="alignNode1" presStyleIdx="2" presStyleCnt="5"/>
      <dgm:spPr/>
    </dgm:pt>
    <dgm:pt modelId="{D01F4FD0-230F-441E-840B-2FF1384CF076}" type="pres">
      <dgm:prSet presAssocID="{2E11E0E8-D888-4885-85D1-76245757BC4A}" presName="horz1" presStyleCnt="0"/>
      <dgm:spPr/>
    </dgm:pt>
    <dgm:pt modelId="{6D6271C3-D656-4913-BA84-604691A1BC7D}" type="pres">
      <dgm:prSet presAssocID="{2E11E0E8-D888-4885-85D1-76245757BC4A}" presName="tx1" presStyleLbl="revTx" presStyleIdx="2" presStyleCnt="5"/>
      <dgm:spPr/>
    </dgm:pt>
    <dgm:pt modelId="{B57D65E4-B04B-4E08-A3C3-30B4180372BF}" type="pres">
      <dgm:prSet presAssocID="{2E11E0E8-D888-4885-85D1-76245757BC4A}" presName="vert1" presStyleCnt="0"/>
      <dgm:spPr/>
    </dgm:pt>
    <dgm:pt modelId="{4FE5CCCB-FE48-4D54-8C8E-762D7A8599F6}" type="pres">
      <dgm:prSet presAssocID="{3697066B-BADE-47A1-AF67-09A02A8D849E}" presName="thickLine" presStyleLbl="alignNode1" presStyleIdx="3" presStyleCnt="5"/>
      <dgm:spPr/>
    </dgm:pt>
    <dgm:pt modelId="{A993CDCF-648C-4A63-BCBC-CDBBABEF1407}" type="pres">
      <dgm:prSet presAssocID="{3697066B-BADE-47A1-AF67-09A02A8D849E}" presName="horz1" presStyleCnt="0"/>
      <dgm:spPr/>
    </dgm:pt>
    <dgm:pt modelId="{C2125677-8719-45A4-9F44-33BBFDF55AFC}" type="pres">
      <dgm:prSet presAssocID="{3697066B-BADE-47A1-AF67-09A02A8D849E}" presName="tx1" presStyleLbl="revTx" presStyleIdx="3" presStyleCnt="5"/>
      <dgm:spPr/>
    </dgm:pt>
    <dgm:pt modelId="{0EC7E32A-C15F-4C6A-9975-A19D9E3684CA}" type="pres">
      <dgm:prSet presAssocID="{3697066B-BADE-47A1-AF67-09A02A8D849E}" presName="vert1" presStyleCnt="0"/>
      <dgm:spPr/>
    </dgm:pt>
    <dgm:pt modelId="{A298494D-20DC-465D-8D3E-86A8F8514A36}" type="pres">
      <dgm:prSet presAssocID="{54C069D0-835F-4C90-A0E0-96BF2A1918BD}" presName="thickLine" presStyleLbl="alignNode1" presStyleIdx="4" presStyleCnt="5"/>
      <dgm:spPr/>
    </dgm:pt>
    <dgm:pt modelId="{8A7E2B9D-BA06-4395-AAF7-5DF190BFB4FD}" type="pres">
      <dgm:prSet presAssocID="{54C069D0-835F-4C90-A0E0-96BF2A1918BD}" presName="horz1" presStyleCnt="0"/>
      <dgm:spPr/>
    </dgm:pt>
    <dgm:pt modelId="{01666274-9190-4E21-81A6-185F5FB62AA8}" type="pres">
      <dgm:prSet presAssocID="{54C069D0-835F-4C90-A0E0-96BF2A1918BD}" presName="tx1" presStyleLbl="revTx" presStyleIdx="4" presStyleCnt="5"/>
      <dgm:spPr/>
    </dgm:pt>
    <dgm:pt modelId="{3BE6C0E9-33F2-49FD-BF7F-90882E3FEA64}" type="pres">
      <dgm:prSet presAssocID="{54C069D0-835F-4C90-A0E0-96BF2A1918BD}" presName="vert1" presStyleCnt="0"/>
      <dgm:spPr/>
    </dgm:pt>
  </dgm:ptLst>
  <dgm:cxnLst>
    <dgm:cxn modelId="{F67C7E01-854C-4DC7-9975-E19934CFF4FF}" type="presOf" srcId="{3697066B-BADE-47A1-AF67-09A02A8D849E}" destId="{C2125677-8719-45A4-9F44-33BBFDF55AFC}" srcOrd="0" destOrd="0" presId="urn:microsoft.com/office/officeart/2008/layout/LinedList"/>
    <dgm:cxn modelId="{B3052603-51E5-4BB7-8037-0C6B3A4E59EE}" type="presOf" srcId="{54C069D0-835F-4C90-A0E0-96BF2A1918BD}" destId="{01666274-9190-4E21-81A6-185F5FB62AA8}" srcOrd="0" destOrd="0" presId="urn:microsoft.com/office/officeart/2008/layout/LinedList"/>
    <dgm:cxn modelId="{06DA5C0F-71A9-44B9-9093-F320EF26BE1C}" type="presOf" srcId="{9A18092D-66D8-44C7-985D-4B569CB0CCD1}" destId="{97E20823-59CA-4072-BB3C-B7E342F5D7BA}" srcOrd="0" destOrd="0" presId="urn:microsoft.com/office/officeart/2008/layout/LinedList"/>
    <dgm:cxn modelId="{6516EC2C-9A97-469D-B000-3EFFA6131E83}" type="presOf" srcId="{E6F55AB7-BF9D-4E4C-8E02-BFD75DEFD73D}" destId="{77F7C5FC-18A7-420B-8FB9-FD8DBAE787FE}" srcOrd="0" destOrd="0" presId="urn:microsoft.com/office/officeart/2008/layout/LinedList"/>
    <dgm:cxn modelId="{676A113E-B1A0-4000-820F-9F55E75E99E8}" srcId="{9A18092D-66D8-44C7-985D-4B569CB0CCD1}" destId="{2E11E0E8-D888-4885-85D1-76245757BC4A}" srcOrd="2" destOrd="0" parTransId="{8CF4D2ED-C302-4480-BD55-E029F7F2D836}" sibTransId="{34E252AF-6ED1-4CF2-B279-E51CAD9FCA1D}"/>
    <dgm:cxn modelId="{240C4881-211A-4C6A-926B-482DD428AE6A}" type="presOf" srcId="{B4EFD751-6CE5-4B76-AE2D-BE552D7E92ED}" destId="{7E1D38DD-9A1C-43EA-9BED-68A71402875F}" srcOrd="0" destOrd="0" presId="urn:microsoft.com/office/officeart/2008/layout/LinedList"/>
    <dgm:cxn modelId="{E03C5D88-5542-42C1-A8E1-FCD2F4504E39}" srcId="{9A18092D-66D8-44C7-985D-4B569CB0CCD1}" destId="{B4EFD751-6CE5-4B76-AE2D-BE552D7E92ED}" srcOrd="0" destOrd="0" parTransId="{29579A13-559C-40AB-B872-4746301C7D6B}" sibTransId="{8BB0BB9D-1CE3-4196-9906-29871133151E}"/>
    <dgm:cxn modelId="{B53B4D93-0326-4BAF-A42C-4F9F7C2B6D67}" srcId="{9A18092D-66D8-44C7-985D-4B569CB0CCD1}" destId="{3697066B-BADE-47A1-AF67-09A02A8D849E}" srcOrd="3" destOrd="0" parTransId="{725A7E7D-47C4-4365-B049-FDDEDA5756FB}" sibTransId="{B89EDE50-2BB1-4A4A-A34F-FF67482D5436}"/>
    <dgm:cxn modelId="{CF14E7BB-1E5E-44E5-A148-EBBE6B8CB527}" srcId="{9A18092D-66D8-44C7-985D-4B569CB0CCD1}" destId="{54C069D0-835F-4C90-A0E0-96BF2A1918BD}" srcOrd="4" destOrd="0" parTransId="{D07D0F8D-6E7C-45DF-8BBE-FF97ED54F1F5}" sibTransId="{1B01DC61-0BAC-4DF3-88C7-A555B8D80859}"/>
    <dgm:cxn modelId="{315463BF-F5A9-4407-8BAA-297DD948642E}" type="presOf" srcId="{2E11E0E8-D888-4885-85D1-76245757BC4A}" destId="{6D6271C3-D656-4913-BA84-604691A1BC7D}" srcOrd="0" destOrd="0" presId="urn:microsoft.com/office/officeart/2008/layout/LinedList"/>
    <dgm:cxn modelId="{F0FC80E8-E4BB-47A8-8698-362682C9C8AB}" srcId="{9A18092D-66D8-44C7-985D-4B569CB0CCD1}" destId="{E6F55AB7-BF9D-4E4C-8E02-BFD75DEFD73D}" srcOrd="1" destOrd="0" parTransId="{A2AD4AEF-4E8F-43B4-AFDC-673C2E25563C}" sibTransId="{C55872B1-C5CA-4410-8402-7A85C09DCE76}"/>
    <dgm:cxn modelId="{D2162E31-FC23-41DD-96EB-C951FB43D194}" type="presParOf" srcId="{97E20823-59CA-4072-BB3C-B7E342F5D7BA}" destId="{7A75B09A-02F7-4F68-B0EF-24ED6058EF09}" srcOrd="0" destOrd="0" presId="urn:microsoft.com/office/officeart/2008/layout/LinedList"/>
    <dgm:cxn modelId="{B8E73C22-C8BF-43EB-9271-5CF1337CAAC9}" type="presParOf" srcId="{97E20823-59CA-4072-BB3C-B7E342F5D7BA}" destId="{EFB5126D-C35F-4FF0-825F-2F7FFB52FC90}" srcOrd="1" destOrd="0" presId="urn:microsoft.com/office/officeart/2008/layout/LinedList"/>
    <dgm:cxn modelId="{D368190E-20AE-4DF8-96A4-2B9B09C06B62}" type="presParOf" srcId="{EFB5126D-C35F-4FF0-825F-2F7FFB52FC90}" destId="{7E1D38DD-9A1C-43EA-9BED-68A71402875F}" srcOrd="0" destOrd="0" presId="urn:microsoft.com/office/officeart/2008/layout/LinedList"/>
    <dgm:cxn modelId="{D10B57CC-15A2-4F5C-8C43-AF96A680DF88}" type="presParOf" srcId="{EFB5126D-C35F-4FF0-825F-2F7FFB52FC90}" destId="{FD8D99F6-ACDE-4C16-8C2A-8DD9CCA3B668}" srcOrd="1" destOrd="0" presId="urn:microsoft.com/office/officeart/2008/layout/LinedList"/>
    <dgm:cxn modelId="{AE6E184D-7955-4853-808B-96908D450A5C}" type="presParOf" srcId="{97E20823-59CA-4072-BB3C-B7E342F5D7BA}" destId="{39C3FBC5-E515-439D-BAAD-97E0F10AC0A7}" srcOrd="2" destOrd="0" presId="urn:microsoft.com/office/officeart/2008/layout/LinedList"/>
    <dgm:cxn modelId="{169F2C47-269D-49C7-AF1D-34210EFF7CE7}" type="presParOf" srcId="{97E20823-59CA-4072-BB3C-B7E342F5D7BA}" destId="{67F0A088-5E66-4DD6-9645-AB94AAE0E54F}" srcOrd="3" destOrd="0" presId="urn:microsoft.com/office/officeart/2008/layout/LinedList"/>
    <dgm:cxn modelId="{9F43DC49-1B3A-4DFE-A7DE-7DBB9551E0BA}" type="presParOf" srcId="{67F0A088-5E66-4DD6-9645-AB94AAE0E54F}" destId="{77F7C5FC-18A7-420B-8FB9-FD8DBAE787FE}" srcOrd="0" destOrd="0" presId="urn:microsoft.com/office/officeart/2008/layout/LinedList"/>
    <dgm:cxn modelId="{FACBC4D1-153F-4639-8693-B3447E15E5C5}" type="presParOf" srcId="{67F0A088-5E66-4DD6-9645-AB94AAE0E54F}" destId="{317E6053-1BC3-4469-9817-998E4655508D}" srcOrd="1" destOrd="0" presId="urn:microsoft.com/office/officeart/2008/layout/LinedList"/>
    <dgm:cxn modelId="{70D523D9-6881-469B-AB44-05E20955FF10}" type="presParOf" srcId="{97E20823-59CA-4072-BB3C-B7E342F5D7BA}" destId="{C57E96FB-215B-40E3-AC5B-05B94356FACC}" srcOrd="4" destOrd="0" presId="urn:microsoft.com/office/officeart/2008/layout/LinedList"/>
    <dgm:cxn modelId="{F8F74965-E61D-4EA7-A380-6A87A7635EAE}" type="presParOf" srcId="{97E20823-59CA-4072-BB3C-B7E342F5D7BA}" destId="{D01F4FD0-230F-441E-840B-2FF1384CF076}" srcOrd="5" destOrd="0" presId="urn:microsoft.com/office/officeart/2008/layout/LinedList"/>
    <dgm:cxn modelId="{309B2AC0-7CE2-48E2-8D68-852AC96DEB17}" type="presParOf" srcId="{D01F4FD0-230F-441E-840B-2FF1384CF076}" destId="{6D6271C3-D656-4913-BA84-604691A1BC7D}" srcOrd="0" destOrd="0" presId="urn:microsoft.com/office/officeart/2008/layout/LinedList"/>
    <dgm:cxn modelId="{028B8D90-A311-4721-8047-1ABCE441B872}" type="presParOf" srcId="{D01F4FD0-230F-441E-840B-2FF1384CF076}" destId="{B57D65E4-B04B-4E08-A3C3-30B4180372BF}" srcOrd="1" destOrd="0" presId="urn:microsoft.com/office/officeart/2008/layout/LinedList"/>
    <dgm:cxn modelId="{BA45B7FA-920A-45D0-BEC7-2E0C766670AE}" type="presParOf" srcId="{97E20823-59CA-4072-BB3C-B7E342F5D7BA}" destId="{4FE5CCCB-FE48-4D54-8C8E-762D7A8599F6}" srcOrd="6" destOrd="0" presId="urn:microsoft.com/office/officeart/2008/layout/LinedList"/>
    <dgm:cxn modelId="{9E85B492-3CFA-4732-A83F-6C5DB46677CA}" type="presParOf" srcId="{97E20823-59CA-4072-BB3C-B7E342F5D7BA}" destId="{A993CDCF-648C-4A63-BCBC-CDBBABEF1407}" srcOrd="7" destOrd="0" presId="urn:microsoft.com/office/officeart/2008/layout/LinedList"/>
    <dgm:cxn modelId="{C0D8EF91-DA9D-49D9-852E-4E174FC2945C}" type="presParOf" srcId="{A993CDCF-648C-4A63-BCBC-CDBBABEF1407}" destId="{C2125677-8719-45A4-9F44-33BBFDF55AFC}" srcOrd="0" destOrd="0" presId="urn:microsoft.com/office/officeart/2008/layout/LinedList"/>
    <dgm:cxn modelId="{A8688652-483E-40B4-8114-ED2E60CAC8CE}" type="presParOf" srcId="{A993CDCF-648C-4A63-BCBC-CDBBABEF1407}" destId="{0EC7E32A-C15F-4C6A-9975-A19D9E3684CA}" srcOrd="1" destOrd="0" presId="urn:microsoft.com/office/officeart/2008/layout/LinedList"/>
    <dgm:cxn modelId="{4E4137CB-4C5E-4B5E-80E5-FC6398B4220E}" type="presParOf" srcId="{97E20823-59CA-4072-BB3C-B7E342F5D7BA}" destId="{A298494D-20DC-465D-8D3E-86A8F8514A36}" srcOrd="8" destOrd="0" presId="urn:microsoft.com/office/officeart/2008/layout/LinedList"/>
    <dgm:cxn modelId="{13FDD602-81F7-4FF7-9C7C-2F42FB6DB2BE}" type="presParOf" srcId="{97E20823-59CA-4072-BB3C-B7E342F5D7BA}" destId="{8A7E2B9D-BA06-4395-AAF7-5DF190BFB4FD}" srcOrd="9" destOrd="0" presId="urn:microsoft.com/office/officeart/2008/layout/LinedList"/>
    <dgm:cxn modelId="{5F22DCAD-0D80-4ABD-B30B-B6A615928FB7}" type="presParOf" srcId="{8A7E2B9D-BA06-4395-AAF7-5DF190BFB4FD}" destId="{01666274-9190-4E21-81A6-185F5FB62AA8}" srcOrd="0" destOrd="0" presId="urn:microsoft.com/office/officeart/2008/layout/LinedList"/>
    <dgm:cxn modelId="{95F2B0E7-2562-4510-AA73-3B0685BF0556}" type="presParOf" srcId="{8A7E2B9D-BA06-4395-AAF7-5DF190BFB4FD}" destId="{3BE6C0E9-33F2-49FD-BF7F-90882E3FEA6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97103DF-696B-44FA-A43A-65568B86948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C16DC3B-F867-4463-8D5C-53B5C482D9EA}">
      <dgm:prSet/>
      <dgm:spPr/>
      <dgm:t>
        <a:bodyPr/>
        <a:lstStyle/>
        <a:p>
          <a:r>
            <a:rPr lang="en-GB"/>
            <a:t>Some considerations:</a:t>
          </a:r>
          <a:endParaRPr lang="en-US"/>
        </a:p>
      </dgm:t>
    </dgm:pt>
    <dgm:pt modelId="{813B7725-CDDA-4A61-9C22-67B117541359}" type="parTrans" cxnId="{E923FC4D-EAD0-46F0-A2CD-093891291B79}">
      <dgm:prSet/>
      <dgm:spPr/>
      <dgm:t>
        <a:bodyPr/>
        <a:lstStyle/>
        <a:p>
          <a:endParaRPr lang="en-US"/>
        </a:p>
      </dgm:t>
    </dgm:pt>
    <dgm:pt modelId="{25E36BD3-4D83-434D-857E-1B4AE5D7A020}" type="sibTrans" cxnId="{E923FC4D-EAD0-46F0-A2CD-093891291B79}">
      <dgm:prSet/>
      <dgm:spPr/>
      <dgm:t>
        <a:bodyPr/>
        <a:lstStyle/>
        <a:p>
          <a:endParaRPr lang="en-US"/>
        </a:p>
      </dgm:t>
    </dgm:pt>
    <dgm:pt modelId="{14BF011E-7049-4D1B-A75B-844D1870C387}">
      <dgm:prSet/>
      <dgm:spPr/>
      <dgm:t>
        <a:bodyPr/>
        <a:lstStyle/>
        <a:p>
          <a:r>
            <a:rPr lang="en-GB" dirty="0"/>
            <a:t>What does this mean to me? </a:t>
          </a:r>
          <a:endParaRPr lang="en-US" dirty="0"/>
        </a:p>
      </dgm:t>
    </dgm:pt>
    <dgm:pt modelId="{AF41070B-ACED-4F96-879E-41E876ECBDA1}" type="parTrans" cxnId="{430DEF24-7CA5-4642-B8A8-70A0293C192D}">
      <dgm:prSet/>
      <dgm:spPr/>
      <dgm:t>
        <a:bodyPr/>
        <a:lstStyle/>
        <a:p>
          <a:endParaRPr lang="en-US"/>
        </a:p>
      </dgm:t>
    </dgm:pt>
    <dgm:pt modelId="{A7C0B227-0176-4852-B3FE-EDE3D7747D5D}" type="sibTrans" cxnId="{430DEF24-7CA5-4642-B8A8-70A0293C192D}">
      <dgm:prSet/>
      <dgm:spPr/>
      <dgm:t>
        <a:bodyPr/>
        <a:lstStyle/>
        <a:p>
          <a:endParaRPr lang="en-US"/>
        </a:p>
      </dgm:t>
    </dgm:pt>
    <dgm:pt modelId="{DD724040-A1CD-46E6-B8A2-0614C46470CB}">
      <dgm:prSet/>
      <dgm:spPr/>
      <dgm:t>
        <a:bodyPr/>
        <a:lstStyle/>
        <a:p>
          <a:r>
            <a:rPr lang="en-GB"/>
            <a:t>The Professional Endorsement states that there must be a contrast in your placement. </a:t>
          </a:r>
          <a:endParaRPr lang="en-US"/>
        </a:p>
      </dgm:t>
    </dgm:pt>
    <dgm:pt modelId="{7C2F4AB5-1B6E-4DB8-97FE-5A017E9CAD97}" type="parTrans" cxnId="{1B7F045B-5392-491C-8287-0BF5FA1F3EE5}">
      <dgm:prSet/>
      <dgm:spPr/>
      <dgm:t>
        <a:bodyPr/>
        <a:lstStyle/>
        <a:p>
          <a:endParaRPr lang="en-US"/>
        </a:p>
      </dgm:t>
    </dgm:pt>
    <dgm:pt modelId="{F569252C-CF7B-4809-92D2-07FB086B2AC8}" type="sibTrans" cxnId="{1B7F045B-5392-491C-8287-0BF5FA1F3EE5}">
      <dgm:prSet/>
      <dgm:spPr/>
      <dgm:t>
        <a:bodyPr/>
        <a:lstStyle/>
        <a:p>
          <a:endParaRPr lang="en-US"/>
        </a:p>
      </dgm:t>
    </dgm:pt>
    <dgm:pt modelId="{C48660D9-0113-40BB-939D-2DDB857B241E}">
      <dgm:prSet/>
      <dgm:spPr/>
      <dgm:t>
        <a:bodyPr/>
        <a:lstStyle/>
        <a:p>
          <a:r>
            <a:rPr lang="en-GB" dirty="0"/>
            <a:t>Consider this is light of the way the hours are allocated for every level/year.</a:t>
          </a:r>
          <a:endParaRPr lang="en-US" dirty="0"/>
        </a:p>
      </dgm:t>
    </dgm:pt>
    <dgm:pt modelId="{5C7A0DF4-E40D-452B-8C13-EA7EF688F880}" type="parTrans" cxnId="{89802CA7-863B-4E5A-BA62-99527012CF09}">
      <dgm:prSet/>
      <dgm:spPr/>
      <dgm:t>
        <a:bodyPr/>
        <a:lstStyle/>
        <a:p>
          <a:endParaRPr lang="en-US"/>
        </a:p>
      </dgm:t>
    </dgm:pt>
    <dgm:pt modelId="{8C5866A5-E301-428F-A426-49F7683C56A1}" type="sibTrans" cxnId="{89802CA7-863B-4E5A-BA62-99527012CF09}">
      <dgm:prSet/>
      <dgm:spPr/>
      <dgm:t>
        <a:bodyPr/>
        <a:lstStyle/>
        <a:p>
          <a:endParaRPr lang="en-US"/>
        </a:p>
      </dgm:t>
    </dgm:pt>
    <dgm:pt modelId="{20D52755-2910-425C-844B-7E5AF91DDE38}">
      <dgm:prSet/>
      <dgm:spPr/>
      <dgm:t>
        <a:bodyPr/>
        <a:lstStyle/>
        <a:p>
          <a:r>
            <a:rPr lang="en-GB"/>
            <a:t>Level 4 – 200 hours</a:t>
          </a:r>
          <a:endParaRPr lang="en-US"/>
        </a:p>
      </dgm:t>
    </dgm:pt>
    <dgm:pt modelId="{802A133E-6C0C-4406-8710-F5E8ECA9BC22}" type="parTrans" cxnId="{F69F90C4-BDB3-4395-BCED-3F6D94F18BED}">
      <dgm:prSet/>
      <dgm:spPr/>
      <dgm:t>
        <a:bodyPr/>
        <a:lstStyle/>
        <a:p>
          <a:endParaRPr lang="en-US"/>
        </a:p>
      </dgm:t>
    </dgm:pt>
    <dgm:pt modelId="{DBD59F2A-8AE3-40AA-AD18-C9B516A37607}" type="sibTrans" cxnId="{F69F90C4-BDB3-4395-BCED-3F6D94F18BED}">
      <dgm:prSet/>
      <dgm:spPr/>
      <dgm:t>
        <a:bodyPr/>
        <a:lstStyle/>
        <a:p>
          <a:endParaRPr lang="en-US"/>
        </a:p>
      </dgm:t>
    </dgm:pt>
    <dgm:pt modelId="{DD6D091A-C3A3-493A-80D9-2DCF18DC9773}">
      <dgm:prSet/>
      <dgm:spPr/>
      <dgm:t>
        <a:bodyPr/>
        <a:lstStyle/>
        <a:p>
          <a:r>
            <a:rPr lang="en-GB" dirty="0"/>
            <a:t>Level 5 – 400 hours</a:t>
          </a:r>
          <a:endParaRPr lang="en-US" dirty="0"/>
        </a:p>
      </dgm:t>
    </dgm:pt>
    <dgm:pt modelId="{AA8F986E-9536-44E8-BBF2-A4EA158CDA54}" type="parTrans" cxnId="{38F438EB-6D3C-45AD-B9B3-F120633BEBFE}">
      <dgm:prSet/>
      <dgm:spPr/>
      <dgm:t>
        <a:bodyPr/>
        <a:lstStyle/>
        <a:p>
          <a:endParaRPr lang="en-US"/>
        </a:p>
      </dgm:t>
    </dgm:pt>
    <dgm:pt modelId="{74C4043B-1915-455A-8758-C4A117F4E6CF}" type="sibTrans" cxnId="{38F438EB-6D3C-45AD-B9B3-F120633BEBFE}">
      <dgm:prSet/>
      <dgm:spPr/>
      <dgm:t>
        <a:bodyPr/>
        <a:lstStyle/>
        <a:p>
          <a:endParaRPr lang="en-US"/>
        </a:p>
      </dgm:t>
    </dgm:pt>
    <dgm:pt modelId="{A25A6624-D630-40B3-A90C-103C4C6F6DBA}">
      <dgm:prSet/>
      <dgm:spPr/>
      <dgm:t>
        <a:bodyPr/>
        <a:lstStyle/>
        <a:p>
          <a:r>
            <a:rPr lang="en-GB"/>
            <a:t>Level 6 – 200 hours</a:t>
          </a:r>
          <a:endParaRPr lang="en-US"/>
        </a:p>
      </dgm:t>
    </dgm:pt>
    <dgm:pt modelId="{F86F7F80-C499-4159-871E-439BF7777D8F}" type="parTrans" cxnId="{E1298B39-B293-445D-A5BB-D758B8A4EA45}">
      <dgm:prSet/>
      <dgm:spPr/>
      <dgm:t>
        <a:bodyPr/>
        <a:lstStyle/>
        <a:p>
          <a:endParaRPr lang="en-US"/>
        </a:p>
      </dgm:t>
    </dgm:pt>
    <dgm:pt modelId="{684BD19F-1498-42C7-9AF3-4DCBCEF728F9}" type="sibTrans" cxnId="{E1298B39-B293-445D-A5BB-D758B8A4EA45}">
      <dgm:prSet/>
      <dgm:spPr/>
      <dgm:t>
        <a:bodyPr/>
        <a:lstStyle/>
        <a:p>
          <a:endParaRPr lang="en-US"/>
        </a:p>
      </dgm:t>
    </dgm:pt>
    <dgm:pt modelId="{FE9A3AA8-5280-4E7C-A35C-ADA1BEF38A13}" type="pres">
      <dgm:prSet presAssocID="{D97103DF-696B-44FA-A43A-65568B869488}" presName="vert0" presStyleCnt="0">
        <dgm:presLayoutVars>
          <dgm:dir/>
          <dgm:animOne val="branch"/>
          <dgm:animLvl val="lvl"/>
        </dgm:presLayoutVars>
      </dgm:prSet>
      <dgm:spPr/>
    </dgm:pt>
    <dgm:pt modelId="{AF975C9F-D4C3-4C4E-B7E2-DE24436E2CB4}" type="pres">
      <dgm:prSet presAssocID="{3C16DC3B-F867-4463-8D5C-53B5C482D9EA}" presName="thickLine" presStyleLbl="alignNode1" presStyleIdx="0" presStyleCnt="7"/>
      <dgm:spPr/>
    </dgm:pt>
    <dgm:pt modelId="{A1D56F75-4966-45C9-8326-E4939AF1E9AA}" type="pres">
      <dgm:prSet presAssocID="{3C16DC3B-F867-4463-8D5C-53B5C482D9EA}" presName="horz1" presStyleCnt="0"/>
      <dgm:spPr/>
    </dgm:pt>
    <dgm:pt modelId="{1D123099-1045-4A3C-B080-989F43FCDA10}" type="pres">
      <dgm:prSet presAssocID="{3C16DC3B-F867-4463-8D5C-53B5C482D9EA}" presName="tx1" presStyleLbl="revTx" presStyleIdx="0" presStyleCnt="7"/>
      <dgm:spPr/>
    </dgm:pt>
    <dgm:pt modelId="{BB46A967-7B3E-40BE-B803-D2319CE13570}" type="pres">
      <dgm:prSet presAssocID="{3C16DC3B-F867-4463-8D5C-53B5C482D9EA}" presName="vert1" presStyleCnt="0"/>
      <dgm:spPr/>
    </dgm:pt>
    <dgm:pt modelId="{1AAECE19-77E3-4B60-BB97-03E71F180DB5}" type="pres">
      <dgm:prSet presAssocID="{14BF011E-7049-4D1B-A75B-844D1870C387}" presName="thickLine" presStyleLbl="alignNode1" presStyleIdx="1" presStyleCnt="7"/>
      <dgm:spPr/>
    </dgm:pt>
    <dgm:pt modelId="{00882046-0B03-40C8-BFDD-0ED1F14C4DA3}" type="pres">
      <dgm:prSet presAssocID="{14BF011E-7049-4D1B-A75B-844D1870C387}" presName="horz1" presStyleCnt="0"/>
      <dgm:spPr/>
    </dgm:pt>
    <dgm:pt modelId="{9F434122-C196-4702-A7C1-0B900E4A3C47}" type="pres">
      <dgm:prSet presAssocID="{14BF011E-7049-4D1B-A75B-844D1870C387}" presName="tx1" presStyleLbl="revTx" presStyleIdx="1" presStyleCnt="7"/>
      <dgm:spPr/>
    </dgm:pt>
    <dgm:pt modelId="{3DDA7FB6-071D-448B-A88C-2B469529A5B9}" type="pres">
      <dgm:prSet presAssocID="{14BF011E-7049-4D1B-A75B-844D1870C387}" presName="vert1" presStyleCnt="0"/>
      <dgm:spPr/>
    </dgm:pt>
    <dgm:pt modelId="{CCC7B06C-6DAF-43EC-9497-AE64CCA18545}" type="pres">
      <dgm:prSet presAssocID="{DD724040-A1CD-46E6-B8A2-0614C46470CB}" presName="thickLine" presStyleLbl="alignNode1" presStyleIdx="2" presStyleCnt="7"/>
      <dgm:spPr/>
    </dgm:pt>
    <dgm:pt modelId="{642AEA5D-F9C4-4C7B-9F2C-33FF5CF627AA}" type="pres">
      <dgm:prSet presAssocID="{DD724040-A1CD-46E6-B8A2-0614C46470CB}" presName="horz1" presStyleCnt="0"/>
      <dgm:spPr/>
    </dgm:pt>
    <dgm:pt modelId="{2DF0A9C8-B69A-428E-A031-87842B40347D}" type="pres">
      <dgm:prSet presAssocID="{DD724040-A1CD-46E6-B8A2-0614C46470CB}" presName="tx1" presStyleLbl="revTx" presStyleIdx="2" presStyleCnt="7"/>
      <dgm:spPr/>
    </dgm:pt>
    <dgm:pt modelId="{C71C4FB7-9AED-4995-9F73-D4C656C1D24F}" type="pres">
      <dgm:prSet presAssocID="{DD724040-A1CD-46E6-B8A2-0614C46470CB}" presName="vert1" presStyleCnt="0"/>
      <dgm:spPr/>
    </dgm:pt>
    <dgm:pt modelId="{DAD4569A-8914-4C07-93A0-FE755F7E6F78}" type="pres">
      <dgm:prSet presAssocID="{C48660D9-0113-40BB-939D-2DDB857B241E}" presName="thickLine" presStyleLbl="alignNode1" presStyleIdx="3" presStyleCnt="7"/>
      <dgm:spPr/>
    </dgm:pt>
    <dgm:pt modelId="{A6A465C3-2CC8-4290-98A9-E635F9D3C695}" type="pres">
      <dgm:prSet presAssocID="{C48660D9-0113-40BB-939D-2DDB857B241E}" presName="horz1" presStyleCnt="0"/>
      <dgm:spPr/>
    </dgm:pt>
    <dgm:pt modelId="{E97039F8-849A-4CA1-BED5-89FF8D3ACBFE}" type="pres">
      <dgm:prSet presAssocID="{C48660D9-0113-40BB-939D-2DDB857B241E}" presName="tx1" presStyleLbl="revTx" presStyleIdx="3" presStyleCnt="7"/>
      <dgm:spPr/>
    </dgm:pt>
    <dgm:pt modelId="{18439B8F-1926-4C69-9E01-2D06B3A640FF}" type="pres">
      <dgm:prSet presAssocID="{C48660D9-0113-40BB-939D-2DDB857B241E}" presName="vert1" presStyleCnt="0"/>
      <dgm:spPr/>
    </dgm:pt>
    <dgm:pt modelId="{C7BBA8B4-38C0-4180-85F8-2D46613D460D}" type="pres">
      <dgm:prSet presAssocID="{20D52755-2910-425C-844B-7E5AF91DDE38}" presName="thickLine" presStyleLbl="alignNode1" presStyleIdx="4" presStyleCnt="7"/>
      <dgm:spPr/>
    </dgm:pt>
    <dgm:pt modelId="{18AD70A5-D93F-44B1-8CB0-75C9DA97DCA1}" type="pres">
      <dgm:prSet presAssocID="{20D52755-2910-425C-844B-7E5AF91DDE38}" presName="horz1" presStyleCnt="0"/>
      <dgm:spPr/>
    </dgm:pt>
    <dgm:pt modelId="{116E4156-09A5-48F0-8533-B4D221C42B75}" type="pres">
      <dgm:prSet presAssocID="{20D52755-2910-425C-844B-7E5AF91DDE38}" presName="tx1" presStyleLbl="revTx" presStyleIdx="4" presStyleCnt="7"/>
      <dgm:spPr/>
    </dgm:pt>
    <dgm:pt modelId="{648EF7F7-51FA-46CF-B389-54C78E802BC3}" type="pres">
      <dgm:prSet presAssocID="{20D52755-2910-425C-844B-7E5AF91DDE38}" presName="vert1" presStyleCnt="0"/>
      <dgm:spPr/>
    </dgm:pt>
    <dgm:pt modelId="{48141568-B715-4D2C-A275-50D12E26C0B5}" type="pres">
      <dgm:prSet presAssocID="{DD6D091A-C3A3-493A-80D9-2DCF18DC9773}" presName="thickLine" presStyleLbl="alignNode1" presStyleIdx="5" presStyleCnt="7"/>
      <dgm:spPr/>
    </dgm:pt>
    <dgm:pt modelId="{BBA8FDB9-2B1E-4240-9681-D772BCCB3CF6}" type="pres">
      <dgm:prSet presAssocID="{DD6D091A-C3A3-493A-80D9-2DCF18DC9773}" presName="horz1" presStyleCnt="0"/>
      <dgm:spPr/>
    </dgm:pt>
    <dgm:pt modelId="{AE00E4EE-E920-4F86-B71A-43C7F71A3261}" type="pres">
      <dgm:prSet presAssocID="{DD6D091A-C3A3-493A-80D9-2DCF18DC9773}" presName="tx1" presStyleLbl="revTx" presStyleIdx="5" presStyleCnt="7"/>
      <dgm:spPr/>
    </dgm:pt>
    <dgm:pt modelId="{D959761F-BE95-4D32-8EDD-23D44700CD8E}" type="pres">
      <dgm:prSet presAssocID="{DD6D091A-C3A3-493A-80D9-2DCF18DC9773}" presName="vert1" presStyleCnt="0"/>
      <dgm:spPr/>
    </dgm:pt>
    <dgm:pt modelId="{126468D4-F162-46AD-B49E-27134B1AF1E8}" type="pres">
      <dgm:prSet presAssocID="{A25A6624-D630-40B3-A90C-103C4C6F6DBA}" presName="thickLine" presStyleLbl="alignNode1" presStyleIdx="6" presStyleCnt="7"/>
      <dgm:spPr/>
    </dgm:pt>
    <dgm:pt modelId="{1AAD2BFC-D04F-4995-B18B-9973CD76A94F}" type="pres">
      <dgm:prSet presAssocID="{A25A6624-D630-40B3-A90C-103C4C6F6DBA}" presName="horz1" presStyleCnt="0"/>
      <dgm:spPr/>
    </dgm:pt>
    <dgm:pt modelId="{81E94FD3-97F8-4840-ADC3-8AB4BC873B41}" type="pres">
      <dgm:prSet presAssocID="{A25A6624-D630-40B3-A90C-103C4C6F6DBA}" presName="tx1" presStyleLbl="revTx" presStyleIdx="6" presStyleCnt="7"/>
      <dgm:spPr/>
    </dgm:pt>
    <dgm:pt modelId="{9F8353B6-41AA-4E80-8405-0E7BCD07B48B}" type="pres">
      <dgm:prSet presAssocID="{A25A6624-D630-40B3-A90C-103C4C6F6DBA}" presName="vert1" presStyleCnt="0"/>
      <dgm:spPr/>
    </dgm:pt>
  </dgm:ptLst>
  <dgm:cxnLst>
    <dgm:cxn modelId="{77AD8016-104C-475F-943E-E629E95B8C27}" type="presOf" srcId="{DD724040-A1CD-46E6-B8A2-0614C46470CB}" destId="{2DF0A9C8-B69A-428E-A031-87842B40347D}" srcOrd="0" destOrd="0" presId="urn:microsoft.com/office/officeart/2008/layout/LinedList"/>
    <dgm:cxn modelId="{430DEF24-7CA5-4642-B8A8-70A0293C192D}" srcId="{D97103DF-696B-44FA-A43A-65568B869488}" destId="{14BF011E-7049-4D1B-A75B-844D1870C387}" srcOrd="1" destOrd="0" parTransId="{AF41070B-ACED-4F96-879E-41E876ECBDA1}" sibTransId="{A7C0B227-0176-4852-B3FE-EDE3D7747D5D}"/>
    <dgm:cxn modelId="{E1298B39-B293-445D-A5BB-D758B8A4EA45}" srcId="{D97103DF-696B-44FA-A43A-65568B869488}" destId="{A25A6624-D630-40B3-A90C-103C4C6F6DBA}" srcOrd="6" destOrd="0" parTransId="{F86F7F80-C499-4159-871E-439BF7777D8F}" sibTransId="{684BD19F-1498-42C7-9AF3-4DCBCEF728F9}"/>
    <dgm:cxn modelId="{1B7F045B-5392-491C-8287-0BF5FA1F3EE5}" srcId="{D97103DF-696B-44FA-A43A-65568B869488}" destId="{DD724040-A1CD-46E6-B8A2-0614C46470CB}" srcOrd="2" destOrd="0" parTransId="{7C2F4AB5-1B6E-4DB8-97FE-5A017E9CAD97}" sibTransId="{F569252C-CF7B-4809-92D2-07FB086B2AC8}"/>
    <dgm:cxn modelId="{645A7049-7EF8-4BFF-A414-6751CC259090}" type="presOf" srcId="{3C16DC3B-F867-4463-8D5C-53B5C482D9EA}" destId="{1D123099-1045-4A3C-B080-989F43FCDA10}" srcOrd="0" destOrd="0" presId="urn:microsoft.com/office/officeart/2008/layout/LinedList"/>
    <dgm:cxn modelId="{E923FC4D-EAD0-46F0-A2CD-093891291B79}" srcId="{D97103DF-696B-44FA-A43A-65568B869488}" destId="{3C16DC3B-F867-4463-8D5C-53B5C482D9EA}" srcOrd="0" destOrd="0" parTransId="{813B7725-CDDA-4A61-9C22-67B117541359}" sibTransId="{25E36BD3-4D83-434D-857E-1B4AE5D7A020}"/>
    <dgm:cxn modelId="{E9144756-63D4-4CCF-B77F-23912412333B}" type="presOf" srcId="{C48660D9-0113-40BB-939D-2DDB857B241E}" destId="{E97039F8-849A-4CA1-BED5-89FF8D3ACBFE}" srcOrd="0" destOrd="0" presId="urn:microsoft.com/office/officeart/2008/layout/LinedList"/>
    <dgm:cxn modelId="{DEE7955A-8AC5-429A-B5BC-118155FFAC07}" type="presOf" srcId="{DD6D091A-C3A3-493A-80D9-2DCF18DC9773}" destId="{AE00E4EE-E920-4F86-B71A-43C7F71A3261}" srcOrd="0" destOrd="0" presId="urn:microsoft.com/office/officeart/2008/layout/LinedList"/>
    <dgm:cxn modelId="{934D9B7A-E369-4441-9299-6A2FDEC5A57B}" type="presOf" srcId="{A25A6624-D630-40B3-A90C-103C4C6F6DBA}" destId="{81E94FD3-97F8-4840-ADC3-8AB4BC873B41}" srcOrd="0" destOrd="0" presId="urn:microsoft.com/office/officeart/2008/layout/LinedList"/>
    <dgm:cxn modelId="{89802CA7-863B-4E5A-BA62-99527012CF09}" srcId="{D97103DF-696B-44FA-A43A-65568B869488}" destId="{C48660D9-0113-40BB-939D-2DDB857B241E}" srcOrd="3" destOrd="0" parTransId="{5C7A0DF4-E40D-452B-8C13-EA7EF688F880}" sibTransId="{8C5866A5-E301-428F-A426-49F7683C56A1}"/>
    <dgm:cxn modelId="{305F75AC-5DF0-405B-BFCF-230901FB7FEC}" type="presOf" srcId="{20D52755-2910-425C-844B-7E5AF91DDE38}" destId="{116E4156-09A5-48F0-8533-B4D221C42B75}" srcOrd="0" destOrd="0" presId="urn:microsoft.com/office/officeart/2008/layout/LinedList"/>
    <dgm:cxn modelId="{A5066CB1-45BC-41FB-AFE0-70E2CA46E6C1}" type="presOf" srcId="{D97103DF-696B-44FA-A43A-65568B869488}" destId="{FE9A3AA8-5280-4E7C-A35C-ADA1BEF38A13}" srcOrd="0" destOrd="0" presId="urn:microsoft.com/office/officeart/2008/layout/LinedList"/>
    <dgm:cxn modelId="{F69F90C4-BDB3-4395-BCED-3F6D94F18BED}" srcId="{D97103DF-696B-44FA-A43A-65568B869488}" destId="{20D52755-2910-425C-844B-7E5AF91DDE38}" srcOrd="4" destOrd="0" parTransId="{802A133E-6C0C-4406-8710-F5E8ECA9BC22}" sibTransId="{DBD59F2A-8AE3-40AA-AD18-C9B516A37607}"/>
    <dgm:cxn modelId="{F2BA7BD9-DD64-4859-B7C5-78A0967D6A63}" type="presOf" srcId="{14BF011E-7049-4D1B-A75B-844D1870C387}" destId="{9F434122-C196-4702-A7C1-0B900E4A3C47}" srcOrd="0" destOrd="0" presId="urn:microsoft.com/office/officeart/2008/layout/LinedList"/>
    <dgm:cxn modelId="{38F438EB-6D3C-45AD-B9B3-F120633BEBFE}" srcId="{D97103DF-696B-44FA-A43A-65568B869488}" destId="{DD6D091A-C3A3-493A-80D9-2DCF18DC9773}" srcOrd="5" destOrd="0" parTransId="{AA8F986E-9536-44E8-BBF2-A4EA158CDA54}" sibTransId="{74C4043B-1915-455A-8758-C4A117F4E6CF}"/>
    <dgm:cxn modelId="{3FA8BC6A-4DBC-4740-9004-05C33E76CF1E}" type="presParOf" srcId="{FE9A3AA8-5280-4E7C-A35C-ADA1BEF38A13}" destId="{AF975C9F-D4C3-4C4E-B7E2-DE24436E2CB4}" srcOrd="0" destOrd="0" presId="urn:microsoft.com/office/officeart/2008/layout/LinedList"/>
    <dgm:cxn modelId="{99F4767D-449A-4A0E-91F8-222C1AF4C1AF}" type="presParOf" srcId="{FE9A3AA8-5280-4E7C-A35C-ADA1BEF38A13}" destId="{A1D56F75-4966-45C9-8326-E4939AF1E9AA}" srcOrd="1" destOrd="0" presId="urn:microsoft.com/office/officeart/2008/layout/LinedList"/>
    <dgm:cxn modelId="{B8CED56B-7C77-47DF-B434-32B7DF184046}" type="presParOf" srcId="{A1D56F75-4966-45C9-8326-E4939AF1E9AA}" destId="{1D123099-1045-4A3C-B080-989F43FCDA10}" srcOrd="0" destOrd="0" presId="urn:microsoft.com/office/officeart/2008/layout/LinedList"/>
    <dgm:cxn modelId="{D6E4829B-B23E-47E7-99BA-95DA7AFA92CB}" type="presParOf" srcId="{A1D56F75-4966-45C9-8326-E4939AF1E9AA}" destId="{BB46A967-7B3E-40BE-B803-D2319CE13570}" srcOrd="1" destOrd="0" presId="urn:microsoft.com/office/officeart/2008/layout/LinedList"/>
    <dgm:cxn modelId="{F589B3E4-D449-4D74-8FE1-5BB010ED27C0}" type="presParOf" srcId="{FE9A3AA8-5280-4E7C-A35C-ADA1BEF38A13}" destId="{1AAECE19-77E3-4B60-BB97-03E71F180DB5}" srcOrd="2" destOrd="0" presId="urn:microsoft.com/office/officeart/2008/layout/LinedList"/>
    <dgm:cxn modelId="{E8D77174-D209-463B-BA4A-D89EF06947CE}" type="presParOf" srcId="{FE9A3AA8-5280-4E7C-A35C-ADA1BEF38A13}" destId="{00882046-0B03-40C8-BFDD-0ED1F14C4DA3}" srcOrd="3" destOrd="0" presId="urn:microsoft.com/office/officeart/2008/layout/LinedList"/>
    <dgm:cxn modelId="{2F54336A-EE00-411B-8482-28A70727A2D5}" type="presParOf" srcId="{00882046-0B03-40C8-BFDD-0ED1F14C4DA3}" destId="{9F434122-C196-4702-A7C1-0B900E4A3C47}" srcOrd="0" destOrd="0" presId="urn:microsoft.com/office/officeart/2008/layout/LinedList"/>
    <dgm:cxn modelId="{F76863BF-0DA9-40CF-94C4-60762F7B5231}" type="presParOf" srcId="{00882046-0B03-40C8-BFDD-0ED1F14C4DA3}" destId="{3DDA7FB6-071D-448B-A88C-2B469529A5B9}" srcOrd="1" destOrd="0" presId="urn:microsoft.com/office/officeart/2008/layout/LinedList"/>
    <dgm:cxn modelId="{85B8DA30-5A8D-4372-9D0A-01BFCCACB821}" type="presParOf" srcId="{FE9A3AA8-5280-4E7C-A35C-ADA1BEF38A13}" destId="{CCC7B06C-6DAF-43EC-9497-AE64CCA18545}" srcOrd="4" destOrd="0" presId="urn:microsoft.com/office/officeart/2008/layout/LinedList"/>
    <dgm:cxn modelId="{9C863202-81B7-4F9B-9746-5B140D48D2CF}" type="presParOf" srcId="{FE9A3AA8-5280-4E7C-A35C-ADA1BEF38A13}" destId="{642AEA5D-F9C4-4C7B-9F2C-33FF5CF627AA}" srcOrd="5" destOrd="0" presId="urn:microsoft.com/office/officeart/2008/layout/LinedList"/>
    <dgm:cxn modelId="{7ACDB260-84E5-4298-B53D-182FB9CE58CD}" type="presParOf" srcId="{642AEA5D-F9C4-4C7B-9F2C-33FF5CF627AA}" destId="{2DF0A9C8-B69A-428E-A031-87842B40347D}" srcOrd="0" destOrd="0" presId="urn:microsoft.com/office/officeart/2008/layout/LinedList"/>
    <dgm:cxn modelId="{F17332FB-E436-4EEA-8771-6BE4A060EC63}" type="presParOf" srcId="{642AEA5D-F9C4-4C7B-9F2C-33FF5CF627AA}" destId="{C71C4FB7-9AED-4995-9F73-D4C656C1D24F}" srcOrd="1" destOrd="0" presId="urn:microsoft.com/office/officeart/2008/layout/LinedList"/>
    <dgm:cxn modelId="{0A8480B8-4624-476F-A3BC-7D045BC55BA5}" type="presParOf" srcId="{FE9A3AA8-5280-4E7C-A35C-ADA1BEF38A13}" destId="{DAD4569A-8914-4C07-93A0-FE755F7E6F78}" srcOrd="6" destOrd="0" presId="urn:microsoft.com/office/officeart/2008/layout/LinedList"/>
    <dgm:cxn modelId="{4C48ADDA-23D9-4B2D-8E7A-F973FCB2100A}" type="presParOf" srcId="{FE9A3AA8-5280-4E7C-A35C-ADA1BEF38A13}" destId="{A6A465C3-2CC8-4290-98A9-E635F9D3C695}" srcOrd="7" destOrd="0" presId="urn:microsoft.com/office/officeart/2008/layout/LinedList"/>
    <dgm:cxn modelId="{FA224CD7-908A-482F-B19F-CB618915834C}" type="presParOf" srcId="{A6A465C3-2CC8-4290-98A9-E635F9D3C695}" destId="{E97039F8-849A-4CA1-BED5-89FF8D3ACBFE}" srcOrd="0" destOrd="0" presId="urn:microsoft.com/office/officeart/2008/layout/LinedList"/>
    <dgm:cxn modelId="{46D4FA4D-C360-488C-9A9F-E338204A5BCA}" type="presParOf" srcId="{A6A465C3-2CC8-4290-98A9-E635F9D3C695}" destId="{18439B8F-1926-4C69-9E01-2D06B3A640FF}" srcOrd="1" destOrd="0" presId="urn:microsoft.com/office/officeart/2008/layout/LinedList"/>
    <dgm:cxn modelId="{A0BCF283-6E9C-4345-8745-F82D8BD90EC9}" type="presParOf" srcId="{FE9A3AA8-5280-4E7C-A35C-ADA1BEF38A13}" destId="{C7BBA8B4-38C0-4180-85F8-2D46613D460D}" srcOrd="8" destOrd="0" presId="urn:microsoft.com/office/officeart/2008/layout/LinedList"/>
    <dgm:cxn modelId="{6AEE66B8-643D-4BF1-BD20-EBCEC7AD6466}" type="presParOf" srcId="{FE9A3AA8-5280-4E7C-A35C-ADA1BEF38A13}" destId="{18AD70A5-D93F-44B1-8CB0-75C9DA97DCA1}" srcOrd="9" destOrd="0" presId="urn:microsoft.com/office/officeart/2008/layout/LinedList"/>
    <dgm:cxn modelId="{39922B82-A4AA-490B-96C6-77CEC3F09FDE}" type="presParOf" srcId="{18AD70A5-D93F-44B1-8CB0-75C9DA97DCA1}" destId="{116E4156-09A5-48F0-8533-B4D221C42B75}" srcOrd="0" destOrd="0" presId="urn:microsoft.com/office/officeart/2008/layout/LinedList"/>
    <dgm:cxn modelId="{9DD72CC6-C9F8-4D6B-AE3E-183263460799}" type="presParOf" srcId="{18AD70A5-D93F-44B1-8CB0-75C9DA97DCA1}" destId="{648EF7F7-51FA-46CF-B389-54C78E802BC3}" srcOrd="1" destOrd="0" presId="urn:microsoft.com/office/officeart/2008/layout/LinedList"/>
    <dgm:cxn modelId="{54E24291-5E6A-43E9-86F6-B636172231B2}" type="presParOf" srcId="{FE9A3AA8-5280-4E7C-A35C-ADA1BEF38A13}" destId="{48141568-B715-4D2C-A275-50D12E26C0B5}" srcOrd="10" destOrd="0" presId="urn:microsoft.com/office/officeart/2008/layout/LinedList"/>
    <dgm:cxn modelId="{88D3DA8F-7FDD-4E55-BEF9-13B9B4316E6C}" type="presParOf" srcId="{FE9A3AA8-5280-4E7C-A35C-ADA1BEF38A13}" destId="{BBA8FDB9-2B1E-4240-9681-D772BCCB3CF6}" srcOrd="11" destOrd="0" presId="urn:microsoft.com/office/officeart/2008/layout/LinedList"/>
    <dgm:cxn modelId="{2D651811-9E20-4675-A337-00730A45D6F1}" type="presParOf" srcId="{BBA8FDB9-2B1E-4240-9681-D772BCCB3CF6}" destId="{AE00E4EE-E920-4F86-B71A-43C7F71A3261}" srcOrd="0" destOrd="0" presId="urn:microsoft.com/office/officeart/2008/layout/LinedList"/>
    <dgm:cxn modelId="{0314B08D-D150-4C8A-91C2-4050B8B0F7CA}" type="presParOf" srcId="{BBA8FDB9-2B1E-4240-9681-D772BCCB3CF6}" destId="{D959761F-BE95-4D32-8EDD-23D44700CD8E}" srcOrd="1" destOrd="0" presId="urn:microsoft.com/office/officeart/2008/layout/LinedList"/>
    <dgm:cxn modelId="{0C4DA42B-4C80-45D6-8C67-91CAC0B716DD}" type="presParOf" srcId="{FE9A3AA8-5280-4E7C-A35C-ADA1BEF38A13}" destId="{126468D4-F162-46AD-B49E-27134B1AF1E8}" srcOrd="12" destOrd="0" presId="urn:microsoft.com/office/officeart/2008/layout/LinedList"/>
    <dgm:cxn modelId="{35F0AB63-1F43-4A5B-ACE1-BAC3315C0E77}" type="presParOf" srcId="{FE9A3AA8-5280-4E7C-A35C-ADA1BEF38A13}" destId="{1AAD2BFC-D04F-4995-B18B-9973CD76A94F}" srcOrd="13" destOrd="0" presId="urn:microsoft.com/office/officeart/2008/layout/LinedList"/>
    <dgm:cxn modelId="{9040A779-9DB9-4C70-AF62-DAFF605196AF}" type="presParOf" srcId="{1AAD2BFC-D04F-4995-B18B-9973CD76A94F}" destId="{81E94FD3-97F8-4840-ADC3-8AB4BC873B41}" srcOrd="0" destOrd="0" presId="urn:microsoft.com/office/officeart/2008/layout/LinedList"/>
    <dgm:cxn modelId="{BC9CF656-0B1D-4D03-9541-26130AB5106C}" type="presParOf" srcId="{1AAD2BFC-D04F-4995-B18B-9973CD76A94F}" destId="{9F8353B6-41AA-4E80-8405-0E7BCD07B48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C7B6E46-2C3F-46AE-BC5D-511785CDF7D0}"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1CBBE22-C9E6-4110-865B-AF4CAFA9119F}">
      <dgm:prSet/>
      <dgm:spPr/>
      <dgm:t>
        <a:bodyPr/>
        <a:lstStyle/>
        <a:p>
          <a:pPr>
            <a:lnSpc>
              <a:spcPct val="100000"/>
            </a:lnSpc>
          </a:pPr>
          <a:r>
            <a:rPr lang="en-GB" dirty="0"/>
            <a:t>What is meant by this term?</a:t>
          </a:r>
          <a:endParaRPr lang="en-US" dirty="0"/>
        </a:p>
      </dgm:t>
    </dgm:pt>
    <dgm:pt modelId="{82365D6C-56CA-4FD7-82C0-F596628822D1}" type="parTrans" cxnId="{6E706BB6-F949-4DA3-B04B-71B5D08F0566}">
      <dgm:prSet/>
      <dgm:spPr/>
      <dgm:t>
        <a:bodyPr/>
        <a:lstStyle/>
        <a:p>
          <a:endParaRPr lang="en-US"/>
        </a:p>
      </dgm:t>
    </dgm:pt>
    <dgm:pt modelId="{C7F1CD88-7038-4F8E-A5F3-DB952B5C34A2}" type="sibTrans" cxnId="{6E706BB6-F949-4DA3-B04B-71B5D08F0566}">
      <dgm:prSet/>
      <dgm:spPr/>
      <dgm:t>
        <a:bodyPr/>
        <a:lstStyle/>
        <a:p>
          <a:endParaRPr lang="en-US"/>
        </a:p>
      </dgm:t>
    </dgm:pt>
    <dgm:pt modelId="{114B8016-97F3-4881-8532-3C9F98E6CA21}">
      <dgm:prSet custT="1"/>
      <dgm:spPr/>
      <dgm:t>
        <a:bodyPr/>
        <a:lstStyle/>
        <a:p>
          <a:pPr>
            <a:lnSpc>
              <a:spcPct val="100000"/>
            </a:lnSpc>
          </a:pPr>
          <a:r>
            <a:rPr lang="en-GB" sz="2500" dirty="0"/>
            <a:t>Any ideas how you would </a:t>
          </a:r>
          <a:r>
            <a:rPr lang="en-GB" sz="2500" b="1" dirty="0"/>
            <a:t>record</a:t>
          </a:r>
          <a:r>
            <a:rPr lang="en-GB" sz="2500" dirty="0"/>
            <a:t> these hours in your Professional Journal? </a:t>
          </a:r>
          <a:endParaRPr lang="en-US" sz="2500" dirty="0"/>
        </a:p>
      </dgm:t>
    </dgm:pt>
    <dgm:pt modelId="{B1669DC6-F3A1-4949-868A-55915BFA2488}" type="parTrans" cxnId="{5553CEDE-76DD-487C-A3E3-89053E05E240}">
      <dgm:prSet/>
      <dgm:spPr/>
      <dgm:t>
        <a:bodyPr/>
        <a:lstStyle/>
        <a:p>
          <a:endParaRPr lang="en-US"/>
        </a:p>
      </dgm:t>
    </dgm:pt>
    <dgm:pt modelId="{E3FB1D66-67B0-4BDE-975B-365AFE0519A9}" type="sibTrans" cxnId="{5553CEDE-76DD-487C-A3E3-89053E05E240}">
      <dgm:prSet/>
      <dgm:spPr/>
      <dgm:t>
        <a:bodyPr/>
        <a:lstStyle/>
        <a:p>
          <a:endParaRPr lang="en-US"/>
        </a:p>
      </dgm:t>
    </dgm:pt>
    <dgm:pt modelId="{3FD75727-8894-458C-8EFE-B38A3CA74371}" type="pres">
      <dgm:prSet presAssocID="{DC7B6E46-2C3F-46AE-BC5D-511785CDF7D0}" presName="root" presStyleCnt="0">
        <dgm:presLayoutVars>
          <dgm:dir/>
          <dgm:resizeHandles val="exact"/>
        </dgm:presLayoutVars>
      </dgm:prSet>
      <dgm:spPr/>
    </dgm:pt>
    <dgm:pt modelId="{84415AD2-3AE1-4397-849F-FFAD1FAB598E}" type="pres">
      <dgm:prSet presAssocID="{A1CBBE22-C9E6-4110-865B-AF4CAFA9119F}" presName="compNode" presStyleCnt="0"/>
      <dgm:spPr/>
    </dgm:pt>
    <dgm:pt modelId="{1CA96DE7-FA21-411F-9AC2-568E47B524A6}" type="pres">
      <dgm:prSet presAssocID="{A1CBBE22-C9E6-4110-865B-AF4CAFA9119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lp"/>
        </a:ext>
      </dgm:extLst>
    </dgm:pt>
    <dgm:pt modelId="{2EF421A8-72D9-4CC5-9AE0-46A76056A3B8}" type="pres">
      <dgm:prSet presAssocID="{A1CBBE22-C9E6-4110-865B-AF4CAFA9119F}" presName="spaceRect" presStyleCnt="0"/>
      <dgm:spPr/>
    </dgm:pt>
    <dgm:pt modelId="{4DF390B8-B662-4AB6-B64A-8EA50AA2812D}" type="pres">
      <dgm:prSet presAssocID="{A1CBBE22-C9E6-4110-865B-AF4CAFA9119F}" presName="textRect" presStyleLbl="revTx" presStyleIdx="0" presStyleCnt="2">
        <dgm:presLayoutVars>
          <dgm:chMax val="1"/>
          <dgm:chPref val="1"/>
        </dgm:presLayoutVars>
      </dgm:prSet>
      <dgm:spPr/>
    </dgm:pt>
    <dgm:pt modelId="{ADE50177-A267-468E-9B8D-137205BC9D1F}" type="pres">
      <dgm:prSet presAssocID="{C7F1CD88-7038-4F8E-A5F3-DB952B5C34A2}" presName="sibTrans" presStyleCnt="0"/>
      <dgm:spPr/>
    </dgm:pt>
    <dgm:pt modelId="{E9937A08-7D3E-4D3A-993C-A0BA54A59CF2}" type="pres">
      <dgm:prSet presAssocID="{114B8016-97F3-4881-8532-3C9F98E6CA21}" presName="compNode" presStyleCnt="0"/>
      <dgm:spPr/>
    </dgm:pt>
    <dgm:pt modelId="{12133353-DBA2-4126-A1CF-EFA7E83FC883}" type="pres">
      <dgm:prSet presAssocID="{114B8016-97F3-4881-8532-3C9F98E6CA2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ncil"/>
        </a:ext>
      </dgm:extLst>
    </dgm:pt>
    <dgm:pt modelId="{1519C79E-2EA4-4273-9B33-1DF01BFC59DF}" type="pres">
      <dgm:prSet presAssocID="{114B8016-97F3-4881-8532-3C9F98E6CA21}" presName="spaceRect" presStyleCnt="0"/>
      <dgm:spPr/>
    </dgm:pt>
    <dgm:pt modelId="{33260F13-D513-4C48-A425-2E87EF64A11B}" type="pres">
      <dgm:prSet presAssocID="{114B8016-97F3-4881-8532-3C9F98E6CA21}" presName="textRect" presStyleLbl="revTx" presStyleIdx="1" presStyleCnt="2">
        <dgm:presLayoutVars>
          <dgm:chMax val="1"/>
          <dgm:chPref val="1"/>
        </dgm:presLayoutVars>
      </dgm:prSet>
      <dgm:spPr/>
    </dgm:pt>
  </dgm:ptLst>
  <dgm:cxnLst>
    <dgm:cxn modelId="{1BD36616-A820-4DC2-B0DF-CB95B5C95971}" type="presOf" srcId="{DC7B6E46-2C3F-46AE-BC5D-511785CDF7D0}" destId="{3FD75727-8894-458C-8EFE-B38A3CA74371}" srcOrd="0" destOrd="0" presId="urn:microsoft.com/office/officeart/2018/2/layout/IconLabelList"/>
    <dgm:cxn modelId="{6DC26079-9334-4AA1-9A92-4D223CD96DA2}" type="presOf" srcId="{114B8016-97F3-4881-8532-3C9F98E6CA21}" destId="{33260F13-D513-4C48-A425-2E87EF64A11B}" srcOrd="0" destOrd="0" presId="urn:microsoft.com/office/officeart/2018/2/layout/IconLabelList"/>
    <dgm:cxn modelId="{6E706BB6-F949-4DA3-B04B-71B5D08F0566}" srcId="{DC7B6E46-2C3F-46AE-BC5D-511785CDF7D0}" destId="{A1CBBE22-C9E6-4110-865B-AF4CAFA9119F}" srcOrd="0" destOrd="0" parTransId="{82365D6C-56CA-4FD7-82C0-F596628822D1}" sibTransId="{C7F1CD88-7038-4F8E-A5F3-DB952B5C34A2}"/>
    <dgm:cxn modelId="{981637D5-8715-4556-BFAB-40C78F6E4749}" type="presOf" srcId="{A1CBBE22-C9E6-4110-865B-AF4CAFA9119F}" destId="{4DF390B8-B662-4AB6-B64A-8EA50AA2812D}" srcOrd="0" destOrd="0" presId="urn:microsoft.com/office/officeart/2018/2/layout/IconLabelList"/>
    <dgm:cxn modelId="{5553CEDE-76DD-487C-A3E3-89053E05E240}" srcId="{DC7B6E46-2C3F-46AE-BC5D-511785CDF7D0}" destId="{114B8016-97F3-4881-8532-3C9F98E6CA21}" srcOrd="1" destOrd="0" parTransId="{B1669DC6-F3A1-4949-868A-55915BFA2488}" sibTransId="{E3FB1D66-67B0-4BDE-975B-365AFE0519A9}"/>
    <dgm:cxn modelId="{4E928AA6-D0CB-4DCB-A30C-1E14A0894A9D}" type="presParOf" srcId="{3FD75727-8894-458C-8EFE-B38A3CA74371}" destId="{84415AD2-3AE1-4397-849F-FFAD1FAB598E}" srcOrd="0" destOrd="0" presId="urn:microsoft.com/office/officeart/2018/2/layout/IconLabelList"/>
    <dgm:cxn modelId="{69E76880-3989-4773-9EA7-98D320CD3AC7}" type="presParOf" srcId="{84415AD2-3AE1-4397-849F-FFAD1FAB598E}" destId="{1CA96DE7-FA21-411F-9AC2-568E47B524A6}" srcOrd="0" destOrd="0" presId="urn:microsoft.com/office/officeart/2018/2/layout/IconLabelList"/>
    <dgm:cxn modelId="{4BC7441E-178F-423A-AEE0-DA1E5A3434A5}" type="presParOf" srcId="{84415AD2-3AE1-4397-849F-FFAD1FAB598E}" destId="{2EF421A8-72D9-4CC5-9AE0-46A76056A3B8}" srcOrd="1" destOrd="0" presId="urn:microsoft.com/office/officeart/2018/2/layout/IconLabelList"/>
    <dgm:cxn modelId="{B974DA4E-882F-4BF1-BA18-2F2B6C3228B6}" type="presParOf" srcId="{84415AD2-3AE1-4397-849F-FFAD1FAB598E}" destId="{4DF390B8-B662-4AB6-B64A-8EA50AA2812D}" srcOrd="2" destOrd="0" presId="urn:microsoft.com/office/officeart/2018/2/layout/IconLabelList"/>
    <dgm:cxn modelId="{AE2FDD5A-DD77-4ED5-9408-95C5502F8476}" type="presParOf" srcId="{3FD75727-8894-458C-8EFE-B38A3CA74371}" destId="{ADE50177-A267-468E-9B8D-137205BC9D1F}" srcOrd="1" destOrd="0" presId="urn:microsoft.com/office/officeart/2018/2/layout/IconLabelList"/>
    <dgm:cxn modelId="{10B649D4-F1E2-4A02-A41B-5BF43FCBDA59}" type="presParOf" srcId="{3FD75727-8894-458C-8EFE-B38A3CA74371}" destId="{E9937A08-7D3E-4D3A-993C-A0BA54A59CF2}" srcOrd="2" destOrd="0" presId="urn:microsoft.com/office/officeart/2018/2/layout/IconLabelList"/>
    <dgm:cxn modelId="{44A14A30-7AA9-4230-AA0F-BF9C3B811FDC}" type="presParOf" srcId="{E9937A08-7D3E-4D3A-993C-A0BA54A59CF2}" destId="{12133353-DBA2-4126-A1CF-EFA7E83FC883}" srcOrd="0" destOrd="0" presId="urn:microsoft.com/office/officeart/2018/2/layout/IconLabelList"/>
    <dgm:cxn modelId="{23803E3E-5B8E-44B7-A247-601DA2A3178B}" type="presParOf" srcId="{E9937A08-7D3E-4D3A-993C-A0BA54A59CF2}" destId="{1519C79E-2EA4-4273-9B33-1DF01BFC59DF}" srcOrd="1" destOrd="0" presId="urn:microsoft.com/office/officeart/2018/2/layout/IconLabelList"/>
    <dgm:cxn modelId="{5691BD2F-FEFF-4A3D-AE46-D6074EDE2A9E}" type="presParOf" srcId="{E9937A08-7D3E-4D3A-993C-A0BA54A59CF2}" destId="{33260F13-D513-4C48-A425-2E87EF64A11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4F257FB-866C-44EB-B1E3-092A815202F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52DF29E-6E0D-463D-BACC-6C80621FE00D}">
      <dgm:prSet/>
      <dgm:spPr/>
      <dgm:t>
        <a:bodyPr/>
        <a:lstStyle/>
        <a:p>
          <a:r>
            <a:rPr lang="en-GB" dirty="0">
              <a:solidFill>
                <a:schemeClr val="tx1"/>
              </a:solidFill>
            </a:rPr>
            <a:t>For example, if you were working with a group of young people and decided to plan a trip to the local cinema, your face-to-face contact would be quite easy to identify…yes? You would have been meeting with this group, building rapport etc. then an idea for the cinema comes about, you as the trainee youth worker may research what is on in the cinema, cost, possibly prepare a poster.</a:t>
          </a:r>
          <a:endParaRPr lang="en-US" dirty="0">
            <a:solidFill>
              <a:schemeClr val="tx1"/>
            </a:solidFill>
          </a:endParaRPr>
        </a:p>
      </dgm:t>
    </dgm:pt>
    <dgm:pt modelId="{8543D76F-09E5-43F1-B2CC-0560B038AB7C}" type="parTrans" cxnId="{BD87BF16-19B3-4EF0-87BD-09D056658A23}">
      <dgm:prSet/>
      <dgm:spPr/>
      <dgm:t>
        <a:bodyPr/>
        <a:lstStyle/>
        <a:p>
          <a:endParaRPr lang="en-US"/>
        </a:p>
      </dgm:t>
    </dgm:pt>
    <dgm:pt modelId="{D94814C4-4FD2-4889-8FFC-7F77A2E66071}" type="sibTrans" cxnId="{BD87BF16-19B3-4EF0-87BD-09D056658A23}">
      <dgm:prSet/>
      <dgm:spPr/>
      <dgm:t>
        <a:bodyPr/>
        <a:lstStyle/>
        <a:p>
          <a:endParaRPr lang="en-US"/>
        </a:p>
      </dgm:t>
    </dgm:pt>
    <dgm:pt modelId="{AB248553-1C70-485F-A05A-068C425BF7BD}">
      <dgm:prSet/>
      <dgm:spPr/>
      <dgm:t>
        <a:bodyPr/>
        <a:lstStyle/>
        <a:p>
          <a:r>
            <a:rPr lang="en-GB" dirty="0">
              <a:solidFill>
                <a:schemeClr val="tx1"/>
              </a:solidFill>
            </a:rPr>
            <a:t>This can be recorded as the other 100 hours (non face to face youth work)</a:t>
          </a:r>
          <a:endParaRPr lang="en-US" dirty="0">
            <a:solidFill>
              <a:schemeClr val="tx1"/>
            </a:solidFill>
          </a:endParaRPr>
        </a:p>
      </dgm:t>
    </dgm:pt>
    <dgm:pt modelId="{0A25D561-4E58-4D51-9C98-AE926B2FE8D6}" type="parTrans" cxnId="{5BF51639-9ED9-4A39-B5AA-F0BBA0903E95}">
      <dgm:prSet/>
      <dgm:spPr/>
      <dgm:t>
        <a:bodyPr/>
        <a:lstStyle/>
        <a:p>
          <a:endParaRPr lang="en-US"/>
        </a:p>
      </dgm:t>
    </dgm:pt>
    <dgm:pt modelId="{F16D21DA-707A-44CB-8BA8-EF4C0CEB8135}" type="sibTrans" cxnId="{5BF51639-9ED9-4A39-B5AA-F0BBA0903E95}">
      <dgm:prSet/>
      <dgm:spPr/>
      <dgm:t>
        <a:bodyPr/>
        <a:lstStyle/>
        <a:p>
          <a:endParaRPr lang="en-US"/>
        </a:p>
      </dgm:t>
    </dgm:pt>
    <dgm:pt modelId="{48430F34-9641-47AA-9FA9-7E8DE2F8155B}">
      <dgm:prSet/>
      <dgm:spPr/>
      <dgm:t>
        <a:bodyPr/>
        <a:lstStyle/>
        <a:p>
          <a:r>
            <a:rPr lang="en-GB" dirty="0">
              <a:solidFill>
                <a:schemeClr val="tx1"/>
              </a:solidFill>
            </a:rPr>
            <a:t>Any other examples?</a:t>
          </a:r>
          <a:endParaRPr lang="en-US" dirty="0">
            <a:solidFill>
              <a:schemeClr val="tx1"/>
            </a:solidFill>
          </a:endParaRPr>
        </a:p>
      </dgm:t>
    </dgm:pt>
    <dgm:pt modelId="{77D86385-B2C3-427A-A5B0-956125CBEA66}" type="parTrans" cxnId="{74553B78-2457-44A9-B269-1555E825286A}">
      <dgm:prSet/>
      <dgm:spPr/>
      <dgm:t>
        <a:bodyPr/>
        <a:lstStyle/>
        <a:p>
          <a:endParaRPr lang="en-US"/>
        </a:p>
      </dgm:t>
    </dgm:pt>
    <dgm:pt modelId="{71DF09D9-67EA-4C41-93C1-6E98E0D24A7E}" type="sibTrans" cxnId="{74553B78-2457-44A9-B269-1555E825286A}">
      <dgm:prSet/>
      <dgm:spPr/>
      <dgm:t>
        <a:bodyPr/>
        <a:lstStyle/>
        <a:p>
          <a:endParaRPr lang="en-US"/>
        </a:p>
      </dgm:t>
    </dgm:pt>
    <dgm:pt modelId="{8302B185-2B09-4229-AD97-87AD61943751}" type="pres">
      <dgm:prSet presAssocID="{F4F257FB-866C-44EB-B1E3-092A815202F4}" presName="linear" presStyleCnt="0">
        <dgm:presLayoutVars>
          <dgm:animLvl val="lvl"/>
          <dgm:resizeHandles val="exact"/>
        </dgm:presLayoutVars>
      </dgm:prSet>
      <dgm:spPr/>
    </dgm:pt>
    <dgm:pt modelId="{E5469448-EBC5-4C99-B00F-6B81DF4D6F53}" type="pres">
      <dgm:prSet presAssocID="{552DF29E-6E0D-463D-BACC-6C80621FE00D}" presName="parentText" presStyleLbl="node1" presStyleIdx="0" presStyleCnt="3">
        <dgm:presLayoutVars>
          <dgm:chMax val="0"/>
          <dgm:bulletEnabled val="1"/>
        </dgm:presLayoutVars>
      </dgm:prSet>
      <dgm:spPr/>
    </dgm:pt>
    <dgm:pt modelId="{C213F5B8-F06C-430F-B5E1-206B1E8ABC06}" type="pres">
      <dgm:prSet presAssocID="{D94814C4-4FD2-4889-8FFC-7F77A2E66071}" presName="spacer" presStyleCnt="0"/>
      <dgm:spPr/>
    </dgm:pt>
    <dgm:pt modelId="{7D9F4A4A-9666-44DB-B706-D1437E3C2D6D}" type="pres">
      <dgm:prSet presAssocID="{AB248553-1C70-485F-A05A-068C425BF7BD}" presName="parentText" presStyleLbl="node1" presStyleIdx="1" presStyleCnt="3">
        <dgm:presLayoutVars>
          <dgm:chMax val="0"/>
          <dgm:bulletEnabled val="1"/>
        </dgm:presLayoutVars>
      </dgm:prSet>
      <dgm:spPr/>
    </dgm:pt>
    <dgm:pt modelId="{BF6B53F1-BDED-493A-ABFC-15A2459923AF}" type="pres">
      <dgm:prSet presAssocID="{F16D21DA-707A-44CB-8BA8-EF4C0CEB8135}" presName="spacer" presStyleCnt="0"/>
      <dgm:spPr/>
    </dgm:pt>
    <dgm:pt modelId="{8EE4AF7E-5CF0-4C5A-AD11-AA8B908275AA}" type="pres">
      <dgm:prSet presAssocID="{48430F34-9641-47AA-9FA9-7E8DE2F8155B}" presName="parentText" presStyleLbl="node1" presStyleIdx="2" presStyleCnt="3" custScaleX="100000" custScaleY="112406" custLinFactY="-19477" custLinFactNeighborX="537" custLinFactNeighborY="-100000">
        <dgm:presLayoutVars>
          <dgm:chMax val="0"/>
          <dgm:bulletEnabled val="1"/>
        </dgm:presLayoutVars>
      </dgm:prSet>
      <dgm:spPr/>
    </dgm:pt>
  </dgm:ptLst>
  <dgm:cxnLst>
    <dgm:cxn modelId="{70917205-B4B4-40D1-AA08-4A358036A835}" type="presOf" srcId="{F4F257FB-866C-44EB-B1E3-092A815202F4}" destId="{8302B185-2B09-4229-AD97-87AD61943751}" srcOrd="0" destOrd="0" presId="urn:microsoft.com/office/officeart/2005/8/layout/vList2"/>
    <dgm:cxn modelId="{BD87BF16-19B3-4EF0-87BD-09D056658A23}" srcId="{F4F257FB-866C-44EB-B1E3-092A815202F4}" destId="{552DF29E-6E0D-463D-BACC-6C80621FE00D}" srcOrd="0" destOrd="0" parTransId="{8543D76F-09E5-43F1-B2CC-0560B038AB7C}" sibTransId="{D94814C4-4FD2-4889-8FFC-7F77A2E66071}"/>
    <dgm:cxn modelId="{5BF51639-9ED9-4A39-B5AA-F0BBA0903E95}" srcId="{F4F257FB-866C-44EB-B1E3-092A815202F4}" destId="{AB248553-1C70-485F-A05A-068C425BF7BD}" srcOrd="1" destOrd="0" parTransId="{0A25D561-4E58-4D51-9C98-AE926B2FE8D6}" sibTransId="{F16D21DA-707A-44CB-8BA8-EF4C0CEB8135}"/>
    <dgm:cxn modelId="{718F016C-3617-450D-A89F-B5E7EA902C1C}" type="presOf" srcId="{48430F34-9641-47AA-9FA9-7E8DE2F8155B}" destId="{8EE4AF7E-5CF0-4C5A-AD11-AA8B908275AA}" srcOrd="0" destOrd="0" presId="urn:microsoft.com/office/officeart/2005/8/layout/vList2"/>
    <dgm:cxn modelId="{62863B70-B28B-47D0-AA38-E75883A503AC}" type="presOf" srcId="{AB248553-1C70-485F-A05A-068C425BF7BD}" destId="{7D9F4A4A-9666-44DB-B706-D1437E3C2D6D}" srcOrd="0" destOrd="0" presId="urn:microsoft.com/office/officeart/2005/8/layout/vList2"/>
    <dgm:cxn modelId="{74553B78-2457-44A9-B269-1555E825286A}" srcId="{F4F257FB-866C-44EB-B1E3-092A815202F4}" destId="{48430F34-9641-47AA-9FA9-7E8DE2F8155B}" srcOrd="2" destOrd="0" parTransId="{77D86385-B2C3-427A-A5B0-956125CBEA66}" sibTransId="{71DF09D9-67EA-4C41-93C1-6E98E0D24A7E}"/>
    <dgm:cxn modelId="{E325059B-7D09-49DD-9B3B-D5ECC994FD70}" type="presOf" srcId="{552DF29E-6E0D-463D-BACC-6C80621FE00D}" destId="{E5469448-EBC5-4C99-B00F-6B81DF4D6F53}" srcOrd="0" destOrd="0" presId="urn:microsoft.com/office/officeart/2005/8/layout/vList2"/>
    <dgm:cxn modelId="{190D2FB0-CCA6-4F7A-93F7-C0E7085870BC}" type="presParOf" srcId="{8302B185-2B09-4229-AD97-87AD61943751}" destId="{E5469448-EBC5-4C99-B00F-6B81DF4D6F53}" srcOrd="0" destOrd="0" presId="urn:microsoft.com/office/officeart/2005/8/layout/vList2"/>
    <dgm:cxn modelId="{689EC4A5-433F-424D-9E70-46E5BDC663D2}" type="presParOf" srcId="{8302B185-2B09-4229-AD97-87AD61943751}" destId="{C213F5B8-F06C-430F-B5E1-206B1E8ABC06}" srcOrd="1" destOrd="0" presId="urn:microsoft.com/office/officeart/2005/8/layout/vList2"/>
    <dgm:cxn modelId="{9CC0A18D-6F11-423A-94C9-0BBB9B1C4641}" type="presParOf" srcId="{8302B185-2B09-4229-AD97-87AD61943751}" destId="{7D9F4A4A-9666-44DB-B706-D1437E3C2D6D}" srcOrd="2" destOrd="0" presId="urn:microsoft.com/office/officeart/2005/8/layout/vList2"/>
    <dgm:cxn modelId="{B520EB66-7AFD-4596-9000-3E06168143B7}" type="presParOf" srcId="{8302B185-2B09-4229-AD97-87AD61943751}" destId="{BF6B53F1-BDED-493A-ABFC-15A2459923AF}" srcOrd="3" destOrd="0" presId="urn:microsoft.com/office/officeart/2005/8/layout/vList2"/>
    <dgm:cxn modelId="{88289050-7450-40F5-892B-915AB76A6FAD}" type="presParOf" srcId="{8302B185-2B09-4229-AD97-87AD61943751}" destId="{8EE4AF7E-5CF0-4C5A-AD11-AA8B908275A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A8C0056-4D2B-4319-A032-827525BC863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00C6B96-AA66-4FCB-B4AD-A5A5AD379396}">
      <dgm:prSet/>
      <dgm:spPr/>
      <dgm:t>
        <a:bodyPr/>
        <a:lstStyle/>
        <a:p>
          <a:r>
            <a:rPr lang="en-GB" dirty="0">
              <a:solidFill>
                <a:schemeClr val="tx1"/>
              </a:solidFill>
            </a:rPr>
            <a:t>During placement you will need to show the placement co-ordinator and placement team that you have met the requirements of the National Occupational Standards. </a:t>
          </a:r>
          <a:endParaRPr lang="en-US" dirty="0">
            <a:solidFill>
              <a:schemeClr val="tx1"/>
            </a:solidFill>
          </a:endParaRPr>
        </a:p>
      </dgm:t>
    </dgm:pt>
    <dgm:pt modelId="{C98275F0-E42C-4AF2-87F6-1F9C95FA63EF}" type="parTrans" cxnId="{94F17BE5-0AF0-48FE-8E90-DACAAF8F0555}">
      <dgm:prSet/>
      <dgm:spPr/>
      <dgm:t>
        <a:bodyPr/>
        <a:lstStyle/>
        <a:p>
          <a:endParaRPr lang="en-US"/>
        </a:p>
      </dgm:t>
    </dgm:pt>
    <dgm:pt modelId="{76EEAD02-E345-4ECE-A352-77E5252504B9}" type="sibTrans" cxnId="{94F17BE5-0AF0-48FE-8E90-DACAAF8F0555}">
      <dgm:prSet/>
      <dgm:spPr/>
      <dgm:t>
        <a:bodyPr/>
        <a:lstStyle/>
        <a:p>
          <a:endParaRPr lang="en-US"/>
        </a:p>
      </dgm:t>
    </dgm:pt>
    <dgm:pt modelId="{FC2BAC8C-593E-4B69-B7AD-7912B65A6105}">
      <dgm:prSet/>
      <dgm:spPr/>
      <dgm:t>
        <a:bodyPr/>
        <a:lstStyle/>
        <a:p>
          <a:r>
            <a:rPr lang="en-GB" dirty="0">
              <a:solidFill>
                <a:schemeClr val="tx1"/>
              </a:solidFill>
            </a:rPr>
            <a:t>These standards measure your understanding and application of youth work knowledge, values and skills, and your capabilities as a beginning youth worker across a range of standards.</a:t>
          </a:r>
          <a:endParaRPr lang="en-US" dirty="0">
            <a:solidFill>
              <a:schemeClr val="tx1"/>
            </a:solidFill>
          </a:endParaRPr>
        </a:p>
      </dgm:t>
    </dgm:pt>
    <dgm:pt modelId="{CF42C8A8-6B17-407A-90DD-8845C1B3FCDE}" type="parTrans" cxnId="{5323581F-B876-4FC4-B33C-4A0C90FFC156}">
      <dgm:prSet/>
      <dgm:spPr/>
      <dgm:t>
        <a:bodyPr/>
        <a:lstStyle/>
        <a:p>
          <a:endParaRPr lang="en-US"/>
        </a:p>
      </dgm:t>
    </dgm:pt>
    <dgm:pt modelId="{7024DFCF-188C-42E5-9C6D-538FB10BC1AB}" type="sibTrans" cxnId="{5323581F-B876-4FC4-B33C-4A0C90FFC156}">
      <dgm:prSet/>
      <dgm:spPr/>
      <dgm:t>
        <a:bodyPr/>
        <a:lstStyle/>
        <a:p>
          <a:endParaRPr lang="en-US"/>
        </a:p>
      </dgm:t>
    </dgm:pt>
    <dgm:pt modelId="{F6B35401-E900-4406-993E-E1239A8AF7E5}">
      <dgm:prSet/>
      <dgm:spPr/>
      <dgm:t>
        <a:bodyPr/>
        <a:lstStyle/>
        <a:p>
          <a:r>
            <a:rPr lang="en-GB" dirty="0">
              <a:solidFill>
                <a:schemeClr val="tx1"/>
              </a:solidFill>
            </a:rPr>
            <a:t>An occupational map provides the context and background to the development of NOS. It illustrates the main features and characteristics of job roles within an occupational sector, highlighting overlaps with other roles and their boundaries with other sectors.</a:t>
          </a:r>
          <a:endParaRPr lang="en-US" dirty="0">
            <a:solidFill>
              <a:schemeClr val="tx1"/>
            </a:solidFill>
          </a:endParaRPr>
        </a:p>
      </dgm:t>
    </dgm:pt>
    <dgm:pt modelId="{074B7212-B897-46D9-B7A1-39E1531CF38A}" type="parTrans" cxnId="{9BAB8C84-A862-44C8-A107-CA1E59D50B28}">
      <dgm:prSet/>
      <dgm:spPr/>
      <dgm:t>
        <a:bodyPr/>
        <a:lstStyle/>
        <a:p>
          <a:endParaRPr lang="en-US"/>
        </a:p>
      </dgm:t>
    </dgm:pt>
    <dgm:pt modelId="{BE3AC269-7369-44A0-8425-F5EFC0F37CE4}" type="sibTrans" cxnId="{9BAB8C84-A862-44C8-A107-CA1E59D50B28}">
      <dgm:prSet/>
      <dgm:spPr/>
      <dgm:t>
        <a:bodyPr/>
        <a:lstStyle/>
        <a:p>
          <a:endParaRPr lang="en-US"/>
        </a:p>
      </dgm:t>
    </dgm:pt>
    <dgm:pt modelId="{A713B002-5876-4948-A10A-0AD2B66D064A}" type="pres">
      <dgm:prSet presAssocID="{CA8C0056-4D2B-4319-A032-827525BC8631}" presName="linear" presStyleCnt="0">
        <dgm:presLayoutVars>
          <dgm:animLvl val="lvl"/>
          <dgm:resizeHandles val="exact"/>
        </dgm:presLayoutVars>
      </dgm:prSet>
      <dgm:spPr/>
    </dgm:pt>
    <dgm:pt modelId="{A7962E35-4CA6-4211-8587-54D07EEFEDE3}" type="pres">
      <dgm:prSet presAssocID="{A00C6B96-AA66-4FCB-B4AD-A5A5AD379396}" presName="parentText" presStyleLbl="node1" presStyleIdx="0" presStyleCnt="3">
        <dgm:presLayoutVars>
          <dgm:chMax val="0"/>
          <dgm:bulletEnabled val="1"/>
        </dgm:presLayoutVars>
      </dgm:prSet>
      <dgm:spPr/>
    </dgm:pt>
    <dgm:pt modelId="{C96582E3-ED75-4462-AC22-88342A897308}" type="pres">
      <dgm:prSet presAssocID="{76EEAD02-E345-4ECE-A352-77E5252504B9}" presName="spacer" presStyleCnt="0"/>
      <dgm:spPr/>
    </dgm:pt>
    <dgm:pt modelId="{31FCA1FE-E7A2-4CAD-85F3-2FF4BECA317C}" type="pres">
      <dgm:prSet presAssocID="{FC2BAC8C-593E-4B69-B7AD-7912B65A6105}" presName="parentText" presStyleLbl="node1" presStyleIdx="1" presStyleCnt="3">
        <dgm:presLayoutVars>
          <dgm:chMax val="0"/>
          <dgm:bulletEnabled val="1"/>
        </dgm:presLayoutVars>
      </dgm:prSet>
      <dgm:spPr/>
    </dgm:pt>
    <dgm:pt modelId="{B9F95EDF-A649-4A62-9E15-9CD0C40D524A}" type="pres">
      <dgm:prSet presAssocID="{7024DFCF-188C-42E5-9C6D-538FB10BC1AB}" presName="spacer" presStyleCnt="0"/>
      <dgm:spPr/>
    </dgm:pt>
    <dgm:pt modelId="{8E053B3A-10CC-4A1F-A33E-FF69124F45C0}" type="pres">
      <dgm:prSet presAssocID="{F6B35401-E900-4406-993E-E1239A8AF7E5}" presName="parentText" presStyleLbl="node1" presStyleIdx="2" presStyleCnt="3">
        <dgm:presLayoutVars>
          <dgm:chMax val="0"/>
          <dgm:bulletEnabled val="1"/>
        </dgm:presLayoutVars>
      </dgm:prSet>
      <dgm:spPr/>
    </dgm:pt>
  </dgm:ptLst>
  <dgm:cxnLst>
    <dgm:cxn modelId="{5323581F-B876-4FC4-B33C-4A0C90FFC156}" srcId="{CA8C0056-4D2B-4319-A032-827525BC8631}" destId="{FC2BAC8C-593E-4B69-B7AD-7912B65A6105}" srcOrd="1" destOrd="0" parTransId="{CF42C8A8-6B17-407A-90DD-8845C1B3FCDE}" sibTransId="{7024DFCF-188C-42E5-9C6D-538FB10BC1AB}"/>
    <dgm:cxn modelId="{20688D2B-9101-4CDD-A87E-D6CE544E38C2}" type="presOf" srcId="{FC2BAC8C-593E-4B69-B7AD-7912B65A6105}" destId="{31FCA1FE-E7A2-4CAD-85F3-2FF4BECA317C}" srcOrd="0" destOrd="0" presId="urn:microsoft.com/office/officeart/2005/8/layout/vList2"/>
    <dgm:cxn modelId="{3B6EF75B-8856-4882-9356-D577922C8852}" type="presOf" srcId="{F6B35401-E900-4406-993E-E1239A8AF7E5}" destId="{8E053B3A-10CC-4A1F-A33E-FF69124F45C0}" srcOrd="0" destOrd="0" presId="urn:microsoft.com/office/officeart/2005/8/layout/vList2"/>
    <dgm:cxn modelId="{FED9E474-F28D-4DB4-8117-DEC8B0823BC0}" type="presOf" srcId="{CA8C0056-4D2B-4319-A032-827525BC8631}" destId="{A713B002-5876-4948-A10A-0AD2B66D064A}" srcOrd="0" destOrd="0" presId="urn:microsoft.com/office/officeart/2005/8/layout/vList2"/>
    <dgm:cxn modelId="{9BAB8C84-A862-44C8-A107-CA1E59D50B28}" srcId="{CA8C0056-4D2B-4319-A032-827525BC8631}" destId="{F6B35401-E900-4406-993E-E1239A8AF7E5}" srcOrd="2" destOrd="0" parTransId="{074B7212-B897-46D9-B7A1-39E1531CF38A}" sibTransId="{BE3AC269-7369-44A0-8425-F5EFC0F37CE4}"/>
    <dgm:cxn modelId="{BDB08ADF-AEA8-47C7-A00C-43F4D7E4527C}" type="presOf" srcId="{A00C6B96-AA66-4FCB-B4AD-A5A5AD379396}" destId="{A7962E35-4CA6-4211-8587-54D07EEFEDE3}" srcOrd="0" destOrd="0" presId="urn:microsoft.com/office/officeart/2005/8/layout/vList2"/>
    <dgm:cxn modelId="{94F17BE5-0AF0-48FE-8E90-DACAAF8F0555}" srcId="{CA8C0056-4D2B-4319-A032-827525BC8631}" destId="{A00C6B96-AA66-4FCB-B4AD-A5A5AD379396}" srcOrd="0" destOrd="0" parTransId="{C98275F0-E42C-4AF2-87F6-1F9C95FA63EF}" sibTransId="{76EEAD02-E345-4ECE-A352-77E5252504B9}"/>
    <dgm:cxn modelId="{3C717E06-7CFB-4112-B9D8-26B8171A933F}" type="presParOf" srcId="{A713B002-5876-4948-A10A-0AD2B66D064A}" destId="{A7962E35-4CA6-4211-8587-54D07EEFEDE3}" srcOrd="0" destOrd="0" presId="urn:microsoft.com/office/officeart/2005/8/layout/vList2"/>
    <dgm:cxn modelId="{7FFC0C32-7167-4626-97AA-AC5A43413EE6}" type="presParOf" srcId="{A713B002-5876-4948-A10A-0AD2B66D064A}" destId="{C96582E3-ED75-4462-AC22-88342A897308}" srcOrd="1" destOrd="0" presId="urn:microsoft.com/office/officeart/2005/8/layout/vList2"/>
    <dgm:cxn modelId="{E7DD978B-68E5-403F-85AF-D76296E2DB61}" type="presParOf" srcId="{A713B002-5876-4948-A10A-0AD2B66D064A}" destId="{31FCA1FE-E7A2-4CAD-85F3-2FF4BECA317C}" srcOrd="2" destOrd="0" presId="urn:microsoft.com/office/officeart/2005/8/layout/vList2"/>
    <dgm:cxn modelId="{D8F90FA2-5FC7-4F36-A75D-E42DA974F2B0}" type="presParOf" srcId="{A713B002-5876-4948-A10A-0AD2B66D064A}" destId="{B9F95EDF-A649-4A62-9E15-9CD0C40D524A}" srcOrd="3" destOrd="0" presId="urn:microsoft.com/office/officeart/2005/8/layout/vList2"/>
    <dgm:cxn modelId="{8B734446-C8B2-47DC-B06D-C15F3DDE4A82}" type="presParOf" srcId="{A713B002-5876-4948-A10A-0AD2B66D064A}" destId="{8E053B3A-10CC-4A1F-A33E-FF69124F45C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DAEE433-59CB-4873-AB3B-EFD7A72BFCC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5482D15-744C-4112-918B-CD7A73899F44}">
      <dgm:prSet/>
      <dgm:spPr/>
      <dgm:t>
        <a:bodyPr/>
        <a:lstStyle/>
        <a:p>
          <a:pPr>
            <a:lnSpc>
              <a:spcPct val="100000"/>
            </a:lnSpc>
          </a:pPr>
          <a:r>
            <a:rPr lang="en-GB"/>
            <a:t>Importantly, you will have to pass each assessed practice learning experience in order to progress in your studies.</a:t>
          </a:r>
          <a:endParaRPr lang="en-US"/>
        </a:p>
      </dgm:t>
    </dgm:pt>
    <dgm:pt modelId="{2615461F-6D7F-4541-93E3-0FE47A322A2D}" type="parTrans" cxnId="{A6FB544B-0E70-4081-9C0B-9E3A2B36AFE1}">
      <dgm:prSet/>
      <dgm:spPr/>
      <dgm:t>
        <a:bodyPr/>
        <a:lstStyle/>
        <a:p>
          <a:endParaRPr lang="en-US"/>
        </a:p>
      </dgm:t>
    </dgm:pt>
    <dgm:pt modelId="{DF82C947-41C0-4401-92A6-30558A721C03}" type="sibTrans" cxnId="{A6FB544B-0E70-4081-9C0B-9E3A2B36AFE1}">
      <dgm:prSet/>
      <dgm:spPr/>
      <dgm:t>
        <a:bodyPr/>
        <a:lstStyle/>
        <a:p>
          <a:endParaRPr lang="en-US"/>
        </a:p>
      </dgm:t>
    </dgm:pt>
    <dgm:pt modelId="{D50C0553-326D-44B6-A955-89046B492F5A}">
      <dgm:prSet/>
      <dgm:spPr/>
      <dgm:t>
        <a:bodyPr/>
        <a:lstStyle/>
        <a:p>
          <a:pPr>
            <a:lnSpc>
              <a:spcPct val="100000"/>
            </a:lnSpc>
          </a:pPr>
          <a:r>
            <a:rPr lang="en-GB"/>
            <a:t>It is therefore crucial to have a clear view of the knowledge, values and skills that you already possess and what your learning needs for placement are.</a:t>
          </a:r>
          <a:endParaRPr lang="en-US"/>
        </a:p>
      </dgm:t>
    </dgm:pt>
    <dgm:pt modelId="{051A8763-D56B-4A47-A0D2-2F6A26CC9B98}" type="parTrans" cxnId="{FADCA55C-E570-45AC-BA72-99ED83CD9DD1}">
      <dgm:prSet/>
      <dgm:spPr/>
      <dgm:t>
        <a:bodyPr/>
        <a:lstStyle/>
        <a:p>
          <a:endParaRPr lang="en-US"/>
        </a:p>
      </dgm:t>
    </dgm:pt>
    <dgm:pt modelId="{1920974B-FCDC-491A-90A3-E5E5AC917AC6}" type="sibTrans" cxnId="{FADCA55C-E570-45AC-BA72-99ED83CD9DD1}">
      <dgm:prSet/>
      <dgm:spPr/>
      <dgm:t>
        <a:bodyPr/>
        <a:lstStyle/>
        <a:p>
          <a:endParaRPr lang="en-US"/>
        </a:p>
      </dgm:t>
    </dgm:pt>
    <dgm:pt modelId="{B390B302-590F-492B-868B-2D157405A787}" type="pres">
      <dgm:prSet presAssocID="{ADAEE433-59CB-4873-AB3B-EFD7A72BFCC7}" presName="root" presStyleCnt="0">
        <dgm:presLayoutVars>
          <dgm:dir/>
          <dgm:resizeHandles val="exact"/>
        </dgm:presLayoutVars>
      </dgm:prSet>
      <dgm:spPr/>
    </dgm:pt>
    <dgm:pt modelId="{91E7639D-E364-4F08-923E-60CCD56069C2}" type="pres">
      <dgm:prSet presAssocID="{B5482D15-744C-4112-918B-CD7A73899F44}" presName="compNode" presStyleCnt="0"/>
      <dgm:spPr/>
    </dgm:pt>
    <dgm:pt modelId="{B39BB5AE-DABD-4BEE-8BA4-A3044624AF0B}" type="pres">
      <dgm:prSet presAssocID="{B5482D15-744C-4112-918B-CD7A73899F44}" presName="bgRect" presStyleLbl="bgShp" presStyleIdx="0" presStyleCnt="2"/>
      <dgm:spPr/>
    </dgm:pt>
    <dgm:pt modelId="{FE523657-4C76-42BC-9310-CADB417F8D1F}" type="pres">
      <dgm:prSet presAssocID="{B5482D15-744C-4112-918B-CD7A73899F4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47675986-6B04-4034-B558-1F9EF27D3062}" type="pres">
      <dgm:prSet presAssocID="{B5482D15-744C-4112-918B-CD7A73899F44}" presName="spaceRect" presStyleCnt="0"/>
      <dgm:spPr/>
    </dgm:pt>
    <dgm:pt modelId="{9B6BB049-DDAE-44C6-BF93-7328DE77836D}" type="pres">
      <dgm:prSet presAssocID="{B5482D15-744C-4112-918B-CD7A73899F44}" presName="parTx" presStyleLbl="revTx" presStyleIdx="0" presStyleCnt="2">
        <dgm:presLayoutVars>
          <dgm:chMax val="0"/>
          <dgm:chPref val="0"/>
        </dgm:presLayoutVars>
      </dgm:prSet>
      <dgm:spPr/>
    </dgm:pt>
    <dgm:pt modelId="{E577C9A3-E061-4844-82D6-49C951634774}" type="pres">
      <dgm:prSet presAssocID="{DF82C947-41C0-4401-92A6-30558A721C03}" presName="sibTrans" presStyleCnt="0"/>
      <dgm:spPr/>
    </dgm:pt>
    <dgm:pt modelId="{C8531C30-6B57-4FE9-9614-5C709BD10CB2}" type="pres">
      <dgm:prSet presAssocID="{D50C0553-326D-44B6-A955-89046B492F5A}" presName="compNode" presStyleCnt="0"/>
      <dgm:spPr/>
    </dgm:pt>
    <dgm:pt modelId="{C8363894-CBF8-4724-8FFA-B0E5635A14D4}" type="pres">
      <dgm:prSet presAssocID="{D50C0553-326D-44B6-A955-89046B492F5A}" presName="bgRect" presStyleLbl="bgShp" presStyleIdx="1" presStyleCnt="2"/>
      <dgm:spPr/>
    </dgm:pt>
    <dgm:pt modelId="{7080E251-27F3-47EE-8DE1-3347E00E2023}" type="pres">
      <dgm:prSet presAssocID="{D50C0553-326D-44B6-A955-89046B492F5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 Bulb and Gear"/>
        </a:ext>
      </dgm:extLst>
    </dgm:pt>
    <dgm:pt modelId="{0EDFAC27-EDBF-4704-BA87-E00C6537782F}" type="pres">
      <dgm:prSet presAssocID="{D50C0553-326D-44B6-A955-89046B492F5A}" presName="spaceRect" presStyleCnt="0"/>
      <dgm:spPr/>
    </dgm:pt>
    <dgm:pt modelId="{B3E4122A-BF42-4298-889B-E4C93CBCC268}" type="pres">
      <dgm:prSet presAssocID="{D50C0553-326D-44B6-A955-89046B492F5A}" presName="parTx" presStyleLbl="revTx" presStyleIdx="1" presStyleCnt="2">
        <dgm:presLayoutVars>
          <dgm:chMax val="0"/>
          <dgm:chPref val="0"/>
        </dgm:presLayoutVars>
      </dgm:prSet>
      <dgm:spPr/>
    </dgm:pt>
  </dgm:ptLst>
  <dgm:cxnLst>
    <dgm:cxn modelId="{D7E3353C-DE02-4B33-9D3F-1A976E794E73}" type="presOf" srcId="{D50C0553-326D-44B6-A955-89046B492F5A}" destId="{B3E4122A-BF42-4298-889B-E4C93CBCC268}" srcOrd="0" destOrd="0" presId="urn:microsoft.com/office/officeart/2018/2/layout/IconVerticalSolidList"/>
    <dgm:cxn modelId="{FADCA55C-E570-45AC-BA72-99ED83CD9DD1}" srcId="{ADAEE433-59CB-4873-AB3B-EFD7A72BFCC7}" destId="{D50C0553-326D-44B6-A955-89046B492F5A}" srcOrd="1" destOrd="0" parTransId="{051A8763-D56B-4A47-A0D2-2F6A26CC9B98}" sibTransId="{1920974B-FCDC-491A-90A3-E5E5AC917AC6}"/>
    <dgm:cxn modelId="{DF29D35D-F8AD-4C81-90FE-7751C4CC6E2A}" type="presOf" srcId="{B5482D15-744C-4112-918B-CD7A73899F44}" destId="{9B6BB049-DDAE-44C6-BF93-7328DE77836D}" srcOrd="0" destOrd="0" presId="urn:microsoft.com/office/officeart/2018/2/layout/IconVerticalSolidList"/>
    <dgm:cxn modelId="{A6FB544B-0E70-4081-9C0B-9E3A2B36AFE1}" srcId="{ADAEE433-59CB-4873-AB3B-EFD7A72BFCC7}" destId="{B5482D15-744C-4112-918B-CD7A73899F44}" srcOrd="0" destOrd="0" parTransId="{2615461F-6D7F-4541-93E3-0FE47A322A2D}" sibTransId="{DF82C947-41C0-4401-92A6-30558A721C03}"/>
    <dgm:cxn modelId="{6ED42776-37E8-49F6-B374-4B388C422E72}" type="presOf" srcId="{ADAEE433-59CB-4873-AB3B-EFD7A72BFCC7}" destId="{B390B302-590F-492B-868B-2D157405A787}" srcOrd="0" destOrd="0" presId="urn:microsoft.com/office/officeart/2018/2/layout/IconVerticalSolidList"/>
    <dgm:cxn modelId="{46198D18-6224-4A31-8D4D-A37269215100}" type="presParOf" srcId="{B390B302-590F-492B-868B-2D157405A787}" destId="{91E7639D-E364-4F08-923E-60CCD56069C2}" srcOrd="0" destOrd="0" presId="urn:microsoft.com/office/officeart/2018/2/layout/IconVerticalSolidList"/>
    <dgm:cxn modelId="{FFF0A349-0CAE-4152-A6CF-6F4AB8544520}" type="presParOf" srcId="{91E7639D-E364-4F08-923E-60CCD56069C2}" destId="{B39BB5AE-DABD-4BEE-8BA4-A3044624AF0B}" srcOrd="0" destOrd="0" presId="urn:microsoft.com/office/officeart/2018/2/layout/IconVerticalSolidList"/>
    <dgm:cxn modelId="{44BC16D1-6B3F-45E6-9002-BF0B34C61BA3}" type="presParOf" srcId="{91E7639D-E364-4F08-923E-60CCD56069C2}" destId="{FE523657-4C76-42BC-9310-CADB417F8D1F}" srcOrd="1" destOrd="0" presId="urn:microsoft.com/office/officeart/2018/2/layout/IconVerticalSolidList"/>
    <dgm:cxn modelId="{AC5A2C63-0A03-4A14-97A5-2B4132BA43A9}" type="presParOf" srcId="{91E7639D-E364-4F08-923E-60CCD56069C2}" destId="{47675986-6B04-4034-B558-1F9EF27D3062}" srcOrd="2" destOrd="0" presId="urn:microsoft.com/office/officeart/2018/2/layout/IconVerticalSolidList"/>
    <dgm:cxn modelId="{C38CA16D-9B27-4788-A8F3-ACD9601B6DC9}" type="presParOf" srcId="{91E7639D-E364-4F08-923E-60CCD56069C2}" destId="{9B6BB049-DDAE-44C6-BF93-7328DE77836D}" srcOrd="3" destOrd="0" presId="urn:microsoft.com/office/officeart/2018/2/layout/IconVerticalSolidList"/>
    <dgm:cxn modelId="{EFCD2461-F913-4606-BC12-6F7647F93E91}" type="presParOf" srcId="{B390B302-590F-492B-868B-2D157405A787}" destId="{E577C9A3-E061-4844-82D6-49C951634774}" srcOrd="1" destOrd="0" presId="urn:microsoft.com/office/officeart/2018/2/layout/IconVerticalSolidList"/>
    <dgm:cxn modelId="{6DE596AD-10C2-4011-A282-F1E8F1B0A830}" type="presParOf" srcId="{B390B302-590F-492B-868B-2D157405A787}" destId="{C8531C30-6B57-4FE9-9614-5C709BD10CB2}" srcOrd="2" destOrd="0" presId="urn:microsoft.com/office/officeart/2018/2/layout/IconVerticalSolidList"/>
    <dgm:cxn modelId="{42402C9D-1E1F-4CF3-8519-146FB5E2A2C7}" type="presParOf" srcId="{C8531C30-6B57-4FE9-9614-5C709BD10CB2}" destId="{C8363894-CBF8-4724-8FFA-B0E5635A14D4}" srcOrd="0" destOrd="0" presId="urn:microsoft.com/office/officeart/2018/2/layout/IconVerticalSolidList"/>
    <dgm:cxn modelId="{0547003F-AF3C-49BE-B93B-CCE00D1D629C}" type="presParOf" srcId="{C8531C30-6B57-4FE9-9614-5C709BD10CB2}" destId="{7080E251-27F3-47EE-8DE1-3347E00E2023}" srcOrd="1" destOrd="0" presId="urn:microsoft.com/office/officeart/2018/2/layout/IconVerticalSolidList"/>
    <dgm:cxn modelId="{B58B4DAC-38D7-4575-BABF-7B49B1F6227C}" type="presParOf" srcId="{C8531C30-6B57-4FE9-9614-5C709BD10CB2}" destId="{0EDFAC27-EDBF-4704-BA87-E00C6537782F}" srcOrd="2" destOrd="0" presId="urn:microsoft.com/office/officeart/2018/2/layout/IconVerticalSolidList"/>
    <dgm:cxn modelId="{533E7988-6FF5-448A-B424-77F36E8C6BAE}" type="presParOf" srcId="{C8531C30-6B57-4FE9-9614-5C709BD10CB2}" destId="{B3E4122A-BF42-4298-889B-E4C93CBCC26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6E83069-E5BE-404C-B019-2D77AAD6984F}"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657D8FC8-893A-4717-BC50-0BEBC568E0C3}">
      <dgm:prSet/>
      <dgm:spPr/>
      <dgm:t>
        <a:bodyPr/>
        <a:lstStyle/>
        <a:p>
          <a:r>
            <a:rPr lang="en-GB" dirty="0">
              <a:solidFill>
                <a:schemeClr val="tx1"/>
              </a:solidFill>
            </a:rPr>
            <a:t>Fran Chester – Fieldwork Co-ordinator</a:t>
          </a:r>
          <a:endParaRPr lang="en-US" dirty="0">
            <a:solidFill>
              <a:schemeClr val="tx1"/>
            </a:solidFill>
          </a:endParaRPr>
        </a:p>
      </dgm:t>
    </dgm:pt>
    <dgm:pt modelId="{6DCDECDB-22E3-47D2-A408-8BFB760C042B}" type="parTrans" cxnId="{5B85EC2F-8EC3-4889-9EA7-5C50C55ED77A}">
      <dgm:prSet/>
      <dgm:spPr/>
      <dgm:t>
        <a:bodyPr/>
        <a:lstStyle/>
        <a:p>
          <a:endParaRPr lang="en-US"/>
        </a:p>
      </dgm:t>
    </dgm:pt>
    <dgm:pt modelId="{6F76867D-9EF2-4B83-AC32-7DC2498D60D6}" type="sibTrans" cxnId="{5B85EC2F-8EC3-4889-9EA7-5C50C55ED77A}">
      <dgm:prSet/>
      <dgm:spPr/>
      <dgm:t>
        <a:bodyPr/>
        <a:lstStyle/>
        <a:p>
          <a:endParaRPr lang="en-US"/>
        </a:p>
      </dgm:t>
    </dgm:pt>
    <dgm:pt modelId="{9837E41E-D19E-4362-BACE-D3352B8E7EAB}">
      <dgm:prSet/>
      <dgm:spPr/>
      <dgm:t>
        <a:bodyPr/>
        <a:lstStyle/>
        <a:p>
          <a:r>
            <a:rPr lang="en-GB" dirty="0"/>
            <a:t>The University has in place a Fieldwork Practice Coordinator – this is Fran Chester, the person coordinating fieldwork learning across the Youth Work and Social Education programmes.  This role involves coordinating training and support for line managers and supervisors, and acting as a source of advice in cases of difficulty.</a:t>
          </a:r>
          <a:endParaRPr lang="en-US" dirty="0"/>
        </a:p>
      </dgm:t>
    </dgm:pt>
    <dgm:pt modelId="{EDC5538F-8E92-44E4-A174-678EC2D7D953}" type="parTrans" cxnId="{E6147666-19E7-4249-86A3-D53BB36FD6CC}">
      <dgm:prSet/>
      <dgm:spPr/>
      <dgm:t>
        <a:bodyPr/>
        <a:lstStyle/>
        <a:p>
          <a:endParaRPr lang="en-US"/>
        </a:p>
      </dgm:t>
    </dgm:pt>
    <dgm:pt modelId="{7A7ED1AD-B908-4169-B4D5-F24ACFA23D1D}" type="sibTrans" cxnId="{E6147666-19E7-4249-86A3-D53BB36FD6CC}">
      <dgm:prSet/>
      <dgm:spPr/>
      <dgm:t>
        <a:bodyPr/>
        <a:lstStyle/>
        <a:p>
          <a:endParaRPr lang="en-US"/>
        </a:p>
      </dgm:t>
    </dgm:pt>
    <dgm:pt modelId="{88FD566F-A374-4CC0-A7E0-F1ACB0241537}">
      <dgm:prSet/>
      <dgm:spPr/>
      <dgm:t>
        <a:bodyPr/>
        <a:lstStyle/>
        <a:p>
          <a:r>
            <a:rPr lang="en-GB" dirty="0">
              <a:solidFill>
                <a:schemeClr val="tx1"/>
              </a:solidFill>
            </a:rPr>
            <a:t>Cindy Hunt and Fran Chester – Visiting Tutors</a:t>
          </a:r>
          <a:endParaRPr lang="en-US" dirty="0">
            <a:solidFill>
              <a:schemeClr val="tx1"/>
            </a:solidFill>
          </a:endParaRPr>
        </a:p>
      </dgm:t>
    </dgm:pt>
    <dgm:pt modelId="{C53F33C9-575A-4A3C-8EF8-850BD0127C62}" type="parTrans" cxnId="{A24D4958-D436-4422-8631-B1BDB3A4D837}">
      <dgm:prSet/>
      <dgm:spPr/>
      <dgm:t>
        <a:bodyPr/>
        <a:lstStyle/>
        <a:p>
          <a:endParaRPr lang="en-US"/>
        </a:p>
      </dgm:t>
    </dgm:pt>
    <dgm:pt modelId="{61EC5314-BCE2-47A9-92B5-020F6357E57F}" type="sibTrans" cxnId="{A24D4958-D436-4422-8631-B1BDB3A4D837}">
      <dgm:prSet/>
      <dgm:spPr/>
      <dgm:t>
        <a:bodyPr/>
        <a:lstStyle/>
        <a:p>
          <a:endParaRPr lang="en-US"/>
        </a:p>
      </dgm:t>
    </dgm:pt>
    <dgm:pt modelId="{DBC9B575-55D2-4E92-B846-003B87B9DCFA}">
      <dgm:prSet/>
      <dgm:spPr/>
      <dgm:t>
        <a:bodyPr/>
        <a:lstStyle/>
        <a:p>
          <a:r>
            <a:rPr lang="en-GB" dirty="0"/>
            <a:t>Visiting Tutor – the person with a linking role between the institution and the placement provider.  The Visiting Tutor is your first point of contact in relation to placement.  The Visiting Tutor will support you through at least two three way meetings and will challenge you through observation and assessment visits to demonstrate the highest standards while on placement. </a:t>
          </a:r>
          <a:endParaRPr lang="en-US" dirty="0"/>
        </a:p>
      </dgm:t>
    </dgm:pt>
    <dgm:pt modelId="{C48C1E28-F94B-4894-A948-89492A1D90BA}" type="parTrans" cxnId="{10CCEB74-8FE5-4933-B8BA-57DB2001A0CC}">
      <dgm:prSet/>
      <dgm:spPr/>
      <dgm:t>
        <a:bodyPr/>
        <a:lstStyle/>
        <a:p>
          <a:endParaRPr lang="en-US"/>
        </a:p>
      </dgm:t>
    </dgm:pt>
    <dgm:pt modelId="{2A4BF417-91EA-4686-9E54-8276DD96EDFB}" type="sibTrans" cxnId="{10CCEB74-8FE5-4933-B8BA-57DB2001A0CC}">
      <dgm:prSet/>
      <dgm:spPr/>
      <dgm:t>
        <a:bodyPr/>
        <a:lstStyle/>
        <a:p>
          <a:endParaRPr lang="en-US"/>
        </a:p>
      </dgm:t>
    </dgm:pt>
    <dgm:pt modelId="{8F98051E-37CF-4EE4-87F8-124F305281B4}" type="pres">
      <dgm:prSet presAssocID="{E6E83069-E5BE-404C-B019-2D77AAD6984F}" presName="Name0" presStyleCnt="0">
        <dgm:presLayoutVars>
          <dgm:dir/>
          <dgm:animLvl val="lvl"/>
          <dgm:resizeHandles val="exact"/>
        </dgm:presLayoutVars>
      </dgm:prSet>
      <dgm:spPr/>
    </dgm:pt>
    <dgm:pt modelId="{DB3C2128-CFE7-46DA-9FCD-375BE01D123D}" type="pres">
      <dgm:prSet presAssocID="{657D8FC8-893A-4717-BC50-0BEBC568E0C3}" presName="linNode" presStyleCnt="0"/>
      <dgm:spPr/>
    </dgm:pt>
    <dgm:pt modelId="{F7FD973F-3673-4B90-8591-127CA913BC63}" type="pres">
      <dgm:prSet presAssocID="{657D8FC8-893A-4717-BC50-0BEBC568E0C3}" presName="parentText" presStyleLbl="node1" presStyleIdx="0" presStyleCnt="2">
        <dgm:presLayoutVars>
          <dgm:chMax val="1"/>
          <dgm:bulletEnabled val="1"/>
        </dgm:presLayoutVars>
      </dgm:prSet>
      <dgm:spPr/>
    </dgm:pt>
    <dgm:pt modelId="{30433FA3-687E-4A9B-9294-D8648ED792A3}" type="pres">
      <dgm:prSet presAssocID="{657D8FC8-893A-4717-BC50-0BEBC568E0C3}" presName="descendantText" presStyleLbl="alignAccFollowNode1" presStyleIdx="0" presStyleCnt="2" custScaleY="127779">
        <dgm:presLayoutVars>
          <dgm:bulletEnabled val="1"/>
        </dgm:presLayoutVars>
      </dgm:prSet>
      <dgm:spPr/>
    </dgm:pt>
    <dgm:pt modelId="{FC9E7CBC-AEB0-413F-91B3-634282A26E56}" type="pres">
      <dgm:prSet presAssocID="{6F76867D-9EF2-4B83-AC32-7DC2498D60D6}" presName="sp" presStyleCnt="0"/>
      <dgm:spPr/>
    </dgm:pt>
    <dgm:pt modelId="{4E352923-F88E-4BB0-A91B-A7BE11905E7E}" type="pres">
      <dgm:prSet presAssocID="{88FD566F-A374-4CC0-A7E0-F1ACB0241537}" presName="linNode" presStyleCnt="0"/>
      <dgm:spPr/>
    </dgm:pt>
    <dgm:pt modelId="{2C4DEC04-1E57-436E-98F0-2EBADAB91B4E}" type="pres">
      <dgm:prSet presAssocID="{88FD566F-A374-4CC0-A7E0-F1ACB0241537}" presName="parentText" presStyleLbl="node1" presStyleIdx="1" presStyleCnt="2">
        <dgm:presLayoutVars>
          <dgm:chMax val="1"/>
          <dgm:bulletEnabled val="1"/>
        </dgm:presLayoutVars>
      </dgm:prSet>
      <dgm:spPr/>
    </dgm:pt>
    <dgm:pt modelId="{C147189E-F805-4349-A8BD-BE568746E970}" type="pres">
      <dgm:prSet presAssocID="{88FD566F-A374-4CC0-A7E0-F1ACB0241537}" presName="descendantText" presStyleLbl="alignAccFollowNode1" presStyleIdx="1" presStyleCnt="2" custScaleY="120504">
        <dgm:presLayoutVars>
          <dgm:bulletEnabled val="1"/>
        </dgm:presLayoutVars>
      </dgm:prSet>
      <dgm:spPr/>
    </dgm:pt>
  </dgm:ptLst>
  <dgm:cxnLst>
    <dgm:cxn modelId="{5B85EC2F-8EC3-4889-9EA7-5C50C55ED77A}" srcId="{E6E83069-E5BE-404C-B019-2D77AAD6984F}" destId="{657D8FC8-893A-4717-BC50-0BEBC568E0C3}" srcOrd="0" destOrd="0" parTransId="{6DCDECDB-22E3-47D2-A408-8BFB760C042B}" sibTransId="{6F76867D-9EF2-4B83-AC32-7DC2498D60D6}"/>
    <dgm:cxn modelId="{E6147666-19E7-4249-86A3-D53BB36FD6CC}" srcId="{657D8FC8-893A-4717-BC50-0BEBC568E0C3}" destId="{9837E41E-D19E-4362-BACE-D3352B8E7EAB}" srcOrd="0" destOrd="0" parTransId="{EDC5538F-8E92-44E4-A174-678EC2D7D953}" sibTransId="{7A7ED1AD-B908-4169-B4D5-F24ACFA23D1D}"/>
    <dgm:cxn modelId="{53410E67-E37C-447D-AF0C-939646F1704C}" type="presOf" srcId="{E6E83069-E5BE-404C-B019-2D77AAD6984F}" destId="{8F98051E-37CF-4EE4-87F8-124F305281B4}" srcOrd="0" destOrd="0" presId="urn:microsoft.com/office/officeart/2005/8/layout/vList5"/>
    <dgm:cxn modelId="{10CCEB74-8FE5-4933-B8BA-57DB2001A0CC}" srcId="{88FD566F-A374-4CC0-A7E0-F1ACB0241537}" destId="{DBC9B575-55D2-4E92-B846-003B87B9DCFA}" srcOrd="0" destOrd="0" parTransId="{C48C1E28-F94B-4894-A948-89492A1D90BA}" sibTransId="{2A4BF417-91EA-4686-9E54-8276DD96EDFB}"/>
    <dgm:cxn modelId="{A24D4958-D436-4422-8631-B1BDB3A4D837}" srcId="{E6E83069-E5BE-404C-B019-2D77AAD6984F}" destId="{88FD566F-A374-4CC0-A7E0-F1ACB0241537}" srcOrd="1" destOrd="0" parTransId="{C53F33C9-575A-4A3C-8EF8-850BD0127C62}" sibTransId="{61EC5314-BCE2-47A9-92B5-020F6357E57F}"/>
    <dgm:cxn modelId="{6E6022B3-12DB-49E3-9FE4-DDEC1472175C}" type="presOf" srcId="{9837E41E-D19E-4362-BACE-D3352B8E7EAB}" destId="{30433FA3-687E-4A9B-9294-D8648ED792A3}" srcOrd="0" destOrd="0" presId="urn:microsoft.com/office/officeart/2005/8/layout/vList5"/>
    <dgm:cxn modelId="{B482DDCF-EDA2-42E7-9EC4-C3D630630E7A}" type="presOf" srcId="{88FD566F-A374-4CC0-A7E0-F1ACB0241537}" destId="{2C4DEC04-1E57-436E-98F0-2EBADAB91B4E}" srcOrd="0" destOrd="0" presId="urn:microsoft.com/office/officeart/2005/8/layout/vList5"/>
    <dgm:cxn modelId="{81E76FDB-BAC8-4F2C-BE32-A3358F07AA85}" type="presOf" srcId="{DBC9B575-55D2-4E92-B846-003B87B9DCFA}" destId="{C147189E-F805-4349-A8BD-BE568746E970}" srcOrd="0" destOrd="0" presId="urn:microsoft.com/office/officeart/2005/8/layout/vList5"/>
    <dgm:cxn modelId="{1D60B0DD-A7A5-4356-A076-7E014469634E}" type="presOf" srcId="{657D8FC8-893A-4717-BC50-0BEBC568E0C3}" destId="{F7FD973F-3673-4B90-8591-127CA913BC63}" srcOrd="0" destOrd="0" presId="urn:microsoft.com/office/officeart/2005/8/layout/vList5"/>
    <dgm:cxn modelId="{D940FB5A-0393-44C0-9C41-9F585CE09B6C}" type="presParOf" srcId="{8F98051E-37CF-4EE4-87F8-124F305281B4}" destId="{DB3C2128-CFE7-46DA-9FCD-375BE01D123D}" srcOrd="0" destOrd="0" presId="urn:microsoft.com/office/officeart/2005/8/layout/vList5"/>
    <dgm:cxn modelId="{3ABB7951-BCB6-4901-8A24-A210F3FB455F}" type="presParOf" srcId="{DB3C2128-CFE7-46DA-9FCD-375BE01D123D}" destId="{F7FD973F-3673-4B90-8591-127CA913BC63}" srcOrd="0" destOrd="0" presId="urn:microsoft.com/office/officeart/2005/8/layout/vList5"/>
    <dgm:cxn modelId="{F3CE47F8-1FC9-4350-B025-985FC7B632F9}" type="presParOf" srcId="{DB3C2128-CFE7-46DA-9FCD-375BE01D123D}" destId="{30433FA3-687E-4A9B-9294-D8648ED792A3}" srcOrd="1" destOrd="0" presId="urn:microsoft.com/office/officeart/2005/8/layout/vList5"/>
    <dgm:cxn modelId="{9AEEBA5A-FCC5-4B03-BD52-F787EFAB8E43}" type="presParOf" srcId="{8F98051E-37CF-4EE4-87F8-124F305281B4}" destId="{FC9E7CBC-AEB0-413F-91B3-634282A26E56}" srcOrd="1" destOrd="0" presId="urn:microsoft.com/office/officeart/2005/8/layout/vList5"/>
    <dgm:cxn modelId="{D2C7E708-B1D4-430A-8D1F-8F2DAEF70A26}" type="presParOf" srcId="{8F98051E-37CF-4EE4-87F8-124F305281B4}" destId="{4E352923-F88E-4BB0-A91B-A7BE11905E7E}" srcOrd="2" destOrd="0" presId="urn:microsoft.com/office/officeart/2005/8/layout/vList5"/>
    <dgm:cxn modelId="{C12958ED-A05F-4D66-880A-E4A02CCF9B29}" type="presParOf" srcId="{4E352923-F88E-4BB0-A91B-A7BE11905E7E}" destId="{2C4DEC04-1E57-436E-98F0-2EBADAB91B4E}" srcOrd="0" destOrd="0" presId="urn:microsoft.com/office/officeart/2005/8/layout/vList5"/>
    <dgm:cxn modelId="{8729CA4C-C1C6-420D-93E8-A70C757A3673}" type="presParOf" srcId="{4E352923-F88E-4BB0-A91B-A7BE11905E7E}" destId="{C147189E-F805-4349-A8BD-BE568746E970}"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65FFE81-9571-4CC1-94C8-AB9DE48DAA1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6BB465D-A4EE-445D-AF9D-2863D0B421EC}">
      <dgm:prSet/>
      <dgm:spPr/>
      <dgm:t>
        <a:bodyPr/>
        <a:lstStyle/>
        <a:p>
          <a:r>
            <a:rPr lang="en-GB" dirty="0"/>
            <a:t>Student is provided with placement contact details by the fieldwork coordinator; or vice versa depending on the student’s situation.</a:t>
          </a:r>
          <a:endParaRPr lang="en-US" dirty="0"/>
        </a:p>
      </dgm:t>
    </dgm:pt>
    <dgm:pt modelId="{DD08D2D3-1036-4ED1-BEC6-283B15F0D782}" type="parTrans" cxnId="{1138C1DB-C30D-4A39-8454-2D8B9F946DBA}">
      <dgm:prSet/>
      <dgm:spPr/>
      <dgm:t>
        <a:bodyPr/>
        <a:lstStyle/>
        <a:p>
          <a:endParaRPr lang="en-US"/>
        </a:p>
      </dgm:t>
    </dgm:pt>
    <dgm:pt modelId="{F74C8533-4353-42AB-A914-6E861907B3C6}" type="sibTrans" cxnId="{1138C1DB-C30D-4A39-8454-2D8B9F946DBA}">
      <dgm:prSet/>
      <dgm:spPr/>
      <dgm:t>
        <a:bodyPr/>
        <a:lstStyle/>
        <a:p>
          <a:endParaRPr lang="en-US"/>
        </a:p>
      </dgm:t>
    </dgm:pt>
    <dgm:pt modelId="{A673DA68-E8C5-44A5-B1E0-26216304BDC6}">
      <dgm:prSet/>
      <dgm:spPr/>
      <dgm:t>
        <a:bodyPr/>
        <a:lstStyle/>
        <a:p>
          <a:r>
            <a:rPr lang="en-GB"/>
            <a:t>Student is provided with visiting tutor contact details, </a:t>
          </a:r>
          <a:endParaRPr lang="en-US"/>
        </a:p>
      </dgm:t>
    </dgm:pt>
    <dgm:pt modelId="{11D2EBD0-2882-4C08-9D96-5A1F9E64854E}" type="parTrans" cxnId="{9D516082-3F71-4643-B51A-DCD7420366A9}">
      <dgm:prSet/>
      <dgm:spPr/>
      <dgm:t>
        <a:bodyPr/>
        <a:lstStyle/>
        <a:p>
          <a:endParaRPr lang="en-US"/>
        </a:p>
      </dgm:t>
    </dgm:pt>
    <dgm:pt modelId="{ED45B0D6-9941-49FD-8797-E58B6A8BAA9D}" type="sibTrans" cxnId="{9D516082-3F71-4643-B51A-DCD7420366A9}">
      <dgm:prSet/>
      <dgm:spPr/>
      <dgm:t>
        <a:bodyPr/>
        <a:lstStyle/>
        <a:p>
          <a:endParaRPr lang="en-US"/>
        </a:p>
      </dgm:t>
    </dgm:pt>
    <dgm:pt modelId="{0B71E882-73D3-45A3-9DA7-D6509D588B88}">
      <dgm:prSet/>
      <dgm:spPr/>
      <dgm:t>
        <a:bodyPr/>
        <a:lstStyle/>
        <a:p>
          <a:r>
            <a:rPr lang="en-GB" b="1" dirty="0"/>
            <a:t>Student</a:t>
          </a:r>
          <a:r>
            <a:rPr lang="en-GB" dirty="0"/>
            <a:t> promptly arranges first three-way meeting between visiting tutor, line manager and student.  </a:t>
          </a:r>
          <a:endParaRPr lang="en-US" dirty="0"/>
        </a:p>
      </dgm:t>
    </dgm:pt>
    <dgm:pt modelId="{9D448808-F1CB-4295-9D0B-60A7A66F6B99}" type="parTrans" cxnId="{B25AF8DC-C54D-4B73-B82D-BF05551EDD92}">
      <dgm:prSet/>
      <dgm:spPr/>
      <dgm:t>
        <a:bodyPr/>
        <a:lstStyle/>
        <a:p>
          <a:endParaRPr lang="en-US"/>
        </a:p>
      </dgm:t>
    </dgm:pt>
    <dgm:pt modelId="{DA480258-BA29-433A-AC91-61A6E9A619D3}" type="sibTrans" cxnId="{B25AF8DC-C54D-4B73-B82D-BF05551EDD92}">
      <dgm:prSet/>
      <dgm:spPr/>
      <dgm:t>
        <a:bodyPr/>
        <a:lstStyle/>
        <a:p>
          <a:endParaRPr lang="en-US"/>
        </a:p>
      </dgm:t>
    </dgm:pt>
    <dgm:pt modelId="{535F5960-F90B-4E2E-A82F-955DC65E351F}">
      <dgm:prSet/>
      <dgm:spPr/>
      <dgm:t>
        <a:bodyPr/>
        <a:lstStyle/>
        <a:p>
          <a:r>
            <a:rPr lang="en-GB"/>
            <a:t>Students are required to arrange and lead the meeting, including arranging an agenda.  The agenda for the first meeting could include: </a:t>
          </a:r>
          <a:endParaRPr lang="en-US"/>
        </a:p>
      </dgm:t>
    </dgm:pt>
    <dgm:pt modelId="{49827A35-25AD-478F-9C23-BD21F50A9A7D}" type="parTrans" cxnId="{10F40AA2-EECD-471C-8C38-03DB4FDCF7EF}">
      <dgm:prSet/>
      <dgm:spPr/>
      <dgm:t>
        <a:bodyPr/>
        <a:lstStyle/>
        <a:p>
          <a:endParaRPr lang="en-US"/>
        </a:p>
      </dgm:t>
    </dgm:pt>
    <dgm:pt modelId="{406AC857-C81D-4B44-99DB-62F7B595163D}" type="sibTrans" cxnId="{10F40AA2-EECD-471C-8C38-03DB4FDCF7EF}">
      <dgm:prSet/>
      <dgm:spPr/>
      <dgm:t>
        <a:bodyPr/>
        <a:lstStyle/>
        <a:p>
          <a:endParaRPr lang="en-US"/>
        </a:p>
      </dgm:t>
    </dgm:pt>
    <dgm:pt modelId="{6535E7BE-196B-41D7-83E2-CF61E3573A8D}" type="pres">
      <dgm:prSet presAssocID="{365FFE81-9571-4CC1-94C8-AB9DE48DAA1D}" presName="vert0" presStyleCnt="0">
        <dgm:presLayoutVars>
          <dgm:dir/>
          <dgm:animOne val="branch"/>
          <dgm:animLvl val="lvl"/>
        </dgm:presLayoutVars>
      </dgm:prSet>
      <dgm:spPr/>
    </dgm:pt>
    <dgm:pt modelId="{7E964BEB-FA52-4E81-81CC-E763BF048E9E}" type="pres">
      <dgm:prSet presAssocID="{D6BB465D-A4EE-445D-AF9D-2863D0B421EC}" presName="thickLine" presStyleLbl="alignNode1" presStyleIdx="0" presStyleCnt="4"/>
      <dgm:spPr/>
    </dgm:pt>
    <dgm:pt modelId="{4106A772-CB7C-4F25-9106-F7753F2BE01B}" type="pres">
      <dgm:prSet presAssocID="{D6BB465D-A4EE-445D-AF9D-2863D0B421EC}" presName="horz1" presStyleCnt="0"/>
      <dgm:spPr/>
    </dgm:pt>
    <dgm:pt modelId="{467DF90D-02D3-4F7B-9DC0-27AED794CC81}" type="pres">
      <dgm:prSet presAssocID="{D6BB465D-A4EE-445D-AF9D-2863D0B421EC}" presName="tx1" presStyleLbl="revTx" presStyleIdx="0" presStyleCnt="4"/>
      <dgm:spPr/>
    </dgm:pt>
    <dgm:pt modelId="{4C03D35E-AF2D-42C8-9DBA-0BFA5180563C}" type="pres">
      <dgm:prSet presAssocID="{D6BB465D-A4EE-445D-AF9D-2863D0B421EC}" presName="vert1" presStyleCnt="0"/>
      <dgm:spPr/>
    </dgm:pt>
    <dgm:pt modelId="{281060AB-A4BB-4D83-9D2B-066158F6C176}" type="pres">
      <dgm:prSet presAssocID="{A673DA68-E8C5-44A5-B1E0-26216304BDC6}" presName="thickLine" presStyleLbl="alignNode1" presStyleIdx="1" presStyleCnt="4"/>
      <dgm:spPr/>
    </dgm:pt>
    <dgm:pt modelId="{218E6D99-ED2E-4FB7-AC59-16C9A39BA942}" type="pres">
      <dgm:prSet presAssocID="{A673DA68-E8C5-44A5-B1E0-26216304BDC6}" presName="horz1" presStyleCnt="0"/>
      <dgm:spPr/>
    </dgm:pt>
    <dgm:pt modelId="{0680D973-9AFA-44A1-B046-211306E965D7}" type="pres">
      <dgm:prSet presAssocID="{A673DA68-E8C5-44A5-B1E0-26216304BDC6}" presName="tx1" presStyleLbl="revTx" presStyleIdx="1" presStyleCnt="4"/>
      <dgm:spPr/>
    </dgm:pt>
    <dgm:pt modelId="{3603D53E-E2FF-4EB2-8DDC-10244070AE2F}" type="pres">
      <dgm:prSet presAssocID="{A673DA68-E8C5-44A5-B1E0-26216304BDC6}" presName="vert1" presStyleCnt="0"/>
      <dgm:spPr/>
    </dgm:pt>
    <dgm:pt modelId="{3011A726-CF2A-4339-9C41-7EC95E018851}" type="pres">
      <dgm:prSet presAssocID="{0B71E882-73D3-45A3-9DA7-D6509D588B88}" presName="thickLine" presStyleLbl="alignNode1" presStyleIdx="2" presStyleCnt="4"/>
      <dgm:spPr/>
    </dgm:pt>
    <dgm:pt modelId="{6DC68D34-202A-44F3-97E5-C116D50CAF88}" type="pres">
      <dgm:prSet presAssocID="{0B71E882-73D3-45A3-9DA7-D6509D588B88}" presName="horz1" presStyleCnt="0"/>
      <dgm:spPr/>
    </dgm:pt>
    <dgm:pt modelId="{3DB52A42-1684-4708-A209-39E5D79281C2}" type="pres">
      <dgm:prSet presAssocID="{0B71E882-73D3-45A3-9DA7-D6509D588B88}" presName="tx1" presStyleLbl="revTx" presStyleIdx="2" presStyleCnt="4"/>
      <dgm:spPr/>
    </dgm:pt>
    <dgm:pt modelId="{02ED5718-0CB9-472F-AF10-FF760C585741}" type="pres">
      <dgm:prSet presAssocID="{0B71E882-73D3-45A3-9DA7-D6509D588B88}" presName="vert1" presStyleCnt="0"/>
      <dgm:spPr/>
    </dgm:pt>
    <dgm:pt modelId="{44B9C887-E453-4903-B9B4-B6C2F621F93D}" type="pres">
      <dgm:prSet presAssocID="{535F5960-F90B-4E2E-A82F-955DC65E351F}" presName="thickLine" presStyleLbl="alignNode1" presStyleIdx="3" presStyleCnt="4"/>
      <dgm:spPr/>
    </dgm:pt>
    <dgm:pt modelId="{11E0AF26-A835-406C-A8F2-2114C5D0393D}" type="pres">
      <dgm:prSet presAssocID="{535F5960-F90B-4E2E-A82F-955DC65E351F}" presName="horz1" presStyleCnt="0"/>
      <dgm:spPr/>
    </dgm:pt>
    <dgm:pt modelId="{C52602D1-0E7B-4A62-8D7A-AF3F178D556C}" type="pres">
      <dgm:prSet presAssocID="{535F5960-F90B-4E2E-A82F-955DC65E351F}" presName="tx1" presStyleLbl="revTx" presStyleIdx="3" presStyleCnt="4"/>
      <dgm:spPr/>
    </dgm:pt>
    <dgm:pt modelId="{66508D13-C97B-451F-BAAE-24B668F8C093}" type="pres">
      <dgm:prSet presAssocID="{535F5960-F90B-4E2E-A82F-955DC65E351F}" presName="vert1" presStyleCnt="0"/>
      <dgm:spPr/>
    </dgm:pt>
  </dgm:ptLst>
  <dgm:cxnLst>
    <dgm:cxn modelId="{251FB512-8611-4CA6-AEA5-C8C09C92DD33}" type="presOf" srcId="{365FFE81-9571-4CC1-94C8-AB9DE48DAA1D}" destId="{6535E7BE-196B-41D7-83E2-CF61E3573A8D}" srcOrd="0" destOrd="0" presId="urn:microsoft.com/office/officeart/2008/layout/LinedList"/>
    <dgm:cxn modelId="{AA19764F-CDC2-4E43-A7F8-0A1A9193F9D4}" type="presOf" srcId="{A673DA68-E8C5-44A5-B1E0-26216304BDC6}" destId="{0680D973-9AFA-44A1-B046-211306E965D7}" srcOrd="0" destOrd="0" presId="urn:microsoft.com/office/officeart/2008/layout/LinedList"/>
    <dgm:cxn modelId="{9D516082-3F71-4643-B51A-DCD7420366A9}" srcId="{365FFE81-9571-4CC1-94C8-AB9DE48DAA1D}" destId="{A673DA68-E8C5-44A5-B1E0-26216304BDC6}" srcOrd="1" destOrd="0" parTransId="{11D2EBD0-2882-4C08-9D96-5A1F9E64854E}" sibTransId="{ED45B0D6-9941-49FD-8797-E58B6A8BAA9D}"/>
    <dgm:cxn modelId="{FAA4C384-A55A-451F-8611-100E0CC10893}" type="presOf" srcId="{0B71E882-73D3-45A3-9DA7-D6509D588B88}" destId="{3DB52A42-1684-4708-A209-39E5D79281C2}" srcOrd="0" destOrd="0" presId="urn:microsoft.com/office/officeart/2008/layout/LinedList"/>
    <dgm:cxn modelId="{10F40AA2-EECD-471C-8C38-03DB4FDCF7EF}" srcId="{365FFE81-9571-4CC1-94C8-AB9DE48DAA1D}" destId="{535F5960-F90B-4E2E-A82F-955DC65E351F}" srcOrd="3" destOrd="0" parTransId="{49827A35-25AD-478F-9C23-BD21F50A9A7D}" sibTransId="{406AC857-C81D-4B44-99DB-62F7B595163D}"/>
    <dgm:cxn modelId="{5FEE39AF-1480-437F-9889-58EBE18EBDC3}" type="presOf" srcId="{D6BB465D-A4EE-445D-AF9D-2863D0B421EC}" destId="{467DF90D-02D3-4F7B-9DC0-27AED794CC81}" srcOrd="0" destOrd="0" presId="urn:microsoft.com/office/officeart/2008/layout/LinedList"/>
    <dgm:cxn modelId="{1138C1DB-C30D-4A39-8454-2D8B9F946DBA}" srcId="{365FFE81-9571-4CC1-94C8-AB9DE48DAA1D}" destId="{D6BB465D-A4EE-445D-AF9D-2863D0B421EC}" srcOrd="0" destOrd="0" parTransId="{DD08D2D3-1036-4ED1-BEC6-283B15F0D782}" sibTransId="{F74C8533-4353-42AB-A914-6E861907B3C6}"/>
    <dgm:cxn modelId="{B25AF8DC-C54D-4B73-B82D-BF05551EDD92}" srcId="{365FFE81-9571-4CC1-94C8-AB9DE48DAA1D}" destId="{0B71E882-73D3-45A3-9DA7-D6509D588B88}" srcOrd="2" destOrd="0" parTransId="{9D448808-F1CB-4295-9D0B-60A7A66F6B99}" sibTransId="{DA480258-BA29-433A-AC91-61A6E9A619D3}"/>
    <dgm:cxn modelId="{601E7EDF-D6E9-4FB9-B529-FBEAB8F8DF41}" type="presOf" srcId="{535F5960-F90B-4E2E-A82F-955DC65E351F}" destId="{C52602D1-0E7B-4A62-8D7A-AF3F178D556C}" srcOrd="0" destOrd="0" presId="urn:microsoft.com/office/officeart/2008/layout/LinedList"/>
    <dgm:cxn modelId="{DBA0BD1F-8C4F-42A6-ACF7-E8925D3B0F75}" type="presParOf" srcId="{6535E7BE-196B-41D7-83E2-CF61E3573A8D}" destId="{7E964BEB-FA52-4E81-81CC-E763BF048E9E}" srcOrd="0" destOrd="0" presId="urn:microsoft.com/office/officeart/2008/layout/LinedList"/>
    <dgm:cxn modelId="{483BF413-1D99-43AB-9A5F-B1ADADC71EAC}" type="presParOf" srcId="{6535E7BE-196B-41D7-83E2-CF61E3573A8D}" destId="{4106A772-CB7C-4F25-9106-F7753F2BE01B}" srcOrd="1" destOrd="0" presId="urn:microsoft.com/office/officeart/2008/layout/LinedList"/>
    <dgm:cxn modelId="{94792E0D-CD0B-4D27-A4B8-7560D6A0F805}" type="presParOf" srcId="{4106A772-CB7C-4F25-9106-F7753F2BE01B}" destId="{467DF90D-02D3-4F7B-9DC0-27AED794CC81}" srcOrd="0" destOrd="0" presId="urn:microsoft.com/office/officeart/2008/layout/LinedList"/>
    <dgm:cxn modelId="{94824E5F-0E70-40D1-A8E3-733A9CD175F5}" type="presParOf" srcId="{4106A772-CB7C-4F25-9106-F7753F2BE01B}" destId="{4C03D35E-AF2D-42C8-9DBA-0BFA5180563C}" srcOrd="1" destOrd="0" presId="urn:microsoft.com/office/officeart/2008/layout/LinedList"/>
    <dgm:cxn modelId="{5E4BEEFD-3499-49A8-8EC3-49150BDDD619}" type="presParOf" srcId="{6535E7BE-196B-41D7-83E2-CF61E3573A8D}" destId="{281060AB-A4BB-4D83-9D2B-066158F6C176}" srcOrd="2" destOrd="0" presId="urn:microsoft.com/office/officeart/2008/layout/LinedList"/>
    <dgm:cxn modelId="{26FC3E76-0540-4D26-AC3A-5E57DA31D46E}" type="presParOf" srcId="{6535E7BE-196B-41D7-83E2-CF61E3573A8D}" destId="{218E6D99-ED2E-4FB7-AC59-16C9A39BA942}" srcOrd="3" destOrd="0" presId="urn:microsoft.com/office/officeart/2008/layout/LinedList"/>
    <dgm:cxn modelId="{302EB63B-6DBE-4A0C-884B-83E4A0F87ABA}" type="presParOf" srcId="{218E6D99-ED2E-4FB7-AC59-16C9A39BA942}" destId="{0680D973-9AFA-44A1-B046-211306E965D7}" srcOrd="0" destOrd="0" presId="urn:microsoft.com/office/officeart/2008/layout/LinedList"/>
    <dgm:cxn modelId="{CFBBAA8C-3BCC-439A-ACFD-95E8922222F5}" type="presParOf" srcId="{218E6D99-ED2E-4FB7-AC59-16C9A39BA942}" destId="{3603D53E-E2FF-4EB2-8DDC-10244070AE2F}" srcOrd="1" destOrd="0" presId="urn:microsoft.com/office/officeart/2008/layout/LinedList"/>
    <dgm:cxn modelId="{1E2C051D-FA62-4C67-A087-94EAB9E3A0F8}" type="presParOf" srcId="{6535E7BE-196B-41D7-83E2-CF61E3573A8D}" destId="{3011A726-CF2A-4339-9C41-7EC95E018851}" srcOrd="4" destOrd="0" presId="urn:microsoft.com/office/officeart/2008/layout/LinedList"/>
    <dgm:cxn modelId="{8702E508-CED9-4299-8459-5DCDFA464BD0}" type="presParOf" srcId="{6535E7BE-196B-41D7-83E2-CF61E3573A8D}" destId="{6DC68D34-202A-44F3-97E5-C116D50CAF88}" srcOrd="5" destOrd="0" presId="urn:microsoft.com/office/officeart/2008/layout/LinedList"/>
    <dgm:cxn modelId="{F664F5F1-20C6-46EA-9551-C67AEE83ACB6}" type="presParOf" srcId="{6DC68D34-202A-44F3-97E5-C116D50CAF88}" destId="{3DB52A42-1684-4708-A209-39E5D79281C2}" srcOrd="0" destOrd="0" presId="urn:microsoft.com/office/officeart/2008/layout/LinedList"/>
    <dgm:cxn modelId="{FC4F0038-62D2-4ECD-8858-5276F1418045}" type="presParOf" srcId="{6DC68D34-202A-44F3-97E5-C116D50CAF88}" destId="{02ED5718-0CB9-472F-AF10-FF760C585741}" srcOrd="1" destOrd="0" presId="urn:microsoft.com/office/officeart/2008/layout/LinedList"/>
    <dgm:cxn modelId="{BD37880C-DC6C-4014-A6B6-7FFCEC087131}" type="presParOf" srcId="{6535E7BE-196B-41D7-83E2-CF61E3573A8D}" destId="{44B9C887-E453-4903-B9B4-B6C2F621F93D}" srcOrd="6" destOrd="0" presId="urn:microsoft.com/office/officeart/2008/layout/LinedList"/>
    <dgm:cxn modelId="{EA51DF17-0F07-48CE-94A5-3EBDBE396045}" type="presParOf" srcId="{6535E7BE-196B-41D7-83E2-CF61E3573A8D}" destId="{11E0AF26-A835-406C-A8F2-2114C5D0393D}" srcOrd="7" destOrd="0" presId="urn:microsoft.com/office/officeart/2008/layout/LinedList"/>
    <dgm:cxn modelId="{9935F33C-008B-4B73-BBB6-08B3C6CAEFFC}" type="presParOf" srcId="{11E0AF26-A835-406C-A8F2-2114C5D0393D}" destId="{C52602D1-0E7B-4A62-8D7A-AF3F178D556C}" srcOrd="0" destOrd="0" presId="urn:microsoft.com/office/officeart/2008/layout/LinedList"/>
    <dgm:cxn modelId="{231E58B6-4BFA-49E4-8256-C707F9B9AE63}" type="presParOf" srcId="{11E0AF26-A835-406C-A8F2-2114C5D0393D}" destId="{66508D13-C97B-451F-BAAE-24B668F8C09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D928D10-8D65-467B-A361-7A7F66C6459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E797FCF-DE6B-45AF-A7AD-7EB950776B5C}">
      <dgm:prSet/>
      <dgm:spPr/>
      <dgm:t>
        <a:bodyPr/>
        <a:lstStyle/>
        <a:p>
          <a:r>
            <a:rPr lang="en-GB"/>
            <a:t>A discussion of your background, your interests and what you can bring to the placement, </a:t>
          </a:r>
          <a:endParaRPr lang="en-US"/>
        </a:p>
      </dgm:t>
    </dgm:pt>
    <dgm:pt modelId="{92E5BBE4-5FCB-4794-A212-524876538BC2}" type="parTrans" cxnId="{620AAC41-5ABC-453E-8C3F-B91577DD0030}">
      <dgm:prSet/>
      <dgm:spPr/>
      <dgm:t>
        <a:bodyPr/>
        <a:lstStyle/>
        <a:p>
          <a:endParaRPr lang="en-US"/>
        </a:p>
      </dgm:t>
    </dgm:pt>
    <dgm:pt modelId="{AB78C0FB-AE69-41D3-A5F3-D343E7B97598}" type="sibTrans" cxnId="{620AAC41-5ABC-453E-8C3F-B91577DD0030}">
      <dgm:prSet/>
      <dgm:spPr/>
      <dgm:t>
        <a:bodyPr/>
        <a:lstStyle/>
        <a:p>
          <a:endParaRPr lang="en-US"/>
        </a:p>
      </dgm:t>
    </dgm:pt>
    <dgm:pt modelId="{E1B9F2BF-3E58-41C1-A16D-48B43CA90BFE}">
      <dgm:prSet/>
      <dgm:spPr/>
      <dgm:t>
        <a:bodyPr/>
        <a:lstStyle/>
        <a:p>
          <a:r>
            <a:rPr lang="en-GB"/>
            <a:t>Dates, days and times you will be working,  or using as placement hours</a:t>
          </a:r>
          <a:endParaRPr lang="en-US"/>
        </a:p>
      </dgm:t>
    </dgm:pt>
    <dgm:pt modelId="{15BFA465-0888-4F3D-8F91-2356ED47DCD0}" type="parTrans" cxnId="{3ED26AA2-2A47-425E-A56B-05953572C08A}">
      <dgm:prSet/>
      <dgm:spPr/>
      <dgm:t>
        <a:bodyPr/>
        <a:lstStyle/>
        <a:p>
          <a:endParaRPr lang="en-US"/>
        </a:p>
      </dgm:t>
    </dgm:pt>
    <dgm:pt modelId="{90084D2B-B692-44FB-92DE-BDEE2F90D284}" type="sibTrans" cxnId="{3ED26AA2-2A47-425E-A56B-05953572C08A}">
      <dgm:prSet/>
      <dgm:spPr/>
      <dgm:t>
        <a:bodyPr/>
        <a:lstStyle/>
        <a:p>
          <a:endParaRPr lang="en-US"/>
        </a:p>
      </dgm:t>
    </dgm:pt>
    <dgm:pt modelId="{C93BCF4F-8975-4ED6-A008-80533203A65A}">
      <dgm:prSet/>
      <dgm:spPr/>
      <dgm:t>
        <a:bodyPr/>
        <a:lstStyle/>
        <a:p>
          <a:r>
            <a:rPr lang="en-GB"/>
            <a:t>Induction arrangements, inc DBS</a:t>
          </a:r>
          <a:endParaRPr lang="en-US"/>
        </a:p>
      </dgm:t>
    </dgm:pt>
    <dgm:pt modelId="{BA48F055-EFFC-4F08-B01B-7BED4B28CE63}" type="parTrans" cxnId="{B69988C5-20B2-46BE-B484-D4892D9FEBEB}">
      <dgm:prSet/>
      <dgm:spPr/>
      <dgm:t>
        <a:bodyPr/>
        <a:lstStyle/>
        <a:p>
          <a:endParaRPr lang="en-US"/>
        </a:p>
      </dgm:t>
    </dgm:pt>
    <dgm:pt modelId="{C14F5ABA-4910-44C8-B928-7C64716A4C10}" type="sibTrans" cxnId="{B69988C5-20B2-46BE-B484-D4892D9FEBEB}">
      <dgm:prSet/>
      <dgm:spPr/>
      <dgm:t>
        <a:bodyPr/>
        <a:lstStyle/>
        <a:p>
          <a:endParaRPr lang="en-US"/>
        </a:p>
      </dgm:t>
    </dgm:pt>
    <dgm:pt modelId="{AFE00749-F32A-4316-B027-82FBB0AFFB66}">
      <dgm:prSet/>
      <dgm:spPr/>
      <dgm:t>
        <a:bodyPr/>
        <a:lstStyle/>
        <a:p>
          <a:r>
            <a:rPr lang="en-GB" dirty="0"/>
            <a:t>Placement expectations of you while on placement, </a:t>
          </a:r>
          <a:endParaRPr lang="en-US" dirty="0"/>
        </a:p>
      </dgm:t>
    </dgm:pt>
    <dgm:pt modelId="{E7C33859-B56C-49A9-B0C9-BA6AB83A6ED5}" type="parTrans" cxnId="{AF80FE5E-25B4-4CC0-AF67-69D2EDC90254}">
      <dgm:prSet/>
      <dgm:spPr/>
      <dgm:t>
        <a:bodyPr/>
        <a:lstStyle/>
        <a:p>
          <a:endParaRPr lang="en-US"/>
        </a:p>
      </dgm:t>
    </dgm:pt>
    <dgm:pt modelId="{BED07FDE-FB4B-4DE7-833A-ED718B878A7B}" type="sibTrans" cxnId="{AF80FE5E-25B4-4CC0-AF67-69D2EDC90254}">
      <dgm:prSet/>
      <dgm:spPr/>
      <dgm:t>
        <a:bodyPr/>
        <a:lstStyle/>
        <a:p>
          <a:endParaRPr lang="en-US"/>
        </a:p>
      </dgm:t>
    </dgm:pt>
    <dgm:pt modelId="{7007AC96-CF61-4463-87CC-E6548A7B4490}">
      <dgm:prSet/>
      <dgm:spPr/>
      <dgm:t>
        <a:bodyPr/>
        <a:lstStyle/>
        <a:p>
          <a:r>
            <a:rPr lang="en-GB"/>
            <a:t>Discussion of your learning and development needs, </a:t>
          </a:r>
          <a:endParaRPr lang="en-US"/>
        </a:p>
      </dgm:t>
    </dgm:pt>
    <dgm:pt modelId="{355EC71F-691E-4BC4-B894-EE6146854CA9}" type="parTrans" cxnId="{99067C2A-BD12-4056-9A9E-B532AB1D9820}">
      <dgm:prSet/>
      <dgm:spPr/>
      <dgm:t>
        <a:bodyPr/>
        <a:lstStyle/>
        <a:p>
          <a:endParaRPr lang="en-US"/>
        </a:p>
      </dgm:t>
    </dgm:pt>
    <dgm:pt modelId="{6AD9D683-5224-4133-9B9D-076ABDCA548F}" type="sibTrans" cxnId="{99067C2A-BD12-4056-9A9E-B532AB1D9820}">
      <dgm:prSet/>
      <dgm:spPr/>
      <dgm:t>
        <a:bodyPr/>
        <a:lstStyle/>
        <a:p>
          <a:endParaRPr lang="en-US"/>
        </a:p>
      </dgm:t>
    </dgm:pt>
    <dgm:pt modelId="{8A62216B-90CA-4AEF-B853-106E21D7C0CF}">
      <dgm:prSet/>
      <dgm:spPr/>
      <dgm:t>
        <a:bodyPr/>
        <a:lstStyle/>
        <a:p>
          <a:r>
            <a:rPr lang="en-GB"/>
            <a:t>Discussing observation and assessment, </a:t>
          </a:r>
          <a:endParaRPr lang="en-US"/>
        </a:p>
      </dgm:t>
    </dgm:pt>
    <dgm:pt modelId="{5B6E8BF9-CCD8-42CC-B1A2-613DAF0C95CF}" type="parTrans" cxnId="{CA0D7E43-1FF4-46F7-BCB8-BBB01D7BC484}">
      <dgm:prSet/>
      <dgm:spPr/>
      <dgm:t>
        <a:bodyPr/>
        <a:lstStyle/>
        <a:p>
          <a:endParaRPr lang="en-US"/>
        </a:p>
      </dgm:t>
    </dgm:pt>
    <dgm:pt modelId="{C3E1C14F-C693-4341-A07E-C4452EAFCB59}" type="sibTrans" cxnId="{CA0D7E43-1FF4-46F7-BCB8-BBB01D7BC484}">
      <dgm:prSet/>
      <dgm:spPr/>
      <dgm:t>
        <a:bodyPr/>
        <a:lstStyle/>
        <a:p>
          <a:endParaRPr lang="en-US"/>
        </a:p>
      </dgm:t>
    </dgm:pt>
    <dgm:pt modelId="{0C0C494D-D771-4A64-9B02-C6D247D72AC5}">
      <dgm:prSet/>
      <dgm:spPr/>
      <dgm:t>
        <a:bodyPr/>
        <a:lstStyle/>
        <a:p>
          <a:r>
            <a:rPr lang="en-GB"/>
            <a:t>Signing the contract, </a:t>
          </a:r>
          <a:endParaRPr lang="en-US"/>
        </a:p>
      </dgm:t>
    </dgm:pt>
    <dgm:pt modelId="{BFDE4C6F-DCA4-4979-A8F9-2805F58FBB65}" type="parTrans" cxnId="{4C7C7165-E52C-4A3F-8E66-472B87BE67A1}">
      <dgm:prSet/>
      <dgm:spPr/>
      <dgm:t>
        <a:bodyPr/>
        <a:lstStyle/>
        <a:p>
          <a:endParaRPr lang="en-US"/>
        </a:p>
      </dgm:t>
    </dgm:pt>
    <dgm:pt modelId="{F90891B2-5037-4EBF-B0D9-E8B2F277C0CF}" type="sibTrans" cxnId="{4C7C7165-E52C-4A3F-8E66-472B87BE67A1}">
      <dgm:prSet/>
      <dgm:spPr/>
      <dgm:t>
        <a:bodyPr/>
        <a:lstStyle/>
        <a:p>
          <a:endParaRPr lang="en-US"/>
        </a:p>
      </dgm:t>
    </dgm:pt>
    <dgm:pt modelId="{FD96DC65-DEE2-4C15-BCCB-585A682D0B4B}">
      <dgm:prSet/>
      <dgm:spPr/>
      <dgm:t>
        <a:bodyPr/>
        <a:lstStyle/>
        <a:p>
          <a:r>
            <a:rPr lang="en-GB"/>
            <a:t>Confirming target dates for placement including date for the final meeting and submission of the portfolio. </a:t>
          </a:r>
          <a:endParaRPr lang="en-US"/>
        </a:p>
      </dgm:t>
    </dgm:pt>
    <dgm:pt modelId="{63E5F100-98EF-4A0D-B624-E6CD0A111B08}" type="parTrans" cxnId="{EF81B067-16DC-46F3-938D-3D60F44FB129}">
      <dgm:prSet/>
      <dgm:spPr/>
      <dgm:t>
        <a:bodyPr/>
        <a:lstStyle/>
        <a:p>
          <a:endParaRPr lang="en-US"/>
        </a:p>
      </dgm:t>
    </dgm:pt>
    <dgm:pt modelId="{1B2A87F8-4C5F-44D5-AF37-362FFD97201B}" type="sibTrans" cxnId="{EF81B067-16DC-46F3-938D-3D60F44FB129}">
      <dgm:prSet/>
      <dgm:spPr/>
      <dgm:t>
        <a:bodyPr/>
        <a:lstStyle/>
        <a:p>
          <a:endParaRPr lang="en-US"/>
        </a:p>
      </dgm:t>
    </dgm:pt>
    <dgm:pt modelId="{38421626-CA77-4716-8D92-32AA2B8042BA}" type="pres">
      <dgm:prSet presAssocID="{7D928D10-8D65-467B-A361-7A7F66C64592}" presName="vert0" presStyleCnt="0">
        <dgm:presLayoutVars>
          <dgm:dir/>
          <dgm:animOne val="branch"/>
          <dgm:animLvl val="lvl"/>
        </dgm:presLayoutVars>
      </dgm:prSet>
      <dgm:spPr/>
    </dgm:pt>
    <dgm:pt modelId="{92108135-3CC9-42FC-AE89-74AF58242ADF}" type="pres">
      <dgm:prSet presAssocID="{8E797FCF-DE6B-45AF-A7AD-7EB950776B5C}" presName="thickLine" presStyleLbl="alignNode1" presStyleIdx="0" presStyleCnt="8"/>
      <dgm:spPr/>
    </dgm:pt>
    <dgm:pt modelId="{FA9B7734-C632-4CA4-9733-4DF6ECB6405D}" type="pres">
      <dgm:prSet presAssocID="{8E797FCF-DE6B-45AF-A7AD-7EB950776B5C}" presName="horz1" presStyleCnt="0"/>
      <dgm:spPr/>
    </dgm:pt>
    <dgm:pt modelId="{0E34A46B-CD92-4510-9A48-13FA2238A1E9}" type="pres">
      <dgm:prSet presAssocID="{8E797FCF-DE6B-45AF-A7AD-7EB950776B5C}" presName="tx1" presStyleLbl="revTx" presStyleIdx="0" presStyleCnt="8"/>
      <dgm:spPr/>
    </dgm:pt>
    <dgm:pt modelId="{04ACEC85-3605-47E7-AC1E-91191F092CD7}" type="pres">
      <dgm:prSet presAssocID="{8E797FCF-DE6B-45AF-A7AD-7EB950776B5C}" presName="vert1" presStyleCnt="0"/>
      <dgm:spPr/>
    </dgm:pt>
    <dgm:pt modelId="{0ABCFAC6-67A7-4FD4-B21E-E94258F54AEC}" type="pres">
      <dgm:prSet presAssocID="{E1B9F2BF-3E58-41C1-A16D-48B43CA90BFE}" presName="thickLine" presStyleLbl="alignNode1" presStyleIdx="1" presStyleCnt="8"/>
      <dgm:spPr/>
    </dgm:pt>
    <dgm:pt modelId="{D07047CC-2C8E-4123-B97B-ACB4F4AEA6DC}" type="pres">
      <dgm:prSet presAssocID="{E1B9F2BF-3E58-41C1-A16D-48B43CA90BFE}" presName="horz1" presStyleCnt="0"/>
      <dgm:spPr/>
    </dgm:pt>
    <dgm:pt modelId="{3F2945D0-BAE1-4678-814E-41E7EAF62246}" type="pres">
      <dgm:prSet presAssocID="{E1B9F2BF-3E58-41C1-A16D-48B43CA90BFE}" presName="tx1" presStyleLbl="revTx" presStyleIdx="1" presStyleCnt="8"/>
      <dgm:spPr/>
    </dgm:pt>
    <dgm:pt modelId="{A3F4B48F-E414-4EC0-A62E-17F0CD760212}" type="pres">
      <dgm:prSet presAssocID="{E1B9F2BF-3E58-41C1-A16D-48B43CA90BFE}" presName="vert1" presStyleCnt="0"/>
      <dgm:spPr/>
    </dgm:pt>
    <dgm:pt modelId="{BA840D6D-3FF2-4DD0-B8FA-FC0C05CD77DA}" type="pres">
      <dgm:prSet presAssocID="{C93BCF4F-8975-4ED6-A008-80533203A65A}" presName="thickLine" presStyleLbl="alignNode1" presStyleIdx="2" presStyleCnt="8"/>
      <dgm:spPr/>
    </dgm:pt>
    <dgm:pt modelId="{8017AC18-7019-4515-AD78-F493069ADF17}" type="pres">
      <dgm:prSet presAssocID="{C93BCF4F-8975-4ED6-A008-80533203A65A}" presName="horz1" presStyleCnt="0"/>
      <dgm:spPr/>
    </dgm:pt>
    <dgm:pt modelId="{CDC7F2E2-4A81-48F0-AEEC-3E641AD96552}" type="pres">
      <dgm:prSet presAssocID="{C93BCF4F-8975-4ED6-A008-80533203A65A}" presName="tx1" presStyleLbl="revTx" presStyleIdx="2" presStyleCnt="8"/>
      <dgm:spPr/>
    </dgm:pt>
    <dgm:pt modelId="{56534AAF-9001-4928-A378-802AC41AAF6B}" type="pres">
      <dgm:prSet presAssocID="{C93BCF4F-8975-4ED6-A008-80533203A65A}" presName="vert1" presStyleCnt="0"/>
      <dgm:spPr/>
    </dgm:pt>
    <dgm:pt modelId="{0FA439F1-BC38-4237-81CF-66B82DB46CE9}" type="pres">
      <dgm:prSet presAssocID="{AFE00749-F32A-4316-B027-82FBB0AFFB66}" presName="thickLine" presStyleLbl="alignNode1" presStyleIdx="3" presStyleCnt="8"/>
      <dgm:spPr/>
    </dgm:pt>
    <dgm:pt modelId="{9AB4EB11-2E81-4620-AFA8-08D713A1DC02}" type="pres">
      <dgm:prSet presAssocID="{AFE00749-F32A-4316-B027-82FBB0AFFB66}" presName="horz1" presStyleCnt="0"/>
      <dgm:spPr/>
    </dgm:pt>
    <dgm:pt modelId="{460F7751-E93E-46FC-BC89-287313983854}" type="pres">
      <dgm:prSet presAssocID="{AFE00749-F32A-4316-B027-82FBB0AFFB66}" presName="tx1" presStyleLbl="revTx" presStyleIdx="3" presStyleCnt="8"/>
      <dgm:spPr/>
    </dgm:pt>
    <dgm:pt modelId="{C7910CE2-8D95-4BA6-A7F2-380E18AF5BC1}" type="pres">
      <dgm:prSet presAssocID="{AFE00749-F32A-4316-B027-82FBB0AFFB66}" presName="vert1" presStyleCnt="0"/>
      <dgm:spPr/>
    </dgm:pt>
    <dgm:pt modelId="{8B1C1427-4A0A-4FA3-BF30-6D0CA536171B}" type="pres">
      <dgm:prSet presAssocID="{7007AC96-CF61-4463-87CC-E6548A7B4490}" presName="thickLine" presStyleLbl="alignNode1" presStyleIdx="4" presStyleCnt="8"/>
      <dgm:spPr/>
    </dgm:pt>
    <dgm:pt modelId="{E1AC85B2-69C7-42E2-B6A1-FABCA7B1443C}" type="pres">
      <dgm:prSet presAssocID="{7007AC96-CF61-4463-87CC-E6548A7B4490}" presName="horz1" presStyleCnt="0"/>
      <dgm:spPr/>
    </dgm:pt>
    <dgm:pt modelId="{D5D44919-1001-4FC2-93EC-44E309FED2F4}" type="pres">
      <dgm:prSet presAssocID="{7007AC96-CF61-4463-87CC-E6548A7B4490}" presName="tx1" presStyleLbl="revTx" presStyleIdx="4" presStyleCnt="8"/>
      <dgm:spPr/>
    </dgm:pt>
    <dgm:pt modelId="{BE032437-B1B3-4D11-857D-6F0311501378}" type="pres">
      <dgm:prSet presAssocID="{7007AC96-CF61-4463-87CC-E6548A7B4490}" presName="vert1" presStyleCnt="0"/>
      <dgm:spPr/>
    </dgm:pt>
    <dgm:pt modelId="{47922D4F-7FF9-46B5-9D29-DEA6ECB81535}" type="pres">
      <dgm:prSet presAssocID="{8A62216B-90CA-4AEF-B853-106E21D7C0CF}" presName="thickLine" presStyleLbl="alignNode1" presStyleIdx="5" presStyleCnt="8"/>
      <dgm:spPr/>
    </dgm:pt>
    <dgm:pt modelId="{2B41636C-F6B6-4042-A6F7-4DC9DB18B35F}" type="pres">
      <dgm:prSet presAssocID="{8A62216B-90CA-4AEF-B853-106E21D7C0CF}" presName="horz1" presStyleCnt="0"/>
      <dgm:spPr/>
    </dgm:pt>
    <dgm:pt modelId="{5AE6EB26-1437-4678-A448-C7592A4F0383}" type="pres">
      <dgm:prSet presAssocID="{8A62216B-90CA-4AEF-B853-106E21D7C0CF}" presName="tx1" presStyleLbl="revTx" presStyleIdx="5" presStyleCnt="8"/>
      <dgm:spPr/>
    </dgm:pt>
    <dgm:pt modelId="{00BCDE2A-41B6-4943-9415-EC925547F8FF}" type="pres">
      <dgm:prSet presAssocID="{8A62216B-90CA-4AEF-B853-106E21D7C0CF}" presName="vert1" presStyleCnt="0"/>
      <dgm:spPr/>
    </dgm:pt>
    <dgm:pt modelId="{8335E0DA-5D0D-41C1-AFA5-52595C7D948D}" type="pres">
      <dgm:prSet presAssocID="{0C0C494D-D771-4A64-9B02-C6D247D72AC5}" presName="thickLine" presStyleLbl="alignNode1" presStyleIdx="6" presStyleCnt="8"/>
      <dgm:spPr/>
    </dgm:pt>
    <dgm:pt modelId="{868680C2-6330-4549-8F7A-5398737323E9}" type="pres">
      <dgm:prSet presAssocID="{0C0C494D-D771-4A64-9B02-C6D247D72AC5}" presName="horz1" presStyleCnt="0"/>
      <dgm:spPr/>
    </dgm:pt>
    <dgm:pt modelId="{DF618FED-1673-4F44-86B3-1CD6DD7EE097}" type="pres">
      <dgm:prSet presAssocID="{0C0C494D-D771-4A64-9B02-C6D247D72AC5}" presName="tx1" presStyleLbl="revTx" presStyleIdx="6" presStyleCnt="8"/>
      <dgm:spPr/>
    </dgm:pt>
    <dgm:pt modelId="{E0A40558-D322-41D9-AC25-1CF85CE666AD}" type="pres">
      <dgm:prSet presAssocID="{0C0C494D-D771-4A64-9B02-C6D247D72AC5}" presName="vert1" presStyleCnt="0"/>
      <dgm:spPr/>
    </dgm:pt>
    <dgm:pt modelId="{D5EDDBE5-B008-4F00-A681-3A0476689C9D}" type="pres">
      <dgm:prSet presAssocID="{FD96DC65-DEE2-4C15-BCCB-585A682D0B4B}" presName="thickLine" presStyleLbl="alignNode1" presStyleIdx="7" presStyleCnt="8"/>
      <dgm:spPr/>
    </dgm:pt>
    <dgm:pt modelId="{0DCD1C7A-7B3C-4936-8409-3A1B48C24DE3}" type="pres">
      <dgm:prSet presAssocID="{FD96DC65-DEE2-4C15-BCCB-585A682D0B4B}" presName="horz1" presStyleCnt="0"/>
      <dgm:spPr/>
    </dgm:pt>
    <dgm:pt modelId="{7B752F92-DC12-4533-9701-B84AF403888B}" type="pres">
      <dgm:prSet presAssocID="{FD96DC65-DEE2-4C15-BCCB-585A682D0B4B}" presName="tx1" presStyleLbl="revTx" presStyleIdx="7" presStyleCnt="8"/>
      <dgm:spPr/>
    </dgm:pt>
    <dgm:pt modelId="{6D56F146-8F9C-4F01-8442-5C0A85E1DEF9}" type="pres">
      <dgm:prSet presAssocID="{FD96DC65-DEE2-4C15-BCCB-585A682D0B4B}" presName="vert1" presStyleCnt="0"/>
      <dgm:spPr/>
    </dgm:pt>
  </dgm:ptLst>
  <dgm:cxnLst>
    <dgm:cxn modelId="{B8FA9E13-D6B0-4281-85EF-7E1213BA450F}" type="presOf" srcId="{8E797FCF-DE6B-45AF-A7AD-7EB950776B5C}" destId="{0E34A46B-CD92-4510-9A48-13FA2238A1E9}" srcOrd="0" destOrd="0" presId="urn:microsoft.com/office/officeart/2008/layout/LinedList"/>
    <dgm:cxn modelId="{4ABE1E17-D0E1-466A-9ECA-E2D62AF45046}" type="presOf" srcId="{AFE00749-F32A-4316-B027-82FBB0AFFB66}" destId="{460F7751-E93E-46FC-BC89-287313983854}" srcOrd="0" destOrd="0" presId="urn:microsoft.com/office/officeart/2008/layout/LinedList"/>
    <dgm:cxn modelId="{99067C2A-BD12-4056-9A9E-B532AB1D9820}" srcId="{7D928D10-8D65-467B-A361-7A7F66C64592}" destId="{7007AC96-CF61-4463-87CC-E6548A7B4490}" srcOrd="4" destOrd="0" parTransId="{355EC71F-691E-4BC4-B894-EE6146854CA9}" sibTransId="{6AD9D683-5224-4133-9B9D-076ABDCA548F}"/>
    <dgm:cxn modelId="{5DC75A31-22B6-47D5-8729-3435D9B683A9}" type="presOf" srcId="{7007AC96-CF61-4463-87CC-E6548A7B4490}" destId="{D5D44919-1001-4FC2-93EC-44E309FED2F4}" srcOrd="0" destOrd="0" presId="urn:microsoft.com/office/officeart/2008/layout/LinedList"/>
    <dgm:cxn modelId="{3D013B33-7F70-463C-8576-9F0F383330EA}" type="presOf" srcId="{8A62216B-90CA-4AEF-B853-106E21D7C0CF}" destId="{5AE6EB26-1437-4678-A448-C7592A4F0383}" srcOrd="0" destOrd="0" presId="urn:microsoft.com/office/officeart/2008/layout/LinedList"/>
    <dgm:cxn modelId="{F27B763B-8DD7-4802-A755-24A44EDB1BE0}" type="presOf" srcId="{0C0C494D-D771-4A64-9B02-C6D247D72AC5}" destId="{DF618FED-1673-4F44-86B3-1CD6DD7EE097}" srcOrd="0" destOrd="0" presId="urn:microsoft.com/office/officeart/2008/layout/LinedList"/>
    <dgm:cxn modelId="{AF80FE5E-25B4-4CC0-AF67-69D2EDC90254}" srcId="{7D928D10-8D65-467B-A361-7A7F66C64592}" destId="{AFE00749-F32A-4316-B027-82FBB0AFFB66}" srcOrd="3" destOrd="0" parTransId="{E7C33859-B56C-49A9-B0C9-BA6AB83A6ED5}" sibTransId="{BED07FDE-FB4B-4DE7-833A-ED718B878A7B}"/>
    <dgm:cxn modelId="{620AAC41-5ABC-453E-8C3F-B91577DD0030}" srcId="{7D928D10-8D65-467B-A361-7A7F66C64592}" destId="{8E797FCF-DE6B-45AF-A7AD-7EB950776B5C}" srcOrd="0" destOrd="0" parTransId="{92E5BBE4-5FCB-4794-A212-524876538BC2}" sibTransId="{AB78C0FB-AE69-41D3-A5F3-D343E7B97598}"/>
    <dgm:cxn modelId="{CA0D7E43-1FF4-46F7-BCB8-BBB01D7BC484}" srcId="{7D928D10-8D65-467B-A361-7A7F66C64592}" destId="{8A62216B-90CA-4AEF-B853-106E21D7C0CF}" srcOrd="5" destOrd="0" parTransId="{5B6E8BF9-CCD8-42CC-B1A2-613DAF0C95CF}" sibTransId="{C3E1C14F-C693-4341-A07E-C4452EAFCB59}"/>
    <dgm:cxn modelId="{4C7C7165-E52C-4A3F-8E66-472B87BE67A1}" srcId="{7D928D10-8D65-467B-A361-7A7F66C64592}" destId="{0C0C494D-D771-4A64-9B02-C6D247D72AC5}" srcOrd="6" destOrd="0" parTransId="{BFDE4C6F-DCA4-4979-A8F9-2805F58FBB65}" sibTransId="{F90891B2-5037-4EBF-B0D9-E8B2F277C0CF}"/>
    <dgm:cxn modelId="{EF81B067-16DC-46F3-938D-3D60F44FB129}" srcId="{7D928D10-8D65-467B-A361-7A7F66C64592}" destId="{FD96DC65-DEE2-4C15-BCCB-585A682D0B4B}" srcOrd="7" destOrd="0" parTransId="{63E5F100-98EF-4A0D-B624-E6CD0A111B08}" sibTransId="{1B2A87F8-4C5F-44D5-AF37-362FFD97201B}"/>
    <dgm:cxn modelId="{CF720255-F247-45D4-B2F7-BF4D74FCBB3F}" type="presOf" srcId="{7D928D10-8D65-467B-A361-7A7F66C64592}" destId="{38421626-CA77-4716-8D92-32AA2B8042BA}" srcOrd="0" destOrd="0" presId="urn:microsoft.com/office/officeart/2008/layout/LinedList"/>
    <dgm:cxn modelId="{FAC05084-52A3-4C40-947F-BC75AAC327D6}" type="presOf" srcId="{FD96DC65-DEE2-4C15-BCCB-585A682D0B4B}" destId="{7B752F92-DC12-4533-9701-B84AF403888B}" srcOrd="0" destOrd="0" presId="urn:microsoft.com/office/officeart/2008/layout/LinedList"/>
    <dgm:cxn modelId="{9ECFE09C-29AE-4C24-AF0E-807CED4F5D3A}" type="presOf" srcId="{C93BCF4F-8975-4ED6-A008-80533203A65A}" destId="{CDC7F2E2-4A81-48F0-AEEC-3E641AD96552}" srcOrd="0" destOrd="0" presId="urn:microsoft.com/office/officeart/2008/layout/LinedList"/>
    <dgm:cxn modelId="{3ED26AA2-2A47-425E-A56B-05953572C08A}" srcId="{7D928D10-8D65-467B-A361-7A7F66C64592}" destId="{E1B9F2BF-3E58-41C1-A16D-48B43CA90BFE}" srcOrd="1" destOrd="0" parTransId="{15BFA465-0888-4F3D-8F91-2356ED47DCD0}" sibTransId="{90084D2B-B692-44FB-92DE-BDEE2F90D284}"/>
    <dgm:cxn modelId="{D47339BF-22B7-4E5F-9C78-250CCC301F57}" type="presOf" srcId="{E1B9F2BF-3E58-41C1-A16D-48B43CA90BFE}" destId="{3F2945D0-BAE1-4678-814E-41E7EAF62246}" srcOrd="0" destOrd="0" presId="urn:microsoft.com/office/officeart/2008/layout/LinedList"/>
    <dgm:cxn modelId="{B69988C5-20B2-46BE-B484-D4892D9FEBEB}" srcId="{7D928D10-8D65-467B-A361-7A7F66C64592}" destId="{C93BCF4F-8975-4ED6-A008-80533203A65A}" srcOrd="2" destOrd="0" parTransId="{BA48F055-EFFC-4F08-B01B-7BED4B28CE63}" sibTransId="{C14F5ABA-4910-44C8-B928-7C64716A4C10}"/>
    <dgm:cxn modelId="{1F2648E0-82FB-4BB7-9005-1194BE99C267}" type="presParOf" srcId="{38421626-CA77-4716-8D92-32AA2B8042BA}" destId="{92108135-3CC9-42FC-AE89-74AF58242ADF}" srcOrd="0" destOrd="0" presId="urn:microsoft.com/office/officeart/2008/layout/LinedList"/>
    <dgm:cxn modelId="{C63D2749-2DF5-4461-84D5-7D88E6A65F53}" type="presParOf" srcId="{38421626-CA77-4716-8D92-32AA2B8042BA}" destId="{FA9B7734-C632-4CA4-9733-4DF6ECB6405D}" srcOrd="1" destOrd="0" presId="urn:microsoft.com/office/officeart/2008/layout/LinedList"/>
    <dgm:cxn modelId="{F4995EA6-2E94-4BBA-9D8B-3470471E343C}" type="presParOf" srcId="{FA9B7734-C632-4CA4-9733-4DF6ECB6405D}" destId="{0E34A46B-CD92-4510-9A48-13FA2238A1E9}" srcOrd="0" destOrd="0" presId="urn:microsoft.com/office/officeart/2008/layout/LinedList"/>
    <dgm:cxn modelId="{1E409F54-3628-40BB-A5E2-EAB94E9A9D9E}" type="presParOf" srcId="{FA9B7734-C632-4CA4-9733-4DF6ECB6405D}" destId="{04ACEC85-3605-47E7-AC1E-91191F092CD7}" srcOrd="1" destOrd="0" presId="urn:microsoft.com/office/officeart/2008/layout/LinedList"/>
    <dgm:cxn modelId="{F2268AE6-3E63-4B34-82A2-DE27116FC437}" type="presParOf" srcId="{38421626-CA77-4716-8D92-32AA2B8042BA}" destId="{0ABCFAC6-67A7-4FD4-B21E-E94258F54AEC}" srcOrd="2" destOrd="0" presId="urn:microsoft.com/office/officeart/2008/layout/LinedList"/>
    <dgm:cxn modelId="{CEC63678-8000-4ABD-827B-5D374A083D9A}" type="presParOf" srcId="{38421626-CA77-4716-8D92-32AA2B8042BA}" destId="{D07047CC-2C8E-4123-B97B-ACB4F4AEA6DC}" srcOrd="3" destOrd="0" presId="urn:microsoft.com/office/officeart/2008/layout/LinedList"/>
    <dgm:cxn modelId="{8F9010B5-6FD4-4BE8-9A35-28F80C10C5AA}" type="presParOf" srcId="{D07047CC-2C8E-4123-B97B-ACB4F4AEA6DC}" destId="{3F2945D0-BAE1-4678-814E-41E7EAF62246}" srcOrd="0" destOrd="0" presId="urn:microsoft.com/office/officeart/2008/layout/LinedList"/>
    <dgm:cxn modelId="{37C72852-84D1-469E-9ADB-DED7314B0B1F}" type="presParOf" srcId="{D07047CC-2C8E-4123-B97B-ACB4F4AEA6DC}" destId="{A3F4B48F-E414-4EC0-A62E-17F0CD760212}" srcOrd="1" destOrd="0" presId="urn:microsoft.com/office/officeart/2008/layout/LinedList"/>
    <dgm:cxn modelId="{EF957FCD-5A86-4C54-9103-D4050D63D05B}" type="presParOf" srcId="{38421626-CA77-4716-8D92-32AA2B8042BA}" destId="{BA840D6D-3FF2-4DD0-B8FA-FC0C05CD77DA}" srcOrd="4" destOrd="0" presId="urn:microsoft.com/office/officeart/2008/layout/LinedList"/>
    <dgm:cxn modelId="{986E3EB6-8DA5-4741-87A5-DF2AAF162EB6}" type="presParOf" srcId="{38421626-CA77-4716-8D92-32AA2B8042BA}" destId="{8017AC18-7019-4515-AD78-F493069ADF17}" srcOrd="5" destOrd="0" presId="urn:microsoft.com/office/officeart/2008/layout/LinedList"/>
    <dgm:cxn modelId="{4CB2BCD7-0870-4B2F-B29B-5EC9EA9345DF}" type="presParOf" srcId="{8017AC18-7019-4515-AD78-F493069ADF17}" destId="{CDC7F2E2-4A81-48F0-AEEC-3E641AD96552}" srcOrd="0" destOrd="0" presId="urn:microsoft.com/office/officeart/2008/layout/LinedList"/>
    <dgm:cxn modelId="{9947001A-3500-4605-8E77-560646EF1AEB}" type="presParOf" srcId="{8017AC18-7019-4515-AD78-F493069ADF17}" destId="{56534AAF-9001-4928-A378-802AC41AAF6B}" srcOrd="1" destOrd="0" presId="urn:microsoft.com/office/officeart/2008/layout/LinedList"/>
    <dgm:cxn modelId="{358EDAF6-630F-4DB6-AEAE-D4E2D6125280}" type="presParOf" srcId="{38421626-CA77-4716-8D92-32AA2B8042BA}" destId="{0FA439F1-BC38-4237-81CF-66B82DB46CE9}" srcOrd="6" destOrd="0" presId="urn:microsoft.com/office/officeart/2008/layout/LinedList"/>
    <dgm:cxn modelId="{B2FC954C-DD36-4A15-B0B1-B750347B9043}" type="presParOf" srcId="{38421626-CA77-4716-8D92-32AA2B8042BA}" destId="{9AB4EB11-2E81-4620-AFA8-08D713A1DC02}" srcOrd="7" destOrd="0" presId="urn:microsoft.com/office/officeart/2008/layout/LinedList"/>
    <dgm:cxn modelId="{EE23C933-D4CB-4F46-BE2A-B4CED5DAA3BD}" type="presParOf" srcId="{9AB4EB11-2E81-4620-AFA8-08D713A1DC02}" destId="{460F7751-E93E-46FC-BC89-287313983854}" srcOrd="0" destOrd="0" presId="urn:microsoft.com/office/officeart/2008/layout/LinedList"/>
    <dgm:cxn modelId="{3538ED91-021F-4052-9EBA-687049D5653B}" type="presParOf" srcId="{9AB4EB11-2E81-4620-AFA8-08D713A1DC02}" destId="{C7910CE2-8D95-4BA6-A7F2-380E18AF5BC1}" srcOrd="1" destOrd="0" presId="urn:microsoft.com/office/officeart/2008/layout/LinedList"/>
    <dgm:cxn modelId="{D64D666A-F472-48D2-BC6B-07C8041429FF}" type="presParOf" srcId="{38421626-CA77-4716-8D92-32AA2B8042BA}" destId="{8B1C1427-4A0A-4FA3-BF30-6D0CA536171B}" srcOrd="8" destOrd="0" presId="urn:microsoft.com/office/officeart/2008/layout/LinedList"/>
    <dgm:cxn modelId="{5E9EFD8C-8548-43D6-934B-4FB851808907}" type="presParOf" srcId="{38421626-CA77-4716-8D92-32AA2B8042BA}" destId="{E1AC85B2-69C7-42E2-B6A1-FABCA7B1443C}" srcOrd="9" destOrd="0" presId="urn:microsoft.com/office/officeart/2008/layout/LinedList"/>
    <dgm:cxn modelId="{D4E57B26-D15C-4DB5-98BB-B0EB5D6F941F}" type="presParOf" srcId="{E1AC85B2-69C7-42E2-B6A1-FABCA7B1443C}" destId="{D5D44919-1001-4FC2-93EC-44E309FED2F4}" srcOrd="0" destOrd="0" presId="urn:microsoft.com/office/officeart/2008/layout/LinedList"/>
    <dgm:cxn modelId="{2AA9AA42-47AB-495B-A994-F1BE3D3E8F08}" type="presParOf" srcId="{E1AC85B2-69C7-42E2-B6A1-FABCA7B1443C}" destId="{BE032437-B1B3-4D11-857D-6F0311501378}" srcOrd="1" destOrd="0" presId="urn:microsoft.com/office/officeart/2008/layout/LinedList"/>
    <dgm:cxn modelId="{55F1F5AD-48F6-4728-ABFD-0358A0DC88DA}" type="presParOf" srcId="{38421626-CA77-4716-8D92-32AA2B8042BA}" destId="{47922D4F-7FF9-46B5-9D29-DEA6ECB81535}" srcOrd="10" destOrd="0" presId="urn:microsoft.com/office/officeart/2008/layout/LinedList"/>
    <dgm:cxn modelId="{68F84965-F419-4D2A-877D-624644303E42}" type="presParOf" srcId="{38421626-CA77-4716-8D92-32AA2B8042BA}" destId="{2B41636C-F6B6-4042-A6F7-4DC9DB18B35F}" srcOrd="11" destOrd="0" presId="urn:microsoft.com/office/officeart/2008/layout/LinedList"/>
    <dgm:cxn modelId="{44ECA15F-C470-4B09-BE49-97B478961BE1}" type="presParOf" srcId="{2B41636C-F6B6-4042-A6F7-4DC9DB18B35F}" destId="{5AE6EB26-1437-4678-A448-C7592A4F0383}" srcOrd="0" destOrd="0" presId="urn:microsoft.com/office/officeart/2008/layout/LinedList"/>
    <dgm:cxn modelId="{CD1BA410-6F40-4C66-B580-9562945F95AB}" type="presParOf" srcId="{2B41636C-F6B6-4042-A6F7-4DC9DB18B35F}" destId="{00BCDE2A-41B6-4943-9415-EC925547F8FF}" srcOrd="1" destOrd="0" presId="urn:microsoft.com/office/officeart/2008/layout/LinedList"/>
    <dgm:cxn modelId="{0E160D4A-92A4-470B-9D6A-8468A700CC16}" type="presParOf" srcId="{38421626-CA77-4716-8D92-32AA2B8042BA}" destId="{8335E0DA-5D0D-41C1-AFA5-52595C7D948D}" srcOrd="12" destOrd="0" presId="urn:microsoft.com/office/officeart/2008/layout/LinedList"/>
    <dgm:cxn modelId="{79FF1B91-EF24-4EED-81A7-816BC47FE3AA}" type="presParOf" srcId="{38421626-CA77-4716-8D92-32AA2B8042BA}" destId="{868680C2-6330-4549-8F7A-5398737323E9}" srcOrd="13" destOrd="0" presId="urn:microsoft.com/office/officeart/2008/layout/LinedList"/>
    <dgm:cxn modelId="{61EF15BF-8878-489C-8A3B-1E3CC766BB78}" type="presParOf" srcId="{868680C2-6330-4549-8F7A-5398737323E9}" destId="{DF618FED-1673-4F44-86B3-1CD6DD7EE097}" srcOrd="0" destOrd="0" presId="urn:microsoft.com/office/officeart/2008/layout/LinedList"/>
    <dgm:cxn modelId="{50BE5391-F78F-4215-BE6D-1F585AB73F68}" type="presParOf" srcId="{868680C2-6330-4549-8F7A-5398737323E9}" destId="{E0A40558-D322-41D9-AC25-1CF85CE666AD}" srcOrd="1" destOrd="0" presId="urn:microsoft.com/office/officeart/2008/layout/LinedList"/>
    <dgm:cxn modelId="{0E3A66EC-C470-465D-93A4-9A9275F07A9F}" type="presParOf" srcId="{38421626-CA77-4716-8D92-32AA2B8042BA}" destId="{D5EDDBE5-B008-4F00-A681-3A0476689C9D}" srcOrd="14" destOrd="0" presId="urn:microsoft.com/office/officeart/2008/layout/LinedList"/>
    <dgm:cxn modelId="{6285F96B-03B6-4CBF-92E4-8D1E482B43B5}" type="presParOf" srcId="{38421626-CA77-4716-8D92-32AA2B8042BA}" destId="{0DCD1C7A-7B3C-4936-8409-3A1B48C24DE3}" srcOrd="15" destOrd="0" presId="urn:microsoft.com/office/officeart/2008/layout/LinedList"/>
    <dgm:cxn modelId="{E78023EB-72B0-4D0F-A7BB-C83F66E38029}" type="presParOf" srcId="{0DCD1C7A-7B3C-4936-8409-3A1B48C24DE3}" destId="{7B752F92-DC12-4533-9701-B84AF403888B}" srcOrd="0" destOrd="0" presId="urn:microsoft.com/office/officeart/2008/layout/LinedList"/>
    <dgm:cxn modelId="{6AA853F7-A90C-4688-8657-37E5362D17A2}" type="presParOf" srcId="{0DCD1C7A-7B3C-4936-8409-3A1B48C24DE3}" destId="{6D56F146-8F9C-4F01-8442-5C0A85E1DEF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F2D78D-8E1C-4CB3-8957-A3690856EAF5}">
      <dsp:nvSpPr>
        <dsp:cNvPr id="0" name=""/>
        <dsp:cNvSpPr/>
      </dsp:nvSpPr>
      <dsp:spPr>
        <a:xfrm>
          <a:off x="0" y="647"/>
          <a:ext cx="7741163"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12C33C-D520-4A5B-8534-84DC7BD70485}">
      <dsp:nvSpPr>
        <dsp:cNvPr id="0" name=""/>
        <dsp:cNvSpPr/>
      </dsp:nvSpPr>
      <dsp:spPr>
        <a:xfrm>
          <a:off x="0" y="647"/>
          <a:ext cx="7741163" cy="757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Does anyone have an idea of what the role of the Visiting Tutor is whilst you are on placement?</a:t>
          </a:r>
          <a:endParaRPr lang="en-US" sz="2200" kern="1200" dirty="0"/>
        </a:p>
      </dsp:txBody>
      <dsp:txXfrm>
        <a:off x="0" y="647"/>
        <a:ext cx="7741163" cy="757622"/>
      </dsp:txXfrm>
    </dsp:sp>
    <dsp:sp modelId="{E3F50AC4-4913-43E7-A5AF-BA3CC75D583B}">
      <dsp:nvSpPr>
        <dsp:cNvPr id="0" name=""/>
        <dsp:cNvSpPr/>
      </dsp:nvSpPr>
      <dsp:spPr>
        <a:xfrm>
          <a:off x="0" y="758270"/>
          <a:ext cx="7741163"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915870-B325-43E1-9416-7EFE0CAB44ED}">
      <dsp:nvSpPr>
        <dsp:cNvPr id="0" name=""/>
        <dsp:cNvSpPr/>
      </dsp:nvSpPr>
      <dsp:spPr>
        <a:xfrm>
          <a:off x="0" y="758270"/>
          <a:ext cx="7741163" cy="757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What is a three-way meeting?</a:t>
          </a:r>
          <a:endParaRPr lang="en-US" sz="2200" kern="1200" dirty="0"/>
        </a:p>
      </dsp:txBody>
      <dsp:txXfrm>
        <a:off x="0" y="758270"/>
        <a:ext cx="7741163" cy="757622"/>
      </dsp:txXfrm>
    </dsp:sp>
    <dsp:sp modelId="{3BFDFA10-0513-4CE8-902F-63FC7FF26521}">
      <dsp:nvSpPr>
        <dsp:cNvPr id="0" name=""/>
        <dsp:cNvSpPr/>
      </dsp:nvSpPr>
      <dsp:spPr>
        <a:xfrm>
          <a:off x="0" y="1515893"/>
          <a:ext cx="7741163"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FF81F0-1707-4675-8CB0-8C19867EB0BC}">
      <dsp:nvSpPr>
        <dsp:cNvPr id="0" name=""/>
        <dsp:cNvSpPr/>
      </dsp:nvSpPr>
      <dsp:spPr>
        <a:xfrm>
          <a:off x="0" y="1515893"/>
          <a:ext cx="7741163" cy="757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Supervisor and supervision?</a:t>
          </a:r>
          <a:endParaRPr lang="en-US" sz="2200" kern="1200"/>
        </a:p>
      </dsp:txBody>
      <dsp:txXfrm>
        <a:off x="0" y="1515893"/>
        <a:ext cx="7741163" cy="757622"/>
      </dsp:txXfrm>
    </dsp:sp>
    <dsp:sp modelId="{A8522259-F457-4439-B27F-63E241F2A7FA}">
      <dsp:nvSpPr>
        <dsp:cNvPr id="0" name=""/>
        <dsp:cNvSpPr/>
      </dsp:nvSpPr>
      <dsp:spPr>
        <a:xfrm>
          <a:off x="0" y="2273516"/>
          <a:ext cx="7741163"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BC3F24-60F8-441D-8D42-79979606391B}">
      <dsp:nvSpPr>
        <dsp:cNvPr id="0" name=""/>
        <dsp:cNvSpPr/>
      </dsp:nvSpPr>
      <dsp:spPr>
        <a:xfrm>
          <a:off x="0" y="2273516"/>
          <a:ext cx="7741163" cy="757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Learning Mentor?</a:t>
          </a:r>
          <a:endParaRPr lang="en-US" sz="2200" kern="1200"/>
        </a:p>
      </dsp:txBody>
      <dsp:txXfrm>
        <a:off x="0" y="2273516"/>
        <a:ext cx="7741163" cy="757622"/>
      </dsp:txXfrm>
    </dsp:sp>
    <dsp:sp modelId="{B8C2085A-488A-4688-85CF-B1F6695D2B80}">
      <dsp:nvSpPr>
        <dsp:cNvPr id="0" name=""/>
        <dsp:cNvSpPr/>
      </dsp:nvSpPr>
      <dsp:spPr>
        <a:xfrm>
          <a:off x="0" y="3031138"/>
          <a:ext cx="7741163"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7B4837-C577-4824-AD08-ADDC35D928D9}">
      <dsp:nvSpPr>
        <dsp:cNvPr id="0" name=""/>
        <dsp:cNvSpPr/>
      </dsp:nvSpPr>
      <dsp:spPr>
        <a:xfrm>
          <a:off x="0" y="3031138"/>
          <a:ext cx="7741163" cy="757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Professional Development plan?</a:t>
          </a:r>
          <a:endParaRPr lang="en-US" sz="2200" kern="1200"/>
        </a:p>
      </dsp:txBody>
      <dsp:txXfrm>
        <a:off x="0" y="3031138"/>
        <a:ext cx="7741163" cy="757622"/>
      </dsp:txXfrm>
    </dsp:sp>
    <dsp:sp modelId="{315E7BED-5881-4959-936D-BE3AD7637CDA}">
      <dsp:nvSpPr>
        <dsp:cNvPr id="0" name=""/>
        <dsp:cNvSpPr/>
      </dsp:nvSpPr>
      <dsp:spPr>
        <a:xfrm>
          <a:off x="0" y="3788761"/>
          <a:ext cx="7741163"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364EE8-CD61-4F22-958E-45BC8A599EC0}">
      <dsp:nvSpPr>
        <dsp:cNvPr id="0" name=""/>
        <dsp:cNvSpPr/>
      </dsp:nvSpPr>
      <dsp:spPr>
        <a:xfrm>
          <a:off x="0" y="3788761"/>
          <a:ext cx="7741163" cy="757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 Community Profile</a:t>
          </a:r>
          <a:endParaRPr lang="en-US" sz="2200" kern="1200"/>
        </a:p>
      </dsp:txBody>
      <dsp:txXfrm>
        <a:off x="0" y="3788761"/>
        <a:ext cx="7741163" cy="757622"/>
      </dsp:txXfrm>
    </dsp:sp>
    <dsp:sp modelId="{42FC2EE6-3829-40DE-98AA-9702CF360740}">
      <dsp:nvSpPr>
        <dsp:cNvPr id="0" name=""/>
        <dsp:cNvSpPr/>
      </dsp:nvSpPr>
      <dsp:spPr>
        <a:xfrm>
          <a:off x="0" y="4546384"/>
          <a:ext cx="7741163"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2B6AD3-299C-4BF7-AA10-9F53B7367CE4}">
      <dsp:nvSpPr>
        <dsp:cNvPr id="0" name=""/>
        <dsp:cNvSpPr/>
      </dsp:nvSpPr>
      <dsp:spPr>
        <a:xfrm>
          <a:off x="0" y="4546384"/>
          <a:ext cx="7741163" cy="757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A Risk Assessment?</a:t>
          </a:r>
          <a:endParaRPr lang="en-US" sz="2200" kern="1200" dirty="0"/>
        </a:p>
      </dsp:txBody>
      <dsp:txXfrm>
        <a:off x="0" y="4546384"/>
        <a:ext cx="7741163" cy="7576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32004A-C7F0-493C-B8E3-C760E7F48BAC}">
      <dsp:nvSpPr>
        <dsp:cNvPr id="0" name=""/>
        <dsp:cNvSpPr/>
      </dsp:nvSpPr>
      <dsp:spPr>
        <a:xfrm>
          <a:off x="0" y="651"/>
          <a:ext cx="105156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6B4CAC6-AF4F-4816-947B-5D34A3B3CFEE}">
      <dsp:nvSpPr>
        <dsp:cNvPr id="0" name=""/>
        <dsp:cNvSpPr/>
      </dsp:nvSpPr>
      <dsp:spPr>
        <a:xfrm>
          <a:off x="0" y="651"/>
          <a:ext cx="10515600" cy="10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You are required to familiarise yourself with the Fieldwork Guidelines and the NOS standards.</a:t>
          </a:r>
          <a:endParaRPr lang="en-US" sz="2600" kern="1200"/>
        </a:p>
      </dsp:txBody>
      <dsp:txXfrm>
        <a:off x="0" y="651"/>
        <a:ext cx="10515600" cy="1067925"/>
      </dsp:txXfrm>
    </dsp:sp>
    <dsp:sp modelId="{CFA6EFB4-AB84-4310-A142-F0153BC93786}">
      <dsp:nvSpPr>
        <dsp:cNvPr id="0" name=""/>
        <dsp:cNvSpPr/>
      </dsp:nvSpPr>
      <dsp:spPr>
        <a:xfrm>
          <a:off x="0" y="1068576"/>
          <a:ext cx="105156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9B9CB3D-4D6E-4F96-A88C-EF256138E0AC}">
      <dsp:nvSpPr>
        <dsp:cNvPr id="0" name=""/>
        <dsp:cNvSpPr/>
      </dsp:nvSpPr>
      <dsp:spPr>
        <a:xfrm>
          <a:off x="0" y="1068576"/>
          <a:ext cx="10515600" cy="10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dirty="0"/>
            <a:t>Save a copy of the NOS evidence matrix so that you can update this when required. This is on Moodle for you.</a:t>
          </a:r>
          <a:endParaRPr lang="en-US" sz="2600" b="1" kern="1200" dirty="0"/>
        </a:p>
      </dsp:txBody>
      <dsp:txXfrm>
        <a:off x="0" y="1068576"/>
        <a:ext cx="10515600" cy="1067925"/>
      </dsp:txXfrm>
    </dsp:sp>
    <dsp:sp modelId="{7A8EAA18-A31A-4E71-914A-2762889D11B9}">
      <dsp:nvSpPr>
        <dsp:cNvPr id="0" name=""/>
        <dsp:cNvSpPr/>
      </dsp:nvSpPr>
      <dsp:spPr>
        <a:xfrm>
          <a:off x="0" y="2136501"/>
          <a:ext cx="105156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1FAEBFC-F36E-4081-9611-72A268F898A8}">
      <dsp:nvSpPr>
        <dsp:cNvPr id="0" name=""/>
        <dsp:cNvSpPr/>
      </dsp:nvSpPr>
      <dsp:spPr>
        <a:xfrm>
          <a:off x="0" y="2136501"/>
          <a:ext cx="10515600" cy="10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You should read the Fieldwork Guidelines from cover to cover, make notes and highlight important sections.</a:t>
          </a:r>
          <a:endParaRPr lang="en-US" sz="2600" kern="1200"/>
        </a:p>
      </dsp:txBody>
      <dsp:txXfrm>
        <a:off x="0" y="2136501"/>
        <a:ext cx="10515600" cy="1067925"/>
      </dsp:txXfrm>
    </dsp:sp>
    <dsp:sp modelId="{AE878C63-8CC2-4486-9F14-0F9E0AF3BB48}">
      <dsp:nvSpPr>
        <dsp:cNvPr id="0" name=""/>
        <dsp:cNvSpPr/>
      </dsp:nvSpPr>
      <dsp:spPr>
        <a:xfrm>
          <a:off x="0" y="3204427"/>
          <a:ext cx="105156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93B6A1E-159F-4E93-B025-4EFD111D5CC7}">
      <dsp:nvSpPr>
        <dsp:cNvPr id="0" name=""/>
        <dsp:cNvSpPr/>
      </dsp:nvSpPr>
      <dsp:spPr>
        <a:xfrm>
          <a:off x="0" y="3204427"/>
          <a:ext cx="10515600" cy="10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However, you are not expected to read all the National Occupational Standards however familiarise yourself with this. </a:t>
          </a:r>
          <a:endParaRPr lang="en-US" sz="2600" kern="1200" dirty="0"/>
        </a:p>
      </dsp:txBody>
      <dsp:txXfrm>
        <a:off x="0" y="3204427"/>
        <a:ext cx="10515600" cy="1067925"/>
      </dsp:txXfrm>
    </dsp:sp>
    <dsp:sp modelId="{F3721C0E-6C9E-498A-8243-6F90ABA88937}">
      <dsp:nvSpPr>
        <dsp:cNvPr id="0" name=""/>
        <dsp:cNvSpPr/>
      </dsp:nvSpPr>
      <dsp:spPr>
        <a:xfrm>
          <a:off x="0" y="4272352"/>
          <a:ext cx="105156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8FDA0CE-5AD7-424D-9BD1-BDDE6473360A}">
      <dsp:nvSpPr>
        <dsp:cNvPr id="0" name=""/>
        <dsp:cNvSpPr/>
      </dsp:nvSpPr>
      <dsp:spPr>
        <a:xfrm>
          <a:off x="0" y="4272352"/>
          <a:ext cx="10515600" cy="10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You could scan through this document (NOS) and consider if you are already able to evidence some of these, and how could you do that. </a:t>
          </a:r>
          <a:endParaRPr lang="en-US" sz="2600" kern="1200"/>
        </a:p>
      </dsp:txBody>
      <dsp:txXfrm>
        <a:off x="0" y="4272352"/>
        <a:ext cx="10515600" cy="10679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6AF016-D531-4479-8E3A-E25A27FC074E}">
      <dsp:nvSpPr>
        <dsp:cNvPr id="0" name=""/>
        <dsp:cNvSpPr/>
      </dsp:nvSpPr>
      <dsp:spPr>
        <a:xfrm>
          <a:off x="0" y="301617"/>
          <a:ext cx="10868890" cy="11583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solidFill>
                <a:schemeClr val="tx1"/>
              </a:solidFill>
            </a:rPr>
            <a:t>Placements provide an opportunity to put your academic learning into practice and to gain confidence and competence in understanding and applying youth work values, skills and knowledge, safely and effectively, in work with service users.</a:t>
          </a:r>
          <a:endParaRPr lang="en-US" sz="2200" kern="1200" dirty="0">
            <a:solidFill>
              <a:schemeClr val="tx1"/>
            </a:solidFill>
          </a:endParaRPr>
        </a:p>
      </dsp:txBody>
      <dsp:txXfrm>
        <a:off x="56544" y="358161"/>
        <a:ext cx="10755802" cy="1045212"/>
      </dsp:txXfrm>
    </dsp:sp>
    <dsp:sp modelId="{2FC1B0FB-4EBE-45B0-A018-32138B4C7FEE}">
      <dsp:nvSpPr>
        <dsp:cNvPr id="0" name=""/>
        <dsp:cNvSpPr/>
      </dsp:nvSpPr>
      <dsp:spPr>
        <a:xfrm>
          <a:off x="0" y="1523277"/>
          <a:ext cx="10868890" cy="11583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solidFill>
                <a:schemeClr val="tx1"/>
              </a:solidFill>
            </a:rPr>
            <a:t>In this way, placements are aimed at enabling you to ‘</a:t>
          </a:r>
          <a:r>
            <a:rPr lang="en-GB" sz="2200" i="1" kern="1200" dirty="0">
              <a:solidFill>
                <a:schemeClr val="tx1"/>
              </a:solidFill>
            </a:rPr>
            <a:t>bridge the gap</a:t>
          </a:r>
          <a:r>
            <a:rPr lang="en-GB" sz="2200" kern="1200" dirty="0">
              <a:solidFill>
                <a:schemeClr val="tx1"/>
              </a:solidFill>
            </a:rPr>
            <a:t>’ between ‘</a:t>
          </a:r>
          <a:r>
            <a:rPr lang="en-GB" sz="2200" i="1" kern="1200" dirty="0">
              <a:solidFill>
                <a:schemeClr val="tx1"/>
              </a:solidFill>
            </a:rPr>
            <a:t>youth work in theory</a:t>
          </a:r>
          <a:r>
            <a:rPr lang="en-GB" sz="2200" kern="1200" dirty="0">
              <a:solidFill>
                <a:schemeClr val="tx1"/>
              </a:solidFill>
            </a:rPr>
            <a:t>’ and ‘</a:t>
          </a:r>
          <a:r>
            <a:rPr lang="en-GB" sz="2200" i="1" kern="1200" dirty="0">
              <a:solidFill>
                <a:schemeClr val="tx1"/>
              </a:solidFill>
            </a:rPr>
            <a:t>youth work in practice</a:t>
          </a:r>
          <a:r>
            <a:rPr lang="en-GB" sz="2200" kern="1200" dirty="0">
              <a:solidFill>
                <a:schemeClr val="tx1"/>
              </a:solidFill>
            </a:rPr>
            <a:t>’.</a:t>
          </a:r>
          <a:endParaRPr lang="en-US" sz="2200" kern="1200" dirty="0">
            <a:solidFill>
              <a:schemeClr val="tx1"/>
            </a:solidFill>
          </a:endParaRPr>
        </a:p>
      </dsp:txBody>
      <dsp:txXfrm>
        <a:off x="56544" y="1579821"/>
        <a:ext cx="10755802" cy="1045212"/>
      </dsp:txXfrm>
    </dsp:sp>
    <dsp:sp modelId="{CEF05C09-ABA2-4439-A9B3-7078F9D84D21}">
      <dsp:nvSpPr>
        <dsp:cNvPr id="0" name=""/>
        <dsp:cNvSpPr/>
      </dsp:nvSpPr>
      <dsp:spPr>
        <a:xfrm>
          <a:off x="0" y="2744937"/>
          <a:ext cx="10868890" cy="11583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solidFill>
                <a:schemeClr val="tx1"/>
              </a:solidFill>
            </a:rPr>
            <a:t>During your placement you will be supported by the placement team to understand the professional standards for your practice.</a:t>
          </a:r>
          <a:endParaRPr lang="en-US" sz="2200" kern="1200" dirty="0">
            <a:solidFill>
              <a:schemeClr val="tx1"/>
            </a:solidFill>
          </a:endParaRPr>
        </a:p>
      </dsp:txBody>
      <dsp:txXfrm>
        <a:off x="56544" y="2801481"/>
        <a:ext cx="10755802" cy="10452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75B09A-02F7-4F68-B0EF-24ED6058EF09}">
      <dsp:nvSpPr>
        <dsp:cNvPr id="0" name=""/>
        <dsp:cNvSpPr/>
      </dsp:nvSpPr>
      <dsp:spPr>
        <a:xfrm>
          <a:off x="0" y="54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1D38DD-9A1C-43EA-9BED-68A71402875F}">
      <dsp:nvSpPr>
        <dsp:cNvPr id="0" name=""/>
        <dsp:cNvSpPr/>
      </dsp:nvSpPr>
      <dsp:spPr>
        <a:xfrm>
          <a:off x="0" y="542"/>
          <a:ext cx="10515600" cy="887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Youth work placements are varied, diverse and unique. </a:t>
          </a:r>
          <a:endParaRPr lang="en-US" sz="1800" kern="1200"/>
        </a:p>
      </dsp:txBody>
      <dsp:txXfrm>
        <a:off x="0" y="542"/>
        <a:ext cx="10515600" cy="887976"/>
      </dsp:txXfrm>
    </dsp:sp>
    <dsp:sp modelId="{39C3FBC5-E515-439D-BAAD-97E0F10AC0A7}">
      <dsp:nvSpPr>
        <dsp:cNvPr id="0" name=""/>
        <dsp:cNvSpPr/>
      </dsp:nvSpPr>
      <dsp:spPr>
        <a:xfrm>
          <a:off x="0" y="88851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F7C5FC-18A7-420B-8FB9-FD8DBAE787FE}">
      <dsp:nvSpPr>
        <dsp:cNvPr id="0" name=""/>
        <dsp:cNvSpPr/>
      </dsp:nvSpPr>
      <dsp:spPr>
        <a:xfrm>
          <a:off x="0" y="888518"/>
          <a:ext cx="10515600" cy="887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Increasingly over the last few years, placements have been developed in a range of non-traditional settings which may not be automatically associated with the practice of ‘traditional’ youth work.</a:t>
          </a:r>
          <a:endParaRPr lang="en-US" sz="1800" kern="1200"/>
        </a:p>
      </dsp:txBody>
      <dsp:txXfrm>
        <a:off x="0" y="888518"/>
        <a:ext cx="10515600" cy="887976"/>
      </dsp:txXfrm>
    </dsp:sp>
    <dsp:sp modelId="{C57E96FB-215B-40E3-AC5B-05B94356FACC}">
      <dsp:nvSpPr>
        <dsp:cNvPr id="0" name=""/>
        <dsp:cNvSpPr/>
      </dsp:nvSpPr>
      <dsp:spPr>
        <a:xfrm>
          <a:off x="0" y="177649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6271C3-D656-4913-BA84-604691A1BC7D}">
      <dsp:nvSpPr>
        <dsp:cNvPr id="0" name=""/>
        <dsp:cNvSpPr/>
      </dsp:nvSpPr>
      <dsp:spPr>
        <a:xfrm>
          <a:off x="0" y="1776495"/>
          <a:ext cx="10515600" cy="887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These include youth offending, prison service, hospitals, language initiatives, substance misuse teams and so on.</a:t>
          </a:r>
          <a:endParaRPr lang="en-US" sz="1800" kern="1200"/>
        </a:p>
      </dsp:txBody>
      <dsp:txXfrm>
        <a:off x="0" y="1776495"/>
        <a:ext cx="10515600" cy="887976"/>
      </dsp:txXfrm>
    </dsp:sp>
    <dsp:sp modelId="{4FE5CCCB-FE48-4D54-8C8E-762D7A8599F6}">
      <dsp:nvSpPr>
        <dsp:cNvPr id="0" name=""/>
        <dsp:cNvSpPr/>
      </dsp:nvSpPr>
      <dsp:spPr>
        <a:xfrm>
          <a:off x="0" y="266447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125677-8719-45A4-9F44-33BBFDF55AFC}">
      <dsp:nvSpPr>
        <dsp:cNvPr id="0" name=""/>
        <dsp:cNvSpPr/>
      </dsp:nvSpPr>
      <dsp:spPr>
        <a:xfrm>
          <a:off x="0" y="2664471"/>
          <a:ext cx="10515600" cy="887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You will be significantly supported during your level 4 placement and often placements are pre-planned and allocated to you by the placement co-ordinator at level 4.</a:t>
          </a:r>
          <a:endParaRPr lang="en-US" sz="1800" kern="1200"/>
        </a:p>
      </dsp:txBody>
      <dsp:txXfrm>
        <a:off x="0" y="2664471"/>
        <a:ext cx="10515600" cy="887976"/>
      </dsp:txXfrm>
    </dsp:sp>
    <dsp:sp modelId="{A298494D-20DC-465D-8D3E-86A8F8514A36}">
      <dsp:nvSpPr>
        <dsp:cNvPr id="0" name=""/>
        <dsp:cNvSpPr/>
      </dsp:nvSpPr>
      <dsp:spPr>
        <a:xfrm>
          <a:off x="0" y="355244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666274-9190-4E21-81A6-185F5FB62AA8}">
      <dsp:nvSpPr>
        <dsp:cNvPr id="0" name=""/>
        <dsp:cNvSpPr/>
      </dsp:nvSpPr>
      <dsp:spPr>
        <a:xfrm>
          <a:off x="0" y="3552448"/>
          <a:ext cx="10515600" cy="887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This is not the case at level 5 and 6 and you should therefore use this level of support at level 4 to prepare for the next 2 levels.  </a:t>
          </a:r>
          <a:endParaRPr lang="en-US" sz="1800" kern="1200"/>
        </a:p>
      </dsp:txBody>
      <dsp:txXfrm>
        <a:off x="0" y="3552448"/>
        <a:ext cx="10515600" cy="88797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975C9F-D4C3-4C4E-B7E2-DE24436E2CB4}">
      <dsp:nvSpPr>
        <dsp:cNvPr id="0" name=""/>
        <dsp:cNvSpPr/>
      </dsp:nvSpPr>
      <dsp:spPr>
        <a:xfrm>
          <a:off x="0" y="512"/>
          <a:ext cx="111488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123099-1045-4A3C-B080-989F43FCDA10}">
      <dsp:nvSpPr>
        <dsp:cNvPr id="0" name=""/>
        <dsp:cNvSpPr/>
      </dsp:nvSpPr>
      <dsp:spPr>
        <a:xfrm>
          <a:off x="0" y="512"/>
          <a:ext cx="11148864" cy="599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Some considerations:</a:t>
          </a:r>
          <a:endParaRPr lang="en-US" sz="2200" kern="1200"/>
        </a:p>
      </dsp:txBody>
      <dsp:txXfrm>
        <a:off x="0" y="512"/>
        <a:ext cx="11148864" cy="599717"/>
      </dsp:txXfrm>
    </dsp:sp>
    <dsp:sp modelId="{1AAECE19-77E3-4B60-BB97-03E71F180DB5}">
      <dsp:nvSpPr>
        <dsp:cNvPr id="0" name=""/>
        <dsp:cNvSpPr/>
      </dsp:nvSpPr>
      <dsp:spPr>
        <a:xfrm>
          <a:off x="0" y="600229"/>
          <a:ext cx="111488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434122-C196-4702-A7C1-0B900E4A3C47}">
      <dsp:nvSpPr>
        <dsp:cNvPr id="0" name=""/>
        <dsp:cNvSpPr/>
      </dsp:nvSpPr>
      <dsp:spPr>
        <a:xfrm>
          <a:off x="0" y="600229"/>
          <a:ext cx="11148864" cy="599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What does this mean to me? </a:t>
          </a:r>
          <a:endParaRPr lang="en-US" sz="2200" kern="1200" dirty="0"/>
        </a:p>
      </dsp:txBody>
      <dsp:txXfrm>
        <a:off x="0" y="600229"/>
        <a:ext cx="11148864" cy="599717"/>
      </dsp:txXfrm>
    </dsp:sp>
    <dsp:sp modelId="{CCC7B06C-6DAF-43EC-9497-AE64CCA18545}">
      <dsp:nvSpPr>
        <dsp:cNvPr id="0" name=""/>
        <dsp:cNvSpPr/>
      </dsp:nvSpPr>
      <dsp:spPr>
        <a:xfrm>
          <a:off x="0" y="1199947"/>
          <a:ext cx="111488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F0A9C8-B69A-428E-A031-87842B40347D}">
      <dsp:nvSpPr>
        <dsp:cNvPr id="0" name=""/>
        <dsp:cNvSpPr/>
      </dsp:nvSpPr>
      <dsp:spPr>
        <a:xfrm>
          <a:off x="0" y="1199947"/>
          <a:ext cx="11148864" cy="599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Professional Endorsement states that there must be a contrast in your placement. </a:t>
          </a:r>
          <a:endParaRPr lang="en-US" sz="2200" kern="1200"/>
        </a:p>
      </dsp:txBody>
      <dsp:txXfrm>
        <a:off x="0" y="1199947"/>
        <a:ext cx="11148864" cy="599717"/>
      </dsp:txXfrm>
    </dsp:sp>
    <dsp:sp modelId="{DAD4569A-8914-4C07-93A0-FE755F7E6F78}">
      <dsp:nvSpPr>
        <dsp:cNvPr id="0" name=""/>
        <dsp:cNvSpPr/>
      </dsp:nvSpPr>
      <dsp:spPr>
        <a:xfrm>
          <a:off x="0" y="1799664"/>
          <a:ext cx="111488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7039F8-849A-4CA1-BED5-89FF8D3ACBFE}">
      <dsp:nvSpPr>
        <dsp:cNvPr id="0" name=""/>
        <dsp:cNvSpPr/>
      </dsp:nvSpPr>
      <dsp:spPr>
        <a:xfrm>
          <a:off x="0" y="1799664"/>
          <a:ext cx="11148864" cy="599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Consider this is light of the way the hours are allocated for every level/year.</a:t>
          </a:r>
          <a:endParaRPr lang="en-US" sz="2200" kern="1200" dirty="0"/>
        </a:p>
      </dsp:txBody>
      <dsp:txXfrm>
        <a:off x="0" y="1799664"/>
        <a:ext cx="11148864" cy="599717"/>
      </dsp:txXfrm>
    </dsp:sp>
    <dsp:sp modelId="{C7BBA8B4-38C0-4180-85F8-2D46613D460D}">
      <dsp:nvSpPr>
        <dsp:cNvPr id="0" name=""/>
        <dsp:cNvSpPr/>
      </dsp:nvSpPr>
      <dsp:spPr>
        <a:xfrm>
          <a:off x="0" y="2399381"/>
          <a:ext cx="111488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6E4156-09A5-48F0-8533-B4D221C42B75}">
      <dsp:nvSpPr>
        <dsp:cNvPr id="0" name=""/>
        <dsp:cNvSpPr/>
      </dsp:nvSpPr>
      <dsp:spPr>
        <a:xfrm>
          <a:off x="0" y="2399381"/>
          <a:ext cx="11148864" cy="599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Level 4 – 200 hours</a:t>
          </a:r>
          <a:endParaRPr lang="en-US" sz="2200" kern="1200"/>
        </a:p>
      </dsp:txBody>
      <dsp:txXfrm>
        <a:off x="0" y="2399381"/>
        <a:ext cx="11148864" cy="599717"/>
      </dsp:txXfrm>
    </dsp:sp>
    <dsp:sp modelId="{48141568-B715-4D2C-A275-50D12E26C0B5}">
      <dsp:nvSpPr>
        <dsp:cNvPr id="0" name=""/>
        <dsp:cNvSpPr/>
      </dsp:nvSpPr>
      <dsp:spPr>
        <a:xfrm>
          <a:off x="0" y="2999098"/>
          <a:ext cx="111488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00E4EE-E920-4F86-B71A-43C7F71A3261}">
      <dsp:nvSpPr>
        <dsp:cNvPr id="0" name=""/>
        <dsp:cNvSpPr/>
      </dsp:nvSpPr>
      <dsp:spPr>
        <a:xfrm>
          <a:off x="0" y="2999098"/>
          <a:ext cx="11148864" cy="599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Level 5 – 400 hours</a:t>
          </a:r>
          <a:endParaRPr lang="en-US" sz="2200" kern="1200" dirty="0"/>
        </a:p>
      </dsp:txBody>
      <dsp:txXfrm>
        <a:off x="0" y="2999098"/>
        <a:ext cx="11148864" cy="599717"/>
      </dsp:txXfrm>
    </dsp:sp>
    <dsp:sp modelId="{126468D4-F162-46AD-B49E-27134B1AF1E8}">
      <dsp:nvSpPr>
        <dsp:cNvPr id="0" name=""/>
        <dsp:cNvSpPr/>
      </dsp:nvSpPr>
      <dsp:spPr>
        <a:xfrm>
          <a:off x="0" y="3598816"/>
          <a:ext cx="111488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E94FD3-97F8-4840-ADC3-8AB4BC873B41}">
      <dsp:nvSpPr>
        <dsp:cNvPr id="0" name=""/>
        <dsp:cNvSpPr/>
      </dsp:nvSpPr>
      <dsp:spPr>
        <a:xfrm>
          <a:off x="0" y="3598816"/>
          <a:ext cx="11148864" cy="599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Level 6 – 200 hours</a:t>
          </a:r>
          <a:endParaRPr lang="en-US" sz="2200" kern="1200"/>
        </a:p>
      </dsp:txBody>
      <dsp:txXfrm>
        <a:off x="0" y="3598816"/>
        <a:ext cx="11148864" cy="59971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A96DE7-FA21-411F-9AC2-568E47B524A6}">
      <dsp:nvSpPr>
        <dsp:cNvPr id="0" name=""/>
        <dsp:cNvSpPr/>
      </dsp:nvSpPr>
      <dsp:spPr>
        <a:xfrm>
          <a:off x="1186092" y="697653"/>
          <a:ext cx="1908562" cy="1908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F390B8-B662-4AB6-B64A-8EA50AA2812D}">
      <dsp:nvSpPr>
        <dsp:cNvPr id="0" name=""/>
        <dsp:cNvSpPr/>
      </dsp:nvSpPr>
      <dsp:spPr>
        <a:xfrm>
          <a:off x="19748" y="3137606"/>
          <a:ext cx="4241250" cy="110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100000"/>
            </a:lnSpc>
            <a:spcBef>
              <a:spcPct val="0"/>
            </a:spcBef>
            <a:spcAft>
              <a:spcPct val="35000"/>
            </a:spcAft>
            <a:buNone/>
          </a:pPr>
          <a:r>
            <a:rPr lang="en-GB" sz="2600" kern="1200" dirty="0"/>
            <a:t>What is meant by this term?</a:t>
          </a:r>
          <a:endParaRPr lang="en-US" sz="2600" kern="1200" dirty="0"/>
        </a:p>
      </dsp:txBody>
      <dsp:txXfrm>
        <a:off x="19748" y="3137606"/>
        <a:ext cx="4241250" cy="1102500"/>
      </dsp:txXfrm>
    </dsp:sp>
    <dsp:sp modelId="{12133353-DBA2-4126-A1CF-EFA7E83FC883}">
      <dsp:nvSpPr>
        <dsp:cNvPr id="0" name=""/>
        <dsp:cNvSpPr/>
      </dsp:nvSpPr>
      <dsp:spPr>
        <a:xfrm>
          <a:off x="6169561" y="697653"/>
          <a:ext cx="1908562" cy="1908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260F13-D513-4C48-A425-2E87EF64A11B}">
      <dsp:nvSpPr>
        <dsp:cNvPr id="0" name=""/>
        <dsp:cNvSpPr/>
      </dsp:nvSpPr>
      <dsp:spPr>
        <a:xfrm>
          <a:off x="5003217" y="3137606"/>
          <a:ext cx="4241250" cy="110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pPr>
          <a:r>
            <a:rPr lang="en-GB" sz="2500" kern="1200" dirty="0"/>
            <a:t>Any ideas how you would </a:t>
          </a:r>
          <a:r>
            <a:rPr lang="en-GB" sz="2500" b="1" kern="1200" dirty="0"/>
            <a:t>record</a:t>
          </a:r>
          <a:r>
            <a:rPr lang="en-GB" sz="2500" kern="1200" dirty="0"/>
            <a:t> these hours in your Professional Journal? </a:t>
          </a:r>
          <a:endParaRPr lang="en-US" sz="2500" kern="1200" dirty="0"/>
        </a:p>
      </dsp:txBody>
      <dsp:txXfrm>
        <a:off x="5003217" y="3137606"/>
        <a:ext cx="4241250" cy="11025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469448-EBC5-4C99-B00F-6B81DF4D6F53}">
      <dsp:nvSpPr>
        <dsp:cNvPr id="0" name=""/>
        <dsp:cNvSpPr/>
      </dsp:nvSpPr>
      <dsp:spPr>
        <a:xfrm>
          <a:off x="0" y="390706"/>
          <a:ext cx="10881928" cy="12893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For example, if you were working with a group of young people and decided to plan a trip to the local cinema, your face-to-face contact would be quite easy to identify…yes? You would have been meeting with this group, building rapport etc. then an idea for the cinema comes about, you as the trainee youth worker may research what is on in the cinema, cost, possibly prepare a poster.</a:t>
          </a:r>
          <a:endParaRPr lang="en-US" sz="1900" kern="1200" dirty="0">
            <a:solidFill>
              <a:schemeClr val="tx1"/>
            </a:solidFill>
          </a:endParaRPr>
        </a:p>
      </dsp:txBody>
      <dsp:txXfrm>
        <a:off x="62940" y="453646"/>
        <a:ext cx="10756048" cy="1163460"/>
      </dsp:txXfrm>
    </dsp:sp>
    <dsp:sp modelId="{7D9F4A4A-9666-44DB-B706-D1437E3C2D6D}">
      <dsp:nvSpPr>
        <dsp:cNvPr id="0" name=""/>
        <dsp:cNvSpPr/>
      </dsp:nvSpPr>
      <dsp:spPr>
        <a:xfrm>
          <a:off x="0" y="1734766"/>
          <a:ext cx="10881928" cy="12893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This can be recorded as the other 100 hours (non face to face youth work)</a:t>
          </a:r>
          <a:endParaRPr lang="en-US" sz="1900" kern="1200" dirty="0">
            <a:solidFill>
              <a:schemeClr val="tx1"/>
            </a:solidFill>
          </a:endParaRPr>
        </a:p>
      </dsp:txBody>
      <dsp:txXfrm>
        <a:off x="62940" y="1797706"/>
        <a:ext cx="10756048" cy="1163460"/>
      </dsp:txXfrm>
    </dsp:sp>
    <dsp:sp modelId="{8EE4AF7E-5CF0-4C5A-AD11-AA8B908275AA}">
      <dsp:nvSpPr>
        <dsp:cNvPr id="0" name=""/>
        <dsp:cNvSpPr/>
      </dsp:nvSpPr>
      <dsp:spPr>
        <a:xfrm>
          <a:off x="0" y="2772981"/>
          <a:ext cx="10881928" cy="14492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Any other examples?</a:t>
          </a:r>
          <a:endParaRPr lang="en-US" sz="1900" kern="1200" dirty="0">
            <a:solidFill>
              <a:schemeClr val="tx1"/>
            </a:solidFill>
          </a:endParaRPr>
        </a:p>
      </dsp:txBody>
      <dsp:txXfrm>
        <a:off x="70749" y="2843730"/>
        <a:ext cx="10740430" cy="130779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962E35-4CA6-4211-8587-54D07EEFEDE3}">
      <dsp:nvSpPr>
        <dsp:cNvPr id="0" name=""/>
        <dsp:cNvSpPr/>
      </dsp:nvSpPr>
      <dsp:spPr>
        <a:xfrm>
          <a:off x="0" y="9057"/>
          <a:ext cx="10515599" cy="14284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During placement you will need to show the placement co-ordinator and placement team that you have met the requirements of the National Occupational Standards. </a:t>
          </a:r>
          <a:endParaRPr lang="en-US" sz="2100" kern="1200" dirty="0">
            <a:solidFill>
              <a:schemeClr val="tx1"/>
            </a:solidFill>
          </a:endParaRPr>
        </a:p>
      </dsp:txBody>
      <dsp:txXfrm>
        <a:off x="69730" y="78787"/>
        <a:ext cx="10376139" cy="1288959"/>
      </dsp:txXfrm>
    </dsp:sp>
    <dsp:sp modelId="{31FCA1FE-E7A2-4CAD-85F3-2FF4BECA317C}">
      <dsp:nvSpPr>
        <dsp:cNvPr id="0" name=""/>
        <dsp:cNvSpPr/>
      </dsp:nvSpPr>
      <dsp:spPr>
        <a:xfrm>
          <a:off x="0" y="1497956"/>
          <a:ext cx="10515599" cy="14284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These standards measure your understanding and application of youth work knowledge, values and skills, and your capabilities as a beginning youth worker across a range of standards.</a:t>
          </a:r>
          <a:endParaRPr lang="en-US" sz="2100" kern="1200" dirty="0">
            <a:solidFill>
              <a:schemeClr val="tx1"/>
            </a:solidFill>
          </a:endParaRPr>
        </a:p>
      </dsp:txBody>
      <dsp:txXfrm>
        <a:off x="69730" y="1567686"/>
        <a:ext cx="10376139" cy="1288959"/>
      </dsp:txXfrm>
    </dsp:sp>
    <dsp:sp modelId="{8E053B3A-10CC-4A1F-A33E-FF69124F45C0}">
      <dsp:nvSpPr>
        <dsp:cNvPr id="0" name=""/>
        <dsp:cNvSpPr/>
      </dsp:nvSpPr>
      <dsp:spPr>
        <a:xfrm>
          <a:off x="0" y="2986856"/>
          <a:ext cx="10515599" cy="14284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An occupational map provides the context and background to the development of NOS. It illustrates the main features and characteristics of job roles within an occupational sector, highlighting overlaps with other roles and their boundaries with other sectors.</a:t>
          </a:r>
          <a:endParaRPr lang="en-US" sz="2100" kern="1200" dirty="0">
            <a:solidFill>
              <a:schemeClr val="tx1"/>
            </a:solidFill>
          </a:endParaRPr>
        </a:p>
      </dsp:txBody>
      <dsp:txXfrm>
        <a:off x="69730" y="3056586"/>
        <a:ext cx="10376139" cy="128895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9BB5AE-DABD-4BEE-8BA4-A3044624AF0B}">
      <dsp:nvSpPr>
        <dsp:cNvPr id="0" name=""/>
        <dsp:cNvSpPr/>
      </dsp:nvSpPr>
      <dsp:spPr>
        <a:xfrm>
          <a:off x="0" y="802386"/>
          <a:ext cx="8229600" cy="148132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523657-4C76-42BC-9310-CADB417F8D1F}">
      <dsp:nvSpPr>
        <dsp:cNvPr id="0" name=""/>
        <dsp:cNvSpPr/>
      </dsp:nvSpPr>
      <dsp:spPr>
        <a:xfrm>
          <a:off x="448101" y="1135684"/>
          <a:ext cx="814730" cy="8147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6BB049-DDAE-44C6-BF93-7328DE77836D}">
      <dsp:nvSpPr>
        <dsp:cNvPr id="0" name=""/>
        <dsp:cNvSpPr/>
      </dsp:nvSpPr>
      <dsp:spPr>
        <a:xfrm>
          <a:off x="1710933" y="802386"/>
          <a:ext cx="6518666" cy="1481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774" tIns="156774" rIns="156774" bIns="156774" numCol="1" spcCol="1270" anchor="ctr" anchorCtr="0">
          <a:noAutofit/>
        </a:bodyPr>
        <a:lstStyle/>
        <a:p>
          <a:pPr marL="0" lvl="0" indent="0" algn="l" defTabSz="889000">
            <a:lnSpc>
              <a:spcPct val="100000"/>
            </a:lnSpc>
            <a:spcBef>
              <a:spcPct val="0"/>
            </a:spcBef>
            <a:spcAft>
              <a:spcPct val="35000"/>
            </a:spcAft>
            <a:buNone/>
          </a:pPr>
          <a:r>
            <a:rPr lang="en-GB" sz="2000" kern="1200"/>
            <a:t>Importantly, you will have to pass each assessed practice learning experience in order to progress in your studies.</a:t>
          </a:r>
          <a:endParaRPr lang="en-US" sz="2000" kern="1200"/>
        </a:p>
      </dsp:txBody>
      <dsp:txXfrm>
        <a:off x="1710933" y="802386"/>
        <a:ext cx="6518666" cy="1481328"/>
      </dsp:txXfrm>
    </dsp:sp>
    <dsp:sp modelId="{C8363894-CBF8-4724-8FFA-B0E5635A14D4}">
      <dsp:nvSpPr>
        <dsp:cNvPr id="0" name=""/>
        <dsp:cNvSpPr/>
      </dsp:nvSpPr>
      <dsp:spPr>
        <a:xfrm>
          <a:off x="0" y="2654046"/>
          <a:ext cx="8229600" cy="148132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80E251-27F3-47EE-8DE1-3347E00E2023}">
      <dsp:nvSpPr>
        <dsp:cNvPr id="0" name=""/>
        <dsp:cNvSpPr/>
      </dsp:nvSpPr>
      <dsp:spPr>
        <a:xfrm>
          <a:off x="448101" y="2987344"/>
          <a:ext cx="814730" cy="8147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E4122A-BF42-4298-889B-E4C93CBCC268}">
      <dsp:nvSpPr>
        <dsp:cNvPr id="0" name=""/>
        <dsp:cNvSpPr/>
      </dsp:nvSpPr>
      <dsp:spPr>
        <a:xfrm>
          <a:off x="1710933" y="2654046"/>
          <a:ext cx="6518666" cy="1481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774" tIns="156774" rIns="156774" bIns="156774" numCol="1" spcCol="1270" anchor="ctr" anchorCtr="0">
          <a:noAutofit/>
        </a:bodyPr>
        <a:lstStyle/>
        <a:p>
          <a:pPr marL="0" lvl="0" indent="0" algn="l" defTabSz="889000">
            <a:lnSpc>
              <a:spcPct val="100000"/>
            </a:lnSpc>
            <a:spcBef>
              <a:spcPct val="0"/>
            </a:spcBef>
            <a:spcAft>
              <a:spcPct val="35000"/>
            </a:spcAft>
            <a:buNone/>
          </a:pPr>
          <a:r>
            <a:rPr lang="en-GB" sz="2000" kern="1200"/>
            <a:t>It is therefore crucial to have a clear view of the knowledge, values and skills that you already possess and what your learning needs for placement are.</a:t>
          </a:r>
          <a:endParaRPr lang="en-US" sz="2000" kern="1200"/>
        </a:p>
      </dsp:txBody>
      <dsp:txXfrm>
        <a:off x="1710933" y="2654046"/>
        <a:ext cx="6518666" cy="148132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433FA3-687E-4A9B-9294-D8648ED792A3}">
      <dsp:nvSpPr>
        <dsp:cNvPr id="0" name=""/>
        <dsp:cNvSpPr/>
      </dsp:nvSpPr>
      <dsp:spPr>
        <a:xfrm rot="5400000">
          <a:off x="5829082" y="-2236122"/>
          <a:ext cx="1912967" cy="6386415"/>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The University has in place a Fieldwork Practice Coordinator – this is Fran Chester, the person coordinating fieldwork learning across the Youth Work and Social Education programmes.  This role involves coordinating training and support for line managers and supervisors, and acting as a source of advice in cases of difficulty.</a:t>
          </a:r>
          <a:endParaRPr lang="en-US" sz="1600" kern="1200" dirty="0"/>
        </a:p>
      </dsp:txBody>
      <dsp:txXfrm rot="-5400000">
        <a:off x="3592359" y="93984"/>
        <a:ext cx="6293032" cy="1726201"/>
      </dsp:txXfrm>
    </dsp:sp>
    <dsp:sp modelId="{F7FD973F-3673-4B90-8591-127CA913BC63}">
      <dsp:nvSpPr>
        <dsp:cNvPr id="0" name=""/>
        <dsp:cNvSpPr/>
      </dsp:nvSpPr>
      <dsp:spPr>
        <a:xfrm>
          <a:off x="0" y="21403"/>
          <a:ext cx="3592358" cy="187136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GB" sz="3500" kern="1200" dirty="0">
              <a:solidFill>
                <a:schemeClr val="tx1"/>
              </a:solidFill>
            </a:rPr>
            <a:t>Fran Chester – Fieldwork Co-ordinator</a:t>
          </a:r>
          <a:endParaRPr lang="en-US" sz="3500" kern="1200" dirty="0">
            <a:solidFill>
              <a:schemeClr val="tx1"/>
            </a:solidFill>
          </a:endParaRPr>
        </a:p>
      </dsp:txBody>
      <dsp:txXfrm>
        <a:off x="91352" y="112755"/>
        <a:ext cx="3409654" cy="1688659"/>
      </dsp:txXfrm>
    </dsp:sp>
    <dsp:sp modelId="{C147189E-F805-4349-A8BD-BE568746E970}">
      <dsp:nvSpPr>
        <dsp:cNvPr id="0" name=""/>
        <dsp:cNvSpPr/>
      </dsp:nvSpPr>
      <dsp:spPr>
        <a:xfrm rot="5400000">
          <a:off x="5896811" y="-256635"/>
          <a:ext cx="1804053" cy="6398906"/>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Visiting Tutor – the person with a linking role between the institution and the placement provider.  The Visiting Tutor is your first point of contact in relation to placement.  The Visiting Tutor will support you through at least two three way meetings and will challenge you through observation and assessment visits to demonstrate the highest standards while on placement. </a:t>
          </a:r>
          <a:endParaRPr lang="en-US" sz="1600" kern="1200" dirty="0"/>
        </a:p>
      </dsp:txBody>
      <dsp:txXfrm rot="-5400000">
        <a:off x="3599385" y="2128858"/>
        <a:ext cx="6310839" cy="1627919"/>
      </dsp:txXfrm>
    </dsp:sp>
    <dsp:sp modelId="{2C4DEC04-1E57-436E-98F0-2EBADAB91B4E}">
      <dsp:nvSpPr>
        <dsp:cNvPr id="0" name=""/>
        <dsp:cNvSpPr/>
      </dsp:nvSpPr>
      <dsp:spPr>
        <a:xfrm>
          <a:off x="0" y="2007136"/>
          <a:ext cx="3599385" cy="187136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GB" sz="3500" kern="1200" dirty="0">
              <a:solidFill>
                <a:schemeClr val="tx1"/>
              </a:solidFill>
            </a:rPr>
            <a:t>Cindy Hunt and Fran Chester – Visiting Tutors</a:t>
          </a:r>
          <a:endParaRPr lang="en-US" sz="3500" kern="1200" dirty="0">
            <a:solidFill>
              <a:schemeClr val="tx1"/>
            </a:solidFill>
          </a:endParaRPr>
        </a:p>
      </dsp:txBody>
      <dsp:txXfrm>
        <a:off x="91352" y="2098488"/>
        <a:ext cx="3416681" cy="168865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964BEB-FA52-4E81-81CC-E763BF048E9E}">
      <dsp:nvSpPr>
        <dsp:cNvPr id="0" name=""/>
        <dsp:cNvSpPr/>
      </dsp:nvSpPr>
      <dsp:spPr>
        <a:xfrm>
          <a:off x="0" y="0"/>
          <a:ext cx="989937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7DF90D-02D3-4F7B-9DC0-27AED794CC81}">
      <dsp:nvSpPr>
        <dsp:cNvPr id="0" name=""/>
        <dsp:cNvSpPr/>
      </dsp:nvSpPr>
      <dsp:spPr>
        <a:xfrm>
          <a:off x="0" y="0"/>
          <a:ext cx="9899374" cy="934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Student is provided with placement contact details by the fieldwork coordinator; or vice versa depending on the student’s situation.</a:t>
          </a:r>
          <a:endParaRPr lang="en-US" sz="2400" kern="1200" dirty="0"/>
        </a:p>
      </dsp:txBody>
      <dsp:txXfrm>
        <a:off x="0" y="0"/>
        <a:ext cx="9899374" cy="934278"/>
      </dsp:txXfrm>
    </dsp:sp>
    <dsp:sp modelId="{281060AB-A4BB-4D83-9D2B-066158F6C176}">
      <dsp:nvSpPr>
        <dsp:cNvPr id="0" name=""/>
        <dsp:cNvSpPr/>
      </dsp:nvSpPr>
      <dsp:spPr>
        <a:xfrm>
          <a:off x="0" y="934278"/>
          <a:ext cx="989937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80D973-9AFA-44A1-B046-211306E965D7}">
      <dsp:nvSpPr>
        <dsp:cNvPr id="0" name=""/>
        <dsp:cNvSpPr/>
      </dsp:nvSpPr>
      <dsp:spPr>
        <a:xfrm>
          <a:off x="0" y="934278"/>
          <a:ext cx="9899374" cy="934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Student is provided with visiting tutor contact details, </a:t>
          </a:r>
          <a:endParaRPr lang="en-US" sz="2400" kern="1200"/>
        </a:p>
      </dsp:txBody>
      <dsp:txXfrm>
        <a:off x="0" y="934278"/>
        <a:ext cx="9899374" cy="934278"/>
      </dsp:txXfrm>
    </dsp:sp>
    <dsp:sp modelId="{3011A726-CF2A-4339-9C41-7EC95E018851}">
      <dsp:nvSpPr>
        <dsp:cNvPr id="0" name=""/>
        <dsp:cNvSpPr/>
      </dsp:nvSpPr>
      <dsp:spPr>
        <a:xfrm>
          <a:off x="0" y="1868556"/>
          <a:ext cx="989937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B52A42-1684-4708-A209-39E5D79281C2}">
      <dsp:nvSpPr>
        <dsp:cNvPr id="0" name=""/>
        <dsp:cNvSpPr/>
      </dsp:nvSpPr>
      <dsp:spPr>
        <a:xfrm>
          <a:off x="0" y="1868556"/>
          <a:ext cx="9899374" cy="934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t>Student</a:t>
          </a:r>
          <a:r>
            <a:rPr lang="en-GB" sz="2400" kern="1200" dirty="0"/>
            <a:t> promptly arranges first three-way meeting between visiting tutor, line manager and student.  </a:t>
          </a:r>
          <a:endParaRPr lang="en-US" sz="2400" kern="1200" dirty="0"/>
        </a:p>
      </dsp:txBody>
      <dsp:txXfrm>
        <a:off x="0" y="1868556"/>
        <a:ext cx="9899374" cy="934278"/>
      </dsp:txXfrm>
    </dsp:sp>
    <dsp:sp modelId="{44B9C887-E453-4903-B9B4-B6C2F621F93D}">
      <dsp:nvSpPr>
        <dsp:cNvPr id="0" name=""/>
        <dsp:cNvSpPr/>
      </dsp:nvSpPr>
      <dsp:spPr>
        <a:xfrm>
          <a:off x="0" y="2802834"/>
          <a:ext cx="989937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2602D1-0E7B-4A62-8D7A-AF3F178D556C}">
      <dsp:nvSpPr>
        <dsp:cNvPr id="0" name=""/>
        <dsp:cNvSpPr/>
      </dsp:nvSpPr>
      <dsp:spPr>
        <a:xfrm>
          <a:off x="0" y="2802834"/>
          <a:ext cx="9899374" cy="934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Students are required to arrange and lead the meeting, including arranging an agenda.  The agenda for the first meeting could include: </a:t>
          </a:r>
          <a:endParaRPr lang="en-US" sz="2400" kern="1200"/>
        </a:p>
      </dsp:txBody>
      <dsp:txXfrm>
        <a:off x="0" y="2802834"/>
        <a:ext cx="9899374" cy="93427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108135-3CC9-42FC-AE89-74AF58242ADF}">
      <dsp:nvSpPr>
        <dsp:cNvPr id="0" name=""/>
        <dsp:cNvSpPr/>
      </dsp:nvSpPr>
      <dsp:spPr>
        <a:xfrm>
          <a:off x="0" y="0"/>
          <a:ext cx="1083081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34A46B-CD92-4510-9A48-13FA2238A1E9}">
      <dsp:nvSpPr>
        <dsp:cNvPr id="0" name=""/>
        <dsp:cNvSpPr/>
      </dsp:nvSpPr>
      <dsp:spPr>
        <a:xfrm>
          <a:off x="0" y="0"/>
          <a:ext cx="10830811" cy="485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A discussion of your background, your interests and what you can bring to the placement, </a:t>
          </a:r>
          <a:endParaRPr lang="en-US" sz="1800" kern="1200"/>
        </a:p>
      </dsp:txBody>
      <dsp:txXfrm>
        <a:off x="0" y="0"/>
        <a:ext cx="10830811" cy="485597"/>
      </dsp:txXfrm>
    </dsp:sp>
    <dsp:sp modelId="{0ABCFAC6-67A7-4FD4-B21E-E94258F54AEC}">
      <dsp:nvSpPr>
        <dsp:cNvPr id="0" name=""/>
        <dsp:cNvSpPr/>
      </dsp:nvSpPr>
      <dsp:spPr>
        <a:xfrm>
          <a:off x="0" y="485597"/>
          <a:ext cx="1083081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2945D0-BAE1-4678-814E-41E7EAF62246}">
      <dsp:nvSpPr>
        <dsp:cNvPr id="0" name=""/>
        <dsp:cNvSpPr/>
      </dsp:nvSpPr>
      <dsp:spPr>
        <a:xfrm>
          <a:off x="0" y="485597"/>
          <a:ext cx="10830811" cy="485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Dates, days and times you will be working,  or using as placement hours</a:t>
          </a:r>
          <a:endParaRPr lang="en-US" sz="1800" kern="1200"/>
        </a:p>
      </dsp:txBody>
      <dsp:txXfrm>
        <a:off x="0" y="485597"/>
        <a:ext cx="10830811" cy="485597"/>
      </dsp:txXfrm>
    </dsp:sp>
    <dsp:sp modelId="{BA840D6D-3FF2-4DD0-B8FA-FC0C05CD77DA}">
      <dsp:nvSpPr>
        <dsp:cNvPr id="0" name=""/>
        <dsp:cNvSpPr/>
      </dsp:nvSpPr>
      <dsp:spPr>
        <a:xfrm>
          <a:off x="0" y="971195"/>
          <a:ext cx="1083081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C7F2E2-4A81-48F0-AEEC-3E641AD96552}">
      <dsp:nvSpPr>
        <dsp:cNvPr id="0" name=""/>
        <dsp:cNvSpPr/>
      </dsp:nvSpPr>
      <dsp:spPr>
        <a:xfrm>
          <a:off x="0" y="971195"/>
          <a:ext cx="10830811" cy="485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Induction arrangements, inc DBS</a:t>
          </a:r>
          <a:endParaRPr lang="en-US" sz="1800" kern="1200"/>
        </a:p>
      </dsp:txBody>
      <dsp:txXfrm>
        <a:off x="0" y="971195"/>
        <a:ext cx="10830811" cy="485597"/>
      </dsp:txXfrm>
    </dsp:sp>
    <dsp:sp modelId="{0FA439F1-BC38-4237-81CF-66B82DB46CE9}">
      <dsp:nvSpPr>
        <dsp:cNvPr id="0" name=""/>
        <dsp:cNvSpPr/>
      </dsp:nvSpPr>
      <dsp:spPr>
        <a:xfrm>
          <a:off x="0" y="1456792"/>
          <a:ext cx="1083081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0F7751-E93E-46FC-BC89-287313983854}">
      <dsp:nvSpPr>
        <dsp:cNvPr id="0" name=""/>
        <dsp:cNvSpPr/>
      </dsp:nvSpPr>
      <dsp:spPr>
        <a:xfrm>
          <a:off x="0" y="1456792"/>
          <a:ext cx="10830811" cy="485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Placement expectations of you while on placement, </a:t>
          </a:r>
          <a:endParaRPr lang="en-US" sz="1800" kern="1200" dirty="0"/>
        </a:p>
      </dsp:txBody>
      <dsp:txXfrm>
        <a:off x="0" y="1456792"/>
        <a:ext cx="10830811" cy="485597"/>
      </dsp:txXfrm>
    </dsp:sp>
    <dsp:sp modelId="{8B1C1427-4A0A-4FA3-BF30-6D0CA536171B}">
      <dsp:nvSpPr>
        <dsp:cNvPr id="0" name=""/>
        <dsp:cNvSpPr/>
      </dsp:nvSpPr>
      <dsp:spPr>
        <a:xfrm>
          <a:off x="0" y="1942390"/>
          <a:ext cx="1083081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D44919-1001-4FC2-93EC-44E309FED2F4}">
      <dsp:nvSpPr>
        <dsp:cNvPr id="0" name=""/>
        <dsp:cNvSpPr/>
      </dsp:nvSpPr>
      <dsp:spPr>
        <a:xfrm>
          <a:off x="0" y="1942390"/>
          <a:ext cx="10830811" cy="485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Discussion of your learning and development needs, </a:t>
          </a:r>
          <a:endParaRPr lang="en-US" sz="1800" kern="1200"/>
        </a:p>
      </dsp:txBody>
      <dsp:txXfrm>
        <a:off x="0" y="1942390"/>
        <a:ext cx="10830811" cy="485597"/>
      </dsp:txXfrm>
    </dsp:sp>
    <dsp:sp modelId="{47922D4F-7FF9-46B5-9D29-DEA6ECB81535}">
      <dsp:nvSpPr>
        <dsp:cNvPr id="0" name=""/>
        <dsp:cNvSpPr/>
      </dsp:nvSpPr>
      <dsp:spPr>
        <a:xfrm>
          <a:off x="0" y="2427987"/>
          <a:ext cx="1083081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E6EB26-1437-4678-A448-C7592A4F0383}">
      <dsp:nvSpPr>
        <dsp:cNvPr id="0" name=""/>
        <dsp:cNvSpPr/>
      </dsp:nvSpPr>
      <dsp:spPr>
        <a:xfrm>
          <a:off x="0" y="2427987"/>
          <a:ext cx="10830811" cy="485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Discussing observation and assessment, </a:t>
          </a:r>
          <a:endParaRPr lang="en-US" sz="1800" kern="1200"/>
        </a:p>
      </dsp:txBody>
      <dsp:txXfrm>
        <a:off x="0" y="2427987"/>
        <a:ext cx="10830811" cy="485597"/>
      </dsp:txXfrm>
    </dsp:sp>
    <dsp:sp modelId="{8335E0DA-5D0D-41C1-AFA5-52595C7D948D}">
      <dsp:nvSpPr>
        <dsp:cNvPr id="0" name=""/>
        <dsp:cNvSpPr/>
      </dsp:nvSpPr>
      <dsp:spPr>
        <a:xfrm>
          <a:off x="0" y="2913584"/>
          <a:ext cx="1083081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618FED-1673-4F44-86B3-1CD6DD7EE097}">
      <dsp:nvSpPr>
        <dsp:cNvPr id="0" name=""/>
        <dsp:cNvSpPr/>
      </dsp:nvSpPr>
      <dsp:spPr>
        <a:xfrm>
          <a:off x="0" y="2913585"/>
          <a:ext cx="10830811" cy="485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Signing the contract, </a:t>
          </a:r>
          <a:endParaRPr lang="en-US" sz="1800" kern="1200"/>
        </a:p>
      </dsp:txBody>
      <dsp:txXfrm>
        <a:off x="0" y="2913585"/>
        <a:ext cx="10830811" cy="485597"/>
      </dsp:txXfrm>
    </dsp:sp>
    <dsp:sp modelId="{D5EDDBE5-B008-4F00-A681-3A0476689C9D}">
      <dsp:nvSpPr>
        <dsp:cNvPr id="0" name=""/>
        <dsp:cNvSpPr/>
      </dsp:nvSpPr>
      <dsp:spPr>
        <a:xfrm>
          <a:off x="0" y="3399182"/>
          <a:ext cx="1083081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752F92-DC12-4533-9701-B84AF403888B}">
      <dsp:nvSpPr>
        <dsp:cNvPr id="0" name=""/>
        <dsp:cNvSpPr/>
      </dsp:nvSpPr>
      <dsp:spPr>
        <a:xfrm>
          <a:off x="0" y="3399182"/>
          <a:ext cx="10830811" cy="485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Confirming target dates for placement including date for the final meeting and submission of the portfolio. </a:t>
          </a:r>
          <a:endParaRPr lang="en-US" sz="1800" kern="1200"/>
        </a:p>
      </dsp:txBody>
      <dsp:txXfrm>
        <a:off x="0" y="3399182"/>
        <a:ext cx="10830811" cy="48559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20/09/2023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8423728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78779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189847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09798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0338480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9581478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89815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6045583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414974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533591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3609210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663033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20/09/2023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387277816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695073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2743200" y="3573016"/>
            <a:ext cx="7025208" cy="1440160"/>
          </a:xfrm>
        </p:spPr>
        <p:txBody>
          <a:bodyPr>
            <a:normAutofit fontScale="90000"/>
          </a:bodyPr>
          <a:lstStyle/>
          <a:p>
            <a:r>
              <a:rPr lang="en-GB" dirty="0"/>
              <a:t>ECYW4006</a:t>
            </a:r>
            <a:br>
              <a:rPr lang="en-GB" dirty="0"/>
            </a:br>
            <a:r>
              <a:rPr lang="en-GB" dirty="0"/>
              <a:t>Youth Work Practice 1: Preparing the Workforce</a:t>
            </a:r>
          </a:p>
        </p:txBody>
      </p:sp>
    </p:spTree>
    <p:extLst>
      <p:ext uri="{BB962C8B-B14F-4D97-AF65-F5344CB8AC3E}">
        <p14:creationId xmlns:p14="http://schemas.microsoft.com/office/powerpoint/2010/main" val="15946999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84ADFA0-A48E-F9A4-A921-6D46FAF32EF0}"/>
              </a:ext>
            </a:extLst>
          </p:cNvPr>
          <p:cNvSpPr>
            <a:spLocks noGrp="1"/>
          </p:cNvSpPr>
          <p:nvPr>
            <p:ph type="ctrTitle"/>
          </p:nvPr>
        </p:nvSpPr>
        <p:spPr>
          <a:xfrm>
            <a:off x="1524000" y="1122363"/>
            <a:ext cx="9144000" cy="2387600"/>
          </a:xfrm>
        </p:spPr>
        <p:txBody>
          <a:bodyPr anchor="b">
            <a:normAutofit/>
          </a:bodyPr>
          <a:lstStyle/>
          <a:p>
            <a:r>
              <a:rPr lang="en-GB"/>
              <a:t>Lecture 2</a:t>
            </a:r>
          </a:p>
        </p:txBody>
      </p:sp>
    </p:spTree>
    <p:extLst>
      <p:ext uri="{BB962C8B-B14F-4D97-AF65-F5344CB8AC3E}">
        <p14:creationId xmlns:p14="http://schemas.microsoft.com/office/powerpoint/2010/main" val="32682283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5"/>
            <a:ext cx="10515600" cy="1719984"/>
          </a:xfrm>
        </p:spPr>
        <p:txBody>
          <a:bodyPr anchor="ctr">
            <a:noAutofit/>
          </a:bodyPr>
          <a:lstStyle/>
          <a:p>
            <a:r>
              <a:rPr lang="en-GB" dirty="0"/>
              <a:t>ECYW4006</a:t>
            </a:r>
            <a:br>
              <a:rPr lang="en-GB" dirty="0"/>
            </a:br>
            <a:r>
              <a:rPr lang="en-GB" dirty="0"/>
              <a:t>Youth Work Practice 1: Preparing the Workforce</a:t>
            </a:r>
          </a:p>
        </p:txBody>
      </p:sp>
      <p:sp>
        <p:nvSpPr>
          <p:cNvPr id="3" name="Subtitle 2"/>
          <p:cNvSpPr>
            <a:spLocks noGrp="1"/>
          </p:cNvSpPr>
          <p:nvPr>
            <p:ph idx="1"/>
          </p:nvPr>
        </p:nvSpPr>
        <p:spPr>
          <a:xfrm>
            <a:off x="838200" y="2618509"/>
            <a:ext cx="10515600" cy="3558454"/>
          </a:xfrm>
        </p:spPr>
        <p:txBody>
          <a:bodyPr>
            <a:normAutofit/>
          </a:bodyPr>
          <a:lstStyle/>
          <a:p>
            <a:endParaRPr lang="en-GB" dirty="0"/>
          </a:p>
          <a:p>
            <a:r>
              <a:rPr lang="en-GB" sz="3600" dirty="0"/>
              <a:t>Introduction and Module Overview</a:t>
            </a:r>
          </a:p>
          <a:p>
            <a:r>
              <a:rPr lang="en-GB" sz="3600" dirty="0"/>
              <a:t>Alana Enoch</a:t>
            </a:r>
          </a:p>
        </p:txBody>
      </p:sp>
    </p:spTree>
    <p:extLst>
      <p:ext uri="{BB962C8B-B14F-4D97-AF65-F5344CB8AC3E}">
        <p14:creationId xmlns:p14="http://schemas.microsoft.com/office/powerpoint/2010/main" val="33973417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786D0-45DC-592D-29CF-1C58D7A05765}"/>
              </a:ext>
            </a:extLst>
          </p:cNvPr>
          <p:cNvSpPr>
            <a:spLocks noGrp="1"/>
          </p:cNvSpPr>
          <p:nvPr>
            <p:ph type="ctrTitle"/>
          </p:nvPr>
        </p:nvSpPr>
        <p:spPr>
          <a:xfrm>
            <a:off x="1524000" y="1122363"/>
            <a:ext cx="9144000" cy="2387600"/>
          </a:xfrm>
        </p:spPr>
        <p:txBody>
          <a:bodyPr anchor="b">
            <a:normAutofit/>
          </a:bodyPr>
          <a:lstStyle/>
          <a:p>
            <a:r>
              <a:rPr lang="en-GB" dirty="0"/>
              <a:t>Welcome Back….</a:t>
            </a:r>
          </a:p>
        </p:txBody>
      </p:sp>
      <p:sp>
        <p:nvSpPr>
          <p:cNvPr id="3" name="Content Placeholder 2">
            <a:extLst>
              <a:ext uri="{FF2B5EF4-FFF2-40B4-BE49-F238E27FC236}">
                <a16:creationId xmlns:a16="http://schemas.microsoft.com/office/drawing/2014/main" id="{52126611-9A43-7F97-8FA8-8FFF4E54D341}"/>
              </a:ext>
            </a:extLst>
          </p:cNvPr>
          <p:cNvSpPr>
            <a:spLocks noGrp="1"/>
          </p:cNvSpPr>
          <p:nvPr>
            <p:ph type="subTitle" idx="1"/>
          </p:nvPr>
        </p:nvSpPr>
        <p:spPr>
          <a:xfrm>
            <a:off x="1524000" y="3602038"/>
            <a:ext cx="9144000" cy="1655762"/>
          </a:xfrm>
        </p:spPr>
        <p:txBody>
          <a:bodyPr>
            <a:normAutofit/>
          </a:bodyPr>
          <a:lstStyle/>
          <a:p>
            <a:r>
              <a:rPr lang="en-GB" dirty="0"/>
              <a:t>Where did we leave things last time…….</a:t>
            </a:r>
          </a:p>
        </p:txBody>
      </p:sp>
    </p:spTree>
    <p:extLst>
      <p:ext uri="{BB962C8B-B14F-4D97-AF65-F5344CB8AC3E}">
        <p14:creationId xmlns:p14="http://schemas.microsoft.com/office/powerpoint/2010/main" val="3398826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006" y="1731818"/>
            <a:ext cx="3932237" cy="2078182"/>
          </a:xfrm>
        </p:spPr>
        <p:txBody>
          <a:bodyPr anchor="b">
            <a:normAutofit/>
          </a:bodyPr>
          <a:lstStyle/>
          <a:p>
            <a:r>
              <a:rPr lang="en-GB" sz="4000" dirty="0"/>
              <a:t>Unfamiliar Terms?</a:t>
            </a:r>
            <a:br>
              <a:rPr lang="en-GB" sz="4000" dirty="0"/>
            </a:br>
            <a:r>
              <a:rPr lang="en-GB" sz="4000" dirty="0"/>
              <a:t>Any Questions</a:t>
            </a:r>
          </a:p>
        </p:txBody>
      </p:sp>
      <p:graphicFrame>
        <p:nvGraphicFramePr>
          <p:cNvPr id="5" name="Content Placeholder 2">
            <a:extLst>
              <a:ext uri="{FF2B5EF4-FFF2-40B4-BE49-F238E27FC236}">
                <a16:creationId xmlns:a16="http://schemas.microsoft.com/office/drawing/2014/main" id="{66FA8A76-DB53-636D-2712-A97413851A98}"/>
              </a:ext>
            </a:extLst>
          </p:cNvPr>
          <p:cNvGraphicFramePr>
            <a:graphicFrameLocks noGrp="1"/>
          </p:cNvGraphicFramePr>
          <p:nvPr>
            <p:ph idx="1"/>
            <p:extLst>
              <p:ext uri="{D42A27DB-BD31-4B8C-83A1-F6EECF244321}">
                <p14:modId xmlns:p14="http://schemas.microsoft.com/office/powerpoint/2010/main" val="4171988162"/>
              </p:ext>
            </p:extLst>
          </p:nvPr>
        </p:nvGraphicFramePr>
        <p:xfrm>
          <a:off x="4327781" y="386207"/>
          <a:ext cx="7741163" cy="53046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5709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9273"/>
            <a:ext cx="10515600" cy="1080655"/>
          </a:xfrm>
        </p:spPr>
        <p:txBody>
          <a:bodyPr anchor="ctr">
            <a:normAutofit/>
          </a:bodyPr>
          <a:lstStyle/>
          <a:p>
            <a:r>
              <a:rPr lang="en-GB" dirty="0"/>
              <a:t>Fieldwork Guidelines</a:t>
            </a:r>
          </a:p>
        </p:txBody>
      </p:sp>
      <p:sp>
        <p:nvSpPr>
          <p:cNvPr id="3" name="Content Placeholder 2"/>
          <p:cNvSpPr>
            <a:spLocks noGrp="1"/>
          </p:cNvSpPr>
          <p:nvPr>
            <p:ph sz="half" idx="1"/>
          </p:nvPr>
        </p:nvSpPr>
        <p:spPr>
          <a:xfrm>
            <a:off x="290945" y="1149928"/>
            <a:ext cx="11506199" cy="4495799"/>
          </a:xfrm>
        </p:spPr>
        <p:txBody>
          <a:bodyPr>
            <a:noAutofit/>
          </a:bodyPr>
          <a:lstStyle/>
          <a:p>
            <a:r>
              <a:rPr lang="en-GB" sz="2400" dirty="0"/>
              <a:t>Explanation</a:t>
            </a:r>
          </a:p>
          <a:p>
            <a:pPr lvl="1"/>
            <a:r>
              <a:rPr lang="en-GB" dirty="0"/>
              <a:t>The fieldwork guidelines have been designed as a tool for supporting you whilst on placement.  Within the document, you can find information about every aspect of placement activity. </a:t>
            </a:r>
          </a:p>
          <a:p>
            <a:pPr lvl="1"/>
            <a:r>
              <a:rPr lang="en-GB" dirty="0"/>
              <a:t>These include the necessary paper work for placement, information regarding identifying placement opportunities, the placement process, how to organise your portfolio and how to conduct a risk assessment whilst on placement to name but a few.</a:t>
            </a:r>
          </a:p>
          <a:p>
            <a:pPr lvl="1"/>
            <a:r>
              <a:rPr lang="en-GB" dirty="0"/>
              <a:t>These guidelines are extremely important and reinforce the messages given during lectures.</a:t>
            </a:r>
          </a:p>
          <a:p>
            <a:pPr lvl="1"/>
            <a:r>
              <a:rPr lang="en-GB" dirty="0"/>
              <a:t>You will be asked to refer to this document during your studies, and reading these guidelines will ensure that you are well prepared for the process.</a:t>
            </a:r>
          </a:p>
        </p:txBody>
      </p:sp>
    </p:spTree>
    <p:extLst>
      <p:ext uri="{BB962C8B-B14F-4D97-AF65-F5344CB8AC3E}">
        <p14:creationId xmlns:p14="http://schemas.microsoft.com/office/powerpoint/2010/main" val="141354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788" y="1946564"/>
            <a:ext cx="3932237" cy="1648690"/>
          </a:xfrm>
        </p:spPr>
        <p:txBody>
          <a:bodyPr anchor="b">
            <a:normAutofit/>
          </a:bodyPr>
          <a:lstStyle/>
          <a:p>
            <a:r>
              <a:rPr lang="en-GB" dirty="0"/>
              <a:t>National Occupational Standards</a:t>
            </a:r>
          </a:p>
        </p:txBody>
      </p:sp>
      <p:sp>
        <p:nvSpPr>
          <p:cNvPr id="3" name="Content Placeholder 2"/>
          <p:cNvSpPr>
            <a:spLocks noGrp="1"/>
          </p:cNvSpPr>
          <p:nvPr>
            <p:ph idx="1"/>
          </p:nvPr>
        </p:nvSpPr>
        <p:spPr>
          <a:xfrm>
            <a:off x="3456709" y="484909"/>
            <a:ext cx="8499763" cy="5458691"/>
          </a:xfrm>
        </p:spPr>
        <p:txBody>
          <a:bodyPr>
            <a:normAutofit/>
          </a:bodyPr>
          <a:lstStyle/>
          <a:p>
            <a:r>
              <a:rPr lang="en-GB" sz="2400" dirty="0"/>
              <a:t>Explanation</a:t>
            </a:r>
          </a:p>
          <a:p>
            <a:pPr lvl="1"/>
            <a:r>
              <a:rPr lang="en-GB" sz="2400" dirty="0"/>
              <a:t>National Occupational Standards (NOS) describe what a person needs to do, know and understand in their job, in order to carry out their role in a consistent and competent way. In essence, they inform ‘best practice’ by bringing together skills, knowledge and values. Our previous sector skills council worked in consultation with a wide range of employers, partner organisations and stakeholders to develop NOS. This ensures they are relevant and fit for purpose.</a:t>
            </a:r>
          </a:p>
          <a:p>
            <a:pPr lvl="1"/>
            <a:endParaRPr lang="en-GB" sz="2400" dirty="0"/>
          </a:p>
          <a:p>
            <a:pPr lvl="1"/>
            <a:r>
              <a:rPr lang="en-GB" sz="2400" dirty="0"/>
              <a:t>Community Learning and Development Scotland host the current version of the National Occupational Standards for Youth Work (CLD Scotland, 2019).</a:t>
            </a:r>
          </a:p>
          <a:p>
            <a:pPr marL="0" indent="0">
              <a:buNone/>
            </a:pPr>
            <a:endParaRPr lang="en-GB" sz="1800" dirty="0"/>
          </a:p>
        </p:txBody>
      </p:sp>
    </p:spTree>
    <p:extLst>
      <p:ext uri="{BB962C8B-B14F-4D97-AF65-F5344CB8AC3E}">
        <p14:creationId xmlns:p14="http://schemas.microsoft.com/office/powerpoint/2010/main" val="34031317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3AC581FE-7D7E-266D-EBA3-4A4BDA9FC416}"/>
              </a:ext>
            </a:extLst>
          </p:cNvPr>
          <p:cNvGraphicFramePr>
            <a:graphicFrameLocks noGrp="1"/>
          </p:cNvGraphicFramePr>
          <p:nvPr>
            <p:ph idx="1"/>
            <p:extLst>
              <p:ext uri="{D42A27DB-BD31-4B8C-83A1-F6EECF244321}">
                <p14:modId xmlns:p14="http://schemas.microsoft.com/office/powerpoint/2010/main" val="4170033815"/>
              </p:ext>
            </p:extLst>
          </p:nvPr>
        </p:nvGraphicFramePr>
        <p:xfrm>
          <a:off x="838200" y="415636"/>
          <a:ext cx="10515600" cy="53409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09222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AE31F-810E-C3CD-9FFF-267BED131C45}"/>
              </a:ext>
            </a:extLst>
          </p:cNvPr>
          <p:cNvSpPr>
            <a:spLocks noGrp="1"/>
          </p:cNvSpPr>
          <p:nvPr>
            <p:ph type="title"/>
          </p:nvPr>
        </p:nvSpPr>
        <p:spPr>
          <a:xfrm>
            <a:off x="200892" y="365125"/>
            <a:ext cx="2937164" cy="4366202"/>
          </a:xfrm>
        </p:spPr>
        <p:txBody>
          <a:bodyPr>
            <a:normAutofit/>
          </a:bodyPr>
          <a:lstStyle/>
          <a:p>
            <a:r>
              <a:rPr lang="en-GB" dirty="0"/>
              <a:t>NOS Evidence Example</a:t>
            </a:r>
          </a:p>
        </p:txBody>
      </p:sp>
      <p:pic>
        <p:nvPicPr>
          <p:cNvPr id="5" name="Content Placeholder 4">
            <a:extLst>
              <a:ext uri="{FF2B5EF4-FFF2-40B4-BE49-F238E27FC236}">
                <a16:creationId xmlns:a16="http://schemas.microsoft.com/office/drawing/2014/main" id="{B90AA3A5-7F56-4D45-96BA-2E4495CB1566}"/>
              </a:ext>
            </a:extLst>
          </p:cNvPr>
          <p:cNvPicPr>
            <a:picLocks noGrp="1" noChangeAspect="1"/>
          </p:cNvPicPr>
          <p:nvPr>
            <p:ph sz="quarter" idx="1"/>
          </p:nvPr>
        </p:nvPicPr>
        <p:blipFill>
          <a:blip r:embed="rId2"/>
          <a:stretch>
            <a:fillRect/>
          </a:stretch>
        </p:blipFill>
        <p:spPr>
          <a:xfrm>
            <a:off x="5529142" y="551439"/>
            <a:ext cx="5262372" cy="4914900"/>
          </a:xfrm>
        </p:spPr>
      </p:pic>
    </p:spTree>
    <p:extLst>
      <p:ext uri="{BB962C8B-B14F-4D97-AF65-F5344CB8AC3E}">
        <p14:creationId xmlns:p14="http://schemas.microsoft.com/office/powerpoint/2010/main" val="24309747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5FFBDEFC-96DF-5D7D-1644-EA4DED85595E}"/>
              </a:ext>
            </a:extLst>
          </p:cNvPr>
          <p:cNvGraphicFramePr>
            <a:graphicFrameLocks noGrp="1"/>
          </p:cNvGraphicFramePr>
          <p:nvPr>
            <p:ph sz="quarter" idx="1"/>
            <p:extLst>
              <p:ext uri="{D42A27DB-BD31-4B8C-83A1-F6EECF244321}">
                <p14:modId xmlns:p14="http://schemas.microsoft.com/office/powerpoint/2010/main" val="360988797"/>
              </p:ext>
            </p:extLst>
          </p:nvPr>
        </p:nvGraphicFramePr>
        <p:xfrm>
          <a:off x="2202873" y="637308"/>
          <a:ext cx="7356763" cy="4793672"/>
        </p:xfrm>
        <a:graphic>
          <a:graphicData uri="http://schemas.openxmlformats.org/drawingml/2006/table">
            <a:tbl>
              <a:tblPr firstRow="1" firstCol="1" lastRow="1" lastCol="1" bandRow="1" bandCol="1"/>
              <a:tblGrid>
                <a:gridCol w="960373">
                  <a:extLst>
                    <a:ext uri="{9D8B030D-6E8A-4147-A177-3AD203B41FA5}">
                      <a16:colId xmlns:a16="http://schemas.microsoft.com/office/drawing/2014/main" val="2917176137"/>
                    </a:ext>
                  </a:extLst>
                </a:gridCol>
                <a:gridCol w="3936576">
                  <a:extLst>
                    <a:ext uri="{9D8B030D-6E8A-4147-A177-3AD203B41FA5}">
                      <a16:colId xmlns:a16="http://schemas.microsoft.com/office/drawing/2014/main" val="371984420"/>
                    </a:ext>
                  </a:extLst>
                </a:gridCol>
                <a:gridCol w="1412212">
                  <a:extLst>
                    <a:ext uri="{9D8B030D-6E8A-4147-A177-3AD203B41FA5}">
                      <a16:colId xmlns:a16="http://schemas.microsoft.com/office/drawing/2014/main" val="3879944644"/>
                    </a:ext>
                  </a:extLst>
                </a:gridCol>
                <a:gridCol w="1047602">
                  <a:extLst>
                    <a:ext uri="{9D8B030D-6E8A-4147-A177-3AD203B41FA5}">
                      <a16:colId xmlns:a16="http://schemas.microsoft.com/office/drawing/2014/main" val="3223237236"/>
                    </a:ext>
                  </a:extLst>
                </a:gridCol>
              </a:tblGrid>
              <a:tr h="1106232">
                <a:tc gridSpan="2">
                  <a:txBody>
                    <a:bodyPr/>
                    <a:lstStyle/>
                    <a:p>
                      <a:pPr algn="ctr"/>
                      <a:r>
                        <a:rPr lang="en-GB" sz="1000" b="1" spc="40" dirty="0">
                          <a:effectLst/>
                          <a:latin typeface="Arial" panose="020B0604020202020204" pitchFamily="34" charset="0"/>
                          <a:ea typeface="Times New Roman" panose="02020603050405020304" pitchFamily="18" charset="0"/>
                        </a:rPr>
                        <a:t>Key Area A: Work with young people and others</a:t>
                      </a:r>
                      <a:endParaRPr lang="en-GB" sz="1200" spc="40" dirty="0">
                        <a:effectLst/>
                        <a:latin typeface="Arial" panose="020B0604020202020204" pitchFamily="34" charset="0"/>
                        <a:ea typeface="Times New Roman" panose="02020603050405020304" pitchFamily="18" charset="0"/>
                      </a:endParaRPr>
                    </a:p>
                    <a:p>
                      <a:pPr algn="ctr"/>
                      <a:r>
                        <a:rPr lang="en-GB" sz="1000" b="1" spc="40" dirty="0">
                          <a:effectLst/>
                          <a:latin typeface="Arial" panose="020B0604020202020204" pitchFamily="34" charset="0"/>
                          <a:ea typeface="Times New Roman" panose="02020603050405020304" pitchFamily="18" charset="0"/>
                        </a:rPr>
                        <a:t> </a:t>
                      </a:r>
                      <a:endParaRPr lang="en-GB" sz="1200" spc="40" dirty="0">
                        <a:effectLst/>
                        <a:latin typeface="Arial" panose="020B0604020202020204" pitchFamily="34" charset="0"/>
                        <a:ea typeface="Times New Roman" panose="02020603050405020304" pitchFamily="18" charset="0"/>
                      </a:endParaRPr>
                    </a:p>
                    <a:p>
                      <a:pPr algn="ctr"/>
                      <a:r>
                        <a:rPr lang="en-GB" sz="1000" b="1" spc="40" dirty="0">
                          <a:effectLst/>
                          <a:latin typeface="Arial" panose="020B0604020202020204" pitchFamily="34" charset="0"/>
                          <a:ea typeface="Times New Roman" panose="02020603050405020304" pitchFamily="18" charset="0"/>
                        </a:rPr>
                        <a:t> </a:t>
                      </a:r>
                      <a:endParaRPr lang="en-GB" sz="1200" spc="40" dirty="0">
                        <a:effectLst/>
                        <a:latin typeface="Arial" panose="020B0604020202020204" pitchFamily="34" charset="0"/>
                        <a:ea typeface="Times New Roman" panose="02020603050405020304" pitchFamily="18" charset="0"/>
                      </a:endParaRPr>
                    </a:p>
                    <a:p>
                      <a:r>
                        <a:rPr lang="en-GB" sz="1200" spc="40" dirty="0">
                          <a:effectLst/>
                          <a:latin typeface="Arial" panose="020B0604020202020204" pitchFamily="34" charset="0"/>
                          <a:ea typeface="Times New Roman" panose="02020603050405020304" pitchFamily="18" charset="0"/>
                        </a:rPr>
                        <a:t> </a:t>
                      </a:r>
                    </a:p>
                    <a:p>
                      <a:r>
                        <a:rPr lang="en-GB" sz="1200" spc="40" dirty="0">
                          <a:effectLst/>
                          <a:latin typeface="Arial" panose="020B0604020202020204" pitchFamily="34" charset="0"/>
                          <a:ea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ctr"/>
                      <a:r>
                        <a:rPr lang="en-GB" sz="1000" spc="40">
                          <a:effectLst/>
                          <a:latin typeface="Arial" panose="020B0604020202020204" pitchFamily="34" charset="0"/>
                          <a:ea typeface="Times New Roman" panose="02020603050405020304" pitchFamily="18" charset="0"/>
                        </a:rPr>
                        <a:t>Tick, if the evidence is available, whether the standard was achieved</a:t>
                      </a:r>
                      <a:endParaRPr lang="en-GB" sz="1200" spc="40">
                        <a:effectLst/>
                        <a:latin typeface="Arial" panose="020B0604020202020204" pitchFamily="34"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spc="40">
                          <a:effectLst/>
                          <a:latin typeface="Arial" panose="020B0604020202020204" pitchFamily="34" charset="0"/>
                          <a:ea typeface="Times New Roman" panose="02020603050405020304" pitchFamily="18" charset="0"/>
                        </a:rPr>
                        <a:t>Page No. or location in portfolio</a:t>
                      </a:r>
                      <a:endParaRPr lang="en-GB" sz="1200" spc="40">
                        <a:effectLst/>
                        <a:latin typeface="Arial" panose="020B0604020202020204" pitchFamily="34"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21627555"/>
                  </a:ext>
                </a:extLst>
              </a:tr>
              <a:tr h="737488">
                <a:tc>
                  <a:txBody>
                    <a:bodyPr/>
                    <a:lstStyle/>
                    <a:p>
                      <a:r>
                        <a:rPr lang="en-GB" sz="1200" spc="40">
                          <a:effectLst/>
                          <a:latin typeface="Helvetica" panose="020B0604020202020204" pitchFamily="34" charset="0"/>
                          <a:ea typeface="Times New Roman" panose="02020603050405020304" pitchFamily="18" charset="0"/>
                        </a:rPr>
                        <a:t>YW01</a:t>
                      </a:r>
                      <a:endParaRPr lang="en-GB" sz="1200" spc="40">
                        <a:effectLst/>
                        <a:latin typeface="Arial" panose="020B0604020202020204" pitchFamily="34"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Helvetica" panose="020B0604020202020204" pitchFamily="34" charset="0"/>
                          <a:ea typeface="Times New Roman" panose="02020603050405020304" pitchFamily="18" charset="0"/>
                        </a:rPr>
                        <a:t>Initiate, build and maintain purposeful relationships with young people</a:t>
                      </a:r>
                      <a:endParaRPr lang="en-GB" sz="1200" spc="40">
                        <a:effectLst/>
                        <a:latin typeface="Arial" panose="020B0604020202020204" pitchFamily="34" charset="0"/>
                        <a:ea typeface="Times New Roman" panose="02020603050405020304" pitchFamily="18" charset="0"/>
                      </a:endParaRPr>
                    </a:p>
                    <a:p>
                      <a:pPr>
                        <a:tabLst>
                          <a:tab pos="744220" algn="l"/>
                        </a:tabLst>
                      </a:pPr>
                      <a:r>
                        <a:rPr lang="en-GB" sz="1200" spc="40">
                          <a:effectLst/>
                          <a:latin typeface="Arial" panose="020B0604020202020204" pitchFamily="34" charset="0"/>
                          <a:ea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Arial" panose="020B0604020202020204" pitchFamily="34" charset="0"/>
                          <a:ea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Arial" panose="020B0604020202020204" pitchFamily="34" charset="0"/>
                          <a:ea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65787263"/>
                  </a:ext>
                </a:extLst>
              </a:tr>
              <a:tr h="737488">
                <a:tc>
                  <a:txBody>
                    <a:bodyPr/>
                    <a:lstStyle/>
                    <a:p>
                      <a:r>
                        <a:rPr lang="en-GB" sz="1200" spc="40">
                          <a:effectLst/>
                          <a:latin typeface="Helvetica" panose="020B0604020202020204" pitchFamily="34" charset="0"/>
                          <a:ea typeface="Times New Roman" panose="02020603050405020304" pitchFamily="18" charset="0"/>
                        </a:rPr>
                        <a:t>YW02 </a:t>
                      </a:r>
                      <a:endParaRPr lang="en-GB" sz="1200" spc="40">
                        <a:effectLst/>
                        <a:latin typeface="Arial" panose="020B0604020202020204" pitchFamily="34" charset="0"/>
                        <a:ea typeface="Times New Roman" panose="02020603050405020304" pitchFamily="18" charset="0"/>
                      </a:endParaRPr>
                    </a:p>
                    <a:p>
                      <a:r>
                        <a:rPr lang="en-GB" sz="1200" spc="40">
                          <a:effectLst/>
                          <a:latin typeface="Arial" panose="020B0604020202020204" pitchFamily="34" charset="0"/>
                          <a:ea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Helvetica" panose="020B0604020202020204" pitchFamily="34" charset="0"/>
                          <a:ea typeface="Times New Roman" panose="02020603050405020304" pitchFamily="18" charset="0"/>
                        </a:rPr>
                        <a:t>Assist young people to express and to realise their goals</a:t>
                      </a:r>
                      <a:endParaRPr lang="en-GB" sz="1200" spc="40">
                        <a:effectLst/>
                        <a:latin typeface="Arial" panose="020B0604020202020204" pitchFamily="34" charset="0"/>
                        <a:ea typeface="Times New Roman" panose="02020603050405020304" pitchFamily="18" charset="0"/>
                      </a:endParaRPr>
                    </a:p>
                    <a:p>
                      <a:r>
                        <a:rPr lang="en-GB" sz="1200" spc="40">
                          <a:effectLst/>
                          <a:latin typeface="Arial" panose="020B0604020202020204" pitchFamily="34" charset="0"/>
                          <a:ea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Arial" panose="020B0604020202020204" pitchFamily="34" charset="0"/>
                          <a:ea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Arial" panose="020B0604020202020204" pitchFamily="34" charset="0"/>
                          <a:ea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08012092"/>
                  </a:ext>
                </a:extLst>
              </a:tr>
              <a:tr h="737488">
                <a:tc>
                  <a:txBody>
                    <a:bodyPr/>
                    <a:lstStyle/>
                    <a:p>
                      <a:r>
                        <a:rPr lang="en-GB" sz="1200" spc="40">
                          <a:effectLst/>
                          <a:latin typeface="Helvetica" panose="020B0604020202020204" pitchFamily="34" charset="0"/>
                          <a:ea typeface="Times New Roman" panose="02020603050405020304" pitchFamily="18" charset="0"/>
                        </a:rPr>
                        <a:t>YW03 </a:t>
                      </a:r>
                      <a:endParaRPr lang="en-GB" sz="1200" spc="40">
                        <a:effectLst/>
                        <a:latin typeface="Arial" panose="020B0604020202020204" pitchFamily="34" charset="0"/>
                        <a:ea typeface="Times New Roman" panose="02020603050405020304" pitchFamily="18" charset="0"/>
                      </a:endParaRPr>
                    </a:p>
                    <a:p>
                      <a:r>
                        <a:rPr lang="en-GB" sz="1200" spc="40">
                          <a:effectLst/>
                          <a:latin typeface="Arial" panose="020B0604020202020204" pitchFamily="34" charset="0"/>
                          <a:ea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dirty="0">
                          <a:effectLst/>
                          <a:latin typeface="Helvetica" panose="020B0604020202020204" pitchFamily="34" charset="0"/>
                          <a:ea typeface="Times New Roman" panose="02020603050405020304" pitchFamily="18" charset="0"/>
                        </a:rPr>
                        <a:t>Engage with communities to promote the interests and contributions of young people</a:t>
                      </a:r>
                      <a:endParaRPr lang="en-GB" sz="1200" spc="40" dirty="0">
                        <a:effectLst/>
                        <a:latin typeface="Arial" panose="020B0604020202020204" pitchFamily="34" charset="0"/>
                        <a:ea typeface="Times New Roman" panose="02020603050405020304" pitchFamily="18" charset="0"/>
                      </a:endParaRPr>
                    </a:p>
                    <a:p>
                      <a:r>
                        <a:rPr lang="en-GB" sz="1200" spc="40" dirty="0">
                          <a:effectLst/>
                          <a:latin typeface="Arial" panose="020B0604020202020204" pitchFamily="34" charset="0"/>
                          <a:ea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Arial" panose="020B0604020202020204" pitchFamily="34" charset="0"/>
                          <a:ea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Arial" panose="020B0604020202020204" pitchFamily="34" charset="0"/>
                          <a:ea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45177967"/>
                  </a:ext>
                </a:extLst>
              </a:tr>
              <a:tr h="983317">
                <a:tc>
                  <a:txBody>
                    <a:bodyPr/>
                    <a:lstStyle/>
                    <a:p>
                      <a:r>
                        <a:rPr lang="en-GB" sz="1200" spc="40">
                          <a:effectLst/>
                          <a:latin typeface="Helvetica" panose="020B0604020202020204" pitchFamily="34" charset="0"/>
                          <a:ea typeface="Times New Roman" panose="02020603050405020304" pitchFamily="18" charset="0"/>
                        </a:rPr>
                        <a:t>YW04 </a:t>
                      </a:r>
                      <a:endParaRPr lang="en-GB" sz="1200" spc="40">
                        <a:effectLst/>
                        <a:latin typeface="Arial" panose="020B0604020202020204" pitchFamily="34"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Helvetica" panose="020B0604020202020204" pitchFamily="34" charset="0"/>
                          <a:ea typeface="Times New Roman" panose="02020603050405020304" pitchFamily="18" charset="0"/>
                        </a:rPr>
                        <a:t>Develop productive working relationships with colleagues and stakeholders to support youth</a:t>
                      </a:r>
                      <a:endParaRPr lang="en-GB" sz="1200" spc="40">
                        <a:effectLst/>
                        <a:latin typeface="Arial" panose="020B0604020202020204" pitchFamily="34" charset="0"/>
                        <a:ea typeface="Times New Roman" panose="02020603050405020304" pitchFamily="18" charset="0"/>
                      </a:endParaRPr>
                    </a:p>
                    <a:p>
                      <a:r>
                        <a:rPr lang="en-GB" sz="1200" spc="40">
                          <a:effectLst/>
                          <a:latin typeface="Helvetica" panose="020B0604020202020204" pitchFamily="34" charset="0"/>
                          <a:ea typeface="Times New Roman" panose="02020603050405020304" pitchFamily="18" charset="0"/>
                        </a:rPr>
                        <a:t>work</a:t>
                      </a:r>
                      <a:endParaRPr lang="en-GB" sz="1200" spc="40">
                        <a:effectLst/>
                        <a:latin typeface="Arial" panose="020B0604020202020204" pitchFamily="34" charset="0"/>
                        <a:ea typeface="Times New Roman" panose="02020603050405020304" pitchFamily="18" charset="0"/>
                      </a:endParaRPr>
                    </a:p>
                    <a:p>
                      <a:r>
                        <a:rPr lang="en-GB" sz="1200" spc="40">
                          <a:effectLst/>
                          <a:latin typeface="Arial" panose="020B0604020202020204" pitchFamily="34" charset="0"/>
                          <a:ea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Arial" panose="020B0604020202020204" pitchFamily="34" charset="0"/>
                          <a:ea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Arial" panose="020B0604020202020204" pitchFamily="34" charset="0"/>
                          <a:ea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48809412"/>
                  </a:ext>
                </a:extLst>
              </a:tr>
              <a:tr h="491659">
                <a:tc>
                  <a:txBody>
                    <a:bodyPr/>
                    <a:lstStyle/>
                    <a:p>
                      <a:r>
                        <a:rPr lang="en-GB" sz="1200" spc="40">
                          <a:effectLst/>
                          <a:latin typeface="Arial" panose="020B0604020202020204" pitchFamily="34" charset="0"/>
                          <a:ea typeface="Times New Roman" panose="02020603050405020304" pitchFamily="18" charset="0"/>
                        </a:rPr>
                        <a:t>No. 32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Arial" panose="020B0604020202020204" pitchFamily="34" charset="0"/>
                          <a:ea typeface="Times New Roman" panose="02020603050405020304" pitchFamily="18" charset="0"/>
                        </a:rPr>
                        <a:t>Lead and motivate volunteers (SFT MV D2)</a:t>
                      </a:r>
                    </a:p>
                    <a:p>
                      <a:r>
                        <a:rPr lang="en-GB" sz="1200" spc="40">
                          <a:effectLst/>
                          <a:latin typeface="Arial" panose="020B0604020202020204" pitchFamily="34" charset="0"/>
                          <a:ea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Arial" panose="020B0604020202020204" pitchFamily="34" charset="0"/>
                          <a:ea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dirty="0">
                          <a:effectLst/>
                          <a:latin typeface="Arial" panose="020B0604020202020204" pitchFamily="34" charset="0"/>
                          <a:ea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28845547"/>
                  </a:ext>
                </a:extLst>
              </a:tr>
            </a:tbl>
          </a:graphicData>
        </a:graphic>
      </p:graphicFrame>
    </p:spTree>
    <p:extLst>
      <p:ext uri="{BB962C8B-B14F-4D97-AF65-F5344CB8AC3E}">
        <p14:creationId xmlns:p14="http://schemas.microsoft.com/office/powerpoint/2010/main" val="23247073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2026E589-2F49-2C33-A4AD-DEACF16ACE7D}"/>
              </a:ext>
            </a:extLst>
          </p:cNvPr>
          <p:cNvGraphicFramePr>
            <a:graphicFrameLocks noGrp="1"/>
          </p:cNvGraphicFramePr>
          <p:nvPr>
            <p:ph sz="quarter" idx="4294967295"/>
            <p:extLst>
              <p:ext uri="{D42A27DB-BD31-4B8C-83A1-F6EECF244321}">
                <p14:modId xmlns:p14="http://schemas.microsoft.com/office/powerpoint/2010/main" val="121073089"/>
              </p:ext>
            </p:extLst>
          </p:nvPr>
        </p:nvGraphicFramePr>
        <p:xfrm>
          <a:off x="2639617" y="404665"/>
          <a:ext cx="6840761" cy="4961283"/>
        </p:xfrm>
        <a:graphic>
          <a:graphicData uri="http://schemas.openxmlformats.org/drawingml/2006/table">
            <a:tbl>
              <a:tblPr firstRow="1" firstCol="1" lastRow="1" lastCol="1" bandRow="1" bandCol="1"/>
              <a:tblGrid>
                <a:gridCol w="1535442">
                  <a:extLst>
                    <a:ext uri="{9D8B030D-6E8A-4147-A177-3AD203B41FA5}">
                      <a16:colId xmlns:a16="http://schemas.microsoft.com/office/drawing/2014/main" val="2426481188"/>
                    </a:ext>
                  </a:extLst>
                </a:gridCol>
                <a:gridCol w="3390136">
                  <a:extLst>
                    <a:ext uri="{9D8B030D-6E8A-4147-A177-3AD203B41FA5}">
                      <a16:colId xmlns:a16="http://schemas.microsoft.com/office/drawing/2014/main" val="3617997763"/>
                    </a:ext>
                  </a:extLst>
                </a:gridCol>
                <a:gridCol w="1114314">
                  <a:extLst>
                    <a:ext uri="{9D8B030D-6E8A-4147-A177-3AD203B41FA5}">
                      <a16:colId xmlns:a16="http://schemas.microsoft.com/office/drawing/2014/main" val="2468521838"/>
                    </a:ext>
                  </a:extLst>
                </a:gridCol>
                <a:gridCol w="800869">
                  <a:extLst>
                    <a:ext uri="{9D8B030D-6E8A-4147-A177-3AD203B41FA5}">
                      <a16:colId xmlns:a16="http://schemas.microsoft.com/office/drawing/2014/main" val="2486238553"/>
                    </a:ext>
                  </a:extLst>
                </a:gridCol>
              </a:tblGrid>
              <a:tr h="662026">
                <a:tc gridSpan="2">
                  <a:txBody>
                    <a:bodyPr/>
                    <a:lstStyle/>
                    <a:p>
                      <a:pPr algn="ctr"/>
                      <a:r>
                        <a:rPr lang="en-GB" sz="600" b="1" spc="40">
                          <a:effectLst/>
                          <a:latin typeface="Arial" panose="020B0604020202020204" pitchFamily="34" charset="0"/>
                          <a:ea typeface="Times New Roman" panose="02020603050405020304" pitchFamily="18" charset="0"/>
                        </a:rPr>
                        <a:t> </a:t>
                      </a:r>
                      <a:endParaRPr lang="en-GB" sz="800" spc="40">
                        <a:effectLst/>
                        <a:latin typeface="Arial" panose="020B0604020202020204" pitchFamily="34" charset="0"/>
                        <a:ea typeface="Times New Roman" panose="02020603050405020304" pitchFamily="18" charset="0"/>
                      </a:endParaRPr>
                    </a:p>
                    <a:p>
                      <a:pPr algn="ctr"/>
                      <a:r>
                        <a:rPr lang="en-GB" sz="600" b="1" spc="40">
                          <a:effectLst/>
                          <a:latin typeface="Arial" panose="020B0604020202020204" pitchFamily="34" charset="0"/>
                          <a:ea typeface="Times New Roman" panose="02020603050405020304" pitchFamily="18" charset="0"/>
                        </a:rPr>
                        <a:t> </a:t>
                      </a:r>
                      <a:endParaRPr lang="en-GB" sz="800" spc="40">
                        <a:effectLst/>
                        <a:latin typeface="Arial" panose="020B0604020202020204" pitchFamily="34" charset="0"/>
                        <a:ea typeface="Times New Roman" panose="02020603050405020304" pitchFamily="18" charset="0"/>
                      </a:endParaRPr>
                    </a:p>
                    <a:p>
                      <a:pPr algn="ctr"/>
                      <a:r>
                        <a:rPr lang="en-GB" sz="600" b="1" spc="40">
                          <a:effectLst/>
                          <a:latin typeface="Arial" panose="020B0604020202020204" pitchFamily="34" charset="0"/>
                          <a:ea typeface="Times New Roman" panose="02020603050405020304" pitchFamily="18" charset="0"/>
                        </a:rPr>
                        <a:t> </a:t>
                      </a:r>
                      <a:endParaRPr lang="en-GB" sz="800" spc="40">
                        <a:effectLst/>
                        <a:latin typeface="Arial" panose="020B0604020202020204" pitchFamily="34" charset="0"/>
                        <a:ea typeface="Times New Roman" panose="02020603050405020304" pitchFamily="18" charset="0"/>
                      </a:endParaRPr>
                    </a:p>
                    <a:p>
                      <a:pPr algn="ctr"/>
                      <a:r>
                        <a:rPr lang="en-GB" sz="600" b="1" spc="40">
                          <a:effectLst/>
                          <a:latin typeface="Arial" panose="020B0604020202020204" pitchFamily="34" charset="0"/>
                          <a:ea typeface="Times New Roman" panose="02020603050405020304" pitchFamily="18" charset="0"/>
                        </a:rPr>
                        <a:t>Key Area B: Facilitate the personal, social and educational development of young people</a:t>
                      </a:r>
                      <a:endParaRPr lang="en-GB" sz="800" spc="40">
                        <a:effectLst/>
                        <a:latin typeface="Arial" panose="020B0604020202020204" pitchFamily="34" charset="0"/>
                        <a:ea typeface="Times New Roman" panose="02020603050405020304" pitchFamily="18" charset="0"/>
                      </a:endParaRPr>
                    </a:p>
                    <a:p>
                      <a:pPr algn="ctr"/>
                      <a:r>
                        <a:rPr lang="en-GB" sz="600" b="1" spc="40">
                          <a:effectLst/>
                          <a:latin typeface="Arial" panose="020B0604020202020204" pitchFamily="34" charset="0"/>
                          <a:ea typeface="Times New Roman" panose="02020603050405020304" pitchFamily="18" charset="0"/>
                        </a:rPr>
                        <a:t> </a:t>
                      </a:r>
                      <a:endParaRPr lang="en-GB" sz="800" spc="40">
                        <a:effectLst/>
                        <a:latin typeface="Arial" panose="020B0604020202020204" pitchFamily="34" charset="0"/>
                        <a:ea typeface="Times New Roman" panose="02020603050405020304" pitchFamily="18" charset="0"/>
                      </a:endParaRPr>
                    </a:p>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ctr"/>
                      <a:r>
                        <a:rPr lang="en-GB" sz="600" spc="40">
                          <a:effectLst/>
                          <a:latin typeface="Arial" panose="020B0604020202020204" pitchFamily="34" charset="0"/>
                          <a:ea typeface="Times New Roman" panose="02020603050405020304" pitchFamily="18" charset="0"/>
                        </a:rPr>
                        <a:t>Tick, if the evidence is available, whether the standard was achieved</a:t>
                      </a:r>
                      <a:endParaRPr lang="en-GB" sz="800" spc="40">
                        <a:effectLst/>
                        <a:latin typeface="Arial" panose="020B0604020202020204" pitchFamily="34" charset="0"/>
                        <a:ea typeface="Times New Roman" panose="02020603050405020304" pitchFamily="18" charset="0"/>
                      </a:endParaRP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600" spc="40">
                          <a:effectLst/>
                          <a:latin typeface="Arial" panose="020B0604020202020204" pitchFamily="34" charset="0"/>
                          <a:ea typeface="Times New Roman" panose="02020603050405020304" pitchFamily="18" charset="0"/>
                        </a:rPr>
                        <a:t>Page No. or location in portfolio</a:t>
                      </a:r>
                      <a:endParaRPr lang="en-GB" sz="800" spc="40">
                        <a:effectLst/>
                        <a:latin typeface="Arial" panose="020B0604020202020204" pitchFamily="34" charset="0"/>
                        <a:ea typeface="Times New Roman" panose="02020603050405020304" pitchFamily="18" charset="0"/>
                      </a:endParaRP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36034190"/>
                  </a:ext>
                </a:extLst>
              </a:tr>
              <a:tr h="441351">
                <a:tc>
                  <a:txBody>
                    <a:bodyPr/>
                    <a:lstStyle/>
                    <a:p>
                      <a:r>
                        <a:rPr lang="en-GB" sz="800" spc="40">
                          <a:effectLst/>
                          <a:latin typeface="Helvetica" panose="020B0604020202020204" pitchFamily="34" charset="0"/>
                          <a:ea typeface="Times New Roman" panose="02020603050405020304" pitchFamily="18" charset="0"/>
                        </a:rPr>
                        <a:t>YW05</a:t>
                      </a:r>
                      <a:endParaRPr lang="en-GB" sz="800" spc="40">
                        <a:effectLst/>
                        <a:latin typeface="Arial" panose="020B0604020202020204" pitchFamily="34" charset="0"/>
                        <a:ea typeface="Times New Roman" panose="02020603050405020304" pitchFamily="18" charset="0"/>
                      </a:endParaRP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Helvetica" panose="020B0604020202020204" pitchFamily="34" charset="0"/>
                          <a:ea typeface="Times New Roman" panose="02020603050405020304" pitchFamily="18" charset="0"/>
                        </a:rPr>
                        <a:t>Enable young people to use their learning to enhance their future development</a:t>
                      </a:r>
                      <a:endParaRPr lang="en-GB" sz="800" spc="40">
                        <a:effectLst/>
                        <a:latin typeface="Arial" panose="020B0604020202020204" pitchFamily="34" charset="0"/>
                        <a:ea typeface="Times New Roman" panose="02020603050405020304" pitchFamily="18" charset="0"/>
                      </a:endParaRPr>
                    </a:p>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8626949"/>
                  </a:ext>
                </a:extLst>
              </a:tr>
              <a:tr h="234327">
                <a:tc>
                  <a:txBody>
                    <a:bodyPr/>
                    <a:lstStyle/>
                    <a:p>
                      <a:r>
                        <a:rPr lang="en-GB" sz="800" spc="40">
                          <a:effectLst/>
                          <a:latin typeface="Helvetica" panose="020B0604020202020204" pitchFamily="34" charset="0"/>
                          <a:ea typeface="Times New Roman" panose="02020603050405020304" pitchFamily="18" charset="0"/>
                        </a:rPr>
                        <a:t>YW06</a:t>
                      </a:r>
                      <a:endParaRPr lang="en-GB" sz="800" spc="40">
                        <a:effectLst/>
                        <a:latin typeface="Arial" panose="020B0604020202020204" pitchFamily="34" charset="0"/>
                        <a:ea typeface="Times New Roman" panose="02020603050405020304" pitchFamily="18" charset="0"/>
                      </a:endParaRP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Helvetica" panose="020B0604020202020204" pitchFamily="34" charset="0"/>
                          <a:ea typeface="Times New Roman" panose="02020603050405020304" pitchFamily="18" charset="0"/>
                        </a:rPr>
                        <a:t>Enable young people to work in groups</a:t>
                      </a:r>
                      <a:endParaRPr lang="en-GB" sz="800" spc="40">
                        <a:effectLst/>
                        <a:latin typeface="Arial" panose="020B0604020202020204" pitchFamily="34" charset="0"/>
                        <a:ea typeface="Times New Roman" panose="02020603050405020304" pitchFamily="18" charset="0"/>
                      </a:endParaRPr>
                    </a:p>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53809501"/>
                  </a:ext>
                </a:extLst>
              </a:tr>
              <a:tr h="351492">
                <a:tc>
                  <a:txBody>
                    <a:bodyPr/>
                    <a:lstStyle/>
                    <a:p>
                      <a:r>
                        <a:rPr lang="en-GB" sz="800" spc="40">
                          <a:effectLst/>
                          <a:latin typeface="Helvetica" panose="020B0604020202020204" pitchFamily="34" charset="0"/>
                          <a:ea typeface="Times New Roman" panose="02020603050405020304" pitchFamily="18" charset="0"/>
                        </a:rPr>
                        <a:t>YW07</a:t>
                      </a:r>
                      <a:endParaRPr lang="en-GB" sz="800" spc="40">
                        <a:effectLst/>
                        <a:latin typeface="Arial" panose="020B0604020202020204" pitchFamily="34" charset="0"/>
                        <a:ea typeface="Times New Roman" panose="02020603050405020304" pitchFamily="18" charset="0"/>
                      </a:endParaRP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Helvetica" panose="020B0604020202020204" pitchFamily="34" charset="0"/>
                          <a:ea typeface="Times New Roman" panose="02020603050405020304" pitchFamily="18" charset="0"/>
                        </a:rPr>
                        <a:t>Encourage young people to broaden their horizons to be effective citizens</a:t>
                      </a:r>
                      <a:endParaRPr lang="en-GB" sz="800" spc="40">
                        <a:effectLst/>
                        <a:latin typeface="Arial" panose="020B0604020202020204" pitchFamily="34" charset="0"/>
                        <a:ea typeface="Times New Roman" panose="02020603050405020304" pitchFamily="18" charset="0"/>
                      </a:endParaRPr>
                    </a:p>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10704029"/>
                  </a:ext>
                </a:extLst>
              </a:tr>
              <a:tr h="331013">
                <a:tc>
                  <a:txBody>
                    <a:bodyPr/>
                    <a:lstStyle/>
                    <a:p>
                      <a:r>
                        <a:rPr lang="en-GB" sz="800" spc="40">
                          <a:effectLst/>
                          <a:latin typeface="Helvetica" panose="020B0604020202020204" pitchFamily="34" charset="0"/>
                          <a:ea typeface="Times New Roman" panose="02020603050405020304" pitchFamily="18" charset="0"/>
                        </a:rPr>
                        <a:t>YW08</a:t>
                      </a:r>
                      <a:endParaRPr lang="en-GB" sz="800" spc="40">
                        <a:effectLst/>
                        <a:latin typeface="Arial" panose="020B0604020202020204" pitchFamily="34" charset="0"/>
                        <a:ea typeface="Times New Roman" panose="02020603050405020304" pitchFamily="18" charset="0"/>
                      </a:endParaRP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Helvetica" panose="020B0604020202020204" pitchFamily="34" charset="0"/>
                          <a:ea typeface="Times New Roman" panose="02020603050405020304" pitchFamily="18" charset="0"/>
                        </a:rPr>
                        <a:t>Support young people to identify and achieve aims</a:t>
                      </a:r>
                      <a:endParaRPr lang="en-GB" sz="800" spc="40">
                        <a:effectLst/>
                        <a:latin typeface="Arial" panose="020B0604020202020204" pitchFamily="34" charset="0"/>
                        <a:ea typeface="Times New Roman" panose="02020603050405020304" pitchFamily="18" charset="0"/>
                      </a:endParaRPr>
                    </a:p>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98387166"/>
                  </a:ext>
                </a:extLst>
              </a:tr>
              <a:tr h="351492">
                <a:tc>
                  <a:txBody>
                    <a:bodyPr/>
                    <a:lstStyle/>
                    <a:p>
                      <a:r>
                        <a:rPr lang="en-GB" sz="800" spc="40">
                          <a:effectLst/>
                          <a:latin typeface="Helvetica" panose="020B0604020202020204" pitchFamily="34" charset="0"/>
                          <a:ea typeface="Times New Roman" panose="02020603050405020304" pitchFamily="18" charset="0"/>
                        </a:rPr>
                        <a:t>YW09</a:t>
                      </a:r>
                      <a:endParaRPr lang="en-GB" sz="800" spc="40">
                        <a:effectLst/>
                        <a:latin typeface="Arial" panose="020B0604020202020204" pitchFamily="34" charset="0"/>
                        <a:ea typeface="Times New Roman" panose="02020603050405020304" pitchFamily="18" charset="0"/>
                      </a:endParaRP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Helvetica" panose="020B0604020202020204" pitchFamily="34" charset="0"/>
                          <a:ea typeface="Times New Roman" panose="02020603050405020304" pitchFamily="18" charset="0"/>
                        </a:rPr>
                        <a:t>Support young people in their understanding of risk and challenge</a:t>
                      </a:r>
                      <a:endParaRPr lang="en-GB" sz="800" spc="40">
                        <a:effectLst/>
                        <a:latin typeface="Arial" panose="020B0604020202020204" pitchFamily="34" charset="0"/>
                        <a:ea typeface="Times New Roman" panose="02020603050405020304" pitchFamily="18" charset="0"/>
                      </a:endParaRPr>
                    </a:p>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8395169"/>
                  </a:ext>
                </a:extLst>
              </a:tr>
              <a:tr h="441351">
                <a:tc>
                  <a:txBody>
                    <a:bodyPr/>
                    <a:lstStyle/>
                    <a:p>
                      <a:r>
                        <a:rPr lang="en-GB" sz="800" spc="40">
                          <a:effectLst/>
                          <a:latin typeface="Helvetica" panose="020B0604020202020204" pitchFamily="34" charset="0"/>
                          <a:ea typeface="Times New Roman" panose="02020603050405020304" pitchFamily="18" charset="0"/>
                        </a:rPr>
                        <a:t>YW10</a:t>
                      </a:r>
                      <a:endParaRPr lang="en-GB" sz="800" spc="40">
                        <a:effectLst/>
                        <a:latin typeface="Arial" panose="020B0604020202020204" pitchFamily="34" charset="0"/>
                        <a:ea typeface="Times New Roman" panose="02020603050405020304" pitchFamily="18" charset="0"/>
                      </a:endParaRP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Helvetica" panose="020B0604020202020204" pitchFamily="34" charset="0"/>
                          <a:ea typeface="Times New Roman" panose="02020603050405020304" pitchFamily="18" charset="0"/>
                        </a:rPr>
                        <a:t>Facilitate young people’s empowerment through their active involvement in youth work</a:t>
                      </a:r>
                      <a:endParaRPr lang="en-GB" sz="800" spc="40">
                        <a:effectLst/>
                        <a:latin typeface="Arial" panose="020B0604020202020204" pitchFamily="34" charset="0"/>
                        <a:ea typeface="Times New Roman" panose="02020603050405020304" pitchFamily="18" charset="0"/>
                      </a:endParaRPr>
                    </a:p>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05082078"/>
                  </a:ext>
                </a:extLst>
              </a:tr>
              <a:tr h="351492">
                <a:tc>
                  <a:txBody>
                    <a:bodyPr/>
                    <a:lstStyle/>
                    <a:p>
                      <a:r>
                        <a:rPr lang="en-GB" sz="800" spc="40">
                          <a:effectLst/>
                          <a:latin typeface="Helvetica" panose="020B0604020202020204" pitchFamily="34" charset="0"/>
                          <a:ea typeface="Times New Roman" panose="02020603050405020304" pitchFamily="18" charset="0"/>
                        </a:rPr>
                        <a:t>YW11</a:t>
                      </a:r>
                      <a:endParaRPr lang="en-GB" sz="800" spc="40">
                        <a:effectLst/>
                        <a:latin typeface="Arial" panose="020B0604020202020204" pitchFamily="34" charset="0"/>
                        <a:ea typeface="Times New Roman" panose="02020603050405020304" pitchFamily="18" charset="0"/>
                      </a:endParaRP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Helvetica" panose="020B0604020202020204" pitchFamily="34" charset="0"/>
                          <a:ea typeface="Times New Roman" panose="02020603050405020304" pitchFamily="18" charset="0"/>
                        </a:rPr>
                        <a:t>Plan, prepare and facilitate activities with young people</a:t>
                      </a:r>
                      <a:endParaRPr lang="en-GB" sz="800" spc="40">
                        <a:effectLst/>
                        <a:latin typeface="Arial" panose="020B0604020202020204" pitchFamily="34" charset="0"/>
                        <a:ea typeface="Times New Roman" panose="02020603050405020304" pitchFamily="18" charset="0"/>
                      </a:endParaRPr>
                    </a:p>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22880311"/>
                  </a:ext>
                </a:extLst>
              </a:tr>
              <a:tr h="351492">
                <a:tc>
                  <a:txBody>
                    <a:bodyPr/>
                    <a:lstStyle/>
                    <a:p>
                      <a:r>
                        <a:rPr lang="en-GB" sz="800" spc="40">
                          <a:effectLst/>
                          <a:latin typeface="Helvetica" panose="020B0604020202020204" pitchFamily="34" charset="0"/>
                          <a:ea typeface="Times New Roman" panose="02020603050405020304" pitchFamily="18" charset="0"/>
                        </a:rPr>
                        <a:t>YW12</a:t>
                      </a:r>
                      <a:endParaRPr lang="en-GB" sz="800" spc="40">
                        <a:effectLst/>
                        <a:latin typeface="Arial" panose="020B0604020202020204" pitchFamily="34" charset="0"/>
                        <a:ea typeface="Times New Roman" panose="02020603050405020304" pitchFamily="18" charset="0"/>
                      </a:endParaRP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Helvetica" panose="020B0604020202020204" pitchFamily="34" charset="0"/>
                          <a:ea typeface="Times New Roman" panose="02020603050405020304" pitchFamily="18" charset="0"/>
                        </a:rPr>
                        <a:t>Work with young people to manage resources for youth work activities</a:t>
                      </a:r>
                      <a:endParaRPr lang="en-GB" sz="800" spc="40">
                        <a:effectLst/>
                        <a:latin typeface="Arial" panose="020B0604020202020204" pitchFamily="34" charset="0"/>
                        <a:ea typeface="Times New Roman" panose="02020603050405020304" pitchFamily="18" charset="0"/>
                      </a:endParaRPr>
                    </a:p>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49031292"/>
                  </a:ext>
                </a:extLst>
              </a:tr>
              <a:tr h="351492">
                <a:tc>
                  <a:txBody>
                    <a:bodyPr/>
                    <a:lstStyle/>
                    <a:p>
                      <a:r>
                        <a:rPr lang="en-GB" sz="800" spc="40">
                          <a:effectLst/>
                          <a:latin typeface="Helvetica" panose="020B0604020202020204" pitchFamily="34" charset="0"/>
                          <a:ea typeface="Times New Roman" panose="02020603050405020304" pitchFamily="18" charset="0"/>
                        </a:rPr>
                        <a:t>YW13</a:t>
                      </a:r>
                      <a:endParaRPr lang="en-GB" sz="800" spc="40">
                        <a:effectLst/>
                        <a:latin typeface="Arial" panose="020B0604020202020204" pitchFamily="34" charset="0"/>
                        <a:ea typeface="Times New Roman" panose="02020603050405020304" pitchFamily="18" charset="0"/>
                      </a:endParaRP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Helvetica" panose="020B0604020202020204" pitchFamily="34" charset="0"/>
                          <a:ea typeface="Times New Roman" panose="02020603050405020304" pitchFamily="18" charset="0"/>
                        </a:rPr>
                        <a:t>Support young people in evaluating the impact of youth work activities</a:t>
                      </a:r>
                      <a:endParaRPr lang="en-GB" sz="800" spc="40">
                        <a:effectLst/>
                        <a:latin typeface="Arial" panose="020B0604020202020204" pitchFamily="34" charset="0"/>
                        <a:ea typeface="Times New Roman" panose="02020603050405020304" pitchFamily="18" charset="0"/>
                      </a:endParaRPr>
                    </a:p>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26584976"/>
                  </a:ext>
                </a:extLst>
              </a:tr>
              <a:tr h="351492">
                <a:tc>
                  <a:txBody>
                    <a:bodyPr/>
                    <a:lstStyle/>
                    <a:p>
                      <a:r>
                        <a:rPr lang="en-GB" sz="800" spc="40">
                          <a:effectLst/>
                          <a:latin typeface="Helvetica" panose="020B0604020202020204" pitchFamily="34" charset="0"/>
                          <a:ea typeface="Times New Roman" panose="02020603050405020304" pitchFamily="18" charset="0"/>
                        </a:rPr>
                        <a:t>YW14</a:t>
                      </a:r>
                      <a:endParaRPr lang="en-GB" sz="800" spc="40">
                        <a:effectLst/>
                        <a:latin typeface="Arial" panose="020B0604020202020204" pitchFamily="34" charset="0"/>
                        <a:ea typeface="Times New Roman" panose="02020603050405020304" pitchFamily="18" charset="0"/>
                      </a:endParaRP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Helvetica" panose="020B0604020202020204" pitchFamily="34" charset="0"/>
                          <a:ea typeface="Times New Roman" panose="02020603050405020304" pitchFamily="18" charset="0"/>
                        </a:rPr>
                        <a:t>Facilitate young people’s exploration of their values and beliefs</a:t>
                      </a:r>
                      <a:endParaRPr lang="en-GB" sz="800" spc="40">
                        <a:effectLst/>
                        <a:latin typeface="Arial" panose="020B0604020202020204" pitchFamily="34" charset="0"/>
                        <a:ea typeface="Times New Roman" panose="02020603050405020304" pitchFamily="18" charset="0"/>
                      </a:endParaRPr>
                    </a:p>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7746193"/>
                  </a:ext>
                </a:extLst>
              </a:tr>
              <a:tr h="441351">
                <a:tc>
                  <a:txBody>
                    <a:bodyPr/>
                    <a:lstStyle/>
                    <a:p>
                      <a:r>
                        <a:rPr lang="en-GB" sz="800" spc="40">
                          <a:effectLst/>
                          <a:latin typeface="Helvetica" panose="020B0604020202020204" pitchFamily="34" charset="0"/>
                          <a:ea typeface="Times New Roman" panose="02020603050405020304" pitchFamily="18" charset="0"/>
                        </a:rPr>
                        <a:t>YW15</a:t>
                      </a:r>
                      <a:endParaRPr lang="en-GB" sz="800" spc="40">
                        <a:effectLst/>
                        <a:latin typeface="Arial" panose="020B0604020202020204" pitchFamily="34" charset="0"/>
                        <a:ea typeface="Times New Roman" panose="02020603050405020304" pitchFamily="18" charset="0"/>
                      </a:endParaRP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dirty="0">
                          <a:effectLst/>
                          <a:latin typeface="Helvetica" panose="020B0604020202020204" pitchFamily="34" charset="0"/>
                          <a:ea typeface="Times New Roman" panose="02020603050405020304" pitchFamily="18" charset="0"/>
                        </a:rPr>
                        <a:t>Advocate on behalf of young people and enable them to represent themselves to others</a:t>
                      </a:r>
                      <a:endParaRPr lang="en-GB" sz="800" spc="40" dirty="0">
                        <a:effectLst/>
                        <a:latin typeface="Arial" panose="020B0604020202020204" pitchFamily="34" charset="0"/>
                        <a:ea typeface="Times New Roman" panose="02020603050405020304" pitchFamily="18" charset="0"/>
                      </a:endParaRPr>
                    </a:p>
                    <a:p>
                      <a:r>
                        <a:rPr lang="en-GB" sz="800" spc="40" dirty="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39671209"/>
                  </a:ext>
                </a:extLst>
              </a:tr>
              <a:tr h="234327">
                <a:tc>
                  <a:txBody>
                    <a:bodyPr/>
                    <a:lstStyle/>
                    <a:p>
                      <a:r>
                        <a:rPr lang="en-GB" sz="800" spc="40">
                          <a:effectLst/>
                          <a:latin typeface="Helvetica" panose="020B0604020202020204" pitchFamily="34" charset="0"/>
                          <a:ea typeface="Times New Roman" panose="02020603050405020304" pitchFamily="18" charset="0"/>
                        </a:rPr>
                        <a:t>YW16</a:t>
                      </a:r>
                      <a:endParaRPr lang="en-GB" sz="800" spc="40">
                        <a:effectLst/>
                        <a:latin typeface="Arial" panose="020B0604020202020204" pitchFamily="34" charset="0"/>
                        <a:ea typeface="Times New Roman" panose="02020603050405020304" pitchFamily="18" charset="0"/>
                      </a:endParaRP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Helvetica" panose="020B0604020202020204" pitchFamily="34" charset="0"/>
                          <a:ea typeface="Times New Roman" panose="02020603050405020304" pitchFamily="18" charset="0"/>
                        </a:rPr>
                        <a:t>Enable young people to access information to make decisions</a:t>
                      </a:r>
                      <a:endParaRPr lang="en-GB" sz="800" spc="40">
                        <a:effectLst/>
                        <a:latin typeface="Arial" panose="020B0604020202020204" pitchFamily="34" charset="0"/>
                        <a:ea typeface="Times New Roman" panose="02020603050405020304" pitchFamily="18" charset="0"/>
                      </a:endParaRP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800" spc="40" dirty="0">
                          <a:effectLst/>
                          <a:latin typeface="Arial" panose="020B0604020202020204" pitchFamily="34" charset="0"/>
                          <a:ea typeface="Times New Roman" panose="02020603050405020304" pitchFamily="18" charset="0"/>
                        </a:rPr>
                        <a:t> </a:t>
                      </a:r>
                    </a:p>
                  </a:txBody>
                  <a:tcPr marL="43056" marR="430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35561663"/>
                  </a:ext>
                </a:extLst>
              </a:tr>
            </a:tbl>
          </a:graphicData>
        </a:graphic>
      </p:graphicFrame>
    </p:spTree>
    <p:extLst>
      <p:ext uri="{BB962C8B-B14F-4D97-AF65-F5344CB8AC3E}">
        <p14:creationId xmlns:p14="http://schemas.microsoft.com/office/powerpoint/2010/main" val="37127448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7602AE9E-4B72-3F44-7247-5E4B7B46A6D4}"/>
              </a:ext>
            </a:extLst>
          </p:cNvPr>
          <p:cNvGraphicFramePr>
            <a:graphicFrameLocks noGrp="1"/>
          </p:cNvGraphicFramePr>
          <p:nvPr>
            <p:ph sz="quarter" idx="1"/>
            <p:extLst>
              <p:ext uri="{D42A27DB-BD31-4B8C-83A1-F6EECF244321}">
                <p14:modId xmlns:p14="http://schemas.microsoft.com/office/powerpoint/2010/main" val="1153942563"/>
              </p:ext>
            </p:extLst>
          </p:nvPr>
        </p:nvGraphicFramePr>
        <p:xfrm>
          <a:off x="2528455" y="1066482"/>
          <a:ext cx="7661562" cy="4144102"/>
        </p:xfrm>
        <a:graphic>
          <a:graphicData uri="http://schemas.openxmlformats.org/drawingml/2006/table">
            <a:tbl>
              <a:tblPr firstRow="1" firstCol="1" lastRow="1" lastCol="1" bandRow="1" bandCol="1"/>
              <a:tblGrid>
                <a:gridCol w="1001470">
                  <a:extLst>
                    <a:ext uri="{9D8B030D-6E8A-4147-A177-3AD203B41FA5}">
                      <a16:colId xmlns:a16="http://schemas.microsoft.com/office/drawing/2014/main" val="4077556559"/>
                    </a:ext>
                  </a:extLst>
                </a:gridCol>
                <a:gridCol w="4098658">
                  <a:extLst>
                    <a:ext uri="{9D8B030D-6E8A-4147-A177-3AD203B41FA5}">
                      <a16:colId xmlns:a16="http://schemas.microsoft.com/office/drawing/2014/main" val="3696116697"/>
                    </a:ext>
                  </a:extLst>
                </a:gridCol>
                <a:gridCol w="1470823">
                  <a:extLst>
                    <a:ext uri="{9D8B030D-6E8A-4147-A177-3AD203B41FA5}">
                      <a16:colId xmlns:a16="http://schemas.microsoft.com/office/drawing/2014/main" val="3920806895"/>
                    </a:ext>
                  </a:extLst>
                </a:gridCol>
                <a:gridCol w="1090611">
                  <a:extLst>
                    <a:ext uri="{9D8B030D-6E8A-4147-A177-3AD203B41FA5}">
                      <a16:colId xmlns:a16="http://schemas.microsoft.com/office/drawing/2014/main" val="1376584165"/>
                    </a:ext>
                  </a:extLst>
                </a:gridCol>
              </a:tblGrid>
              <a:tr h="641591">
                <a:tc gridSpan="2">
                  <a:txBody>
                    <a:bodyPr/>
                    <a:lstStyle/>
                    <a:p>
                      <a:pPr algn="ctr"/>
                      <a:r>
                        <a:rPr lang="en-GB" sz="1000" b="1" spc="40">
                          <a:effectLst/>
                          <a:latin typeface="Arial" panose="020B0604020202020204" pitchFamily="34" charset="0"/>
                          <a:ea typeface="Times New Roman" panose="02020603050405020304" pitchFamily="18" charset="0"/>
                        </a:rPr>
                        <a:t> </a:t>
                      </a:r>
                      <a:endParaRPr lang="en-GB" sz="1200" spc="40">
                        <a:effectLst/>
                        <a:latin typeface="Arial" panose="020B0604020202020204" pitchFamily="34" charset="0"/>
                        <a:ea typeface="Times New Roman" panose="02020603050405020304" pitchFamily="18" charset="0"/>
                      </a:endParaRPr>
                    </a:p>
                    <a:p>
                      <a:pPr algn="ctr"/>
                      <a:r>
                        <a:rPr lang="en-GB" sz="1000" b="1" spc="40">
                          <a:effectLst/>
                          <a:latin typeface="Arial" panose="020B0604020202020204" pitchFamily="34" charset="0"/>
                          <a:ea typeface="Times New Roman" panose="02020603050405020304" pitchFamily="18" charset="0"/>
                        </a:rPr>
                        <a:t>Key Area C: </a:t>
                      </a:r>
                      <a:r>
                        <a:rPr lang="en-GB" sz="1100" b="1" spc="0">
                          <a:effectLst/>
                          <a:latin typeface="Helvetica" panose="020B0604020202020204" pitchFamily="34" charset="0"/>
                          <a:ea typeface="Times New Roman" panose="02020603050405020304" pitchFamily="18" charset="0"/>
                        </a:rPr>
                        <a:t>Promote inclusion, equity and young people’s interests and wellbeing</a:t>
                      </a:r>
                      <a:r>
                        <a:rPr lang="en-GB" sz="1000" b="1" spc="40">
                          <a:effectLst/>
                          <a:latin typeface="Arial" panose="020B0604020202020204" pitchFamily="34" charset="0"/>
                          <a:ea typeface="Times New Roman" panose="02020603050405020304" pitchFamily="18" charset="0"/>
                        </a:rPr>
                        <a:t> </a:t>
                      </a:r>
                      <a:endParaRPr lang="en-GB" sz="1200" spc="40">
                        <a:effectLst/>
                        <a:latin typeface="Arial" panose="020B0604020202020204" pitchFamily="34" charset="0"/>
                        <a:ea typeface="Times New Roman" panose="02020603050405020304" pitchFamily="18" charset="0"/>
                      </a:endParaRPr>
                    </a:p>
                    <a:p>
                      <a:r>
                        <a:rPr lang="en-GB" sz="1200" spc="40">
                          <a:effectLst/>
                          <a:latin typeface="Arial" panose="020B0604020202020204" pitchFamily="34" charset="0"/>
                          <a:ea typeface="Times New Roman" panose="02020603050405020304" pitchFamily="18" charset="0"/>
                        </a:rPr>
                        <a:t> </a:t>
                      </a:r>
                    </a:p>
                    <a:p>
                      <a:r>
                        <a:rPr lang="en-GB" sz="1200" spc="40">
                          <a:effectLst/>
                          <a:latin typeface="Arial" panose="020B0604020202020204" pitchFamily="34" charset="0"/>
                          <a:ea typeface="Times New Roman" panose="02020603050405020304" pitchFamily="18" charset="0"/>
                        </a:rPr>
                        <a:t> </a:t>
                      </a: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ctr"/>
                      <a:r>
                        <a:rPr lang="en-GB" sz="1000" spc="40">
                          <a:effectLst/>
                          <a:latin typeface="Arial" panose="020B0604020202020204" pitchFamily="34" charset="0"/>
                          <a:ea typeface="Times New Roman" panose="02020603050405020304" pitchFamily="18" charset="0"/>
                        </a:rPr>
                        <a:t>Tick, if the evidence is available, whether the standard was achieved</a:t>
                      </a:r>
                      <a:endParaRPr lang="en-GB" sz="1200" spc="40">
                        <a:effectLst/>
                        <a:latin typeface="Arial" panose="020B0604020202020204" pitchFamily="34" charset="0"/>
                        <a:ea typeface="Times New Roman" panose="02020603050405020304" pitchFamily="18" charset="0"/>
                      </a:endParaRP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1000" spc="40">
                          <a:effectLst/>
                          <a:latin typeface="Arial" panose="020B0604020202020204" pitchFamily="34" charset="0"/>
                          <a:ea typeface="Times New Roman" panose="02020603050405020304" pitchFamily="18" charset="0"/>
                        </a:rPr>
                        <a:t>Page No. or location in portfolio</a:t>
                      </a:r>
                      <a:endParaRPr lang="en-GB" sz="1200" spc="40">
                        <a:effectLst/>
                        <a:latin typeface="Arial" panose="020B0604020202020204" pitchFamily="34" charset="0"/>
                        <a:ea typeface="Times New Roman" panose="02020603050405020304" pitchFamily="18" charset="0"/>
                      </a:endParaRP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92015614"/>
                  </a:ext>
                </a:extLst>
              </a:tr>
              <a:tr h="384955">
                <a:tc>
                  <a:txBody>
                    <a:bodyPr/>
                    <a:lstStyle/>
                    <a:p>
                      <a:r>
                        <a:rPr lang="en-GB" sz="1200" spc="40">
                          <a:effectLst/>
                          <a:latin typeface="Helvetica" panose="020B0604020202020204" pitchFamily="34" charset="0"/>
                          <a:ea typeface="Times New Roman" panose="02020603050405020304" pitchFamily="18" charset="0"/>
                        </a:rPr>
                        <a:t>YW17</a:t>
                      </a:r>
                      <a:endParaRPr lang="en-GB" sz="1200" spc="40">
                        <a:effectLst/>
                        <a:latin typeface="Arial" panose="020B0604020202020204" pitchFamily="34" charset="0"/>
                        <a:ea typeface="Times New Roman" panose="02020603050405020304" pitchFamily="18" charset="0"/>
                      </a:endParaRP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Helvetica" panose="020B0604020202020204" pitchFamily="34" charset="0"/>
                          <a:ea typeface="Times New Roman" panose="02020603050405020304" pitchFamily="18" charset="0"/>
                        </a:rPr>
                        <a:t>Work with young people in promoting their rights</a:t>
                      </a:r>
                      <a:endParaRPr lang="en-GB" sz="1200" spc="40">
                        <a:effectLst/>
                        <a:latin typeface="Arial" panose="020B0604020202020204" pitchFamily="34" charset="0"/>
                        <a:ea typeface="Times New Roman" panose="02020603050405020304" pitchFamily="18" charset="0"/>
                      </a:endParaRPr>
                    </a:p>
                    <a:p>
                      <a:r>
                        <a:rPr lang="en-GB" sz="1200" spc="40">
                          <a:effectLst/>
                          <a:latin typeface="Arial" panose="020B0604020202020204" pitchFamily="34" charset="0"/>
                          <a:ea typeface="Times New Roman" panose="02020603050405020304" pitchFamily="18" charset="0"/>
                        </a:rPr>
                        <a:t> </a:t>
                      </a: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Arial" panose="020B0604020202020204" pitchFamily="34" charset="0"/>
                          <a:ea typeface="Times New Roman" panose="02020603050405020304" pitchFamily="18" charset="0"/>
                        </a:rPr>
                        <a:t> </a:t>
                      </a: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Arial" panose="020B0604020202020204" pitchFamily="34" charset="0"/>
                          <a:ea typeface="Times New Roman" panose="02020603050405020304" pitchFamily="18" charset="0"/>
                        </a:rPr>
                        <a:t> </a:t>
                      </a: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80952757"/>
                  </a:ext>
                </a:extLst>
              </a:tr>
              <a:tr h="208227">
                <a:tc>
                  <a:txBody>
                    <a:bodyPr/>
                    <a:lstStyle/>
                    <a:p>
                      <a:r>
                        <a:rPr lang="en-GB" sz="1200" spc="40">
                          <a:effectLst/>
                          <a:latin typeface="Helvetica" panose="020B0604020202020204" pitchFamily="34" charset="0"/>
                          <a:ea typeface="Times New Roman" panose="02020603050405020304" pitchFamily="18" charset="0"/>
                        </a:rPr>
                        <a:t>YW18</a:t>
                      </a:r>
                      <a:endParaRPr lang="en-GB" sz="1200" spc="40">
                        <a:effectLst/>
                        <a:latin typeface="Arial" panose="020B0604020202020204" pitchFamily="34" charset="0"/>
                        <a:ea typeface="Times New Roman" panose="02020603050405020304" pitchFamily="18" charset="0"/>
                      </a:endParaRP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Helvetica" panose="020B0604020202020204" pitchFamily="34" charset="0"/>
                          <a:ea typeface="Times New Roman" panose="02020603050405020304" pitchFamily="18" charset="0"/>
                        </a:rPr>
                        <a:t>Explore with young people their wellbeing</a:t>
                      </a:r>
                      <a:endParaRPr lang="en-GB" sz="1200" spc="40">
                        <a:effectLst/>
                        <a:latin typeface="Arial" panose="020B0604020202020204" pitchFamily="34" charset="0"/>
                        <a:ea typeface="Times New Roman" panose="02020603050405020304" pitchFamily="18" charset="0"/>
                      </a:endParaRP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Arial" panose="020B0604020202020204" pitchFamily="34" charset="0"/>
                          <a:ea typeface="Times New Roman" panose="02020603050405020304" pitchFamily="18" charset="0"/>
                        </a:rPr>
                        <a:t> </a:t>
                      </a: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Arial" panose="020B0604020202020204" pitchFamily="34" charset="0"/>
                          <a:ea typeface="Times New Roman" panose="02020603050405020304" pitchFamily="18" charset="0"/>
                        </a:rPr>
                        <a:t> </a:t>
                      </a: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05235357"/>
                  </a:ext>
                </a:extLst>
              </a:tr>
              <a:tr h="384955">
                <a:tc>
                  <a:txBody>
                    <a:bodyPr/>
                    <a:lstStyle/>
                    <a:p>
                      <a:r>
                        <a:rPr lang="en-GB" sz="1200" spc="40">
                          <a:effectLst/>
                          <a:latin typeface="Helvetica" panose="020B0604020202020204" pitchFamily="34" charset="0"/>
                          <a:ea typeface="Times New Roman" panose="02020603050405020304" pitchFamily="18" charset="0"/>
                        </a:rPr>
                        <a:t>YW19</a:t>
                      </a:r>
                      <a:endParaRPr lang="en-GB" sz="1200" spc="40">
                        <a:effectLst/>
                        <a:latin typeface="Arial" panose="020B0604020202020204" pitchFamily="34" charset="0"/>
                        <a:ea typeface="Times New Roman" panose="02020603050405020304" pitchFamily="18" charset="0"/>
                      </a:endParaRP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Helvetica" panose="020B0604020202020204" pitchFamily="34" charset="0"/>
                          <a:ea typeface="Times New Roman" panose="02020603050405020304" pitchFamily="18" charset="0"/>
                        </a:rPr>
                        <a:t>Work with young people to safeguard their own welfare</a:t>
                      </a:r>
                      <a:endParaRPr lang="en-GB" sz="1200" spc="40">
                        <a:effectLst/>
                        <a:latin typeface="Arial" panose="020B0604020202020204" pitchFamily="34" charset="0"/>
                        <a:ea typeface="Times New Roman" panose="02020603050405020304" pitchFamily="18" charset="0"/>
                      </a:endParaRPr>
                    </a:p>
                    <a:p>
                      <a:r>
                        <a:rPr lang="en-GB" sz="1200" spc="40">
                          <a:effectLst/>
                          <a:latin typeface="Arial" panose="020B0604020202020204" pitchFamily="34" charset="0"/>
                          <a:ea typeface="Times New Roman" panose="02020603050405020304" pitchFamily="18" charset="0"/>
                        </a:rPr>
                        <a:t> </a:t>
                      </a: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Arial" panose="020B0604020202020204" pitchFamily="34" charset="0"/>
                          <a:ea typeface="Times New Roman" panose="02020603050405020304" pitchFamily="18" charset="0"/>
                        </a:rPr>
                        <a:t> </a:t>
                      </a: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Arial" panose="020B0604020202020204" pitchFamily="34" charset="0"/>
                          <a:ea typeface="Times New Roman" panose="02020603050405020304" pitchFamily="18" charset="0"/>
                        </a:rPr>
                        <a:t> </a:t>
                      </a: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94061590"/>
                  </a:ext>
                </a:extLst>
              </a:tr>
              <a:tr h="513273">
                <a:tc>
                  <a:txBody>
                    <a:bodyPr/>
                    <a:lstStyle/>
                    <a:p>
                      <a:r>
                        <a:rPr lang="en-GB" sz="1200" spc="40">
                          <a:effectLst/>
                          <a:latin typeface="Helvetica" panose="020B0604020202020204" pitchFamily="34" charset="0"/>
                          <a:ea typeface="Times New Roman" panose="02020603050405020304" pitchFamily="18" charset="0"/>
                        </a:rPr>
                        <a:t>YW20</a:t>
                      </a:r>
                      <a:endParaRPr lang="en-GB" sz="1200" spc="40">
                        <a:effectLst/>
                        <a:latin typeface="Arial" panose="020B0604020202020204" pitchFamily="34" charset="0"/>
                        <a:ea typeface="Times New Roman" panose="02020603050405020304" pitchFamily="18" charset="0"/>
                      </a:endParaRP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Helvetica" panose="020B0604020202020204" pitchFamily="34" charset="0"/>
                          <a:ea typeface="Times New Roman" panose="02020603050405020304" pitchFamily="18" charset="0"/>
                        </a:rPr>
                        <a:t>Embed organisational policy for the protection and safeguarding of young people</a:t>
                      </a:r>
                      <a:endParaRPr lang="en-GB" sz="1200" spc="40">
                        <a:effectLst/>
                        <a:latin typeface="Arial" panose="020B0604020202020204" pitchFamily="34" charset="0"/>
                        <a:ea typeface="Times New Roman" panose="02020603050405020304" pitchFamily="18" charset="0"/>
                      </a:endParaRPr>
                    </a:p>
                    <a:p>
                      <a:r>
                        <a:rPr lang="en-GB" sz="1200" spc="40">
                          <a:effectLst/>
                          <a:latin typeface="Arial" panose="020B0604020202020204" pitchFamily="34" charset="0"/>
                          <a:ea typeface="Times New Roman" panose="02020603050405020304" pitchFamily="18" charset="0"/>
                        </a:rPr>
                        <a:t> </a:t>
                      </a: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Arial" panose="020B0604020202020204" pitchFamily="34" charset="0"/>
                          <a:ea typeface="Times New Roman" panose="02020603050405020304" pitchFamily="18" charset="0"/>
                        </a:rPr>
                        <a:t> </a:t>
                      </a: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dirty="0">
                          <a:effectLst/>
                          <a:latin typeface="Arial" panose="020B0604020202020204" pitchFamily="34" charset="0"/>
                          <a:ea typeface="Times New Roman" panose="02020603050405020304" pitchFamily="18" charset="0"/>
                        </a:rPr>
                        <a:t> </a:t>
                      </a: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18057940"/>
                  </a:ext>
                </a:extLst>
              </a:tr>
              <a:tr h="470500">
                <a:tc>
                  <a:txBody>
                    <a:bodyPr/>
                    <a:lstStyle/>
                    <a:p>
                      <a:r>
                        <a:rPr lang="en-GB" sz="1200" spc="40">
                          <a:effectLst/>
                          <a:latin typeface="Helvetica" panose="020B0604020202020204" pitchFamily="34" charset="0"/>
                          <a:ea typeface="Times New Roman" panose="02020603050405020304" pitchFamily="18" charset="0"/>
                        </a:rPr>
                        <a:t>No. 33</a:t>
                      </a:r>
                      <a:endParaRPr lang="en-GB" sz="1200" spc="40">
                        <a:effectLst/>
                        <a:latin typeface="Arial" panose="020B0604020202020204" pitchFamily="34" charset="0"/>
                        <a:ea typeface="Times New Roman" panose="02020603050405020304" pitchFamily="18" charset="0"/>
                      </a:endParaRP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i="1" spc="0">
                          <a:effectLst/>
                          <a:latin typeface="Helvetica-Oblique"/>
                          <a:ea typeface="Times New Roman" panose="02020603050405020304" pitchFamily="18" charset="0"/>
                          <a:cs typeface="Helvetica-Oblique"/>
                        </a:rPr>
                        <a:t>Promote equality of opportunity and diversity and inclusion in your area of</a:t>
                      </a:r>
                      <a:endParaRPr lang="en-GB" sz="1200" spc="40">
                        <a:effectLst/>
                        <a:latin typeface="Arial" panose="020B0604020202020204" pitchFamily="34" charset="0"/>
                        <a:ea typeface="Times New Roman" panose="02020603050405020304" pitchFamily="18" charset="0"/>
                      </a:endParaRPr>
                    </a:p>
                    <a:p>
                      <a:r>
                        <a:rPr lang="en-GB" sz="1100" i="1" spc="0">
                          <a:effectLst/>
                          <a:latin typeface="Helvetica-Oblique"/>
                          <a:ea typeface="Times New Roman" panose="02020603050405020304" pitchFamily="18" charset="0"/>
                          <a:cs typeface="Helvetica-Oblique"/>
                        </a:rPr>
                        <a:t>responsibility (Management and leadership NOS B11)</a:t>
                      </a:r>
                      <a:endParaRPr lang="en-GB" sz="1200" spc="40">
                        <a:effectLst/>
                        <a:latin typeface="Arial" panose="020B0604020202020204" pitchFamily="34" charset="0"/>
                        <a:ea typeface="Times New Roman" panose="02020603050405020304" pitchFamily="18" charset="0"/>
                      </a:endParaRP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Arial" panose="020B0604020202020204" pitchFamily="34" charset="0"/>
                          <a:ea typeface="Times New Roman" panose="02020603050405020304" pitchFamily="18" charset="0"/>
                        </a:rPr>
                        <a:t> </a:t>
                      </a: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Arial" panose="020B0604020202020204" pitchFamily="34" charset="0"/>
                          <a:ea typeface="Times New Roman" panose="02020603050405020304" pitchFamily="18" charset="0"/>
                        </a:rPr>
                        <a:t> </a:t>
                      </a: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84702447"/>
                  </a:ext>
                </a:extLst>
              </a:tr>
              <a:tr h="416454">
                <a:tc>
                  <a:txBody>
                    <a:bodyPr/>
                    <a:lstStyle/>
                    <a:p>
                      <a:r>
                        <a:rPr lang="en-GB" sz="1200" spc="40">
                          <a:effectLst/>
                          <a:latin typeface="Helvetica" panose="020B0604020202020204" pitchFamily="34" charset="0"/>
                          <a:ea typeface="Times New Roman" panose="02020603050405020304" pitchFamily="18" charset="0"/>
                        </a:rPr>
                        <a:t>YW21</a:t>
                      </a:r>
                      <a:endParaRPr lang="en-GB" sz="1200" spc="40">
                        <a:effectLst/>
                        <a:latin typeface="Arial" panose="020B0604020202020204" pitchFamily="34" charset="0"/>
                        <a:ea typeface="Times New Roman" panose="02020603050405020304" pitchFamily="18" charset="0"/>
                      </a:endParaRP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Helvetica" panose="020B0604020202020204" pitchFamily="34" charset="0"/>
                          <a:ea typeface="Times New Roman" panose="02020603050405020304" pitchFamily="18" charset="0"/>
                        </a:rPr>
                        <a:t>Develop a culture and systems that promote inclusion and value diversity</a:t>
                      </a:r>
                      <a:endParaRPr lang="en-GB" sz="1200" spc="40">
                        <a:effectLst/>
                        <a:latin typeface="Arial" panose="020B0604020202020204" pitchFamily="34" charset="0"/>
                        <a:ea typeface="Times New Roman" panose="02020603050405020304" pitchFamily="18" charset="0"/>
                      </a:endParaRPr>
                    </a:p>
                    <a:p>
                      <a:r>
                        <a:rPr lang="en-GB" sz="1200" spc="40">
                          <a:effectLst/>
                          <a:latin typeface="Arial" panose="020B0604020202020204" pitchFamily="34" charset="0"/>
                          <a:ea typeface="Times New Roman" panose="02020603050405020304" pitchFamily="18" charset="0"/>
                        </a:rPr>
                        <a:t> </a:t>
                      </a: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Arial" panose="020B0604020202020204" pitchFamily="34" charset="0"/>
                          <a:ea typeface="Times New Roman" panose="02020603050405020304" pitchFamily="18" charset="0"/>
                        </a:rPr>
                        <a:t> </a:t>
                      </a: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Arial" panose="020B0604020202020204" pitchFamily="34" charset="0"/>
                          <a:ea typeface="Times New Roman" panose="02020603050405020304" pitchFamily="18" charset="0"/>
                        </a:rPr>
                        <a:t> </a:t>
                      </a: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14507024"/>
                  </a:ext>
                </a:extLst>
              </a:tr>
              <a:tr h="513273">
                <a:tc>
                  <a:txBody>
                    <a:bodyPr/>
                    <a:lstStyle/>
                    <a:p>
                      <a:r>
                        <a:rPr lang="en-GB" sz="1200" spc="40">
                          <a:effectLst/>
                          <a:latin typeface="Helvetica" panose="020B0604020202020204" pitchFamily="34" charset="0"/>
                          <a:ea typeface="Times New Roman" panose="02020603050405020304" pitchFamily="18" charset="0"/>
                        </a:rPr>
                        <a:t>YW22</a:t>
                      </a:r>
                      <a:endParaRPr lang="en-GB" sz="1200" spc="40">
                        <a:effectLst/>
                        <a:latin typeface="Arial" panose="020B0604020202020204" pitchFamily="34" charset="0"/>
                        <a:ea typeface="Times New Roman" panose="02020603050405020304" pitchFamily="18" charset="0"/>
                      </a:endParaRP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Helvetica" panose="020B0604020202020204" pitchFamily="34" charset="0"/>
                          <a:ea typeface="Times New Roman" panose="02020603050405020304" pitchFamily="18" charset="0"/>
                        </a:rPr>
                        <a:t>Ensure that youth work activities comply with legal, regulatory and ethical requirements</a:t>
                      </a:r>
                      <a:endParaRPr lang="en-GB" sz="1200" spc="40">
                        <a:effectLst/>
                        <a:latin typeface="Arial" panose="020B0604020202020204" pitchFamily="34" charset="0"/>
                        <a:ea typeface="Times New Roman" panose="02020603050405020304" pitchFamily="18" charset="0"/>
                      </a:endParaRPr>
                    </a:p>
                    <a:p>
                      <a:r>
                        <a:rPr lang="en-GB" sz="1200" spc="40">
                          <a:effectLst/>
                          <a:latin typeface="Arial" panose="020B0604020202020204" pitchFamily="34" charset="0"/>
                          <a:ea typeface="Times New Roman" panose="02020603050405020304" pitchFamily="18" charset="0"/>
                        </a:rPr>
                        <a:t> </a:t>
                      </a: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a:effectLst/>
                          <a:latin typeface="Arial" panose="020B0604020202020204" pitchFamily="34" charset="0"/>
                          <a:ea typeface="Times New Roman" panose="02020603050405020304" pitchFamily="18" charset="0"/>
                        </a:rPr>
                        <a:t> </a:t>
                      </a: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spc="40" dirty="0">
                          <a:effectLst/>
                          <a:latin typeface="Arial" panose="020B0604020202020204" pitchFamily="34" charset="0"/>
                          <a:ea typeface="Times New Roman" panose="02020603050405020304" pitchFamily="18" charset="0"/>
                        </a:rPr>
                        <a:t> </a:t>
                      </a:r>
                    </a:p>
                  </a:txBody>
                  <a:tcPr marL="66919" marR="6691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97301281"/>
                  </a:ext>
                </a:extLst>
              </a:tr>
            </a:tbl>
          </a:graphicData>
        </a:graphic>
      </p:graphicFrame>
    </p:spTree>
    <p:extLst>
      <p:ext uri="{BB962C8B-B14F-4D97-AF65-F5344CB8AC3E}">
        <p14:creationId xmlns:p14="http://schemas.microsoft.com/office/powerpoint/2010/main" val="39065373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34D9BD3B-335D-7135-CDD7-96E1B871C38F}"/>
              </a:ext>
            </a:extLst>
          </p:cNvPr>
          <p:cNvGraphicFramePr>
            <a:graphicFrameLocks noGrp="1"/>
          </p:cNvGraphicFramePr>
          <p:nvPr>
            <p:ph sz="quarter" idx="1"/>
            <p:extLst>
              <p:ext uri="{D42A27DB-BD31-4B8C-83A1-F6EECF244321}">
                <p14:modId xmlns:p14="http://schemas.microsoft.com/office/powerpoint/2010/main" val="3785214363"/>
              </p:ext>
            </p:extLst>
          </p:nvPr>
        </p:nvGraphicFramePr>
        <p:xfrm>
          <a:off x="1357746" y="1033670"/>
          <a:ext cx="9490363" cy="4463013"/>
        </p:xfrm>
        <a:graphic>
          <a:graphicData uri="http://schemas.openxmlformats.org/drawingml/2006/table">
            <a:tbl>
              <a:tblPr firstRow="1" firstCol="1" lastRow="1" lastCol="1" bandRow="1" bandCol="1"/>
              <a:tblGrid>
                <a:gridCol w="1016301">
                  <a:extLst>
                    <a:ext uri="{9D8B030D-6E8A-4147-A177-3AD203B41FA5}">
                      <a16:colId xmlns:a16="http://schemas.microsoft.com/office/drawing/2014/main" val="3326773218"/>
                    </a:ext>
                  </a:extLst>
                </a:gridCol>
                <a:gridCol w="5301218">
                  <a:extLst>
                    <a:ext uri="{9D8B030D-6E8A-4147-A177-3AD203B41FA5}">
                      <a16:colId xmlns:a16="http://schemas.microsoft.com/office/drawing/2014/main" val="629246378"/>
                    </a:ext>
                  </a:extLst>
                </a:gridCol>
                <a:gridCol w="1821907">
                  <a:extLst>
                    <a:ext uri="{9D8B030D-6E8A-4147-A177-3AD203B41FA5}">
                      <a16:colId xmlns:a16="http://schemas.microsoft.com/office/drawing/2014/main" val="3341894710"/>
                    </a:ext>
                  </a:extLst>
                </a:gridCol>
                <a:gridCol w="1350937">
                  <a:extLst>
                    <a:ext uri="{9D8B030D-6E8A-4147-A177-3AD203B41FA5}">
                      <a16:colId xmlns:a16="http://schemas.microsoft.com/office/drawing/2014/main" val="3831015263"/>
                    </a:ext>
                  </a:extLst>
                </a:gridCol>
              </a:tblGrid>
              <a:tr h="710224">
                <a:tc gridSpan="2">
                  <a:txBody>
                    <a:bodyPr/>
                    <a:lstStyle/>
                    <a:p>
                      <a:pPr algn="ctr"/>
                      <a:r>
                        <a:rPr lang="en-GB" sz="900" b="1" spc="40" dirty="0">
                          <a:effectLst/>
                          <a:latin typeface="Arial" panose="020B0604020202020204" pitchFamily="34" charset="0"/>
                          <a:ea typeface="Times New Roman" panose="02020603050405020304" pitchFamily="18" charset="0"/>
                        </a:rPr>
                        <a:t> </a:t>
                      </a:r>
                      <a:endParaRPr lang="en-GB" sz="1100" spc="40" dirty="0">
                        <a:effectLst/>
                        <a:latin typeface="Arial" panose="020B0604020202020204" pitchFamily="34" charset="0"/>
                        <a:ea typeface="Times New Roman" panose="02020603050405020304" pitchFamily="18" charset="0"/>
                      </a:endParaRPr>
                    </a:p>
                    <a:p>
                      <a:pPr algn="ctr"/>
                      <a:r>
                        <a:rPr lang="en-GB" sz="900" b="1" spc="40" dirty="0">
                          <a:effectLst/>
                          <a:latin typeface="Arial" panose="020B0604020202020204" pitchFamily="34" charset="0"/>
                          <a:ea typeface="Times New Roman" panose="02020603050405020304" pitchFamily="18" charset="0"/>
                        </a:rPr>
                        <a:t>FUNCTIONAL AREA D: Develop Youth Work Strategy and Practice</a:t>
                      </a:r>
                      <a:endParaRPr lang="en-GB" sz="1100" spc="40" dirty="0">
                        <a:effectLst/>
                        <a:latin typeface="Arial" panose="020B0604020202020204" pitchFamily="34" charset="0"/>
                        <a:ea typeface="Times New Roman" panose="02020603050405020304" pitchFamily="18" charset="0"/>
                      </a:endParaRPr>
                    </a:p>
                    <a:p>
                      <a:r>
                        <a:rPr lang="en-GB" sz="1100" spc="40" dirty="0">
                          <a:effectLst/>
                          <a:latin typeface="Arial" panose="020B0604020202020204" pitchFamily="34" charset="0"/>
                          <a:ea typeface="Times New Roman" panose="02020603050405020304" pitchFamily="18" charset="0"/>
                        </a:rPr>
                        <a:t> </a:t>
                      </a: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ctr"/>
                      <a:r>
                        <a:rPr lang="en-GB" sz="900" spc="40">
                          <a:effectLst/>
                          <a:latin typeface="Arial" panose="020B0604020202020204" pitchFamily="34" charset="0"/>
                          <a:ea typeface="Times New Roman" panose="02020603050405020304" pitchFamily="18" charset="0"/>
                        </a:rPr>
                        <a:t>Tick, if the evidence is available, whether the standard was achieved</a:t>
                      </a:r>
                      <a:endParaRPr lang="en-GB" sz="1100" spc="40">
                        <a:effectLst/>
                        <a:latin typeface="Arial" panose="020B0604020202020204" pitchFamily="34" charset="0"/>
                        <a:ea typeface="Times New Roman" panose="02020603050405020304" pitchFamily="18" charset="0"/>
                      </a:endParaRP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900" spc="40">
                          <a:effectLst/>
                          <a:latin typeface="Arial" panose="020B0604020202020204" pitchFamily="34" charset="0"/>
                          <a:ea typeface="Times New Roman" panose="02020603050405020304" pitchFamily="18" charset="0"/>
                        </a:rPr>
                        <a:t>Page No. or location in portfolio</a:t>
                      </a:r>
                      <a:endParaRPr lang="en-GB" sz="1100" spc="40">
                        <a:effectLst/>
                        <a:latin typeface="Arial" panose="020B0604020202020204" pitchFamily="34" charset="0"/>
                        <a:ea typeface="Times New Roman" panose="02020603050405020304" pitchFamily="18" charset="0"/>
                      </a:endParaRP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24942251"/>
                  </a:ext>
                </a:extLst>
              </a:tr>
              <a:tr h="578701">
                <a:tc>
                  <a:txBody>
                    <a:bodyPr/>
                    <a:lstStyle/>
                    <a:p>
                      <a:r>
                        <a:rPr lang="en-GB" sz="1100" spc="40">
                          <a:effectLst/>
                          <a:latin typeface="Helvetica" panose="020B0604020202020204" pitchFamily="34" charset="0"/>
                          <a:ea typeface="Times New Roman" panose="02020603050405020304" pitchFamily="18" charset="0"/>
                        </a:rPr>
                        <a:t>YW23</a:t>
                      </a:r>
                      <a:endParaRPr lang="en-GB" sz="1100" spc="40">
                        <a:effectLst/>
                        <a:latin typeface="Arial" panose="020B0604020202020204" pitchFamily="34" charset="0"/>
                        <a:ea typeface="Times New Roman" panose="02020603050405020304" pitchFamily="18" charset="0"/>
                      </a:endParaRP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spc="40">
                          <a:effectLst/>
                          <a:latin typeface="Helvetica" panose="020B0604020202020204" pitchFamily="34" charset="0"/>
                          <a:ea typeface="Times New Roman" panose="02020603050405020304" pitchFamily="18" charset="0"/>
                        </a:rPr>
                        <a:t>Investigate the needs of young people and the community in relation to youth work</a:t>
                      </a:r>
                      <a:endParaRPr lang="en-GB" sz="1100" spc="40">
                        <a:effectLst/>
                        <a:latin typeface="Arial" panose="020B0604020202020204" pitchFamily="34" charset="0"/>
                        <a:ea typeface="Times New Roman" panose="02020603050405020304" pitchFamily="18" charset="0"/>
                      </a:endParaRPr>
                    </a:p>
                    <a:p>
                      <a:r>
                        <a:rPr lang="en-GB" sz="1100" spc="40">
                          <a:effectLst/>
                          <a:latin typeface="Arial" panose="020B0604020202020204" pitchFamily="34" charset="0"/>
                          <a:ea typeface="Times New Roman" panose="02020603050405020304" pitchFamily="18" charset="0"/>
                        </a:rPr>
                        <a:t> </a:t>
                      </a: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spc="40">
                          <a:effectLst/>
                          <a:latin typeface="Arial" panose="020B0604020202020204" pitchFamily="34" charset="0"/>
                          <a:ea typeface="Times New Roman" panose="02020603050405020304" pitchFamily="18" charset="0"/>
                        </a:rPr>
                        <a:t> </a:t>
                      </a: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spc="40">
                          <a:effectLst/>
                          <a:latin typeface="Arial" panose="020B0604020202020204" pitchFamily="34" charset="0"/>
                          <a:ea typeface="Times New Roman" panose="02020603050405020304" pitchFamily="18" charset="0"/>
                        </a:rPr>
                        <a:t> </a:t>
                      </a: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56711483"/>
                  </a:ext>
                </a:extLst>
              </a:tr>
              <a:tr h="434026">
                <a:tc>
                  <a:txBody>
                    <a:bodyPr/>
                    <a:lstStyle/>
                    <a:p>
                      <a:r>
                        <a:rPr lang="en-GB" sz="1100" spc="40">
                          <a:effectLst/>
                          <a:latin typeface="Helvetica" panose="020B0604020202020204" pitchFamily="34" charset="0"/>
                          <a:ea typeface="Times New Roman" panose="02020603050405020304" pitchFamily="18" charset="0"/>
                        </a:rPr>
                        <a:t>YW24</a:t>
                      </a:r>
                      <a:endParaRPr lang="en-GB" sz="1100" spc="40">
                        <a:effectLst/>
                        <a:latin typeface="Arial" panose="020B0604020202020204" pitchFamily="34" charset="0"/>
                        <a:ea typeface="Times New Roman" panose="02020603050405020304" pitchFamily="18" charset="0"/>
                      </a:endParaRP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spc="40">
                          <a:effectLst/>
                          <a:latin typeface="Helvetica" panose="020B0604020202020204" pitchFamily="34" charset="0"/>
                          <a:ea typeface="Times New Roman" panose="02020603050405020304" pitchFamily="18" charset="0"/>
                        </a:rPr>
                        <a:t>Evaluate and prioritise organisational requirements for youth work activities</a:t>
                      </a:r>
                      <a:endParaRPr lang="en-GB" sz="1100" spc="40">
                        <a:effectLst/>
                        <a:latin typeface="Arial" panose="020B0604020202020204" pitchFamily="34" charset="0"/>
                        <a:ea typeface="Times New Roman" panose="02020603050405020304" pitchFamily="18" charset="0"/>
                      </a:endParaRPr>
                    </a:p>
                    <a:p>
                      <a:r>
                        <a:rPr lang="en-GB" sz="1100" spc="40">
                          <a:effectLst/>
                          <a:latin typeface="Arial" panose="020B0604020202020204" pitchFamily="34" charset="0"/>
                          <a:ea typeface="Times New Roman" panose="02020603050405020304" pitchFamily="18" charset="0"/>
                        </a:rPr>
                        <a:t> </a:t>
                      </a: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spc="40">
                          <a:effectLst/>
                          <a:latin typeface="Arial" panose="020B0604020202020204" pitchFamily="34" charset="0"/>
                          <a:ea typeface="Times New Roman" panose="02020603050405020304" pitchFamily="18" charset="0"/>
                        </a:rPr>
                        <a:t> </a:t>
                      </a: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spc="40">
                          <a:effectLst/>
                          <a:latin typeface="Arial" panose="020B0604020202020204" pitchFamily="34" charset="0"/>
                          <a:ea typeface="Times New Roman" panose="02020603050405020304" pitchFamily="18" charset="0"/>
                        </a:rPr>
                        <a:t> </a:t>
                      </a: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07378711"/>
                  </a:ext>
                </a:extLst>
              </a:tr>
              <a:tr h="434026">
                <a:tc>
                  <a:txBody>
                    <a:bodyPr/>
                    <a:lstStyle/>
                    <a:p>
                      <a:r>
                        <a:rPr lang="en-GB" sz="1100" spc="40">
                          <a:effectLst/>
                          <a:latin typeface="Helvetica" panose="020B0604020202020204" pitchFamily="34" charset="0"/>
                          <a:ea typeface="Times New Roman" panose="02020603050405020304" pitchFamily="18" charset="0"/>
                        </a:rPr>
                        <a:t>YW25</a:t>
                      </a:r>
                      <a:endParaRPr lang="en-GB" sz="1100" spc="40">
                        <a:effectLst/>
                        <a:latin typeface="Arial" panose="020B0604020202020204" pitchFamily="34" charset="0"/>
                        <a:ea typeface="Times New Roman" panose="02020603050405020304" pitchFamily="18" charset="0"/>
                      </a:endParaRP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spc="40">
                          <a:effectLst/>
                          <a:latin typeface="Helvetica" panose="020B0604020202020204" pitchFamily="34" charset="0"/>
                          <a:ea typeface="Times New Roman" panose="02020603050405020304" pitchFamily="18" charset="0"/>
                        </a:rPr>
                        <a:t>Influence and develop youth work strategies</a:t>
                      </a:r>
                      <a:endParaRPr lang="en-GB" sz="1100" spc="40">
                        <a:effectLst/>
                        <a:latin typeface="Arial" panose="020B0604020202020204" pitchFamily="34" charset="0"/>
                        <a:ea typeface="Times New Roman" panose="02020603050405020304" pitchFamily="18" charset="0"/>
                      </a:endParaRPr>
                    </a:p>
                    <a:p>
                      <a:r>
                        <a:rPr lang="en-GB" sz="1100" spc="40">
                          <a:effectLst/>
                          <a:latin typeface="Arial" panose="020B0604020202020204" pitchFamily="34" charset="0"/>
                          <a:ea typeface="Times New Roman" panose="02020603050405020304" pitchFamily="18" charset="0"/>
                        </a:rPr>
                        <a:t> </a:t>
                      </a: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spc="40">
                          <a:effectLst/>
                          <a:latin typeface="Arial" panose="020B0604020202020204" pitchFamily="34" charset="0"/>
                          <a:ea typeface="Times New Roman" panose="02020603050405020304" pitchFamily="18" charset="0"/>
                        </a:rPr>
                        <a:t> </a:t>
                      </a: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spc="40">
                          <a:effectLst/>
                          <a:latin typeface="Arial" panose="020B0604020202020204" pitchFamily="34" charset="0"/>
                          <a:ea typeface="Times New Roman" panose="02020603050405020304" pitchFamily="18" charset="0"/>
                        </a:rPr>
                        <a:t> </a:t>
                      </a: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0964267"/>
                  </a:ext>
                </a:extLst>
              </a:tr>
              <a:tr h="434026">
                <a:tc>
                  <a:txBody>
                    <a:bodyPr/>
                    <a:lstStyle/>
                    <a:p>
                      <a:r>
                        <a:rPr lang="en-GB" sz="1100" spc="40">
                          <a:effectLst/>
                          <a:latin typeface="Helvetica" panose="020B0604020202020204" pitchFamily="34" charset="0"/>
                          <a:ea typeface="Times New Roman" panose="02020603050405020304" pitchFamily="18" charset="0"/>
                        </a:rPr>
                        <a:t>YW26</a:t>
                      </a:r>
                      <a:endParaRPr lang="en-GB" sz="1100" spc="40">
                        <a:effectLst/>
                        <a:latin typeface="Arial" panose="020B0604020202020204" pitchFamily="34" charset="0"/>
                        <a:ea typeface="Times New Roman" panose="02020603050405020304" pitchFamily="18" charset="0"/>
                      </a:endParaRP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spc="40">
                          <a:effectLst/>
                          <a:latin typeface="Helvetica" panose="020B0604020202020204" pitchFamily="34" charset="0"/>
                          <a:ea typeface="Times New Roman" panose="02020603050405020304" pitchFamily="18" charset="0"/>
                        </a:rPr>
                        <a:t>Identify and secure funding and resources for youth work</a:t>
                      </a:r>
                      <a:endParaRPr lang="en-GB" sz="1100" spc="40">
                        <a:effectLst/>
                        <a:latin typeface="Arial" panose="020B0604020202020204" pitchFamily="34" charset="0"/>
                        <a:ea typeface="Times New Roman" panose="02020603050405020304" pitchFamily="18" charset="0"/>
                      </a:endParaRPr>
                    </a:p>
                    <a:p>
                      <a:r>
                        <a:rPr lang="en-GB" sz="1100" spc="40">
                          <a:effectLst/>
                          <a:latin typeface="Arial" panose="020B0604020202020204" pitchFamily="34" charset="0"/>
                          <a:ea typeface="Times New Roman" panose="02020603050405020304" pitchFamily="18" charset="0"/>
                        </a:rPr>
                        <a:t> </a:t>
                      </a: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spc="40">
                          <a:effectLst/>
                          <a:latin typeface="Arial" panose="020B0604020202020204" pitchFamily="34" charset="0"/>
                          <a:ea typeface="Times New Roman" panose="02020603050405020304" pitchFamily="18" charset="0"/>
                        </a:rPr>
                        <a:t> </a:t>
                      </a: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spc="40">
                          <a:effectLst/>
                          <a:latin typeface="Arial" panose="020B0604020202020204" pitchFamily="34" charset="0"/>
                          <a:ea typeface="Times New Roman" panose="02020603050405020304" pitchFamily="18" charset="0"/>
                        </a:rPr>
                        <a:t> </a:t>
                      </a: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84454924"/>
                  </a:ext>
                </a:extLst>
              </a:tr>
              <a:tr h="578701">
                <a:tc>
                  <a:txBody>
                    <a:bodyPr/>
                    <a:lstStyle/>
                    <a:p>
                      <a:r>
                        <a:rPr lang="en-GB" sz="1100" spc="40">
                          <a:effectLst/>
                          <a:latin typeface="Helvetica" panose="020B0604020202020204" pitchFamily="34" charset="0"/>
                          <a:ea typeface="Times New Roman" panose="02020603050405020304" pitchFamily="18" charset="0"/>
                        </a:rPr>
                        <a:t>YW27</a:t>
                      </a:r>
                      <a:endParaRPr lang="en-GB" sz="1100" spc="40">
                        <a:effectLst/>
                        <a:latin typeface="Arial" panose="020B0604020202020204" pitchFamily="34" charset="0"/>
                        <a:ea typeface="Times New Roman" panose="02020603050405020304" pitchFamily="18" charset="0"/>
                      </a:endParaRP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spc="40">
                          <a:effectLst/>
                          <a:latin typeface="Helvetica" panose="020B0604020202020204" pitchFamily="34" charset="0"/>
                          <a:ea typeface="Times New Roman" panose="02020603050405020304" pitchFamily="18" charset="0"/>
                        </a:rPr>
                        <a:t>Facilitate and engage young people in the strategic development and delivery of youth work</a:t>
                      </a:r>
                      <a:endParaRPr lang="en-GB" sz="1100" spc="40">
                        <a:effectLst/>
                        <a:latin typeface="Arial" panose="020B0604020202020204" pitchFamily="34" charset="0"/>
                        <a:ea typeface="Times New Roman" panose="02020603050405020304" pitchFamily="18" charset="0"/>
                      </a:endParaRPr>
                    </a:p>
                    <a:p>
                      <a:r>
                        <a:rPr lang="en-GB" sz="1100" spc="40">
                          <a:effectLst/>
                          <a:latin typeface="Arial" panose="020B0604020202020204" pitchFamily="34" charset="0"/>
                          <a:ea typeface="Times New Roman" panose="02020603050405020304" pitchFamily="18" charset="0"/>
                        </a:rPr>
                        <a:t> </a:t>
                      </a: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spc="40">
                          <a:effectLst/>
                          <a:latin typeface="Arial" panose="020B0604020202020204" pitchFamily="34" charset="0"/>
                          <a:ea typeface="Times New Roman" panose="02020603050405020304" pitchFamily="18" charset="0"/>
                        </a:rPr>
                        <a:t> </a:t>
                      </a: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spc="40">
                          <a:effectLst/>
                          <a:latin typeface="Arial" panose="020B0604020202020204" pitchFamily="34" charset="0"/>
                          <a:ea typeface="Times New Roman" panose="02020603050405020304" pitchFamily="18" charset="0"/>
                        </a:rPr>
                        <a:t> </a:t>
                      </a: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37085265"/>
                  </a:ext>
                </a:extLst>
              </a:tr>
              <a:tr h="578701">
                <a:tc>
                  <a:txBody>
                    <a:bodyPr/>
                    <a:lstStyle/>
                    <a:p>
                      <a:r>
                        <a:rPr lang="en-GB" sz="1100" spc="40">
                          <a:effectLst/>
                          <a:latin typeface="Helvetica" panose="020B0604020202020204" pitchFamily="34" charset="0"/>
                          <a:ea typeface="Times New Roman" panose="02020603050405020304" pitchFamily="18" charset="0"/>
                        </a:rPr>
                        <a:t>YW28</a:t>
                      </a:r>
                      <a:endParaRPr lang="en-GB" sz="1100" spc="40">
                        <a:effectLst/>
                        <a:latin typeface="Arial" panose="020B0604020202020204" pitchFamily="34" charset="0"/>
                        <a:ea typeface="Times New Roman" panose="02020603050405020304" pitchFamily="18" charset="0"/>
                      </a:endParaRP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spc="40" dirty="0">
                          <a:effectLst/>
                          <a:latin typeface="Helvetica" panose="020B0604020202020204" pitchFamily="34" charset="0"/>
                          <a:ea typeface="Times New Roman" panose="02020603050405020304" pitchFamily="18" charset="0"/>
                        </a:rPr>
                        <a:t>Work in partnership with agencies to improve opportunities for young people</a:t>
                      </a:r>
                      <a:endParaRPr lang="en-GB" sz="1100" spc="40" dirty="0">
                        <a:effectLst/>
                        <a:latin typeface="Arial" panose="020B0604020202020204" pitchFamily="34" charset="0"/>
                        <a:ea typeface="Times New Roman" panose="02020603050405020304" pitchFamily="18" charset="0"/>
                      </a:endParaRPr>
                    </a:p>
                    <a:p>
                      <a:r>
                        <a:rPr lang="en-GB" sz="1100" spc="40" dirty="0">
                          <a:effectLst/>
                          <a:latin typeface="Arial" panose="020B0604020202020204" pitchFamily="34" charset="0"/>
                          <a:ea typeface="Times New Roman" panose="02020603050405020304" pitchFamily="18" charset="0"/>
                        </a:rPr>
                        <a:t> </a:t>
                      </a: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spc="40">
                          <a:effectLst/>
                          <a:latin typeface="Arial" panose="020B0604020202020204" pitchFamily="34" charset="0"/>
                          <a:ea typeface="Times New Roman" panose="02020603050405020304" pitchFamily="18" charset="0"/>
                        </a:rPr>
                        <a:t> </a:t>
                      </a: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spc="40">
                          <a:effectLst/>
                          <a:latin typeface="Arial" panose="020B0604020202020204" pitchFamily="34" charset="0"/>
                          <a:ea typeface="Times New Roman" panose="02020603050405020304" pitchFamily="18" charset="0"/>
                        </a:rPr>
                        <a:t> </a:t>
                      </a: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31625976"/>
                  </a:ext>
                </a:extLst>
              </a:tr>
              <a:tr h="394568">
                <a:tc>
                  <a:txBody>
                    <a:bodyPr/>
                    <a:lstStyle/>
                    <a:p>
                      <a:r>
                        <a:rPr lang="en-GB" sz="1000" i="1" spc="0">
                          <a:effectLst/>
                          <a:latin typeface="Helvetica-Oblique"/>
                          <a:ea typeface="Times New Roman" panose="02020603050405020304" pitchFamily="18" charset="0"/>
                          <a:cs typeface="Helvetica-Oblique"/>
                        </a:rPr>
                        <a:t>No. 34</a:t>
                      </a:r>
                      <a:endParaRPr lang="en-GB" sz="1100" spc="40">
                        <a:effectLst/>
                        <a:latin typeface="Arial" panose="020B0604020202020204" pitchFamily="34" charset="0"/>
                        <a:ea typeface="Times New Roman" panose="02020603050405020304" pitchFamily="18" charset="0"/>
                      </a:endParaRP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000" i="1" spc="0">
                          <a:effectLst/>
                          <a:latin typeface="Helvetica-Oblique"/>
                          <a:ea typeface="Times New Roman" panose="02020603050405020304" pitchFamily="18" charset="0"/>
                          <a:cs typeface="Helvetica-Oblique"/>
                        </a:rPr>
                        <a:t>Develop structures, systems and procedures to support volunteering</a:t>
                      </a:r>
                      <a:endParaRPr lang="en-GB" sz="1100" spc="40">
                        <a:effectLst/>
                        <a:latin typeface="Arial" panose="020B0604020202020204" pitchFamily="34" charset="0"/>
                        <a:ea typeface="Times New Roman" panose="02020603050405020304" pitchFamily="18" charset="0"/>
                      </a:endParaRPr>
                    </a:p>
                    <a:p>
                      <a:r>
                        <a:rPr lang="en-GB" sz="1000" i="1" spc="0">
                          <a:effectLst/>
                          <a:latin typeface="Helvetica-Oblique"/>
                          <a:ea typeface="Times New Roman" panose="02020603050405020304" pitchFamily="18" charset="0"/>
                          <a:cs typeface="Helvetica-Oblique"/>
                        </a:rPr>
                        <a:t>(Managing Volunteers NOS A3)</a:t>
                      </a:r>
                      <a:endParaRPr lang="en-GB" sz="1100" spc="40">
                        <a:effectLst/>
                        <a:latin typeface="Arial" panose="020B0604020202020204" pitchFamily="34" charset="0"/>
                        <a:ea typeface="Times New Roman" panose="02020603050405020304" pitchFamily="18" charset="0"/>
                      </a:endParaRP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spc="40">
                          <a:effectLst/>
                          <a:latin typeface="Arial" panose="020B0604020202020204" pitchFamily="34" charset="0"/>
                          <a:ea typeface="Times New Roman" panose="02020603050405020304" pitchFamily="18" charset="0"/>
                        </a:rPr>
                        <a:t> </a:t>
                      </a: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spc="40">
                          <a:effectLst/>
                          <a:latin typeface="Arial" panose="020B0604020202020204" pitchFamily="34" charset="0"/>
                          <a:ea typeface="Times New Roman" panose="02020603050405020304" pitchFamily="18" charset="0"/>
                        </a:rPr>
                        <a:t> </a:t>
                      </a: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55522407"/>
                  </a:ext>
                </a:extLst>
              </a:tr>
              <a:tr h="275679">
                <a:tc>
                  <a:txBody>
                    <a:bodyPr/>
                    <a:lstStyle/>
                    <a:p>
                      <a:r>
                        <a:rPr lang="en-GB" sz="1100" spc="40">
                          <a:effectLst/>
                          <a:latin typeface="Helvetica" panose="020B0604020202020204" pitchFamily="34" charset="0"/>
                          <a:ea typeface="Times New Roman" panose="02020603050405020304" pitchFamily="18" charset="0"/>
                        </a:rPr>
                        <a:t>YW29</a:t>
                      </a:r>
                      <a:endParaRPr lang="en-GB" sz="1100" spc="40">
                        <a:effectLst/>
                        <a:latin typeface="Arial" panose="020B0604020202020204" pitchFamily="34" charset="0"/>
                        <a:ea typeface="Times New Roman" panose="02020603050405020304" pitchFamily="18" charset="0"/>
                      </a:endParaRP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spc="40" dirty="0">
                          <a:effectLst/>
                          <a:latin typeface="Helvetica" panose="020B0604020202020204" pitchFamily="34" charset="0"/>
                          <a:ea typeface="Times New Roman" panose="02020603050405020304" pitchFamily="18" charset="0"/>
                        </a:rPr>
                        <a:t>Monitor and evaluate the quality of youth work activities</a:t>
                      </a:r>
                      <a:endParaRPr lang="en-GB" sz="1100" spc="40" dirty="0">
                        <a:effectLst/>
                        <a:latin typeface="Arial" panose="020B0604020202020204" pitchFamily="34" charset="0"/>
                        <a:ea typeface="Times New Roman" panose="02020603050405020304" pitchFamily="18" charset="0"/>
                      </a:endParaRPr>
                    </a:p>
                    <a:p>
                      <a:r>
                        <a:rPr lang="en-GB" sz="1000" i="1" spc="0" dirty="0">
                          <a:effectLst/>
                          <a:latin typeface="Helvetica-Oblique"/>
                          <a:ea typeface="Times New Roman" panose="02020603050405020304" pitchFamily="18" charset="0"/>
                          <a:cs typeface="Helvetica-Oblique"/>
                        </a:rPr>
                        <a:t> </a:t>
                      </a:r>
                      <a:endParaRPr lang="en-GB" sz="1100" spc="40" dirty="0">
                        <a:effectLst/>
                        <a:latin typeface="Arial" panose="020B0604020202020204" pitchFamily="34" charset="0"/>
                        <a:ea typeface="Times New Roman" panose="02020603050405020304" pitchFamily="18" charset="0"/>
                      </a:endParaRP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spc="40">
                          <a:effectLst/>
                          <a:latin typeface="Arial" panose="020B0604020202020204" pitchFamily="34" charset="0"/>
                          <a:ea typeface="Times New Roman" panose="02020603050405020304" pitchFamily="18" charset="0"/>
                        </a:rPr>
                        <a:t> </a:t>
                      </a: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spc="40" dirty="0">
                          <a:effectLst/>
                          <a:latin typeface="Arial" panose="020B0604020202020204" pitchFamily="34" charset="0"/>
                          <a:ea typeface="Times New Roman" panose="02020603050405020304" pitchFamily="18" charset="0"/>
                        </a:rPr>
                        <a:t> </a:t>
                      </a:r>
                    </a:p>
                  </a:txBody>
                  <a:tcPr marL="60372" marR="603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31027205"/>
                  </a:ext>
                </a:extLst>
              </a:tr>
            </a:tbl>
          </a:graphicData>
        </a:graphic>
      </p:graphicFrame>
    </p:spTree>
    <p:extLst>
      <p:ext uri="{BB962C8B-B14F-4D97-AF65-F5344CB8AC3E}">
        <p14:creationId xmlns:p14="http://schemas.microsoft.com/office/powerpoint/2010/main" val="39558632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6520BBB9-EF43-F8A0-0AAB-A0C50C599543}"/>
              </a:ext>
            </a:extLst>
          </p:cNvPr>
          <p:cNvPicPr>
            <a:picLocks noGrp="1" noChangeAspect="1"/>
          </p:cNvPicPr>
          <p:nvPr>
            <p:ph sz="quarter" idx="1"/>
          </p:nvPr>
        </p:nvPicPr>
        <p:blipFill>
          <a:blip r:embed="rId2"/>
          <a:stretch>
            <a:fillRect/>
          </a:stretch>
        </p:blipFill>
        <p:spPr>
          <a:xfrm>
            <a:off x="1334682" y="471400"/>
            <a:ext cx="8451101" cy="4770782"/>
          </a:xfrm>
          <a:prstGeom prst="rect">
            <a:avLst/>
          </a:prstGeom>
        </p:spPr>
      </p:pic>
    </p:spTree>
    <p:extLst>
      <p:ext uri="{BB962C8B-B14F-4D97-AF65-F5344CB8AC3E}">
        <p14:creationId xmlns:p14="http://schemas.microsoft.com/office/powerpoint/2010/main" val="22815034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066D3-F2F9-30F6-E099-4C2935184B0B}"/>
              </a:ext>
            </a:extLst>
          </p:cNvPr>
          <p:cNvSpPr>
            <a:spLocks noGrp="1"/>
          </p:cNvSpPr>
          <p:nvPr>
            <p:ph type="title"/>
          </p:nvPr>
        </p:nvSpPr>
        <p:spPr/>
        <p:txBody>
          <a:bodyPr/>
          <a:lstStyle/>
          <a:p>
            <a:r>
              <a:rPr lang="en-GB" dirty="0"/>
              <a:t>Comfort Break</a:t>
            </a:r>
          </a:p>
        </p:txBody>
      </p:sp>
      <p:sp>
        <p:nvSpPr>
          <p:cNvPr id="3" name="Content Placeholder 2">
            <a:extLst>
              <a:ext uri="{FF2B5EF4-FFF2-40B4-BE49-F238E27FC236}">
                <a16:creationId xmlns:a16="http://schemas.microsoft.com/office/drawing/2014/main" id="{F22DCECA-2E8C-C649-4E09-37C2B4264739}"/>
              </a:ext>
            </a:extLst>
          </p:cNvPr>
          <p:cNvSpPr>
            <a:spLocks noGrp="1"/>
          </p:cNvSpPr>
          <p:nvPr>
            <p:ph sz="quarter" idx="1"/>
          </p:nvPr>
        </p:nvSpPr>
        <p:spPr/>
        <p:txBody>
          <a:bodyPr/>
          <a:lstStyle/>
          <a:p>
            <a:endParaRPr lang="en-GB"/>
          </a:p>
        </p:txBody>
      </p:sp>
    </p:spTree>
    <p:extLst>
      <p:ext uri="{BB962C8B-B14F-4D97-AF65-F5344CB8AC3E}">
        <p14:creationId xmlns:p14="http://schemas.microsoft.com/office/powerpoint/2010/main" val="16324104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455" y="365126"/>
            <a:ext cx="11111345" cy="978766"/>
          </a:xfrm>
        </p:spPr>
        <p:txBody>
          <a:bodyPr anchor="ctr">
            <a:normAutofit/>
          </a:bodyPr>
          <a:lstStyle/>
          <a:p>
            <a:r>
              <a:rPr lang="en-GB" dirty="0"/>
              <a:t>Group Task (today) (1) 20 minutes</a:t>
            </a:r>
          </a:p>
        </p:txBody>
      </p:sp>
      <p:sp>
        <p:nvSpPr>
          <p:cNvPr id="3" name="Content Placeholder 2"/>
          <p:cNvSpPr>
            <a:spLocks noGrp="1"/>
          </p:cNvSpPr>
          <p:nvPr>
            <p:ph sz="half" idx="1"/>
          </p:nvPr>
        </p:nvSpPr>
        <p:spPr>
          <a:xfrm>
            <a:off x="360218" y="1579418"/>
            <a:ext cx="11679382" cy="4597545"/>
          </a:xfrm>
        </p:spPr>
        <p:txBody>
          <a:bodyPr>
            <a:normAutofit fontScale="92500" lnSpcReduction="10000"/>
          </a:bodyPr>
          <a:lstStyle/>
          <a:p>
            <a:r>
              <a:rPr lang="en-GB" sz="2400" dirty="0"/>
              <a:t>Group Activity linked to the NOS</a:t>
            </a:r>
          </a:p>
          <a:p>
            <a:pPr marL="0" indent="0">
              <a:buNone/>
            </a:pPr>
            <a:endParaRPr lang="en-GB" sz="2400" dirty="0"/>
          </a:p>
          <a:p>
            <a:pPr lvl="1"/>
            <a:r>
              <a:rPr lang="en-GB" b="1" dirty="0"/>
              <a:t>Individually or in small groups discuss and engage in the following task.</a:t>
            </a:r>
            <a:endParaRPr lang="en-GB" dirty="0"/>
          </a:p>
          <a:p>
            <a:pPr lvl="1"/>
            <a:r>
              <a:rPr lang="en-GB" dirty="0"/>
              <a:t>Discuss in your group your thoughts on the values section and what good youth work may look like. You will have begun to explore these last week.</a:t>
            </a:r>
          </a:p>
          <a:p>
            <a:pPr lvl="1"/>
            <a:r>
              <a:rPr lang="en-GB" dirty="0"/>
              <a:t>You will find the NOS on the Module Moodle page.</a:t>
            </a:r>
          </a:p>
          <a:p>
            <a:pPr lvl="1"/>
            <a:endParaRPr lang="en-GB" dirty="0"/>
          </a:p>
          <a:p>
            <a:pPr marL="274320" lvl="1" indent="0">
              <a:buNone/>
            </a:pPr>
            <a:r>
              <a:rPr lang="en-GB" dirty="0"/>
              <a:t>Engaging in the above task will support you in identifying what good youth work looks like and can be directly linked to the first section of your professional journal which is </a:t>
            </a:r>
          </a:p>
          <a:p>
            <a:pPr marL="274320" lvl="1" indent="0">
              <a:buNone/>
            </a:pPr>
            <a:endParaRPr lang="en-GB" dirty="0"/>
          </a:p>
          <a:p>
            <a:pPr marL="274320" lvl="1" indent="0">
              <a:buNone/>
            </a:pPr>
            <a:r>
              <a:rPr lang="en-GB" dirty="0"/>
              <a:t>An observation and evaluation of the structure and work of the placement provider, identifying examples of good youth work practice linked to theory and policy</a:t>
            </a:r>
          </a:p>
          <a:p>
            <a:pPr lvl="1"/>
            <a:endParaRPr lang="en-GB" sz="1300" b="1" dirty="0"/>
          </a:p>
          <a:p>
            <a:pPr marL="274320" lvl="1" indent="0">
              <a:buNone/>
            </a:pPr>
            <a:r>
              <a:rPr lang="en-GB" sz="1300" dirty="0"/>
              <a:t>  </a:t>
            </a:r>
          </a:p>
          <a:p>
            <a:endParaRPr lang="en-GB" sz="1300" dirty="0"/>
          </a:p>
        </p:txBody>
      </p:sp>
    </p:spTree>
    <p:extLst>
      <p:ext uri="{BB962C8B-B14F-4D97-AF65-F5344CB8AC3E}">
        <p14:creationId xmlns:p14="http://schemas.microsoft.com/office/powerpoint/2010/main" val="40044393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importance of placement learning</a:t>
            </a:r>
          </a:p>
        </p:txBody>
      </p:sp>
      <p:graphicFrame>
        <p:nvGraphicFramePr>
          <p:cNvPr id="5" name="Content Placeholder 2">
            <a:extLst>
              <a:ext uri="{FF2B5EF4-FFF2-40B4-BE49-F238E27FC236}">
                <a16:creationId xmlns:a16="http://schemas.microsoft.com/office/drawing/2014/main" id="{FCAC22C9-44F7-226A-6B98-18AB910662F8}"/>
              </a:ext>
            </a:extLst>
          </p:cNvPr>
          <p:cNvGraphicFramePr>
            <a:graphicFrameLocks noGrp="1"/>
          </p:cNvGraphicFramePr>
          <p:nvPr>
            <p:ph sz="quarter" idx="1"/>
            <p:extLst>
              <p:ext uri="{D42A27DB-BD31-4B8C-83A1-F6EECF244321}">
                <p14:modId xmlns:p14="http://schemas.microsoft.com/office/powerpoint/2010/main" val="2309770163"/>
              </p:ext>
            </p:extLst>
          </p:nvPr>
        </p:nvGraphicFramePr>
        <p:xfrm>
          <a:off x="720437" y="1440872"/>
          <a:ext cx="10868890" cy="42048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64206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are Youth work placements</a:t>
            </a:r>
          </a:p>
        </p:txBody>
      </p:sp>
      <p:graphicFrame>
        <p:nvGraphicFramePr>
          <p:cNvPr id="5" name="Content Placeholder 2">
            <a:extLst>
              <a:ext uri="{FF2B5EF4-FFF2-40B4-BE49-F238E27FC236}">
                <a16:creationId xmlns:a16="http://schemas.microsoft.com/office/drawing/2014/main" id="{EA9CAAC7-BEA8-BB2E-6221-BF7FD2073739}"/>
              </a:ext>
            </a:extLst>
          </p:cNvPr>
          <p:cNvGraphicFramePr>
            <a:graphicFrameLocks noGrp="1"/>
          </p:cNvGraphicFramePr>
          <p:nvPr>
            <p:ph sz="quarter" idx="1"/>
            <p:extLst>
              <p:ext uri="{D42A27DB-BD31-4B8C-83A1-F6EECF244321}">
                <p14:modId xmlns:p14="http://schemas.microsoft.com/office/powerpoint/2010/main" val="2486890458"/>
              </p:ext>
            </p:extLst>
          </p:nvPr>
        </p:nvGraphicFramePr>
        <p:xfrm>
          <a:off x="1022311" y="1340767"/>
          <a:ext cx="10515600" cy="44409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8256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898" y="365125"/>
            <a:ext cx="11103902" cy="918443"/>
          </a:xfrm>
        </p:spPr>
        <p:txBody>
          <a:bodyPr/>
          <a:lstStyle/>
          <a:p>
            <a:r>
              <a:rPr lang="en-GB" dirty="0"/>
              <a:t>What are Youth work placements</a:t>
            </a:r>
          </a:p>
        </p:txBody>
      </p:sp>
      <p:sp>
        <p:nvSpPr>
          <p:cNvPr id="3" name="Content Placeholder 2"/>
          <p:cNvSpPr>
            <a:spLocks noGrp="1"/>
          </p:cNvSpPr>
          <p:nvPr>
            <p:ph sz="quarter" idx="1"/>
          </p:nvPr>
        </p:nvSpPr>
        <p:spPr>
          <a:xfrm>
            <a:off x="1164299" y="1505068"/>
            <a:ext cx="10052720" cy="3901819"/>
          </a:xfrm>
        </p:spPr>
        <p:txBody>
          <a:bodyPr>
            <a:normAutofit fontScale="85000" lnSpcReduction="20000"/>
          </a:bodyPr>
          <a:lstStyle/>
          <a:p>
            <a:r>
              <a:rPr lang="en-GB" u="sng" dirty="0"/>
              <a:t>You will be allocated a time next week to meet with the Fieldwork Coordinator Fran Chester to discuss with the the opportunities available for you during placement.</a:t>
            </a:r>
          </a:p>
          <a:p>
            <a:r>
              <a:rPr lang="en-GB" dirty="0"/>
              <a:t>You may like to consider preparing for this meeting regarding your allocated placement, for example you could provide a contact name and number of  you placement provider, who will act as your line manager and your supervisor, who will be my visiting tutor etc..</a:t>
            </a:r>
          </a:p>
          <a:p>
            <a:r>
              <a:rPr lang="en-GB" dirty="0"/>
              <a:t>This way you are ready to ‘hit the ground running’ with the placement process.</a:t>
            </a:r>
          </a:p>
          <a:p>
            <a:r>
              <a:rPr lang="en-GB" dirty="0"/>
              <a:t>Your attendance will be recorded for this session.</a:t>
            </a:r>
          </a:p>
          <a:p>
            <a:r>
              <a:rPr lang="en-GB" dirty="0"/>
              <a:t>You will also be asked questions linked to the Fieldwork Guidelines and the NOS. </a:t>
            </a:r>
          </a:p>
          <a:p>
            <a:endParaRPr lang="en-GB" dirty="0"/>
          </a:p>
          <a:p>
            <a:endParaRPr lang="en-GB" dirty="0"/>
          </a:p>
        </p:txBody>
      </p:sp>
    </p:spTree>
    <p:extLst>
      <p:ext uri="{BB962C8B-B14F-4D97-AF65-F5344CB8AC3E}">
        <p14:creationId xmlns:p14="http://schemas.microsoft.com/office/powerpoint/2010/main" val="25295335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93265-13E0-952B-40E4-564BAB014944}"/>
              </a:ext>
            </a:extLst>
          </p:cNvPr>
          <p:cNvSpPr>
            <a:spLocks noGrp="1"/>
          </p:cNvSpPr>
          <p:nvPr>
            <p:ph type="title"/>
          </p:nvPr>
        </p:nvSpPr>
        <p:spPr>
          <a:xfrm>
            <a:off x="838200" y="365125"/>
            <a:ext cx="10515600" cy="854075"/>
          </a:xfrm>
        </p:spPr>
        <p:txBody>
          <a:bodyPr/>
          <a:lstStyle/>
          <a:p>
            <a:r>
              <a:rPr lang="en-GB" dirty="0"/>
              <a:t>A contrast of placement</a:t>
            </a:r>
          </a:p>
        </p:txBody>
      </p:sp>
      <p:graphicFrame>
        <p:nvGraphicFramePr>
          <p:cNvPr id="5" name="Content Placeholder 2">
            <a:extLst>
              <a:ext uri="{FF2B5EF4-FFF2-40B4-BE49-F238E27FC236}">
                <a16:creationId xmlns:a16="http://schemas.microsoft.com/office/drawing/2014/main" id="{3C354E08-A5A6-6ECC-0D1A-902F244D7E9D}"/>
              </a:ext>
            </a:extLst>
          </p:cNvPr>
          <p:cNvGraphicFramePr>
            <a:graphicFrameLocks noGrp="1"/>
          </p:cNvGraphicFramePr>
          <p:nvPr>
            <p:ph sz="quarter" idx="1"/>
            <p:extLst>
              <p:ext uri="{D42A27DB-BD31-4B8C-83A1-F6EECF244321}">
                <p14:modId xmlns:p14="http://schemas.microsoft.com/office/powerpoint/2010/main" val="3060240279"/>
              </p:ext>
            </p:extLst>
          </p:nvPr>
        </p:nvGraphicFramePr>
        <p:xfrm>
          <a:off x="477079" y="1219200"/>
          <a:ext cx="11148864" cy="41990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71003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44609"/>
          </a:xfrm>
        </p:spPr>
        <p:txBody>
          <a:bodyPr>
            <a:normAutofit fontScale="90000"/>
          </a:bodyPr>
          <a:lstStyle/>
          <a:p>
            <a:r>
              <a:rPr lang="en-GB" dirty="0"/>
              <a:t>The youth and Community work programme</a:t>
            </a:r>
          </a:p>
        </p:txBody>
      </p:sp>
      <p:sp>
        <p:nvSpPr>
          <p:cNvPr id="3" name="Content Placeholder 2"/>
          <p:cNvSpPr>
            <a:spLocks noGrp="1"/>
          </p:cNvSpPr>
          <p:nvPr>
            <p:ph sz="quarter" idx="1"/>
          </p:nvPr>
        </p:nvSpPr>
        <p:spPr>
          <a:xfrm>
            <a:off x="838200" y="1825625"/>
            <a:ext cx="10515600" cy="3734609"/>
          </a:xfrm>
        </p:spPr>
        <p:txBody>
          <a:bodyPr>
            <a:normAutofit fontScale="92500" lnSpcReduction="10000"/>
          </a:bodyPr>
          <a:lstStyle/>
          <a:p>
            <a:r>
              <a:rPr lang="en-GB" dirty="0"/>
              <a:t>All youth work qualifying programmes will provide a placement structure that consists of 800 hours over the 3 years (full time study).</a:t>
            </a:r>
          </a:p>
          <a:p>
            <a:r>
              <a:rPr lang="en-GB" dirty="0"/>
              <a:t>The first practice placement (Level 4) consists of 200 hours of placement experience which is separated into two sections – 100 hours of face to face youth work and 100 hours of other youth work related activity.</a:t>
            </a:r>
          </a:p>
          <a:p>
            <a:r>
              <a:rPr lang="en-GB" dirty="0"/>
              <a:t>Face to face youth work….is just that…you will need to engage and demonstrate that you have been in contact with young people for 100 hours in a practical way. </a:t>
            </a:r>
          </a:p>
          <a:p>
            <a:r>
              <a:rPr lang="en-GB" dirty="0"/>
              <a:t>Level 5 – 400 hours and level 6 – 200 hours</a:t>
            </a:r>
          </a:p>
        </p:txBody>
      </p:sp>
    </p:spTree>
    <p:extLst>
      <p:ext uri="{BB962C8B-B14F-4D97-AF65-F5344CB8AC3E}">
        <p14:creationId xmlns:p14="http://schemas.microsoft.com/office/powerpoint/2010/main" val="37090396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Face to Face Contact</a:t>
            </a:r>
          </a:p>
        </p:txBody>
      </p:sp>
      <p:graphicFrame>
        <p:nvGraphicFramePr>
          <p:cNvPr id="5" name="Content Placeholder 2">
            <a:extLst>
              <a:ext uri="{FF2B5EF4-FFF2-40B4-BE49-F238E27FC236}">
                <a16:creationId xmlns:a16="http://schemas.microsoft.com/office/drawing/2014/main" id="{F2F52EDD-C92F-1F82-CC53-C61C0D72B481}"/>
              </a:ext>
            </a:extLst>
          </p:cNvPr>
          <p:cNvGraphicFramePr>
            <a:graphicFrameLocks noGrp="1"/>
          </p:cNvGraphicFramePr>
          <p:nvPr>
            <p:ph sz="quarter" idx="1"/>
            <p:extLst>
              <p:ext uri="{D42A27DB-BD31-4B8C-83A1-F6EECF244321}">
                <p14:modId xmlns:p14="http://schemas.microsoft.com/office/powerpoint/2010/main" val="4148806158"/>
              </p:ext>
            </p:extLst>
          </p:nvPr>
        </p:nvGraphicFramePr>
        <p:xfrm>
          <a:off x="1191749" y="1099930"/>
          <a:ext cx="9264216" cy="4937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38414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900" dirty="0">
                <a:solidFill>
                  <a:srgbClr val="464653"/>
                </a:solidFill>
              </a:rPr>
              <a:t>The youth and Community work programme</a:t>
            </a:r>
            <a:endParaRPr lang="en-GB" dirty="0"/>
          </a:p>
        </p:txBody>
      </p:sp>
      <p:sp>
        <p:nvSpPr>
          <p:cNvPr id="3" name="Content Placeholder 2"/>
          <p:cNvSpPr>
            <a:spLocks noGrp="1"/>
          </p:cNvSpPr>
          <p:nvPr>
            <p:ph sz="quarter" idx="1"/>
          </p:nvPr>
        </p:nvSpPr>
        <p:spPr>
          <a:xfrm>
            <a:off x="772412" y="2283160"/>
            <a:ext cx="10660428" cy="2339956"/>
          </a:xfrm>
        </p:spPr>
        <p:txBody>
          <a:bodyPr>
            <a:normAutofit/>
          </a:bodyPr>
          <a:lstStyle/>
          <a:p>
            <a:r>
              <a:rPr lang="en-GB" dirty="0"/>
              <a:t>The other 100 hours may seem less straight forward…</a:t>
            </a:r>
          </a:p>
          <a:p>
            <a:pPr lvl="1"/>
            <a:r>
              <a:rPr lang="en-GB" dirty="0"/>
              <a:t>Any ideas?</a:t>
            </a:r>
          </a:p>
          <a:p>
            <a:endParaRPr lang="en-GB" dirty="0"/>
          </a:p>
        </p:txBody>
      </p:sp>
    </p:spTree>
    <p:extLst>
      <p:ext uri="{BB962C8B-B14F-4D97-AF65-F5344CB8AC3E}">
        <p14:creationId xmlns:p14="http://schemas.microsoft.com/office/powerpoint/2010/main" val="32110064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Non Face-to-Face 100 hours</a:t>
            </a:r>
          </a:p>
        </p:txBody>
      </p:sp>
      <p:sp>
        <p:nvSpPr>
          <p:cNvPr id="3" name="Content Placeholder 2"/>
          <p:cNvSpPr>
            <a:spLocks noGrp="1"/>
          </p:cNvSpPr>
          <p:nvPr>
            <p:ph sz="quarter" idx="1"/>
          </p:nvPr>
        </p:nvSpPr>
        <p:spPr/>
        <p:txBody>
          <a:bodyPr/>
          <a:lstStyle/>
          <a:p>
            <a:endParaRPr lang="en-GB" dirty="0"/>
          </a:p>
          <a:p>
            <a:r>
              <a:rPr lang="en-GB" dirty="0"/>
              <a:t>When people set out to qualify in youth work, they are keen to develop their understanding of young people and the skills to work with them. They do not generally anticipate that they will also learn about managing – managing themselves, and others, aims, intentions and outcomes, activities and projects, buildings, resources, etc.</a:t>
            </a:r>
          </a:p>
          <a:p>
            <a:endParaRPr lang="en-GB" dirty="0"/>
          </a:p>
        </p:txBody>
      </p:sp>
    </p:spTree>
    <p:extLst>
      <p:ext uri="{BB962C8B-B14F-4D97-AF65-F5344CB8AC3E}">
        <p14:creationId xmlns:p14="http://schemas.microsoft.com/office/powerpoint/2010/main" val="18677170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Non Face-to-Face 100 hours</a:t>
            </a:r>
          </a:p>
        </p:txBody>
      </p:sp>
      <p:graphicFrame>
        <p:nvGraphicFramePr>
          <p:cNvPr id="7" name="Content Placeholder 2">
            <a:extLst>
              <a:ext uri="{FF2B5EF4-FFF2-40B4-BE49-F238E27FC236}">
                <a16:creationId xmlns:a16="http://schemas.microsoft.com/office/drawing/2014/main" id="{9C5FB80A-8C41-B509-1B98-EEB1503BB8B4}"/>
              </a:ext>
            </a:extLst>
          </p:cNvPr>
          <p:cNvGraphicFramePr>
            <a:graphicFrameLocks noGrp="1"/>
          </p:cNvGraphicFramePr>
          <p:nvPr>
            <p:ph sz="quarter" idx="1"/>
            <p:extLst>
              <p:ext uri="{D42A27DB-BD31-4B8C-83A1-F6EECF244321}">
                <p14:modId xmlns:p14="http://schemas.microsoft.com/office/powerpoint/2010/main" val="19587745"/>
              </p:ext>
            </p:extLst>
          </p:nvPr>
        </p:nvGraphicFramePr>
        <p:xfrm>
          <a:off x="619066" y="1238132"/>
          <a:ext cx="10881928" cy="4918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17193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Non-Face-to-Face (100 hours)</a:t>
            </a:r>
          </a:p>
        </p:txBody>
      </p:sp>
      <p:sp>
        <p:nvSpPr>
          <p:cNvPr id="3" name="Content Placeholder 2"/>
          <p:cNvSpPr>
            <a:spLocks noGrp="1"/>
          </p:cNvSpPr>
          <p:nvPr>
            <p:ph sz="quarter" idx="1"/>
          </p:nvPr>
        </p:nvSpPr>
        <p:spPr>
          <a:xfrm>
            <a:off x="1260849" y="1484784"/>
            <a:ext cx="9359821" cy="4075450"/>
          </a:xfrm>
        </p:spPr>
        <p:txBody>
          <a:bodyPr>
            <a:normAutofit fontScale="92500" lnSpcReduction="10000"/>
          </a:bodyPr>
          <a:lstStyle/>
          <a:p>
            <a:r>
              <a:rPr lang="en-GB" dirty="0"/>
              <a:t>The following can also be </a:t>
            </a:r>
            <a:r>
              <a:rPr lang="en-GB" b="1" dirty="0"/>
              <a:t>recorded</a:t>
            </a:r>
            <a:r>
              <a:rPr lang="en-GB" dirty="0"/>
              <a:t> as the other 100 hours.</a:t>
            </a:r>
          </a:p>
          <a:p>
            <a:pPr lvl="1"/>
            <a:endParaRPr lang="en-GB" dirty="0"/>
          </a:p>
          <a:p>
            <a:pPr lvl="1"/>
            <a:r>
              <a:rPr lang="en-GB" dirty="0"/>
              <a:t>Any training, meetings whilst on placement,</a:t>
            </a:r>
          </a:p>
          <a:p>
            <a:pPr lvl="1"/>
            <a:r>
              <a:rPr lang="en-GB" dirty="0"/>
              <a:t>Preparing resources, </a:t>
            </a:r>
          </a:p>
          <a:p>
            <a:pPr lvl="1"/>
            <a:r>
              <a:rPr lang="en-GB" dirty="0"/>
              <a:t>Reflecting and writing your reflective accounts,</a:t>
            </a:r>
          </a:p>
          <a:p>
            <a:pPr lvl="1"/>
            <a:r>
              <a:rPr lang="en-GB" dirty="0"/>
              <a:t>Preparing activities,</a:t>
            </a:r>
          </a:p>
          <a:p>
            <a:pPr lvl="1"/>
            <a:r>
              <a:rPr lang="en-GB" dirty="0"/>
              <a:t>Preparing buildings, rooms etc.</a:t>
            </a:r>
          </a:p>
          <a:p>
            <a:pPr lvl="1"/>
            <a:r>
              <a:rPr lang="en-GB" dirty="0"/>
              <a:t>Helping with funding bids,</a:t>
            </a:r>
          </a:p>
          <a:p>
            <a:pPr lvl="1"/>
            <a:r>
              <a:rPr lang="en-GB" dirty="0"/>
              <a:t>Supporting volunteers,</a:t>
            </a:r>
          </a:p>
          <a:p>
            <a:pPr lvl="1"/>
            <a:r>
              <a:rPr lang="en-GB" dirty="0"/>
              <a:t>Reading relevant policies (Health and Safety, Child Protection),</a:t>
            </a:r>
          </a:p>
          <a:p>
            <a:pPr lvl="1"/>
            <a:r>
              <a:rPr lang="en-GB" dirty="0"/>
              <a:t>Any other ideas?</a:t>
            </a:r>
          </a:p>
          <a:p>
            <a:pPr lvl="1"/>
            <a:endParaRPr lang="en-GB" dirty="0"/>
          </a:p>
          <a:p>
            <a:pPr lvl="1"/>
            <a:endParaRPr lang="en-GB" dirty="0"/>
          </a:p>
          <a:p>
            <a:pPr lvl="1"/>
            <a:endParaRPr lang="en-GB" dirty="0"/>
          </a:p>
          <a:p>
            <a:pPr lvl="1"/>
            <a:endParaRPr lang="en-GB" dirty="0"/>
          </a:p>
          <a:p>
            <a:pPr lvl="1"/>
            <a:endParaRPr lang="en-GB" dirty="0"/>
          </a:p>
          <a:p>
            <a:pPr lvl="1"/>
            <a:endParaRPr lang="en-GB" dirty="0"/>
          </a:p>
          <a:p>
            <a:pPr marL="274320" lvl="1" indent="0">
              <a:buNone/>
            </a:pPr>
            <a:endParaRPr lang="en-GB" dirty="0"/>
          </a:p>
          <a:p>
            <a:pPr marL="274320" lvl="1" indent="0">
              <a:buNone/>
            </a:pPr>
            <a:endParaRPr lang="en-GB" dirty="0"/>
          </a:p>
          <a:p>
            <a:pPr lvl="1"/>
            <a:endParaRPr lang="en-GB" dirty="0"/>
          </a:p>
        </p:txBody>
      </p:sp>
    </p:spTree>
    <p:extLst>
      <p:ext uri="{BB962C8B-B14F-4D97-AF65-F5344CB8AC3E}">
        <p14:creationId xmlns:p14="http://schemas.microsoft.com/office/powerpoint/2010/main" val="23361841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 Placements</a:t>
            </a:r>
          </a:p>
        </p:txBody>
      </p:sp>
      <p:sp>
        <p:nvSpPr>
          <p:cNvPr id="3" name="Content Placeholder 2"/>
          <p:cNvSpPr>
            <a:spLocks noGrp="1"/>
          </p:cNvSpPr>
          <p:nvPr>
            <p:ph sz="quarter" idx="1"/>
          </p:nvPr>
        </p:nvSpPr>
        <p:spPr/>
        <p:txBody>
          <a:bodyPr/>
          <a:lstStyle/>
          <a:p>
            <a:r>
              <a:rPr lang="en-GB" dirty="0"/>
              <a:t>In general terms, work placements provide students with the opportunity to acquire skills pertinent for employment, evaluate their practice and knowledge and inform future employment choices.</a:t>
            </a:r>
          </a:p>
          <a:p>
            <a:r>
              <a:rPr lang="en-GB" dirty="0"/>
              <a:t>However for youth work students, placements are an opportunity for you to learn about the professional practice of youth work, apply theory to practice situations and demonstrate proficiency and capability in youth work skills, values and theory.</a:t>
            </a:r>
          </a:p>
        </p:txBody>
      </p:sp>
    </p:spTree>
    <p:extLst>
      <p:ext uri="{BB962C8B-B14F-4D97-AF65-F5344CB8AC3E}">
        <p14:creationId xmlns:p14="http://schemas.microsoft.com/office/powerpoint/2010/main" val="1136811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 Placements</a:t>
            </a:r>
          </a:p>
        </p:txBody>
      </p:sp>
      <p:graphicFrame>
        <p:nvGraphicFramePr>
          <p:cNvPr id="5" name="Content Placeholder 2">
            <a:extLst>
              <a:ext uri="{FF2B5EF4-FFF2-40B4-BE49-F238E27FC236}">
                <a16:creationId xmlns:a16="http://schemas.microsoft.com/office/drawing/2014/main" id="{1695C3BD-79ED-6D23-3C77-D68C64F481E6}"/>
              </a:ext>
            </a:extLst>
          </p:cNvPr>
          <p:cNvGraphicFramePr>
            <a:graphicFrameLocks noGrp="1"/>
          </p:cNvGraphicFramePr>
          <p:nvPr>
            <p:ph sz="quarter" idx="1"/>
            <p:extLst>
              <p:ext uri="{D42A27DB-BD31-4B8C-83A1-F6EECF244321}">
                <p14:modId xmlns:p14="http://schemas.microsoft.com/office/powerpoint/2010/main" val="3250804478"/>
              </p:ext>
            </p:extLst>
          </p:nvPr>
        </p:nvGraphicFramePr>
        <p:xfrm>
          <a:off x="838199" y="1283568"/>
          <a:ext cx="10515599" cy="44243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9632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Functional Map</a:t>
            </a:r>
          </a:p>
        </p:txBody>
      </p:sp>
      <p:sp>
        <p:nvSpPr>
          <p:cNvPr id="3" name="Content Placeholder 2"/>
          <p:cNvSpPr>
            <a:spLocks noGrp="1"/>
          </p:cNvSpPr>
          <p:nvPr>
            <p:ph sz="quarter" idx="1"/>
          </p:nvPr>
        </p:nvSpPr>
        <p:spPr/>
        <p:txBody>
          <a:bodyPr/>
          <a:lstStyle/>
          <a:p>
            <a:r>
              <a:rPr lang="en-GB" dirty="0"/>
              <a:t>A functional map identifies the functions that people carry out on a day-to-day basis as part of their job role within the broad work activities that take place across an occupational sector. </a:t>
            </a:r>
          </a:p>
          <a:p>
            <a:r>
              <a:rPr lang="en-GB" dirty="0"/>
              <a:t>This information then forms the basis of standards development and can be found within the NOS.</a:t>
            </a:r>
          </a:p>
          <a:p>
            <a:r>
              <a:rPr lang="en-GB" dirty="0"/>
              <a:t>Familiarise yourself with this.</a:t>
            </a:r>
          </a:p>
          <a:p>
            <a:r>
              <a:rPr lang="en-GB" dirty="0"/>
              <a:t>You will find this in the NOS and in the Fieldwork Guidelines.</a:t>
            </a:r>
          </a:p>
        </p:txBody>
      </p:sp>
    </p:spTree>
    <p:extLst>
      <p:ext uri="{BB962C8B-B14F-4D97-AF65-F5344CB8AC3E}">
        <p14:creationId xmlns:p14="http://schemas.microsoft.com/office/powerpoint/2010/main" val="36686621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3C3EB-A6C0-E3CD-DD94-B794D8CC2091}"/>
              </a:ext>
            </a:extLst>
          </p:cNvPr>
          <p:cNvSpPr>
            <a:spLocks noGrp="1"/>
          </p:cNvSpPr>
          <p:nvPr>
            <p:ph type="title"/>
          </p:nvPr>
        </p:nvSpPr>
        <p:spPr/>
        <p:txBody>
          <a:bodyPr/>
          <a:lstStyle/>
          <a:p>
            <a:r>
              <a:rPr lang="en-GB" dirty="0"/>
              <a:t>This is what you are looking for….</a:t>
            </a:r>
          </a:p>
        </p:txBody>
      </p:sp>
      <p:pic>
        <p:nvPicPr>
          <p:cNvPr id="4" name="Content Placeholder 3">
            <a:extLst>
              <a:ext uri="{FF2B5EF4-FFF2-40B4-BE49-F238E27FC236}">
                <a16:creationId xmlns:a16="http://schemas.microsoft.com/office/drawing/2014/main" id="{272F8AF2-20F2-F3BC-700C-B9870C2DB8DA}"/>
              </a:ext>
            </a:extLst>
          </p:cNvPr>
          <p:cNvPicPr>
            <a:picLocks noGrp="1" noChangeAspect="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1959429" y="1340769"/>
            <a:ext cx="7578818" cy="4168349"/>
          </a:xfrm>
          <a:prstGeom prst="rect">
            <a:avLst/>
          </a:prstGeom>
          <a:noFill/>
          <a:ln>
            <a:noFill/>
          </a:ln>
        </p:spPr>
      </p:pic>
    </p:spTree>
    <p:extLst>
      <p:ext uri="{BB962C8B-B14F-4D97-AF65-F5344CB8AC3E}">
        <p14:creationId xmlns:p14="http://schemas.microsoft.com/office/powerpoint/2010/main" val="38183882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Development Plan</a:t>
            </a:r>
          </a:p>
        </p:txBody>
      </p:sp>
      <p:sp>
        <p:nvSpPr>
          <p:cNvPr id="3" name="Content Placeholder 2"/>
          <p:cNvSpPr>
            <a:spLocks noGrp="1"/>
          </p:cNvSpPr>
          <p:nvPr>
            <p:ph sz="quarter" idx="1"/>
          </p:nvPr>
        </p:nvSpPr>
        <p:spPr>
          <a:xfrm>
            <a:off x="838200" y="1825625"/>
            <a:ext cx="10515600" cy="3655095"/>
          </a:xfrm>
        </p:spPr>
        <p:txBody>
          <a:bodyPr>
            <a:normAutofit fontScale="92500" lnSpcReduction="10000"/>
          </a:bodyPr>
          <a:lstStyle/>
          <a:p>
            <a:r>
              <a:rPr lang="en-GB" dirty="0"/>
              <a:t>Within the Fieldwork Guidelines you will find a Professional Development Plan. </a:t>
            </a:r>
          </a:p>
          <a:p>
            <a:endParaRPr lang="en-GB" dirty="0"/>
          </a:p>
          <a:p>
            <a:r>
              <a:rPr lang="en-GB" dirty="0"/>
              <a:t>You will need to complete this at the start of your placement outlining what you hope to achieve during placement, and how you will do this. </a:t>
            </a:r>
          </a:p>
          <a:p>
            <a:pPr marL="0" indent="0">
              <a:buNone/>
            </a:pPr>
            <a:endParaRPr lang="en-GB" dirty="0"/>
          </a:p>
          <a:p>
            <a:r>
              <a:rPr lang="en-GB" dirty="0"/>
              <a:t>The Learning Mentor/Line Manager will support you with this and help to explore what is achievable. </a:t>
            </a:r>
          </a:p>
          <a:p>
            <a:pPr marL="0" indent="0">
              <a:buNone/>
            </a:pPr>
            <a:endParaRPr lang="en-GB" dirty="0"/>
          </a:p>
        </p:txBody>
      </p:sp>
    </p:spTree>
    <p:extLst>
      <p:ext uri="{BB962C8B-B14F-4D97-AF65-F5344CB8AC3E}">
        <p14:creationId xmlns:p14="http://schemas.microsoft.com/office/powerpoint/2010/main" val="20235496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18E04-C52A-CA06-E18F-E0186115B681}"/>
              </a:ext>
            </a:extLst>
          </p:cNvPr>
          <p:cNvSpPr>
            <a:spLocks noGrp="1"/>
          </p:cNvSpPr>
          <p:nvPr>
            <p:ph type="title"/>
          </p:nvPr>
        </p:nvSpPr>
        <p:spPr/>
        <p:txBody>
          <a:bodyPr/>
          <a:lstStyle/>
          <a:p>
            <a:r>
              <a:rPr lang="en-GB" dirty="0"/>
              <a:t>Example of PDP</a:t>
            </a:r>
          </a:p>
        </p:txBody>
      </p:sp>
      <p:pic>
        <p:nvPicPr>
          <p:cNvPr id="4" name="Content Placeholder 3">
            <a:extLst>
              <a:ext uri="{FF2B5EF4-FFF2-40B4-BE49-F238E27FC236}">
                <a16:creationId xmlns:a16="http://schemas.microsoft.com/office/drawing/2014/main" id="{8EFEF86B-5058-F789-5226-5D2037345DEB}"/>
              </a:ext>
            </a:extLst>
          </p:cNvPr>
          <p:cNvPicPr>
            <a:picLocks noGrp="1" noChangeAspect="1"/>
          </p:cNvPicPr>
          <p:nvPr>
            <p:ph sz="quarter" idx="1"/>
          </p:nvPr>
        </p:nvPicPr>
        <p:blipFill>
          <a:blip r:embed="rId2"/>
          <a:stretch>
            <a:fillRect/>
          </a:stretch>
        </p:blipFill>
        <p:spPr>
          <a:xfrm>
            <a:off x="1436913" y="1482350"/>
            <a:ext cx="8996333" cy="3987011"/>
          </a:xfrm>
          <a:prstGeom prst="rect">
            <a:avLst/>
          </a:prstGeom>
        </p:spPr>
      </p:pic>
    </p:spTree>
    <p:extLst>
      <p:ext uri="{BB962C8B-B14F-4D97-AF65-F5344CB8AC3E}">
        <p14:creationId xmlns:p14="http://schemas.microsoft.com/office/powerpoint/2010/main" val="22628881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12CD5-B4D1-E983-782F-90C54D45EB60}"/>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215C7F12-25B0-96DC-3806-B098548812D0}"/>
              </a:ext>
            </a:extLst>
          </p:cNvPr>
          <p:cNvPicPr>
            <a:picLocks noGrp="1" noChangeAspect="1"/>
          </p:cNvPicPr>
          <p:nvPr>
            <p:ph sz="quarter" idx="1"/>
          </p:nvPr>
        </p:nvPicPr>
        <p:blipFill>
          <a:blip r:embed="rId2"/>
          <a:stretch>
            <a:fillRect/>
          </a:stretch>
        </p:blipFill>
        <p:spPr>
          <a:xfrm>
            <a:off x="1981200" y="1928113"/>
            <a:ext cx="8229600" cy="3519301"/>
          </a:xfrm>
          <a:prstGeom prst="rect">
            <a:avLst/>
          </a:prstGeom>
        </p:spPr>
      </p:pic>
    </p:spTree>
    <p:extLst>
      <p:ext uri="{BB962C8B-B14F-4D97-AF65-F5344CB8AC3E}">
        <p14:creationId xmlns:p14="http://schemas.microsoft.com/office/powerpoint/2010/main" val="20264051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Level Descriptors</a:t>
            </a:r>
          </a:p>
        </p:txBody>
      </p:sp>
      <p:sp>
        <p:nvSpPr>
          <p:cNvPr id="3" name="Content Placeholder 2"/>
          <p:cNvSpPr>
            <a:spLocks noGrp="1"/>
          </p:cNvSpPr>
          <p:nvPr>
            <p:ph sz="quarter" idx="1"/>
          </p:nvPr>
        </p:nvSpPr>
        <p:spPr/>
        <p:txBody>
          <a:bodyPr/>
          <a:lstStyle/>
          <a:p>
            <a:r>
              <a:rPr lang="en-GB" dirty="0"/>
              <a:t>Please note that at Level 4 we expect students to be assisting a professional youth worker, assisting development, delivery, supporting youth work activities. </a:t>
            </a:r>
          </a:p>
          <a:p>
            <a:endParaRPr lang="en-GB" dirty="0"/>
          </a:p>
          <a:p>
            <a:pPr marL="0" indent="0">
              <a:buNone/>
            </a:pPr>
            <a:endParaRPr lang="en-GB" dirty="0"/>
          </a:p>
        </p:txBody>
      </p:sp>
    </p:spTree>
    <p:extLst>
      <p:ext uri="{BB962C8B-B14F-4D97-AF65-F5344CB8AC3E}">
        <p14:creationId xmlns:p14="http://schemas.microsoft.com/office/powerpoint/2010/main" val="28968666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 Placements</a:t>
            </a:r>
          </a:p>
        </p:txBody>
      </p:sp>
      <p:graphicFrame>
        <p:nvGraphicFramePr>
          <p:cNvPr id="5" name="Content Placeholder 2">
            <a:extLst>
              <a:ext uri="{FF2B5EF4-FFF2-40B4-BE49-F238E27FC236}">
                <a16:creationId xmlns:a16="http://schemas.microsoft.com/office/drawing/2014/main" id="{CDFD6A9B-AE3E-2025-310A-6D15434A575C}"/>
              </a:ext>
            </a:extLst>
          </p:cNvPr>
          <p:cNvGraphicFramePr>
            <a:graphicFrameLocks noGrp="1"/>
          </p:cNvGraphicFramePr>
          <p:nvPr>
            <p:ph sz="quarter" idx="1"/>
          </p:nvPr>
        </p:nvGraphicFramePr>
        <p:xfrm>
          <a:off x="1981200" y="1219200"/>
          <a:ext cx="8229600" cy="4937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53498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Placement Team </a:t>
            </a:r>
            <a:br>
              <a:rPr lang="en-GB" dirty="0"/>
            </a:br>
            <a:r>
              <a:rPr lang="en-GB" dirty="0"/>
              <a:t>Roles and Responsibilities</a:t>
            </a:r>
          </a:p>
        </p:txBody>
      </p:sp>
      <p:graphicFrame>
        <p:nvGraphicFramePr>
          <p:cNvPr id="5" name="Content Placeholder 2">
            <a:extLst>
              <a:ext uri="{FF2B5EF4-FFF2-40B4-BE49-F238E27FC236}">
                <a16:creationId xmlns:a16="http://schemas.microsoft.com/office/drawing/2014/main" id="{2523FDFD-A5DF-257B-96BF-3AD3F2956E81}"/>
              </a:ext>
            </a:extLst>
          </p:cNvPr>
          <p:cNvGraphicFramePr>
            <a:graphicFrameLocks noGrp="1"/>
          </p:cNvGraphicFramePr>
          <p:nvPr>
            <p:ph sz="quarter" idx="1"/>
            <p:extLst>
              <p:ext uri="{D42A27DB-BD31-4B8C-83A1-F6EECF244321}">
                <p14:modId xmlns:p14="http://schemas.microsoft.com/office/powerpoint/2010/main" val="3548727143"/>
              </p:ext>
            </p:extLst>
          </p:nvPr>
        </p:nvGraphicFramePr>
        <p:xfrm>
          <a:off x="838200" y="1749287"/>
          <a:ext cx="9998292" cy="38791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603870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 Team</a:t>
            </a:r>
          </a:p>
        </p:txBody>
      </p:sp>
      <p:sp>
        <p:nvSpPr>
          <p:cNvPr id="3" name="Content Placeholder 2"/>
          <p:cNvSpPr>
            <a:spLocks noGrp="1"/>
          </p:cNvSpPr>
          <p:nvPr>
            <p:ph sz="quarter" idx="1"/>
          </p:nvPr>
        </p:nvSpPr>
        <p:spPr>
          <a:xfrm>
            <a:off x="838200" y="1825625"/>
            <a:ext cx="10515600" cy="3927712"/>
          </a:xfrm>
        </p:spPr>
        <p:txBody>
          <a:bodyPr>
            <a:normAutofit lnSpcReduction="10000"/>
          </a:bodyPr>
          <a:lstStyle/>
          <a:p>
            <a:r>
              <a:rPr lang="en-GB" dirty="0"/>
              <a:t>A wide range of people acting as work placement line managers and work placement supervisors.</a:t>
            </a:r>
          </a:p>
          <a:p>
            <a:pPr lvl="1"/>
            <a:r>
              <a:rPr lang="en-GB" dirty="0"/>
              <a:t>While on placement you will benefit from the support of a Learning Mentor – the person having day to day responsibility for the standards of practice of the student.  This person will attend the two three way meetings and provide a final report on your progress while on placement. </a:t>
            </a:r>
          </a:p>
          <a:p>
            <a:pPr lvl="1"/>
            <a:r>
              <a:rPr lang="en-GB" dirty="0"/>
              <a:t>Additionally the University provides a Fieldwork Supervisor – the person ensuring the development of the student through a formal process of supervision.  This person will be a good support to you, and their role will involve encouraging your learning while on placement.   </a:t>
            </a:r>
          </a:p>
          <a:p>
            <a:pPr marL="0" indent="0">
              <a:buNone/>
            </a:pPr>
            <a:endParaRPr lang="en-GB" b="1" dirty="0"/>
          </a:p>
          <a:p>
            <a:pPr lvl="1"/>
            <a:endParaRPr lang="en-GB" dirty="0"/>
          </a:p>
        </p:txBody>
      </p:sp>
    </p:spTree>
    <p:extLst>
      <p:ext uri="{BB962C8B-B14F-4D97-AF65-F5344CB8AC3E}">
        <p14:creationId xmlns:p14="http://schemas.microsoft.com/office/powerpoint/2010/main" val="6461503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Placement Process</a:t>
            </a:r>
          </a:p>
        </p:txBody>
      </p:sp>
      <p:graphicFrame>
        <p:nvGraphicFramePr>
          <p:cNvPr id="10" name="Content Placeholder 7">
            <a:extLst>
              <a:ext uri="{FF2B5EF4-FFF2-40B4-BE49-F238E27FC236}">
                <a16:creationId xmlns:a16="http://schemas.microsoft.com/office/drawing/2014/main" id="{200DDF1B-E339-E307-60CE-8A7A6C90E3BC}"/>
              </a:ext>
            </a:extLst>
          </p:cNvPr>
          <p:cNvGraphicFramePr>
            <a:graphicFrameLocks noGrp="1"/>
          </p:cNvGraphicFramePr>
          <p:nvPr>
            <p:ph sz="quarter" idx="1"/>
            <p:extLst>
              <p:ext uri="{D42A27DB-BD31-4B8C-83A1-F6EECF244321}">
                <p14:modId xmlns:p14="http://schemas.microsoft.com/office/powerpoint/2010/main" val="1872008222"/>
              </p:ext>
            </p:extLst>
          </p:nvPr>
        </p:nvGraphicFramePr>
        <p:xfrm>
          <a:off x="1118862" y="1743606"/>
          <a:ext cx="9899374" cy="37371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08971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Placement Process</a:t>
            </a:r>
          </a:p>
        </p:txBody>
      </p:sp>
      <p:graphicFrame>
        <p:nvGraphicFramePr>
          <p:cNvPr id="5" name="Content Placeholder 2">
            <a:extLst>
              <a:ext uri="{FF2B5EF4-FFF2-40B4-BE49-F238E27FC236}">
                <a16:creationId xmlns:a16="http://schemas.microsoft.com/office/drawing/2014/main" id="{C5984576-03AB-7377-9734-A4528AFB7B13}"/>
              </a:ext>
            </a:extLst>
          </p:cNvPr>
          <p:cNvGraphicFramePr>
            <a:graphicFrameLocks noGrp="1"/>
          </p:cNvGraphicFramePr>
          <p:nvPr>
            <p:ph sz="quarter" idx="1"/>
            <p:extLst>
              <p:ext uri="{D42A27DB-BD31-4B8C-83A1-F6EECF244321}">
                <p14:modId xmlns:p14="http://schemas.microsoft.com/office/powerpoint/2010/main" val="1278380261"/>
              </p:ext>
            </p:extLst>
          </p:nvPr>
        </p:nvGraphicFramePr>
        <p:xfrm>
          <a:off x="721297" y="1527786"/>
          <a:ext cx="10830811" cy="38847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62052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C1171-02AE-4F66-9F32-960506CFA0E6}"/>
              </a:ext>
            </a:extLst>
          </p:cNvPr>
          <p:cNvSpPr>
            <a:spLocks noGrp="1"/>
          </p:cNvSpPr>
          <p:nvPr>
            <p:ph type="title"/>
          </p:nvPr>
        </p:nvSpPr>
        <p:spPr/>
        <p:txBody>
          <a:bodyPr/>
          <a:lstStyle/>
          <a:p>
            <a:r>
              <a:rPr lang="en-GB" dirty="0"/>
              <a:t>Pause Point - Any questions?</a:t>
            </a:r>
          </a:p>
        </p:txBody>
      </p:sp>
      <p:sp>
        <p:nvSpPr>
          <p:cNvPr id="3" name="Content Placeholder 2">
            <a:extLst>
              <a:ext uri="{FF2B5EF4-FFF2-40B4-BE49-F238E27FC236}">
                <a16:creationId xmlns:a16="http://schemas.microsoft.com/office/drawing/2014/main" id="{3E0D1ED6-58B0-455E-B43E-CAACA88024EE}"/>
              </a:ext>
            </a:extLst>
          </p:cNvPr>
          <p:cNvSpPr>
            <a:spLocks noGrp="1"/>
          </p:cNvSpPr>
          <p:nvPr>
            <p:ph sz="quarter" idx="1"/>
          </p:nvPr>
        </p:nvSpPr>
        <p:spPr>
          <a:xfrm>
            <a:off x="838200" y="1825625"/>
            <a:ext cx="5181600" cy="3711891"/>
          </a:xfrm>
        </p:spPr>
        <p:txBody>
          <a:bodyPr>
            <a:normAutofit fontScale="77500" lnSpcReduction="20000"/>
          </a:bodyPr>
          <a:lstStyle/>
          <a:p>
            <a:r>
              <a:rPr lang="en-GB" dirty="0"/>
              <a:t>Placement</a:t>
            </a:r>
          </a:p>
          <a:p>
            <a:r>
              <a:rPr lang="en-GB" dirty="0"/>
              <a:t>Hours</a:t>
            </a:r>
          </a:p>
          <a:p>
            <a:r>
              <a:rPr lang="en-GB" dirty="0"/>
              <a:t>Assessment</a:t>
            </a:r>
          </a:p>
          <a:p>
            <a:r>
              <a:rPr lang="en-GB" dirty="0"/>
              <a:t>Supervision</a:t>
            </a:r>
          </a:p>
          <a:p>
            <a:r>
              <a:rPr lang="en-GB" dirty="0"/>
              <a:t>Notes</a:t>
            </a:r>
          </a:p>
          <a:p>
            <a:r>
              <a:rPr lang="en-GB" dirty="0"/>
              <a:t>Reading</a:t>
            </a:r>
          </a:p>
          <a:p>
            <a:r>
              <a:rPr lang="en-GB" dirty="0"/>
              <a:t>Applying theory to practice</a:t>
            </a:r>
          </a:p>
          <a:p>
            <a:r>
              <a:rPr lang="en-GB" dirty="0"/>
              <a:t>Meetings</a:t>
            </a:r>
          </a:p>
          <a:p>
            <a:r>
              <a:rPr lang="en-GB" dirty="0"/>
              <a:t>Learning</a:t>
            </a:r>
          </a:p>
          <a:p>
            <a:r>
              <a:rPr lang="en-GB" dirty="0"/>
              <a:t>Assisting</a:t>
            </a:r>
          </a:p>
          <a:p>
            <a:endParaRPr lang="en-GB" dirty="0"/>
          </a:p>
        </p:txBody>
      </p:sp>
      <p:pic>
        <p:nvPicPr>
          <p:cNvPr id="1026" name="Picture 2" descr="To Get the Most Out of Your Team, Ask Better Questions - Business HorsePower">
            <a:extLst>
              <a:ext uri="{FF2B5EF4-FFF2-40B4-BE49-F238E27FC236}">
                <a16:creationId xmlns:a16="http://schemas.microsoft.com/office/drawing/2014/main" id="{53C6B9A0-F59D-43A6-A0C7-B77F3007A2AF}"/>
              </a:ext>
            </a:extLst>
          </p:cNvPr>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bwMode="auto">
          <a:xfrm>
            <a:off x="5704841" y="1412776"/>
            <a:ext cx="4744184" cy="4744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916702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835F6-A632-C190-4DF6-D37678D10B45}"/>
              </a:ext>
            </a:extLst>
          </p:cNvPr>
          <p:cNvSpPr>
            <a:spLocks noGrp="1"/>
          </p:cNvSpPr>
          <p:nvPr>
            <p:ph type="title"/>
          </p:nvPr>
        </p:nvSpPr>
        <p:spPr/>
        <p:txBody>
          <a:bodyPr/>
          <a:lstStyle/>
          <a:p>
            <a:r>
              <a:rPr lang="en-GB" dirty="0"/>
              <a:t>Directed Study</a:t>
            </a:r>
          </a:p>
        </p:txBody>
      </p:sp>
      <p:sp>
        <p:nvSpPr>
          <p:cNvPr id="3" name="Content Placeholder 2">
            <a:extLst>
              <a:ext uri="{FF2B5EF4-FFF2-40B4-BE49-F238E27FC236}">
                <a16:creationId xmlns:a16="http://schemas.microsoft.com/office/drawing/2014/main" id="{0951639A-37F2-A79E-E81A-2BCB5686B8A8}"/>
              </a:ext>
            </a:extLst>
          </p:cNvPr>
          <p:cNvSpPr>
            <a:spLocks noGrp="1"/>
          </p:cNvSpPr>
          <p:nvPr>
            <p:ph sz="quarter" idx="1"/>
          </p:nvPr>
        </p:nvSpPr>
        <p:spPr/>
        <p:txBody>
          <a:bodyPr/>
          <a:lstStyle/>
          <a:p>
            <a:r>
              <a:rPr lang="en-GB" dirty="0"/>
              <a:t>Read the Fieldwork Guidelines</a:t>
            </a:r>
          </a:p>
        </p:txBody>
      </p:sp>
      <p:sp>
        <p:nvSpPr>
          <p:cNvPr id="4" name="Content Placeholder 3">
            <a:extLst>
              <a:ext uri="{FF2B5EF4-FFF2-40B4-BE49-F238E27FC236}">
                <a16:creationId xmlns:a16="http://schemas.microsoft.com/office/drawing/2014/main" id="{A9A298B5-FA64-2562-B57A-3A186663B5A8}"/>
              </a:ext>
            </a:extLst>
          </p:cNvPr>
          <p:cNvSpPr>
            <a:spLocks noGrp="1"/>
          </p:cNvSpPr>
          <p:nvPr>
            <p:ph sz="quarter" idx="2"/>
          </p:nvPr>
        </p:nvSpPr>
        <p:spPr/>
        <p:txBody>
          <a:bodyPr/>
          <a:lstStyle/>
          <a:p>
            <a:r>
              <a:rPr lang="en-GB" dirty="0"/>
              <a:t>Familiarise yourself with the National Occupational Standards for Youth Work</a:t>
            </a:r>
          </a:p>
        </p:txBody>
      </p:sp>
    </p:spTree>
    <p:extLst>
      <p:ext uri="{BB962C8B-B14F-4D97-AF65-F5344CB8AC3E}">
        <p14:creationId xmlns:p14="http://schemas.microsoft.com/office/powerpoint/2010/main" val="366853213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174F8-2629-B323-213F-DD70626DD270}"/>
              </a:ext>
            </a:extLst>
          </p:cNvPr>
          <p:cNvSpPr>
            <a:spLocks noGrp="1"/>
          </p:cNvSpPr>
          <p:nvPr>
            <p:ph type="title"/>
          </p:nvPr>
        </p:nvSpPr>
        <p:spPr/>
        <p:txBody>
          <a:bodyPr/>
          <a:lstStyle/>
          <a:p>
            <a:r>
              <a:rPr lang="en-GB" dirty="0"/>
              <a:t>Any other business?</a:t>
            </a:r>
          </a:p>
        </p:txBody>
      </p:sp>
      <p:sp>
        <p:nvSpPr>
          <p:cNvPr id="3" name="Content Placeholder 2">
            <a:extLst>
              <a:ext uri="{FF2B5EF4-FFF2-40B4-BE49-F238E27FC236}">
                <a16:creationId xmlns:a16="http://schemas.microsoft.com/office/drawing/2014/main" id="{6F24202E-C295-A725-EB7A-E7E1083F1AAD}"/>
              </a:ext>
            </a:extLst>
          </p:cNvPr>
          <p:cNvSpPr>
            <a:spLocks noGrp="1"/>
          </p:cNvSpPr>
          <p:nvPr>
            <p:ph sz="quarter" idx="1"/>
          </p:nvPr>
        </p:nvSpPr>
        <p:spPr/>
        <p:txBody>
          <a:bodyPr/>
          <a:lstStyle/>
          <a:p>
            <a:endParaRPr lang="en-GB" dirty="0"/>
          </a:p>
        </p:txBody>
      </p:sp>
      <p:sp>
        <p:nvSpPr>
          <p:cNvPr id="4" name="Content Placeholder 3">
            <a:extLst>
              <a:ext uri="{FF2B5EF4-FFF2-40B4-BE49-F238E27FC236}">
                <a16:creationId xmlns:a16="http://schemas.microsoft.com/office/drawing/2014/main" id="{3A653418-D738-4B0B-5B27-B801B22ECE6F}"/>
              </a:ext>
            </a:extLst>
          </p:cNvPr>
          <p:cNvSpPr>
            <a:spLocks noGrp="1"/>
          </p:cNvSpPr>
          <p:nvPr>
            <p:ph sz="quarter" idx="2"/>
          </p:nvPr>
        </p:nvSpPr>
        <p:spPr/>
        <p:txBody>
          <a:bodyPr/>
          <a:lstStyle/>
          <a:p>
            <a:endParaRPr lang="en-GB"/>
          </a:p>
        </p:txBody>
      </p:sp>
    </p:spTree>
    <p:extLst>
      <p:ext uri="{BB962C8B-B14F-4D97-AF65-F5344CB8AC3E}">
        <p14:creationId xmlns:p14="http://schemas.microsoft.com/office/powerpoint/2010/main" val="2194940786"/>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04D7CDE-545D-42FB-9D8B-91B46711CA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PP Template (Cream background)</Template>
  <TotalTime>18</TotalTime>
  <Words>2805</Words>
  <Application>Microsoft Office PowerPoint</Application>
  <PresentationFormat>Widescreen</PresentationFormat>
  <Paragraphs>357</Paragraphs>
  <Slides>43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43</vt:i4>
      </vt:variant>
    </vt:vector>
  </HeadingPairs>
  <TitlesOfParts>
    <vt:vector size="48" baseType="lpstr">
      <vt:lpstr>Helvetica-Oblique</vt:lpstr>
      <vt:lpstr>Arial</vt:lpstr>
      <vt:lpstr>Calibri</vt:lpstr>
      <vt:lpstr>Helvetica</vt:lpstr>
      <vt:lpstr>Office Theme</vt:lpstr>
      <vt:lpstr>PowerPoint Presentation</vt:lpstr>
      <vt:lpstr>ECYW4006 Youth Work Practice 1: Preparing the Workforce</vt:lpstr>
      <vt:lpstr>Lecture 2</vt:lpstr>
      <vt:lpstr>ECYW4006 Youth Work Practice 1: Preparing the Workforce</vt:lpstr>
      <vt:lpstr>Welcome Back….</vt:lpstr>
      <vt:lpstr>Unfamiliar Terms? Any Questions</vt:lpstr>
      <vt:lpstr>Fieldwork Guidelines</vt:lpstr>
      <vt:lpstr>National Occupational Standards</vt:lpstr>
      <vt:lpstr>PowerPoint Presentation</vt:lpstr>
      <vt:lpstr>NOS Evidence Example</vt:lpstr>
      <vt:lpstr>PowerPoint Presentation</vt:lpstr>
      <vt:lpstr>PowerPoint Presentation</vt:lpstr>
      <vt:lpstr>PowerPoint Presentation</vt:lpstr>
      <vt:lpstr>PowerPoint Presentation</vt:lpstr>
      <vt:lpstr>PowerPoint Presentation</vt:lpstr>
      <vt:lpstr>Comfort Break</vt:lpstr>
      <vt:lpstr>Group Task (today) (1) 20 minutes</vt:lpstr>
      <vt:lpstr>The importance of placement learning</vt:lpstr>
      <vt:lpstr>What are Youth work placements</vt:lpstr>
      <vt:lpstr>What are Youth work placements</vt:lpstr>
      <vt:lpstr>A contrast of placement</vt:lpstr>
      <vt:lpstr>The youth and Community work programme</vt:lpstr>
      <vt:lpstr>Face to Face Contact</vt:lpstr>
      <vt:lpstr>The youth and Community work programme</vt:lpstr>
      <vt:lpstr>Non Face-to-Face 100 hours</vt:lpstr>
      <vt:lpstr>Non Face-to-Face 100 hours</vt:lpstr>
      <vt:lpstr>Non-Face-to-Face (100 hours)</vt:lpstr>
      <vt:lpstr>Youth Work Placements</vt:lpstr>
      <vt:lpstr>Youth Work Placements</vt:lpstr>
      <vt:lpstr>Functional Map</vt:lpstr>
      <vt:lpstr>This is what you are looking for….</vt:lpstr>
      <vt:lpstr>Professional Development Plan</vt:lpstr>
      <vt:lpstr>Example of PDP</vt:lpstr>
      <vt:lpstr>PowerPoint Presentation</vt:lpstr>
      <vt:lpstr>Level Descriptors</vt:lpstr>
      <vt:lpstr>Youth Work Placements</vt:lpstr>
      <vt:lpstr>Placement Team  Roles and Responsibilities</vt:lpstr>
      <vt:lpstr>Placement Team</vt:lpstr>
      <vt:lpstr>The Placement Process</vt:lpstr>
      <vt:lpstr>The Placement Process</vt:lpstr>
      <vt:lpstr>Pause Point - Any questions?</vt:lpstr>
      <vt:lpstr>Directed Study</vt:lpstr>
      <vt:lpstr>Any other business?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3</cp:revision>
  <dcterms:created xsi:type="dcterms:W3CDTF">2022-06-22T10:03:12Z</dcterms:created>
  <dcterms:modified xsi:type="dcterms:W3CDTF">2023-09-20T09:13:57Z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