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8"/>
  </p:notesMasterIdLst>
  <p:handoutMasterIdLst>
    <p:handoutMasterId r:id="rId29"/>
  </p:handoutMasterIdLst>
  <p:sldIdLst>
    <p:sldId id="277" r:id="rId2"/>
    <p:sldId id="298" r:id="rId3"/>
    <p:sldId id="278" r:id="rId4"/>
    <p:sldId id="279" r:id="rId5"/>
    <p:sldId id="280" r:id="rId6"/>
    <p:sldId id="281" r:id="rId7"/>
    <p:sldId id="282" r:id="rId8"/>
    <p:sldId id="283" r:id="rId9"/>
    <p:sldId id="299" r:id="rId10"/>
    <p:sldId id="284" r:id="rId11"/>
    <p:sldId id="302" r:id="rId12"/>
    <p:sldId id="285" r:id="rId13"/>
    <p:sldId id="286" r:id="rId14"/>
    <p:sldId id="287" r:id="rId15"/>
    <p:sldId id="288" r:id="rId16"/>
    <p:sldId id="289" r:id="rId17"/>
    <p:sldId id="290" r:id="rId18"/>
    <p:sldId id="291" r:id="rId19"/>
    <p:sldId id="292" r:id="rId20"/>
    <p:sldId id="301" r:id="rId21"/>
    <p:sldId id="300" r:id="rId22"/>
    <p:sldId id="293" r:id="rId23"/>
    <p:sldId id="294" r:id="rId24"/>
    <p:sldId id="295" r:id="rId25"/>
    <p:sldId id="296" r:id="rId26"/>
    <p:sldId id="297" r:id="rId27"/>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868" autoAdjust="0"/>
    <p:restoredTop sz="93372" autoAdjust="0"/>
  </p:normalViewPr>
  <p:slideViewPr>
    <p:cSldViewPr>
      <p:cViewPr varScale="1">
        <p:scale>
          <a:sx n="90" d="100"/>
          <a:sy n="90" d="100"/>
        </p:scale>
        <p:origin x="1133" y="7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jike Udeogu" userId="692df98c-5a84-4ce8-b765-f488e825945b" providerId="ADAL" clId="{EB5E5756-EFE0-4CD9-AE63-CB9878A611B8}"/>
    <pc:docChg chg="modSld">
      <pc:chgData name="Ejike Udeogu" userId="692df98c-5a84-4ce8-b765-f488e825945b" providerId="ADAL" clId="{EB5E5756-EFE0-4CD9-AE63-CB9878A611B8}" dt="2024-09-12T08:23:37.167" v="0" actId="20577"/>
      <pc:docMkLst>
        <pc:docMk/>
      </pc:docMkLst>
      <pc:sldChg chg="modSp mod">
        <pc:chgData name="Ejike Udeogu" userId="692df98c-5a84-4ce8-b765-f488e825945b" providerId="ADAL" clId="{EB5E5756-EFE0-4CD9-AE63-CB9878A611B8}" dt="2024-09-12T08:23:37.167" v="0" actId="20577"/>
        <pc:sldMkLst>
          <pc:docMk/>
          <pc:sldMk cId="0" sldId="277"/>
        </pc:sldMkLst>
        <pc:spChg chg="mod">
          <ac:chgData name="Ejike Udeogu" userId="692df98c-5a84-4ce8-b765-f488e825945b" providerId="ADAL" clId="{EB5E5756-EFE0-4CD9-AE63-CB9878A611B8}" dt="2024-09-12T08:23:37.167" v="0" actId="20577"/>
          <ac:spMkLst>
            <pc:docMk/>
            <pc:sldMk cId="0" sldId="277"/>
            <ac:spMk id="6147" creationId="{00000000-0000-0000-0000-000000000000}"/>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15/01/2025</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15/01/2025</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15/01/2025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15/01/2025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15/01/2025</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15/01/2025</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15/01/2025</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15/01/2025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15/01/2025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15/01/2025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15/01/2025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15/01/2025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hyperlink" Target="https://www.marketing-schools.org/types-of-marketing/relationship-marketing.html"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hyperlink" Target="https://everyonesocial.com/blog/internal-marketing/"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235066"/>
          </a:xfrm>
        </p:spPr>
        <p:txBody>
          <a:bodyPr/>
          <a:lstStyle/>
          <a:p>
            <a:pPr eaLnBrk="1" hangingPunct="1"/>
            <a:r>
              <a:rPr lang="en-GB" altLang="en-US" sz="4000" b="1" dirty="0">
                <a:solidFill>
                  <a:srgbClr val="FFFF00"/>
                </a:solidFill>
                <a:latin typeface="Arial" panose="020B0604020202020204" pitchFamily="34" charset="0"/>
              </a:rPr>
              <a:t>LCBB5015</a:t>
            </a:r>
            <a:endParaRPr lang="en-GB" altLang="en-US" sz="4000" b="1" dirty="0">
              <a:solidFill>
                <a:srgbClr val="FFFF00"/>
              </a:solidFill>
            </a:endParaRPr>
          </a:p>
        </p:txBody>
      </p:sp>
      <p:sp>
        <p:nvSpPr>
          <p:cNvPr id="6147" name="Subtitle 4"/>
          <p:cNvSpPr>
            <a:spLocks noGrp="1"/>
          </p:cNvSpPr>
          <p:nvPr>
            <p:ph type="subTitle" idx="1"/>
          </p:nvPr>
        </p:nvSpPr>
        <p:spPr>
          <a:xfrm>
            <a:off x="571472" y="1928803"/>
            <a:ext cx="7786742" cy="3357586"/>
          </a:xfrm>
        </p:spPr>
        <p:txBody>
          <a:bodyPr/>
          <a:lstStyle/>
          <a:p>
            <a:pPr eaLnBrk="1" hangingPunct="1"/>
            <a:r>
              <a:rPr lang="en-GB" altLang="en-US" sz="3600" b="1" dirty="0">
                <a:solidFill>
                  <a:schemeClr val="accent2"/>
                </a:solidFill>
                <a:latin typeface="Arial" panose="020B0604020202020204" pitchFamily="34" charset="0"/>
                <a:cs typeface="Arial" panose="020B0604020202020204" pitchFamily="34" charset="0"/>
              </a:rPr>
              <a:t>Principles of Marketing</a:t>
            </a:r>
          </a:p>
          <a:p>
            <a:pPr eaLnBrk="1" hangingPunct="1"/>
            <a:r>
              <a:rPr lang="en-GB" altLang="en-US">
                <a:solidFill>
                  <a:schemeClr val="accent2"/>
                </a:solidFill>
                <a:latin typeface="Arial" panose="020B0604020202020204" pitchFamily="34" charset="0"/>
                <a:cs typeface="Arial" panose="020B0604020202020204" pitchFamily="34" charset="0"/>
              </a:rPr>
              <a:t>Week 1</a:t>
            </a:r>
            <a:endParaRPr lang="en-GB" altLang="en-US" dirty="0">
              <a:solidFill>
                <a:schemeClr val="accent2"/>
              </a:solidFill>
              <a:latin typeface="Arial" panose="020B0604020202020204" pitchFamily="34" charset="0"/>
              <a:cs typeface="Arial" panose="020B0604020202020204" pitchFamily="34" charset="0"/>
            </a:endParaRPr>
          </a:p>
          <a:p>
            <a:pPr eaLnBrk="1" hangingPunct="1"/>
            <a:r>
              <a:rPr lang="en-GB" altLang="en-US" dirty="0">
                <a:solidFill>
                  <a:schemeClr val="accent2"/>
                </a:solidFill>
                <a:latin typeface="Arial" panose="020B0604020202020204" pitchFamily="34" charset="0"/>
                <a:cs typeface="Arial" panose="020B0604020202020204" pitchFamily="34" charset="0"/>
              </a:rPr>
              <a:t>Introduction to Marketing</a:t>
            </a:r>
          </a:p>
          <a:p>
            <a:pPr eaLnBrk="1" hangingPunct="1"/>
            <a:r>
              <a:rPr lang="en-GB" altLang="en-US" sz="4800" b="1" dirty="0">
                <a:solidFill>
                  <a:schemeClr val="accent2"/>
                </a:solidFill>
              </a:rPr>
              <a:t> </a:t>
            </a: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108A7F-EA9F-47DB-A3B8-7F8E0B368FA1}"/>
              </a:ext>
            </a:extLst>
          </p:cNvPr>
          <p:cNvSpPr>
            <a:spLocks noGrp="1"/>
          </p:cNvSpPr>
          <p:nvPr>
            <p:ph type="title"/>
          </p:nvPr>
        </p:nvSpPr>
        <p:spPr/>
        <p:txBody>
          <a:bodyPr/>
          <a:lstStyle/>
          <a:p>
            <a:r>
              <a:rPr lang="en-GB" sz="4000" b="1" dirty="0"/>
              <a:t>Learning Objectives</a:t>
            </a:r>
          </a:p>
        </p:txBody>
      </p:sp>
      <p:sp>
        <p:nvSpPr>
          <p:cNvPr id="3" name="Content Placeholder 2">
            <a:extLst>
              <a:ext uri="{FF2B5EF4-FFF2-40B4-BE49-F238E27FC236}">
                <a16:creationId xmlns:a16="http://schemas.microsoft.com/office/drawing/2014/main" id="{DD8D9B0A-9A3D-4158-935C-709E36B96EEF}"/>
              </a:ext>
            </a:extLst>
          </p:cNvPr>
          <p:cNvSpPr>
            <a:spLocks noGrp="1"/>
          </p:cNvSpPr>
          <p:nvPr>
            <p:ph idx="1"/>
          </p:nvPr>
        </p:nvSpPr>
        <p:spPr/>
        <p:txBody>
          <a:bodyPr/>
          <a:lstStyle/>
          <a:p>
            <a:r>
              <a:rPr lang="en-US" altLang="en-US" sz="2400" dirty="0">
                <a:ea typeface="ＭＳ Ｐゴシック" panose="020B0600070205080204" pitchFamily="34" charset="-128"/>
              </a:rPr>
              <a:t>To examine different definitions of marketing.</a:t>
            </a:r>
          </a:p>
          <a:p>
            <a:r>
              <a:rPr lang="en-US" sz="2400" dirty="0">
                <a:ea typeface="ＭＳ Ｐゴシック" panose="020B0600070205080204" pitchFamily="34" charset="-128"/>
              </a:rPr>
              <a:t>To determine the difference between needs and wants and the difference in buying behaviour between the B2B and B2C market.</a:t>
            </a:r>
          </a:p>
          <a:p>
            <a:r>
              <a:rPr lang="en-GB" sz="2400" dirty="0"/>
              <a:t>To explore the 4Ps and 7Ps marketing mix strategies.</a:t>
            </a:r>
          </a:p>
          <a:p>
            <a:r>
              <a:rPr lang="en-GB" sz="2400" dirty="0"/>
              <a:t>To discuss the current and future trends in marketing.</a:t>
            </a:r>
          </a:p>
        </p:txBody>
      </p:sp>
      <p:sp>
        <p:nvSpPr>
          <p:cNvPr id="4" name="Date Placeholder 3">
            <a:extLst>
              <a:ext uri="{FF2B5EF4-FFF2-40B4-BE49-F238E27FC236}">
                <a16:creationId xmlns:a16="http://schemas.microsoft.com/office/drawing/2014/main" id="{D7EF3F06-4013-4D42-BF6E-FF3FEDC9B176}"/>
              </a:ext>
            </a:extLst>
          </p:cNvPr>
          <p:cNvSpPr>
            <a:spLocks noGrp="1"/>
          </p:cNvSpPr>
          <p:nvPr>
            <p:ph type="dt" sz="half" idx="10"/>
          </p:nvPr>
        </p:nvSpPr>
        <p:spPr/>
        <p:txBody>
          <a:bodyPr/>
          <a:lstStyle/>
          <a:p>
            <a:pPr>
              <a:defRPr/>
            </a:pPr>
            <a:fld id="{2303D31F-598B-47EE-BA37-93F097A3D676}" type="datetime1">
              <a:rPr lang="en-GB" altLang="en-US" smtClean="0"/>
              <a:pPr>
                <a:defRPr/>
              </a:pPr>
              <a:t>15/01/2025</a:t>
            </a:fld>
            <a:endParaRPr lang="en-GB" altLang="en-US"/>
          </a:p>
        </p:txBody>
      </p:sp>
      <p:sp>
        <p:nvSpPr>
          <p:cNvPr id="5" name="Slide Number Placeholder 4">
            <a:extLst>
              <a:ext uri="{FF2B5EF4-FFF2-40B4-BE49-F238E27FC236}">
                <a16:creationId xmlns:a16="http://schemas.microsoft.com/office/drawing/2014/main" id="{4F2D2F9B-A2BB-4646-9AA9-EDCD62161806}"/>
              </a:ext>
            </a:extLst>
          </p:cNvPr>
          <p:cNvSpPr>
            <a:spLocks noGrp="1"/>
          </p:cNvSpPr>
          <p:nvPr>
            <p:ph type="sldNum" sz="quarter" idx="12"/>
          </p:nvPr>
        </p:nvSpPr>
        <p:spPr/>
        <p:txBody>
          <a:bodyPr/>
          <a:lstStyle/>
          <a:p>
            <a:pPr>
              <a:defRPr/>
            </a:pPr>
            <a:fld id="{6550E941-99E4-4403-A917-B30FF69A9617}" type="slidenum">
              <a:rPr lang="en-GB" altLang="en-US" smtClean="0"/>
              <a:pPr>
                <a:defRPr/>
              </a:pPr>
              <a:t>2</a:t>
            </a:fld>
            <a:endParaRPr lang="en-GB" altLang="en-US"/>
          </a:p>
        </p:txBody>
      </p:sp>
    </p:spTree>
    <p:extLst>
      <p:ext uri="{BB962C8B-B14F-4D97-AF65-F5344CB8AC3E}">
        <p14:creationId xmlns:p14="http://schemas.microsoft.com/office/powerpoint/2010/main" val="16246550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Marketing?</a:t>
            </a:r>
            <a:endParaRPr lang="en-GB" b="1" dirty="0"/>
          </a:p>
        </p:txBody>
      </p:sp>
      <p:sp>
        <p:nvSpPr>
          <p:cNvPr id="3" name="Content Placeholder 2"/>
          <p:cNvSpPr>
            <a:spLocks noGrp="1"/>
          </p:cNvSpPr>
          <p:nvPr>
            <p:ph idx="1"/>
          </p:nvPr>
        </p:nvSpPr>
        <p:spPr/>
        <p:txBody>
          <a:bodyPr>
            <a:normAutofit fontScale="70000" lnSpcReduction="20000"/>
          </a:bodyPr>
          <a:lstStyle/>
          <a:p>
            <a:pPr marL="0" indent="0">
              <a:buNone/>
            </a:pPr>
            <a:r>
              <a:rPr lang="en-GB" b="1" dirty="0"/>
              <a:t>Learning Outcomes:</a:t>
            </a:r>
            <a:endParaRPr lang="en-GB" dirty="0"/>
          </a:p>
          <a:p>
            <a:pPr marL="0" indent="0">
              <a:buNone/>
            </a:pPr>
            <a:r>
              <a:rPr lang="en-GB" dirty="0"/>
              <a:t>Define marketing, examine the nature and scope of marketing and the crucial role of marketing within the modern organisation.</a:t>
            </a:r>
          </a:p>
          <a:p>
            <a:pPr marL="0" indent="0">
              <a:buNone/>
            </a:pPr>
            <a:endParaRPr lang="en-GB" dirty="0"/>
          </a:p>
          <a:p>
            <a:pPr marL="0" indent="0">
              <a:buNone/>
            </a:pPr>
            <a:r>
              <a:rPr lang="en-GB" b="1" dirty="0"/>
              <a:t>Marketing Defined</a:t>
            </a:r>
            <a:endParaRPr lang="en-GB" dirty="0"/>
          </a:p>
          <a:p>
            <a:pPr marL="0" indent="0">
              <a:buNone/>
            </a:pPr>
            <a:r>
              <a:rPr lang="en-GB" dirty="0"/>
              <a:t>If you ask several people what marketing is, they will respond with a variety of descriptions: ‘advertising’, ‘selling’, ‘conning people’, ‘targeting’, ‘packaging’.</a:t>
            </a:r>
          </a:p>
          <a:p>
            <a:pPr marL="0" indent="0">
              <a:buNone/>
            </a:pPr>
            <a:r>
              <a:rPr lang="en-GB" dirty="0"/>
              <a:t>Marketing encompasses many more activities than most people realise.  Since it is practiced and studied for many different reasons, it has been and continues to be, defined in many ways, for academic, research or applied business purposes.</a:t>
            </a:r>
          </a:p>
          <a:p>
            <a:pPr marL="0" indent="0">
              <a:buNone/>
            </a:pPr>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15/01/2025</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3</a:t>
            </a:fld>
            <a:endParaRPr lang="en-GB" altLang="en-US"/>
          </a:p>
        </p:txBody>
      </p:sp>
    </p:spTree>
    <p:extLst>
      <p:ext uri="{BB962C8B-B14F-4D97-AF65-F5344CB8AC3E}">
        <p14:creationId xmlns:p14="http://schemas.microsoft.com/office/powerpoint/2010/main" val="8076878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AF5E1A-4E07-42C9-821D-98E01570A49D}"/>
              </a:ext>
            </a:extLst>
          </p:cNvPr>
          <p:cNvSpPr>
            <a:spLocks noGrp="1"/>
          </p:cNvSpPr>
          <p:nvPr>
            <p:ph type="title"/>
          </p:nvPr>
        </p:nvSpPr>
        <p:spPr>
          <a:xfrm>
            <a:off x="429806" y="443529"/>
            <a:ext cx="8229600" cy="1143000"/>
          </a:xfrm>
        </p:spPr>
        <p:txBody>
          <a:bodyPr/>
          <a:lstStyle/>
          <a:p>
            <a:r>
              <a:rPr lang="en-GB" sz="2800" b="1" dirty="0"/>
              <a:t>According to the </a:t>
            </a:r>
            <a:r>
              <a:rPr lang="en-GB" sz="2800" b="1" u="sng" dirty="0"/>
              <a:t>UK Chartered Institute of Marketing</a:t>
            </a:r>
            <a:r>
              <a:rPr lang="en-GB" sz="2800" b="1" dirty="0"/>
              <a:t>:</a:t>
            </a:r>
            <a:endParaRPr lang="en-GB" sz="2800" dirty="0"/>
          </a:p>
        </p:txBody>
      </p:sp>
      <p:sp>
        <p:nvSpPr>
          <p:cNvPr id="3" name="Content Placeholder 2">
            <a:extLst>
              <a:ext uri="{FF2B5EF4-FFF2-40B4-BE49-F238E27FC236}">
                <a16:creationId xmlns:a16="http://schemas.microsoft.com/office/drawing/2014/main" id="{602AA37C-5ED6-4BFC-8A35-78A106681FB3}"/>
              </a:ext>
            </a:extLst>
          </p:cNvPr>
          <p:cNvSpPr>
            <a:spLocks noGrp="1"/>
          </p:cNvSpPr>
          <p:nvPr>
            <p:ph idx="1"/>
          </p:nvPr>
        </p:nvSpPr>
        <p:spPr/>
        <p:txBody>
          <a:bodyPr/>
          <a:lstStyle/>
          <a:p>
            <a:r>
              <a:rPr lang="en-GB" dirty="0"/>
              <a:t>Marketing is the management process responsible for identifying, anticipating and satisfying consumers' requirements profitably. </a:t>
            </a:r>
          </a:p>
          <a:p>
            <a:pPr marL="0" indent="0">
              <a:buNone/>
            </a:pPr>
            <a:endParaRPr lang="en-GB" dirty="0"/>
          </a:p>
          <a:p>
            <a:pPr marL="0" indent="0">
              <a:buNone/>
            </a:pPr>
            <a:endParaRPr lang="en-GB" dirty="0"/>
          </a:p>
        </p:txBody>
      </p:sp>
      <p:sp>
        <p:nvSpPr>
          <p:cNvPr id="4" name="Date Placeholder 3">
            <a:extLst>
              <a:ext uri="{FF2B5EF4-FFF2-40B4-BE49-F238E27FC236}">
                <a16:creationId xmlns:a16="http://schemas.microsoft.com/office/drawing/2014/main" id="{FBFB221E-BA5A-4B10-A567-C42332E92C07}"/>
              </a:ext>
            </a:extLst>
          </p:cNvPr>
          <p:cNvSpPr>
            <a:spLocks noGrp="1"/>
          </p:cNvSpPr>
          <p:nvPr>
            <p:ph type="dt" sz="half" idx="10"/>
          </p:nvPr>
        </p:nvSpPr>
        <p:spPr/>
        <p:txBody>
          <a:bodyPr/>
          <a:lstStyle/>
          <a:p>
            <a:pPr>
              <a:defRPr/>
            </a:pPr>
            <a:fld id="{2303D31F-598B-47EE-BA37-93F097A3D676}" type="datetime1">
              <a:rPr lang="en-GB" altLang="en-US" smtClean="0"/>
              <a:pPr>
                <a:defRPr/>
              </a:pPr>
              <a:t>15/01/2025</a:t>
            </a:fld>
            <a:endParaRPr lang="en-GB" altLang="en-US"/>
          </a:p>
        </p:txBody>
      </p:sp>
      <p:sp>
        <p:nvSpPr>
          <p:cNvPr id="5" name="Slide Number Placeholder 4">
            <a:extLst>
              <a:ext uri="{FF2B5EF4-FFF2-40B4-BE49-F238E27FC236}">
                <a16:creationId xmlns:a16="http://schemas.microsoft.com/office/drawing/2014/main" id="{8250BF99-B9A6-4298-B430-AB6756CA85C5}"/>
              </a:ext>
            </a:extLst>
          </p:cNvPr>
          <p:cNvSpPr>
            <a:spLocks noGrp="1"/>
          </p:cNvSpPr>
          <p:nvPr>
            <p:ph type="sldNum" sz="quarter" idx="12"/>
          </p:nvPr>
        </p:nvSpPr>
        <p:spPr/>
        <p:txBody>
          <a:bodyPr/>
          <a:lstStyle/>
          <a:p>
            <a:pPr>
              <a:defRPr/>
            </a:pPr>
            <a:fld id="{6550E941-99E4-4403-A917-B30FF69A9617}" type="slidenum">
              <a:rPr lang="en-GB" altLang="en-US" smtClean="0"/>
              <a:pPr>
                <a:defRPr/>
              </a:pPr>
              <a:t>4</a:t>
            </a:fld>
            <a:endParaRPr lang="en-GB" altLang="en-US"/>
          </a:p>
        </p:txBody>
      </p:sp>
    </p:spTree>
    <p:extLst>
      <p:ext uri="{BB962C8B-B14F-4D97-AF65-F5344CB8AC3E}">
        <p14:creationId xmlns:p14="http://schemas.microsoft.com/office/powerpoint/2010/main" val="38118336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D29FCD-E0B4-486A-A3EE-98E79F94892C}"/>
              </a:ext>
            </a:extLst>
          </p:cNvPr>
          <p:cNvSpPr>
            <a:spLocks noGrp="1"/>
          </p:cNvSpPr>
          <p:nvPr>
            <p:ph type="title"/>
          </p:nvPr>
        </p:nvSpPr>
        <p:spPr/>
        <p:txBody>
          <a:bodyPr/>
          <a:lstStyle/>
          <a:p>
            <a:r>
              <a:rPr lang="en-GB" sz="2400" b="1" dirty="0"/>
              <a:t>A rather different definition has been developed by</a:t>
            </a:r>
            <a:r>
              <a:rPr lang="en-GB" sz="2400" b="1" i="1" dirty="0"/>
              <a:t> </a:t>
            </a:r>
            <a:r>
              <a:rPr lang="en-GB" sz="2400" b="1" dirty="0"/>
              <a:t>the </a:t>
            </a:r>
            <a:r>
              <a:rPr lang="en-GB" sz="2400" b="1" u="sng" dirty="0"/>
              <a:t>American Marketing Association (AMA):</a:t>
            </a:r>
            <a:br>
              <a:rPr lang="en-GB" sz="2400" b="1" dirty="0"/>
            </a:br>
            <a:endParaRPr lang="en-GB" sz="2400" dirty="0"/>
          </a:p>
        </p:txBody>
      </p:sp>
      <p:sp>
        <p:nvSpPr>
          <p:cNvPr id="3" name="Content Placeholder 2">
            <a:extLst>
              <a:ext uri="{FF2B5EF4-FFF2-40B4-BE49-F238E27FC236}">
                <a16:creationId xmlns:a16="http://schemas.microsoft.com/office/drawing/2014/main" id="{25A76979-5F35-49D3-A880-EA121E27B524}"/>
              </a:ext>
            </a:extLst>
          </p:cNvPr>
          <p:cNvSpPr>
            <a:spLocks noGrp="1"/>
          </p:cNvSpPr>
          <p:nvPr>
            <p:ph idx="1"/>
          </p:nvPr>
        </p:nvSpPr>
        <p:spPr/>
        <p:txBody>
          <a:bodyPr/>
          <a:lstStyle/>
          <a:p>
            <a:r>
              <a:rPr lang="en-GB" dirty="0"/>
              <a:t>Marketing is the process of planning and executing the pricing, promotion, and distribution of goods and services to create exchanges that satisfy individual and organisational goals.</a:t>
            </a:r>
          </a:p>
          <a:p>
            <a:pPr marL="0" indent="0">
              <a:buNone/>
            </a:pPr>
            <a:endParaRPr lang="en-GB" dirty="0"/>
          </a:p>
        </p:txBody>
      </p:sp>
      <p:sp>
        <p:nvSpPr>
          <p:cNvPr id="4" name="Date Placeholder 3">
            <a:extLst>
              <a:ext uri="{FF2B5EF4-FFF2-40B4-BE49-F238E27FC236}">
                <a16:creationId xmlns:a16="http://schemas.microsoft.com/office/drawing/2014/main" id="{BC5C37A6-B087-4BAA-B948-9545E13D8862}"/>
              </a:ext>
            </a:extLst>
          </p:cNvPr>
          <p:cNvSpPr>
            <a:spLocks noGrp="1"/>
          </p:cNvSpPr>
          <p:nvPr>
            <p:ph type="dt" sz="half" idx="10"/>
          </p:nvPr>
        </p:nvSpPr>
        <p:spPr/>
        <p:txBody>
          <a:bodyPr/>
          <a:lstStyle/>
          <a:p>
            <a:pPr>
              <a:defRPr/>
            </a:pPr>
            <a:fld id="{2303D31F-598B-47EE-BA37-93F097A3D676}" type="datetime1">
              <a:rPr lang="en-GB" altLang="en-US" smtClean="0"/>
              <a:pPr>
                <a:defRPr/>
              </a:pPr>
              <a:t>15/01/2025</a:t>
            </a:fld>
            <a:endParaRPr lang="en-GB" altLang="en-US"/>
          </a:p>
        </p:txBody>
      </p:sp>
      <p:sp>
        <p:nvSpPr>
          <p:cNvPr id="5" name="Slide Number Placeholder 4">
            <a:extLst>
              <a:ext uri="{FF2B5EF4-FFF2-40B4-BE49-F238E27FC236}">
                <a16:creationId xmlns:a16="http://schemas.microsoft.com/office/drawing/2014/main" id="{8BA95349-C2A6-4CC0-B3AA-7D9A52AE6931}"/>
              </a:ext>
            </a:extLst>
          </p:cNvPr>
          <p:cNvSpPr>
            <a:spLocks noGrp="1"/>
          </p:cNvSpPr>
          <p:nvPr>
            <p:ph type="sldNum" sz="quarter" idx="12"/>
          </p:nvPr>
        </p:nvSpPr>
        <p:spPr/>
        <p:txBody>
          <a:bodyPr/>
          <a:lstStyle/>
          <a:p>
            <a:pPr>
              <a:defRPr/>
            </a:pPr>
            <a:fld id="{6550E941-99E4-4403-A917-B30FF69A9617}" type="slidenum">
              <a:rPr lang="en-GB" altLang="en-US" smtClean="0"/>
              <a:pPr>
                <a:defRPr/>
              </a:pPr>
              <a:t>5</a:t>
            </a:fld>
            <a:endParaRPr lang="en-GB" altLang="en-US"/>
          </a:p>
        </p:txBody>
      </p:sp>
    </p:spTree>
    <p:extLst>
      <p:ext uri="{BB962C8B-B14F-4D97-AF65-F5344CB8AC3E}">
        <p14:creationId xmlns:p14="http://schemas.microsoft.com/office/powerpoint/2010/main" val="29489185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6A7C36-5165-445E-9ADE-A02D873AA53B}"/>
              </a:ext>
            </a:extLst>
          </p:cNvPr>
          <p:cNvSpPr>
            <a:spLocks noGrp="1"/>
          </p:cNvSpPr>
          <p:nvPr>
            <p:ph type="title"/>
          </p:nvPr>
        </p:nvSpPr>
        <p:spPr/>
        <p:txBody>
          <a:bodyPr/>
          <a:lstStyle/>
          <a:p>
            <a:r>
              <a:rPr lang="en-GB" sz="2400" b="1" u="sng" dirty="0"/>
              <a:t>Marketing </a:t>
            </a:r>
            <a:r>
              <a:rPr lang="en-GB" sz="2400" b="1" u="sng" dirty="0" err="1"/>
              <a:t>mgt</a:t>
            </a:r>
            <a:r>
              <a:rPr lang="en-GB" sz="2400" b="1" u="sng" dirty="0"/>
              <a:t> </a:t>
            </a:r>
            <a:r>
              <a:rPr lang="en-GB" sz="2400" b="1" u="sng" dirty="0" err="1"/>
              <a:t>dibb</a:t>
            </a:r>
            <a:r>
              <a:rPr lang="en-GB" sz="2400" b="1" u="sng" dirty="0"/>
              <a:t>, </a:t>
            </a:r>
            <a:r>
              <a:rPr lang="en-GB" sz="2400" b="1" u="sng" dirty="0" err="1"/>
              <a:t>simkin</a:t>
            </a:r>
            <a:r>
              <a:rPr lang="en-GB" sz="2400" b="1" u="sng" dirty="0"/>
              <a:t>, pride and Ferrell</a:t>
            </a:r>
            <a:endParaRPr lang="en-GB" sz="2400" dirty="0"/>
          </a:p>
        </p:txBody>
      </p:sp>
      <p:sp>
        <p:nvSpPr>
          <p:cNvPr id="3" name="Content Placeholder 2">
            <a:extLst>
              <a:ext uri="{FF2B5EF4-FFF2-40B4-BE49-F238E27FC236}">
                <a16:creationId xmlns:a16="http://schemas.microsoft.com/office/drawing/2014/main" id="{033287AA-7318-4A01-A702-1A99494FB7CB}"/>
              </a:ext>
            </a:extLst>
          </p:cNvPr>
          <p:cNvSpPr>
            <a:spLocks noGrp="1"/>
          </p:cNvSpPr>
          <p:nvPr>
            <p:ph idx="1"/>
          </p:nvPr>
        </p:nvSpPr>
        <p:spPr/>
        <p:txBody>
          <a:bodyPr/>
          <a:lstStyle/>
          <a:p>
            <a:r>
              <a:rPr lang="en-GB" dirty="0"/>
              <a:t>Marketing consists of individual and organisational activities that facilitate satisfying exchange relationships in a dynamic environment through the creation, distribution, promotion, and pricing of goods and services.</a:t>
            </a:r>
          </a:p>
          <a:p>
            <a:endParaRPr lang="en-GB" dirty="0"/>
          </a:p>
        </p:txBody>
      </p:sp>
      <p:sp>
        <p:nvSpPr>
          <p:cNvPr id="4" name="Date Placeholder 3">
            <a:extLst>
              <a:ext uri="{FF2B5EF4-FFF2-40B4-BE49-F238E27FC236}">
                <a16:creationId xmlns:a16="http://schemas.microsoft.com/office/drawing/2014/main" id="{BBA0F1C9-0EAA-4DB6-AA5F-7143A8F09E38}"/>
              </a:ext>
            </a:extLst>
          </p:cNvPr>
          <p:cNvSpPr>
            <a:spLocks noGrp="1"/>
          </p:cNvSpPr>
          <p:nvPr>
            <p:ph type="dt" sz="half" idx="10"/>
          </p:nvPr>
        </p:nvSpPr>
        <p:spPr/>
        <p:txBody>
          <a:bodyPr/>
          <a:lstStyle/>
          <a:p>
            <a:pPr>
              <a:defRPr/>
            </a:pPr>
            <a:fld id="{2303D31F-598B-47EE-BA37-93F097A3D676}" type="datetime1">
              <a:rPr lang="en-GB" altLang="en-US" smtClean="0"/>
              <a:pPr>
                <a:defRPr/>
              </a:pPr>
              <a:t>15/01/2025</a:t>
            </a:fld>
            <a:endParaRPr lang="en-GB" altLang="en-US"/>
          </a:p>
        </p:txBody>
      </p:sp>
      <p:sp>
        <p:nvSpPr>
          <p:cNvPr id="5" name="Slide Number Placeholder 4">
            <a:extLst>
              <a:ext uri="{FF2B5EF4-FFF2-40B4-BE49-F238E27FC236}">
                <a16:creationId xmlns:a16="http://schemas.microsoft.com/office/drawing/2014/main" id="{21FBC388-141F-4301-BD45-934AA1566FE7}"/>
              </a:ext>
            </a:extLst>
          </p:cNvPr>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spTree>
    <p:extLst>
      <p:ext uri="{BB962C8B-B14F-4D97-AF65-F5344CB8AC3E}">
        <p14:creationId xmlns:p14="http://schemas.microsoft.com/office/powerpoint/2010/main" val="6014239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C720C5-8345-44AE-986D-280F525E18FE}"/>
              </a:ext>
            </a:extLst>
          </p:cNvPr>
          <p:cNvSpPr>
            <a:spLocks noGrp="1"/>
          </p:cNvSpPr>
          <p:nvPr>
            <p:ph type="title"/>
          </p:nvPr>
        </p:nvSpPr>
        <p:spPr/>
        <p:txBody>
          <a:bodyPr/>
          <a:lstStyle/>
          <a:p>
            <a:r>
              <a:rPr lang="en-GB" dirty="0"/>
              <a:t>An unsatisfied </a:t>
            </a:r>
            <a:r>
              <a:rPr lang="en-GB" b="1" dirty="0"/>
              <a:t>need</a:t>
            </a:r>
            <a:r>
              <a:rPr lang="en-GB" dirty="0"/>
              <a:t> is:</a:t>
            </a:r>
            <a:br>
              <a:rPr lang="en-GB" dirty="0"/>
            </a:br>
            <a:endParaRPr lang="en-GB" dirty="0"/>
          </a:p>
        </p:txBody>
      </p:sp>
      <p:sp>
        <p:nvSpPr>
          <p:cNvPr id="3" name="Content Placeholder 2">
            <a:extLst>
              <a:ext uri="{FF2B5EF4-FFF2-40B4-BE49-F238E27FC236}">
                <a16:creationId xmlns:a16="http://schemas.microsoft.com/office/drawing/2014/main" id="{F8EC277F-9401-4CBC-A45C-2C4624CC4D3D}"/>
              </a:ext>
            </a:extLst>
          </p:cNvPr>
          <p:cNvSpPr>
            <a:spLocks noGrp="1"/>
          </p:cNvSpPr>
          <p:nvPr>
            <p:ph idx="1"/>
          </p:nvPr>
        </p:nvSpPr>
        <p:spPr/>
        <p:txBody>
          <a:bodyPr/>
          <a:lstStyle/>
          <a:p>
            <a:r>
              <a:rPr lang="en-GB" dirty="0"/>
              <a:t>An unsatisfied </a:t>
            </a:r>
            <a:r>
              <a:rPr lang="en-GB" b="1" dirty="0"/>
              <a:t>need</a:t>
            </a:r>
            <a:r>
              <a:rPr lang="en-GB" dirty="0"/>
              <a:t> is a gap between a person's actual and desired states on some physical or psychological dimension.</a:t>
            </a:r>
          </a:p>
          <a:p>
            <a:pPr marL="0" indent="0">
              <a:buNone/>
            </a:pPr>
            <a:endParaRPr lang="en-GB" dirty="0"/>
          </a:p>
        </p:txBody>
      </p:sp>
      <p:sp>
        <p:nvSpPr>
          <p:cNvPr id="4" name="Date Placeholder 3">
            <a:extLst>
              <a:ext uri="{FF2B5EF4-FFF2-40B4-BE49-F238E27FC236}">
                <a16:creationId xmlns:a16="http://schemas.microsoft.com/office/drawing/2014/main" id="{51D10CC3-D8B0-408C-B3DC-B42C772FB3CA}"/>
              </a:ext>
            </a:extLst>
          </p:cNvPr>
          <p:cNvSpPr>
            <a:spLocks noGrp="1"/>
          </p:cNvSpPr>
          <p:nvPr>
            <p:ph type="dt" sz="half" idx="10"/>
          </p:nvPr>
        </p:nvSpPr>
        <p:spPr/>
        <p:txBody>
          <a:bodyPr/>
          <a:lstStyle/>
          <a:p>
            <a:pPr>
              <a:defRPr/>
            </a:pPr>
            <a:fld id="{2303D31F-598B-47EE-BA37-93F097A3D676}" type="datetime1">
              <a:rPr lang="en-GB" altLang="en-US" smtClean="0"/>
              <a:pPr>
                <a:defRPr/>
              </a:pPr>
              <a:t>15/01/2025</a:t>
            </a:fld>
            <a:endParaRPr lang="en-GB" altLang="en-US"/>
          </a:p>
        </p:txBody>
      </p:sp>
      <p:sp>
        <p:nvSpPr>
          <p:cNvPr id="5" name="Slide Number Placeholder 4">
            <a:extLst>
              <a:ext uri="{FF2B5EF4-FFF2-40B4-BE49-F238E27FC236}">
                <a16:creationId xmlns:a16="http://schemas.microsoft.com/office/drawing/2014/main" id="{4A6762A8-1553-44A5-8A29-847735B4CBA8}"/>
              </a:ext>
            </a:extLst>
          </p:cNvPr>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a:p>
        </p:txBody>
      </p:sp>
    </p:spTree>
    <p:extLst>
      <p:ext uri="{BB962C8B-B14F-4D97-AF65-F5344CB8AC3E}">
        <p14:creationId xmlns:p14="http://schemas.microsoft.com/office/powerpoint/2010/main" val="33143048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5417C7-D690-4CF0-A55D-FD922A5B728A}"/>
              </a:ext>
            </a:extLst>
          </p:cNvPr>
          <p:cNvSpPr>
            <a:spLocks noGrp="1"/>
          </p:cNvSpPr>
          <p:nvPr>
            <p:ph type="title"/>
          </p:nvPr>
        </p:nvSpPr>
        <p:spPr/>
        <p:txBody>
          <a:bodyPr/>
          <a:lstStyle/>
          <a:p>
            <a:r>
              <a:rPr lang="en-GB" b="1" dirty="0"/>
              <a:t>Wants</a:t>
            </a:r>
            <a:endParaRPr lang="en-GB" dirty="0"/>
          </a:p>
        </p:txBody>
      </p:sp>
      <p:sp>
        <p:nvSpPr>
          <p:cNvPr id="3" name="Content Placeholder 2">
            <a:extLst>
              <a:ext uri="{FF2B5EF4-FFF2-40B4-BE49-F238E27FC236}">
                <a16:creationId xmlns:a16="http://schemas.microsoft.com/office/drawing/2014/main" id="{82C534EC-9084-4719-B175-5BDF1C14C43A}"/>
              </a:ext>
            </a:extLst>
          </p:cNvPr>
          <p:cNvSpPr>
            <a:spLocks noGrp="1"/>
          </p:cNvSpPr>
          <p:nvPr>
            <p:ph idx="1"/>
          </p:nvPr>
        </p:nvSpPr>
        <p:spPr/>
        <p:txBody>
          <a:bodyPr/>
          <a:lstStyle/>
          <a:p>
            <a:r>
              <a:rPr lang="en-GB" b="1" dirty="0"/>
              <a:t>Wants</a:t>
            </a:r>
            <a:r>
              <a:rPr lang="en-GB" dirty="0"/>
              <a:t> reflect a person's desires or preferences.</a:t>
            </a:r>
          </a:p>
          <a:p>
            <a:pPr marL="0" indent="0">
              <a:buNone/>
            </a:pPr>
            <a:endParaRPr lang="en-GB" dirty="0"/>
          </a:p>
        </p:txBody>
      </p:sp>
      <p:sp>
        <p:nvSpPr>
          <p:cNvPr id="4" name="Date Placeholder 3">
            <a:extLst>
              <a:ext uri="{FF2B5EF4-FFF2-40B4-BE49-F238E27FC236}">
                <a16:creationId xmlns:a16="http://schemas.microsoft.com/office/drawing/2014/main" id="{C6E8C08F-E593-4357-8176-A7FFB48029C5}"/>
              </a:ext>
            </a:extLst>
          </p:cNvPr>
          <p:cNvSpPr>
            <a:spLocks noGrp="1"/>
          </p:cNvSpPr>
          <p:nvPr>
            <p:ph type="dt" sz="half" idx="10"/>
          </p:nvPr>
        </p:nvSpPr>
        <p:spPr/>
        <p:txBody>
          <a:bodyPr/>
          <a:lstStyle/>
          <a:p>
            <a:pPr>
              <a:defRPr/>
            </a:pPr>
            <a:fld id="{2303D31F-598B-47EE-BA37-93F097A3D676}" type="datetime1">
              <a:rPr lang="en-GB" altLang="en-US" smtClean="0"/>
              <a:pPr>
                <a:defRPr/>
              </a:pPr>
              <a:t>15/01/2025</a:t>
            </a:fld>
            <a:endParaRPr lang="en-GB" altLang="en-US"/>
          </a:p>
        </p:txBody>
      </p:sp>
      <p:sp>
        <p:nvSpPr>
          <p:cNvPr id="5" name="Slide Number Placeholder 4">
            <a:extLst>
              <a:ext uri="{FF2B5EF4-FFF2-40B4-BE49-F238E27FC236}">
                <a16:creationId xmlns:a16="http://schemas.microsoft.com/office/drawing/2014/main" id="{3D702888-B42E-48A8-B7AE-1E6437145DF4}"/>
              </a:ext>
            </a:extLst>
          </p:cNvPr>
          <p:cNvSpPr>
            <a:spLocks noGrp="1"/>
          </p:cNvSpPr>
          <p:nvPr>
            <p:ph type="sldNum" sz="quarter" idx="12"/>
          </p:nvPr>
        </p:nvSpPr>
        <p:spPr/>
        <p:txBody>
          <a:bodyPr/>
          <a:lstStyle/>
          <a:p>
            <a:pPr>
              <a:defRPr/>
            </a:pPr>
            <a:fld id="{6550E941-99E4-4403-A917-B30FF69A9617}" type="slidenum">
              <a:rPr lang="en-GB" altLang="en-US" smtClean="0"/>
              <a:pPr>
                <a:defRPr/>
              </a:pPr>
              <a:t>8</a:t>
            </a:fld>
            <a:endParaRPr lang="en-GB" altLang="en-US"/>
          </a:p>
        </p:txBody>
      </p:sp>
    </p:spTree>
    <p:extLst>
      <p:ext uri="{BB962C8B-B14F-4D97-AF65-F5344CB8AC3E}">
        <p14:creationId xmlns:p14="http://schemas.microsoft.com/office/powerpoint/2010/main" val="4335106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A6FD1E-860E-0D7A-D3B2-EBE0DB75C470}"/>
              </a:ext>
            </a:extLst>
          </p:cNvPr>
          <p:cNvSpPr>
            <a:spLocks noGrp="1"/>
          </p:cNvSpPr>
          <p:nvPr>
            <p:ph type="title"/>
          </p:nvPr>
        </p:nvSpPr>
        <p:spPr/>
        <p:txBody>
          <a:bodyPr/>
          <a:lstStyle/>
          <a:p>
            <a:r>
              <a:rPr lang="en-US" b="1" dirty="0"/>
              <a:t>Activity</a:t>
            </a:r>
            <a:endParaRPr lang="en-GB" b="1" dirty="0"/>
          </a:p>
        </p:txBody>
      </p:sp>
      <p:sp>
        <p:nvSpPr>
          <p:cNvPr id="3" name="Content Placeholder 2">
            <a:extLst>
              <a:ext uri="{FF2B5EF4-FFF2-40B4-BE49-F238E27FC236}">
                <a16:creationId xmlns:a16="http://schemas.microsoft.com/office/drawing/2014/main" id="{45011FFE-4499-FF65-4C8D-02DAF7A3B27C}"/>
              </a:ext>
            </a:extLst>
          </p:cNvPr>
          <p:cNvSpPr>
            <a:spLocks noGrp="1"/>
          </p:cNvSpPr>
          <p:nvPr>
            <p:ph idx="1"/>
          </p:nvPr>
        </p:nvSpPr>
        <p:spPr/>
        <p:txBody>
          <a:bodyPr/>
          <a:lstStyle/>
          <a:p>
            <a:r>
              <a:rPr lang="en-US" dirty="0"/>
              <a:t>Think about a TV commercial or any advertising campaign you have seen. </a:t>
            </a:r>
          </a:p>
          <a:p>
            <a:r>
              <a:rPr lang="en-US" dirty="0"/>
              <a:t>Explain why did this advertisements attract you </a:t>
            </a:r>
            <a:endParaRPr lang="en-GB" dirty="0"/>
          </a:p>
        </p:txBody>
      </p:sp>
      <p:sp>
        <p:nvSpPr>
          <p:cNvPr id="4" name="Date Placeholder 3">
            <a:extLst>
              <a:ext uri="{FF2B5EF4-FFF2-40B4-BE49-F238E27FC236}">
                <a16:creationId xmlns:a16="http://schemas.microsoft.com/office/drawing/2014/main" id="{BE6AC403-FB2B-86E9-3553-A146467A6F43}"/>
              </a:ext>
            </a:extLst>
          </p:cNvPr>
          <p:cNvSpPr>
            <a:spLocks noGrp="1"/>
          </p:cNvSpPr>
          <p:nvPr>
            <p:ph type="dt" sz="half" idx="10"/>
          </p:nvPr>
        </p:nvSpPr>
        <p:spPr/>
        <p:txBody>
          <a:bodyPr/>
          <a:lstStyle/>
          <a:p>
            <a:pPr>
              <a:defRPr/>
            </a:pPr>
            <a:fld id="{2303D31F-598B-47EE-BA37-93F097A3D676}" type="datetime1">
              <a:rPr lang="en-GB" altLang="en-US" smtClean="0"/>
              <a:pPr>
                <a:defRPr/>
              </a:pPr>
              <a:t>15/01/2025</a:t>
            </a:fld>
            <a:endParaRPr lang="en-GB" altLang="en-US"/>
          </a:p>
        </p:txBody>
      </p:sp>
      <p:sp>
        <p:nvSpPr>
          <p:cNvPr id="5" name="Slide Number Placeholder 4">
            <a:extLst>
              <a:ext uri="{FF2B5EF4-FFF2-40B4-BE49-F238E27FC236}">
                <a16:creationId xmlns:a16="http://schemas.microsoft.com/office/drawing/2014/main" id="{4B8D532C-BFC1-543C-49AA-4F63D285F84F}"/>
              </a:ext>
            </a:extLst>
          </p:cNvPr>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spTree>
    <p:extLst>
      <p:ext uri="{BB962C8B-B14F-4D97-AF65-F5344CB8AC3E}">
        <p14:creationId xmlns:p14="http://schemas.microsoft.com/office/powerpoint/2010/main" val="35332108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F29DB5-28A5-444F-9A5C-BD55B361D99D}"/>
              </a:ext>
            </a:extLst>
          </p:cNvPr>
          <p:cNvSpPr>
            <a:spLocks noGrp="1"/>
          </p:cNvSpPr>
          <p:nvPr>
            <p:ph type="title"/>
          </p:nvPr>
        </p:nvSpPr>
        <p:spPr>
          <a:xfrm>
            <a:off x="457200" y="274638"/>
            <a:ext cx="8229600" cy="461046"/>
          </a:xfrm>
        </p:spPr>
        <p:txBody>
          <a:bodyPr/>
          <a:lstStyle/>
          <a:p>
            <a:r>
              <a:rPr lang="en-GB" dirty="0"/>
              <a:t>B2B and B2C Customers</a:t>
            </a:r>
          </a:p>
        </p:txBody>
      </p:sp>
      <p:sp>
        <p:nvSpPr>
          <p:cNvPr id="3" name="Content Placeholder 2">
            <a:extLst>
              <a:ext uri="{FF2B5EF4-FFF2-40B4-BE49-F238E27FC236}">
                <a16:creationId xmlns:a16="http://schemas.microsoft.com/office/drawing/2014/main" id="{F470F65D-C700-4FA0-94C9-1B075036B78F}"/>
              </a:ext>
            </a:extLst>
          </p:cNvPr>
          <p:cNvSpPr>
            <a:spLocks noGrp="1"/>
          </p:cNvSpPr>
          <p:nvPr>
            <p:ph idx="1"/>
          </p:nvPr>
        </p:nvSpPr>
        <p:spPr>
          <a:xfrm>
            <a:off x="457200" y="836712"/>
            <a:ext cx="8229600" cy="4680521"/>
          </a:xfrm>
        </p:spPr>
        <p:txBody>
          <a:bodyPr/>
          <a:lstStyle/>
          <a:p>
            <a:pPr lvl="0"/>
            <a:r>
              <a:rPr lang="en-GB" sz="2000" b="1" dirty="0"/>
              <a:t>Ultimate customers</a:t>
            </a:r>
            <a:r>
              <a:rPr lang="en-GB" sz="2000" dirty="0"/>
              <a:t> buy goods and services for their own personal use or the use of others in their immediate household. These are called </a:t>
            </a:r>
            <a:r>
              <a:rPr lang="en-GB" sz="2000" b="1" dirty="0"/>
              <a:t>consumer goods and services.</a:t>
            </a:r>
          </a:p>
          <a:p>
            <a:pPr marL="0" lvl="0" indent="0">
              <a:buNone/>
            </a:pPr>
            <a:endParaRPr lang="en-GB" sz="2000" dirty="0"/>
          </a:p>
          <a:p>
            <a:pPr lvl="0"/>
            <a:r>
              <a:rPr lang="en-GB" sz="2000" b="1" dirty="0"/>
              <a:t>Organisational customers</a:t>
            </a:r>
            <a:r>
              <a:rPr lang="en-GB" sz="2000" dirty="0"/>
              <a:t> buy goods and services (1) for resale 2) as inputs to the production of other goods or services or (3) for use in the day-to-day operations of the organisation. These are called </a:t>
            </a:r>
            <a:r>
              <a:rPr lang="en-GB" sz="2000" b="1" dirty="0"/>
              <a:t>industrial goods and services</a:t>
            </a:r>
            <a:r>
              <a:rPr lang="en-GB" sz="2000" dirty="0"/>
              <a:t>.</a:t>
            </a:r>
          </a:p>
          <a:p>
            <a:pPr lvl="0"/>
            <a:endParaRPr lang="en-GB" sz="2000" dirty="0"/>
          </a:p>
          <a:p>
            <a:r>
              <a:rPr lang="en-US" sz="1400" b="1" i="0" dirty="0">
                <a:effectLst/>
                <a:latin typeface="Arial" panose="020B0604020202020204" pitchFamily="34" charset="0"/>
              </a:rPr>
              <a:t>A B2B company sells goods and/or services to other businesses. A B2C</a:t>
            </a:r>
            <a:r>
              <a:rPr lang="en-US" sz="1400" b="0" i="0" dirty="0">
                <a:effectLst/>
                <a:latin typeface="Arial" panose="020B0604020202020204" pitchFamily="34" charset="0"/>
              </a:rPr>
              <a:t> company sells directly to consumers (end users). </a:t>
            </a:r>
          </a:p>
          <a:p>
            <a:pPr marL="0" lvl="0" indent="0">
              <a:buNone/>
            </a:pPr>
            <a:endParaRPr lang="en-GB" sz="2000" b="1" dirty="0"/>
          </a:p>
          <a:p>
            <a:pPr marL="0" lvl="0" indent="0">
              <a:buNone/>
            </a:pPr>
            <a:r>
              <a:rPr lang="en-GB" sz="2000" b="1" dirty="0"/>
              <a:t>What is the difference between organisational and consumer buying behaviour?</a:t>
            </a:r>
          </a:p>
          <a:p>
            <a:pPr marL="0" indent="0">
              <a:buNone/>
            </a:pPr>
            <a:endParaRPr lang="en-GB" dirty="0"/>
          </a:p>
        </p:txBody>
      </p:sp>
      <p:sp>
        <p:nvSpPr>
          <p:cNvPr id="4" name="Date Placeholder 3">
            <a:extLst>
              <a:ext uri="{FF2B5EF4-FFF2-40B4-BE49-F238E27FC236}">
                <a16:creationId xmlns:a16="http://schemas.microsoft.com/office/drawing/2014/main" id="{9F7B295F-29B7-4FA4-9AFF-7A77AAB686C1}"/>
              </a:ext>
            </a:extLst>
          </p:cNvPr>
          <p:cNvSpPr>
            <a:spLocks noGrp="1"/>
          </p:cNvSpPr>
          <p:nvPr>
            <p:ph type="dt" sz="half" idx="10"/>
          </p:nvPr>
        </p:nvSpPr>
        <p:spPr/>
        <p:txBody>
          <a:bodyPr/>
          <a:lstStyle/>
          <a:p>
            <a:pPr>
              <a:defRPr/>
            </a:pPr>
            <a:fld id="{2303D31F-598B-47EE-BA37-93F097A3D676}" type="datetime1">
              <a:rPr lang="en-GB" altLang="en-US" smtClean="0"/>
              <a:pPr>
                <a:defRPr/>
              </a:pPr>
              <a:t>15/01/2025</a:t>
            </a:fld>
            <a:endParaRPr lang="en-GB" altLang="en-US"/>
          </a:p>
        </p:txBody>
      </p:sp>
      <p:sp>
        <p:nvSpPr>
          <p:cNvPr id="5" name="Slide Number Placeholder 4">
            <a:extLst>
              <a:ext uri="{FF2B5EF4-FFF2-40B4-BE49-F238E27FC236}">
                <a16:creationId xmlns:a16="http://schemas.microsoft.com/office/drawing/2014/main" id="{C37E7252-603F-462A-8AB5-EF8DB221EC04}"/>
              </a:ext>
            </a:extLst>
          </p:cNvPr>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spTree>
    <p:extLst>
      <p:ext uri="{BB962C8B-B14F-4D97-AF65-F5344CB8AC3E}">
        <p14:creationId xmlns:p14="http://schemas.microsoft.com/office/powerpoint/2010/main" val="327681353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6514B2-72EE-D35A-56C4-D4F9C86001B3}"/>
              </a:ext>
            </a:extLst>
          </p:cNvPr>
          <p:cNvSpPr>
            <a:spLocks noGrp="1"/>
          </p:cNvSpPr>
          <p:nvPr>
            <p:ph type="title"/>
          </p:nvPr>
        </p:nvSpPr>
        <p:spPr/>
        <p:txBody>
          <a:bodyPr/>
          <a:lstStyle/>
          <a:p>
            <a:r>
              <a:rPr lang="en-US" b="1" dirty="0"/>
              <a:t>Activity</a:t>
            </a:r>
            <a:endParaRPr lang="en-GB" b="1" dirty="0"/>
          </a:p>
        </p:txBody>
      </p:sp>
      <p:sp>
        <p:nvSpPr>
          <p:cNvPr id="3" name="Content Placeholder 2">
            <a:extLst>
              <a:ext uri="{FF2B5EF4-FFF2-40B4-BE49-F238E27FC236}">
                <a16:creationId xmlns:a16="http://schemas.microsoft.com/office/drawing/2014/main" id="{4DBD9BCF-7E04-20F0-054B-8CD2D9AC8449}"/>
              </a:ext>
            </a:extLst>
          </p:cNvPr>
          <p:cNvSpPr>
            <a:spLocks noGrp="1"/>
          </p:cNvSpPr>
          <p:nvPr>
            <p:ph idx="1"/>
          </p:nvPr>
        </p:nvSpPr>
        <p:spPr/>
        <p:txBody>
          <a:bodyPr/>
          <a:lstStyle/>
          <a:p>
            <a:r>
              <a:rPr lang="en-US" dirty="0"/>
              <a:t>Identify three B2C businesses and three B2B businesses.</a:t>
            </a:r>
          </a:p>
          <a:p>
            <a:endParaRPr lang="en-US" dirty="0"/>
          </a:p>
          <a:p>
            <a:r>
              <a:rPr lang="en-US" dirty="0"/>
              <a:t>And then explain how their business </a:t>
            </a:r>
            <a:r>
              <a:rPr lang="en-US"/>
              <a:t>model works</a:t>
            </a:r>
            <a:endParaRPr lang="en-GB" dirty="0"/>
          </a:p>
        </p:txBody>
      </p:sp>
      <p:sp>
        <p:nvSpPr>
          <p:cNvPr id="4" name="Date Placeholder 3">
            <a:extLst>
              <a:ext uri="{FF2B5EF4-FFF2-40B4-BE49-F238E27FC236}">
                <a16:creationId xmlns:a16="http://schemas.microsoft.com/office/drawing/2014/main" id="{1644A8F9-F35C-F3CA-E160-6CD3D3E9622E}"/>
              </a:ext>
            </a:extLst>
          </p:cNvPr>
          <p:cNvSpPr>
            <a:spLocks noGrp="1"/>
          </p:cNvSpPr>
          <p:nvPr>
            <p:ph type="dt" sz="half" idx="10"/>
          </p:nvPr>
        </p:nvSpPr>
        <p:spPr/>
        <p:txBody>
          <a:bodyPr/>
          <a:lstStyle/>
          <a:p>
            <a:pPr>
              <a:defRPr/>
            </a:pPr>
            <a:fld id="{2303D31F-598B-47EE-BA37-93F097A3D676}" type="datetime1">
              <a:rPr lang="en-GB" altLang="en-US" smtClean="0"/>
              <a:pPr>
                <a:defRPr/>
              </a:pPr>
              <a:t>15/01/2025</a:t>
            </a:fld>
            <a:endParaRPr lang="en-GB" altLang="en-US"/>
          </a:p>
        </p:txBody>
      </p:sp>
      <p:sp>
        <p:nvSpPr>
          <p:cNvPr id="5" name="Slide Number Placeholder 4">
            <a:extLst>
              <a:ext uri="{FF2B5EF4-FFF2-40B4-BE49-F238E27FC236}">
                <a16:creationId xmlns:a16="http://schemas.microsoft.com/office/drawing/2014/main" id="{9F1C7155-DC99-6AC8-0932-41716E6C1AE4}"/>
              </a:ext>
            </a:extLst>
          </p:cNvPr>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spTree>
    <p:extLst>
      <p:ext uri="{BB962C8B-B14F-4D97-AF65-F5344CB8AC3E}">
        <p14:creationId xmlns:p14="http://schemas.microsoft.com/office/powerpoint/2010/main" val="14137555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267040-7D5B-4324-9C64-1A6F7EDF3AE3}"/>
              </a:ext>
            </a:extLst>
          </p:cNvPr>
          <p:cNvSpPr>
            <a:spLocks noGrp="1"/>
          </p:cNvSpPr>
          <p:nvPr>
            <p:ph type="title"/>
          </p:nvPr>
        </p:nvSpPr>
        <p:spPr/>
        <p:txBody>
          <a:bodyPr/>
          <a:lstStyle/>
          <a:p>
            <a:r>
              <a:rPr lang="en-GB" dirty="0"/>
              <a:t>A </a:t>
            </a:r>
            <a:r>
              <a:rPr lang="en-GB" b="1" dirty="0"/>
              <a:t>market</a:t>
            </a:r>
            <a:r>
              <a:rPr lang="en-GB" dirty="0"/>
              <a:t> consists of:</a:t>
            </a:r>
            <a:br>
              <a:rPr lang="en-GB" dirty="0"/>
            </a:br>
            <a:endParaRPr lang="en-GB" dirty="0"/>
          </a:p>
        </p:txBody>
      </p:sp>
      <p:sp>
        <p:nvSpPr>
          <p:cNvPr id="3" name="Content Placeholder 2">
            <a:extLst>
              <a:ext uri="{FF2B5EF4-FFF2-40B4-BE49-F238E27FC236}">
                <a16:creationId xmlns:a16="http://schemas.microsoft.com/office/drawing/2014/main" id="{ACEFFD30-A31C-4B8F-B4FE-CDDF387D477F}"/>
              </a:ext>
            </a:extLst>
          </p:cNvPr>
          <p:cNvSpPr>
            <a:spLocks noGrp="1"/>
          </p:cNvSpPr>
          <p:nvPr>
            <p:ph idx="1"/>
          </p:nvPr>
        </p:nvSpPr>
        <p:spPr/>
        <p:txBody>
          <a:bodyPr/>
          <a:lstStyle/>
          <a:p>
            <a:r>
              <a:rPr lang="en-GB" dirty="0"/>
              <a:t>A </a:t>
            </a:r>
            <a:r>
              <a:rPr lang="en-GB" b="1" i="1" dirty="0"/>
              <a:t>market</a:t>
            </a:r>
            <a:r>
              <a:rPr lang="en-GB" dirty="0"/>
              <a:t> consists of (a) </a:t>
            </a:r>
            <a:r>
              <a:rPr lang="en-GB" i="1" dirty="0"/>
              <a:t>individuals and organisations</a:t>
            </a:r>
            <a:r>
              <a:rPr lang="en-GB" dirty="0"/>
              <a:t> who (b) are </a:t>
            </a:r>
            <a:r>
              <a:rPr lang="en-GB" i="1" dirty="0"/>
              <a:t>interested and willing</a:t>
            </a:r>
            <a:r>
              <a:rPr lang="en-GB" dirty="0"/>
              <a:t> to buy a particular product to obtain benefits that will satisfy a specific need or want, and who (c) have the </a:t>
            </a:r>
            <a:r>
              <a:rPr lang="en-GB" i="1" dirty="0"/>
              <a:t>resources (time, money)</a:t>
            </a:r>
            <a:r>
              <a:rPr lang="en-GB" dirty="0"/>
              <a:t> to engage in such a transaction. </a:t>
            </a:r>
          </a:p>
          <a:p>
            <a:pPr marL="0" indent="0">
              <a:buNone/>
            </a:pPr>
            <a:endParaRPr lang="en-GB" dirty="0"/>
          </a:p>
        </p:txBody>
      </p:sp>
      <p:sp>
        <p:nvSpPr>
          <p:cNvPr id="4" name="Date Placeholder 3">
            <a:extLst>
              <a:ext uri="{FF2B5EF4-FFF2-40B4-BE49-F238E27FC236}">
                <a16:creationId xmlns:a16="http://schemas.microsoft.com/office/drawing/2014/main" id="{7641EE61-1426-45AA-A067-F8F59394828B}"/>
              </a:ext>
            </a:extLst>
          </p:cNvPr>
          <p:cNvSpPr>
            <a:spLocks noGrp="1"/>
          </p:cNvSpPr>
          <p:nvPr>
            <p:ph type="dt" sz="half" idx="10"/>
          </p:nvPr>
        </p:nvSpPr>
        <p:spPr/>
        <p:txBody>
          <a:bodyPr/>
          <a:lstStyle/>
          <a:p>
            <a:pPr>
              <a:defRPr/>
            </a:pPr>
            <a:fld id="{2303D31F-598B-47EE-BA37-93F097A3D676}" type="datetime1">
              <a:rPr lang="en-GB" altLang="en-US" smtClean="0"/>
              <a:pPr>
                <a:defRPr/>
              </a:pPr>
              <a:t>15/01/2025</a:t>
            </a:fld>
            <a:endParaRPr lang="en-GB" altLang="en-US"/>
          </a:p>
        </p:txBody>
      </p:sp>
      <p:sp>
        <p:nvSpPr>
          <p:cNvPr id="5" name="Slide Number Placeholder 4">
            <a:extLst>
              <a:ext uri="{FF2B5EF4-FFF2-40B4-BE49-F238E27FC236}">
                <a16:creationId xmlns:a16="http://schemas.microsoft.com/office/drawing/2014/main" id="{332235FC-1D37-430A-B46D-B31C3480F020}"/>
              </a:ext>
            </a:extLst>
          </p:cNvPr>
          <p:cNvSpPr>
            <a:spLocks noGrp="1"/>
          </p:cNvSpPr>
          <p:nvPr>
            <p:ph type="sldNum" sz="quarter" idx="12"/>
          </p:nvPr>
        </p:nvSpPr>
        <p:spPr/>
        <p:txBody>
          <a:bodyPr/>
          <a:lstStyle/>
          <a:p>
            <a:pPr>
              <a:defRPr/>
            </a:pPr>
            <a:fld id="{6550E941-99E4-4403-A917-B30FF69A9617}" type="slidenum">
              <a:rPr lang="en-GB" altLang="en-US" smtClean="0"/>
              <a:pPr>
                <a:defRPr/>
              </a:pPr>
              <a:t>12</a:t>
            </a:fld>
            <a:endParaRPr lang="en-GB" altLang="en-US"/>
          </a:p>
        </p:txBody>
      </p:sp>
    </p:spTree>
    <p:extLst>
      <p:ext uri="{BB962C8B-B14F-4D97-AF65-F5344CB8AC3E}">
        <p14:creationId xmlns:p14="http://schemas.microsoft.com/office/powerpoint/2010/main" val="279018127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FE7D81-D8E9-44C6-B6B6-E44025910E8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0C3A030-4686-42F6-9CE2-46E88E8C0DD0}"/>
              </a:ext>
            </a:extLst>
          </p:cNvPr>
          <p:cNvSpPr>
            <a:spLocks noGrp="1"/>
          </p:cNvSpPr>
          <p:nvPr>
            <p:ph idx="1"/>
          </p:nvPr>
        </p:nvSpPr>
        <p:spPr/>
        <p:txBody>
          <a:bodyPr/>
          <a:lstStyle/>
          <a:p>
            <a:pPr lvl="0"/>
            <a:r>
              <a:rPr lang="en-GB" dirty="0"/>
              <a:t>Marketing Consists of Activities</a:t>
            </a:r>
          </a:p>
          <a:p>
            <a:pPr marL="0" indent="0">
              <a:buNone/>
            </a:pPr>
            <a:endParaRPr lang="en-GB" dirty="0"/>
          </a:p>
          <a:p>
            <a:pPr lvl="0"/>
            <a:r>
              <a:rPr lang="en-GB" dirty="0"/>
              <a:t>Marketing Is Performed by Individuals and Organisations</a:t>
            </a:r>
          </a:p>
          <a:p>
            <a:pPr marL="0" indent="0">
              <a:buNone/>
            </a:pPr>
            <a:endParaRPr lang="en-GB" dirty="0"/>
          </a:p>
          <a:p>
            <a:pPr lvl="0"/>
            <a:r>
              <a:rPr lang="en-GB" dirty="0"/>
              <a:t>Marketing Facilitates Satisfying Exchange Relationships</a:t>
            </a:r>
          </a:p>
          <a:p>
            <a:endParaRPr lang="en-GB" dirty="0"/>
          </a:p>
        </p:txBody>
      </p:sp>
      <p:sp>
        <p:nvSpPr>
          <p:cNvPr id="4" name="Date Placeholder 3">
            <a:extLst>
              <a:ext uri="{FF2B5EF4-FFF2-40B4-BE49-F238E27FC236}">
                <a16:creationId xmlns:a16="http://schemas.microsoft.com/office/drawing/2014/main" id="{53FF5616-A977-47B5-9A22-9C6CB0BD43A7}"/>
              </a:ext>
            </a:extLst>
          </p:cNvPr>
          <p:cNvSpPr>
            <a:spLocks noGrp="1"/>
          </p:cNvSpPr>
          <p:nvPr>
            <p:ph type="dt" sz="half" idx="10"/>
          </p:nvPr>
        </p:nvSpPr>
        <p:spPr/>
        <p:txBody>
          <a:bodyPr/>
          <a:lstStyle/>
          <a:p>
            <a:pPr>
              <a:defRPr/>
            </a:pPr>
            <a:fld id="{2303D31F-598B-47EE-BA37-93F097A3D676}" type="datetime1">
              <a:rPr lang="en-GB" altLang="en-US" smtClean="0"/>
              <a:pPr>
                <a:defRPr/>
              </a:pPr>
              <a:t>15/01/2025</a:t>
            </a:fld>
            <a:endParaRPr lang="en-GB" altLang="en-US"/>
          </a:p>
        </p:txBody>
      </p:sp>
      <p:sp>
        <p:nvSpPr>
          <p:cNvPr id="5" name="Slide Number Placeholder 4">
            <a:extLst>
              <a:ext uri="{FF2B5EF4-FFF2-40B4-BE49-F238E27FC236}">
                <a16:creationId xmlns:a16="http://schemas.microsoft.com/office/drawing/2014/main" id="{6EE76F87-45AE-4A97-A16E-69AD3E4EF827}"/>
              </a:ext>
            </a:extLst>
          </p:cNvPr>
          <p:cNvSpPr>
            <a:spLocks noGrp="1"/>
          </p:cNvSpPr>
          <p:nvPr>
            <p:ph type="sldNum" sz="quarter" idx="12"/>
          </p:nvPr>
        </p:nvSpPr>
        <p:spPr/>
        <p:txBody>
          <a:bodyPr/>
          <a:lstStyle/>
          <a:p>
            <a:pPr>
              <a:defRPr/>
            </a:pPr>
            <a:fld id="{6550E941-99E4-4403-A917-B30FF69A9617}" type="slidenum">
              <a:rPr lang="en-GB" altLang="en-US" smtClean="0"/>
              <a:pPr>
                <a:defRPr/>
              </a:pPr>
              <a:t>13</a:t>
            </a:fld>
            <a:endParaRPr lang="en-GB" altLang="en-US"/>
          </a:p>
        </p:txBody>
      </p:sp>
    </p:spTree>
    <p:extLst>
      <p:ext uri="{BB962C8B-B14F-4D97-AF65-F5344CB8AC3E}">
        <p14:creationId xmlns:p14="http://schemas.microsoft.com/office/powerpoint/2010/main" val="319896798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D0B12F-0DF4-4E98-AAF0-9BB35F15319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CD353C3-DD33-4D0A-93B6-0FC4DC91B4EA}"/>
              </a:ext>
            </a:extLst>
          </p:cNvPr>
          <p:cNvSpPr>
            <a:spLocks noGrp="1"/>
          </p:cNvSpPr>
          <p:nvPr>
            <p:ph idx="1"/>
          </p:nvPr>
        </p:nvSpPr>
        <p:spPr/>
        <p:txBody>
          <a:bodyPr/>
          <a:lstStyle/>
          <a:p>
            <a:pPr lvl="0"/>
            <a:r>
              <a:rPr lang="en-GB" sz="2400" dirty="0"/>
              <a:t>Marketing Occurs in a Dynamic Environment</a:t>
            </a:r>
          </a:p>
          <a:p>
            <a:pPr lvl="0"/>
            <a:endParaRPr lang="en-GB" sz="2400" dirty="0"/>
          </a:p>
          <a:p>
            <a:pPr lvl="0"/>
            <a:r>
              <a:rPr lang="en-GB" sz="2400" dirty="0"/>
              <a:t>Marketing Focuses on Goods, Services and Ideas</a:t>
            </a:r>
          </a:p>
          <a:p>
            <a:pPr marL="0" indent="0">
              <a:buNone/>
            </a:pPr>
            <a:endParaRPr lang="en-GB" sz="2400" dirty="0"/>
          </a:p>
          <a:p>
            <a:pPr lvl="0"/>
            <a:r>
              <a:rPr lang="en-GB" sz="2400" dirty="0"/>
              <a:t>Marketing Involves Products, Distribution, Promotion, Pricing and People</a:t>
            </a:r>
          </a:p>
          <a:p>
            <a:pPr marL="0" indent="0">
              <a:buNone/>
            </a:pPr>
            <a:endParaRPr lang="en-GB" sz="2400" dirty="0"/>
          </a:p>
          <a:p>
            <a:pPr lvl="0"/>
            <a:r>
              <a:rPr lang="en-GB" sz="2400" dirty="0"/>
              <a:t>Customers Buy Benefits, Not Products</a:t>
            </a:r>
          </a:p>
          <a:p>
            <a:endParaRPr lang="en-GB" dirty="0"/>
          </a:p>
        </p:txBody>
      </p:sp>
      <p:sp>
        <p:nvSpPr>
          <p:cNvPr id="4" name="Date Placeholder 3">
            <a:extLst>
              <a:ext uri="{FF2B5EF4-FFF2-40B4-BE49-F238E27FC236}">
                <a16:creationId xmlns:a16="http://schemas.microsoft.com/office/drawing/2014/main" id="{9D2973B2-E956-4D98-A432-76F80B4BC5DE}"/>
              </a:ext>
            </a:extLst>
          </p:cNvPr>
          <p:cNvSpPr>
            <a:spLocks noGrp="1"/>
          </p:cNvSpPr>
          <p:nvPr>
            <p:ph type="dt" sz="half" idx="10"/>
          </p:nvPr>
        </p:nvSpPr>
        <p:spPr/>
        <p:txBody>
          <a:bodyPr/>
          <a:lstStyle/>
          <a:p>
            <a:pPr>
              <a:defRPr/>
            </a:pPr>
            <a:fld id="{2303D31F-598B-47EE-BA37-93F097A3D676}" type="datetime1">
              <a:rPr lang="en-GB" altLang="en-US" smtClean="0"/>
              <a:pPr>
                <a:defRPr/>
              </a:pPr>
              <a:t>15/01/2025</a:t>
            </a:fld>
            <a:endParaRPr lang="en-GB" altLang="en-US"/>
          </a:p>
        </p:txBody>
      </p:sp>
      <p:sp>
        <p:nvSpPr>
          <p:cNvPr id="5" name="Slide Number Placeholder 4">
            <a:extLst>
              <a:ext uri="{FF2B5EF4-FFF2-40B4-BE49-F238E27FC236}">
                <a16:creationId xmlns:a16="http://schemas.microsoft.com/office/drawing/2014/main" id="{E0FEE7C8-D37A-4377-A237-096528C989AC}"/>
              </a:ext>
            </a:extLst>
          </p:cNvPr>
          <p:cNvSpPr>
            <a:spLocks noGrp="1"/>
          </p:cNvSpPr>
          <p:nvPr>
            <p:ph type="sldNum" sz="quarter" idx="12"/>
          </p:nvPr>
        </p:nvSpPr>
        <p:spPr/>
        <p:txBody>
          <a:bodyPr/>
          <a:lstStyle/>
          <a:p>
            <a:pPr>
              <a:defRPr/>
            </a:pPr>
            <a:fld id="{6550E941-99E4-4403-A917-B30FF69A9617}" type="slidenum">
              <a:rPr lang="en-GB" altLang="en-US" smtClean="0"/>
              <a:pPr>
                <a:defRPr/>
              </a:pPr>
              <a:t>14</a:t>
            </a:fld>
            <a:endParaRPr lang="en-GB" altLang="en-US"/>
          </a:p>
        </p:txBody>
      </p:sp>
    </p:spTree>
    <p:extLst>
      <p:ext uri="{BB962C8B-B14F-4D97-AF65-F5344CB8AC3E}">
        <p14:creationId xmlns:p14="http://schemas.microsoft.com/office/powerpoint/2010/main" val="333253835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C6A834-C5D6-4117-B128-63861400E9BB}"/>
              </a:ext>
            </a:extLst>
          </p:cNvPr>
          <p:cNvSpPr>
            <a:spLocks noGrp="1"/>
          </p:cNvSpPr>
          <p:nvPr>
            <p:ph type="title"/>
          </p:nvPr>
        </p:nvSpPr>
        <p:spPr/>
        <p:txBody>
          <a:bodyPr/>
          <a:lstStyle/>
          <a:p>
            <a:r>
              <a:rPr lang="en-GB" b="1" dirty="0"/>
              <a:t>Relationship Marketing</a:t>
            </a:r>
            <a:endParaRPr lang="en-GB" dirty="0"/>
          </a:p>
        </p:txBody>
      </p:sp>
      <p:sp>
        <p:nvSpPr>
          <p:cNvPr id="3" name="Content Placeholder 2">
            <a:extLst>
              <a:ext uri="{FF2B5EF4-FFF2-40B4-BE49-F238E27FC236}">
                <a16:creationId xmlns:a16="http://schemas.microsoft.com/office/drawing/2014/main" id="{0547A130-DCDF-4641-9CD1-EAEAE3C765A6}"/>
              </a:ext>
            </a:extLst>
          </p:cNvPr>
          <p:cNvSpPr>
            <a:spLocks noGrp="1"/>
          </p:cNvSpPr>
          <p:nvPr>
            <p:ph idx="1"/>
          </p:nvPr>
        </p:nvSpPr>
        <p:spPr/>
        <p:txBody>
          <a:bodyPr/>
          <a:lstStyle/>
          <a:p>
            <a:r>
              <a:rPr lang="en-GB" dirty="0"/>
              <a:t>Relationship marketing is about forming long-term relationships with customers. Rather than trying to encourage a one-time sale, relationship marketing tries to foster customer loyalty by providing exemplary products and services.</a:t>
            </a:r>
          </a:p>
          <a:p>
            <a:pPr marL="0" indent="0">
              <a:buNone/>
            </a:pPr>
            <a:r>
              <a:rPr lang="en-GB" sz="1800" b="1" dirty="0"/>
              <a:t>Source: </a:t>
            </a:r>
            <a:r>
              <a:rPr lang="en-GB" sz="1800" dirty="0">
                <a:hlinkClick r:id="rId2"/>
              </a:rPr>
              <a:t>https://www.marketing-schools.org/types-of-marketing/relationship-marketing.html</a:t>
            </a:r>
            <a:endParaRPr lang="en-GB" sz="1800" b="1" dirty="0"/>
          </a:p>
        </p:txBody>
      </p:sp>
      <p:sp>
        <p:nvSpPr>
          <p:cNvPr id="4" name="Date Placeholder 3">
            <a:extLst>
              <a:ext uri="{FF2B5EF4-FFF2-40B4-BE49-F238E27FC236}">
                <a16:creationId xmlns:a16="http://schemas.microsoft.com/office/drawing/2014/main" id="{43E437FD-DC49-4CEC-A77F-B5498478751D}"/>
              </a:ext>
            </a:extLst>
          </p:cNvPr>
          <p:cNvSpPr>
            <a:spLocks noGrp="1"/>
          </p:cNvSpPr>
          <p:nvPr>
            <p:ph type="dt" sz="half" idx="10"/>
          </p:nvPr>
        </p:nvSpPr>
        <p:spPr/>
        <p:txBody>
          <a:bodyPr/>
          <a:lstStyle/>
          <a:p>
            <a:pPr>
              <a:defRPr/>
            </a:pPr>
            <a:fld id="{2303D31F-598B-47EE-BA37-93F097A3D676}" type="datetime1">
              <a:rPr lang="en-GB" altLang="en-US" smtClean="0"/>
              <a:pPr>
                <a:defRPr/>
              </a:pPr>
              <a:t>15/01/2025</a:t>
            </a:fld>
            <a:endParaRPr lang="en-GB" altLang="en-US"/>
          </a:p>
        </p:txBody>
      </p:sp>
      <p:sp>
        <p:nvSpPr>
          <p:cNvPr id="5" name="Slide Number Placeholder 4">
            <a:extLst>
              <a:ext uri="{FF2B5EF4-FFF2-40B4-BE49-F238E27FC236}">
                <a16:creationId xmlns:a16="http://schemas.microsoft.com/office/drawing/2014/main" id="{5F740B6E-3198-4FAF-B0C6-A535A1E6CDE9}"/>
              </a:ext>
            </a:extLst>
          </p:cNvPr>
          <p:cNvSpPr>
            <a:spLocks noGrp="1"/>
          </p:cNvSpPr>
          <p:nvPr>
            <p:ph type="sldNum" sz="quarter" idx="12"/>
          </p:nvPr>
        </p:nvSpPr>
        <p:spPr/>
        <p:txBody>
          <a:bodyPr/>
          <a:lstStyle/>
          <a:p>
            <a:pPr>
              <a:defRPr/>
            </a:pPr>
            <a:fld id="{6550E941-99E4-4403-A917-B30FF69A9617}" type="slidenum">
              <a:rPr lang="en-GB" altLang="en-US" smtClean="0"/>
              <a:pPr>
                <a:defRPr/>
              </a:pPr>
              <a:t>15</a:t>
            </a:fld>
            <a:endParaRPr lang="en-GB" altLang="en-US"/>
          </a:p>
        </p:txBody>
      </p:sp>
    </p:spTree>
    <p:extLst>
      <p:ext uri="{BB962C8B-B14F-4D97-AF65-F5344CB8AC3E}">
        <p14:creationId xmlns:p14="http://schemas.microsoft.com/office/powerpoint/2010/main" val="40353508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CEFC03-452E-4869-9F0B-FC1D5A6B7B12}"/>
              </a:ext>
            </a:extLst>
          </p:cNvPr>
          <p:cNvSpPr>
            <a:spLocks noGrp="1"/>
          </p:cNvSpPr>
          <p:nvPr>
            <p:ph type="title"/>
          </p:nvPr>
        </p:nvSpPr>
        <p:spPr/>
        <p:txBody>
          <a:bodyPr/>
          <a:lstStyle/>
          <a:p>
            <a:r>
              <a:rPr lang="en-GB" b="1" dirty="0"/>
              <a:t>lifetime customer value</a:t>
            </a:r>
            <a:r>
              <a:rPr lang="en-GB" dirty="0"/>
              <a:t> </a:t>
            </a:r>
          </a:p>
        </p:txBody>
      </p:sp>
      <p:sp>
        <p:nvSpPr>
          <p:cNvPr id="3" name="Content Placeholder 2">
            <a:extLst>
              <a:ext uri="{FF2B5EF4-FFF2-40B4-BE49-F238E27FC236}">
                <a16:creationId xmlns:a16="http://schemas.microsoft.com/office/drawing/2014/main" id="{D7E91FAF-03D5-4134-A4D2-A37C59F3B3AF}"/>
              </a:ext>
            </a:extLst>
          </p:cNvPr>
          <p:cNvSpPr>
            <a:spLocks noGrp="1"/>
          </p:cNvSpPr>
          <p:nvPr>
            <p:ph idx="1"/>
          </p:nvPr>
        </p:nvSpPr>
        <p:spPr/>
        <p:txBody>
          <a:bodyPr/>
          <a:lstStyle/>
          <a:p>
            <a:r>
              <a:rPr lang="en-GB" dirty="0"/>
              <a:t>The present value of a stream of revenue that can be produced by a customer over time.</a:t>
            </a:r>
          </a:p>
          <a:p>
            <a:endParaRPr lang="en-GB" dirty="0"/>
          </a:p>
        </p:txBody>
      </p:sp>
      <p:sp>
        <p:nvSpPr>
          <p:cNvPr id="4" name="Date Placeholder 3">
            <a:extLst>
              <a:ext uri="{FF2B5EF4-FFF2-40B4-BE49-F238E27FC236}">
                <a16:creationId xmlns:a16="http://schemas.microsoft.com/office/drawing/2014/main" id="{7E4FFB35-9745-4DB2-895B-DD34A591A0C8}"/>
              </a:ext>
            </a:extLst>
          </p:cNvPr>
          <p:cNvSpPr>
            <a:spLocks noGrp="1"/>
          </p:cNvSpPr>
          <p:nvPr>
            <p:ph type="dt" sz="half" idx="10"/>
          </p:nvPr>
        </p:nvSpPr>
        <p:spPr/>
        <p:txBody>
          <a:bodyPr/>
          <a:lstStyle/>
          <a:p>
            <a:pPr>
              <a:defRPr/>
            </a:pPr>
            <a:fld id="{2303D31F-598B-47EE-BA37-93F097A3D676}" type="datetime1">
              <a:rPr lang="en-GB" altLang="en-US" smtClean="0"/>
              <a:pPr>
                <a:defRPr/>
              </a:pPr>
              <a:t>15/01/2025</a:t>
            </a:fld>
            <a:endParaRPr lang="en-GB" altLang="en-US"/>
          </a:p>
        </p:txBody>
      </p:sp>
      <p:sp>
        <p:nvSpPr>
          <p:cNvPr id="5" name="Slide Number Placeholder 4">
            <a:extLst>
              <a:ext uri="{FF2B5EF4-FFF2-40B4-BE49-F238E27FC236}">
                <a16:creationId xmlns:a16="http://schemas.microsoft.com/office/drawing/2014/main" id="{27D7F05D-1BD5-4FE4-870C-6D7ACB177D16}"/>
              </a:ext>
            </a:extLst>
          </p:cNvPr>
          <p:cNvSpPr>
            <a:spLocks noGrp="1"/>
          </p:cNvSpPr>
          <p:nvPr>
            <p:ph type="sldNum" sz="quarter" idx="12"/>
          </p:nvPr>
        </p:nvSpPr>
        <p:spPr/>
        <p:txBody>
          <a:bodyPr/>
          <a:lstStyle/>
          <a:p>
            <a:pPr>
              <a:defRPr/>
            </a:pPr>
            <a:fld id="{6550E941-99E4-4403-A917-B30FF69A9617}" type="slidenum">
              <a:rPr lang="en-GB" altLang="en-US" smtClean="0"/>
              <a:pPr>
                <a:defRPr/>
              </a:pPr>
              <a:t>16</a:t>
            </a:fld>
            <a:endParaRPr lang="en-GB" altLang="en-US"/>
          </a:p>
        </p:txBody>
      </p:sp>
    </p:spTree>
    <p:extLst>
      <p:ext uri="{BB962C8B-B14F-4D97-AF65-F5344CB8AC3E}">
        <p14:creationId xmlns:p14="http://schemas.microsoft.com/office/powerpoint/2010/main" val="417736787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462BC7-D270-4877-A5EA-ECC977401BCB}"/>
              </a:ext>
            </a:extLst>
          </p:cNvPr>
          <p:cNvSpPr>
            <a:spLocks noGrp="1"/>
          </p:cNvSpPr>
          <p:nvPr>
            <p:ph type="title"/>
          </p:nvPr>
        </p:nvSpPr>
        <p:spPr>
          <a:xfrm>
            <a:off x="457200" y="274638"/>
            <a:ext cx="8229600" cy="1143000"/>
          </a:xfrm>
        </p:spPr>
        <p:txBody>
          <a:bodyPr wrap="square" anchor="ctr">
            <a:normAutofit/>
          </a:bodyPr>
          <a:lstStyle/>
          <a:p>
            <a:r>
              <a:rPr lang="en-GB" b="1" dirty="0"/>
              <a:t>The Marketing Mix</a:t>
            </a:r>
            <a:endParaRPr lang="en-GB" dirty="0"/>
          </a:p>
        </p:txBody>
      </p:sp>
      <p:sp>
        <p:nvSpPr>
          <p:cNvPr id="3" name="Content Placeholder 2">
            <a:extLst>
              <a:ext uri="{FF2B5EF4-FFF2-40B4-BE49-F238E27FC236}">
                <a16:creationId xmlns:a16="http://schemas.microsoft.com/office/drawing/2014/main" id="{5CE98CD5-1013-4C66-8A66-001347700B78}"/>
              </a:ext>
            </a:extLst>
          </p:cNvPr>
          <p:cNvSpPr>
            <a:spLocks noGrp="1"/>
          </p:cNvSpPr>
          <p:nvPr>
            <p:ph sz="half" idx="1"/>
          </p:nvPr>
        </p:nvSpPr>
        <p:spPr>
          <a:xfrm>
            <a:off x="457200" y="1600201"/>
            <a:ext cx="4038600" cy="3989040"/>
          </a:xfrm>
        </p:spPr>
        <p:txBody>
          <a:bodyPr wrap="square" anchor="t">
            <a:normAutofit/>
          </a:bodyPr>
          <a:lstStyle/>
          <a:p>
            <a:r>
              <a:rPr lang="en-GB" dirty="0"/>
              <a:t>The tools used by a marketing manager often known as the 4ps. For the marketing of services the 4ps have been extended to the 7ps.</a:t>
            </a:r>
          </a:p>
          <a:p>
            <a:pPr marL="0" indent="0">
              <a:buNone/>
            </a:pPr>
            <a:endParaRPr lang="en-GB" dirty="0"/>
          </a:p>
        </p:txBody>
      </p:sp>
      <p:pic>
        <p:nvPicPr>
          <p:cNvPr id="1026" name="Picture 2" descr="Marketing Mix">
            <a:extLst>
              <a:ext uri="{FF2B5EF4-FFF2-40B4-BE49-F238E27FC236}">
                <a16:creationId xmlns:a16="http://schemas.microsoft.com/office/drawing/2014/main" id="{17CD4782-7343-551F-6307-D72B73224527}"/>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706222" y="1600201"/>
            <a:ext cx="3922556" cy="3989040"/>
          </a:xfrm>
          <a:prstGeom prst="rect">
            <a:avLst/>
          </a:prstGeom>
          <a:solidFill>
            <a:srgbClr val="FFFFFF"/>
          </a:solidFill>
        </p:spPr>
      </p:pic>
      <p:sp>
        <p:nvSpPr>
          <p:cNvPr id="4" name="Date Placeholder 3">
            <a:extLst>
              <a:ext uri="{FF2B5EF4-FFF2-40B4-BE49-F238E27FC236}">
                <a16:creationId xmlns:a16="http://schemas.microsoft.com/office/drawing/2014/main" id="{6F9D2106-B19C-441E-949C-2C04B307DCCF}"/>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15/01/2025</a:t>
            </a:fld>
            <a:endParaRPr lang="en-GB" altLang="en-US" sz="900"/>
          </a:p>
        </p:txBody>
      </p:sp>
      <p:sp>
        <p:nvSpPr>
          <p:cNvPr id="5" name="Slide Number Placeholder 4">
            <a:extLst>
              <a:ext uri="{FF2B5EF4-FFF2-40B4-BE49-F238E27FC236}">
                <a16:creationId xmlns:a16="http://schemas.microsoft.com/office/drawing/2014/main" id="{8950EAB4-8785-4F7E-98D4-D182ECD5CDC6}"/>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17</a:t>
            </a:fld>
            <a:endParaRPr lang="en-GB" altLang="en-US"/>
          </a:p>
        </p:txBody>
      </p:sp>
    </p:spTree>
    <p:extLst>
      <p:ext uri="{BB962C8B-B14F-4D97-AF65-F5344CB8AC3E}">
        <p14:creationId xmlns:p14="http://schemas.microsoft.com/office/powerpoint/2010/main" val="105929809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FF706-078C-4FBB-95E0-3BDBDFD5FA16}"/>
              </a:ext>
            </a:extLst>
          </p:cNvPr>
          <p:cNvSpPr>
            <a:spLocks noGrp="1"/>
          </p:cNvSpPr>
          <p:nvPr>
            <p:ph type="title"/>
          </p:nvPr>
        </p:nvSpPr>
        <p:spPr/>
        <p:txBody>
          <a:bodyPr/>
          <a:lstStyle/>
          <a:p>
            <a:r>
              <a:rPr lang="en-GB" dirty="0"/>
              <a:t>The Marketing Mix Elements</a:t>
            </a:r>
          </a:p>
        </p:txBody>
      </p:sp>
      <p:sp>
        <p:nvSpPr>
          <p:cNvPr id="3" name="Content Placeholder 2">
            <a:extLst>
              <a:ext uri="{FF2B5EF4-FFF2-40B4-BE49-F238E27FC236}">
                <a16:creationId xmlns:a16="http://schemas.microsoft.com/office/drawing/2014/main" id="{F9946AC0-60E5-47E9-86F2-77FFA7C5905A}"/>
              </a:ext>
            </a:extLst>
          </p:cNvPr>
          <p:cNvSpPr>
            <a:spLocks noGrp="1"/>
          </p:cNvSpPr>
          <p:nvPr>
            <p:ph idx="1"/>
          </p:nvPr>
        </p:nvSpPr>
        <p:spPr/>
        <p:txBody>
          <a:bodyPr/>
          <a:lstStyle/>
          <a:p>
            <a:r>
              <a:rPr lang="en-GB" dirty="0"/>
              <a:t>Product</a:t>
            </a:r>
          </a:p>
          <a:p>
            <a:endParaRPr lang="en-GB" dirty="0"/>
          </a:p>
          <a:p>
            <a:r>
              <a:rPr lang="en-GB" dirty="0"/>
              <a:t>Price</a:t>
            </a:r>
          </a:p>
          <a:p>
            <a:endParaRPr lang="en-GB" dirty="0"/>
          </a:p>
          <a:p>
            <a:r>
              <a:rPr lang="en-GB" dirty="0"/>
              <a:t>Place </a:t>
            </a:r>
          </a:p>
          <a:p>
            <a:pPr marL="0" indent="0">
              <a:buNone/>
            </a:pPr>
            <a:endParaRPr lang="en-GB" dirty="0"/>
          </a:p>
        </p:txBody>
      </p:sp>
      <p:sp>
        <p:nvSpPr>
          <p:cNvPr id="4" name="Date Placeholder 3">
            <a:extLst>
              <a:ext uri="{FF2B5EF4-FFF2-40B4-BE49-F238E27FC236}">
                <a16:creationId xmlns:a16="http://schemas.microsoft.com/office/drawing/2014/main" id="{ED4E8809-0915-4BE1-AC23-6E97099F0FB3}"/>
              </a:ext>
            </a:extLst>
          </p:cNvPr>
          <p:cNvSpPr>
            <a:spLocks noGrp="1"/>
          </p:cNvSpPr>
          <p:nvPr>
            <p:ph type="dt" sz="half" idx="10"/>
          </p:nvPr>
        </p:nvSpPr>
        <p:spPr/>
        <p:txBody>
          <a:bodyPr/>
          <a:lstStyle/>
          <a:p>
            <a:pPr>
              <a:defRPr/>
            </a:pPr>
            <a:fld id="{2303D31F-598B-47EE-BA37-93F097A3D676}" type="datetime1">
              <a:rPr lang="en-GB" altLang="en-US" smtClean="0"/>
              <a:pPr>
                <a:defRPr/>
              </a:pPr>
              <a:t>15/01/2025</a:t>
            </a:fld>
            <a:endParaRPr lang="en-GB" altLang="en-US"/>
          </a:p>
        </p:txBody>
      </p:sp>
      <p:sp>
        <p:nvSpPr>
          <p:cNvPr id="5" name="Slide Number Placeholder 4">
            <a:extLst>
              <a:ext uri="{FF2B5EF4-FFF2-40B4-BE49-F238E27FC236}">
                <a16:creationId xmlns:a16="http://schemas.microsoft.com/office/drawing/2014/main" id="{81D80ACA-9728-44DF-9186-54ADD2AB99B7}"/>
              </a:ext>
            </a:extLst>
          </p:cNvPr>
          <p:cNvSpPr>
            <a:spLocks noGrp="1"/>
          </p:cNvSpPr>
          <p:nvPr>
            <p:ph type="sldNum" sz="quarter" idx="12"/>
          </p:nvPr>
        </p:nvSpPr>
        <p:spPr/>
        <p:txBody>
          <a:bodyPr/>
          <a:lstStyle/>
          <a:p>
            <a:pPr>
              <a:defRPr/>
            </a:pPr>
            <a:fld id="{6550E941-99E4-4403-A917-B30FF69A9617}" type="slidenum">
              <a:rPr lang="en-GB" altLang="en-US" smtClean="0"/>
              <a:pPr>
                <a:defRPr/>
              </a:pPr>
              <a:t>18</a:t>
            </a:fld>
            <a:endParaRPr lang="en-GB" altLang="en-US"/>
          </a:p>
        </p:txBody>
      </p:sp>
    </p:spTree>
    <p:extLst>
      <p:ext uri="{BB962C8B-B14F-4D97-AF65-F5344CB8AC3E}">
        <p14:creationId xmlns:p14="http://schemas.microsoft.com/office/powerpoint/2010/main" val="18684102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708894-ADD6-4409-90CF-AF6A590C587D}"/>
              </a:ext>
            </a:extLst>
          </p:cNvPr>
          <p:cNvSpPr>
            <a:spLocks noGrp="1"/>
          </p:cNvSpPr>
          <p:nvPr>
            <p:ph type="title"/>
          </p:nvPr>
        </p:nvSpPr>
        <p:spPr/>
        <p:txBody>
          <a:bodyPr/>
          <a:lstStyle/>
          <a:p>
            <a:r>
              <a:rPr lang="en-GB" dirty="0"/>
              <a:t>The Marketing Mix Elements</a:t>
            </a:r>
          </a:p>
        </p:txBody>
      </p:sp>
      <p:sp>
        <p:nvSpPr>
          <p:cNvPr id="3" name="Content Placeholder 2">
            <a:extLst>
              <a:ext uri="{FF2B5EF4-FFF2-40B4-BE49-F238E27FC236}">
                <a16:creationId xmlns:a16="http://schemas.microsoft.com/office/drawing/2014/main" id="{80F69EF0-C4CE-4B6E-B505-C185971F99D9}"/>
              </a:ext>
            </a:extLst>
          </p:cNvPr>
          <p:cNvSpPr>
            <a:spLocks noGrp="1"/>
          </p:cNvSpPr>
          <p:nvPr>
            <p:ph idx="1"/>
          </p:nvPr>
        </p:nvSpPr>
        <p:spPr/>
        <p:txBody>
          <a:bodyPr/>
          <a:lstStyle/>
          <a:p>
            <a:r>
              <a:rPr lang="en-GB" dirty="0"/>
              <a:t>Promotion</a:t>
            </a:r>
          </a:p>
          <a:p>
            <a:endParaRPr lang="en-GB" dirty="0"/>
          </a:p>
          <a:p>
            <a:r>
              <a:rPr lang="en-GB" dirty="0"/>
              <a:t>People</a:t>
            </a:r>
          </a:p>
          <a:p>
            <a:endParaRPr lang="en-GB" dirty="0"/>
          </a:p>
          <a:p>
            <a:r>
              <a:rPr lang="en-GB" dirty="0"/>
              <a:t>Process </a:t>
            </a:r>
          </a:p>
          <a:p>
            <a:endParaRPr lang="en-GB" dirty="0"/>
          </a:p>
          <a:p>
            <a:r>
              <a:rPr lang="en-GB" dirty="0"/>
              <a:t>Physical Evidence</a:t>
            </a:r>
          </a:p>
          <a:p>
            <a:endParaRPr lang="en-GB" dirty="0"/>
          </a:p>
        </p:txBody>
      </p:sp>
      <p:sp>
        <p:nvSpPr>
          <p:cNvPr id="4" name="Date Placeholder 3">
            <a:extLst>
              <a:ext uri="{FF2B5EF4-FFF2-40B4-BE49-F238E27FC236}">
                <a16:creationId xmlns:a16="http://schemas.microsoft.com/office/drawing/2014/main" id="{14C9CC2A-BA8E-4557-A7E7-53BD9E644D2E}"/>
              </a:ext>
            </a:extLst>
          </p:cNvPr>
          <p:cNvSpPr>
            <a:spLocks noGrp="1"/>
          </p:cNvSpPr>
          <p:nvPr>
            <p:ph type="dt" sz="half" idx="10"/>
          </p:nvPr>
        </p:nvSpPr>
        <p:spPr/>
        <p:txBody>
          <a:bodyPr/>
          <a:lstStyle/>
          <a:p>
            <a:pPr>
              <a:defRPr/>
            </a:pPr>
            <a:fld id="{2303D31F-598B-47EE-BA37-93F097A3D676}" type="datetime1">
              <a:rPr lang="en-GB" altLang="en-US" smtClean="0"/>
              <a:pPr>
                <a:defRPr/>
              </a:pPr>
              <a:t>15/01/2025</a:t>
            </a:fld>
            <a:endParaRPr lang="en-GB" altLang="en-US"/>
          </a:p>
        </p:txBody>
      </p:sp>
      <p:sp>
        <p:nvSpPr>
          <p:cNvPr id="5" name="Slide Number Placeholder 4">
            <a:extLst>
              <a:ext uri="{FF2B5EF4-FFF2-40B4-BE49-F238E27FC236}">
                <a16:creationId xmlns:a16="http://schemas.microsoft.com/office/drawing/2014/main" id="{55EDE450-6DD5-4625-8020-26AEC23B08C7}"/>
              </a:ext>
            </a:extLst>
          </p:cNvPr>
          <p:cNvSpPr>
            <a:spLocks noGrp="1"/>
          </p:cNvSpPr>
          <p:nvPr>
            <p:ph type="sldNum" sz="quarter" idx="12"/>
          </p:nvPr>
        </p:nvSpPr>
        <p:spPr/>
        <p:txBody>
          <a:bodyPr/>
          <a:lstStyle/>
          <a:p>
            <a:pPr>
              <a:defRPr/>
            </a:pPr>
            <a:fld id="{6550E941-99E4-4403-A917-B30FF69A9617}" type="slidenum">
              <a:rPr lang="en-GB" altLang="en-US" smtClean="0"/>
              <a:pPr>
                <a:defRPr/>
              </a:pPr>
              <a:t>19</a:t>
            </a:fld>
            <a:endParaRPr lang="en-GB" altLang="en-US"/>
          </a:p>
        </p:txBody>
      </p:sp>
    </p:spTree>
    <p:extLst>
      <p:ext uri="{BB962C8B-B14F-4D97-AF65-F5344CB8AC3E}">
        <p14:creationId xmlns:p14="http://schemas.microsoft.com/office/powerpoint/2010/main" val="42595329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 calcmode="lin" valueType="num">
                                      <p:cBhvr additive="base">
                                        <p:cTn id="2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B74806-7E05-EDD1-3F95-DED1EB839032}"/>
              </a:ext>
            </a:extLst>
          </p:cNvPr>
          <p:cNvSpPr>
            <a:spLocks noGrp="1"/>
          </p:cNvSpPr>
          <p:nvPr>
            <p:ph type="title"/>
          </p:nvPr>
        </p:nvSpPr>
        <p:spPr/>
        <p:txBody>
          <a:bodyPr/>
          <a:lstStyle/>
          <a:p>
            <a:r>
              <a:rPr lang="en-US" dirty="0"/>
              <a:t>Marketing Mix Elements – 7Ps</a:t>
            </a:r>
            <a:endParaRPr lang="en-GB" dirty="0"/>
          </a:p>
        </p:txBody>
      </p:sp>
      <p:sp>
        <p:nvSpPr>
          <p:cNvPr id="3" name="Content Placeholder 2">
            <a:extLst>
              <a:ext uri="{FF2B5EF4-FFF2-40B4-BE49-F238E27FC236}">
                <a16:creationId xmlns:a16="http://schemas.microsoft.com/office/drawing/2014/main" id="{3C9B0C24-833F-77CB-1641-238364FEC6E7}"/>
              </a:ext>
            </a:extLst>
          </p:cNvPr>
          <p:cNvSpPr>
            <a:spLocks noGrp="1"/>
          </p:cNvSpPr>
          <p:nvPr>
            <p:ph idx="1"/>
          </p:nvPr>
        </p:nvSpPr>
        <p:spPr/>
        <p:txBody>
          <a:bodyPr/>
          <a:lstStyle/>
          <a:p>
            <a:endParaRPr lang="en-GB"/>
          </a:p>
        </p:txBody>
      </p:sp>
      <p:sp>
        <p:nvSpPr>
          <p:cNvPr id="4" name="Date Placeholder 3">
            <a:extLst>
              <a:ext uri="{FF2B5EF4-FFF2-40B4-BE49-F238E27FC236}">
                <a16:creationId xmlns:a16="http://schemas.microsoft.com/office/drawing/2014/main" id="{23398EB7-D2C5-218F-35AA-3CC2DBF84341}"/>
              </a:ext>
            </a:extLst>
          </p:cNvPr>
          <p:cNvSpPr>
            <a:spLocks noGrp="1"/>
          </p:cNvSpPr>
          <p:nvPr>
            <p:ph type="dt" sz="half" idx="10"/>
          </p:nvPr>
        </p:nvSpPr>
        <p:spPr/>
        <p:txBody>
          <a:bodyPr/>
          <a:lstStyle/>
          <a:p>
            <a:pPr>
              <a:defRPr/>
            </a:pPr>
            <a:fld id="{2303D31F-598B-47EE-BA37-93F097A3D676}" type="datetime1">
              <a:rPr lang="en-GB" altLang="en-US" smtClean="0"/>
              <a:pPr>
                <a:defRPr/>
              </a:pPr>
              <a:t>15/01/2025</a:t>
            </a:fld>
            <a:endParaRPr lang="en-GB" altLang="en-US"/>
          </a:p>
        </p:txBody>
      </p:sp>
      <p:sp>
        <p:nvSpPr>
          <p:cNvPr id="5" name="Slide Number Placeholder 4">
            <a:extLst>
              <a:ext uri="{FF2B5EF4-FFF2-40B4-BE49-F238E27FC236}">
                <a16:creationId xmlns:a16="http://schemas.microsoft.com/office/drawing/2014/main" id="{454E4666-9096-9E24-A9A3-73A20000154A}"/>
              </a:ext>
            </a:extLst>
          </p:cNvPr>
          <p:cNvSpPr>
            <a:spLocks noGrp="1"/>
          </p:cNvSpPr>
          <p:nvPr>
            <p:ph type="sldNum" sz="quarter" idx="12"/>
          </p:nvPr>
        </p:nvSpPr>
        <p:spPr/>
        <p:txBody>
          <a:bodyPr/>
          <a:lstStyle/>
          <a:p>
            <a:pPr>
              <a:defRPr/>
            </a:pPr>
            <a:fld id="{6550E941-99E4-4403-A917-B30FF69A9617}" type="slidenum">
              <a:rPr lang="en-GB" altLang="en-US" smtClean="0"/>
              <a:pPr>
                <a:defRPr/>
              </a:pPr>
              <a:t>20</a:t>
            </a:fld>
            <a:endParaRPr lang="en-GB" altLang="en-US"/>
          </a:p>
        </p:txBody>
      </p:sp>
      <p:pic>
        <p:nvPicPr>
          <p:cNvPr id="7" name="Picture 6">
            <a:extLst>
              <a:ext uri="{FF2B5EF4-FFF2-40B4-BE49-F238E27FC236}">
                <a16:creationId xmlns:a16="http://schemas.microsoft.com/office/drawing/2014/main" id="{FFFB7E54-3D60-861F-5741-608AAD15CA0E}"/>
              </a:ext>
            </a:extLst>
          </p:cNvPr>
          <p:cNvPicPr>
            <a:picLocks noChangeAspect="1"/>
          </p:cNvPicPr>
          <p:nvPr/>
        </p:nvPicPr>
        <p:blipFill>
          <a:blip r:embed="rId2"/>
          <a:stretch>
            <a:fillRect/>
          </a:stretch>
        </p:blipFill>
        <p:spPr>
          <a:xfrm>
            <a:off x="0" y="1619847"/>
            <a:ext cx="9144000" cy="3618306"/>
          </a:xfrm>
          <a:prstGeom prst="rect">
            <a:avLst/>
          </a:prstGeom>
        </p:spPr>
      </p:pic>
    </p:spTree>
    <p:extLst>
      <p:ext uri="{BB962C8B-B14F-4D97-AF65-F5344CB8AC3E}">
        <p14:creationId xmlns:p14="http://schemas.microsoft.com/office/powerpoint/2010/main" val="425669879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91C4C9-5FD1-C712-5248-4D536590EEE6}"/>
              </a:ext>
            </a:extLst>
          </p:cNvPr>
          <p:cNvSpPr>
            <a:spLocks noGrp="1"/>
          </p:cNvSpPr>
          <p:nvPr>
            <p:ph type="title"/>
          </p:nvPr>
        </p:nvSpPr>
        <p:spPr/>
        <p:txBody>
          <a:bodyPr/>
          <a:lstStyle/>
          <a:p>
            <a:r>
              <a:rPr lang="en-US" b="1" dirty="0"/>
              <a:t>Activity</a:t>
            </a:r>
            <a:endParaRPr lang="en-GB" b="1" dirty="0"/>
          </a:p>
        </p:txBody>
      </p:sp>
      <p:sp>
        <p:nvSpPr>
          <p:cNvPr id="3" name="Content Placeholder 2">
            <a:extLst>
              <a:ext uri="{FF2B5EF4-FFF2-40B4-BE49-F238E27FC236}">
                <a16:creationId xmlns:a16="http://schemas.microsoft.com/office/drawing/2014/main" id="{9135ABCD-AB85-8FE2-9F17-37346DB49D6C}"/>
              </a:ext>
            </a:extLst>
          </p:cNvPr>
          <p:cNvSpPr>
            <a:spLocks noGrp="1"/>
          </p:cNvSpPr>
          <p:nvPr>
            <p:ph idx="1"/>
          </p:nvPr>
        </p:nvSpPr>
        <p:spPr/>
        <p:txBody>
          <a:bodyPr/>
          <a:lstStyle/>
          <a:p>
            <a:r>
              <a:rPr lang="en-US" dirty="0"/>
              <a:t>Select any company at your choice.</a:t>
            </a:r>
          </a:p>
          <a:p>
            <a:r>
              <a:rPr lang="en-US" dirty="0"/>
              <a:t>Then, apply 7 elements of marketing mix. </a:t>
            </a:r>
            <a:endParaRPr lang="en-GB" dirty="0"/>
          </a:p>
        </p:txBody>
      </p:sp>
      <p:sp>
        <p:nvSpPr>
          <p:cNvPr id="4" name="Date Placeholder 3">
            <a:extLst>
              <a:ext uri="{FF2B5EF4-FFF2-40B4-BE49-F238E27FC236}">
                <a16:creationId xmlns:a16="http://schemas.microsoft.com/office/drawing/2014/main" id="{C4208AEC-669C-DA22-AC50-EB3FB222CABB}"/>
              </a:ext>
            </a:extLst>
          </p:cNvPr>
          <p:cNvSpPr>
            <a:spLocks noGrp="1"/>
          </p:cNvSpPr>
          <p:nvPr>
            <p:ph type="dt" sz="half" idx="10"/>
          </p:nvPr>
        </p:nvSpPr>
        <p:spPr/>
        <p:txBody>
          <a:bodyPr/>
          <a:lstStyle/>
          <a:p>
            <a:pPr>
              <a:defRPr/>
            </a:pPr>
            <a:fld id="{2303D31F-598B-47EE-BA37-93F097A3D676}" type="datetime1">
              <a:rPr lang="en-GB" altLang="en-US" smtClean="0"/>
              <a:pPr>
                <a:defRPr/>
              </a:pPr>
              <a:t>15/01/2025</a:t>
            </a:fld>
            <a:endParaRPr lang="en-GB" altLang="en-US"/>
          </a:p>
        </p:txBody>
      </p:sp>
      <p:sp>
        <p:nvSpPr>
          <p:cNvPr id="5" name="Slide Number Placeholder 4">
            <a:extLst>
              <a:ext uri="{FF2B5EF4-FFF2-40B4-BE49-F238E27FC236}">
                <a16:creationId xmlns:a16="http://schemas.microsoft.com/office/drawing/2014/main" id="{994282CB-EC5E-00E4-D4C3-2BB89D0B4C1D}"/>
              </a:ext>
            </a:extLst>
          </p:cNvPr>
          <p:cNvSpPr>
            <a:spLocks noGrp="1"/>
          </p:cNvSpPr>
          <p:nvPr>
            <p:ph type="sldNum" sz="quarter" idx="12"/>
          </p:nvPr>
        </p:nvSpPr>
        <p:spPr/>
        <p:txBody>
          <a:bodyPr/>
          <a:lstStyle/>
          <a:p>
            <a:pPr>
              <a:defRPr/>
            </a:pPr>
            <a:fld id="{6550E941-99E4-4403-A917-B30FF69A9617}" type="slidenum">
              <a:rPr lang="en-GB" altLang="en-US" smtClean="0"/>
              <a:pPr>
                <a:defRPr/>
              </a:pPr>
              <a:t>21</a:t>
            </a:fld>
            <a:endParaRPr lang="en-GB" altLang="en-US"/>
          </a:p>
        </p:txBody>
      </p:sp>
    </p:spTree>
    <p:extLst>
      <p:ext uri="{BB962C8B-B14F-4D97-AF65-F5344CB8AC3E}">
        <p14:creationId xmlns:p14="http://schemas.microsoft.com/office/powerpoint/2010/main" val="358912807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47C414-9148-435D-BB9D-DA0B73AD1C39}"/>
              </a:ext>
            </a:extLst>
          </p:cNvPr>
          <p:cNvSpPr>
            <a:spLocks noGrp="1"/>
          </p:cNvSpPr>
          <p:nvPr>
            <p:ph type="title"/>
          </p:nvPr>
        </p:nvSpPr>
        <p:spPr/>
        <p:txBody>
          <a:bodyPr/>
          <a:lstStyle/>
          <a:p>
            <a:r>
              <a:rPr lang="en-GB" dirty="0"/>
              <a:t>Internal Marketing</a:t>
            </a:r>
          </a:p>
        </p:txBody>
      </p:sp>
      <p:sp>
        <p:nvSpPr>
          <p:cNvPr id="3" name="Content Placeholder 2">
            <a:extLst>
              <a:ext uri="{FF2B5EF4-FFF2-40B4-BE49-F238E27FC236}">
                <a16:creationId xmlns:a16="http://schemas.microsoft.com/office/drawing/2014/main" id="{F735E5A7-7365-41CD-9CFD-DD7AD346357E}"/>
              </a:ext>
            </a:extLst>
          </p:cNvPr>
          <p:cNvSpPr>
            <a:spLocks noGrp="1"/>
          </p:cNvSpPr>
          <p:nvPr>
            <p:ph idx="1"/>
          </p:nvPr>
        </p:nvSpPr>
        <p:spPr/>
        <p:txBody>
          <a:bodyPr/>
          <a:lstStyle/>
          <a:p>
            <a:pPr marL="0" indent="0">
              <a:buNone/>
            </a:pPr>
            <a:r>
              <a:rPr lang="en-GB" sz="2400" dirty="0"/>
              <a:t>Internal marketing is the promotion of a company’s objectives, mission, products and services to its own employees.</a:t>
            </a:r>
          </a:p>
          <a:p>
            <a:pPr marL="0" indent="0">
              <a:buNone/>
            </a:pPr>
            <a:r>
              <a:rPr lang="en-GB" sz="2400" dirty="0"/>
              <a:t>The purpose is to improve employee engagement within, increase overall brand reach, and also that employees can now provide value to potential customers because they believe in and understand the company’s goals and vision themselves.</a:t>
            </a:r>
          </a:p>
          <a:p>
            <a:pPr marL="0" indent="0">
              <a:buNone/>
            </a:pPr>
            <a:r>
              <a:rPr lang="en-GB" sz="1600" b="1" dirty="0"/>
              <a:t>Source: </a:t>
            </a:r>
            <a:r>
              <a:rPr lang="en-GB" sz="1600" dirty="0">
                <a:hlinkClick r:id="rId2"/>
              </a:rPr>
              <a:t>https://everyonesocial.com/blog/internal-marketing/</a:t>
            </a:r>
            <a:endParaRPr lang="en-GB" sz="1600" dirty="0"/>
          </a:p>
        </p:txBody>
      </p:sp>
      <p:sp>
        <p:nvSpPr>
          <p:cNvPr id="4" name="Date Placeholder 3">
            <a:extLst>
              <a:ext uri="{FF2B5EF4-FFF2-40B4-BE49-F238E27FC236}">
                <a16:creationId xmlns:a16="http://schemas.microsoft.com/office/drawing/2014/main" id="{27B4AA64-E5B1-4D0D-AABD-E3F2DBF9594C}"/>
              </a:ext>
            </a:extLst>
          </p:cNvPr>
          <p:cNvSpPr>
            <a:spLocks noGrp="1"/>
          </p:cNvSpPr>
          <p:nvPr>
            <p:ph type="dt" sz="half" idx="10"/>
          </p:nvPr>
        </p:nvSpPr>
        <p:spPr/>
        <p:txBody>
          <a:bodyPr/>
          <a:lstStyle/>
          <a:p>
            <a:pPr>
              <a:defRPr/>
            </a:pPr>
            <a:fld id="{2303D31F-598B-47EE-BA37-93F097A3D676}" type="datetime1">
              <a:rPr lang="en-GB" altLang="en-US" smtClean="0"/>
              <a:pPr>
                <a:defRPr/>
              </a:pPr>
              <a:t>15/01/2025</a:t>
            </a:fld>
            <a:endParaRPr lang="en-GB" altLang="en-US"/>
          </a:p>
        </p:txBody>
      </p:sp>
      <p:sp>
        <p:nvSpPr>
          <p:cNvPr id="5" name="Slide Number Placeholder 4">
            <a:extLst>
              <a:ext uri="{FF2B5EF4-FFF2-40B4-BE49-F238E27FC236}">
                <a16:creationId xmlns:a16="http://schemas.microsoft.com/office/drawing/2014/main" id="{4EC65900-DE54-4F6F-9222-CF4810A72E80}"/>
              </a:ext>
            </a:extLst>
          </p:cNvPr>
          <p:cNvSpPr>
            <a:spLocks noGrp="1"/>
          </p:cNvSpPr>
          <p:nvPr>
            <p:ph type="sldNum" sz="quarter" idx="12"/>
          </p:nvPr>
        </p:nvSpPr>
        <p:spPr/>
        <p:txBody>
          <a:bodyPr/>
          <a:lstStyle/>
          <a:p>
            <a:pPr>
              <a:defRPr/>
            </a:pPr>
            <a:fld id="{6550E941-99E4-4403-A917-B30FF69A9617}" type="slidenum">
              <a:rPr lang="en-GB" altLang="en-US" smtClean="0"/>
              <a:pPr>
                <a:defRPr/>
              </a:pPr>
              <a:t>22</a:t>
            </a:fld>
            <a:endParaRPr lang="en-GB" altLang="en-US"/>
          </a:p>
        </p:txBody>
      </p:sp>
    </p:spTree>
    <p:extLst>
      <p:ext uri="{BB962C8B-B14F-4D97-AF65-F5344CB8AC3E}">
        <p14:creationId xmlns:p14="http://schemas.microsoft.com/office/powerpoint/2010/main" val="32441681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1C0B20-EBE8-4165-95C7-F9666C66855F}"/>
              </a:ext>
            </a:extLst>
          </p:cNvPr>
          <p:cNvSpPr>
            <a:spLocks noGrp="1"/>
          </p:cNvSpPr>
          <p:nvPr>
            <p:ph type="title"/>
          </p:nvPr>
        </p:nvSpPr>
        <p:spPr/>
        <p:txBody>
          <a:bodyPr/>
          <a:lstStyle/>
          <a:p>
            <a:r>
              <a:rPr lang="en-GB" dirty="0"/>
              <a:t>Current Trends in Marketing</a:t>
            </a:r>
          </a:p>
        </p:txBody>
      </p:sp>
      <p:sp>
        <p:nvSpPr>
          <p:cNvPr id="3" name="Content Placeholder 2">
            <a:extLst>
              <a:ext uri="{FF2B5EF4-FFF2-40B4-BE49-F238E27FC236}">
                <a16:creationId xmlns:a16="http://schemas.microsoft.com/office/drawing/2014/main" id="{2C86D795-4CD4-493E-B584-4E7A9C5B54DD}"/>
              </a:ext>
            </a:extLst>
          </p:cNvPr>
          <p:cNvSpPr>
            <a:spLocks noGrp="1"/>
          </p:cNvSpPr>
          <p:nvPr>
            <p:ph idx="1"/>
          </p:nvPr>
        </p:nvSpPr>
        <p:spPr/>
        <p:txBody>
          <a:bodyPr/>
          <a:lstStyle/>
          <a:p>
            <a:r>
              <a:rPr lang="en-GB" dirty="0"/>
              <a:t>The Societal Marketing Concept</a:t>
            </a:r>
          </a:p>
          <a:p>
            <a:r>
              <a:rPr lang="en-GB" dirty="0"/>
              <a:t>Mass Customisation</a:t>
            </a:r>
          </a:p>
          <a:p>
            <a:r>
              <a:rPr lang="en-GB" dirty="0"/>
              <a:t>Digital Marketing</a:t>
            </a:r>
          </a:p>
          <a:p>
            <a:pPr marL="0" indent="0">
              <a:buNone/>
            </a:pPr>
            <a:endParaRPr lang="en-GB" dirty="0"/>
          </a:p>
        </p:txBody>
      </p:sp>
      <p:sp>
        <p:nvSpPr>
          <p:cNvPr id="4" name="Date Placeholder 3">
            <a:extLst>
              <a:ext uri="{FF2B5EF4-FFF2-40B4-BE49-F238E27FC236}">
                <a16:creationId xmlns:a16="http://schemas.microsoft.com/office/drawing/2014/main" id="{ECA4CFA3-D651-4241-BA21-76E0CAB19E66}"/>
              </a:ext>
            </a:extLst>
          </p:cNvPr>
          <p:cNvSpPr>
            <a:spLocks noGrp="1"/>
          </p:cNvSpPr>
          <p:nvPr>
            <p:ph type="dt" sz="half" idx="10"/>
          </p:nvPr>
        </p:nvSpPr>
        <p:spPr/>
        <p:txBody>
          <a:bodyPr/>
          <a:lstStyle/>
          <a:p>
            <a:pPr>
              <a:defRPr/>
            </a:pPr>
            <a:fld id="{2303D31F-598B-47EE-BA37-93F097A3D676}" type="datetime1">
              <a:rPr lang="en-GB" altLang="en-US" smtClean="0"/>
              <a:pPr>
                <a:defRPr/>
              </a:pPr>
              <a:t>15/01/2025</a:t>
            </a:fld>
            <a:endParaRPr lang="en-GB" altLang="en-US"/>
          </a:p>
        </p:txBody>
      </p:sp>
      <p:sp>
        <p:nvSpPr>
          <p:cNvPr id="5" name="Slide Number Placeholder 4">
            <a:extLst>
              <a:ext uri="{FF2B5EF4-FFF2-40B4-BE49-F238E27FC236}">
                <a16:creationId xmlns:a16="http://schemas.microsoft.com/office/drawing/2014/main" id="{2C84113D-B5FF-4EDF-8CD5-5E2226391AD8}"/>
              </a:ext>
            </a:extLst>
          </p:cNvPr>
          <p:cNvSpPr>
            <a:spLocks noGrp="1"/>
          </p:cNvSpPr>
          <p:nvPr>
            <p:ph type="sldNum" sz="quarter" idx="12"/>
          </p:nvPr>
        </p:nvSpPr>
        <p:spPr/>
        <p:txBody>
          <a:bodyPr/>
          <a:lstStyle/>
          <a:p>
            <a:pPr>
              <a:defRPr/>
            </a:pPr>
            <a:fld id="{6550E941-99E4-4403-A917-B30FF69A9617}" type="slidenum">
              <a:rPr lang="en-GB" altLang="en-US" smtClean="0"/>
              <a:pPr>
                <a:defRPr/>
              </a:pPr>
              <a:t>23</a:t>
            </a:fld>
            <a:endParaRPr lang="en-GB" altLang="en-US"/>
          </a:p>
        </p:txBody>
      </p:sp>
    </p:spTree>
    <p:extLst>
      <p:ext uri="{BB962C8B-B14F-4D97-AF65-F5344CB8AC3E}">
        <p14:creationId xmlns:p14="http://schemas.microsoft.com/office/powerpoint/2010/main" val="24803521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CEB73E-AA15-4C55-AA2D-DB03BAB51DDF}"/>
              </a:ext>
            </a:extLst>
          </p:cNvPr>
          <p:cNvSpPr>
            <a:spLocks noGrp="1"/>
          </p:cNvSpPr>
          <p:nvPr>
            <p:ph type="title"/>
          </p:nvPr>
        </p:nvSpPr>
        <p:spPr/>
        <p:txBody>
          <a:bodyPr/>
          <a:lstStyle/>
          <a:p>
            <a:r>
              <a:rPr lang="en-GB" dirty="0"/>
              <a:t>Future Trends in Marketing</a:t>
            </a:r>
          </a:p>
        </p:txBody>
      </p:sp>
      <p:sp>
        <p:nvSpPr>
          <p:cNvPr id="3" name="Content Placeholder 2">
            <a:extLst>
              <a:ext uri="{FF2B5EF4-FFF2-40B4-BE49-F238E27FC236}">
                <a16:creationId xmlns:a16="http://schemas.microsoft.com/office/drawing/2014/main" id="{BBB56659-FF31-4137-A040-D9354ADDFDA8}"/>
              </a:ext>
            </a:extLst>
          </p:cNvPr>
          <p:cNvSpPr>
            <a:spLocks noGrp="1"/>
          </p:cNvSpPr>
          <p:nvPr>
            <p:ph idx="1"/>
          </p:nvPr>
        </p:nvSpPr>
        <p:spPr/>
        <p:txBody>
          <a:bodyPr/>
          <a:lstStyle/>
          <a:p>
            <a:r>
              <a:rPr lang="en-GB" dirty="0"/>
              <a:t>Virtual Reality</a:t>
            </a:r>
          </a:p>
          <a:p>
            <a:pPr marL="0" indent="0">
              <a:buNone/>
            </a:pPr>
            <a:endParaRPr lang="en-GB" dirty="0"/>
          </a:p>
          <a:p>
            <a:r>
              <a:rPr lang="en-GB" dirty="0"/>
              <a:t>Artificial Intelligence</a:t>
            </a:r>
          </a:p>
          <a:p>
            <a:pPr marL="0" indent="0">
              <a:buNone/>
            </a:pPr>
            <a:endParaRPr lang="en-GB" dirty="0"/>
          </a:p>
        </p:txBody>
      </p:sp>
      <p:sp>
        <p:nvSpPr>
          <p:cNvPr id="4" name="Date Placeholder 3">
            <a:extLst>
              <a:ext uri="{FF2B5EF4-FFF2-40B4-BE49-F238E27FC236}">
                <a16:creationId xmlns:a16="http://schemas.microsoft.com/office/drawing/2014/main" id="{CDD2528A-A6E3-4E11-A985-45082C0D8E28}"/>
              </a:ext>
            </a:extLst>
          </p:cNvPr>
          <p:cNvSpPr>
            <a:spLocks noGrp="1"/>
          </p:cNvSpPr>
          <p:nvPr>
            <p:ph type="dt" sz="half" idx="10"/>
          </p:nvPr>
        </p:nvSpPr>
        <p:spPr/>
        <p:txBody>
          <a:bodyPr/>
          <a:lstStyle/>
          <a:p>
            <a:pPr>
              <a:defRPr/>
            </a:pPr>
            <a:fld id="{2303D31F-598B-47EE-BA37-93F097A3D676}" type="datetime1">
              <a:rPr lang="en-GB" altLang="en-US" smtClean="0"/>
              <a:pPr>
                <a:defRPr/>
              </a:pPr>
              <a:t>15/01/2025</a:t>
            </a:fld>
            <a:endParaRPr lang="en-GB" altLang="en-US"/>
          </a:p>
        </p:txBody>
      </p:sp>
      <p:sp>
        <p:nvSpPr>
          <p:cNvPr id="5" name="Slide Number Placeholder 4">
            <a:extLst>
              <a:ext uri="{FF2B5EF4-FFF2-40B4-BE49-F238E27FC236}">
                <a16:creationId xmlns:a16="http://schemas.microsoft.com/office/drawing/2014/main" id="{4F2F0338-8E4F-4D6A-B28E-8FAFB0041665}"/>
              </a:ext>
            </a:extLst>
          </p:cNvPr>
          <p:cNvSpPr>
            <a:spLocks noGrp="1"/>
          </p:cNvSpPr>
          <p:nvPr>
            <p:ph type="sldNum" sz="quarter" idx="12"/>
          </p:nvPr>
        </p:nvSpPr>
        <p:spPr/>
        <p:txBody>
          <a:bodyPr/>
          <a:lstStyle/>
          <a:p>
            <a:pPr>
              <a:defRPr/>
            </a:pPr>
            <a:fld id="{6550E941-99E4-4403-A917-B30FF69A9617}" type="slidenum">
              <a:rPr lang="en-GB" altLang="en-US" smtClean="0"/>
              <a:pPr>
                <a:defRPr/>
              </a:pPr>
              <a:t>24</a:t>
            </a:fld>
            <a:endParaRPr lang="en-GB" altLang="en-US"/>
          </a:p>
        </p:txBody>
      </p:sp>
    </p:spTree>
    <p:extLst>
      <p:ext uri="{BB962C8B-B14F-4D97-AF65-F5344CB8AC3E}">
        <p14:creationId xmlns:p14="http://schemas.microsoft.com/office/powerpoint/2010/main" val="19981860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108A7F-EA9F-47DB-A3B8-7F8E0B368FA1}"/>
              </a:ext>
            </a:extLst>
          </p:cNvPr>
          <p:cNvSpPr>
            <a:spLocks noGrp="1"/>
          </p:cNvSpPr>
          <p:nvPr>
            <p:ph type="title"/>
          </p:nvPr>
        </p:nvSpPr>
        <p:spPr/>
        <p:txBody>
          <a:bodyPr/>
          <a:lstStyle/>
          <a:p>
            <a:r>
              <a:rPr lang="en-GB" sz="4000" b="1" dirty="0"/>
              <a:t>Summary</a:t>
            </a:r>
          </a:p>
        </p:txBody>
      </p:sp>
      <p:sp>
        <p:nvSpPr>
          <p:cNvPr id="3" name="Content Placeholder 2">
            <a:extLst>
              <a:ext uri="{FF2B5EF4-FFF2-40B4-BE49-F238E27FC236}">
                <a16:creationId xmlns:a16="http://schemas.microsoft.com/office/drawing/2014/main" id="{DD8D9B0A-9A3D-4158-935C-709E36B96EEF}"/>
              </a:ext>
            </a:extLst>
          </p:cNvPr>
          <p:cNvSpPr>
            <a:spLocks noGrp="1"/>
          </p:cNvSpPr>
          <p:nvPr>
            <p:ph idx="1"/>
          </p:nvPr>
        </p:nvSpPr>
        <p:spPr/>
        <p:txBody>
          <a:bodyPr/>
          <a:lstStyle/>
          <a:p>
            <a:r>
              <a:rPr lang="en-US" altLang="en-US" sz="2400" dirty="0">
                <a:ea typeface="ＭＳ Ｐゴシック" panose="020B0600070205080204" pitchFamily="34" charset="-128"/>
              </a:rPr>
              <a:t>In this session, we can now explain about what is marketing.</a:t>
            </a:r>
          </a:p>
          <a:p>
            <a:r>
              <a:rPr lang="en-US" sz="2400" dirty="0">
                <a:ea typeface="ＭＳ Ｐゴシック" panose="020B0600070205080204" pitchFamily="34" charset="-128"/>
              </a:rPr>
              <a:t>We have discussed the difference between needs and wants and the difference in buying behaviour between the B2B and B2C market.</a:t>
            </a:r>
          </a:p>
          <a:p>
            <a:r>
              <a:rPr lang="en-GB" sz="2400" dirty="0"/>
              <a:t>We have briefly discussed the 4Ps and 7Ps marketing mix strategies.</a:t>
            </a:r>
          </a:p>
          <a:p>
            <a:r>
              <a:rPr lang="en-GB" sz="2400" dirty="0"/>
              <a:t>We have focused on current and future trends in marketing.</a:t>
            </a:r>
          </a:p>
        </p:txBody>
      </p:sp>
      <p:sp>
        <p:nvSpPr>
          <p:cNvPr id="4" name="Date Placeholder 3">
            <a:extLst>
              <a:ext uri="{FF2B5EF4-FFF2-40B4-BE49-F238E27FC236}">
                <a16:creationId xmlns:a16="http://schemas.microsoft.com/office/drawing/2014/main" id="{D7EF3F06-4013-4D42-BF6E-FF3FEDC9B176}"/>
              </a:ext>
            </a:extLst>
          </p:cNvPr>
          <p:cNvSpPr>
            <a:spLocks noGrp="1"/>
          </p:cNvSpPr>
          <p:nvPr>
            <p:ph type="dt" sz="half" idx="10"/>
          </p:nvPr>
        </p:nvSpPr>
        <p:spPr/>
        <p:txBody>
          <a:bodyPr/>
          <a:lstStyle/>
          <a:p>
            <a:pPr>
              <a:defRPr/>
            </a:pPr>
            <a:fld id="{2303D31F-598B-47EE-BA37-93F097A3D676}" type="datetime1">
              <a:rPr lang="en-GB" altLang="en-US" smtClean="0"/>
              <a:pPr>
                <a:defRPr/>
              </a:pPr>
              <a:t>15/01/2025</a:t>
            </a:fld>
            <a:endParaRPr lang="en-GB" altLang="en-US"/>
          </a:p>
        </p:txBody>
      </p:sp>
      <p:sp>
        <p:nvSpPr>
          <p:cNvPr id="5" name="Slide Number Placeholder 4">
            <a:extLst>
              <a:ext uri="{FF2B5EF4-FFF2-40B4-BE49-F238E27FC236}">
                <a16:creationId xmlns:a16="http://schemas.microsoft.com/office/drawing/2014/main" id="{4F2D2F9B-A2BB-4646-9AA9-EDCD62161806}"/>
              </a:ext>
            </a:extLst>
          </p:cNvPr>
          <p:cNvSpPr>
            <a:spLocks noGrp="1"/>
          </p:cNvSpPr>
          <p:nvPr>
            <p:ph type="sldNum" sz="quarter" idx="12"/>
          </p:nvPr>
        </p:nvSpPr>
        <p:spPr/>
        <p:txBody>
          <a:bodyPr/>
          <a:lstStyle/>
          <a:p>
            <a:pPr>
              <a:defRPr/>
            </a:pPr>
            <a:fld id="{6550E941-99E4-4403-A917-B30FF69A9617}" type="slidenum">
              <a:rPr lang="en-GB" altLang="en-US" smtClean="0"/>
              <a:pPr>
                <a:defRPr/>
              </a:pPr>
              <a:t>25</a:t>
            </a:fld>
            <a:endParaRPr lang="en-GB" altLang="en-US"/>
          </a:p>
        </p:txBody>
      </p:sp>
    </p:spTree>
    <p:extLst>
      <p:ext uri="{BB962C8B-B14F-4D97-AF65-F5344CB8AC3E}">
        <p14:creationId xmlns:p14="http://schemas.microsoft.com/office/powerpoint/2010/main" val="234286125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2693B1-C10C-5B5D-C984-B9BDD1A69336}"/>
              </a:ext>
            </a:extLst>
          </p:cNvPr>
          <p:cNvSpPr>
            <a:spLocks noGrp="1"/>
          </p:cNvSpPr>
          <p:nvPr>
            <p:ph type="title"/>
          </p:nvPr>
        </p:nvSpPr>
        <p:spPr/>
        <p:txBody>
          <a:bodyPr/>
          <a:lstStyle/>
          <a:p>
            <a:r>
              <a:rPr lang="en-GB" sz="3200" dirty="0"/>
              <a:t>References</a:t>
            </a:r>
          </a:p>
        </p:txBody>
      </p:sp>
      <p:sp>
        <p:nvSpPr>
          <p:cNvPr id="3" name="Content Placeholder 2">
            <a:extLst>
              <a:ext uri="{FF2B5EF4-FFF2-40B4-BE49-F238E27FC236}">
                <a16:creationId xmlns:a16="http://schemas.microsoft.com/office/drawing/2014/main" id="{7B48ADF5-1DBB-1B42-3C8E-34D32D17BBA8}"/>
              </a:ext>
            </a:extLst>
          </p:cNvPr>
          <p:cNvSpPr>
            <a:spLocks noGrp="1"/>
          </p:cNvSpPr>
          <p:nvPr>
            <p:ph idx="1"/>
          </p:nvPr>
        </p:nvSpPr>
        <p:spPr/>
        <p:txBody>
          <a:bodyPr/>
          <a:lstStyle/>
          <a:p>
            <a:pPr marL="457200" indent="-457200">
              <a:lnSpc>
                <a:spcPct val="200000"/>
              </a:lnSpc>
            </a:pPr>
            <a:r>
              <a:rPr lang="en-GB" sz="1100" dirty="0">
                <a:effectLst/>
                <a:latin typeface="Arial" panose="020B0604020202020204" pitchFamily="34" charset="0"/>
                <a:cs typeface="Arial" panose="020B0604020202020204" pitchFamily="34" charset="0"/>
              </a:rPr>
              <a:t>Cahill, Dennis J. “Target Marketing and Segmentation: Valid and Useful Tools for Marketing.” </a:t>
            </a:r>
            <a:r>
              <a:rPr lang="en-GB" sz="1100" i="1" dirty="0">
                <a:effectLst/>
                <a:latin typeface="Arial" panose="020B0604020202020204" pitchFamily="34" charset="0"/>
                <a:cs typeface="Arial" panose="020B0604020202020204" pitchFamily="34" charset="0"/>
              </a:rPr>
              <a:t>Management Decision</a:t>
            </a:r>
            <a:r>
              <a:rPr lang="en-GB" sz="1100" dirty="0">
                <a:effectLst/>
                <a:latin typeface="Arial" panose="020B0604020202020204" pitchFamily="34" charset="0"/>
                <a:cs typeface="Arial" panose="020B0604020202020204" pitchFamily="34" charset="0"/>
              </a:rPr>
              <a:t>, vol. 35, no. 1, Feb. 2020, pp. 10–13, www.emerald.com/insight/content/doi/10.1108/00251749710160133/full/html, https://doi.org/10.1108/00251749710160133.</a:t>
            </a:r>
          </a:p>
          <a:p>
            <a:pPr marL="457200" indent="-457200">
              <a:lnSpc>
                <a:spcPct val="200000"/>
              </a:lnSpc>
            </a:pPr>
            <a:r>
              <a:rPr lang="en-GB" sz="1100" dirty="0">
                <a:effectLst/>
                <a:latin typeface="Arial" panose="020B0604020202020204" pitchFamily="34" charset="0"/>
                <a:cs typeface="Arial" panose="020B0604020202020204" pitchFamily="34" charset="0"/>
              </a:rPr>
              <a:t>CIM. “Marketing Qualifications, Training and Membership | CIM.” </a:t>
            </a:r>
            <a:r>
              <a:rPr lang="en-GB" sz="1100" i="1" dirty="0">
                <a:effectLst/>
                <a:latin typeface="Arial" panose="020B0604020202020204" pitchFamily="34" charset="0"/>
                <a:cs typeface="Arial" panose="020B0604020202020204" pitchFamily="34" charset="0"/>
              </a:rPr>
              <a:t>Cim.co.uk</a:t>
            </a:r>
            <a:r>
              <a:rPr lang="en-GB" sz="1100" dirty="0">
                <a:effectLst/>
                <a:latin typeface="Arial" panose="020B0604020202020204" pitchFamily="34" charset="0"/>
                <a:cs typeface="Arial" panose="020B0604020202020204" pitchFamily="34" charset="0"/>
              </a:rPr>
              <a:t>, 2019, www.cim.co.uk/.</a:t>
            </a:r>
          </a:p>
          <a:p>
            <a:pPr marL="457200" indent="-457200">
              <a:lnSpc>
                <a:spcPct val="200000"/>
              </a:lnSpc>
            </a:pPr>
            <a:r>
              <a:rPr lang="en-GB" sz="1100" dirty="0" err="1">
                <a:effectLst/>
                <a:latin typeface="Arial" panose="020B0604020202020204" pitchFamily="34" charset="0"/>
                <a:cs typeface="Arial" panose="020B0604020202020204" pitchFamily="34" charset="0"/>
              </a:rPr>
              <a:t>Dibb</a:t>
            </a:r>
            <a:r>
              <a:rPr lang="en-GB" sz="1100" dirty="0">
                <a:effectLst/>
                <a:latin typeface="Arial" panose="020B0604020202020204" pitchFamily="34" charset="0"/>
                <a:cs typeface="Arial" panose="020B0604020202020204" pitchFamily="34" charset="0"/>
              </a:rPr>
              <a:t>, Sally, et al. </a:t>
            </a:r>
            <a:r>
              <a:rPr lang="en-GB" sz="1100" i="1" dirty="0">
                <a:effectLst/>
                <a:latin typeface="Arial" panose="020B0604020202020204" pitchFamily="34" charset="0"/>
                <a:cs typeface="Arial" panose="020B0604020202020204" pitchFamily="34" charset="0"/>
              </a:rPr>
              <a:t>Marketing Concepts and Strategies</a:t>
            </a:r>
            <a:r>
              <a:rPr lang="en-GB" sz="1100" dirty="0">
                <a:effectLst/>
                <a:latin typeface="Arial" panose="020B0604020202020204" pitchFamily="34" charset="0"/>
                <a:cs typeface="Arial" panose="020B0604020202020204" pitchFamily="34" charset="0"/>
              </a:rPr>
              <a:t>. 8th ed., Andover, Hampshire, United Kingdom, Cengage Learning, </a:t>
            </a:r>
            <a:r>
              <a:rPr lang="en-GB" sz="1100" dirty="0" err="1">
                <a:effectLst/>
                <a:latin typeface="Arial" panose="020B0604020202020204" pitchFamily="34" charset="0"/>
                <a:cs typeface="Arial" panose="020B0604020202020204" pitchFamily="34" charset="0"/>
              </a:rPr>
              <a:t>Emea</a:t>
            </a:r>
            <a:r>
              <a:rPr lang="en-GB" sz="1100" dirty="0">
                <a:effectLst/>
                <a:latin typeface="Arial" panose="020B0604020202020204" pitchFamily="34" charset="0"/>
                <a:cs typeface="Arial" panose="020B0604020202020204" pitchFamily="34" charset="0"/>
              </a:rPr>
              <a:t>, 2019.</a:t>
            </a:r>
          </a:p>
          <a:p>
            <a:pPr marL="457200" indent="-457200">
              <a:lnSpc>
                <a:spcPct val="200000"/>
              </a:lnSpc>
            </a:pPr>
            <a:r>
              <a:rPr lang="en-GB" sz="1100" dirty="0">
                <a:effectLst/>
                <a:latin typeface="Arial" panose="020B0604020202020204" pitchFamily="34" charset="0"/>
                <a:cs typeface="Arial" panose="020B0604020202020204" pitchFamily="34" charset="0"/>
              </a:rPr>
              <a:t>Kotler, Philip, and Kevin Lane Keller. </a:t>
            </a:r>
            <a:r>
              <a:rPr lang="en-GB" sz="1100" i="1" dirty="0">
                <a:effectLst/>
                <a:latin typeface="Arial" panose="020B0604020202020204" pitchFamily="34" charset="0"/>
                <a:cs typeface="Arial" panose="020B0604020202020204" pitchFamily="34" charset="0"/>
              </a:rPr>
              <a:t>Marketing Management</a:t>
            </a:r>
            <a:r>
              <a:rPr lang="en-GB" sz="1100" dirty="0">
                <a:effectLst/>
                <a:latin typeface="Arial" panose="020B0604020202020204" pitchFamily="34" charset="0"/>
                <a:cs typeface="Arial" panose="020B0604020202020204" pitchFamily="34" charset="0"/>
              </a:rPr>
              <a:t>. 15th ed., Boston, Pearson, 2016.</a:t>
            </a:r>
          </a:p>
          <a:p>
            <a:pPr marL="457200" indent="-457200">
              <a:lnSpc>
                <a:spcPct val="200000"/>
              </a:lnSpc>
            </a:pPr>
            <a:r>
              <a:rPr lang="en-GB" sz="1100" dirty="0" err="1">
                <a:effectLst/>
                <a:latin typeface="Arial" panose="020B0604020202020204" pitchFamily="34" charset="0"/>
                <a:cs typeface="Arial" panose="020B0604020202020204" pitchFamily="34" charset="0"/>
              </a:rPr>
              <a:t>Kunsman</a:t>
            </a:r>
            <a:r>
              <a:rPr lang="en-GB" sz="1100" dirty="0">
                <a:effectLst/>
                <a:latin typeface="Arial" panose="020B0604020202020204" pitchFamily="34" charset="0"/>
                <a:cs typeface="Arial" panose="020B0604020202020204" pitchFamily="34" charset="0"/>
              </a:rPr>
              <a:t>, Todd. “Internal Marketing: Why Your Company Should Prioritize It.” </a:t>
            </a:r>
            <a:r>
              <a:rPr lang="en-GB" sz="1100" i="1" dirty="0" err="1">
                <a:effectLst/>
                <a:latin typeface="Arial" panose="020B0604020202020204" pitchFamily="34" charset="0"/>
                <a:cs typeface="Arial" panose="020B0604020202020204" pitchFamily="34" charset="0"/>
              </a:rPr>
              <a:t>EveryoneSocial</a:t>
            </a:r>
            <a:r>
              <a:rPr lang="en-GB" sz="1100" dirty="0">
                <a:effectLst/>
                <a:latin typeface="Arial" panose="020B0604020202020204" pitchFamily="34" charset="0"/>
                <a:cs typeface="Arial" panose="020B0604020202020204" pitchFamily="34" charset="0"/>
              </a:rPr>
              <a:t>, 2 July 2019, everyonesocial.com/blog/internal-marketing/.</a:t>
            </a:r>
          </a:p>
          <a:p>
            <a:pPr marL="457200" indent="-457200">
              <a:lnSpc>
                <a:spcPct val="200000"/>
              </a:lnSpc>
            </a:pPr>
            <a:r>
              <a:rPr lang="en-GB" sz="1100" dirty="0">
                <a:effectLst/>
                <a:latin typeface="Arial" panose="020B0604020202020204" pitchFamily="34" charset="0"/>
                <a:cs typeface="Arial" panose="020B0604020202020204" pitchFamily="34" charset="0"/>
              </a:rPr>
              <a:t>“Relationship Marketing | What Is Relationship Marketing?” </a:t>
            </a:r>
            <a:r>
              <a:rPr lang="en-GB" sz="1100" i="1" dirty="0">
                <a:effectLst/>
                <a:latin typeface="Arial" panose="020B0604020202020204" pitchFamily="34" charset="0"/>
                <a:cs typeface="Arial" panose="020B0604020202020204" pitchFamily="34" charset="0"/>
              </a:rPr>
              <a:t>Marketing-Schools.org</a:t>
            </a:r>
            <a:r>
              <a:rPr lang="en-GB" sz="1100" dirty="0">
                <a:effectLst/>
                <a:latin typeface="Arial" panose="020B0604020202020204" pitchFamily="34" charset="0"/>
                <a:cs typeface="Arial" panose="020B0604020202020204" pitchFamily="34" charset="0"/>
              </a:rPr>
              <a:t>, 2021, www.marketing-schools.org/types-of-marketing/relationship-marketing.html.</a:t>
            </a:r>
          </a:p>
          <a:p>
            <a:endParaRPr lang="en-GB" sz="2000" dirty="0"/>
          </a:p>
        </p:txBody>
      </p:sp>
      <p:sp>
        <p:nvSpPr>
          <p:cNvPr id="4" name="Date Placeholder 3">
            <a:extLst>
              <a:ext uri="{FF2B5EF4-FFF2-40B4-BE49-F238E27FC236}">
                <a16:creationId xmlns:a16="http://schemas.microsoft.com/office/drawing/2014/main" id="{4444A3C9-57BE-5B37-2B7C-1592D2E83FC3}"/>
              </a:ext>
            </a:extLst>
          </p:cNvPr>
          <p:cNvSpPr>
            <a:spLocks noGrp="1"/>
          </p:cNvSpPr>
          <p:nvPr>
            <p:ph type="dt" sz="half" idx="10"/>
          </p:nvPr>
        </p:nvSpPr>
        <p:spPr/>
        <p:txBody>
          <a:bodyPr/>
          <a:lstStyle/>
          <a:p>
            <a:pPr>
              <a:defRPr/>
            </a:pPr>
            <a:fld id="{2303D31F-598B-47EE-BA37-93F097A3D676}" type="datetime1">
              <a:rPr lang="en-GB" altLang="en-US" smtClean="0"/>
              <a:pPr>
                <a:defRPr/>
              </a:pPr>
              <a:t>15/01/2025</a:t>
            </a:fld>
            <a:endParaRPr lang="en-GB" altLang="en-US"/>
          </a:p>
        </p:txBody>
      </p:sp>
      <p:sp>
        <p:nvSpPr>
          <p:cNvPr id="5" name="Slide Number Placeholder 4">
            <a:extLst>
              <a:ext uri="{FF2B5EF4-FFF2-40B4-BE49-F238E27FC236}">
                <a16:creationId xmlns:a16="http://schemas.microsoft.com/office/drawing/2014/main" id="{FCC96D7B-5FB2-5C3A-22BF-11370BC1EFB0}"/>
              </a:ext>
            </a:extLst>
          </p:cNvPr>
          <p:cNvSpPr>
            <a:spLocks noGrp="1"/>
          </p:cNvSpPr>
          <p:nvPr>
            <p:ph type="sldNum" sz="quarter" idx="12"/>
          </p:nvPr>
        </p:nvSpPr>
        <p:spPr/>
        <p:txBody>
          <a:bodyPr/>
          <a:lstStyle/>
          <a:p>
            <a:pPr>
              <a:defRPr/>
            </a:pPr>
            <a:fld id="{6550E941-99E4-4403-A917-B30FF69A9617}" type="slidenum">
              <a:rPr lang="en-GB" altLang="en-US" smtClean="0"/>
              <a:pPr>
                <a:defRPr/>
              </a:pPr>
              <a:t>26</a:t>
            </a:fld>
            <a:endParaRPr lang="en-GB" altLang="en-US"/>
          </a:p>
        </p:txBody>
      </p:sp>
    </p:spTree>
    <p:extLst>
      <p:ext uri="{BB962C8B-B14F-4D97-AF65-F5344CB8AC3E}">
        <p14:creationId xmlns:p14="http://schemas.microsoft.com/office/powerpoint/2010/main" val="48164871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0</TotalTime>
  <Words>1112</Words>
  <Application>Microsoft Office PowerPoint</Application>
  <PresentationFormat>On-screen Show (4:3)</PresentationFormat>
  <Paragraphs>156</Paragraphs>
  <Slides>26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26</vt:i4>
      </vt:variant>
    </vt:vector>
  </HeadingPairs>
  <TitlesOfParts>
    <vt:vector size="31" baseType="lpstr">
      <vt:lpstr>ＭＳ Ｐゴシック</vt:lpstr>
      <vt:lpstr>Arial</vt:lpstr>
      <vt:lpstr>Myriad Pro</vt:lpstr>
      <vt:lpstr>Verdana</vt:lpstr>
      <vt:lpstr>20140311PresentationUWTSDTemplate</vt:lpstr>
      <vt:lpstr>LCBB5015</vt:lpstr>
      <vt:lpstr>Learning Objectives</vt:lpstr>
      <vt:lpstr>What is Marketing?</vt:lpstr>
      <vt:lpstr>According to the UK Chartered Institute of Marketing:</vt:lpstr>
      <vt:lpstr>A rather different definition has been developed by the American Marketing Association (AMA): </vt:lpstr>
      <vt:lpstr>Marketing mgt dibb, simkin, pride and Ferrell</vt:lpstr>
      <vt:lpstr>An unsatisfied need is: </vt:lpstr>
      <vt:lpstr>Wants</vt:lpstr>
      <vt:lpstr>Activity</vt:lpstr>
      <vt:lpstr>B2B and B2C Customers</vt:lpstr>
      <vt:lpstr>Activity</vt:lpstr>
      <vt:lpstr>A market consists of: </vt:lpstr>
      <vt:lpstr>PowerPoint Presentation</vt:lpstr>
      <vt:lpstr>PowerPoint Presentation</vt:lpstr>
      <vt:lpstr>Relationship Marketing</vt:lpstr>
      <vt:lpstr>lifetime customer value </vt:lpstr>
      <vt:lpstr>The Marketing Mix</vt:lpstr>
      <vt:lpstr>The Marketing Mix Elements</vt:lpstr>
      <vt:lpstr>The Marketing Mix Elements</vt:lpstr>
      <vt:lpstr>Marketing Mix Elements – 7Ps</vt:lpstr>
      <vt:lpstr>Activity</vt:lpstr>
      <vt:lpstr>Internal Marketing</vt:lpstr>
      <vt:lpstr>Current Trends in Marketing</vt:lpstr>
      <vt:lpstr>Future Trends in Marketing</vt:lpstr>
      <vt:lpstr>Summary</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Sampath Liyanage Rodrigo</cp:lastModifiedBy>
  <cp:revision>143</cp:revision>
  <cp:lastPrinted>2018-07-09T15:27:01Z</cp:lastPrinted>
  <dcterms:created xsi:type="dcterms:W3CDTF">2002-10-07T19:43:58Z</dcterms:created>
  <dcterms:modified xsi:type="dcterms:W3CDTF">2025-01-15T08:47:39Z</dcterms:modified>
</cp:coreProperties>
</file>