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6" r:id="rId5"/>
    <p:sldId id="257" r:id="rId6"/>
    <p:sldId id="261" r:id="rId7"/>
    <p:sldId id="263" r:id="rId8"/>
    <p:sldId id="264" r:id="rId9"/>
    <p:sldId id="265" r:id="rId10"/>
    <p:sldId id="266" r:id="rId11"/>
    <p:sldId id="267" r:id="rId12"/>
    <p:sldId id="258" r:id="rId13"/>
    <p:sldId id="259" r:id="rId14"/>
    <p:sldId id="260" r:id="rId15"/>
    <p:sldId id="268" r:id="rId16"/>
    <p:sldId id="269"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E1AD284-4306-49D8-852A-90DE5D34CA13}" v="1174" dt="2026-03-22T23:28:17.36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48" d="100"/>
          <a:sy n="48" d="100"/>
        </p:scale>
        <p:origin x="67" y="73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5/10/relationships/revisionInfo" Target="revisionInfo.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03B47A-A12D-3E93-2B38-F634348CC64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2C3872C5-8100-D7D9-5F73-3DB9D38DC29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9D586C8-AAF1-6C2D-42DA-802F5B5B1529}"/>
              </a:ext>
            </a:extLst>
          </p:cNvPr>
          <p:cNvSpPr>
            <a:spLocks noGrp="1"/>
          </p:cNvSpPr>
          <p:nvPr>
            <p:ph type="dt" sz="half" idx="10"/>
          </p:nvPr>
        </p:nvSpPr>
        <p:spPr/>
        <p:txBody>
          <a:bodyPr/>
          <a:lstStyle/>
          <a:p>
            <a:fld id="{D5CB53DF-6D86-4786-8C85-5354A4555D4C}" type="datetimeFigureOut">
              <a:rPr lang="en-GB" smtClean="0"/>
              <a:t>22/03/2026</a:t>
            </a:fld>
            <a:endParaRPr lang="en-GB"/>
          </a:p>
        </p:txBody>
      </p:sp>
      <p:sp>
        <p:nvSpPr>
          <p:cNvPr id="5" name="Footer Placeholder 4">
            <a:extLst>
              <a:ext uri="{FF2B5EF4-FFF2-40B4-BE49-F238E27FC236}">
                <a16:creationId xmlns:a16="http://schemas.microsoft.com/office/drawing/2014/main" id="{F0B1BF26-A690-EAAD-AE8C-F185F75B81F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F524AE2-5ACD-0D40-8656-579689FEA5EB}"/>
              </a:ext>
            </a:extLst>
          </p:cNvPr>
          <p:cNvSpPr>
            <a:spLocks noGrp="1"/>
          </p:cNvSpPr>
          <p:nvPr>
            <p:ph type="sldNum" sz="quarter" idx="12"/>
          </p:nvPr>
        </p:nvSpPr>
        <p:spPr/>
        <p:txBody>
          <a:bodyPr/>
          <a:lstStyle/>
          <a:p>
            <a:fld id="{53AD3723-A583-485F-BA49-3107FB1166B5}" type="slidenum">
              <a:rPr lang="en-GB" smtClean="0"/>
              <a:t>‹#›</a:t>
            </a:fld>
            <a:endParaRPr lang="en-GB"/>
          </a:p>
        </p:txBody>
      </p:sp>
    </p:spTree>
    <p:extLst>
      <p:ext uri="{BB962C8B-B14F-4D97-AF65-F5344CB8AC3E}">
        <p14:creationId xmlns:p14="http://schemas.microsoft.com/office/powerpoint/2010/main" val="219466917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F8F837-9B13-E37C-5C15-0F305177104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E12F56A-12EC-1B61-1D56-68BCC661431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5E1B534-607C-7BE1-25EB-E030347036CC}"/>
              </a:ext>
            </a:extLst>
          </p:cNvPr>
          <p:cNvSpPr>
            <a:spLocks noGrp="1"/>
          </p:cNvSpPr>
          <p:nvPr>
            <p:ph type="dt" sz="half" idx="10"/>
          </p:nvPr>
        </p:nvSpPr>
        <p:spPr/>
        <p:txBody>
          <a:bodyPr/>
          <a:lstStyle/>
          <a:p>
            <a:fld id="{D5CB53DF-6D86-4786-8C85-5354A4555D4C}" type="datetimeFigureOut">
              <a:rPr lang="en-GB" smtClean="0"/>
              <a:t>22/03/2026</a:t>
            </a:fld>
            <a:endParaRPr lang="en-GB"/>
          </a:p>
        </p:txBody>
      </p:sp>
      <p:sp>
        <p:nvSpPr>
          <p:cNvPr id="5" name="Footer Placeholder 4">
            <a:extLst>
              <a:ext uri="{FF2B5EF4-FFF2-40B4-BE49-F238E27FC236}">
                <a16:creationId xmlns:a16="http://schemas.microsoft.com/office/drawing/2014/main" id="{0C9AC392-3D09-558D-F425-50DC6BF1FAF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C127D0-D18E-2AD3-43D4-BFF14D80518B}"/>
              </a:ext>
            </a:extLst>
          </p:cNvPr>
          <p:cNvSpPr>
            <a:spLocks noGrp="1"/>
          </p:cNvSpPr>
          <p:nvPr>
            <p:ph type="sldNum" sz="quarter" idx="12"/>
          </p:nvPr>
        </p:nvSpPr>
        <p:spPr/>
        <p:txBody>
          <a:bodyPr/>
          <a:lstStyle/>
          <a:p>
            <a:fld id="{53AD3723-A583-485F-BA49-3107FB1166B5}" type="slidenum">
              <a:rPr lang="en-GB" smtClean="0"/>
              <a:t>‹#›</a:t>
            </a:fld>
            <a:endParaRPr lang="en-GB"/>
          </a:p>
        </p:txBody>
      </p:sp>
    </p:spTree>
    <p:extLst>
      <p:ext uri="{BB962C8B-B14F-4D97-AF65-F5344CB8AC3E}">
        <p14:creationId xmlns:p14="http://schemas.microsoft.com/office/powerpoint/2010/main" val="25641465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57F4D-5296-DFFC-2E8C-A781ED5A30F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23E47DF-9C06-D4D6-EA13-98E0770CCAF5}"/>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F0B621A-68DC-584E-DA90-524E5EAE8505}"/>
              </a:ext>
            </a:extLst>
          </p:cNvPr>
          <p:cNvSpPr>
            <a:spLocks noGrp="1"/>
          </p:cNvSpPr>
          <p:nvPr>
            <p:ph type="dt" sz="half" idx="10"/>
          </p:nvPr>
        </p:nvSpPr>
        <p:spPr/>
        <p:txBody>
          <a:bodyPr/>
          <a:lstStyle/>
          <a:p>
            <a:fld id="{D5CB53DF-6D86-4786-8C85-5354A4555D4C}" type="datetimeFigureOut">
              <a:rPr lang="en-GB" smtClean="0"/>
              <a:t>22/03/2026</a:t>
            </a:fld>
            <a:endParaRPr lang="en-GB"/>
          </a:p>
        </p:txBody>
      </p:sp>
      <p:sp>
        <p:nvSpPr>
          <p:cNvPr id="5" name="Footer Placeholder 4">
            <a:extLst>
              <a:ext uri="{FF2B5EF4-FFF2-40B4-BE49-F238E27FC236}">
                <a16:creationId xmlns:a16="http://schemas.microsoft.com/office/drawing/2014/main" id="{32359FB3-A503-4E63-9FC3-EC4BE7C92A0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070BB87-E65A-2D24-C2C3-3057313575A2}"/>
              </a:ext>
            </a:extLst>
          </p:cNvPr>
          <p:cNvSpPr>
            <a:spLocks noGrp="1"/>
          </p:cNvSpPr>
          <p:nvPr>
            <p:ph type="sldNum" sz="quarter" idx="12"/>
          </p:nvPr>
        </p:nvSpPr>
        <p:spPr/>
        <p:txBody>
          <a:bodyPr/>
          <a:lstStyle/>
          <a:p>
            <a:fld id="{53AD3723-A583-485F-BA49-3107FB1166B5}" type="slidenum">
              <a:rPr lang="en-GB" smtClean="0"/>
              <a:t>‹#›</a:t>
            </a:fld>
            <a:endParaRPr lang="en-GB"/>
          </a:p>
        </p:txBody>
      </p:sp>
    </p:spTree>
    <p:extLst>
      <p:ext uri="{BB962C8B-B14F-4D97-AF65-F5344CB8AC3E}">
        <p14:creationId xmlns:p14="http://schemas.microsoft.com/office/powerpoint/2010/main" val="3653595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BB5805-5B98-0A62-FE48-D39D0E2CEAA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C4E6165-9802-83FD-3D1F-5CFA7862053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5B01776-0A53-EB12-950D-4BBD0E99076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E3EA3DA-506D-7206-74A7-BB977FB24F24}"/>
              </a:ext>
            </a:extLst>
          </p:cNvPr>
          <p:cNvSpPr>
            <a:spLocks noGrp="1"/>
          </p:cNvSpPr>
          <p:nvPr>
            <p:ph type="dt" sz="half" idx="10"/>
          </p:nvPr>
        </p:nvSpPr>
        <p:spPr/>
        <p:txBody>
          <a:bodyPr/>
          <a:lstStyle/>
          <a:p>
            <a:fld id="{D5CB53DF-6D86-4786-8C85-5354A4555D4C}" type="datetimeFigureOut">
              <a:rPr lang="en-GB" smtClean="0"/>
              <a:t>22/03/2026</a:t>
            </a:fld>
            <a:endParaRPr lang="en-GB"/>
          </a:p>
        </p:txBody>
      </p:sp>
      <p:sp>
        <p:nvSpPr>
          <p:cNvPr id="6" name="Footer Placeholder 5">
            <a:extLst>
              <a:ext uri="{FF2B5EF4-FFF2-40B4-BE49-F238E27FC236}">
                <a16:creationId xmlns:a16="http://schemas.microsoft.com/office/drawing/2014/main" id="{63FEA70D-4144-AF78-BC3A-B20F3A6E1BD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ABE4D79-6779-6B5B-EFA5-0CE7128DCE78}"/>
              </a:ext>
            </a:extLst>
          </p:cNvPr>
          <p:cNvSpPr>
            <a:spLocks noGrp="1"/>
          </p:cNvSpPr>
          <p:nvPr>
            <p:ph type="sldNum" sz="quarter" idx="12"/>
          </p:nvPr>
        </p:nvSpPr>
        <p:spPr/>
        <p:txBody>
          <a:bodyPr/>
          <a:lstStyle/>
          <a:p>
            <a:fld id="{53AD3723-A583-485F-BA49-3107FB1166B5}" type="slidenum">
              <a:rPr lang="en-GB" smtClean="0"/>
              <a:t>‹#›</a:t>
            </a:fld>
            <a:endParaRPr lang="en-GB"/>
          </a:p>
        </p:txBody>
      </p:sp>
    </p:spTree>
    <p:extLst>
      <p:ext uri="{BB962C8B-B14F-4D97-AF65-F5344CB8AC3E}">
        <p14:creationId xmlns:p14="http://schemas.microsoft.com/office/powerpoint/2010/main" val="48855997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31941E-B45F-B3F7-2CCB-A6E64FB1BFA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37665B8-3B4C-246F-6300-EFFA036FA00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9A26635-B25B-5811-AE38-E7BF50ED956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0888671-731F-4235-58D3-E3B62E92EB2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E56FB60-5726-50C9-17EC-8FFBF56D209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6D0975C-6AAE-9870-B3DF-693308D29DA6}"/>
              </a:ext>
            </a:extLst>
          </p:cNvPr>
          <p:cNvSpPr>
            <a:spLocks noGrp="1"/>
          </p:cNvSpPr>
          <p:nvPr>
            <p:ph type="dt" sz="half" idx="10"/>
          </p:nvPr>
        </p:nvSpPr>
        <p:spPr/>
        <p:txBody>
          <a:bodyPr/>
          <a:lstStyle/>
          <a:p>
            <a:fld id="{D5CB53DF-6D86-4786-8C85-5354A4555D4C}" type="datetimeFigureOut">
              <a:rPr lang="en-GB" smtClean="0"/>
              <a:t>22/03/2026</a:t>
            </a:fld>
            <a:endParaRPr lang="en-GB"/>
          </a:p>
        </p:txBody>
      </p:sp>
      <p:sp>
        <p:nvSpPr>
          <p:cNvPr id="8" name="Footer Placeholder 7">
            <a:extLst>
              <a:ext uri="{FF2B5EF4-FFF2-40B4-BE49-F238E27FC236}">
                <a16:creationId xmlns:a16="http://schemas.microsoft.com/office/drawing/2014/main" id="{4F1D86B1-43C6-48E5-29A5-F55D5B7F490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C4C98A2C-CBBD-5A14-CCD4-4DFDCC585129}"/>
              </a:ext>
            </a:extLst>
          </p:cNvPr>
          <p:cNvSpPr>
            <a:spLocks noGrp="1"/>
          </p:cNvSpPr>
          <p:nvPr>
            <p:ph type="sldNum" sz="quarter" idx="12"/>
          </p:nvPr>
        </p:nvSpPr>
        <p:spPr/>
        <p:txBody>
          <a:bodyPr/>
          <a:lstStyle/>
          <a:p>
            <a:fld id="{53AD3723-A583-485F-BA49-3107FB1166B5}" type="slidenum">
              <a:rPr lang="en-GB" smtClean="0"/>
              <a:t>‹#›</a:t>
            </a:fld>
            <a:endParaRPr lang="en-GB"/>
          </a:p>
        </p:txBody>
      </p:sp>
    </p:spTree>
    <p:extLst>
      <p:ext uri="{BB962C8B-B14F-4D97-AF65-F5344CB8AC3E}">
        <p14:creationId xmlns:p14="http://schemas.microsoft.com/office/powerpoint/2010/main" val="38416898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B3A6A6-1141-ADA8-6D11-D08EA1A9EE46}"/>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9D0095B-DD34-6A61-BD58-607AFB2744EA}"/>
              </a:ext>
            </a:extLst>
          </p:cNvPr>
          <p:cNvSpPr>
            <a:spLocks noGrp="1"/>
          </p:cNvSpPr>
          <p:nvPr>
            <p:ph type="dt" sz="half" idx="10"/>
          </p:nvPr>
        </p:nvSpPr>
        <p:spPr/>
        <p:txBody>
          <a:bodyPr/>
          <a:lstStyle/>
          <a:p>
            <a:fld id="{D5CB53DF-6D86-4786-8C85-5354A4555D4C}" type="datetimeFigureOut">
              <a:rPr lang="en-GB" smtClean="0"/>
              <a:t>22/03/2026</a:t>
            </a:fld>
            <a:endParaRPr lang="en-GB"/>
          </a:p>
        </p:txBody>
      </p:sp>
      <p:sp>
        <p:nvSpPr>
          <p:cNvPr id="4" name="Footer Placeholder 3">
            <a:extLst>
              <a:ext uri="{FF2B5EF4-FFF2-40B4-BE49-F238E27FC236}">
                <a16:creationId xmlns:a16="http://schemas.microsoft.com/office/drawing/2014/main" id="{EB49C6FC-D62E-09F0-2477-4289D3F549A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AEAD1030-5F9A-17D4-FF8B-507C4ACD789A}"/>
              </a:ext>
            </a:extLst>
          </p:cNvPr>
          <p:cNvSpPr>
            <a:spLocks noGrp="1"/>
          </p:cNvSpPr>
          <p:nvPr>
            <p:ph type="sldNum" sz="quarter" idx="12"/>
          </p:nvPr>
        </p:nvSpPr>
        <p:spPr/>
        <p:txBody>
          <a:bodyPr/>
          <a:lstStyle/>
          <a:p>
            <a:fld id="{53AD3723-A583-485F-BA49-3107FB1166B5}" type="slidenum">
              <a:rPr lang="en-GB" smtClean="0"/>
              <a:t>‹#›</a:t>
            </a:fld>
            <a:endParaRPr lang="en-GB"/>
          </a:p>
        </p:txBody>
      </p:sp>
    </p:spTree>
    <p:extLst>
      <p:ext uri="{BB962C8B-B14F-4D97-AF65-F5344CB8AC3E}">
        <p14:creationId xmlns:p14="http://schemas.microsoft.com/office/powerpoint/2010/main" val="8587668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72DCD20-65EF-FD82-FDC3-04BBE06A9259}"/>
              </a:ext>
            </a:extLst>
          </p:cNvPr>
          <p:cNvSpPr>
            <a:spLocks noGrp="1"/>
          </p:cNvSpPr>
          <p:nvPr>
            <p:ph type="dt" sz="half" idx="10"/>
          </p:nvPr>
        </p:nvSpPr>
        <p:spPr/>
        <p:txBody>
          <a:bodyPr/>
          <a:lstStyle/>
          <a:p>
            <a:fld id="{D5CB53DF-6D86-4786-8C85-5354A4555D4C}" type="datetimeFigureOut">
              <a:rPr lang="en-GB" smtClean="0"/>
              <a:t>22/03/2026</a:t>
            </a:fld>
            <a:endParaRPr lang="en-GB"/>
          </a:p>
        </p:txBody>
      </p:sp>
      <p:sp>
        <p:nvSpPr>
          <p:cNvPr id="3" name="Footer Placeholder 2">
            <a:extLst>
              <a:ext uri="{FF2B5EF4-FFF2-40B4-BE49-F238E27FC236}">
                <a16:creationId xmlns:a16="http://schemas.microsoft.com/office/drawing/2014/main" id="{0FE65908-106E-EA56-D791-32961B6C20A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31B3BCB-F588-ABF4-79AD-04213023D135}"/>
              </a:ext>
            </a:extLst>
          </p:cNvPr>
          <p:cNvSpPr>
            <a:spLocks noGrp="1"/>
          </p:cNvSpPr>
          <p:nvPr>
            <p:ph type="sldNum" sz="quarter" idx="12"/>
          </p:nvPr>
        </p:nvSpPr>
        <p:spPr/>
        <p:txBody>
          <a:bodyPr/>
          <a:lstStyle/>
          <a:p>
            <a:fld id="{53AD3723-A583-485F-BA49-3107FB1166B5}" type="slidenum">
              <a:rPr lang="en-GB" smtClean="0"/>
              <a:t>‹#›</a:t>
            </a:fld>
            <a:endParaRPr lang="en-GB"/>
          </a:p>
        </p:txBody>
      </p:sp>
    </p:spTree>
    <p:extLst>
      <p:ext uri="{BB962C8B-B14F-4D97-AF65-F5344CB8AC3E}">
        <p14:creationId xmlns:p14="http://schemas.microsoft.com/office/powerpoint/2010/main" val="306029645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EEDF30-75F5-1453-9215-5FB1F1D71DB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99B0EED-4401-0FFA-8A64-38D5347309A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4E21DC8-B807-56DB-B9D0-918A37F87D7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CED1D4C-A2C8-6531-2455-1350078F8076}"/>
              </a:ext>
            </a:extLst>
          </p:cNvPr>
          <p:cNvSpPr>
            <a:spLocks noGrp="1"/>
          </p:cNvSpPr>
          <p:nvPr>
            <p:ph type="dt" sz="half" idx="10"/>
          </p:nvPr>
        </p:nvSpPr>
        <p:spPr/>
        <p:txBody>
          <a:bodyPr/>
          <a:lstStyle/>
          <a:p>
            <a:fld id="{D5CB53DF-6D86-4786-8C85-5354A4555D4C}" type="datetimeFigureOut">
              <a:rPr lang="en-GB" smtClean="0"/>
              <a:t>22/03/2026</a:t>
            </a:fld>
            <a:endParaRPr lang="en-GB"/>
          </a:p>
        </p:txBody>
      </p:sp>
      <p:sp>
        <p:nvSpPr>
          <p:cNvPr id="6" name="Footer Placeholder 5">
            <a:extLst>
              <a:ext uri="{FF2B5EF4-FFF2-40B4-BE49-F238E27FC236}">
                <a16:creationId xmlns:a16="http://schemas.microsoft.com/office/drawing/2014/main" id="{99FC59C4-5EFA-9063-D1BF-54C0B04B78F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2B886A7-00AB-C860-E760-85D195DE9934}"/>
              </a:ext>
            </a:extLst>
          </p:cNvPr>
          <p:cNvSpPr>
            <a:spLocks noGrp="1"/>
          </p:cNvSpPr>
          <p:nvPr>
            <p:ph type="sldNum" sz="quarter" idx="12"/>
          </p:nvPr>
        </p:nvSpPr>
        <p:spPr/>
        <p:txBody>
          <a:bodyPr/>
          <a:lstStyle/>
          <a:p>
            <a:fld id="{53AD3723-A583-485F-BA49-3107FB1166B5}" type="slidenum">
              <a:rPr lang="en-GB" smtClean="0"/>
              <a:t>‹#›</a:t>
            </a:fld>
            <a:endParaRPr lang="en-GB"/>
          </a:p>
        </p:txBody>
      </p:sp>
    </p:spTree>
    <p:extLst>
      <p:ext uri="{BB962C8B-B14F-4D97-AF65-F5344CB8AC3E}">
        <p14:creationId xmlns:p14="http://schemas.microsoft.com/office/powerpoint/2010/main" val="220675144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1BFFA1-B3B9-D3F6-1EF7-DB225CFF8CE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D7E4F0AD-91B8-45E2-B06F-780EEAE2777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07C888C0-995B-60B1-5C3B-E778AFC35E4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F171121-84BB-9A74-B7A2-F29D5F66F7A1}"/>
              </a:ext>
            </a:extLst>
          </p:cNvPr>
          <p:cNvSpPr>
            <a:spLocks noGrp="1"/>
          </p:cNvSpPr>
          <p:nvPr>
            <p:ph type="dt" sz="half" idx="10"/>
          </p:nvPr>
        </p:nvSpPr>
        <p:spPr/>
        <p:txBody>
          <a:bodyPr/>
          <a:lstStyle/>
          <a:p>
            <a:fld id="{D5CB53DF-6D86-4786-8C85-5354A4555D4C}" type="datetimeFigureOut">
              <a:rPr lang="en-GB" smtClean="0"/>
              <a:t>22/03/2026</a:t>
            </a:fld>
            <a:endParaRPr lang="en-GB"/>
          </a:p>
        </p:txBody>
      </p:sp>
      <p:sp>
        <p:nvSpPr>
          <p:cNvPr id="6" name="Footer Placeholder 5">
            <a:extLst>
              <a:ext uri="{FF2B5EF4-FFF2-40B4-BE49-F238E27FC236}">
                <a16:creationId xmlns:a16="http://schemas.microsoft.com/office/drawing/2014/main" id="{7A6EFA00-2073-E746-3756-16E515598C6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EB67DB6-70EF-263D-A51C-93DB9332005C}"/>
              </a:ext>
            </a:extLst>
          </p:cNvPr>
          <p:cNvSpPr>
            <a:spLocks noGrp="1"/>
          </p:cNvSpPr>
          <p:nvPr>
            <p:ph type="sldNum" sz="quarter" idx="12"/>
          </p:nvPr>
        </p:nvSpPr>
        <p:spPr/>
        <p:txBody>
          <a:bodyPr/>
          <a:lstStyle/>
          <a:p>
            <a:fld id="{53AD3723-A583-485F-BA49-3107FB1166B5}" type="slidenum">
              <a:rPr lang="en-GB" smtClean="0"/>
              <a:t>‹#›</a:t>
            </a:fld>
            <a:endParaRPr lang="en-GB"/>
          </a:p>
        </p:txBody>
      </p:sp>
    </p:spTree>
    <p:extLst>
      <p:ext uri="{BB962C8B-B14F-4D97-AF65-F5344CB8AC3E}">
        <p14:creationId xmlns:p14="http://schemas.microsoft.com/office/powerpoint/2010/main" val="115594576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CC1D0D-A067-449E-CD8A-4023344B183B}"/>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62720CF-3A10-6049-99C0-E0372109F12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0B8A625-8642-4A66-ADA1-3C4502C1BB35}"/>
              </a:ext>
            </a:extLst>
          </p:cNvPr>
          <p:cNvSpPr>
            <a:spLocks noGrp="1"/>
          </p:cNvSpPr>
          <p:nvPr>
            <p:ph type="dt" sz="half" idx="10"/>
          </p:nvPr>
        </p:nvSpPr>
        <p:spPr/>
        <p:txBody>
          <a:bodyPr/>
          <a:lstStyle/>
          <a:p>
            <a:fld id="{D5CB53DF-6D86-4786-8C85-5354A4555D4C}" type="datetimeFigureOut">
              <a:rPr lang="en-GB" smtClean="0"/>
              <a:t>22/03/2026</a:t>
            </a:fld>
            <a:endParaRPr lang="en-GB"/>
          </a:p>
        </p:txBody>
      </p:sp>
      <p:sp>
        <p:nvSpPr>
          <p:cNvPr id="5" name="Footer Placeholder 4">
            <a:extLst>
              <a:ext uri="{FF2B5EF4-FFF2-40B4-BE49-F238E27FC236}">
                <a16:creationId xmlns:a16="http://schemas.microsoft.com/office/drawing/2014/main" id="{370FE449-9EE3-ED34-D0D6-B8231A3F5D7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8785C4F-5DB4-32E1-D978-01004C48C7C5}"/>
              </a:ext>
            </a:extLst>
          </p:cNvPr>
          <p:cNvSpPr>
            <a:spLocks noGrp="1"/>
          </p:cNvSpPr>
          <p:nvPr>
            <p:ph type="sldNum" sz="quarter" idx="12"/>
          </p:nvPr>
        </p:nvSpPr>
        <p:spPr/>
        <p:txBody>
          <a:bodyPr/>
          <a:lstStyle/>
          <a:p>
            <a:fld id="{53AD3723-A583-485F-BA49-3107FB1166B5}" type="slidenum">
              <a:rPr lang="en-GB" smtClean="0"/>
              <a:t>‹#›</a:t>
            </a:fld>
            <a:endParaRPr lang="en-GB"/>
          </a:p>
        </p:txBody>
      </p:sp>
    </p:spTree>
    <p:extLst>
      <p:ext uri="{BB962C8B-B14F-4D97-AF65-F5344CB8AC3E}">
        <p14:creationId xmlns:p14="http://schemas.microsoft.com/office/powerpoint/2010/main" val="423378528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2DD64BB-A91C-210A-6E58-95C05BC01BD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42EC154-07EA-DE98-94F3-5FD692E3731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7FB55E6-6036-1000-34DF-8D5CD143F3BF}"/>
              </a:ext>
            </a:extLst>
          </p:cNvPr>
          <p:cNvSpPr>
            <a:spLocks noGrp="1"/>
          </p:cNvSpPr>
          <p:nvPr>
            <p:ph type="dt" sz="half" idx="10"/>
          </p:nvPr>
        </p:nvSpPr>
        <p:spPr/>
        <p:txBody>
          <a:bodyPr/>
          <a:lstStyle/>
          <a:p>
            <a:fld id="{D5CB53DF-6D86-4786-8C85-5354A4555D4C}" type="datetimeFigureOut">
              <a:rPr lang="en-GB" smtClean="0"/>
              <a:t>22/03/2026</a:t>
            </a:fld>
            <a:endParaRPr lang="en-GB"/>
          </a:p>
        </p:txBody>
      </p:sp>
      <p:sp>
        <p:nvSpPr>
          <p:cNvPr id="5" name="Footer Placeholder 4">
            <a:extLst>
              <a:ext uri="{FF2B5EF4-FFF2-40B4-BE49-F238E27FC236}">
                <a16:creationId xmlns:a16="http://schemas.microsoft.com/office/drawing/2014/main" id="{D59F5904-5736-D42E-EC67-4488F0D77EA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0098219-894A-1393-9045-D9AF7DEED32E}"/>
              </a:ext>
            </a:extLst>
          </p:cNvPr>
          <p:cNvSpPr>
            <a:spLocks noGrp="1"/>
          </p:cNvSpPr>
          <p:nvPr>
            <p:ph type="sldNum" sz="quarter" idx="12"/>
          </p:nvPr>
        </p:nvSpPr>
        <p:spPr/>
        <p:txBody>
          <a:bodyPr/>
          <a:lstStyle/>
          <a:p>
            <a:fld id="{53AD3723-A583-485F-BA49-3107FB1166B5}" type="slidenum">
              <a:rPr lang="en-GB" smtClean="0"/>
              <a:t>‹#›</a:t>
            </a:fld>
            <a:endParaRPr lang="en-GB"/>
          </a:p>
        </p:txBody>
      </p:sp>
    </p:spTree>
    <p:extLst>
      <p:ext uri="{BB962C8B-B14F-4D97-AF65-F5344CB8AC3E}">
        <p14:creationId xmlns:p14="http://schemas.microsoft.com/office/powerpoint/2010/main" val="35829619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111E1D5-247A-4172-597E-E32DEA40BCA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80CE4A8-1BCE-45BB-0425-1FB99365CB0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316477D-4A1F-B7F5-E0DF-8F1BBA48390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D5CB53DF-6D86-4786-8C85-5354A4555D4C}" type="datetimeFigureOut">
              <a:rPr lang="en-GB" smtClean="0"/>
              <a:t>22/03/2026</a:t>
            </a:fld>
            <a:endParaRPr lang="en-GB"/>
          </a:p>
        </p:txBody>
      </p:sp>
      <p:sp>
        <p:nvSpPr>
          <p:cNvPr id="5" name="Footer Placeholder 4">
            <a:extLst>
              <a:ext uri="{FF2B5EF4-FFF2-40B4-BE49-F238E27FC236}">
                <a16:creationId xmlns:a16="http://schemas.microsoft.com/office/drawing/2014/main" id="{24B5F229-6F06-2812-FAF7-70160C3F926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EA9E5420-1855-9007-AC60-372286E2E6F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53AD3723-A583-485F-BA49-3107FB1166B5}" type="slidenum">
              <a:rPr lang="en-GB" smtClean="0"/>
              <a:t>‹#›</a:t>
            </a:fld>
            <a:endParaRPr lang="en-GB"/>
          </a:p>
        </p:txBody>
      </p:sp>
    </p:spTree>
    <p:extLst>
      <p:ext uri="{BB962C8B-B14F-4D97-AF65-F5344CB8AC3E}">
        <p14:creationId xmlns:p14="http://schemas.microsoft.com/office/powerpoint/2010/main" val="116492337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8" Type="http://schemas.openxmlformats.org/officeDocument/2006/relationships/hyperlink" Target="https://www.gov.uk/police-powers-to-stop-and-search-your-rights/police-powers-stop-search" TargetMode="External"/><Relationship Id="rId3" Type="http://schemas.openxmlformats.org/officeDocument/2006/relationships/hyperlink" Target="https://www.college.police.uk/ethics/code-of-practice" TargetMode="External"/><Relationship Id="rId7" Type="http://schemas.openxmlformats.org/officeDocument/2006/relationships/hyperlink" Target="https://homeofficemedia.blog.gov.uk/2017/08/09/home-office-in-the-media-9-august-2017" TargetMode="External"/><Relationship Id="rId2" Type="http://schemas.openxmlformats.org/officeDocument/2006/relationships/hyperlink" Target="https://library.college.police.uk/docs/appref/CCS207-CCS0120853800-001-Code-of-Practice-on-Armed-Policing.pdf" TargetMode="External"/><Relationship Id="rId1" Type="http://schemas.openxmlformats.org/officeDocument/2006/relationships/slideLayout" Target="../slideLayouts/slideLayout2.xml"/><Relationship Id="rId6" Type="http://schemas.openxmlformats.org/officeDocument/2006/relationships/hyperlink" Target="https://www.gov.uk/government/publications/pace-code-g-2012/pace-code-g-2012-accessible" TargetMode="External"/><Relationship Id="rId5" Type="http://schemas.openxmlformats.org/officeDocument/2006/relationships/hyperlink" Target="https://www.college.police.uk/guidance/pnc-and-leds/code-of-practice" TargetMode="External"/><Relationship Id="rId10" Type="http://schemas.openxmlformats.org/officeDocument/2006/relationships/hyperlink" Target="https://media.gettyimages.com/id/78603895/photo/liverpool-united-kingdom-police-officers-combating-potential-knife-crime-stop-and-search-people.jpg?s=612x612&amp;w=gi&amp;k=20&amp;c=5i0z5z2XIayz9hg7OaJXO5ZbzWOCoMKukDLdHaS6iZk=" TargetMode="External"/><Relationship Id="rId4" Type="http://schemas.openxmlformats.org/officeDocument/2006/relationships/hyperlink" Target="https://www.college.police.uk/guidance/police-information-and-records-management-code-practice" TargetMode="External"/><Relationship Id="rId9" Type="http://schemas.openxmlformats.org/officeDocument/2006/relationships/hyperlink" Target="https://c8.alamy.com/comp/K3NN9D/london-uk-28th-august-2017-police-perform-stop-and-search-on-suspects-K3NN9D.jp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522B21E-B2B9-4C72-9A71-C87EFD1374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EB7D2A2-F448-44D4-938C-DC84CBCB3B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4412583"/>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871AEA07-1E14-44B4-8E55-64EF049CD6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6464" y="551962"/>
            <a:ext cx="10999072" cy="4618549"/>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9BCB470-26EE-4AFB-60C7-AF29E3EB7EC1}"/>
              </a:ext>
            </a:extLst>
          </p:cNvPr>
          <p:cNvSpPr>
            <a:spLocks noGrp="1"/>
          </p:cNvSpPr>
          <p:nvPr>
            <p:ph type="ctrTitle"/>
          </p:nvPr>
        </p:nvSpPr>
        <p:spPr>
          <a:xfrm>
            <a:off x="1524000" y="1293338"/>
            <a:ext cx="9144000" cy="3274592"/>
          </a:xfrm>
        </p:spPr>
        <p:txBody>
          <a:bodyPr anchor="ctr">
            <a:normAutofit/>
          </a:bodyPr>
          <a:lstStyle/>
          <a:p>
            <a:r>
              <a:rPr lang="en-GB" sz="4500" i="1"/>
              <a:t>“Evaluate how the introduction of Code G of the Police and Criminal Evidence Act 1984, Codes of Practice, improved the process of dealing with prisoners in a fair and lawful manner.” </a:t>
            </a:r>
            <a:endParaRPr lang="en-GB" sz="4500"/>
          </a:p>
        </p:txBody>
      </p:sp>
      <p:sp>
        <p:nvSpPr>
          <p:cNvPr id="3" name="Subtitle 2">
            <a:extLst>
              <a:ext uri="{FF2B5EF4-FFF2-40B4-BE49-F238E27FC236}">
                <a16:creationId xmlns:a16="http://schemas.microsoft.com/office/drawing/2014/main" id="{B26BE38F-CE9B-B34B-5838-5F36CCB89415}"/>
              </a:ext>
            </a:extLst>
          </p:cNvPr>
          <p:cNvSpPr>
            <a:spLocks noGrp="1"/>
          </p:cNvSpPr>
          <p:nvPr>
            <p:ph type="subTitle" idx="1"/>
          </p:nvPr>
        </p:nvSpPr>
        <p:spPr>
          <a:xfrm>
            <a:off x="1524000" y="5514052"/>
            <a:ext cx="9144000" cy="651910"/>
          </a:xfrm>
        </p:spPr>
        <p:txBody>
          <a:bodyPr anchor="ctr">
            <a:normAutofit/>
          </a:bodyPr>
          <a:lstStyle/>
          <a:p>
            <a:r>
              <a:rPr lang="en-GB" dirty="0"/>
              <a:t>By Harrison Meadows 2501629</a:t>
            </a:r>
          </a:p>
        </p:txBody>
      </p:sp>
      <p:cxnSp>
        <p:nvCxnSpPr>
          <p:cNvPr id="14" name="Straight Connector 13">
            <a:extLst>
              <a:ext uri="{FF2B5EF4-FFF2-40B4-BE49-F238E27FC236}">
                <a16:creationId xmlns:a16="http://schemas.microsoft.com/office/drawing/2014/main" id="{F7C8EA93-3210-4C62-99E9-153C275E3A8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96464" y="6354708"/>
            <a:ext cx="11000232" cy="0"/>
          </a:xfrm>
          <a:prstGeom prst="line">
            <a:avLst/>
          </a:prstGeom>
          <a:ln w="10160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98279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par>
                                <p:cTn id="8" presetID="10" presetClass="entr" presetSubtype="0" fill="hold" grpId="0" nodeType="withEffect">
                                  <p:stCondLst>
                                    <p:cond delay="1000"/>
                                  </p:stCondLst>
                                  <p:iterate type="wd">
                                    <p:tmPct val="15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10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4DA718D0-4865-4629-8134-44F68D41D5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1" name="Group 20">
            <a:extLst>
              <a:ext uri="{FF2B5EF4-FFF2-40B4-BE49-F238E27FC236}">
                <a16:creationId xmlns:a16="http://schemas.microsoft.com/office/drawing/2014/main" id="{65167ED7-6315-43AB-B1B6-C326D5FD8F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2340441" y="2666183"/>
            <a:ext cx="5860051" cy="527712"/>
            <a:chOff x="6081624" y="1998368"/>
            <a:chExt cx="5613457" cy="782175"/>
          </a:xfrm>
          <a:solidFill>
            <a:schemeClr val="accent4"/>
          </a:solidFill>
        </p:grpSpPr>
        <p:sp>
          <p:nvSpPr>
            <p:cNvPr id="22" name="Rectangle 21">
              <a:extLst>
                <a:ext uri="{FF2B5EF4-FFF2-40B4-BE49-F238E27FC236}">
                  <a16:creationId xmlns:a16="http://schemas.microsoft.com/office/drawing/2014/main" id="{EF4D8839-FB03-487D-ACC8-8BFEDD4FEB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0EF75023-9A3B-42FC-B704-61A8F7BEF4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6081624" y="1998844"/>
              <a:ext cx="5372968" cy="7816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5" name="Rectangle 24">
            <a:extLst>
              <a:ext uri="{FF2B5EF4-FFF2-40B4-BE49-F238E27FC236}">
                <a16:creationId xmlns:a16="http://schemas.microsoft.com/office/drawing/2014/main" id="{CBC4F608-B4B8-48C3-9572-C0F061B1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922919"/>
            <a:ext cx="11111729" cy="546125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D7F2482-AC6B-CD30-3753-082073A890B3}"/>
              </a:ext>
            </a:extLst>
          </p:cNvPr>
          <p:cNvSpPr>
            <a:spLocks noGrp="1"/>
          </p:cNvSpPr>
          <p:nvPr>
            <p:ph type="title"/>
          </p:nvPr>
        </p:nvSpPr>
        <p:spPr>
          <a:xfrm>
            <a:off x="1282963" y="1238080"/>
            <a:ext cx="9849751" cy="1349671"/>
          </a:xfrm>
        </p:spPr>
        <p:txBody>
          <a:bodyPr anchor="b">
            <a:normAutofit/>
          </a:bodyPr>
          <a:lstStyle/>
          <a:p>
            <a:r>
              <a:rPr lang="en-GB" sz="5400"/>
              <a:t>Acknowledgement of AI</a:t>
            </a:r>
          </a:p>
        </p:txBody>
      </p:sp>
      <p:sp>
        <p:nvSpPr>
          <p:cNvPr id="3" name="Content Placeholder 2">
            <a:extLst>
              <a:ext uri="{FF2B5EF4-FFF2-40B4-BE49-F238E27FC236}">
                <a16:creationId xmlns:a16="http://schemas.microsoft.com/office/drawing/2014/main" id="{EDCE214F-295F-FC6B-A69D-277F1C4CAFC7}"/>
              </a:ext>
            </a:extLst>
          </p:cNvPr>
          <p:cNvSpPr>
            <a:spLocks noGrp="1"/>
          </p:cNvSpPr>
          <p:nvPr>
            <p:ph idx="1"/>
          </p:nvPr>
        </p:nvSpPr>
        <p:spPr>
          <a:xfrm>
            <a:off x="1289304" y="2902913"/>
            <a:ext cx="9849751" cy="3032168"/>
          </a:xfrm>
        </p:spPr>
        <p:txBody>
          <a:bodyPr anchor="ctr">
            <a:normAutofit/>
          </a:bodyPr>
          <a:lstStyle/>
          <a:p>
            <a:pPr marL="0" indent="0">
              <a:buNone/>
            </a:pPr>
            <a:r>
              <a:rPr lang="en-GB" sz="2000"/>
              <a:t>I confirm that I have not presented any AI generated text as my own work. I confirm I have copies of my drafts, notes, and other resources I used before, and after the use of AI tools which I may be asked to provide in evidence</a:t>
            </a:r>
          </a:p>
        </p:txBody>
      </p:sp>
    </p:spTree>
    <p:extLst>
      <p:ext uri="{BB962C8B-B14F-4D97-AF65-F5344CB8AC3E}">
        <p14:creationId xmlns:p14="http://schemas.microsoft.com/office/powerpoint/2010/main" val="38342300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97ED835-79B1-2E7A-6FA2-CBF178CD6920}"/>
              </a:ext>
            </a:extLst>
          </p:cNvPr>
          <p:cNvSpPr>
            <a:spLocks noGrp="1"/>
          </p:cNvSpPr>
          <p:nvPr>
            <p:ph type="title"/>
          </p:nvPr>
        </p:nvSpPr>
        <p:spPr>
          <a:xfrm>
            <a:off x="1043631" y="809898"/>
            <a:ext cx="9942716" cy="1554480"/>
          </a:xfrm>
        </p:spPr>
        <p:txBody>
          <a:bodyPr anchor="ctr">
            <a:normAutofit/>
          </a:bodyPr>
          <a:lstStyle/>
          <a:p>
            <a:r>
              <a:rPr lang="en-GB" sz="4800"/>
              <a:t>Introduction of Topic</a:t>
            </a:r>
          </a:p>
        </p:txBody>
      </p:sp>
      <p:sp>
        <p:nvSpPr>
          <p:cNvPr id="3" name="Content Placeholder 2">
            <a:extLst>
              <a:ext uri="{FF2B5EF4-FFF2-40B4-BE49-F238E27FC236}">
                <a16:creationId xmlns:a16="http://schemas.microsoft.com/office/drawing/2014/main" id="{81CF96B0-1C62-493B-9E89-7576886515A5}"/>
              </a:ext>
            </a:extLst>
          </p:cNvPr>
          <p:cNvSpPr>
            <a:spLocks noGrp="1"/>
          </p:cNvSpPr>
          <p:nvPr>
            <p:ph idx="1"/>
          </p:nvPr>
        </p:nvSpPr>
        <p:spPr>
          <a:xfrm>
            <a:off x="1045028" y="3017522"/>
            <a:ext cx="9941319" cy="3124658"/>
          </a:xfrm>
        </p:spPr>
        <p:txBody>
          <a:bodyPr anchor="ctr">
            <a:normAutofit/>
          </a:bodyPr>
          <a:lstStyle/>
          <a:p>
            <a:pPr marL="0" indent="0">
              <a:buNone/>
            </a:pPr>
            <a:r>
              <a:rPr lang="en-GB" sz="2200" dirty="0"/>
              <a:t>In this presentation the following topics will be discussed:</a:t>
            </a:r>
          </a:p>
          <a:p>
            <a:pPr marL="0" indent="0">
              <a:buNone/>
            </a:pPr>
            <a:endParaRPr lang="en-GB" sz="2200" dirty="0"/>
          </a:p>
          <a:p>
            <a:pPr marL="0" indent="0">
              <a:buNone/>
            </a:pPr>
            <a:r>
              <a:rPr lang="en-GB" sz="2200" dirty="0"/>
              <a:t>Code G of the Police and Criminal Evidence Act 1984</a:t>
            </a:r>
          </a:p>
          <a:p>
            <a:pPr marL="0" indent="0">
              <a:buNone/>
            </a:pPr>
            <a:endParaRPr lang="en-GB" sz="2200" dirty="0"/>
          </a:p>
          <a:p>
            <a:pPr marL="0" indent="0">
              <a:buNone/>
            </a:pPr>
            <a:r>
              <a:rPr lang="en-GB" sz="2200" dirty="0"/>
              <a:t>The Codes and Practice of the Police.</a:t>
            </a:r>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1887390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22" name="Rectangle 21">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59C7297-9F8C-1573-BD22-0AB3A6B4476D}"/>
              </a:ext>
            </a:extLst>
          </p:cNvPr>
          <p:cNvSpPr>
            <a:spLocks noGrp="1"/>
          </p:cNvSpPr>
          <p:nvPr>
            <p:ph type="title"/>
          </p:nvPr>
        </p:nvSpPr>
        <p:spPr>
          <a:xfrm>
            <a:off x="761803" y="350196"/>
            <a:ext cx="4646904" cy="1624520"/>
          </a:xfrm>
        </p:spPr>
        <p:txBody>
          <a:bodyPr anchor="ctr">
            <a:normAutofit/>
          </a:bodyPr>
          <a:lstStyle/>
          <a:p>
            <a:r>
              <a:rPr lang="en-GB" sz="4000"/>
              <a:t>Codes of Practices of the Police</a:t>
            </a:r>
          </a:p>
        </p:txBody>
      </p:sp>
      <p:sp>
        <p:nvSpPr>
          <p:cNvPr id="3" name="Content Placeholder 2">
            <a:extLst>
              <a:ext uri="{FF2B5EF4-FFF2-40B4-BE49-F238E27FC236}">
                <a16:creationId xmlns:a16="http://schemas.microsoft.com/office/drawing/2014/main" id="{B3C3F2FB-8FD6-02EF-E895-B951EF9EBC25}"/>
              </a:ext>
            </a:extLst>
          </p:cNvPr>
          <p:cNvSpPr>
            <a:spLocks noGrp="1"/>
          </p:cNvSpPr>
          <p:nvPr>
            <p:ph idx="1"/>
          </p:nvPr>
        </p:nvSpPr>
        <p:spPr>
          <a:xfrm>
            <a:off x="761802" y="2743200"/>
            <a:ext cx="4646905" cy="3613149"/>
          </a:xfrm>
        </p:spPr>
        <p:txBody>
          <a:bodyPr anchor="ctr">
            <a:normAutofit/>
          </a:bodyPr>
          <a:lstStyle/>
          <a:p>
            <a:pPr marL="0" indent="0">
              <a:buNone/>
            </a:pPr>
            <a:r>
              <a:rPr lang="en-GB" sz="2000" dirty="0"/>
              <a:t>The codes of Practices of the police are broken into categories such as:</a:t>
            </a:r>
          </a:p>
          <a:p>
            <a:endParaRPr lang="en-GB" sz="2000" dirty="0"/>
          </a:p>
          <a:p>
            <a:pPr marL="0" indent="0">
              <a:buNone/>
            </a:pPr>
            <a:r>
              <a:rPr lang="en-GB" sz="2000" dirty="0"/>
              <a:t>Armed Policing</a:t>
            </a:r>
          </a:p>
          <a:p>
            <a:pPr marL="0" indent="0">
              <a:buNone/>
            </a:pPr>
            <a:r>
              <a:rPr lang="en-GB" sz="2000" dirty="0"/>
              <a:t>Ethical Policing</a:t>
            </a:r>
          </a:p>
          <a:p>
            <a:pPr marL="0" indent="0">
              <a:buNone/>
            </a:pPr>
            <a:r>
              <a:rPr lang="en-GB" sz="2000" dirty="0"/>
              <a:t>Information and records management</a:t>
            </a:r>
          </a:p>
          <a:p>
            <a:pPr marL="0" indent="0">
              <a:buNone/>
            </a:pPr>
            <a:r>
              <a:rPr lang="en-GB" sz="2000" dirty="0"/>
              <a:t>PNC and LEDS</a:t>
            </a:r>
          </a:p>
        </p:txBody>
      </p:sp>
      <p:pic>
        <p:nvPicPr>
          <p:cNvPr id="16" name="Picture 15">
            <a:extLst>
              <a:ext uri="{FF2B5EF4-FFF2-40B4-BE49-F238E27FC236}">
                <a16:creationId xmlns:a16="http://schemas.microsoft.com/office/drawing/2014/main" id="{9FD19F3E-5C74-C606-9F4E-857F0FF9338A}"/>
              </a:ext>
            </a:extLst>
          </p:cNvPr>
          <p:cNvPicPr>
            <a:picLocks noChangeAspect="1"/>
          </p:cNvPicPr>
          <p:nvPr/>
        </p:nvPicPr>
        <p:blipFill>
          <a:blip r:embed="rId2"/>
          <a:srcRect l="31318" r="18626"/>
          <a:stretch>
            <a:fillRect/>
          </a:stretch>
        </p:blipFill>
        <p:spPr>
          <a:xfrm>
            <a:off x="6096000" y="1"/>
            <a:ext cx="6102825" cy="6858000"/>
          </a:xfrm>
          <a:prstGeom prst="rect">
            <a:avLst/>
          </a:prstGeom>
        </p:spPr>
      </p:pic>
    </p:spTree>
    <p:extLst>
      <p:ext uri="{BB962C8B-B14F-4D97-AF65-F5344CB8AC3E}">
        <p14:creationId xmlns:p14="http://schemas.microsoft.com/office/powerpoint/2010/main" val="429470952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8F6EBB-4639-6B0E-EFD7-66A897208BDA}"/>
              </a:ext>
            </a:extLst>
          </p:cNvPr>
          <p:cNvSpPr>
            <a:spLocks noGrp="1"/>
          </p:cNvSpPr>
          <p:nvPr>
            <p:ph type="title"/>
          </p:nvPr>
        </p:nvSpPr>
        <p:spPr/>
        <p:txBody>
          <a:bodyPr/>
          <a:lstStyle/>
          <a:p>
            <a:r>
              <a:rPr lang="en-GB" dirty="0"/>
              <a:t>Armed Policing</a:t>
            </a:r>
          </a:p>
        </p:txBody>
      </p:sp>
      <p:sp>
        <p:nvSpPr>
          <p:cNvPr id="3" name="Content Placeholder 2">
            <a:extLst>
              <a:ext uri="{FF2B5EF4-FFF2-40B4-BE49-F238E27FC236}">
                <a16:creationId xmlns:a16="http://schemas.microsoft.com/office/drawing/2014/main" id="{0177A0C5-784A-B153-A65E-B9C069E79AEB}"/>
              </a:ext>
            </a:extLst>
          </p:cNvPr>
          <p:cNvSpPr>
            <a:spLocks noGrp="1"/>
          </p:cNvSpPr>
          <p:nvPr>
            <p:ph idx="1"/>
          </p:nvPr>
        </p:nvSpPr>
        <p:spPr/>
        <p:txBody>
          <a:bodyPr>
            <a:normAutofit fontScale="92500" lnSpcReduction="20000"/>
          </a:bodyPr>
          <a:lstStyle/>
          <a:p>
            <a:pPr marL="0" indent="0">
              <a:buNone/>
            </a:pPr>
            <a:r>
              <a:rPr lang="en-GB" dirty="0"/>
              <a:t>Under section 39A of the Police Act 1996.</a:t>
            </a:r>
          </a:p>
          <a:p>
            <a:pPr marL="0" indent="0">
              <a:buNone/>
            </a:pPr>
            <a:endParaRPr lang="en-GB" dirty="0"/>
          </a:p>
          <a:p>
            <a:pPr marL="0" indent="0">
              <a:buNone/>
            </a:pPr>
            <a:r>
              <a:rPr lang="en-GB" dirty="0"/>
              <a:t>How weapons should be used along with being accounted for.</a:t>
            </a:r>
          </a:p>
          <a:p>
            <a:pPr marL="0" indent="0">
              <a:buNone/>
            </a:pPr>
            <a:endParaRPr lang="en-GB" dirty="0"/>
          </a:p>
          <a:p>
            <a:pPr marL="0" indent="0">
              <a:buNone/>
            </a:pPr>
            <a:r>
              <a:rPr lang="en-GB" dirty="0"/>
              <a:t>There must be consideration on the impact of the community.</a:t>
            </a:r>
          </a:p>
          <a:p>
            <a:pPr marL="0" indent="0">
              <a:buNone/>
            </a:pPr>
            <a:endParaRPr lang="en-GB" dirty="0"/>
          </a:p>
          <a:p>
            <a:pPr marL="0" indent="0">
              <a:buNone/>
            </a:pPr>
            <a:r>
              <a:rPr lang="en-GB" dirty="0"/>
              <a:t>Must align with the policing practice with human rights laws which is the right to life also known as Article 2.</a:t>
            </a:r>
          </a:p>
          <a:p>
            <a:pPr marL="0" indent="0">
              <a:buNone/>
            </a:pPr>
            <a:endParaRPr lang="en-GB" dirty="0"/>
          </a:p>
          <a:p>
            <a:pPr marL="0" indent="0">
              <a:buNone/>
            </a:pPr>
            <a:r>
              <a:rPr lang="en-GB" dirty="0"/>
              <a:t>Information can be found on College of Policing, “Code of Practice on Armed Policing and Police use of Less Lethal Weapons.” p9 (2020)</a:t>
            </a:r>
          </a:p>
        </p:txBody>
      </p:sp>
    </p:spTree>
    <p:extLst>
      <p:ext uri="{BB962C8B-B14F-4D97-AF65-F5344CB8AC3E}">
        <p14:creationId xmlns:p14="http://schemas.microsoft.com/office/powerpoint/2010/main" val="93344567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2B447B-6694-B1C0-400C-B8D25D07CD35}"/>
              </a:ext>
            </a:extLst>
          </p:cNvPr>
          <p:cNvSpPr>
            <a:spLocks noGrp="1"/>
          </p:cNvSpPr>
          <p:nvPr>
            <p:ph type="title"/>
          </p:nvPr>
        </p:nvSpPr>
        <p:spPr/>
        <p:txBody>
          <a:bodyPr/>
          <a:lstStyle/>
          <a:p>
            <a:r>
              <a:rPr lang="en-GB" dirty="0"/>
              <a:t>Ethical Policing</a:t>
            </a:r>
          </a:p>
        </p:txBody>
      </p:sp>
      <p:sp>
        <p:nvSpPr>
          <p:cNvPr id="3" name="Content Placeholder 2">
            <a:extLst>
              <a:ext uri="{FF2B5EF4-FFF2-40B4-BE49-F238E27FC236}">
                <a16:creationId xmlns:a16="http://schemas.microsoft.com/office/drawing/2014/main" id="{34FEC4D6-8707-2E3A-3486-3424FDECEA35}"/>
              </a:ext>
            </a:extLst>
          </p:cNvPr>
          <p:cNvSpPr>
            <a:spLocks noGrp="1"/>
          </p:cNvSpPr>
          <p:nvPr>
            <p:ph idx="1"/>
          </p:nvPr>
        </p:nvSpPr>
        <p:spPr/>
        <p:txBody>
          <a:bodyPr>
            <a:normAutofit lnSpcReduction="10000"/>
          </a:bodyPr>
          <a:lstStyle/>
          <a:p>
            <a:pPr marL="0" indent="0">
              <a:buNone/>
            </a:pPr>
            <a:r>
              <a:rPr lang="en-GB" dirty="0"/>
              <a:t>Under Section 39A of the Police Act 1996.</a:t>
            </a:r>
          </a:p>
          <a:p>
            <a:pPr marL="0" indent="0">
              <a:buNone/>
            </a:pPr>
            <a:endParaRPr lang="en-GB" dirty="0"/>
          </a:p>
          <a:p>
            <a:pPr marL="0" indent="0">
              <a:buNone/>
            </a:pPr>
            <a:r>
              <a:rPr lang="en-GB" dirty="0"/>
              <a:t>The purpose of this code as stated by the College Of Policing (2023), “to set out the actions that chief officers should carry out to ensure that they lead an ethical culture.”</a:t>
            </a:r>
            <a:br>
              <a:rPr lang="en-GB" dirty="0"/>
            </a:br>
            <a:br>
              <a:rPr lang="en-GB" dirty="0"/>
            </a:br>
            <a:r>
              <a:rPr lang="en-GB" dirty="0"/>
              <a:t>Everyone part of the police must all follow the ‘Code of Ethics.’</a:t>
            </a:r>
          </a:p>
          <a:p>
            <a:pPr marL="0" indent="0">
              <a:buNone/>
            </a:pPr>
            <a:endParaRPr lang="en-GB" dirty="0"/>
          </a:p>
          <a:p>
            <a:pPr marL="0" indent="0">
              <a:buNone/>
            </a:pPr>
            <a:r>
              <a:rPr lang="en-GB" dirty="0"/>
              <a:t>How becoming a role model for not just the public but for your fellow officers as well.</a:t>
            </a:r>
          </a:p>
        </p:txBody>
      </p:sp>
    </p:spTree>
    <p:extLst>
      <p:ext uri="{BB962C8B-B14F-4D97-AF65-F5344CB8AC3E}">
        <p14:creationId xmlns:p14="http://schemas.microsoft.com/office/powerpoint/2010/main" val="426597843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8E7D58-EA3F-BEF1-6B2E-AEE5939A7769}"/>
              </a:ext>
            </a:extLst>
          </p:cNvPr>
          <p:cNvSpPr>
            <a:spLocks noGrp="1"/>
          </p:cNvSpPr>
          <p:nvPr>
            <p:ph type="title"/>
          </p:nvPr>
        </p:nvSpPr>
        <p:spPr/>
        <p:txBody>
          <a:bodyPr/>
          <a:lstStyle/>
          <a:p>
            <a:r>
              <a:rPr lang="en-GB" dirty="0"/>
              <a:t>Information and records management</a:t>
            </a:r>
          </a:p>
        </p:txBody>
      </p:sp>
      <p:sp>
        <p:nvSpPr>
          <p:cNvPr id="3" name="Content Placeholder 2">
            <a:extLst>
              <a:ext uri="{FF2B5EF4-FFF2-40B4-BE49-F238E27FC236}">
                <a16:creationId xmlns:a16="http://schemas.microsoft.com/office/drawing/2014/main" id="{DC1E87D4-66A0-8307-68CB-0DF02B4BD885}"/>
              </a:ext>
            </a:extLst>
          </p:cNvPr>
          <p:cNvSpPr>
            <a:spLocks noGrp="1"/>
          </p:cNvSpPr>
          <p:nvPr>
            <p:ph idx="1"/>
          </p:nvPr>
        </p:nvSpPr>
        <p:spPr/>
        <p:txBody>
          <a:bodyPr>
            <a:normAutofit/>
          </a:bodyPr>
          <a:lstStyle/>
          <a:p>
            <a:pPr marL="0" indent="0">
              <a:buNone/>
            </a:pPr>
            <a:r>
              <a:rPr lang="en-GB" dirty="0"/>
              <a:t>The purpose of information and records management is for the public to be made aware of what the police do meaning:</a:t>
            </a:r>
          </a:p>
          <a:p>
            <a:pPr marL="0" indent="0">
              <a:buNone/>
            </a:pPr>
            <a:r>
              <a:rPr lang="en-GB" dirty="0"/>
              <a:t>List stated by College of Policing (2023).</a:t>
            </a:r>
          </a:p>
          <a:p>
            <a:pPr marL="0" indent="0">
              <a:buNone/>
            </a:pPr>
            <a:r>
              <a:rPr lang="en-GB" dirty="0"/>
              <a:t>“Protecting life and property,</a:t>
            </a:r>
          </a:p>
          <a:p>
            <a:pPr marL="0" indent="0">
              <a:buNone/>
            </a:pPr>
            <a:r>
              <a:rPr lang="en-GB" dirty="0"/>
              <a:t>Preserving order,</a:t>
            </a:r>
          </a:p>
          <a:p>
            <a:pPr marL="0" indent="0">
              <a:buNone/>
            </a:pPr>
            <a:r>
              <a:rPr lang="en-GB" dirty="0"/>
              <a:t>Preventing the commission of offences,</a:t>
            </a:r>
          </a:p>
          <a:p>
            <a:pPr marL="0" indent="0">
              <a:buNone/>
            </a:pPr>
            <a:r>
              <a:rPr lang="en-GB" dirty="0"/>
              <a:t>Bringing offenders to justice,</a:t>
            </a:r>
          </a:p>
          <a:p>
            <a:pPr marL="0" indent="0">
              <a:buNone/>
            </a:pPr>
            <a:r>
              <a:rPr lang="en-GB" dirty="0"/>
              <a:t>Any other police duty or responsibility arising from common or statute law.”</a:t>
            </a:r>
          </a:p>
        </p:txBody>
      </p:sp>
    </p:spTree>
    <p:extLst>
      <p:ext uri="{BB962C8B-B14F-4D97-AF65-F5344CB8AC3E}">
        <p14:creationId xmlns:p14="http://schemas.microsoft.com/office/powerpoint/2010/main" val="24630671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050425-282D-04FE-A0B1-BC3F7853D565}"/>
              </a:ext>
            </a:extLst>
          </p:cNvPr>
          <p:cNvSpPr>
            <a:spLocks noGrp="1"/>
          </p:cNvSpPr>
          <p:nvPr>
            <p:ph type="title"/>
          </p:nvPr>
        </p:nvSpPr>
        <p:spPr/>
        <p:txBody>
          <a:bodyPr/>
          <a:lstStyle/>
          <a:p>
            <a:r>
              <a:rPr lang="en-GB" dirty="0"/>
              <a:t>PNC and LEDS</a:t>
            </a:r>
          </a:p>
        </p:txBody>
      </p:sp>
      <p:sp>
        <p:nvSpPr>
          <p:cNvPr id="3" name="Content Placeholder 2">
            <a:extLst>
              <a:ext uri="{FF2B5EF4-FFF2-40B4-BE49-F238E27FC236}">
                <a16:creationId xmlns:a16="http://schemas.microsoft.com/office/drawing/2014/main" id="{29834323-DB0F-385F-09AF-AF560B755D29}"/>
              </a:ext>
            </a:extLst>
          </p:cNvPr>
          <p:cNvSpPr>
            <a:spLocks noGrp="1"/>
          </p:cNvSpPr>
          <p:nvPr>
            <p:ph idx="1"/>
          </p:nvPr>
        </p:nvSpPr>
        <p:spPr/>
        <p:txBody>
          <a:bodyPr>
            <a:normAutofit/>
          </a:bodyPr>
          <a:lstStyle/>
          <a:p>
            <a:pPr marL="0" indent="0">
              <a:buNone/>
            </a:pPr>
            <a:r>
              <a:rPr lang="en-GB" dirty="0"/>
              <a:t>PNC and LEDS stand for Police National Computer and Law Enforcement Data Service.</a:t>
            </a:r>
          </a:p>
          <a:p>
            <a:pPr marL="0" indent="0">
              <a:buNone/>
            </a:pPr>
            <a:r>
              <a:rPr lang="en-GB" dirty="0"/>
              <a:t>As stated by College of Policing (2023)</a:t>
            </a:r>
          </a:p>
          <a:p>
            <a:pPr marL="0" indent="0">
              <a:buNone/>
            </a:pPr>
            <a:r>
              <a:rPr lang="en-GB" dirty="0"/>
              <a:t>“The aim is to protect people,</a:t>
            </a:r>
          </a:p>
          <a:p>
            <a:pPr marL="0" indent="0">
              <a:buNone/>
            </a:pPr>
            <a:r>
              <a:rPr lang="en-GB" dirty="0"/>
              <a:t>Promote Accountability,</a:t>
            </a:r>
          </a:p>
          <a:p>
            <a:pPr marL="0" indent="0">
              <a:buNone/>
            </a:pPr>
            <a:r>
              <a:rPr lang="en-GB" dirty="0"/>
              <a:t>Promote Understanding,</a:t>
            </a:r>
          </a:p>
          <a:p>
            <a:pPr marL="0" indent="0">
              <a:buNone/>
            </a:pPr>
            <a:r>
              <a:rPr lang="en-GB" dirty="0"/>
              <a:t>Enabling Performance,</a:t>
            </a:r>
          </a:p>
          <a:p>
            <a:pPr marL="0" indent="0">
              <a:buNone/>
            </a:pPr>
            <a:r>
              <a:rPr lang="en-GB" dirty="0"/>
              <a:t>Promoting Fairness.”</a:t>
            </a:r>
          </a:p>
        </p:txBody>
      </p:sp>
    </p:spTree>
    <p:extLst>
      <p:ext uri="{BB962C8B-B14F-4D97-AF65-F5344CB8AC3E}">
        <p14:creationId xmlns:p14="http://schemas.microsoft.com/office/powerpoint/2010/main" val="420093111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8" name="Rectangle 1037">
            <a:extLst>
              <a:ext uri="{FF2B5EF4-FFF2-40B4-BE49-F238E27FC236}">
                <a16:creationId xmlns:a16="http://schemas.microsoft.com/office/drawing/2014/main" id="{117AB3D3-3C9C-4DED-809A-78734805B8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5EC6151-B715-B389-BD6A-4BAB1EE280E3}"/>
              </a:ext>
            </a:extLst>
          </p:cNvPr>
          <p:cNvSpPr>
            <a:spLocks noGrp="1"/>
          </p:cNvSpPr>
          <p:nvPr>
            <p:ph type="title"/>
          </p:nvPr>
        </p:nvSpPr>
        <p:spPr>
          <a:xfrm>
            <a:off x="793662" y="386930"/>
            <a:ext cx="10066122" cy="1298448"/>
          </a:xfrm>
        </p:spPr>
        <p:txBody>
          <a:bodyPr anchor="b">
            <a:normAutofit/>
          </a:bodyPr>
          <a:lstStyle/>
          <a:p>
            <a:r>
              <a:rPr lang="en-GB" sz="4800"/>
              <a:t>PACE</a:t>
            </a:r>
          </a:p>
        </p:txBody>
      </p:sp>
      <p:sp>
        <p:nvSpPr>
          <p:cNvPr id="1040" name="Rectangle 1039">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2" name="Rectangle 1041">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8AC1A5F-1A46-A423-E28F-C67BE8735FEE}"/>
              </a:ext>
            </a:extLst>
          </p:cNvPr>
          <p:cNvSpPr>
            <a:spLocks noGrp="1"/>
          </p:cNvSpPr>
          <p:nvPr>
            <p:ph idx="1"/>
          </p:nvPr>
        </p:nvSpPr>
        <p:spPr>
          <a:xfrm>
            <a:off x="690317" y="2559049"/>
            <a:ext cx="4530898" cy="3639450"/>
          </a:xfrm>
        </p:spPr>
        <p:txBody>
          <a:bodyPr anchor="ctr">
            <a:normAutofit/>
          </a:bodyPr>
          <a:lstStyle/>
          <a:p>
            <a:pPr marL="0" indent="0">
              <a:buNone/>
            </a:pPr>
            <a:r>
              <a:rPr lang="en-GB" sz="1700" dirty="0"/>
              <a:t>PACE stands for “Police And Criminal Evidence Act 1984”</a:t>
            </a:r>
          </a:p>
          <a:p>
            <a:pPr marL="0" indent="0">
              <a:buNone/>
            </a:pPr>
            <a:r>
              <a:rPr lang="en-GB" sz="1700" dirty="0"/>
              <a:t> PACE was created in 1984 in which it establishes that when a person is arrested an officer, the officer must always be informed on the reasons why they are being arrested along with any relevant circumstances of the arrest.</a:t>
            </a:r>
          </a:p>
          <a:p>
            <a:pPr marL="0" indent="0">
              <a:buNone/>
            </a:pPr>
            <a:r>
              <a:rPr lang="en-GB" sz="1700" dirty="0"/>
              <a:t>As stated by GOV.UK (2022) “Officers exercising the power should consider, if necessary, objectives can be met by other less intrusive means.”</a:t>
            </a:r>
          </a:p>
          <a:p>
            <a:pPr marL="0" indent="0">
              <a:buNone/>
            </a:pPr>
            <a:endParaRPr lang="en-GB" sz="1700" dirty="0"/>
          </a:p>
        </p:txBody>
      </p:sp>
      <p:pic>
        <p:nvPicPr>
          <p:cNvPr id="1026" name="Picture 2" descr="Home Office in the media: 9 August 2017 – Home Office in the media">
            <a:extLst>
              <a:ext uri="{FF2B5EF4-FFF2-40B4-BE49-F238E27FC236}">
                <a16:creationId xmlns:a16="http://schemas.microsoft.com/office/drawing/2014/main" id="{753FA4EE-D068-7FA2-5EE0-D9A8EEB9884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r="7787" b="-2"/>
          <a:stretch>
            <a:fillRect/>
          </a:stretch>
        </p:blipFill>
        <p:spPr bwMode="auto">
          <a:xfrm>
            <a:off x="5911532" y="2484255"/>
            <a:ext cx="5150277" cy="3714244"/>
          </a:xfrm>
          <a:prstGeom prst="rect">
            <a:avLst/>
          </a:prstGeom>
          <a:noFill/>
          <a:extLst>
            <a:ext uri="{909E8E84-426E-40DD-AFC4-6F175D3DCCD1}">
              <a14:hiddenFill xmlns:a14="http://schemas.microsoft.com/office/drawing/2010/main">
                <a:solidFill>
                  <a:srgbClr val="FFFFFF"/>
                </a:solidFill>
              </a14:hiddenFill>
            </a:ext>
          </a:extLst>
        </p:spPr>
      </p:pic>
      <p:sp>
        <p:nvSpPr>
          <p:cNvPr id="1044" name="Rectangle 1043">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33732219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8" name="Rectangle 1037">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ED941F1-00C0-F8C6-0A07-05C488E4A94C}"/>
              </a:ext>
            </a:extLst>
          </p:cNvPr>
          <p:cNvSpPr>
            <a:spLocks noGrp="1"/>
          </p:cNvSpPr>
          <p:nvPr>
            <p:ph type="title"/>
          </p:nvPr>
        </p:nvSpPr>
        <p:spPr>
          <a:xfrm>
            <a:off x="793662" y="386930"/>
            <a:ext cx="10066122" cy="1298448"/>
          </a:xfrm>
        </p:spPr>
        <p:txBody>
          <a:bodyPr anchor="b">
            <a:normAutofit/>
          </a:bodyPr>
          <a:lstStyle/>
          <a:p>
            <a:r>
              <a:rPr lang="en-GB" sz="4800"/>
              <a:t>Stop and Search</a:t>
            </a:r>
          </a:p>
        </p:txBody>
      </p:sp>
      <p:sp>
        <p:nvSpPr>
          <p:cNvPr id="1039" name="Rectangle 1038">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0" name="Rectangle 1039">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3A68F7B-C067-14BD-C1FC-F1B8CDE4B50F}"/>
              </a:ext>
            </a:extLst>
          </p:cNvPr>
          <p:cNvSpPr>
            <a:spLocks noGrp="1"/>
          </p:cNvSpPr>
          <p:nvPr>
            <p:ph idx="1"/>
          </p:nvPr>
        </p:nvSpPr>
        <p:spPr>
          <a:xfrm>
            <a:off x="793661" y="2599509"/>
            <a:ext cx="4530898" cy="3639450"/>
          </a:xfrm>
        </p:spPr>
        <p:txBody>
          <a:bodyPr anchor="ctr">
            <a:normAutofit/>
          </a:bodyPr>
          <a:lstStyle/>
          <a:p>
            <a:pPr marL="0" indent="0">
              <a:buNone/>
            </a:pPr>
            <a:r>
              <a:rPr lang="en-GB" sz="2000" dirty="0"/>
              <a:t>Stop and Search is a procedure that is carried out by the police when they suspect a person is guilty of an act. This means the police must have as stated by the GOV.UK “reasonable grounds to suspect you’re carrying” illegal items.</a:t>
            </a:r>
          </a:p>
          <a:p>
            <a:endParaRPr lang="en-GB" sz="2000" dirty="0"/>
          </a:p>
          <a:p>
            <a:pPr marL="0" indent="0">
              <a:buNone/>
            </a:pPr>
            <a:br>
              <a:rPr lang="en-GB" sz="2000" dirty="0"/>
            </a:br>
            <a:br>
              <a:rPr lang="en-GB" sz="2000" dirty="0"/>
            </a:br>
            <a:endParaRPr lang="en-GB" sz="2000" dirty="0"/>
          </a:p>
        </p:txBody>
      </p:sp>
      <p:pic>
        <p:nvPicPr>
          <p:cNvPr id="1026" name="Picture 2" descr="Stop and search uk hi-res stock photography and images - Alamy">
            <a:extLst>
              <a:ext uri="{FF2B5EF4-FFF2-40B4-BE49-F238E27FC236}">
                <a16:creationId xmlns:a16="http://schemas.microsoft.com/office/drawing/2014/main" id="{0D802E68-644B-D56A-17D7-D3C83BCCBED8}"/>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959974" y="2484255"/>
            <a:ext cx="5053393" cy="3714244"/>
          </a:xfrm>
          <a:prstGeom prst="rect">
            <a:avLst/>
          </a:prstGeom>
          <a:noFill/>
          <a:extLst>
            <a:ext uri="{909E8E84-426E-40DD-AFC4-6F175D3DCCD1}">
              <a14:hiddenFill xmlns:a14="http://schemas.microsoft.com/office/drawing/2010/main">
                <a:solidFill>
                  <a:srgbClr val="FFFFFF"/>
                </a:solidFill>
              </a14:hiddenFill>
            </a:ext>
          </a:extLst>
        </p:spPr>
      </p:pic>
      <p:sp>
        <p:nvSpPr>
          <p:cNvPr id="1037" name="Rectangle 1036">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41788468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A019719-5A8D-50CB-B4F6-7E383E3B50FC}"/>
              </a:ext>
            </a:extLst>
          </p:cNvPr>
          <p:cNvSpPr>
            <a:spLocks noGrp="1"/>
          </p:cNvSpPr>
          <p:nvPr>
            <p:ph type="title"/>
          </p:nvPr>
        </p:nvSpPr>
        <p:spPr>
          <a:xfrm>
            <a:off x="793662" y="386930"/>
            <a:ext cx="10066122" cy="1298448"/>
          </a:xfrm>
        </p:spPr>
        <p:txBody>
          <a:bodyPr anchor="b">
            <a:normAutofit/>
          </a:bodyPr>
          <a:lstStyle/>
          <a:p>
            <a:r>
              <a:rPr lang="en-GB" sz="4800"/>
              <a:t>How PACE improved the process</a:t>
            </a:r>
          </a:p>
        </p:txBody>
      </p:sp>
      <p:sp>
        <p:nvSpPr>
          <p:cNvPr id="2057" name="Rectangle 2056">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59" name="Rectangle 2058">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717511B-E81C-1455-E8BB-60075EA9DEF3}"/>
              </a:ext>
            </a:extLst>
          </p:cNvPr>
          <p:cNvSpPr>
            <a:spLocks noGrp="1"/>
          </p:cNvSpPr>
          <p:nvPr>
            <p:ph idx="1"/>
          </p:nvPr>
        </p:nvSpPr>
        <p:spPr>
          <a:xfrm>
            <a:off x="793661" y="2599509"/>
            <a:ext cx="4530898" cy="3639450"/>
          </a:xfrm>
        </p:spPr>
        <p:txBody>
          <a:bodyPr anchor="ctr">
            <a:normAutofit/>
          </a:bodyPr>
          <a:lstStyle/>
          <a:p>
            <a:pPr marL="0" indent="0">
              <a:buNone/>
            </a:pPr>
            <a:r>
              <a:rPr lang="en-GB" sz="2000" dirty="0"/>
              <a:t>PACE had improved the process of dealing with Prisoners is that they must understand what is happening to them and for what reasons / purpose the police procedures and what under section they will perform the procedure on.</a:t>
            </a:r>
          </a:p>
          <a:p>
            <a:pPr marL="0" indent="0">
              <a:buNone/>
            </a:pPr>
            <a:endParaRPr lang="en-GB" sz="2000" dirty="0"/>
          </a:p>
          <a:p>
            <a:pPr marL="0" indent="0">
              <a:buNone/>
            </a:pPr>
            <a:r>
              <a:rPr lang="en-GB" sz="2000" dirty="0"/>
              <a:t>The police must ensure that the reasonable grounds are solid before making the suspect stop.</a:t>
            </a:r>
          </a:p>
          <a:p>
            <a:pPr marL="0" indent="0">
              <a:buNone/>
            </a:pPr>
            <a:endParaRPr lang="en-GB" sz="2000" dirty="0"/>
          </a:p>
          <a:p>
            <a:pPr marL="0" indent="0">
              <a:buNone/>
            </a:pPr>
            <a:endParaRPr lang="en-GB" sz="2000" dirty="0"/>
          </a:p>
        </p:txBody>
      </p:sp>
      <p:pic>
        <p:nvPicPr>
          <p:cNvPr id="2050" name="Picture 2" descr="347 Police Stop And Search Uk Stock Photos, High-Res Pictures, and ...">
            <a:extLst>
              <a:ext uri="{FF2B5EF4-FFF2-40B4-BE49-F238E27FC236}">
                <a16:creationId xmlns:a16="http://schemas.microsoft.com/office/drawing/2014/main" id="{0104A713-8D75-73DF-CC5B-9C9A95343546}"/>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911532" y="2622472"/>
            <a:ext cx="5150277" cy="3437809"/>
          </a:xfrm>
          <a:prstGeom prst="rect">
            <a:avLst/>
          </a:prstGeom>
          <a:noFill/>
          <a:extLst>
            <a:ext uri="{909E8E84-426E-40DD-AFC4-6F175D3DCCD1}">
              <a14:hiddenFill xmlns:a14="http://schemas.microsoft.com/office/drawing/2010/main">
                <a:solidFill>
                  <a:srgbClr val="FFFFFF"/>
                </a:solidFill>
              </a14:hiddenFill>
            </a:ext>
          </a:extLst>
        </p:spPr>
      </p:pic>
      <p:sp>
        <p:nvSpPr>
          <p:cNvPr id="2061" name="Rectangle 2060">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72530696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48E306-C8A2-7323-AB68-DAE6D063D08A}"/>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CEA869B8-25E9-B405-F60C-6B7A83D1C480}"/>
              </a:ext>
            </a:extLst>
          </p:cNvPr>
          <p:cNvSpPr>
            <a:spLocks noGrp="1"/>
          </p:cNvSpPr>
          <p:nvPr>
            <p:ph idx="1"/>
          </p:nvPr>
        </p:nvSpPr>
        <p:spPr/>
        <p:txBody>
          <a:bodyPr/>
          <a:lstStyle/>
          <a:p>
            <a:pPr marL="0" indent="0">
              <a:buNone/>
            </a:pPr>
            <a:r>
              <a:rPr lang="en-GB" dirty="0"/>
              <a:t>The police must always ensure they tell the suspect the reasons why they are being arrested and what code they will be using.</a:t>
            </a:r>
          </a:p>
          <a:p>
            <a:pPr marL="0" indent="0">
              <a:buNone/>
            </a:pPr>
            <a:endParaRPr lang="en-GB" dirty="0"/>
          </a:p>
          <a:p>
            <a:pPr marL="0" indent="0">
              <a:buNone/>
            </a:pPr>
            <a:r>
              <a:rPr lang="en-GB" dirty="0"/>
              <a:t>The police must also have high ethics and to follow the professional standards maintaining the high standard.</a:t>
            </a:r>
          </a:p>
        </p:txBody>
      </p:sp>
    </p:spTree>
    <p:extLst>
      <p:ext uri="{BB962C8B-B14F-4D97-AF65-F5344CB8AC3E}">
        <p14:creationId xmlns:p14="http://schemas.microsoft.com/office/powerpoint/2010/main" val="243394133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114FF9-DC14-2F3E-2380-A7A397722B90}"/>
              </a:ext>
            </a:extLst>
          </p:cNvPr>
          <p:cNvSpPr>
            <a:spLocks noGrp="1"/>
          </p:cNvSpPr>
          <p:nvPr>
            <p:ph type="title"/>
          </p:nvPr>
        </p:nvSpPr>
        <p:spPr/>
        <p:txBody>
          <a:bodyPr/>
          <a:lstStyle/>
          <a:p>
            <a:r>
              <a:rPr lang="en-GB" dirty="0"/>
              <a:t>Referencing </a:t>
            </a:r>
          </a:p>
        </p:txBody>
      </p:sp>
      <p:sp>
        <p:nvSpPr>
          <p:cNvPr id="3" name="Content Placeholder 2">
            <a:extLst>
              <a:ext uri="{FF2B5EF4-FFF2-40B4-BE49-F238E27FC236}">
                <a16:creationId xmlns:a16="http://schemas.microsoft.com/office/drawing/2014/main" id="{A3EB84CB-3CAB-A178-0563-CC43218134ED}"/>
              </a:ext>
            </a:extLst>
          </p:cNvPr>
          <p:cNvSpPr>
            <a:spLocks noGrp="1"/>
          </p:cNvSpPr>
          <p:nvPr>
            <p:ph idx="1"/>
          </p:nvPr>
        </p:nvSpPr>
        <p:spPr>
          <a:xfrm>
            <a:off x="838200" y="1825625"/>
            <a:ext cx="10515600" cy="4667250"/>
          </a:xfrm>
        </p:spPr>
        <p:txBody>
          <a:bodyPr>
            <a:normAutofit/>
          </a:bodyPr>
          <a:lstStyle/>
          <a:p>
            <a:pPr marL="0" indent="0">
              <a:buNone/>
            </a:pPr>
            <a:r>
              <a:rPr lang="en-GB" sz="1400" dirty="0">
                <a:hlinkClick r:id="rId2"/>
              </a:rPr>
              <a:t>ES900955_CCS207_CCS0120853800-001_Code-of-Practice-on-Armed-Policing_Print.pdf</a:t>
            </a:r>
            <a:r>
              <a:rPr lang="en-GB" sz="1400" dirty="0"/>
              <a:t> College of Policing, </a:t>
            </a:r>
            <a:r>
              <a:rPr lang="en-GB" sz="1400" i="1" dirty="0"/>
              <a:t>“Code of Practice on Armed Policing and Police use of Less Lethal Weapons” p.9 </a:t>
            </a:r>
            <a:r>
              <a:rPr lang="en-GB" sz="1400" dirty="0"/>
              <a:t>(2020).</a:t>
            </a:r>
          </a:p>
          <a:p>
            <a:pPr marL="0" indent="0">
              <a:buNone/>
            </a:pPr>
            <a:r>
              <a:rPr lang="en-GB" sz="1400" dirty="0">
                <a:hlinkClick r:id="rId3"/>
              </a:rPr>
              <a:t>Code of Practice for Ethical Policing | College of Policing</a:t>
            </a:r>
            <a:r>
              <a:rPr lang="en-GB" sz="1400" dirty="0"/>
              <a:t> College of Policing, </a:t>
            </a:r>
            <a:r>
              <a:rPr lang="en-GB" sz="1400" i="1" dirty="0"/>
              <a:t>“Code of Practice for Ethical Policing” </a:t>
            </a:r>
            <a:r>
              <a:rPr lang="en-GB" sz="1400" dirty="0"/>
              <a:t>(2023).</a:t>
            </a:r>
          </a:p>
          <a:p>
            <a:pPr marL="0" indent="0">
              <a:buNone/>
            </a:pPr>
            <a:r>
              <a:rPr lang="en-GB" sz="1400" dirty="0">
                <a:hlinkClick r:id="rId4"/>
              </a:rPr>
              <a:t>Police information and records management Code of Practice | College of Policing</a:t>
            </a:r>
            <a:r>
              <a:rPr lang="en-GB" sz="1400" dirty="0"/>
              <a:t> College of Policing, </a:t>
            </a:r>
            <a:r>
              <a:rPr lang="en-GB" sz="1400" i="1" dirty="0"/>
              <a:t>“Police information and records management Code of Practice,”  (2023).</a:t>
            </a:r>
          </a:p>
          <a:p>
            <a:pPr marL="0" indent="0">
              <a:buNone/>
            </a:pPr>
            <a:r>
              <a:rPr lang="en-GB" sz="1400" dirty="0">
                <a:hlinkClick r:id="rId5"/>
              </a:rPr>
              <a:t>Code of Practice for the Police National Computer (PNC) and the Law Enforcement Data Service (LEDS) | College of Policing</a:t>
            </a:r>
            <a:r>
              <a:rPr lang="en-GB" sz="1400" dirty="0"/>
              <a:t> College of Policing, </a:t>
            </a:r>
            <a:r>
              <a:rPr lang="en-GB" sz="1400" i="1" dirty="0"/>
              <a:t>“Code of Practice for the Police National Computer (PNC) and the Law Enforcement Data Service (LEDS),” (2023).</a:t>
            </a:r>
          </a:p>
          <a:p>
            <a:pPr marL="0" indent="0">
              <a:buNone/>
            </a:pPr>
            <a:r>
              <a:rPr lang="en-GB" sz="1600" i="1" dirty="0">
                <a:hlinkClick r:id="rId6"/>
              </a:rPr>
              <a:t>https://www.gov.uk/government/publications/pace-code-g-2012/pace-code-g-2012-accessible</a:t>
            </a:r>
            <a:r>
              <a:rPr lang="en-GB" sz="1600" i="1" dirty="0"/>
              <a:t>  “</a:t>
            </a:r>
            <a:r>
              <a:rPr lang="fr-FR" sz="1600" i="1" dirty="0"/>
              <a:t>PACE Code G 2012 accessible » </a:t>
            </a:r>
            <a:r>
              <a:rPr lang="fr-FR" sz="1600" dirty="0"/>
              <a:t>(2022).</a:t>
            </a:r>
          </a:p>
          <a:p>
            <a:pPr marL="0" indent="0">
              <a:buNone/>
            </a:pPr>
            <a:r>
              <a:rPr lang="en-GB" sz="1600" dirty="0">
                <a:hlinkClick r:id="rId7"/>
              </a:rPr>
              <a:t>https://homeofficemedia.blog.gov.uk/2017/08/09/home-office-in-the-media-9-august-2017</a:t>
            </a:r>
            <a:r>
              <a:rPr lang="en-GB" sz="1600" dirty="0"/>
              <a:t> Image on slide 9</a:t>
            </a:r>
            <a:endParaRPr lang="en-GB" sz="1600" i="1" dirty="0"/>
          </a:p>
          <a:p>
            <a:pPr marL="0" indent="0">
              <a:buNone/>
            </a:pPr>
            <a:r>
              <a:rPr lang="en-GB" sz="1600" dirty="0">
                <a:hlinkClick r:id="rId8"/>
              </a:rPr>
              <a:t>Police powers to stop and search: your rights : Police powers to stop and search - GOV.UK</a:t>
            </a:r>
            <a:r>
              <a:rPr lang="en-GB" sz="1600" dirty="0"/>
              <a:t> </a:t>
            </a:r>
            <a:r>
              <a:rPr lang="en-GB" sz="1600" i="1" dirty="0"/>
              <a:t>“Police powers to stop and search: your rights”</a:t>
            </a:r>
          </a:p>
          <a:p>
            <a:pPr marL="0" indent="0">
              <a:buNone/>
            </a:pPr>
            <a:r>
              <a:rPr lang="en-GB" sz="1600" dirty="0">
                <a:hlinkClick r:id="rId9"/>
              </a:rPr>
              <a:t>https://c8.alamy.com/comp/K3NN9D/london-uk-28th-august-2017-police-perform-stop-and-search-on-suspects-K3NN9D.jpg</a:t>
            </a:r>
            <a:r>
              <a:rPr lang="en-GB" sz="1600" dirty="0"/>
              <a:t> Image on slide 10.</a:t>
            </a:r>
          </a:p>
          <a:p>
            <a:pPr marL="0" indent="0">
              <a:buNone/>
            </a:pPr>
            <a:r>
              <a:rPr lang="en-GB" sz="1600" dirty="0">
                <a:hlinkClick r:id="rId10"/>
              </a:rPr>
              <a:t>https://media.gettyimages.com/id/78603895/photo/liverpool-united-kingdom-police-officers-combating-potential-knife-crime-stop-and-search-people.jpg?s=612x612&amp;w=gi&amp;k=20&amp;c=5i0z5z2XIayz9hg7OaJXO5ZbzWOCoMKukDLdHaS6iZk=</a:t>
            </a:r>
            <a:r>
              <a:rPr lang="en-GB" sz="1600" dirty="0"/>
              <a:t> Image on slide 11.</a:t>
            </a:r>
          </a:p>
          <a:p>
            <a:pPr marL="0" indent="0">
              <a:buNone/>
            </a:pPr>
            <a:endParaRPr lang="en-GB" i="1" dirty="0"/>
          </a:p>
          <a:p>
            <a:pPr marL="0" indent="0">
              <a:buNone/>
            </a:pPr>
            <a:endParaRPr lang="en-GB" i="1" dirty="0"/>
          </a:p>
          <a:p>
            <a:pPr marL="0" indent="0">
              <a:buNone/>
            </a:pPr>
            <a:endParaRPr lang="en-GB" dirty="0"/>
          </a:p>
        </p:txBody>
      </p:sp>
    </p:spTree>
    <p:extLst>
      <p:ext uri="{BB962C8B-B14F-4D97-AF65-F5344CB8AC3E}">
        <p14:creationId xmlns:p14="http://schemas.microsoft.com/office/powerpoint/2010/main" val="144271821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0C4E9246EAD664A9A522726E403CA17" ma:contentTypeVersion="9" ma:contentTypeDescription="Create a new document." ma:contentTypeScope="" ma:versionID="6fbe0d9b114b0264574c447c20642d48">
  <xsd:schema xmlns:xsd="http://www.w3.org/2001/XMLSchema" xmlns:xs="http://www.w3.org/2001/XMLSchema" xmlns:p="http://schemas.microsoft.com/office/2006/metadata/properties" xmlns:ns3="b4f9f7ee-5770-4a14-8925-17f3d16e50b7" targetNamespace="http://schemas.microsoft.com/office/2006/metadata/properties" ma:root="true" ma:fieldsID="f2eb629524eab76284e9ce140f9ad1f1" ns3:_="">
    <xsd:import namespace="b4f9f7ee-5770-4a14-8925-17f3d16e50b7"/>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element ref="ns3:MediaServiceSystemTags" minOccurs="0"/>
                <xsd:element ref="ns3:MediaServiceGenerationTime" minOccurs="0"/>
                <xsd:element ref="ns3:MediaServiceEventHashCode"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4f9f7ee-5770-4a14-8925-17f3d16e50b7"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element name="MediaServiceSystemTags" ma:index="13" nillable="true" ma:displayName="MediaServiceSystemTags" ma:hidden="true" ma:internalName="MediaServiceSystemTags" ma:readOnly="true">
      <xsd:simpleType>
        <xsd:restriction base="dms:Note"/>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LengthInSeconds" ma:index="16"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b4f9f7ee-5770-4a14-8925-17f3d16e50b7" xsi:nil="true"/>
  </documentManagement>
</p:properties>
</file>

<file path=customXml/itemProps1.xml><?xml version="1.0" encoding="utf-8"?>
<ds:datastoreItem xmlns:ds="http://schemas.openxmlformats.org/officeDocument/2006/customXml" ds:itemID="{15839288-E053-4218-807B-43B839C8213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b4f9f7ee-5770-4a14-8925-17f3d16e50b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C47F460B-FDF4-458D-A847-5FE21B2C2F9B}">
  <ds:schemaRefs>
    <ds:schemaRef ds:uri="http://schemas.microsoft.com/sharepoint/v3/contenttype/forms"/>
  </ds:schemaRefs>
</ds:datastoreItem>
</file>

<file path=customXml/itemProps3.xml><?xml version="1.0" encoding="utf-8"?>
<ds:datastoreItem xmlns:ds="http://schemas.openxmlformats.org/officeDocument/2006/customXml" ds:itemID="{E93FD28D-FF8E-45F7-9D4E-F0F0E0464C99}">
  <ds:schemaRefs>
    <ds:schemaRef ds:uri="http://schemas.microsoft.com/office/2006/documentManagement/types"/>
    <ds:schemaRef ds:uri="http://purl.org/dc/dcmitype/"/>
    <ds:schemaRef ds:uri="http://schemas.microsoft.com/office/infopath/2007/PartnerControls"/>
    <ds:schemaRef ds:uri="http://purl.org/dc/elements/1.1/"/>
    <ds:schemaRef ds:uri="http://schemas.microsoft.com/office/2006/metadata/properties"/>
    <ds:schemaRef ds:uri="http://purl.org/dc/terms/"/>
    <ds:schemaRef ds:uri="http://schemas.openxmlformats.org/package/2006/metadata/core-properties"/>
    <ds:schemaRef ds:uri="b4f9f7ee-5770-4a14-8925-17f3d16e50b7"/>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431</TotalTime>
  <Words>947</Words>
  <Application>Microsoft Office PowerPoint</Application>
  <PresentationFormat>Widescreen</PresentationFormat>
  <Paragraphs>76</Paragraphs>
  <Slides>13</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Aptos</vt:lpstr>
      <vt:lpstr>Aptos Display</vt:lpstr>
      <vt:lpstr>Arial</vt:lpstr>
      <vt:lpstr>Office Theme</vt:lpstr>
      <vt:lpstr>“Evaluate how the introduction of Code G of the Police and Criminal Evidence Act 1984, Codes of Practice, improved the process of dealing with prisoners in a fair and lawful manner.” </vt:lpstr>
      <vt:lpstr>Acknowledgement of AI</vt:lpstr>
      <vt:lpstr>Introduction of Topic</vt:lpstr>
      <vt:lpstr>Codes of Practices of the Police</vt:lpstr>
      <vt:lpstr>Armed Policing</vt:lpstr>
      <vt:lpstr>Ethical Policing</vt:lpstr>
      <vt:lpstr>Information and records management</vt:lpstr>
      <vt:lpstr>PNC and LEDS</vt:lpstr>
      <vt:lpstr>PACE</vt:lpstr>
      <vt:lpstr>Stop and Search</vt:lpstr>
      <vt:lpstr>How PACE improved the process</vt:lpstr>
      <vt:lpstr>Conclusion</vt:lpstr>
      <vt:lpstr>Referencing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Harrison Meadows (2501629)</dc:creator>
  <cp:lastModifiedBy>Harrison Meadows (2501629)</cp:lastModifiedBy>
  <cp:revision>2</cp:revision>
  <dcterms:created xsi:type="dcterms:W3CDTF">2026-03-17T09:08:58Z</dcterms:created>
  <dcterms:modified xsi:type="dcterms:W3CDTF">2026-03-22T23:28:17Z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0x01010060C4E9246EAD664A9A522726E403CA17</vt:lpwstr>
  </property>
</Properties>
</file>