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2" d="100"/>
          <a:sy n="62" d="100"/>
        </p:scale>
        <p:origin x="6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4FA66-E16E-4DA5-AFF2-7931527A5D1D}"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43985C-FFD2-4ADB-900D-A8E054470E50}" type="slidenum">
              <a:rPr lang="en-GB" smtClean="0"/>
              <a:t>‹#›</a:t>
            </a:fld>
            <a:endParaRPr lang="en-GB"/>
          </a:p>
        </p:txBody>
      </p:sp>
    </p:spTree>
    <p:extLst>
      <p:ext uri="{BB962C8B-B14F-4D97-AF65-F5344CB8AC3E}">
        <p14:creationId xmlns:p14="http://schemas.microsoft.com/office/powerpoint/2010/main" val="127199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technology in the field of education eases communication between students and teachers, and technology keeps tracks and record of student’s progress helping the teacher to monitor their work. Along with these technology gives access to internet for greater amount of resources. This assignment will go through the topic whether the students and staff members of University of Wales Trinity Saint Board (UWTSB) are confident with using technology or not. </a:t>
            </a:r>
          </a:p>
          <a:p>
            <a:r>
              <a:rPr lang="en-GB" sz="1200" kern="1200" dirty="0">
                <a:solidFill>
                  <a:schemeClr val="tx1"/>
                </a:solidFill>
                <a:effectLst/>
                <a:latin typeface="+mn-lt"/>
                <a:ea typeface="+mn-ea"/>
                <a:cs typeface="+mn-cs"/>
              </a:rPr>
              <a:t>UWTSB is one of the universities in the UK that was formed on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2010 with the merging of Wales </a:t>
            </a:r>
            <a:r>
              <a:rPr lang="en-GB" sz="1200" kern="1200" dirty="0" err="1">
                <a:solidFill>
                  <a:schemeClr val="tx1"/>
                </a:solidFill>
                <a:effectLst/>
                <a:latin typeface="+mn-lt"/>
                <a:ea typeface="+mn-ea"/>
                <a:cs typeface="+mn-cs"/>
              </a:rPr>
              <a:t>Lampter</a:t>
            </a:r>
            <a:r>
              <a:rPr lang="en-GB" sz="1200" kern="1200" dirty="0">
                <a:solidFill>
                  <a:schemeClr val="tx1"/>
                </a:solidFill>
                <a:effectLst/>
                <a:latin typeface="+mn-lt"/>
                <a:ea typeface="+mn-ea"/>
                <a:cs typeface="+mn-cs"/>
              </a:rPr>
              <a:t> and Trinity College (University of Wales Trinity Saint David, 2022). Under the Vice-Chancellor is Professor </a:t>
            </a:r>
            <a:r>
              <a:rPr lang="en-GB" sz="1200" kern="1200" dirty="0" err="1">
                <a:solidFill>
                  <a:schemeClr val="tx1"/>
                </a:solidFill>
                <a:effectLst/>
                <a:latin typeface="+mn-lt"/>
                <a:ea typeface="+mn-ea"/>
                <a:cs typeface="+mn-cs"/>
              </a:rPr>
              <a:t>Medwin</a:t>
            </a:r>
            <a:r>
              <a:rPr lang="en-GB" sz="1200" kern="1200" dirty="0">
                <a:solidFill>
                  <a:schemeClr val="tx1"/>
                </a:solidFill>
                <a:effectLst/>
                <a:latin typeface="+mn-lt"/>
                <a:ea typeface="+mn-ea"/>
                <a:cs typeface="+mn-cs"/>
              </a:rPr>
              <a:t> Hughes, the institution has gathered the rank of 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in the Computer Science in whole of the UK (University of Wales Trinity Saint David, 2022).</a:t>
            </a:r>
          </a:p>
          <a:p>
            <a:r>
              <a:rPr lang="en-GB" sz="1200" b="1" kern="1200" dirty="0">
                <a:solidFill>
                  <a:schemeClr val="tx1"/>
                </a:solidFill>
                <a:effectLst/>
                <a:latin typeface="+mn-lt"/>
                <a:ea typeface="+mn-ea"/>
                <a:cs typeface="+mn-cs"/>
              </a:rPr>
              <a:t>Research Question</a:t>
            </a:r>
          </a:p>
          <a:p>
            <a:r>
              <a:rPr lang="en-GB" sz="1200" kern="1200" dirty="0">
                <a:solidFill>
                  <a:schemeClr val="tx1"/>
                </a:solidFill>
                <a:effectLst/>
                <a:latin typeface="+mn-lt"/>
                <a:ea typeface="+mn-ea"/>
                <a:cs typeface="+mn-cs"/>
              </a:rPr>
              <a:t>Are staff and students confident in using technology to collaborate?</a:t>
            </a:r>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3</a:t>
            </a:fld>
            <a:endParaRPr lang="en-GB"/>
          </a:p>
        </p:txBody>
      </p:sp>
    </p:spTree>
    <p:extLst>
      <p:ext uri="{BB962C8B-B14F-4D97-AF65-F5344CB8AC3E}">
        <p14:creationId xmlns:p14="http://schemas.microsoft.com/office/powerpoint/2010/main" val="3103246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technology in the field of education eases communication between students and teachers, and technology keeps tracks and record of student’s progress helping the teacher to monitor their work. Along with these technology gives access to internet for greater amount of resources. This assignment will go through the topic whether the students and staff members of University of Wales Trinity Saint Board (UWTSB) are confident with using technology or not. </a:t>
            </a:r>
          </a:p>
          <a:p>
            <a:r>
              <a:rPr lang="en-GB" sz="1200" kern="1200" dirty="0">
                <a:solidFill>
                  <a:schemeClr val="tx1"/>
                </a:solidFill>
                <a:effectLst/>
                <a:latin typeface="+mn-lt"/>
                <a:ea typeface="+mn-ea"/>
                <a:cs typeface="+mn-cs"/>
              </a:rPr>
              <a:t>UWTSB is one of the universities in the UK that was formed on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2010 with the merging of Wales </a:t>
            </a:r>
            <a:r>
              <a:rPr lang="en-GB" sz="1200" kern="1200" dirty="0" err="1">
                <a:solidFill>
                  <a:schemeClr val="tx1"/>
                </a:solidFill>
                <a:effectLst/>
                <a:latin typeface="+mn-lt"/>
                <a:ea typeface="+mn-ea"/>
                <a:cs typeface="+mn-cs"/>
              </a:rPr>
              <a:t>Lampter</a:t>
            </a:r>
            <a:r>
              <a:rPr lang="en-GB" sz="1200" kern="1200" dirty="0">
                <a:solidFill>
                  <a:schemeClr val="tx1"/>
                </a:solidFill>
                <a:effectLst/>
                <a:latin typeface="+mn-lt"/>
                <a:ea typeface="+mn-ea"/>
                <a:cs typeface="+mn-cs"/>
              </a:rPr>
              <a:t> and Trinity College (University of Wales Trinity Saint David, 2022). Under the Vice-Chancellor is Professor </a:t>
            </a:r>
            <a:r>
              <a:rPr lang="en-GB" sz="1200" kern="1200" dirty="0" err="1">
                <a:solidFill>
                  <a:schemeClr val="tx1"/>
                </a:solidFill>
                <a:effectLst/>
                <a:latin typeface="+mn-lt"/>
                <a:ea typeface="+mn-ea"/>
                <a:cs typeface="+mn-cs"/>
              </a:rPr>
              <a:t>Medwin</a:t>
            </a:r>
            <a:r>
              <a:rPr lang="en-GB" sz="1200" kern="1200" dirty="0">
                <a:solidFill>
                  <a:schemeClr val="tx1"/>
                </a:solidFill>
                <a:effectLst/>
                <a:latin typeface="+mn-lt"/>
                <a:ea typeface="+mn-ea"/>
                <a:cs typeface="+mn-cs"/>
              </a:rPr>
              <a:t> Hughes, the institution has gathered the rank of 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in the Computer Science in whole of the UK (University of Wales Trinity Saint David, 2022).</a:t>
            </a:r>
          </a:p>
          <a:p>
            <a:r>
              <a:rPr lang="en-GB" sz="1200" b="1" kern="1200" dirty="0">
                <a:solidFill>
                  <a:schemeClr val="tx1"/>
                </a:solidFill>
                <a:effectLst/>
                <a:latin typeface="+mn-lt"/>
                <a:ea typeface="+mn-ea"/>
                <a:cs typeface="+mn-cs"/>
              </a:rPr>
              <a:t>Research Question</a:t>
            </a:r>
          </a:p>
          <a:p>
            <a:r>
              <a:rPr lang="en-GB" sz="1200" kern="1200" dirty="0">
                <a:solidFill>
                  <a:schemeClr val="tx1"/>
                </a:solidFill>
                <a:effectLst/>
                <a:latin typeface="+mn-lt"/>
                <a:ea typeface="+mn-ea"/>
                <a:cs typeface="+mn-cs"/>
              </a:rPr>
              <a:t>Are staff and students confident in using technology to collaborate?</a:t>
            </a:r>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4</a:t>
            </a:fld>
            <a:endParaRPr lang="en-GB"/>
          </a:p>
        </p:txBody>
      </p:sp>
    </p:spTree>
    <p:extLst>
      <p:ext uri="{BB962C8B-B14F-4D97-AF65-F5344CB8AC3E}">
        <p14:creationId xmlns:p14="http://schemas.microsoft.com/office/powerpoint/2010/main" val="4275277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Technology implementation in UK universities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Technology has enhanced so much that schools and universities around UK are adapting different forms of technology to increase the betterment of the student’s experience. According to Ash-Brown (2021), there are nearly 75% of the universities in the UK which has opted for a blended mode of education for the </a:t>
            </a:r>
            <a:r>
              <a:rPr lang="en-GB" sz="1200" kern="1200" dirty="0" err="1">
                <a:solidFill>
                  <a:schemeClr val="tx1"/>
                </a:solidFill>
                <a:effectLst/>
                <a:latin typeface="+mn-lt"/>
                <a:ea typeface="+mn-ea"/>
                <a:cs typeface="+mn-cs"/>
              </a:rPr>
              <a:t>studnets</a:t>
            </a:r>
            <a:r>
              <a:rPr lang="en-GB" sz="1200" kern="1200" dirty="0">
                <a:solidFill>
                  <a:schemeClr val="tx1"/>
                </a:solidFill>
                <a:effectLst/>
                <a:latin typeface="+mn-lt"/>
                <a:ea typeface="+mn-ea"/>
                <a:cs typeface="+mn-cs"/>
              </a:rPr>
              <a:t> to learn. The blended mode of education means that the students will take the advantages of both physical classes and soft copies of their document. The blended mode of classes can become greatly beneficial for the students as well as the teachers. Universities can also implement the Technology Enhanced Learning for their </a:t>
            </a:r>
            <a:r>
              <a:rPr lang="en-GB" sz="1200" kern="1200" dirty="0" err="1">
                <a:solidFill>
                  <a:schemeClr val="tx1"/>
                </a:solidFill>
                <a:effectLst/>
                <a:latin typeface="+mn-lt"/>
                <a:ea typeface="+mn-ea"/>
                <a:cs typeface="+mn-cs"/>
              </a:rPr>
              <a:t>studnets</a:t>
            </a:r>
            <a:r>
              <a:rPr lang="en-GB" sz="1200" kern="1200" dirty="0">
                <a:solidFill>
                  <a:schemeClr val="tx1"/>
                </a:solidFill>
                <a:effectLst/>
                <a:latin typeface="+mn-lt"/>
                <a:ea typeface="+mn-ea"/>
                <a:cs typeface="+mn-cs"/>
              </a:rPr>
              <a:t> to make the student experiences better.</a:t>
            </a:r>
          </a:p>
          <a:p>
            <a:r>
              <a:rPr lang="en-GB" sz="1200" b="1" kern="1200" dirty="0">
                <a:solidFill>
                  <a:schemeClr val="tx1"/>
                </a:solidFill>
                <a:effectLst/>
                <a:latin typeface="+mn-lt"/>
                <a:ea typeface="+mn-ea"/>
                <a:cs typeface="+mn-cs"/>
              </a:rPr>
              <a:t>Digital Literacy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prime concern for the university authorities can be the </a:t>
            </a:r>
            <a:r>
              <a:rPr lang="en-GB" sz="1200" kern="1200" dirty="0" err="1">
                <a:solidFill>
                  <a:schemeClr val="tx1"/>
                </a:solidFill>
                <a:effectLst/>
                <a:latin typeface="+mn-lt"/>
                <a:ea typeface="+mn-ea"/>
                <a:cs typeface="+mn-cs"/>
              </a:rPr>
              <a:t>insuffiicient</a:t>
            </a:r>
            <a:r>
              <a:rPr lang="en-GB" sz="1200" kern="1200" dirty="0">
                <a:solidFill>
                  <a:schemeClr val="tx1"/>
                </a:solidFill>
                <a:effectLst/>
                <a:latin typeface="+mn-lt"/>
                <a:ea typeface="+mn-ea"/>
                <a:cs typeface="+mn-cs"/>
              </a:rPr>
              <a:t> knowledge of the staff members on the technology that are being implemented. The digital literacy of UK is 78%, which is a great advantage for the UK universities to implement the technology, but the technology has improved greatly in the last few years which can puzzle a few people. According to Blundell (2022), UK has been the historical leader to adopt technology in the </a:t>
            </a:r>
            <a:r>
              <a:rPr lang="en-GB" sz="1200" kern="1200" dirty="0" err="1">
                <a:solidFill>
                  <a:schemeClr val="tx1"/>
                </a:solidFill>
                <a:effectLst/>
                <a:latin typeface="+mn-lt"/>
                <a:ea typeface="+mn-ea"/>
                <a:cs typeface="+mn-cs"/>
              </a:rPr>
              <a:t>clasrooms</a:t>
            </a:r>
            <a:r>
              <a:rPr lang="en-GB" sz="1200" kern="1200" dirty="0">
                <a:solidFill>
                  <a:schemeClr val="tx1"/>
                </a:solidFill>
                <a:effectLst/>
                <a:latin typeface="+mn-lt"/>
                <a:ea typeface="+mn-ea"/>
                <a:cs typeface="+mn-cs"/>
              </a:rPr>
              <a:t> and 53% of surveyed UK teachers supported implementation in the universities. With such great initiatives by the government it should not be a tough job for the university executives to train </a:t>
            </a:r>
            <a:r>
              <a:rPr lang="en-GB" sz="1200" kern="1200" dirty="0" err="1">
                <a:solidFill>
                  <a:schemeClr val="tx1"/>
                </a:solidFill>
                <a:effectLst/>
                <a:latin typeface="+mn-lt"/>
                <a:ea typeface="+mn-ea"/>
                <a:cs typeface="+mn-cs"/>
              </a:rPr>
              <a:t>employeees</a:t>
            </a:r>
            <a:r>
              <a:rPr lang="en-GB" sz="1200" kern="1200" dirty="0">
                <a:solidFill>
                  <a:schemeClr val="tx1"/>
                </a:solidFill>
                <a:effectLst/>
                <a:latin typeface="+mn-lt"/>
                <a:ea typeface="+mn-ea"/>
                <a:cs typeface="+mn-cs"/>
              </a:rPr>
              <a:t> with newer forms of technology.</a:t>
            </a:r>
          </a:p>
          <a:p>
            <a:r>
              <a:rPr lang="en-GB" sz="1200" b="1" kern="1200" dirty="0">
                <a:solidFill>
                  <a:schemeClr val="tx1"/>
                </a:solidFill>
                <a:effectLst/>
                <a:latin typeface="+mn-lt"/>
                <a:ea typeface="+mn-ea"/>
                <a:cs typeface="+mn-cs"/>
              </a:rPr>
              <a:t>Beneficial to the Students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prime goal to incorporate the technology in the classroom of the university is to enhance the students’ knowledge and classroom experience. According to Cushion and Townsend (2019), the Technology Enhanced Learning has improved the students’ experience and has been sped up due to pandemic. The technology meant teachers could get access to more and better resources from the internet and the students could get a better view of the subject that is being taught. The TEL can also enable the teaching staff to take the classes efficiently as technology can ease communication.</a:t>
            </a:r>
          </a:p>
          <a:p>
            <a:r>
              <a:rPr lang="en-GB" sz="1200" b="1" kern="1200" dirty="0">
                <a:solidFill>
                  <a:schemeClr val="tx1"/>
                </a:solidFill>
                <a:effectLst/>
                <a:latin typeface="+mn-lt"/>
                <a:ea typeface="+mn-ea"/>
                <a:cs typeface="+mn-cs"/>
              </a:rPr>
              <a:t>Technologies that can be implemented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The technological tools that can be implemented in the </a:t>
            </a:r>
            <a:r>
              <a:rPr lang="en-GB" sz="1200" kern="1200" dirty="0" err="1">
                <a:solidFill>
                  <a:schemeClr val="tx1"/>
                </a:solidFill>
                <a:effectLst/>
                <a:latin typeface="+mn-lt"/>
                <a:ea typeface="+mn-ea"/>
                <a:cs typeface="+mn-cs"/>
              </a:rPr>
              <a:t>universitries</a:t>
            </a:r>
            <a:r>
              <a:rPr lang="en-GB" sz="1200" kern="1200" dirty="0">
                <a:solidFill>
                  <a:schemeClr val="tx1"/>
                </a:solidFill>
                <a:effectLst/>
                <a:latin typeface="+mn-lt"/>
                <a:ea typeface="+mn-ea"/>
                <a:cs typeface="+mn-cs"/>
              </a:rPr>
              <a:t> classrooms are the Internet and ICT tools which enable the classes to not only happen in the offline mode but also in the online mode. The teachers can send their students </a:t>
            </a:r>
            <a:r>
              <a:rPr lang="en-GB" sz="1200" kern="1200" dirty="0" err="1">
                <a:solidFill>
                  <a:schemeClr val="tx1"/>
                </a:solidFill>
                <a:effectLst/>
                <a:latin typeface="+mn-lt"/>
                <a:ea typeface="+mn-ea"/>
                <a:cs typeface="+mn-cs"/>
              </a:rPr>
              <a:t>assighnments</a:t>
            </a:r>
            <a:r>
              <a:rPr lang="en-GB" sz="1200" kern="1200" dirty="0">
                <a:solidFill>
                  <a:schemeClr val="tx1"/>
                </a:solidFill>
                <a:effectLst/>
                <a:latin typeface="+mn-lt"/>
                <a:ea typeface="+mn-ea"/>
                <a:cs typeface="+mn-cs"/>
              </a:rPr>
              <a:t> and notes regarding their classes. The access to internet during the classroom would also mean better access to different resources. </a:t>
            </a:r>
          </a:p>
          <a:p>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5</a:t>
            </a:fld>
            <a:endParaRPr lang="en-GB"/>
          </a:p>
        </p:txBody>
      </p:sp>
    </p:spTree>
    <p:extLst>
      <p:ext uri="{BB962C8B-B14F-4D97-AF65-F5344CB8AC3E}">
        <p14:creationId xmlns:p14="http://schemas.microsoft.com/office/powerpoint/2010/main" val="222539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data will be collected from the 50 students and teachers from the University and the data that will be collected will be solely used for the research purposes. The surveys will be done with the consent of the respondents, their anonymity will be respected and their </a:t>
            </a:r>
            <a:r>
              <a:rPr lang="en-GB" sz="1200" kern="1200" dirty="0" err="1">
                <a:solidFill>
                  <a:schemeClr val="tx1"/>
                </a:solidFill>
                <a:effectLst/>
                <a:latin typeface="+mn-lt"/>
                <a:ea typeface="+mn-ea"/>
                <a:cs typeface="+mn-cs"/>
              </a:rPr>
              <a:t>partciipation</a:t>
            </a:r>
            <a:r>
              <a:rPr lang="en-GB" sz="1200" kern="1200" dirty="0">
                <a:solidFill>
                  <a:schemeClr val="tx1"/>
                </a:solidFill>
                <a:effectLst/>
                <a:latin typeface="+mn-lt"/>
                <a:ea typeface="+mn-ea"/>
                <a:cs typeface="+mn-cs"/>
              </a:rPr>
              <a:t> will be voluntary. The data that will be collected for the research purpose complies the researcher to abide by the Data Protection Act of 2018 of UK.</a:t>
            </a:r>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6</a:t>
            </a:fld>
            <a:endParaRPr lang="en-GB"/>
          </a:p>
        </p:txBody>
      </p:sp>
    </p:spTree>
    <p:extLst>
      <p:ext uri="{BB962C8B-B14F-4D97-AF65-F5344CB8AC3E}">
        <p14:creationId xmlns:p14="http://schemas.microsoft.com/office/powerpoint/2010/main" val="43564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survey will be conducted for 50 participants of which 30 are students and 20 are teachers. The questions that will be asked are the following.</a:t>
            </a:r>
          </a:p>
          <a:p>
            <a:r>
              <a:rPr lang="en-GB" sz="1200" kern="1200" dirty="0">
                <a:solidFill>
                  <a:schemeClr val="tx1"/>
                </a:solidFill>
                <a:effectLst/>
                <a:latin typeface="+mn-lt"/>
                <a:ea typeface="+mn-ea"/>
                <a:cs typeface="+mn-cs"/>
              </a:rPr>
              <a:t>How much efficient are your digital skills while handling a new </a:t>
            </a:r>
            <a:r>
              <a:rPr lang="en-GB" sz="1200" kern="1200" dirty="0" err="1">
                <a:solidFill>
                  <a:schemeClr val="tx1"/>
                </a:solidFill>
                <a:effectLst/>
                <a:latin typeface="+mn-lt"/>
                <a:ea typeface="+mn-ea"/>
                <a:cs typeface="+mn-cs"/>
              </a:rPr>
              <a:t>technolgy</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How many years are you associated with technological tools?</a:t>
            </a:r>
          </a:p>
          <a:p>
            <a:r>
              <a:rPr lang="en-GB" sz="1200" kern="1200" dirty="0">
                <a:solidFill>
                  <a:schemeClr val="tx1"/>
                </a:solidFill>
                <a:effectLst/>
                <a:latin typeface="+mn-lt"/>
                <a:ea typeface="+mn-ea"/>
                <a:cs typeface="+mn-cs"/>
              </a:rPr>
              <a:t>Will implementation of the technology benefit or hamper the </a:t>
            </a:r>
            <a:r>
              <a:rPr lang="en-GB" sz="1200" kern="1200" dirty="0" err="1">
                <a:solidFill>
                  <a:schemeClr val="tx1"/>
                </a:solidFill>
                <a:effectLst/>
                <a:latin typeface="+mn-lt"/>
                <a:ea typeface="+mn-ea"/>
                <a:cs typeface="+mn-cs"/>
              </a:rPr>
              <a:t>studnets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survey would be conducted online, on a sample size of 50 people which would be chosen randomly from the huge population of the UWTSD, which would give an unbiased and time </a:t>
            </a:r>
            <a:r>
              <a:rPr lang="en-GB" sz="1200" kern="1200" dirty="0" err="1">
                <a:solidFill>
                  <a:schemeClr val="tx1"/>
                </a:solidFill>
                <a:effectLst/>
                <a:latin typeface="+mn-lt"/>
                <a:ea typeface="+mn-ea"/>
                <a:cs typeface="+mn-cs"/>
              </a:rPr>
              <a:t>effcient</a:t>
            </a:r>
            <a:r>
              <a:rPr lang="en-GB" sz="1200" kern="1200" dirty="0">
                <a:solidFill>
                  <a:schemeClr val="tx1"/>
                </a:solidFill>
                <a:effectLst/>
                <a:latin typeface="+mn-lt"/>
                <a:ea typeface="+mn-ea"/>
                <a:cs typeface="+mn-cs"/>
              </a:rPr>
              <a:t> result. The data analysis will reveal how much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staff and students are ready to implement the technological tools in the classrooms of UK universities.</a:t>
            </a:r>
          </a:p>
          <a:p>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7</a:t>
            </a:fld>
            <a:endParaRPr lang="en-GB"/>
          </a:p>
        </p:txBody>
      </p:sp>
    </p:spTree>
    <p:extLst>
      <p:ext uri="{BB962C8B-B14F-4D97-AF65-F5344CB8AC3E}">
        <p14:creationId xmlns:p14="http://schemas.microsoft.com/office/powerpoint/2010/main" val="2288656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Start Date</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Duration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End Date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Introduction </a:t>
            </a:r>
          </a:p>
          <a:p>
            <a:r>
              <a:rPr lang="en-GB" sz="1200" kern="1200" dirty="0">
                <a:solidFill>
                  <a:schemeClr val="tx1"/>
                </a:solidFill>
                <a:effectLst/>
                <a:latin typeface="+mn-lt"/>
                <a:ea typeface="+mn-ea"/>
                <a:cs typeface="+mn-cs"/>
              </a:rPr>
              <a:t>06-07-2022</a:t>
            </a:r>
          </a:p>
          <a:p>
            <a:r>
              <a:rPr lang="en-GB" sz="1200" kern="1200" dirty="0">
                <a:solidFill>
                  <a:schemeClr val="tx1"/>
                </a:solidFill>
                <a:effectLst/>
                <a:latin typeface="+mn-lt"/>
                <a:ea typeface="+mn-ea"/>
                <a:cs typeface="+mn-cs"/>
              </a:rPr>
              <a:t>2</a:t>
            </a:r>
          </a:p>
          <a:p>
            <a:r>
              <a:rPr lang="en-GB" sz="1200" kern="1200" dirty="0">
                <a:solidFill>
                  <a:schemeClr val="tx1"/>
                </a:solidFill>
                <a:effectLst/>
                <a:latin typeface="+mn-lt"/>
                <a:ea typeface="+mn-ea"/>
                <a:cs typeface="+mn-cs"/>
              </a:rPr>
              <a:t>08-07-2022</a:t>
            </a:r>
          </a:p>
          <a:p>
            <a:r>
              <a:rPr lang="en-GB" sz="1200" kern="1200" dirty="0">
                <a:solidFill>
                  <a:schemeClr val="tx1"/>
                </a:solidFill>
                <a:effectLst/>
                <a:latin typeface="+mn-lt"/>
                <a:ea typeface="+mn-ea"/>
                <a:cs typeface="+mn-cs"/>
              </a:rPr>
              <a:t>Objectives of the Research</a:t>
            </a:r>
          </a:p>
          <a:p>
            <a:r>
              <a:rPr lang="en-GB" sz="1200" kern="1200" dirty="0">
                <a:solidFill>
                  <a:schemeClr val="tx1"/>
                </a:solidFill>
                <a:effectLst/>
                <a:latin typeface="+mn-lt"/>
                <a:ea typeface="+mn-ea"/>
                <a:cs typeface="+mn-cs"/>
              </a:rPr>
              <a:t>08-07-2022</a:t>
            </a:r>
          </a:p>
          <a:p>
            <a:r>
              <a:rPr lang="en-GB" sz="1200" kern="1200" dirty="0">
                <a:solidFill>
                  <a:schemeClr val="tx1"/>
                </a:solidFill>
                <a:effectLst/>
                <a:latin typeface="+mn-lt"/>
                <a:ea typeface="+mn-ea"/>
                <a:cs typeface="+mn-cs"/>
              </a:rPr>
              <a:t>1</a:t>
            </a:r>
          </a:p>
          <a:p>
            <a:r>
              <a:rPr lang="en-GB" sz="1200" kern="1200" dirty="0">
                <a:solidFill>
                  <a:schemeClr val="tx1"/>
                </a:solidFill>
                <a:effectLst/>
                <a:latin typeface="+mn-lt"/>
                <a:ea typeface="+mn-ea"/>
                <a:cs typeface="+mn-cs"/>
              </a:rPr>
              <a:t>09-07-2022</a:t>
            </a:r>
          </a:p>
          <a:p>
            <a:r>
              <a:rPr lang="en-GB" sz="1200" kern="1200" dirty="0">
                <a:solidFill>
                  <a:schemeClr val="tx1"/>
                </a:solidFill>
                <a:effectLst/>
                <a:latin typeface="+mn-lt"/>
                <a:ea typeface="+mn-ea"/>
                <a:cs typeface="+mn-cs"/>
              </a:rPr>
              <a:t>Literature Review </a:t>
            </a:r>
          </a:p>
          <a:p>
            <a:r>
              <a:rPr lang="en-GB" sz="1200" kern="1200" dirty="0">
                <a:solidFill>
                  <a:schemeClr val="tx1"/>
                </a:solidFill>
                <a:effectLst/>
                <a:latin typeface="+mn-lt"/>
                <a:ea typeface="+mn-ea"/>
                <a:cs typeface="+mn-cs"/>
              </a:rPr>
              <a:t>09-07-2022</a:t>
            </a:r>
          </a:p>
          <a:p>
            <a:r>
              <a:rPr lang="en-GB" sz="1200" kern="1200" dirty="0">
                <a:solidFill>
                  <a:schemeClr val="tx1"/>
                </a:solidFill>
                <a:effectLst/>
                <a:latin typeface="+mn-lt"/>
                <a:ea typeface="+mn-ea"/>
                <a:cs typeface="+mn-cs"/>
              </a:rPr>
              <a:t>6</a:t>
            </a:r>
          </a:p>
          <a:p>
            <a:r>
              <a:rPr lang="en-GB" sz="1200" kern="1200" dirty="0">
                <a:solidFill>
                  <a:schemeClr val="tx1"/>
                </a:solidFill>
                <a:effectLst/>
                <a:latin typeface="+mn-lt"/>
                <a:ea typeface="+mn-ea"/>
                <a:cs typeface="+mn-cs"/>
              </a:rPr>
              <a:t>15-07-2022</a:t>
            </a:r>
          </a:p>
          <a:p>
            <a:r>
              <a:rPr lang="en-GB" sz="1200" kern="1200" dirty="0">
                <a:solidFill>
                  <a:schemeClr val="tx1"/>
                </a:solidFill>
                <a:effectLst/>
                <a:latin typeface="+mn-lt"/>
                <a:ea typeface="+mn-ea"/>
                <a:cs typeface="+mn-cs"/>
              </a:rPr>
              <a:t>Technology implementation</a:t>
            </a:r>
          </a:p>
          <a:p>
            <a:r>
              <a:rPr lang="en-GB" sz="1200" kern="1200" dirty="0">
                <a:solidFill>
                  <a:schemeClr val="tx1"/>
                </a:solidFill>
                <a:effectLst/>
                <a:latin typeface="+mn-lt"/>
                <a:ea typeface="+mn-ea"/>
                <a:cs typeface="+mn-cs"/>
              </a:rPr>
              <a:t>15-07-2022</a:t>
            </a:r>
          </a:p>
          <a:p>
            <a:r>
              <a:rPr lang="en-GB" sz="1200" kern="1200" dirty="0">
                <a:solidFill>
                  <a:schemeClr val="tx1"/>
                </a:solidFill>
                <a:effectLst/>
                <a:latin typeface="+mn-lt"/>
                <a:ea typeface="+mn-ea"/>
                <a:cs typeface="+mn-cs"/>
              </a:rPr>
              <a:t>3</a:t>
            </a:r>
          </a:p>
          <a:p>
            <a:r>
              <a:rPr lang="en-GB" sz="1200" kern="1200" dirty="0">
                <a:solidFill>
                  <a:schemeClr val="tx1"/>
                </a:solidFill>
                <a:effectLst/>
                <a:latin typeface="+mn-lt"/>
                <a:ea typeface="+mn-ea"/>
                <a:cs typeface="+mn-cs"/>
              </a:rPr>
              <a:t>18-07-2022</a:t>
            </a:r>
          </a:p>
          <a:p>
            <a:r>
              <a:rPr lang="en-GB" sz="1200" kern="1200" dirty="0">
                <a:solidFill>
                  <a:schemeClr val="tx1"/>
                </a:solidFill>
                <a:effectLst/>
                <a:latin typeface="+mn-lt"/>
                <a:ea typeface="+mn-ea"/>
                <a:cs typeface="+mn-cs"/>
              </a:rPr>
              <a:t>Digital Literacy</a:t>
            </a:r>
          </a:p>
          <a:p>
            <a:r>
              <a:rPr lang="en-GB" sz="1200" kern="1200" dirty="0">
                <a:solidFill>
                  <a:schemeClr val="tx1"/>
                </a:solidFill>
                <a:effectLst/>
                <a:latin typeface="+mn-lt"/>
                <a:ea typeface="+mn-ea"/>
                <a:cs typeface="+mn-cs"/>
              </a:rPr>
              <a:t>18-07-2022</a:t>
            </a:r>
          </a:p>
          <a:p>
            <a:r>
              <a:rPr lang="en-GB" sz="1200" kern="1200" dirty="0">
                <a:solidFill>
                  <a:schemeClr val="tx1"/>
                </a:solidFill>
                <a:effectLst/>
                <a:latin typeface="+mn-lt"/>
                <a:ea typeface="+mn-ea"/>
                <a:cs typeface="+mn-cs"/>
              </a:rPr>
              <a:t>3</a:t>
            </a:r>
          </a:p>
          <a:p>
            <a:r>
              <a:rPr lang="en-GB" sz="1200" kern="1200" dirty="0">
                <a:solidFill>
                  <a:schemeClr val="tx1"/>
                </a:solidFill>
                <a:effectLst/>
                <a:latin typeface="+mn-lt"/>
                <a:ea typeface="+mn-ea"/>
                <a:cs typeface="+mn-cs"/>
              </a:rPr>
              <a:t>21-07-2022</a:t>
            </a:r>
          </a:p>
          <a:p>
            <a:r>
              <a:rPr lang="en-GB" sz="1200" kern="1200" dirty="0">
                <a:solidFill>
                  <a:schemeClr val="tx1"/>
                </a:solidFill>
                <a:effectLst/>
                <a:latin typeface="+mn-lt"/>
                <a:ea typeface="+mn-ea"/>
                <a:cs typeface="+mn-cs"/>
              </a:rPr>
              <a:t>Ethical considerations</a:t>
            </a:r>
          </a:p>
          <a:p>
            <a:r>
              <a:rPr lang="en-GB" sz="1200" kern="1200" dirty="0">
                <a:solidFill>
                  <a:schemeClr val="tx1"/>
                </a:solidFill>
                <a:effectLst/>
                <a:latin typeface="+mn-lt"/>
                <a:ea typeface="+mn-ea"/>
                <a:cs typeface="+mn-cs"/>
              </a:rPr>
              <a:t>21-07-2022</a:t>
            </a:r>
          </a:p>
          <a:p>
            <a:r>
              <a:rPr lang="en-GB" sz="1200" kern="1200" dirty="0">
                <a:solidFill>
                  <a:schemeClr val="tx1"/>
                </a:solidFill>
                <a:effectLst/>
                <a:latin typeface="+mn-lt"/>
                <a:ea typeface="+mn-ea"/>
                <a:cs typeface="+mn-cs"/>
              </a:rPr>
              <a:t>4</a:t>
            </a:r>
          </a:p>
          <a:p>
            <a:r>
              <a:rPr lang="en-GB" sz="1200" kern="1200" dirty="0">
                <a:solidFill>
                  <a:schemeClr val="tx1"/>
                </a:solidFill>
                <a:effectLst/>
                <a:latin typeface="+mn-lt"/>
                <a:ea typeface="+mn-ea"/>
                <a:cs typeface="+mn-cs"/>
              </a:rPr>
              <a:t>25-07-2022</a:t>
            </a:r>
          </a:p>
          <a:p>
            <a:r>
              <a:rPr lang="en-GB" sz="1200" kern="1200" dirty="0">
                <a:solidFill>
                  <a:schemeClr val="tx1"/>
                </a:solidFill>
                <a:effectLst/>
                <a:latin typeface="+mn-lt"/>
                <a:ea typeface="+mn-ea"/>
                <a:cs typeface="+mn-cs"/>
              </a:rPr>
              <a:t>Proposed method</a:t>
            </a:r>
          </a:p>
          <a:p>
            <a:r>
              <a:rPr lang="en-GB" sz="1200" kern="1200" dirty="0">
                <a:solidFill>
                  <a:schemeClr val="tx1"/>
                </a:solidFill>
                <a:effectLst/>
                <a:latin typeface="+mn-lt"/>
                <a:ea typeface="+mn-ea"/>
                <a:cs typeface="+mn-cs"/>
              </a:rPr>
              <a:t>25-07-2022</a:t>
            </a:r>
          </a:p>
          <a:p>
            <a:r>
              <a:rPr lang="en-GB" sz="1200" kern="1200" dirty="0">
                <a:solidFill>
                  <a:schemeClr val="tx1"/>
                </a:solidFill>
                <a:effectLst/>
                <a:latin typeface="+mn-lt"/>
                <a:ea typeface="+mn-ea"/>
                <a:cs typeface="+mn-cs"/>
              </a:rPr>
              <a:t>4</a:t>
            </a:r>
          </a:p>
          <a:p>
            <a:r>
              <a:rPr lang="en-GB" sz="1200" kern="1200" dirty="0">
                <a:solidFill>
                  <a:schemeClr val="tx1"/>
                </a:solidFill>
                <a:effectLst/>
                <a:latin typeface="+mn-lt"/>
                <a:ea typeface="+mn-ea"/>
                <a:cs typeface="+mn-cs"/>
              </a:rPr>
              <a:t>29-07-2022</a:t>
            </a:r>
          </a:p>
          <a:p>
            <a:r>
              <a:rPr lang="en-GB" sz="1200" kern="1200" dirty="0">
                <a:solidFill>
                  <a:schemeClr val="tx1"/>
                </a:solidFill>
                <a:effectLst/>
                <a:latin typeface="+mn-lt"/>
                <a:ea typeface="+mn-ea"/>
                <a:cs typeface="+mn-cs"/>
              </a:rPr>
              <a:t>Referencing</a:t>
            </a:r>
          </a:p>
          <a:p>
            <a:r>
              <a:rPr lang="en-GB" sz="1200" kern="1200" dirty="0">
                <a:solidFill>
                  <a:schemeClr val="tx1"/>
                </a:solidFill>
                <a:effectLst/>
                <a:latin typeface="+mn-lt"/>
                <a:ea typeface="+mn-ea"/>
                <a:cs typeface="+mn-cs"/>
              </a:rPr>
              <a:t>29-07-2022</a:t>
            </a:r>
          </a:p>
          <a:p>
            <a:r>
              <a:rPr lang="en-GB" sz="1200" kern="1200" dirty="0">
                <a:solidFill>
                  <a:schemeClr val="tx1"/>
                </a:solidFill>
                <a:effectLst/>
                <a:latin typeface="+mn-lt"/>
                <a:ea typeface="+mn-ea"/>
                <a:cs typeface="+mn-cs"/>
              </a:rPr>
              <a:t>2</a:t>
            </a:r>
          </a:p>
          <a:p>
            <a:r>
              <a:rPr lang="en-GB" sz="1200" kern="1200" dirty="0">
                <a:solidFill>
                  <a:schemeClr val="tx1"/>
                </a:solidFill>
                <a:effectLst/>
                <a:latin typeface="+mn-lt"/>
                <a:ea typeface="+mn-ea"/>
                <a:cs typeface="+mn-cs"/>
              </a:rPr>
              <a:t>31-07-2022</a:t>
            </a:r>
          </a:p>
          <a:p>
            <a:r>
              <a:rPr lang="en-GB" sz="1200" kern="1200" dirty="0">
                <a:solidFill>
                  <a:schemeClr val="tx1"/>
                </a:solidFill>
                <a:effectLst/>
                <a:latin typeface="+mn-lt"/>
                <a:ea typeface="+mn-ea"/>
                <a:cs typeface="+mn-cs"/>
              </a:rPr>
              <a:t> Submission </a:t>
            </a:r>
          </a:p>
          <a:p>
            <a:r>
              <a:rPr lang="en-GB" sz="1200" kern="1200" dirty="0">
                <a:solidFill>
                  <a:schemeClr val="tx1"/>
                </a:solidFill>
                <a:effectLst/>
                <a:latin typeface="+mn-lt"/>
                <a:ea typeface="+mn-ea"/>
                <a:cs typeface="+mn-cs"/>
              </a:rPr>
              <a:t>31-07-2022</a:t>
            </a:r>
          </a:p>
          <a:p>
            <a:r>
              <a:rPr lang="en-GB" sz="1200" kern="1200" dirty="0">
                <a:solidFill>
                  <a:schemeClr val="tx1"/>
                </a:solidFill>
                <a:effectLst/>
                <a:latin typeface="+mn-lt"/>
                <a:ea typeface="+mn-ea"/>
                <a:cs typeface="+mn-cs"/>
              </a:rPr>
              <a:t>1</a:t>
            </a:r>
          </a:p>
          <a:p>
            <a:r>
              <a:rPr lang="en-GB" sz="1200" kern="1200" dirty="0">
                <a:solidFill>
                  <a:schemeClr val="tx1"/>
                </a:solidFill>
                <a:effectLst/>
                <a:latin typeface="+mn-lt"/>
                <a:ea typeface="+mn-ea"/>
                <a:cs typeface="+mn-cs"/>
              </a:rPr>
              <a:t>01-08-2022</a:t>
            </a:r>
          </a:p>
          <a:p>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8</a:t>
            </a:fld>
            <a:endParaRPr lang="en-GB"/>
          </a:p>
        </p:txBody>
      </p:sp>
    </p:spTree>
    <p:extLst>
      <p:ext uri="{BB962C8B-B14F-4D97-AF65-F5344CB8AC3E}">
        <p14:creationId xmlns:p14="http://schemas.microsoft.com/office/powerpoint/2010/main" val="406406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Ash-Brown, A., (2021). </a:t>
            </a:r>
            <a:r>
              <a:rPr lang="en-GB" sz="1200" i="1" kern="1200" dirty="0">
                <a:solidFill>
                  <a:schemeClr val="tx1"/>
                </a:solidFill>
                <a:effectLst/>
                <a:latin typeface="+mn-lt"/>
                <a:ea typeface="+mn-ea"/>
                <a:cs typeface="+mn-cs"/>
              </a:rPr>
              <a:t>A quarter of UK universities have no plans to implement blended learning, despite student demand</a:t>
            </a:r>
            <a:r>
              <a:rPr lang="en-GB" sz="1200" kern="1200" dirty="0">
                <a:solidFill>
                  <a:schemeClr val="tx1"/>
                </a:solidFill>
                <a:effectLst/>
                <a:latin typeface="+mn-lt"/>
                <a:ea typeface="+mn-ea"/>
                <a:cs typeface="+mn-cs"/>
              </a:rPr>
              <a:t> [Online] Available at: https://edtechnology.co.uk/he-and-fe/quarter-uk-universities-no-plans-implement-blended-learning/  [Accessed on 6 July 2022] </a:t>
            </a:r>
          </a:p>
          <a:p>
            <a:r>
              <a:rPr lang="en-GB" sz="1200" kern="1200" dirty="0">
                <a:solidFill>
                  <a:schemeClr val="tx1"/>
                </a:solidFill>
                <a:effectLst/>
                <a:latin typeface="+mn-lt"/>
                <a:ea typeface="+mn-ea"/>
                <a:cs typeface="+mn-cs"/>
              </a:rPr>
              <a:t>Blundell, R., (2022). </a:t>
            </a:r>
            <a:r>
              <a:rPr lang="en-GB" sz="1200" i="1" kern="1200" dirty="0">
                <a:solidFill>
                  <a:schemeClr val="tx1"/>
                </a:solidFill>
                <a:effectLst/>
                <a:latin typeface="+mn-lt"/>
                <a:ea typeface="+mn-ea"/>
                <a:cs typeface="+mn-cs"/>
              </a:rPr>
              <a:t>How Schools Spend Their Money on IT </a:t>
            </a:r>
            <a:r>
              <a:rPr lang="en-GB" sz="1200" kern="1200" dirty="0">
                <a:solidFill>
                  <a:schemeClr val="tx1"/>
                </a:solidFill>
                <a:effectLst/>
                <a:latin typeface="+mn-lt"/>
                <a:ea typeface="+mn-ea"/>
                <a:cs typeface="+mn-cs"/>
              </a:rPr>
              <a:t>[Online] Available at: https://commercial.co.uk/schoolspendingedtech/  [Accessed on 6 July 2022] </a:t>
            </a:r>
          </a:p>
          <a:p>
            <a:r>
              <a:rPr lang="en-GB" sz="1200" kern="1200" dirty="0">
                <a:solidFill>
                  <a:schemeClr val="tx1"/>
                </a:solidFill>
                <a:effectLst/>
                <a:latin typeface="+mn-lt"/>
                <a:ea typeface="+mn-ea"/>
                <a:cs typeface="+mn-cs"/>
              </a:rPr>
              <a:t>Cushion, C.J. and Townsend, R.C., (2019). Technology-enhanced learning in coaching: A review of literature. </a:t>
            </a:r>
            <a:r>
              <a:rPr lang="en-GB" sz="1200" i="1" kern="1200" dirty="0">
                <a:solidFill>
                  <a:schemeClr val="tx1"/>
                </a:solidFill>
                <a:effectLst/>
                <a:latin typeface="+mn-lt"/>
                <a:ea typeface="+mn-ea"/>
                <a:cs typeface="+mn-cs"/>
              </a:rPr>
              <a:t>Educational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71</a:t>
            </a:r>
            <a:r>
              <a:rPr lang="en-GB" sz="1200" kern="1200" dirty="0">
                <a:solidFill>
                  <a:schemeClr val="tx1"/>
                </a:solidFill>
                <a:effectLst/>
                <a:latin typeface="+mn-lt"/>
                <a:ea typeface="+mn-ea"/>
                <a:cs typeface="+mn-cs"/>
              </a:rPr>
              <a:t>(5), pp.631-649.</a:t>
            </a:r>
          </a:p>
          <a:p>
            <a:r>
              <a:rPr lang="en-GB" sz="1200" kern="1200" dirty="0">
                <a:solidFill>
                  <a:schemeClr val="tx1"/>
                </a:solidFill>
                <a:effectLst/>
                <a:latin typeface="+mn-lt"/>
                <a:ea typeface="+mn-ea"/>
                <a:cs typeface="+mn-cs"/>
              </a:rPr>
              <a:t>NHS Digital, (2022). </a:t>
            </a:r>
            <a:r>
              <a:rPr lang="en-GB" sz="1200" i="1" kern="1200" dirty="0">
                <a:solidFill>
                  <a:schemeClr val="tx1"/>
                </a:solidFill>
                <a:effectLst/>
                <a:latin typeface="+mn-lt"/>
                <a:ea typeface="+mn-ea"/>
                <a:cs typeface="+mn-cs"/>
              </a:rPr>
              <a:t>What we mean by digital inclusion </a:t>
            </a:r>
            <a:r>
              <a:rPr lang="en-GB" sz="1200" kern="1200" dirty="0">
                <a:solidFill>
                  <a:schemeClr val="tx1"/>
                </a:solidFill>
                <a:effectLst/>
                <a:latin typeface="+mn-lt"/>
                <a:ea typeface="+mn-ea"/>
                <a:cs typeface="+mn-cs"/>
              </a:rPr>
              <a:t>[Online] Available at: https://digital.nhs.uk/about-nhs-digital/our-work/digital-inclusion/what-digital-inclusion-is [Accessed on 6 July 2022] </a:t>
            </a:r>
          </a:p>
          <a:p>
            <a:r>
              <a:rPr lang="en-GB" sz="1200" kern="1200" dirty="0">
                <a:solidFill>
                  <a:schemeClr val="tx1"/>
                </a:solidFill>
                <a:effectLst/>
                <a:latin typeface="+mn-lt"/>
                <a:ea typeface="+mn-ea"/>
                <a:cs typeface="+mn-cs"/>
              </a:rPr>
              <a:t>University of Wales Trinity Saint David, (2022). </a:t>
            </a:r>
            <a:r>
              <a:rPr lang="en-GB" sz="1200" i="1" kern="1200" dirty="0">
                <a:solidFill>
                  <a:schemeClr val="tx1"/>
                </a:solidFill>
                <a:effectLst/>
                <a:latin typeface="+mn-lt"/>
                <a:ea typeface="+mn-ea"/>
                <a:cs typeface="+mn-cs"/>
              </a:rPr>
              <a:t>Ratings and Rankings </a:t>
            </a:r>
            <a:r>
              <a:rPr lang="en-GB" sz="1200" kern="1200" dirty="0">
                <a:solidFill>
                  <a:schemeClr val="tx1"/>
                </a:solidFill>
                <a:effectLst/>
                <a:latin typeface="+mn-lt"/>
                <a:ea typeface="+mn-ea"/>
                <a:cs typeface="+mn-cs"/>
              </a:rPr>
              <a:t>[Online] Available at: https://uwtsd.ac.uk/ratings-rankings/ [Accessed on 6 July 2022] </a:t>
            </a:r>
          </a:p>
          <a:p>
            <a:r>
              <a:rPr lang="en-GB" sz="1200" kern="1200" dirty="0">
                <a:solidFill>
                  <a:schemeClr val="tx1"/>
                </a:solidFill>
                <a:effectLst/>
                <a:latin typeface="+mn-lt"/>
                <a:ea typeface="+mn-ea"/>
                <a:cs typeface="+mn-cs"/>
              </a:rPr>
              <a:t>University of Wales Trinity Saint David, (2022). </a:t>
            </a:r>
            <a:r>
              <a:rPr lang="en-GB" sz="1200" i="1" kern="1200" dirty="0">
                <a:solidFill>
                  <a:schemeClr val="tx1"/>
                </a:solidFill>
                <a:effectLst/>
                <a:latin typeface="+mn-lt"/>
                <a:ea typeface="+mn-ea"/>
                <a:cs typeface="+mn-cs"/>
              </a:rPr>
              <a:t>The University </a:t>
            </a:r>
            <a:r>
              <a:rPr lang="en-GB" sz="1200" kern="1200" dirty="0">
                <a:solidFill>
                  <a:schemeClr val="tx1"/>
                </a:solidFill>
                <a:effectLst/>
                <a:latin typeface="+mn-lt"/>
                <a:ea typeface="+mn-ea"/>
                <a:cs typeface="+mn-cs"/>
              </a:rPr>
              <a:t>[Online] Available at: https://uwtsd.ac.uk/about/#:~:text=The%20University%20of%20Wales%20Trinity,University%20became%20part%20of%20UWTSD. [Accessed on 6 July 2022] </a:t>
            </a:r>
          </a:p>
          <a:p>
            <a:endParaRPr lang="en-GB" dirty="0"/>
          </a:p>
        </p:txBody>
      </p:sp>
      <p:sp>
        <p:nvSpPr>
          <p:cNvPr id="4" name="Slide Number Placeholder 3"/>
          <p:cNvSpPr>
            <a:spLocks noGrp="1"/>
          </p:cNvSpPr>
          <p:nvPr>
            <p:ph type="sldNum" sz="quarter" idx="10"/>
          </p:nvPr>
        </p:nvSpPr>
        <p:spPr/>
        <p:txBody>
          <a:bodyPr/>
          <a:lstStyle/>
          <a:p>
            <a:fld id="{C043985C-FFD2-4ADB-900D-A8E054470E50}" type="slidenum">
              <a:rPr lang="en-GB" smtClean="0"/>
              <a:t>9</a:t>
            </a:fld>
            <a:endParaRPr lang="en-GB"/>
          </a:p>
        </p:txBody>
      </p:sp>
    </p:spTree>
    <p:extLst>
      <p:ext uri="{BB962C8B-B14F-4D97-AF65-F5344CB8AC3E}">
        <p14:creationId xmlns:p14="http://schemas.microsoft.com/office/powerpoint/2010/main" val="2782512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86949240-AF39-454E-92F3-C9C9EFC68CB5}" type="datetimeFigureOut">
              <a:rPr lang="en-IN" smtClean="0"/>
              <a:t>23-07-2022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2117456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6949240-AF39-454E-92F3-C9C9EFC68CB5}" type="datetimeFigureOut">
              <a:rPr lang="en-IN" smtClean="0"/>
              <a:t>23-07-2022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2329398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49240-AF39-454E-92F3-C9C9EFC68CB5}" type="datetimeFigureOut">
              <a:rPr lang="en-IN" smtClean="0"/>
              <a:t>23-07-2022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327052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86949240-AF39-454E-92F3-C9C9EFC68CB5}" type="datetimeFigureOut">
              <a:rPr lang="en-IN" smtClean="0"/>
              <a:t>23-07-2022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4283246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86949240-AF39-454E-92F3-C9C9EFC68CB5}" type="datetimeFigureOut">
              <a:rPr lang="en-IN" smtClean="0"/>
              <a:t>23-07-2022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3946180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86949240-AF39-454E-92F3-C9C9EFC68CB5}" type="datetimeFigureOut">
              <a:rPr lang="en-IN" smtClean="0"/>
              <a:t>23-07-2022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4224780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949240-AF39-454E-92F3-C9C9EFC68CB5}" type="datetimeFigureOut">
              <a:rPr lang="en-IN" smtClean="0"/>
              <a:t>23-07-2022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2483679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949240-AF39-454E-92F3-C9C9EFC68CB5}" type="datetimeFigureOut">
              <a:rPr lang="en-IN" smtClean="0"/>
              <a:t>23-07-2022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1700500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949240-AF39-454E-92F3-C9C9EFC68CB5}" type="datetimeFigureOut">
              <a:rPr lang="en-IN" smtClean="0"/>
              <a:t>23-07-2022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346612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6949240-AF39-454E-92F3-C9C9EFC68CB5}" type="datetimeFigureOut">
              <a:rPr lang="en-IN" smtClean="0"/>
              <a:t>23-07-2022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2463099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6949240-AF39-454E-92F3-C9C9EFC68CB5}" type="datetimeFigureOut">
              <a:rPr lang="en-IN" smtClean="0"/>
              <a:t>23-07-2022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43E451C-3165-4951-A67C-28921663F96A}" type="slidenum">
              <a:rPr lang="en-IN" smtClean="0"/>
              <a:t>‹#›</a:t>
            </a:fld>
            <a:endParaRPr lang="en-IN"/>
          </a:p>
        </p:txBody>
      </p:sp>
    </p:spTree>
    <p:extLst>
      <p:ext uri="{BB962C8B-B14F-4D97-AF65-F5344CB8AC3E}">
        <p14:creationId xmlns:p14="http://schemas.microsoft.com/office/powerpoint/2010/main" val="2850535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949240-AF39-454E-92F3-C9C9EFC68CB5}" type="datetimeFigureOut">
              <a:rPr lang="en-IN" smtClean="0"/>
              <a:t>23-07-2022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3E451C-3165-4951-A67C-28921663F96A}" type="slidenum">
              <a:rPr lang="en-IN" smtClean="0"/>
              <a:t>‹#›</a:t>
            </a:fld>
            <a:endParaRPr lang="en-IN"/>
          </a:p>
        </p:txBody>
      </p:sp>
    </p:spTree>
    <p:extLst>
      <p:ext uri="{BB962C8B-B14F-4D97-AF65-F5344CB8AC3E}">
        <p14:creationId xmlns:p14="http://schemas.microsoft.com/office/powerpoint/2010/main" val="21589270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endParaRPr lang="en-IN" b="1" dirty="0"/>
          </a:p>
        </p:txBody>
      </p:sp>
      <p:sp>
        <p:nvSpPr>
          <p:cNvPr id="5" name="TextBox 4">
            <a:extLst>
              <a:ext uri="{FF2B5EF4-FFF2-40B4-BE49-F238E27FC236}">
                <a16:creationId xmlns:a16="http://schemas.microsoft.com/office/drawing/2014/main" id="{7D9E7190-2B45-A4E5-0049-37ED7D534F99}"/>
              </a:ext>
            </a:extLst>
          </p:cNvPr>
          <p:cNvSpPr txBox="1"/>
          <p:nvPr/>
        </p:nvSpPr>
        <p:spPr>
          <a:xfrm>
            <a:off x="308225" y="2551837"/>
            <a:ext cx="11681717" cy="2554545"/>
          </a:xfrm>
          <a:prstGeom prst="rect">
            <a:avLst/>
          </a:prstGeom>
          <a:noFill/>
        </p:spPr>
        <p:txBody>
          <a:bodyPr wrap="square">
            <a:spAutoFit/>
          </a:bodyPr>
          <a:lstStyle/>
          <a:p>
            <a:r>
              <a:rPr lang="en-GB" sz="3200" b="1" dirty="0"/>
              <a:t>Student name: </a:t>
            </a:r>
            <a:r>
              <a:rPr lang="en-GB" sz="3200" dirty="0"/>
              <a:t>Wael Abdelrehim Mohamed Hussein</a:t>
            </a:r>
            <a:endParaRPr lang="en-GB" sz="3200" b="1" dirty="0"/>
          </a:p>
          <a:p>
            <a:r>
              <a:rPr lang="en-GB" sz="3200" b="1" dirty="0"/>
              <a:t> Student ID number: </a:t>
            </a:r>
            <a:r>
              <a:rPr lang="en-GB" sz="3200" dirty="0"/>
              <a:t>2123543</a:t>
            </a:r>
          </a:p>
          <a:p>
            <a:r>
              <a:rPr lang="en-GB" sz="3200" b="1" dirty="0"/>
              <a:t>Programme: </a:t>
            </a:r>
            <a:r>
              <a:rPr lang="en-GB" sz="3200" dirty="0"/>
              <a:t>Certificate of Higher Education Skills for the Workplace</a:t>
            </a:r>
          </a:p>
          <a:p>
            <a:r>
              <a:rPr lang="en-GB" sz="3200" dirty="0"/>
              <a:t> </a:t>
            </a:r>
            <a:r>
              <a:rPr lang="en-GB" sz="3200" b="1" dirty="0"/>
              <a:t>Module: </a:t>
            </a:r>
            <a:r>
              <a:rPr lang="en-GB" sz="3200" dirty="0"/>
              <a:t>Digital Skills and Research Methods </a:t>
            </a:r>
          </a:p>
          <a:p>
            <a:r>
              <a:rPr lang="en-GB" sz="3200" b="1" dirty="0"/>
              <a:t>Module code: </a:t>
            </a:r>
            <a:r>
              <a:rPr lang="en-GB" sz="3200" dirty="0"/>
              <a:t>BMSW4003</a:t>
            </a:r>
          </a:p>
        </p:txBody>
      </p:sp>
    </p:spTree>
    <p:extLst>
      <p:ext uri="{BB962C8B-B14F-4D97-AF65-F5344CB8AC3E}">
        <p14:creationId xmlns:p14="http://schemas.microsoft.com/office/powerpoint/2010/main" val="2395091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Table of Content </a:t>
            </a:r>
            <a:endParaRPr lang="en-IN" b="1" dirty="0"/>
          </a:p>
        </p:txBody>
      </p:sp>
      <p:sp>
        <p:nvSpPr>
          <p:cNvPr id="3" name="Content Placeholder 2"/>
          <p:cNvSpPr>
            <a:spLocks noGrp="1"/>
          </p:cNvSpPr>
          <p:nvPr>
            <p:ph idx="1"/>
          </p:nvPr>
        </p:nvSpPr>
        <p:spPr>
          <a:xfrm>
            <a:off x="838200" y="1825625"/>
            <a:ext cx="5281246" cy="4351338"/>
          </a:xfrm>
        </p:spPr>
        <p:txBody>
          <a:bodyPr/>
          <a:lstStyle/>
          <a:p>
            <a:r>
              <a:rPr lang="en-US" dirty="0"/>
              <a:t>Slide 3 Introduction and your chosen research question</a:t>
            </a:r>
          </a:p>
          <a:p>
            <a:r>
              <a:rPr lang="en-US" dirty="0"/>
              <a:t>Slide 4 Research Objective</a:t>
            </a:r>
          </a:p>
          <a:p>
            <a:r>
              <a:rPr lang="en-US" dirty="0"/>
              <a:t>Slide  5 Literature Review</a:t>
            </a:r>
          </a:p>
          <a:p>
            <a:r>
              <a:rPr lang="en-US" dirty="0"/>
              <a:t>Slide  6 Ethical considerations</a:t>
            </a:r>
          </a:p>
          <a:p>
            <a:r>
              <a:rPr lang="en-US" dirty="0"/>
              <a:t>Slide 7 Your proposed method</a:t>
            </a:r>
          </a:p>
          <a:p>
            <a:r>
              <a:rPr lang="en-US" dirty="0"/>
              <a:t>Slide 8 Timeline</a:t>
            </a:r>
          </a:p>
          <a:p>
            <a:endParaRPr lang="en-IN" dirty="0"/>
          </a:p>
        </p:txBody>
      </p:sp>
      <p:pic>
        <p:nvPicPr>
          <p:cNvPr id="4" name="Picture 3"/>
          <p:cNvPicPr>
            <a:picLocks noChangeAspect="1"/>
          </p:cNvPicPr>
          <p:nvPr/>
        </p:nvPicPr>
        <p:blipFill>
          <a:blip r:embed="rId2"/>
          <a:stretch>
            <a:fillRect/>
          </a:stretch>
        </p:blipFill>
        <p:spPr>
          <a:xfrm>
            <a:off x="6096000" y="1690688"/>
            <a:ext cx="5257800" cy="2975097"/>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4210196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t>Introduction</a:t>
            </a:r>
            <a:endParaRPr lang="en-IN" sz="4000" b="1" dirty="0"/>
          </a:p>
        </p:txBody>
      </p:sp>
      <p:sp>
        <p:nvSpPr>
          <p:cNvPr id="3" name="Content Placeholder 2"/>
          <p:cNvSpPr>
            <a:spLocks noGrp="1"/>
          </p:cNvSpPr>
          <p:nvPr>
            <p:ph idx="1"/>
          </p:nvPr>
        </p:nvSpPr>
        <p:spPr>
          <a:xfrm>
            <a:off x="838200" y="1825625"/>
            <a:ext cx="6148754" cy="4351338"/>
          </a:xfrm>
        </p:spPr>
        <p:txBody>
          <a:bodyPr>
            <a:normAutofit fontScale="92500" lnSpcReduction="10000"/>
          </a:bodyPr>
          <a:lstStyle/>
          <a:p>
            <a:r>
              <a:rPr lang="en-GB" dirty="0"/>
              <a:t>The technology in the field of education eases communication between students and teachers, and technology keeps tracks and record of student’s progress helping the teacher to monitor their work. Along with these technology gives access to internet for greater amount of resources. This assignment will go through the topic whether the students and staff members of University of Wales Trinity Saint Board (UWTSB) are confident with using technology or not. </a:t>
            </a:r>
            <a:endParaRPr lang="en-IN" dirty="0"/>
          </a:p>
        </p:txBody>
      </p:sp>
      <p:pic>
        <p:nvPicPr>
          <p:cNvPr id="4" name="Picture 3"/>
          <p:cNvPicPr>
            <a:picLocks noChangeAspect="1"/>
          </p:cNvPicPr>
          <p:nvPr/>
        </p:nvPicPr>
        <p:blipFill>
          <a:blip r:embed="rId3"/>
          <a:stretch>
            <a:fillRect/>
          </a:stretch>
        </p:blipFill>
        <p:spPr>
          <a:xfrm>
            <a:off x="8299938" y="1825625"/>
            <a:ext cx="3053862" cy="2863606"/>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200300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Research Objective</a:t>
            </a:r>
            <a:endParaRPr lang="en-IN" b="1" dirty="0"/>
          </a:p>
        </p:txBody>
      </p:sp>
      <p:sp>
        <p:nvSpPr>
          <p:cNvPr id="3" name="Content Placeholder 2"/>
          <p:cNvSpPr>
            <a:spLocks noGrp="1"/>
          </p:cNvSpPr>
          <p:nvPr>
            <p:ph idx="1"/>
          </p:nvPr>
        </p:nvSpPr>
        <p:spPr>
          <a:xfrm>
            <a:off x="838200" y="1825625"/>
            <a:ext cx="6383215" cy="4351338"/>
          </a:xfrm>
        </p:spPr>
        <p:txBody>
          <a:bodyPr/>
          <a:lstStyle/>
          <a:p>
            <a:r>
              <a:rPr lang="en-GB" dirty="0"/>
              <a:t>To understand if the staff and the students are confident in using technology to collaborate</a:t>
            </a:r>
            <a:endParaRPr lang="en-IN" dirty="0"/>
          </a:p>
        </p:txBody>
      </p:sp>
      <p:pic>
        <p:nvPicPr>
          <p:cNvPr id="4" name="Picture 3"/>
          <p:cNvPicPr>
            <a:picLocks noChangeAspect="1"/>
          </p:cNvPicPr>
          <p:nvPr/>
        </p:nvPicPr>
        <p:blipFill>
          <a:blip r:embed="rId3"/>
          <a:stretch>
            <a:fillRect/>
          </a:stretch>
        </p:blipFill>
        <p:spPr>
          <a:xfrm>
            <a:off x="7866552" y="1690688"/>
            <a:ext cx="3487248" cy="2857866"/>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3473330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Literature Review</a:t>
            </a:r>
            <a:br>
              <a:rPr lang="en-US" b="1" dirty="0"/>
            </a:br>
            <a:endParaRPr lang="en-IN" b="1" dirty="0"/>
          </a:p>
        </p:txBody>
      </p:sp>
      <p:sp>
        <p:nvSpPr>
          <p:cNvPr id="3" name="Content Placeholder 2"/>
          <p:cNvSpPr>
            <a:spLocks noGrp="1"/>
          </p:cNvSpPr>
          <p:nvPr>
            <p:ph idx="1"/>
          </p:nvPr>
        </p:nvSpPr>
        <p:spPr>
          <a:xfrm>
            <a:off x="838200" y="1825625"/>
            <a:ext cx="6406662" cy="4351338"/>
          </a:xfrm>
        </p:spPr>
        <p:txBody>
          <a:bodyPr>
            <a:normAutofit fontScale="85000" lnSpcReduction="20000"/>
          </a:bodyPr>
          <a:lstStyle/>
          <a:p>
            <a:r>
              <a:rPr lang="en-GB" b="1" dirty="0"/>
              <a:t>Technology implementation in UK universities</a:t>
            </a:r>
            <a:endParaRPr lang="en-GB" dirty="0"/>
          </a:p>
          <a:p>
            <a:r>
              <a:rPr lang="en-GB" dirty="0"/>
              <a:t>Technology has enhanced so much that schools and universities around UK are adapting different forms of technology to increase the betterment of the student’s experience. According to Ash-Brown (2021), there are nearly 75% of the universities in the UK which has opted for a blended mode of education for the students to learn.</a:t>
            </a:r>
          </a:p>
          <a:p>
            <a:r>
              <a:rPr lang="en-GB" dirty="0"/>
              <a:t>The digital literacy of UK is 78%, which is a great advantage for the UK universities to implement the technology, but the technology has improved greatly in the last few years which can puzzle a few people</a:t>
            </a:r>
          </a:p>
          <a:p>
            <a:endParaRPr lang="en-IN" dirty="0"/>
          </a:p>
        </p:txBody>
      </p:sp>
      <p:pic>
        <p:nvPicPr>
          <p:cNvPr id="4" name="Picture 3"/>
          <p:cNvPicPr>
            <a:picLocks noChangeAspect="1"/>
          </p:cNvPicPr>
          <p:nvPr/>
        </p:nvPicPr>
        <p:blipFill>
          <a:blip r:embed="rId3"/>
          <a:stretch>
            <a:fillRect/>
          </a:stretch>
        </p:blipFill>
        <p:spPr>
          <a:xfrm>
            <a:off x="8024446" y="1825625"/>
            <a:ext cx="3329354" cy="2371237"/>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2551254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Ethical considerations</a:t>
            </a:r>
            <a:endParaRPr lang="en-IN" b="1" dirty="0"/>
          </a:p>
        </p:txBody>
      </p:sp>
      <p:sp>
        <p:nvSpPr>
          <p:cNvPr id="3" name="Content Placeholder 2"/>
          <p:cNvSpPr>
            <a:spLocks noGrp="1"/>
          </p:cNvSpPr>
          <p:nvPr>
            <p:ph idx="1"/>
          </p:nvPr>
        </p:nvSpPr>
        <p:spPr>
          <a:xfrm>
            <a:off x="838200" y="1825625"/>
            <a:ext cx="7086600" cy="4351338"/>
          </a:xfrm>
        </p:spPr>
        <p:txBody>
          <a:bodyPr/>
          <a:lstStyle/>
          <a:p>
            <a:r>
              <a:rPr lang="en-GB" dirty="0"/>
              <a:t>The primary data will be collected from the 50 students and teachers from the University and the data that will be collected will be solely used for the research purposes.</a:t>
            </a:r>
          </a:p>
          <a:p>
            <a:r>
              <a:rPr lang="en-GB" dirty="0"/>
              <a:t>The data that will be collected for the research purpose complies the researcher to abide by the Data Protection Act of 2018 of UK.</a:t>
            </a:r>
          </a:p>
          <a:p>
            <a:endParaRPr lang="en-IN" dirty="0"/>
          </a:p>
        </p:txBody>
      </p:sp>
      <p:pic>
        <p:nvPicPr>
          <p:cNvPr id="4" name="Picture 3"/>
          <p:cNvPicPr>
            <a:picLocks noChangeAspect="1"/>
          </p:cNvPicPr>
          <p:nvPr/>
        </p:nvPicPr>
        <p:blipFill>
          <a:blip r:embed="rId3"/>
          <a:stretch>
            <a:fillRect/>
          </a:stretch>
        </p:blipFill>
        <p:spPr>
          <a:xfrm>
            <a:off x="8393722" y="2036639"/>
            <a:ext cx="3355731" cy="2605699"/>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3634674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Proposed Method</a:t>
            </a:r>
            <a:endParaRPr lang="en-IN" b="1" dirty="0"/>
          </a:p>
        </p:txBody>
      </p:sp>
      <p:sp>
        <p:nvSpPr>
          <p:cNvPr id="3" name="Content Placeholder 2"/>
          <p:cNvSpPr>
            <a:spLocks noGrp="1"/>
          </p:cNvSpPr>
          <p:nvPr>
            <p:ph idx="1"/>
          </p:nvPr>
        </p:nvSpPr>
        <p:spPr>
          <a:xfrm>
            <a:off x="838200" y="1825625"/>
            <a:ext cx="6617677" cy="4351338"/>
          </a:xfrm>
        </p:spPr>
        <p:txBody>
          <a:bodyPr>
            <a:normAutofit fontScale="70000" lnSpcReduction="20000"/>
          </a:bodyPr>
          <a:lstStyle/>
          <a:p>
            <a:r>
              <a:rPr lang="en-GB" dirty="0"/>
              <a:t>The survey will be conducted for 50 participants of which 30 are students and 20 are teachers. The questions that will be asked are the following.</a:t>
            </a:r>
          </a:p>
          <a:p>
            <a:r>
              <a:rPr lang="en-GB" dirty="0"/>
              <a:t>How much efficient are your digital skills while handling a new technology?</a:t>
            </a:r>
          </a:p>
          <a:p>
            <a:r>
              <a:rPr lang="en-GB" dirty="0"/>
              <a:t>How many years are you associated with technological tools?</a:t>
            </a:r>
          </a:p>
          <a:p>
            <a:r>
              <a:rPr lang="en-GB" dirty="0"/>
              <a:t>Will implementation of the technology benefit or hamper the students?</a:t>
            </a:r>
          </a:p>
          <a:p>
            <a:r>
              <a:rPr lang="en-GB" dirty="0"/>
              <a:t>The survey would be conducted online, on a sample size of 50 people which would be chosen randomly from the huge population of the UWTSD, which would give an unbiased and time efficient result. The data analysis will reveal how much the staff and students are ready to implement the technological tools in the classrooms of UK universities.</a:t>
            </a:r>
          </a:p>
        </p:txBody>
      </p:sp>
      <p:pic>
        <p:nvPicPr>
          <p:cNvPr id="4" name="Picture 3"/>
          <p:cNvPicPr>
            <a:picLocks noChangeAspect="1"/>
          </p:cNvPicPr>
          <p:nvPr/>
        </p:nvPicPr>
        <p:blipFill>
          <a:blip r:embed="rId3"/>
          <a:stretch>
            <a:fillRect/>
          </a:stretch>
        </p:blipFill>
        <p:spPr>
          <a:xfrm>
            <a:off x="8648700" y="1825625"/>
            <a:ext cx="2705100" cy="1685925"/>
          </a:xfrm>
          <a:prstGeom prst="rect">
            <a:avLst/>
          </a:prstGeom>
          <a:effectLst>
            <a:reflection blurRad="6350" stA="52000" endA="300" endPos="35000" dir="5400000" sy="-100000" algn="bl" rotWithShape="0"/>
            <a:softEdge rad="12700"/>
          </a:effectLst>
        </p:spPr>
      </p:pic>
    </p:spTree>
    <p:extLst>
      <p:ext uri="{BB962C8B-B14F-4D97-AF65-F5344CB8AC3E}">
        <p14:creationId xmlns:p14="http://schemas.microsoft.com/office/powerpoint/2010/main" val="2965200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Timeline</a:t>
            </a:r>
            <a:endParaRPr lang="en-IN"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24740"/>
              </p:ext>
            </p:extLst>
          </p:nvPr>
        </p:nvGraphicFramePr>
        <p:xfrm>
          <a:off x="1460311" y="1965272"/>
          <a:ext cx="9294125" cy="4053390"/>
        </p:xfrm>
        <a:graphic>
          <a:graphicData uri="http://schemas.openxmlformats.org/drawingml/2006/table">
            <a:tbl>
              <a:tblPr firstRow="1" firstCol="1" bandRow="1">
                <a:tableStyleId>{5C22544A-7EE6-4342-B048-85BDC9FD1C3A}</a:tableStyleId>
              </a:tblPr>
              <a:tblGrid>
                <a:gridCol w="4980663">
                  <a:extLst>
                    <a:ext uri="{9D8B030D-6E8A-4147-A177-3AD203B41FA5}">
                      <a16:colId xmlns:a16="http://schemas.microsoft.com/office/drawing/2014/main" val="20000"/>
                    </a:ext>
                  </a:extLst>
                </a:gridCol>
                <a:gridCol w="1587586">
                  <a:extLst>
                    <a:ext uri="{9D8B030D-6E8A-4147-A177-3AD203B41FA5}">
                      <a16:colId xmlns:a16="http://schemas.microsoft.com/office/drawing/2014/main" val="20001"/>
                    </a:ext>
                  </a:extLst>
                </a:gridCol>
                <a:gridCol w="1065655">
                  <a:extLst>
                    <a:ext uri="{9D8B030D-6E8A-4147-A177-3AD203B41FA5}">
                      <a16:colId xmlns:a16="http://schemas.microsoft.com/office/drawing/2014/main" val="20002"/>
                    </a:ext>
                  </a:extLst>
                </a:gridCol>
                <a:gridCol w="1660221">
                  <a:extLst>
                    <a:ext uri="{9D8B030D-6E8A-4147-A177-3AD203B41FA5}">
                      <a16:colId xmlns:a16="http://schemas.microsoft.com/office/drawing/2014/main" val="20003"/>
                    </a:ext>
                  </a:extLst>
                </a:gridCol>
              </a:tblGrid>
              <a:tr h="405339">
                <a:tc>
                  <a:txBody>
                    <a:bodyPr/>
                    <a:lstStyle/>
                    <a:p>
                      <a:pPr algn="ctr">
                        <a:lnSpc>
                          <a:spcPct val="150000"/>
                        </a:lnSpc>
                        <a:spcAft>
                          <a:spcPts val="0"/>
                        </a:spcAft>
                      </a:pPr>
                      <a:r>
                        <a:rPr lang="en-GB" sz="1100">
                          <a:effectLst/>
                        </a:rPr>
                        <a:t>Activity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Start Date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Duration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End Date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0"/>
                  </a:ext>
                </a:extLst>
              </a:tr>
              <a:tr h="405339">
                <a:tc>
                  <a:txBody>
                    <a:bodyPr/>
                    <a:lstStyle/>
                    <a:p>
                      <a:pPr algn="l">
                        <a:lnSpc>
                          <a:spcPct val="150000"/>
                        </a:lnSpc>
                        <a:spcAft>
                          <a:spcPts val="0"/>
                        </a:spcAft>
                      </a:pPr>
                      <a:r>
                        <a:rPr lang="en-GB" sz="1100">
                          <a:effectLst/>
                        </a:rPr>
                        <a:t>Research Introduction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06-07-2022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08-07-2022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1"/>
                  </a:ext>
                </a:extLst>
              </a:tr>
              <a:tr h="405339">
                <a:tc>
                  <a:txBody>
                    <a:bodyPr/>
                    <a:lstStyle/>
                    <a:p>
                      <a:pPr algn="l">
                        <a:lnSpc>
                          <a:spcPct val="150000"/>
                        </a:lnSpc>
                        <a:spcAft>
                          <a:spcPts val="0"/>
                        </a:spcAft>
                      </a:pPr>
                      <a:r>
                        <a:rPr lang="en-GB" sz="1100">
                          <a:effectLst/>
                        </a:rPr>
                        <a:t>Objectives of the Research</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08-07-2022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09-07-2022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405339">
                <a:tc>
                  <a:txBody>
                    <a:bodyPr/>
                    <a:lstStyle/>
                    <a:p>
                      <a:pPr algn="l">
                        <a:lnSpc>
                          <a:spcPct val="150000"/>
                        </a:lnSpc>
                        <a:spcAft>
                          <a:spcPts val="0"/>
                        </a:spcAft>
                      </a:pPr>
                      <a:r>
                        <a:rPr lang="en-GB" sz="1100">
                          <a:effectLst/>
                        </a:rPr>
                        <a:t>Literature Review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09-07-2022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6</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15-07-2022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405339">
                <a:tc>
                  <a:txBody>
                    <a:bodyPr/>
                    <a:lstStyle/>
                    <a:p>
                      <a:pPr algn="l">
                        <a:lnSpc>
                          <a:spcPct val="150000"/>
                        </a:lnSpc>
                        <a:spcAft>
                          <a:spcPts val="0"/>
                        </a:spcAft>
                      </a:pPr>
                      <a:r>
                        <a:rPr lang="en-GB" sz="1100">
                          <a:effectLst/>
                        </a:rPr>
                        <a:t>Technology implementation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15-07-2022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3</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18-07-2022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405339">
                <a:tc>
                  <a:txBody>
                    <a:bodyPr/>
                    <a:lstStyle/>
                    <a:p>
                      <a:pPr algn="l">
                        <a:lnSpc>
                          <a:spcPct val="150000"/>
                        </a:lnSpc>
                        <a:spcAft>
                          <a:spcPts val="0"/>
                        </a:spcAft>
                      </a:pPr>
                      <a:r>
                        <a:rPr lang="en-GB" sz="1100">
                          <a:effectLst/>
                        </a:rPr>
                        <a:t>Digital Literacy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18-07-2022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3</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21-07-2022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405339">
                <a:tc>
                  <a:txBody>
                    <a:bodyPr/>
                    <a:lstStyle/>
                    <a:p>
                      <a:pPr algn="l">
                        <a:lnSpc>
                          <a:spcPct val="150000"/>
                        </a:lnSpc>
                        <a:spcAft>
                          <a:spcPts val="0"/>
                        </a:spcAft>
                      </a:pPr>
                      <a:r>
                        <a:rPr lang="en-GB" sz="1100">
                          <a:effectLst/>
                        </a:rPr>
                        <a:t>Ethical considerations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21-07-2022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4</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25-07-2022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r h="405339">
                <a:tc>
                  <a:txBody>
                    <a:bodyPr/>
                    <a:lstStyle/>
                    <a:p>
                      <a:pPr algn="l">
                        <a:lnSpc>
                          <a:spcPct val="150000"/>
                        </a:lnSpc>
                        <a:spcAft>
                          <a:spcPts val="0"/>
                        </a:spcAft>
                      </a:pPr>
                      <a:r>
                        <a:rPr lang="en-GB" sz="1100">
                          <a:effectLst/>
                        </a:rPr>
                        <a:t>Proposed method</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25-07-2022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4</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29-07-2022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7"/>
                  </a:ext>
                </a:extLst>
              </a:tr>
              <a:tr h="405339">
                <a:tc>
                  <a:txBody>
                    <a:bodyPr/>
                    <a:lstStyle/>
                    <a:p>
                      <a:pPr algn="l">
                        <a:lnSpc>
                          <a:spcPct val="150000"/>
                        </a:lnSpc>
                        <a:spcAft>
                          <a:spcPts val="0"/>
                        </a:spcAft>
                      </a:pPr>
                      <a:r>
                        <a:rPr lang="en-GB" sz="1100">
                          <a:effectLst/>
                        </a:rPr>
                        <a:t>Referencing</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29-07-2022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31-07-2022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8"/>
                  </a:ext>
                </a:extLst>
              </a:tr>
              <a:tr h="405339">
                <a:tc>
                  <a:txBody>
                    <a:bodyPr/>
                    <a:lstStyle/>
                    <a:p>
                      <a:pPr algn="l">
                        <a:lnSpc>
                          <a:spcPct val="150000"/>
                        </a:lnSpc>
                        <a:spcAft>
                          <a:spcPts val="0"/>
                        </a:spcAft>
                      </a:pPr>
                      <a:r>
                        <a:rPr lang="en-GB" sz="1100">
                          <a:effectLst/>
                        </a:rPr>
                        <a:t> Submission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31-07-2022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a:effectLst/>
                        </a:rPr>
                        <a:t>1</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50000"/>
                        </a:lnSpc>
                        <a:spcAft>
                          <a:spcPts val="0"/>
                        </a:spcAft>
                      </a:pPr>
                      <a:r>
                        <a:rPr lang="en-GB" sz="1100" dirty="0">
                          <a:effectLst/>
                        </a:rPr>
                        <a:t>01-08-2022</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776590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a:t>
            </a:r>
            <a:endParaRPr lang="en-IN" b="1" dirty="0"/>
          </a:p>
        </p:txBody>
      </p:sp>
      <p:sp>
        <p:nvSpPr>
          <p:cNvPr id="3" name="Content Placeholder 2"/>
          <p:cNvSpPr>
            <a:spLocks noGrp="1"/>
          </p:cNvSpPr>
          <p:nvPr>
            <p:ph idx="1"/>
          </p:nvPr>
        </p:nvSpPr>
        <p:spPr/>
        <p:txBody>
          <a:bodyPr/>
          <a:lstStyle/>
          <a:p>
            <a:r>
              <a:rPr lang="en-GB" dirty="0"/>
              <a:t>Ash-Brown, A., (2021). </a:t>
            </a:r>
            <a:r>
              <a:rPr lang="en-GB" i="1" dirty="0"/>
              <a:t>A quarter of UK universities have no plans to implement blended learning, despite student demand</a:t>
            </a:r>
            <a:r>
              <a:rPr lang="en-GB" dirty="0"/>
              <a:t> [Online] Available at: https://edtechnology.co.uk/he-and-fe/quarter-uk-universities-no-plans-implement-blended-learning/  [Accessed on 6 July 2022] </a:t>
            </a:r>
          </a:p>
          <a:p>
            <a:r>
              <a:rPr lang="en-GB" dirty="0"/>
              <a:t>Blundell, R., (2022). </a:t>
            </a:r>
            <a:r>
              <a:rPr lang="en-GB" i="1" dirty="0"/>
              <a:t>How Schools Spend Their Money on IT </a:t>
            </a:r>
            <a:r>
              <a:rPr lang="en-GB" dirty="0"/>
              <a:t>[Online] Available at: https://commercial.co.uk/schoolspendingedtech/  [Accessed on 6 July 2022] </a:t>
            </a:r>
          </a:p>
          <a:p>
            <a:endParaRPr lang="en-IN" dirty="0"/>
          </a:p>
        </p:txBody>
      </p:sp>
    </p:spTree>
    <p:extLst>
      <p:ext uri="{BB962C8B-B14F-4D97-AF65-F5344CB8AC3E}">
        <p14:creationId xmlns:p14="http://schemas.microsoft.com/office/powerpoint/2010/main" val="3735903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
            <a:ext cx="12272962" cy="6841066"/>
          </a:xfrm>
          <a:prstGeom prst="rect">
            <a:avLst/>
          </a:prstGeom>
        </p:spPr>
      </p:pic>
    </p:spTree>
    <p:extLst>
      <p:ext uri="{BB962C8B-B14F-4D97-AF65-F5344CB8AC3E}">
        <p14:creationId xmlns:p14="http://schemas.microsoft.com/office/powerpoint/2010/main" val="488707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1848</Words>
  <Application>Microsoft Office PowerPoint</Application>
  <PresentationFormat>Widescreen</PresentationFormat>
  <Paragraphs>148</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Table of Content </vt:lpstr>
      <vt:lpstr>Introduction</vt:lpstr>
      <vt:lpstr>Research Objective</vt:lpstr>
      <vt:lpstr>Literature Review </vt:lpstr>
      <vt:lpstr>Ethical considerations</vt:lpstr>
      <vt:lpstr>Proposed Method</vt:lpstr>
      <vt:lpstr>Timeline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Wael Abdelrehim Mohamed</cp:lastModifiedBy>
  <cp:revision>13</cp:revision>
  <dcterms:created xsi:type="dcterms:W3CDTF">2022-07-06T12:33:59Z</dcterms:created>
  <dcterms:modified xsi:type="dcterms:W3CDTF">2022-07-23T22:22:23Z</dcterms:modified>
</cp:coreProperties>
</file>