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72" y="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638F62-CD99-4C86-9577-E30696E89D38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734FD-F497-4E9B-ACBE-EE47F964B0B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4BA88DC-A664-4457-98F1-8758C98CD4D0}" type="datetimeFigureOut">
              <a:rPr lang="en-US" smtClean="0"/>
              <a:pPr/>
              <a:t>9/24/2011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Critical reading and writing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Requires you to understand and recognise assertions</a:t>
            </a:r>
          </a:p>
          <a:p>
            <a:r>
              <a:rPr lang="en-GB" dirty="0" smtClean="0"/>
              <a:t>An assertion is a ‘declaration that something is so’ eg. “eating 5 fruit and veg a day will lead to health benefits”</a:t>
            </a:r>
          </a:p>
          <a:p>
            <a:r>
              <a:rPr lang="en-GB" dirty="0" smtClean="0"/>
              <a:t>Articles and books make many assertions</a:t>
            </a:r>
          </a:p>
          <a:p>
            <a:r>
              <a:rPr lang="en-GB" dirty="0" smtClean="0"/>
              <a:t>To read critically you will need to uncover the assertions</a:t>
            </a:r>
          </a:p>
          <a:p>
            <a:r>
              <a:rPr lang="en-GB" dirty="0" smtClean="0"/>
              <a:t>Any argument is likely to have support and counter evidence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Reading-assertions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Strong reasons and evidence should hold up an argument</a:t>
            </a:r>
          </a:p>
          <a:p>
            <a:r>
              <a:rPr lang="en-GB" dirty="0" smtClean="0"/>
              <a:t>Need to check and evaluate the logic, its applicability and evidence</a:t>
            </a:r>
          </a:p>
          <a:p>
            <a:r>
              <a:rPr lang="en-GB" dirty="0" smtClean="0"/>
              <a:t>List the assertions made in the case study</a:t>
            </a:r>
          </a:p>
          <a:p>
            <a:r>
              <a:rPr lang="en-GB" dirty="0" smtClean="0"/>
              <a:t>List the evidence for each assertion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Arguments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Little weight should be given to personal statements</a:t>
            </a:r>
          </a:p>
          <a:p>
            <a:r>
              <a:rPr lang="en-GB" dirty="0" smtClean="0"/>
              <a:t>Source materials can come from</a:t>
            </a:r>
          </a:p>
          <a:p>
            <a:pPr lvl="1"/>
            <a:r>
              <a:rPr lang="en-GB" dirty="0" smtClean="0"/>
              <a:t>Text books</a:t>
            </a:r>
          </a:p>
          <a:p>
            <a:pPr lvl="1"/>
            <a:r>
              <a:rPr lang="en-GB" dirty="0" smtClean="0"/>
              <a:t>Journal articles</a:t>
            </a:r>
          </a:p>
          <a:p>
            <a:pPr lvl="1"/>
            <a:r>
              <a:rPr lang="en-GB" dirty="0" smtClean="0"/>
              <a:t>Research sources</a:t>
            </a:r>
          </a:p>
          <a:p>
            <a:pPr lvl="1"/>
            <a:r>
              <a:rPr lang="en-GB" dirty="0" smtClean="0"/>
              <a:t>Internet sources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Evidence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Who is saying this?</a:t>
            </a:r>
          </a:p>
          <a:p>
            <a:r>
              <a:rPr lang="en-GB" dirty="0" smtClean="0"/>
              <a:t>What experience and authority does the author have?</a:t>
            </a:r>
          </a:p>
          <a:p>
            <a:r>
              <a:rPr lang="en-GB" dirty="0" smtClean="0"/>
              <a:t>Is this peer-reviewed?</a:t>
            </a:r>
          </a:p>
          <a:p>
            <a:r>
              <a:rPr lang="en-GB" dirty="0" smtClean="0"/>
              <a:t>Is the evidence from a reliable source?</a:t>
            </a:r>
          </a:p>
          <a:p>
            <a:r>
              <a:rPr lang="en-GB" dirty="0" smtClean="0"/>
              <a:t>How plausible is the evidence?</a:t>
            </a:r>
          </a:p>
          <a:p>
            <a:r>
              <a:rPr lang="en-GB" dirty="0" smtClean="0"/>
              <a:t>Is there evidence of both sides of the argument?</a:t>
            </a:r>
          </a:p>
          <a:p>
            <a:r>
              <a:rPr lang="en-GB" dirty="0" smtClean="0"/>
              <a:t>Is the evidence couched in emotive or objective language?</a:t>
            </a:r>
          </a:p>
          <a:p>
            <a:r>
              <a:rPr lang="en-GB" dirty="0" smtClean="0"/>
              <a:t>Am I applying undue sceptism to this evidence?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Critically assessing the sources and evidence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notes or annotate</a:t>
            </a:r>
          </a:p>
          <a:p>
            <a:pPr lvl="1"/>
            <a:r>
              <a:rPr lang="en-GB" dirty="0" smtClean="0"/>
              <a:t>Underline key words/phrases/sentences</a:t>
            </a:r>
          </a:p>
          <a:p>
            <a:pPr lvl="1"/>
            <a:r>
              <a:rPr lang="en-GB" dirty="0" smtClean="0"/>
              <a:t>Mark the assertions, evidence and conclusions</a:t>
            </a:r>
          </a:p>
          <a:p>
            <a:pPr lvl="1"/>
            <a:r>
              <a:rPr lang="en-GB" dirty="0" smtClean="0"/>
              <a:t>Make notes in the margin</a:t>
            </a:r>
          </a:p>
          <a:p>
            <a:pPr lvl="1"/>
            <a:r>
              <a:rPr lang="en-GB" dirty="0" smtClean="0"/>
              <a:t>Use coloured highlighters</a:t>
            </a:r>
          </a:p>
          <a:p>
            <a:pPr lvl="1"/>
            <a:r>
              <a:rPr lang="en-GB" dirty="0" smtClean="0"/>
              <a:t>Use arrows to connect ideas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reading strategies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3042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Argument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Evidence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Reliable source?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Plausible?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Balanced?</a:t>
                      </a:r>
                    </a:p>
                    <a:p>
                      <a:r>
                        <a:rPr lang="en-GB" dirty="0" smtClean="0"/>
                        <a:t>(Both</a:t>
                      </a:r>
                      <a:r>
                        <a:rPr lang="en-GB" baseline="0" dirty="0" smtClean="0"/>
                        <a:t> sides of argument)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Emotive or objective language?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mtClean="0"/>
                        <a:t>2.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Paraphrasing</a:t>
            </a:r>
          </a:p>
          <a:p>
            <a:pPr lvl="1"/>
            <a:r>
              <a:rPr lang="en-GB" dirty="0" smtClean="0"/>
              <a:t>Least critical method.  Putting all or part of the writing in to your own words and adapted to your own context</a:t>
            </a:r>
          </a:p>
          <a:p>
            <a:r>
              <a:rPr lang="en-GB" dirty="0" smtClean="0"/>
              <a:t>Outlining</a:t>
            </a:r>
          </a:p>
          <a:p>
            <a:pPr lvl="1"/>
            <a:r>
              <a:rPr lang="en-GB" dirty="0" smtClean="0"/>
              <a:t>More critical. Restating the main ideas to form the ‘backbone’ of the argument. You have to be critical by making desions about which parts to include</a:t>
            </a:r>
          </a:p>
          <a:p>
            <a:r>
              <a:rPr lang="en-GB" dirty="0" smtClean="0"/>
              <a:t>Summarising</a:t>
            </a:r>
          </a:p>
          <a:p>
            <a:pPr lvl="1"/>
            <a:r>
              <a:rPr lang="en-GB" dirty="0" smtClean="0"/>
              <a:t>Most critical. Involves creating a shorter synopsis of the writing using your own words and containing critical comments about the ideas and structure of the original writing.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Outlining, paraphrasing, summarising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writing contains assertions that we want to accept as true</a:t>
            </a:r>
          </a:p>
          <a:p>
            <a:r>
              <a:rPr lang="en-GB" dirty="0" smtClean="0"/>
              <a:t>Critical evaluation requires that we do not accept anything at face value</a:t>
            </a:r>
          </a:p>
          <a:p>
            <a:r>
              <a:rPr lang="en-GB" dirty="0" smtClean="0"/>
              <a:t>For an argument to be accepted the evidence must be appropriate and sufficient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Clear and precise claim</a:t>
            </a:r>
          </a:p>
          <a:p>
            <a:r>
              <a:rPr lang="en-GB" dirty="0" smtClean="0"/>
              <a:t>Supported by strong evidence</a:t>
            </a:r>
          </a:p>
          <a:p>
            <a:pPr lvl="1"/>
            <a:r>
              <a:rPr lang="en-GB" dirty="0" smtClean="0"/>
              <a:t>“why should I believe that?” ; “Is it true – how do I know it is true?”</a:t>
            </a:r>
          </a:p>
          <a:p>
            <a:r>
              <a:rPr lang="en-GB" dirty="0" smtClean="0"/>
              <a:t>Explicitly addresses points of disagreement</a:t>
            </a:r>
          </a:p>
          <a:p>
            <a:pPr>
              <a:buNone/>
            </a:pPr>
            <a:r>
              <a:rPr lang="en-GB" dirty="0" smtClean="0"/>
              <a:t>	“whilst the majority argue that this is so, there is a vocal  minority that argues differently”</a:t>
            </a:r>
          </a:p>
          <a:p>
            <a:r>
              <a:rPr lang="en-GB" dirty="0" smtClean="0"/>
              <a:t>Contains no factual errors</a:t>
            </a:r>
          </a:p>
          <a:p>
            <a:pPr lvl="1"/>
            <a:r>
              <a:rPr lang="en-GB" dirty="0" smtClean="0"/>
              <a:t>No half truths</a:t>
            </a:r>
          </a:p>
          <a:p>
            <a:r>
              <a:rPr lang="en-GB" dirty="0" smtClean="0"/>
              <a:t>Use a wide range of evidence</a:t>
            </a:r>
          </a:p>
          <a:p>
            <a:pPr lvl="1"/>
            <a:r>
              <a:rPr lang="en-GB" dirty="0" smtClean="0"/>
              <a:t>5 types of the same evidence does not make it 5 times more convincing</a:t>
            </a:r>
          </a:p>
          <a:p>
            <a:pPr lvl="1"/>
            <a:r>
              <a:rPr lang="en-GB" dirty="0" smtClean="0"/>
              <a:t>3 types of different evidence is more convincing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Writing a discussion or argument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and secondary research data</a:t>
            </a:r>
          </a:p>
          <a:p>
            <a:r>
              <a:rPr lang="en-GB" dirty="0" smtClean="0"/>
              <a:t>Direct observation</a:t>
            </a:r>
          </a:p>
          <a:p>
            <a:r>
              <a:rPr lang="en-GB" dirty="0" smtClean="0"/>
              <a:t>Interviews</a:t>
            </a:r>
          </a:p>
          <a:p>
            <a:r>
              <a:rPr lang="en-GB" dirty="0" smtClean="0"/>
              <a:t>Experiments</a:t>
            </a:r>
          </a:p>
          <a:p>
            <a:r>
              <a:rPr lang="en-GB" dirty="0" smtClean="0"/>
              <a:t>Personal experience</a:t>
            </a:r>
          </a:p>
          <a:p>
            <a:r>
              <a:rPr lang="en-GB" dirty="0"/>
              <a:t>Q</a:t>
            </a:r>
            <a:r>
              <a:rPr lang="en-GB" dirty="0" smtClean="0"/>
              <a:t>uotations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evidence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168</TotalTime>
  <Words>438</Words>
  <Application>Microsoft Office PowerPoint</Application>
  <PresentationFormat>On-screen Show (4:3)</PresentationFormat>
  <Paragraphs>84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Critical reading and writing skills</vt:lpstr>
      <vt:lpstr>Critical Reading-assertions</vt:lpstr>
      <vt:lpstr>Arguments</vt:lpstr>
      <vt:lpstr>Evidence</vt:lpstr>
      <vt:lpstr>Critically assessing the sources and evidence</vt:lpstr>
      <vt:lpstr>Critical reading strategies</vt:lpstr>
      <vt:lpstr>Slide 7</vt:lpstr>
      <vt:lpstr>Outlining, paraphrasing, summarising</vt:lpstr>
      <vt:lpstr>Evaluating</vt:lpstr>
      <vt:lpstr>Writing a discussion or argument</vt:lpstr>
      <vt:lpstr>Types of evidence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reading and writing skills</dc:title>
  <dc:creator>Maggie</dc:creator>
  <cp:lastModifiedBy>Dr Maggie Inman</cp:lastModifiedBy>
  <cp:revision>8</cp:revision>
  <dcterms:created xsi:type="dcterms:W3CDTF">2010-10-26T07:59:09Z</dcterms:created>
  <dcterms:modified xsi:type="dcterms:W3CDTF">2011-09-24T10:38:48Z</dcterms:modified>
</cp:coreProperties>
</file>