
<file path=[Content_Types].xml><?xml version="1.0" encoding="utf-8"?>
<Types xmlns="http://schemas.openxmlformats.org/package/2006/content-types">
  <Default Extension="xml" ContentType="application/xml"/>
  <Default Extension="jpeg" ContentType="image/jpeg"/>
  <Default Extension="png" ContentType="image/png"/>
  <Default Extension="jpg" ContentType="image/jpeg"/>
  <Default Extension="emf" ContentType="image/x-emf"/>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02" r:id="rId1"/>
  </p:sldMasterIdLst>
  <p:notesMasterIdLst>
    <p:notesMasterId r:id="rId67"/>
  </p:notesMasterIdLst>
  <p:sldIdLst>
    <p:sldId id="256" r:id="rId2"/>
    <p:sldId id="502" r:id="rId3"/>
    <p:sldId id="503" r:id="rId4"/>
    <p:sldId id="504" r:id="rId5"/>
    <p:sldId id="505" r:id="rId6"/>
    <p:sldId id="506" r:id="rId7"/>
    <p:sldId id="507" r:id="rId8"/>
    <p:sldId id="508" r:id="rId9"/>
    <p:sldId id="509" r:id="rId10"/>
    <p:sldId id="510" r:id="rId11"/>
    <p:sldId id="511" r:id="rId12"/>
    <p:sldId id="512" r:id="rId13"/>
    <p:sldId id="489" r:id="rId14"/>
    <p:sldId id="501" r:id="rId15"/>
    <p:sldId id="500" r:id="rId16"/>
    <p:sldId id="490" r:id="rId17"/>
    <p:sldId id="491" r:id="rId18"/>
    <p:sldId id="492" r:id="rId19"/>
    <p:sldId id="493" r:id="rId20"/>
    <p:sldId id="496" r:id="rId21"/>
    <p:sldId id="494" r:id="rId22"/>
    <p:sldId id="495" r:id="rId23"/>
    <p:sldId id="497" r:id="rId24"/>
    <p:sldId id="469" r:id="rId25"/>
    <p:sldId id="499" r:id="rId26"/>
    <p:sldId id="487" r:id="rId27"/>
    <p:sldId id="488" r:id="rId28"/>
    <p:sldId id="513" r:id="rId29"/>
    <p:sldId id="514" r:id="rId30"/>
    <p:sldId id="515" r:id="rId31"/>
    <p:sldId id="516" r:id="rId32"/>
    <p:sldId id="517" r:id="rId33"/>
    <p:sldId id="518" r:id="rId34"/>
    <p:sldId id="519" r:id="rId35"/>
    <p:sldId id="534" r:id="rId36"/>
    <p:sldId id="520" r:id="rId37"/>
    <p:sldId id="521" r:id="rId38"/>
    <p:sldId id="522" r:id="rId39"/>
    <p:sldId id="523" r:id="rId40"/>
    <p:sldId id="524" r:id="rId41"/>
    <p:sldId id="525" r:id="rId42"/>
    <p:sldId id="526" r:id="rId43"/>
    <p:sldId id="527" r:id="rId44"/>
    <p:sldId id="528" r:id="rId45"/>
    <p:sldId id="529" r:id="rId46"/>
    <p:sldId id="530" r:id="rId47"/>
    <p:sldId id="531" r:id="rId48"/>
    <p:sldId id="532" r:id="rId49"/>
    <p:sldId id="533" r:id="rId50"/>
    <p:sldId id="535" r:id="rId51"/>
    <p:sldId id="536" r:id="rId52"/>
    <p:sldId id="537" r:id="rId53"/>
    <p:sldId id="538" r:id="rId54"/>
    <p:sldId id="539" r:id="rId55"/>
    <p:sldId id="540" r:id="rId56"/>
    <p:sldId id="541" r:id="rId57"/>
    <p:sldId id="549" r:id="rId58"/>
    <p:sldId id="542" r:id="rId59"/>
    <p:sldId id="543" r:id="rId60"/>
    <p:sldId id="544" r:id="rId61"/>
    <p:sldId id="545" r:id="rId62"/>
    <p:sldId id="546" r:id="rId63"/>
    <p:sldId id="550" r:id="rId64"/>
    <p:sldId id="547" r:id="rId65"/>
    <p:sldId id="548" r:id="rId66"/>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06"/>
    <p:restoredTop sz="94671"/>
  </p:normalViewPr>
  <p:slideViewPr>
    <p:cSldViewPr snapToGrid="0" snapToObjects="1">
      <p:cViewPr>
        <p:scale>
          <a:sx n="100" d="100"/>
          <a:sy n="100" d="100"/>
        </p:scale>
        <p:origin x="408" y="-20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63" Type="http://schemas.openxmlformats.org/officeDocument/2006/relationships/slide" Target="slides/slide62.xml"/><Relationship Id="rId64" Type="http://schemas.openxmlformats.org/officeDocument/2006/relationships/slide" Target="slides/slide63.xml"/><Relationship Id="rId65" Type="http://schemas.openxmlformats.org/officeDocument/2006/relationships/slide" Target="slides/slide64.xml"/><Relationship Id="rId66" Type="http://schemas.openxmlformats.org/officeDocument/2006/relationships/slide" Target="slides/slide65.xml"/><Relationship Id="rId67" Type="http://schemas.openxmlformats.org/officeDocument/2006/relationships/notesMaster" Target="notesMasters/notesMaster1.xml"/><Relationship Id="rId68" Type="http://schemas.openxmlformats.org/officeDocument/2006/relationships/presProps" Target="presProps.xml"/><Relationship Id="rId69" Type="http://schemas.openxmlformats.org/officeDocument/2006/relationships/viewProps" Target="viewProps.xml"/><Relationship Id="rId50" Type="http://schemas.openxmlformats.org/officeDocument/2006/relationships/slide" Target="slides/slide49.xml"/><Relationship Id="rId51" Type="http://schemas.openxmlformats.org/officeDocument/2006/relationships/slide" Target="slides/slide50.xml"/><Relationship Id="rId52" Type="http://schemas.openxmlformats.org/officeDocument/2006/relationships/slide" Target="slides/slide51.xml"/><Relationship Id="rId53" Type="http://schemas.openxmlformats.org/officeDocument/2006/relationships/slide" Target="slides/slide52.xml"/><Relationship Id="rId54" Type="http://schemas.openxmlformats.org/officeDocument/2006/relationships/slide" Target="slides/slide53.xml"/><Relationship Id="rId55" Type="http://schemas.openxmlformats.org/officeDocument/2006/relationships/slide" Target="slides/slide54.xml"/><Relationship Id="rId56" Type="http://schemas.openxmlformats.org/officeDocument/2006/relationships/slide" Target="slides/slide55.xml"/><Relationship Id="rId57" Type="http://schemas.openxmlformats.org/officeDocument/2006/relationships/slide" Target="slides/slide56.xml"/><Relationship Id="rId58" Type="http://schemas.openxmlformats.org/officeDocument/2006/relationships/slide" Target="slides/slide57.xml"/><Relationship Id="rId59" Type="http://schemas.openxmlformats.org/officeDocument/2006/relationships/slide" Target="slides/slide58.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 Id="rId46" Type="http://schemas.openxmlformats.org/officeDocument/2006/relationships/slide" Target="slides/slide45.xml"/><Relationship Id="rId47" Type="http://schemas.openxmlformats.org/officeDocument/2006/relationships/slide" Target="slides/slide46.xml"/><Relationship Id="rId48" Type="http://schemas.openxmlformats.org/officeDocument/2006/relationships/slide" Target="slides/slide47.xml"/><Relationship Id="rId49" Type="http://schemas.openxmlformats.org/officeDocument/2006/relationships/slide" Target="slides/slide4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70" Type="http://schemas.openxmlformats.org/officeDocument/2006/relationships/theme" Target="theme/theme1.xml"/><Relationship Id="rId71" Type="http://schemas.openxmlformats.org/officeDocument/2006/relationships/tableStyles" Target="tableStyles.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60" Type="http://schemas.openxmlformats.org/officeDocument/2006/relationships/slide" Target="slides/slide59.xml"/><Relationship Id="rId61" Type="http://schemas.openxmlformats.org/officeDocument/2006/relationships/slide" Target="slides/slide60.xml"/><Relationship Id="rId62" Type="http://schemas.openxmlformats.org/officeDocument/2006/relationships/slide" Target="slides/slide61.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0D457ED-54EB-485B-ABF0-CBB2393F411D}" type="datetimeFigureOut">
              <a:rPr lang="en-GB" smtClean="0"/>
              <a:t>01/11/2015</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7FA8277-33E5-4F12-B4CC-1DCE7BC60A5B}" type="slidenum">
              <a:rPr lang="en-GB" smtClean="0"/>
              <a:t>‹#›</a:t>
            </a:fld>
            <a:endParaRPr lang="en-GB"/>
          </a:p>
        </p:txBody>
      </p:sp>
    </p:spTree>
    <p:extLst>
      <p:ext uri="{BB962C8B-B14F-4D97-AF65-F5344CB8AC3E}">
        <p14:creationId xmlns:p14="http://schemas.microsoft.com/office/powerpoint/2010/main" val="2809874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0.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3.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5.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6.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7.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8.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9.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0.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2.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3.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4.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5.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6.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7.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8.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9.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0.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2.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3.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4.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5.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7FA8277-33E5-4F12-B4CC-1DCE7BC60A5B}" type="slidenum">
              <a:rPr lang="en-GB" smtClean="0"/>
              <a:t>40</a:t>
            </a:fld>
            <a:endParaRPr lang="en-GB"/>
          </a:p>
        </p:txBody>
      </p:sp>
    </p:spTree>
    <p:extLst>
      <p:ext uri="{BB962C8B-B14F-4D97-AF65-F5344CB8AC3E}">
        <p14:creationId xmlns:p14="http://schemas.microsoft.com/office/powerpoint/2010/main" val="4052400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7FA8277-33E5-4F12-B4CC-1DCE7BC60A5B}" type="slidenum">
              <a:rPr lang="en-GB" smtClean="0"/>
              <a:t>43</a:t>
            </a:fld>
            <a:endParaRPr lang="en-GB"/>
          </a:p>
        </p:txBody>
      </p:sp>
    </p:spTree>
    <p:extLst>
      <p:ext uri="{BB962C8B-B14F-4D97-AF65-F5344CB8AC3E}">
        <p14:creationId xmlns:p14="http://schemas.microsoft.com/office/powerpoint/2010/main" val="8413112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7FA8277-33E5-4F12-B4CC-1DCE7BC60A5B}" type="slidenum">
              <a:rPr lang="en-GB" smtClean="0"/>
              <a:t>45</a:t>
            </a:fld>
            <a:endParaRPr lang="en-GB"/>
          </a:p>
        </p:txBody>
      </p:sp>
    </p:spTree>
    <p:extLst>
      <p:ext uri="{BB962C8B-B14F-4D97-AF65-F5344CB8AC3E}">
        <p14:creationId xmlns:p14="http://schemas.microsoft.com/office/powerpoint/2010/main" val="4557847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Rot="1" noChangeAspect="1" noChangeArrowheads="1" noTextEdit="1"/>
          </p:cNvSpPr>
          <p:nvPr>
            <p:ph type="sldImg"/>
          </p:nvPr>
        </p:nvSpPr>
        <p:spPr>
          <a:ln/>
        </p:spPr>
      </p:sp>
      <p:sp>
        <p:nvSpPr>
          <p:cNvPr id="57347"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a:lstStyle/>
          <a:p>
            <a:endParaRPr lang="en-US" altLang="en-US">
              <a:latin typeface="Times New Roman" charset="0"/>
              <a:ea typeface="ＭＳ Ｐゴシック" charset="-128"/>
            </a:endParaRPr>
          </a:p>
        </p:txBody>
      </p:sp>
    </p:spTree>
    <p:extLst>
      <p:ext uri="{BB962C8B-B14F-4D97-AF65-F5344CB8AC3E}">
        <p14:creationId xmlns:p14="http://schemas.microsoft.com/office/powerpoint/2010/main" val="6887276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Rot="1" noChangeAspect="1" noChangeArrowheads="1" noTextEdit="1"/>
          </p:cNvSpPr>
          <p:nvPr>
            <p:ph type="sldImg"/>
          </p:nvPr>
        </p:nvSpPr>
        <p:spPr>
          <a:ln/>
        </p:spPr>
      </p:sp>
      <p:sp>
        <p:nvSpPr>
          <p:cNvPr id="59395"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a:lstStyle/>
          <a:p>
            <a:endParaRPr lang="en-US" altLang="en-US">
              <a:latin typeface="Times New Roman" charset="0"/>
              <a:ea typeface="ＭＳ Ｐゴシック" charset="-128"/>
            </a:endParaRPr>
          </a:p>
        </p:txBody>
      </p:sp>
    </p:spTree>
    <p:extLst>
      <p:ext uri="{BB962C8B-B14F-4D97-AF65-F5344CB8AC3E}">
        <p14:creationId xmlns:p14="http://schemas.microsoft.com/office/powerpoint/2010/main" val="2945302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Rot="1" noChangeAspect="1" noChangeArrowheads="1" noTextEdit="1"/>
          </p:cNvSpPr>
          <p:nvPr>
            <p:ph type="sldImg"/>
          </p:nvPr>
        </p:nvSpPr>
        <p:spPr>
          <a:ln/>
        </p:spPr>
      </p:sp>
      <p:sp>
        <p:nvSpPr>
          <p:cNvPr id="61443"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a:lstStyle/>
          <a:p>
            <a:endParaRPr lang="en-US" altLang="en-US">
              <a:latin typeface="Times New Roman" charset="0"/>
              <a:ea typeface="ＭＳ Ｐゴシック" charset="-128"/>
            </a:endParaRPr>
          </a:p>
        </p:txBody>
      </p:sp>
    </p:spTree>
    <p:extLst>
      <p:ext uri="{BB962C8B-B14F-4D97-AF65-F5344CB8AC3E}">
        <p14:creationId xmlns:p14="http://schemas.microsoft.com/office/powerpoint/2010/main" val="12870312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Rot="1" noChangeAspect="1" noChangeArrowheads="1" noTextEdit="1"/>
          </p:cNvSpPr>
          <p:nvPr>
            <p:ph type="sldImg"/>
          </p:nvPr>
        </p:nvSpPr>
        <p:spPr>
          <a:ln/>
        </p:spPr>
      </p:sp>
      <p:sp>
        <p:nvSpPr>
          <p:cNvPr id="63491"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a:lstStyle/>
          <a:p>
            <a:endParaRPr lang="en-US" altLang="en-US">
              <a:latin typeface="Times New Roman" charset="0"/>
              <a:ea typeface="ＭＳ Ｐゴシック" charset="-128"/>
            </a:endParaRPr>
          </a:p>
        </p:txBody>
      </p:sp>
    </p:spTree>
    <p:extLst>
      <p:ext uri="{BB962C8B-B14F-4D97-AF65-F5344CB8AC3E}">
        <p14:creationId xmlns:p14="http://schemas.microsoft.com/office/powerpoint/2010/main" val="192779280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fld id="{37463CCC-5084-2641-BC89-92D264598DDC}" type="slidenum">
              <a:rPr lang="en-US" altLang="en-US"/>
              <a:pPr/>
              <a:t>50</a:t>
            </a:fld>
            <a:endParaRPr lang="en-US" altLang="en-US"/>
          </a:p>
        </p:txBody>
      </p:sp>
      <p:sp>
        <p:nvSpPr>
          <p:cNvPr id="26627" name="Rectangle 2"/>
          <p:cNvSpPr>
            <a:spLocks noRot="1" noChangeArrowheads="1" noTextEdit="1"/>
          </p:cNvSpPr>
          <p:nvPr>
            <p:ph type="sldImg"/>
          </p:nvPr>
        </p:nvSpPr>
        <p:spPr>
          <a:ln/>
        </p:spPr>
      </p:sp>
      <p:sp>
        <p:nvSpPr>
          <p:cNvPr id="2662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a:lstStyle/>
          <a:p>
            <a:pPr eaLnBrk="1" hangingPunct="1"/>
            <a:endParaRPr lang="en-US" altLang="en-US"/>
          </a:p>
        </p:txBody>
      </p:sp>
    </p:spTree>
    <p:extLst>
      <p:ext uri="{BB962C8B-B14F-4D97-AF65-F5344CB8AC3E}">
        <p14:creationId xmlns:p14="http://schemas.microsoft.com/office/powerpoint/2010/main" val="17082330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fld id="{70F81688-D503-FE43-95AD-4E936E57A655}" type="slidenum">
              <a:rPr lang="en-US" altLang="en-US"/>
              <a:pPr/>
              <a:t>51</a:t>
            </a:fld>
            <a:endParaRPr lang="en-US" altLang="en-US"/>
          </a:p>
        </p:txBody>
      </p:sp>
      <p:sp>
        <p:nvSpPr>
          <p:cNvPr id="27651" name="Rectangle 2"/>
          <p:cNvSpPr>
            <a:spLocks noRot="1" noChangeArrowheads="1" noTextEdit="1"/>
          </p:cNvSpPr>
          <p:nvPr>
            <p:ph type="sldImg"/>
          </p:nvPr>
        </p:nvSpPr>
        <p:spPr>
          <a:ln/>
        </p:spPr>
      </p:sp>
      <p:sp>
        <p:nvSpPr>
          <p:cNvPr id="2765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a:lstStyle/>
          <a:p>
            <a:pPr eaLnBrk="1" hangingPunct="1"/>
            <a:endParaRPr lang="en-US" altLang="en-US"/>
          </a:p>
        </p:txBody>
      </p:sp>
    </p:spTree>
    <p:extLst>
      <p:ext uri="{BB962C8B-B14F-4D97-AF65-F5344CB8AC3E}">
        <p14:creationId xmlns:p14="http://schemas.microsoft.com/office/powerpoint/2010/main" val="94474225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fld id="{D98CF554-447E-B545-BBD2-931E9DED9B21}" type="slidenum">
              <a:rPr lang="en-US" altLang="en-US"/>
              <a:pPr/>
              <a:t>52</a:t>
            </a:fld>
            <a:endParaRPr lang="en-US" altLang="en-US"/>
          </a:p>
        </p:txBody>
      </p:sp>
      <p:sp>
        <p:nvSpPr>
          <p:cNvPr id="28675" name="Rectangle 2"/>
          <p:cNvSpPr>
            <a:spLocks noRot="1" noChangeArrowheads="1" noTextEdit="1"/>
          </p:cNvSpPr>
          <p:nvPr>
            <p:ph type="sldImg"/>
          </p:nvPr>
        </p:nvSpPr>
        <p:spPr>
          <a:ln/>
        </p:spPr>
      </p:sp>
      <p:sp>
        <p:nvSpPr>
          <p:cNvPr id="2867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a:lstStyle/>
          <a:p>
            <a:pPr eaLnBrk="1" hangingPunct="1"/>
            <a:endParaRPr lang="en-US" altLang="en-US"/>
          </a:p>
        </p:txBody>
      </p:sp>
    </p:spTree>
    <p:extLst>
      <p:ext uri="{BB962C8B-B14F-4D97-AF65-F5344CB8AC3E}">
        <p14:creationId xmlns:p14="http://schemas.microsoft.com/office/powerpoint/2010/main" val="98043226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fld id="{AA4FA880-1834-BC47-AA8F-1A7F3C3A51C9}" type="slidenum">
              <a:rPr lang="en-US" altLang="en-US"/>
              <a:pPr/>
              <a:t>53</a:t>
            </a:fld>
            <a:endParaRPr lang="en-US" altLang="en-US"/>
          </a:p>
        </p:txBody>
      </p:sp>
      <p:sp>
        <p:nvSpPr>
          <p:cNvPr id="29699" name="Rectangle 2"/>
          <p:cNvSpPr>
            <a:spLocks noRot="1" noChangeArrowheads="1" noTextEdit="1"/>
          </p:cNvSpPr>
          <p:nvPr>
            <p:ph type="sldImg"/>
          </p:nvPr>
        </p:nvSpPr>
        <p:spPr>
          <a:ln/>
        </p:spPr>
      </p:sp>
      <p:sp>
        <p:nvSpPr>
          <p:cNvPr id="2970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a:lstStyle/>
          <a:p>
            <a:pPr eaLnBrk="1" hangingPunct="1"/>
            <a:endParaRPr lang="en-US" altLang="en-US"/>
          </a:p>
        </p:txBody>
      </p:sp>
    </p:spTree>
    <p:extLst>
      <p:ext uri="{BB962C8B-B14F-4D97-AF65-F5344CB8AC3E}">
        <p14:creationId xmlns:p14="http://schemas.microsoft.com/office/powerpoint/2010/main" val="92504325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fld id="{5D6E85E8-C0F3-3D46-AE57-696202CD15C4}" type="slidenum">
              <a:rPr lang="en-US" altLang="en-US"/>
              <a:pPr/>
              <a:t>54</a:t>
            </a:fld>
            <a:endParaRPr lang="en-US" altLang="en-US"/>
          </a:p>
        </p:txBody>
      </p:sp>
      <p:sp>
        <p:nvSpPr>
          <p:cNvPr id="30723" name="Rectangle 2"/>
          <p:cNvSpPr>
            <a:spLocks noRot="1" noChangeArrowheads="1" noTextEdit="1"/>
          </p:cNvSpPr>
          <p:nvPr>
            <p:ph type="sldImg"/>
          </p:nvPr>
        </p:nvSpPr>
        <p:spPr>
          <a:ln/>
        </p:spPr>
      </p:sp>
      <p:sp>
        <p:nvSpPr>
          <p:cNvPr id="3072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a:lstStyle/>
          <a:p>
            <a:pPr eaLnBrk="1" hangingPunct="1"/>
            <a:endParaRPr lang="en-US" altLang="en-US"/>
          </a:p>
        </p:txBody>
      </p:sp>
    </p:spTree>
    <p:extLst>
      <p:ext uri="{BB962C8B-B14F-4D97-AF65-F5344CB8AC3E}">
        <p14:creationId xmlns:p14="http://schemas.microsoft.com/office/powerpoint/2010/main" val="48448532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fld id="{87728645-4202-2F44-8BE4-F629F2D1CFE5}" type="slidenum">
              <a:rPr lang="en-US" altLang="en-US"/>
              <a:pPr/>
              <a:t>55</a:t>
            </a:fld>
            <a:endParaRPr lang="en-US" altLang="en-US"/>
          </a:p>
        </p:txBody>
      </p:sp>
      <p:sp>
        <p:nvSpPr>
          <p:cNvPr id="31747" name="Rectangle 2"/>
          <p:cNvSpPr>
            <a:spLocks noRot="1" noChangeArrowheads="1" noTextEdit="1"/>
          </p:cNvSpPr>
          <p:nvPr>
            <p:ph type="sldImg"/>
          </p:nvPr>
        </p:nvSpPr>
        <p:spPr>
          <a:ln/>
        </p:spPr>
      </p:sp>
      <p:sp>
        <p:nvSpPr>
          <p:cNvPr id="3174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a:lstStyle/>
          <a:p>
            <a:pPr eaLnBrk="1" hangingPunct="1"/>
            <a:endParaRPr lang="en-US" altLang="en-US"/>
          </a:p>
        </p:txBody>
      </p:sp>
    </p:spTree>
    <p:extLst>
      <p:ext uri="{BB962C8B-B14F-4D97-AF65-F5344CB8AC3E}">
        <p14:creationId xmlns:p14="http://schemas.microsoft.com/office/powerpoint/2010/main" val="166483125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fld id="{8BB62732-B712-FD48-B018-27D8CAAEF8D5}" type="slidenum">
              <a:rPr lang="en-US" altLang="en-US"/>
              <a:pPr/>
              <a:t>56</a:t>
            </a:fld>
            <a:endParaRPr lang="en-US" altLang="en-US"/>
          </a:p>
        </p:txBody>
      </p:sp>
      <p:sp>
        <p:nvSpPr>
          <p:cNvPr id="32771" name="Rectangle 2"/>
          <p:cNvSpPr>
            <a:spLocks noRot="1" noChangeArrowheads="1" noTextEdit="1"/>
          </p:cNvSpPr>
          <p:nvPr>
            <p:ph type="sldImg"/>
          </p:nvPr>
        </p:nvSpPr>
        <p:spPr>
          <a:ln/>
        </p:spPr>
      </p:sp>
      <p:sp>
        <p:nvSpPr>
          <p:cNvPr id="3277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a:lstStyle/>
          <a:p>
            <a:pPr eaLnBrk="1" hangingPunct="1"/>
            <a:endParaRPr lang="en-US" altLang="en-US"/>
          </a:p>
        </p:txBody>
      </p:sp>
    </p:spTree>
    <p:extLst>
      <p:ext uri="{BB962C8B-B14F-4D97-AF65-F5344CB8AC3E}">
        <p14:creationId xmlns:p14="http://schemas.microsoft.com/office/powerpoint/2010/main" val="66341125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fld id="{8BB62732-B712-FD48-B018-27D8CAAEF8D5}" type="slidenum">
              <a:rPr lang="en-US" altLang="en-US"/>
              <a:pPr/>
              <a:t>57</a:t>
            </a:fld>
            <a:endParaRPr lang="en-US" altLang="en-US"/>
          </a:p>
        </p:txBody>
      </p:sp>
      <p:sp>
        <p:nvSpPr>
          <p:cNvPr id="32771" name="Rectangle 2"/>
          <p:cNvSpPr>
            <a:spLocks noRot="1" noChangeArrowheads="1" noTextEdit="1"/>
          </p:cNvSpPr>
          <p:nvPr>
            <p:ph type="sldImg"/>
          </p:nvPr>
        </p:nvSpPr>
        <p:spPr>
          <a:ln/>
        </p:spPr>
      </p:sp>
      <p:sp>
        <p:nvSpPr>
          <p:cNvPr id="3277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a:lstStyle/>
          <a:p>
            <a:pPr eaLnBrk="1" hangingPunct="1"/>
            <a:endParaRPr lang="en-US" altLang="en-US"/>
          </a:p>
        </p:txBody>
      </p:sp>
    </p:spTree>
    <p:extLst>
      <p:ext uri="{BB962C8B-B14F-4D97-AF65-F5344CB8AC3E}">
        <p14:creationId xmlns:p14="http://schemas.microsoft.com/office/powerpoint/2010/main" val="214112704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fld id="{2ABE4FE8-D582-994E-B759-C94BC0C83331}" type="slidenum">
              <a:rPr lang="en-US" altLang="en-US"/>
              <a:pPr/>
              <a:t>58</a:t>
            </a:fld>
            <a:endParaRPr lang="en-US" altLang="en-US"/>
          </a:p>
        </p:txBody>
      </p:sp>
      <p:sp>
        <p:nvSpPr>
          <p:cNvPr id="33795" name="Rectangle 2"/>
          <p:cNvSpPr>
            <a:spLocks noRot="1" noChangeArrowheads="1" noTextEdit="1"/>
          </p:cNvSpPr>
          <p:nvPr>
            <p:ph type="sldImg"/>
          </p:nvPr>
        </p:nvSpPr>
        <p:spPr>
          <a:ln/>
        </p:spPr>
      </p:sp>
      <p:sp>
        <p:nvSpPr>
          <p:cNvPr id="3379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a:lstStyle/>
          <a:p>
            <a:pPr eaLnBrk="1" hangingPunct="1"/>
            <a:endParaRPr lang="en-US" altLang="en-US"/>
          </a:p>
        </p:txBody>
      </p:sp>
    </p:spTree>
    <p:extLst>
      <p:ext uri="{BB962C8B-B14F-4D97-AF65-F5344CB8AC3E}">
        <p14:creationId xmlns:p14="http://schemas.microsoft.com/office/powerpoint/2010/main" val="24047959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fld id="{5020EFB8-97D6-714C-9139-4B7752E9692B}" type="slidenum">
              <a:rPr lang="en-US" altLang="en-US"/>
              <a:pPr/>
              <a:t>59</a:t>
            </a:fld>
            <a:endParaRPr lang="en-US" altLang="en-US"/>
          </a:p>
        </p:txBody>
      </p:sp>
      <p:sp>
        <p:nvSpPr>
          <p:cNvPr id="34819" name="Rectangle 2"/>
          <p:cNvSpPr>
            <a:spLocks noRot="1" noChangeArrowheads="1" noTextEdit="1"/>
          </p:cNvSpPr>
          <p:nvPr>
            <p:ph type="sldImg"/>
          </p:nvPr>
        </p:nvSpPr>
        <p:spPr>
          <a:ln/>
        </p:spPr>
      </p:sp>
      <p:sp>
        <p:nvSpPr>
          <p:cNvPr id="3482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a:lstStyle/>
          <a:p>
            <a:pPr eaLnBrk="1" hangingPunct="1"/>
            <a:endParaRPr lang="en-US" altLang="en-US"/>
          </a:p>
        </p:txBody>
      </p:sp>
    </p:spTree>
    <p:extLst>
      <p:ext uri="{BB962C8B-B14F-4D97-AF65-F5344CB8AC3E}">
        <p14:creationId xmlns:p14="http://schemas.microsoft.com/office/powerpoint/2010/main" val="134271641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fld id="{FCC67DC8-BC21-464B-AD08-804BAF0105DD}" type="slidenum">
              <a:rPr lang="en-US" altLang="en-US"/>
              <a:pPr/>
              <a:t>60</a:t>
            </a:fld>
            <a:endParaRPr lang="en-US" altLang="en-US"/>
          </a:p>
        </p:txBody>
      </p:sp>
      <p:sp>
        <p:nvSpPr>
          <p:cNvPr id="35843" name="Rectangle 2"/>
          <p:cNvSpPr>
            <a:spLocks noRot="1" noChangeArrowheads="1" noTextEdit="1"/>
          </p:cNvSpPr>
          <p:nvPr>
            <p:ph type="sldImg"/>
          </p:nvPr>
        </p:nvSpPr>
        <p:spPr>
          <a:ln/>
        </p:spPr>
      </p:sp>
      <p:sp>
        <p:nvSpPr>
          <p:cNvPr id="358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a:lstStyle/>
          <a:p>
            <a:pPr eaLnBrk="1" hangingPunct="1"/>
            <a:endParaRPr lang="en-US" altLang="en-US"/>
          </a:p>
        </p:txBody>
      </p:sp>
    </p:spTree>
    <p:extLst>
      <p:ext uri="{BB962C8B-B14F-4D97-AF65-F5344CB8AC3E}">
        <p14:creationId xmlns:p14="http://schemas.microsoft.com/office/powerpoint/2010/main" val="127925012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fld id="{7987A81F-E16E-634C-9D1D-0563A3758075}" type="slidenum">
              <a:rPr lang="en-US" altLang="en-US"/>
              <a:pPr/>
              <a:t>61</a:t>
            </a:fld>
            <a:endParaRPr lang="en-US" altLang="en-US"/>
          </a:p>
        </p:txBody>
      </p:sp>
      <p:sp>
        <p:nvSpPr>
          <p:cNvPr id="36867" name="Rectangle 2"/>
          <p:cNvSpPr>
            <a:spLocks noRot="1" noChangeArrowheads="1" noTextEdit="1"/>
          </p:cNvSpPr>
          <p:nvPr>
            <p:ph type="sldImg"/>
          </p:nvPr>
        </p:nvSpPr>
        <p:spPr>
          <a:ln/>
        </p:spPr>
      </p:sp>
      <p:sp>
        <p:nvSpPr>
          <p:cNvPr id="3686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a:lstStyle/>
          <a:p>
            <a:pPr eaLnBrk="1" hangingPunct="1"/>
            <a:endParaRPr lang="en-US" altLang="en-US"/>
          </a:p>
        </p:txBody>
      </p:sp>
    </p:spTree>
    <p:extLst>
      <p:ext uri="{BB962C8B-B14F-4D97-AF65-F5344CB8AC3E}">
        <p14:creationId xmlns:p14="http://schemas.microsoft.com/office/powerpoint/2010/main" val="170259191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fld id="{64869598-8664-4242-A1E6-770DF36D254B}" type="slidenum">
              <a:rPr lang="en-US" altLang="en-US"/>
              <a:pPr/>
              <a:t>62</a:t>
            </a:fld>
            <a:endParaRPr lang="en-US" altLang="en-US"/>
          </a:p>
        </p:txBody>
      </p:sp>
      <p:sp>
        <p:nvSpPr>
          <p:cNvPr id="37891" name="Rectangle 2"/>
          <p:cNvSpPr>
            <a:spLocks noRot="1" noChangeArrowheads="1" noTextEdit="1"/>
          </p:cNvSpPr>
          <p:nvPr>
            <p:ph type="sldImg"/>
          </p:nvPr>
        </p:nvSpPr>
        <p:spPr>
          <a:ln/>
        </p:spPr>
      </p:sp>
      <p:sp>
        <p:nvSpPr>
          <p:cNvPr id="378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a:lstStyle/>
          <a:p>
            <a:pPr eaLnBrk="1" hangingPunct="1"/>
            <a:endParaRPr lang="en-US" altLang="en-US"/>
          </a:p>
        </p:txBody>
      </p:sp>
    </p:spTree>
    <p:extLst>
      <p:ext uri="{BB962C8B-B14F-4D97-AF65-F5344CB8AC3E}">
        <p14:creationId xmlns:p14="http://schemas.microsoft.com/office/powerpoint/2010/main" val="29138960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fld id="{64869598-8664-4242-A1E6-770DF36D254B}" type="slidenum">
              <a:rPr lang="en-US" altLang="en-US"/>
              <a:pPr/>
              <a:t>63</a:t>
            </a:fld>
            <a:endParaRPr lang="en-US" altLang="en-US"/>
          </a:p>
        </p:txBody>
      </p:sp>
      <p:sp>
        <p:nvSpPr>
          <p:cNvPr id="37891" name="Rectangle 2"/>
          <p:cNvSpPr>
            <a:spLocks noRot="1" noChangeArrowheads="1" noTextEdit="1"/>
          </p:cNvSpPr>
          <p:nvPr>
            <p:ph type="sldImg"/>
          </p:nvPr>
        </p:nvSpPr>
        <p:spPr>
          <a:ln/>
        </p:spPr>
      </p:sp>
      <p:sp>
        <p:nvSpPr>
          <p:cNvPr id="378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a:lstStyle/>
          <a:p>
            <a:pPr eaLnBrk="1" hangingPunct="1"/>
            <a:endParaRPr lang="en-US" altLang="en-US"/>
          </a:p>
        </p:txBody>
      </p:sp>
    </p:spTree>
    <p:extLst>
      <p:ext uri="{BB962C8B-B14F-4D97-AF65-F5344CB8AC3E}">
        <p14:creationId xmlns:p14="http://schemas.microsoft.com/office/powerpoint/2010/main" val="73430338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fld id="{82BDE181-B1FF-A749-9A28-B61CCA3F9012}" type="slidenum">
              <a:rPr lang="en-US" altLang="en-US"/>
              <a:pPr/>
              <a:t>64</a:t>
            </a:fld>
            <a:endParaRPr lang="en-US" altLang="en-US"/>
          </a:p>
        </p:txBody>
      </p:sp>
      <p:sp>
        <p:nvSpPr>
          <p:cNvPr id="38915" name="Rectangle 2"/>
          <p:cNvSpPr>
            <a:spLocks noRot="1" noChangeArrowheads="1" noTextEdit="1"/>
          </p:cNvSpPr>
          <p:nvPr>
            <p:ph type="sldImg"/>
          </p:nvPr>
        </p:nvSpPr>
        <p:spPr>
          <a:ln/>
        </p:spPr>
      </p:sp>
      <p:sp>
        <p:nvSpPr>
          <p:cNvPr id="3891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a:lstStyle/>
          <a:p>
            <a:pPr eaLnBrk="1" hangingPunct="1"/>
            <a:endParaRPr lang="en-US" altLang="en-US"/>
          </a:p>
        </p:txBody>
      </p:sp>
    </p:spTree>
    <p:extLst>
      <p:ext uri="{BB962C8B-B14F-4D97-AF65-F5344CB8AC3E}">
        <p14:creationId xmlns:p14="http://schemas.microsoft.com/office/powerpoint/2010/main" val="56081252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fld id="{D232C165-0939-E94C-8E5B-14BFBCCB3766}" type="slidenum">
              <a:rPr lang="en-US" altLang="en-US"/>
              <a:pPr/>
              <a:t>65</a:t>
            </a:fld>
            <a:endParaRPr lang="en-US" altLang="en-US"/>
          </a:p>
        </p:txBody>
      </p:sp>
      <p:sp>
        <p:nvSpPr>
          <p:cNvPr id="39939" name="Rectangle 2"/>
          <p:cNvSpPr>
            <a:spLocks noRot="1" noChangeArrowheads="1" noTextEdit="1"/>
          </p:cNvSpPr>
          <p:nvPr>
            <p:ph type="sldImg"/>
          </p:nvPr>
        </p:nvSpPr>
        <p:spPr>
          <a:ln/>
        </p:spPr>
      </p:sp>
      <p:sp>
        <p:nvSpPr>
          <p:cNvPr id="3994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a:lstStyle/>
          <a:p>
            <a:pPr eaLnBrk="1" hangingPunct="1"/>
            <a:endParaRPr lang="en-US" altLang="en-US"/>
          </a:p>
        </p:txBody>
      </p:sp>
    </p:spTree>
    <p:extLst>
      <p:ext uri="{BB962C8B-B14F-4D97-AF65-F5344CB8AC3E}">
        <p14:creationId xmlns:p14="http://schemas.microsoft.com/office/powerpoint/2010/main" val="50041074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5.png"/><Relationship Id="rId4" Type="http://schemas.openxmlformats.org/officeDocument/2006/relationships/image" Target="../media/image6.png"/><Relationship Id="rId5" Type="http://schemas.openxmlformats.org/officeDocument/2006/relationships/image" Target="../media/image7.png"/><Relationship Id="rId1" Type="http://schemas.openxmlformats.org/officeDocument/2006/relationships/slideMaster" Target="../slideMasters/slideMaster1.xml"/><Relationship Id="rId2" Type="http://schemas.openxmlformats.org/officeDocument/2006/relationships/image" Target="../media/image4.jpe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8.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1026" name="Picture 2" descr="C:\Users\jnsch\Desktop\O14ThemesHandoffs\WorkingFiles\FinalHanoff\Sketchbook\Cover.jpg"/>
          <p:cNvPicPr>
            <a:picLocks noChangeAspect="1" noChangeArrowheads="1"/>
          </p:cNvPicPr>
          <p:nvPr/>
        </p:nvPicPr>
        <p:blipFill>
          <a:blip r:embed="rId2">
            <a:duotone>
              <a:prstClr val="black"/>
              <a:schemeClr val="tx2">
                <a:tint val="45000"/>
                <a:satMod val="400000"/>
              </a:schemeClr>
            </a:duotone>
            <a:lum bright="2000"/>
          </a:blip>
          <a:srcRect/>
          <a:stretch>
            <a:fillRect/>
          </a:stretch>
        </p:blipFill>
        <p:spPr bwMode="auto">
          <a:xfrm>
            <a:off x="0" y="0"/>
            <a:ext cx="9144000" cy="6858000"/>
          </a:xfrm>
          <a:prstGeom prst="rect">
            <a:avLst/>
          </a:prstGeom>
          <a:noFill/>
        </p:spPr>
      </p:pic>
      <p:grpSp>
        <p:nvGrpSpPr>
          <p:cNvPr id="16" name="Group 15"/>
          <p:cNvGrpSpPr/>
          <p:nvPr/>
        </p:nvGrpSpPr>
        <p:grpSpPr>
          <a:xfrm rot="20533676">
            <a:off x="618027" y="3923015"/>
            <a:ext cx="2508736" cy="2527488"/>
            <a:chOff x="494947" y="417279"/>
            <a:chExt cx="2417578" cy="2421351"/>
          </a:xfrm>
        </p:grpSpPr>
        <p:sp>
          <p:nvSpPr>
            <p:cNvPr id="12" name="Freeform 11"/>
            <p:cNvSpPr/>
            <p:nvPr/>
          </p:nvSpPr>
          <p:spPr>
            <a:xfrm>
              <a:off x="494947" y="494484"/>
              <a:ext cx="2328384" cy="2344146"/>
            </a:xfrm>
            <a:custGeom>
              <a:avLst/>
              <a:gdLst>
                <a:gd name="connsiteX0" fmla="*/ 94077 w 2328384"/>
                <a:gd name="connsiteY0" fmla="*/ 0 h 2344146"/>
                <a:gd name="connsiteX1" fmla="*/ 0 w 2328384"/>
                <a:gd name="connsiteY1" fmla="*/ 2344146 h 2344146"/>
                <a:gd name="connsiteX2" fmla="*/ 2328384 w 2328384"/>
                <a:gd name="connsiteY2" fmla="*/ 2250067 h 2344146"/>
                <a:gd name="connsiteX3" fmla="*/ 94077 w 2328384"/>
                <a:gd name="connsiteY3" fmla="*/ 0 h 2344146"/>
              </a:gdLst>
              <a:ahLst/>
              <a:cxnLst>
                <a:cxn ang="0">
                  <a:pos x="connsiteX0" y="connsiteY0"/>
                </a:cxn>
                <a:cxn ang="0">
                  <a:pos x="connsiteX1" y="connsiteY1"/>
                </a:cxn>
                <a:cxn ang="0">
                  <a:pos x="connsiteX2" y="connsiteY2"/>
                </a:cxn>
                <a:cxn ang="0">
                  <a:pos x="connsiteX3" y="connsiteY3"/>
                </a:cxn>
              </a:cxnLst>
              <a:rect l="l" t="t" r="r" b="b"/>
              <a:pathLst>
                <a:path w="2328384" h="2344146">
                  <a:moveTo>
                    <a:pt x="94077" y="0"/>
                  </a:moveTo>
                  <a:lnTo>
                    <a:pt x="0" y="2344146"/>
                  </a:lnTo>
                  <a:lnTo>
                    <a:pt x="2328384" y="2250067"/>
                  </a:lnTo>
                  <a:lnTo>
                    <a:pt x="94077" y="0"/>
                  </a:lnTo>
                  <a:close/>
                </a:path>
              </a:pathLst>
            </a:custGeom>
            <a:gradFill flip="none" rotWithShape="1">
              <a:gsLst>
                <a:gs pos="0">
                  <a:srgbClr val="000100">
                    <a:alpha val="31000"/>
                  </a:srgbClr>
                </a:gs>
                <a:gs pos="49000">
                  <a:srgbClr val="FEFFFF">
                    <a:alpha val="0"/>
                  </a:srgbClr>
                </a:gs>
              </a:gsLst>
              <a:path path="circle">
                <a:fillToRect t="100000" r="100000"/>
              </a:path>
              <a:tileRect l="-100000" b="-100000"/>
            </a:gradFill>
            <a:ln>
              <a:noFill/>
            </a:ln>
            <a:effectLst>
              <a:outerShdw blurRad="50800" dist="12700" dir="5400000" rotWithShape="0">
                <a:srgbClr val="000000">
                  <a:alpha val="37000"/>
                </a:srgbClr>
              </a:outerShdw>
              <a:softEdge rad="38100"/>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 name="Rectangle 10"/>
            <p:cNvSpPr/>
            <p:nvPr/>
          </p:nvSpPr>
          <p:spPr>
            <a:xfrm>
              <a:off x="590935" y="417279"/>
              <a:ext cx="2321590" cy="2321590"/>
            </a:xfrm>
            <a:prstGeom prst="rect">
              <a:avLst/>
            </a:prstGeom>
            <a:gradFill flip="none" rotWithShape="1">
              <a:gsLst>
                <a:gs pos="0">
                  <a:srgbClr val="FAE148"/>
                </a:gs>
                <a:gs pos="100000">
                  <a:srgbClr val="FFEB63"/>
                </a:gs>
              </a:gsLst>
              <a:lin ang="16200000" scaled="0"/>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4" name="Picture 13" descr="stickie-shadow.png"/>
            <p:cNvPicPr>
              <a:picLocks noChangeAspect="1"/>
            </p:cNvPicPr>
            <p:nvPr/>
          </p:nvPicPr>
          <p:blipFill>
            <a:blip r:embed="rId3"/>
            <a:stretch>
              <a:fillRect/>
            </a:stretch>
          </p:blipFill>
          <p:spPr>
            <a:xfrm>
              <a:off x="614456" y="436040"/>
              <a:ext cx="404704" cy="461174"/>
            </a:xfrm>
            <a:prstGeom prst="rect">
              <a:avLst/>
            </a:prstGeom>
          </p:spPr>
        </p:pic>
        <p:pic>
          <p:nvPicPr>
            <p:cNvPr id="15" name="Picture 14" descr="stickie-shadow.png"/>
            <p:cNvPicPr>
              <a:picLocks noChangeAspect="1"/>
            </p:cNvPicPr>
            <p:nvPr/>
          </p:nvPicPr>
          <p:blipFill>
            <a:blip r:embed="rId3"/>
            <a:stretch>
              <a:fillRect/>
            </a:stretch>
          </p:blipFill>
          <p:spPr>
            <a:xfrm rot="16200000">
              <a:off x="637932" y="2282410"/>
              <a:ext cx="404704" cy="461174"/>
            </a:xfrm>
            <a:prstGeom prst="rect">
              <a:avLst/>
            </a:prstGeom>
          </p:spPr>
        </p:pic>
      </p:grpSp>
      <p:pic>
        <p:nvPicPr>
          <p:cNvPr id="8" name="Picture 7" descr="TitleCard.png"/>
          <p:cNvPicPr>
            <a:picLocks noChangeAspect="1"/>
          </p:cNvPicPr>
          <p:nvPr/>
        </p:nvPicPr>
        <p:blipFill>
          <a:blip r:embed="rId4"/>
          <a:stretch>
            <a:fillRect/>
          </a:stretch>
        </p:blipFill>
        <p:spPr>
          <a:xfrm rot="343346">
            <a:off x="2856203" y="2587842"/>
            <a:ext cx="5773084" cy="3850817"/>
          </a:xfrm>
          <a:prstGeom prst="rect">
            <a:avLst/>
          </a:prstGeom>
        </p:spPr>
      </p:pic>
      <p:sp>
        <p:nvSpPr>
          <p:cNvPr id="2" name="Title 1"/>
          <p:cNvSpPr>
            <a:spLocks noGrp="1"/>
          </p:cNvSpPr>
          <p:nvPr>
            <p:ph type="ctrTitle"/>
          </p:nvPr>
        </p:nvSpPr>
        <p:spPr>
          <a:xfrm rot="360000">
            <a:off x="3339809" y="3015792"/>
            <a:ext cx="4847038" cy="1599722"/>
          </a:xfrm>
        </p:spPr>
        <p:txBody>
          <a:bodyPr anchor="b"/>
          <a:lstStyle>
            <a:lvl1pPr>
              <a:defRPr sz="4800">
                <a:solidFill>
                  <a:srgbClr val="000100"/>
                </a:solidFill>
                <a:effectLst>
                  <a:outerShdw blurRad="63500" sx="102000" sy="102000" algn="ctr" rotWithShape="0">
                    <a:srgbClr val="FFFFFF">
                      <a:alpha val="40000"/>
                    </a:srgbClr>
                  </a:outerShdw>
                </a:effectLst>
              </a:defRPr>
            </a:lvl1pPr>
          </a:lstStyle>
          <a:p>
            <a:r>
              <a:rPr lang="en-GB" smtClean="0"/>
              <a:t>Click to edit Master title style</a:t>
            </a:r>
            <a:endParaRPr lang="en-US" dirty="0"/>
          </a:p>
        </p:txBody>
      </p:sp>
      <p:sp>
        <p:nvSpPr>
          <p:cNvPr id="3" name="Subtitle 2"/>
          <p:cNvSpPr>
            <a:spLocks noGrp="1"/>
          </p:cNvSpPr>
          <p:nvPr>
            <p:ph type="subTitle" idx="1"/>
          </p:nvPr>
        </p:nvSpPr>
        <p:spPr>
          <a:xfrm rot="360000">
            <a:off x="3200499" y="4766916"/>
            <a:ext cx="4836456" cy="1040845"/>
          </a:xfrm>
        </p:spPr>
        <p:txBody>
          <a:bodyPr>
            <a:normAutofit/>
          </a:bodyPr>
          <a:lstStyle>
            <a:lvl1pPr marL="0" indent="0" algn="ctr">
              <a:buNone/>
              <a:defRPr sz="1800">
                <a:solidFill>
                  <a:srgbClr val="000100"/>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smtClean="0"/>
              <a:t>Click to edit Master subtitle style</a:t>
            </a:r>
            <a:endParaRPr lang="en-US" dirty="0"/>
          </a:p>
        </p:txBody>
      </p:sp>
      <p:sp>
        <p:nvSpPr>
          <p:cNvPr id="4" name="Date Placeholder 3"/>
          <p:cNvSpPr>
            <a:spLocks noGrp="1"/>
          </p:cNvSpPr>
          <p:nvPr>
            <p:ph type="dt" sz="half" idx="10"/>
          </p:nvPr>
        </p:nvSpPr>
        <p:spPr>
          <a:xfrm rot="20520000">
            <a:off x="963292" y="5061539"/>
            <a:ext cx="1968535" cy="534991"/>
          </a:xfrm>
        </p:spPr>
        <p:txBody>
          <a:bodyPr anchor="t"/>
          <a:lstStyle>
            <a:lvl1pPr algn="ctr">
              <a:defRPr sz="2200">
                <a:solidFill>
                  <a:schemeClr val="accent1"/>
                </a:solidFill>
              </a:defRPr>
            </a:lvl1pPr>
          </a:lstStyle>
          <a:p>
            <a:fld id="{65AFCB32-F038-7B46-9AC5-D793246687D3}" type="datetimeFigureOut">
              <a:rPr lang="en-US" smtClean="0"/>
              <a:t>11/1/15</a:t>
            </a:fld>
            <a:endParaRPr lang="en-US"/>
          </a:p>
        </p:txBody>
      </p:sp>
      <p:sp>
        <p:nvSpPr>
          <p:cNvPr id="5" name="Footer Placeholder 4"/>
          <p:cNvSpPr>
            <a:spLocks noGrp="1"/>
          </p:cNvSpPr>
          <p:nvPr>
            <p:ph type="ftr" sz="quarter" idx="11"/>
          </p:nvPr>
        </p:nvSpPr>
        <p:spPr>
          <a:xfrm rot="20520000">
            <a:off x="647592" y="4135346"/>
            <a:ext cx="2085881" cy="835010"/>
          </a:xfrm>
        </p:spPr>
        <p:txBody>
          <a:bodyPr anchor="ctr"/>
          <a:lstStyle>
            <a:lvl1pPr algn="l">
              <a:defRPr sz="1600">
                <a:solidFill>
                  <a:schemeClr val="accent5">
                    <a:lumMod val="50000"/>
                  </a:schemeClr>
                </a:solidFill>
              </a:defRPr>
            </a:lvl1pPr>
          </a:lstStyle>
          <a:p>
            <a:endParaRPr lang="en-US"/>
          </a:p>
        </p:txBody>
      </p:sp>
      <p:sp>
        <p:nvSpPr>
          <p:cNvPr id="6" name="Slide Number Placeholder 5"/>
          <p:cNvSpPr>
            <a:spLocks noGrp="1"/>
          </p:cNvSpPr>
          <p:nvPr>
            <p:ph type="sldNum" sz="quarter" idx="12"/>
          </p:nvPr>
        </p:nvSpPr>
        <p:spPr>
          <a:xfrm rot="20520000">
            <a:off x="1981439" y="5509808"/>
            <a:ext cx="738180" cy="426607"/>
          </a:xfrm>
        </p:spPr>
        <p:txBody>
          <a:bodyPr/>
          <a:lstStyle>
            <a:lvl1pPr algn="r">
              <a:defRPr>
                <a:solidFill>
                  <a:schemeClr val="accent1">
                    <a:lumMod val="75000"/>
                  </a:schemeClr>
                </a:solidFill>
              </a:defRPr>
            </a:lvl1pPr>
          </a:lstStyle>
          <a:p>
            <a:fld id="{162359C8-DB32-AC47-B349-76409CA8D24C}" type="slidenum">
              <a:rPr lang="en-US" smtClean="0"/>
              <a:t>‹#›</a:t>
            </a:fld>
            <a:endParaRPr lang="en-US"/>
          </a:p>
        </p:txBody>
      </p:sp>
      <p:pic>
        <p:nvPicPr>
          <p:cNvPr id="9" name="Picture 8" descr="coverBand.png"/>
          <p:cNvPicPr>
            <a:picLocks noChangeAspect="1"/>
          </p:cNvPicPr>
          <p:nvPr/>
        </p:nvPicPr>
        <p:blipFill>
          <a:blip r:embed="rId5"/>
          <a:stretch>
            <a:fillRect/>
          </a:stretch>
        </p:blipFill>
        <p:spPr>
          <a:xfrm>
            <a:off x="0" y="5880100"/>
            <a:ext cx="9144000" cy="330200"/>
          </a:xfrm>
          <a:prstGeom prst="rect">
            <a:avLst/>
          </a:prstGeom>
          <a:effectLst>
            <a:outerShdw blurRad="63500" dist="38100" dir="5400000" algn="t" rotWithShape="0">
              <a:prstClr val="black">
                <a:alpha val="59000"/>
              </a:prstClr>
            </a:outerShdw>
          </a:effectLst>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dirty="0"/>
          </a:p>
        </p:txBody>
      </p:sp>
      <p:sp>
        <p:nvSpPr>
          <p:cNvPr id="3" name="Content Placeholder 2"/>
          <p:cNvSpPr>
            <a:spLocks noGrp="1"/>
          </p:cNvSpPr>
          <p:nvPr>
            <p:ph idx="1"/>
          </p:nvPr>
        </p:nvSpPr>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65AFCB32-F038-7B46-9AC5-D793246687D3}" type="datetimeFigureOut">
              <a:rPr lang="en-US" smtClean="0"/>
              <a:t>11/1/15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62359C8-DB32-AC47-B349-76409CA8D24C}"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51280" y="1497993"/>
            <a:ext cx="8041439" cy="2097259"/>
          </a:xfrm>
        </p:spPr>
        <p:txBody>
          <a:bodyPr anchor="b"/>
          <a:lstStyle>
            <a:lvl1pPr algn="ctr">
              <a:defRPr sz="4800" b="0" cap="none"/>
            </a:lvl1pPr>
          </a:lstStyle>
          <a:p>
            <a:r>
              <a:rPr lang="en-GB" smtClean="0"/>
              <a:t>Click to edit Master title style</a:t>
            </a:r>
            <a:endParaRPr lang="en-US" dirty="0"/>
          </a:p>
        </p:txBody>
      </p:sp>
      <p:sp>
        <p:nvSpPr>
          <p:cNvPr id="3" name="Text Placeholder 2"/>
          <p:cNvSpPr>
            <a:spLocks noGrp="1"/>
          </p:cNvSpPr>
          <p:nvPr>
            <p:ph type="body" idx="1"/>
          </p:nvPr>
        </p:nvSpPr>
        <p:spPr>
          <a:xfrm>
            <a:off x="838199" y="3754402"/>
            <a:ext cx="7467601" cy="1500187"/>
          </a:xfrm>
        </p:spPr>
        <p:txBody>
          <a:bodyPr anchor="t"/>
          <a:lstStyle>
            <a:lvl1pPr marL="0" indent="0" algn="ctr">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smtClean="0"/>
              <a:t>Click to edit Master text styles</a:t>
            </a:r>
          </a:p>
        </p:txBody>
      </p:sp>
      <p:sp>
        <p:nvSpPr>
          <p:cNvPr id="4" name="Date Placeholder 3"/>
          <p:cNvSpPr>
            <a:spLocks noGrp="1"/>
          </p:cNvSpPr>
          <p:nvPr>
            <p:ph type="dt" sz="half" idx="10"/>
          </p:nvPr>
        </p:nvSpPr>
        <p:spPr/>
        <p:txBody>
          <a:bodyPr/>
          <a:lstStyle/>
          <a:p>
            <a:fld id="{65AFCB32-F038-7B46-9AC5-D793246687D3}" type="datetimeFigureOut">
              <a:rPr lang="en-US" smtClean="0"/>
              <a:t>11/1/15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62359C8-DB32-AC47-B349-76409CA8D24C}"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5" name="Date Placeholder 4"/>
          <p:cNvSpPr>
            <a:spLocks noGrp="1"/>
          </p:cNvSpPr>
          <p:nvPr>
            <p:ph type="dt" sz="half" idx="10"/>
          </p:nvPr>
        </p:nvSpPr>
        <p:spPr/>
        <p:txBody>
          <a:bodyPr/>
          <a:lstStyle/>
          <a:p>
            <a:fld id="{65AFCB32-F038-7B46-9AC5-D793246687D3}" type="datetimeFigureOut">
              <a:rPr lang="en-US" smtClean="0"/>
              <a:t>11/1/15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62359C8-DB32-AC47-B349-76409CA8D24C}" type="slidenum">
              <a:rPr lang="en-US" smtClean="0"/>
              <a:t>‹#›</a:t>
            </a:fld>
            <a:endParaRPr lang="en-US"/>
          </a:p>
        </p:txBody>
      </p:sp>
      <p:sp>
        <p:nvSpPr>
          <p:cNvPr id="9" name="Content Placeholder 8"/>
          <p:cNvSpPr>
            <a:spLocks noGrp="1"/>
          </p:cNvSpPr>
          <p:nvPr>
            <p:ph sz="quarter" idx="13"/>
          </p:nvPr>
        </p:nvSpPr>
        <p:spPr>
          <a:xfrm>
            <a:off x="841248" y="2039112"/>
            <a:ext cx="3657600" cy="3950208"/>
          </a:xfrm>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11" name="Content Placeholder 10"/>
          <p:cNvSpPr>
            <a:spLocks noGrp="1"/>
          </p:cNvSpPr>
          <p:nvPr>
            <p:ph sz="quarter" idx="14"/>
          </p:nvPr>
        </p:nvSpPr>
        <p:spPr>
          <a:xfrm>
            <a:off x="4645152" y="2039112"/>
            <a:ext cx="3657600" cy="3950208"/>
          </a:xfrm>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smtClean="0"/>
              <a:t>Click to edit Master title style</a:t>
            </a:r>
            <a:endParaRPr lang="en-US" dirty="0"/>
          </a:p>
        </p:txBody>
      </p:sp>
      <p:sp>
        <p:nvSpPr>
          <p:cNvPr id="3" name="Text Placeholder 2"/>
          <p:cNvSpPr>
            <a:spLocks noGrp="1"/>
          </p:cNvSpPr>
          <p:nvPr>
            <p:ph type="body" idx="1"/>
          </p:nvPr>
        </p:nvSpPr>
        <p:spPr>
          <a:xfrm>
            <a:off x="841248" y="2038388"/>
            <a:ext cx="3017520" cy="542395"/>
          </a:xfrm>
        </p:spPr>
        <p:txBody>
          <a:bodyPr anchor="b">
            <a:noAutofit/>
          </a:bodyPr>
          <a:lstStyle>
            <a:lvl1pPr marL="0" indent="0" algn="ctr">
              <a:buNone/>
              <a:defRPr sz="2400" b="0">
                <a:solidFill>
                  <a:schemeClr val="tx2"/>
                </a:solidFill>
                <a:latin typeface="+mn-lt"/>
                <a:cs typeface="Bradley Hand ITC TT-Bold"/>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5" name="Text Placeholder 4"/>
          <p:cNvSpPr>
            <a:spLocks noGrp="1"/>
          </p:cNvSpPr>
          <p:nvPr>
            <p:ph type="body" sz="quarter" idx="3"/>
          </p:nvPr>
        </p:nvSpPr>
        <p:spPr>
          <a:xfrm>
            <a:off x="5291091" y="2038387"/>
            <a:ext cx="3014708" cy="542394"/>
          </a:xfrm>
        </p:spPr>
        <p:txBody>
          <a:bodyPr anchor="b">
            <a:noAutofit/>
          </a:bodyPr>
          <a:lstStyle>
            <a:lvl1pPr marL="0" indent="0" algn="ctr">
              <a:buNone/>
              <a:defRPr sz="2400" b="0">
                <a:solidFill>
                  <a:schemeClr val="tx2"/>
                </a:solidFill>
                <a:latin typeface="+mn-lt"/>
                <a:cs typeface="Bradley Hand ITC TT-Bold"/>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7" name="Date Placeholder 6"/>
          <p:cNvSpPr>
            <a:spLocks noGrp="1"/>
          </p:cNvSpPr>
          <p:nvPr>
            <p:ph type="dt" sz="half" idx="10"/>
          </p:nvPr>
        </p:nvSpPr>
        <p:spPr/>
        <p:txBody>
          <a:bodyPr/>
          <a:lstStyle/>
          <a:p>
            <a:fld id="{65AFCB32-F038-7B46-9AC5-D793246687D3}" type="datetimeFigureOut">
              <a:rPr lang="en-US" smtClean="0"/>
              <a:t>11/1/15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62359C8-DB32-AC47-B349-76409CA8D24C}" type="slidenum">
              <a:rPr lang="en-US" smtClean="0"/>
              <a:t>‹#›</a:t>
            </a:fld>
            <a:endParaRPr lang="en-US"/>
          </a:p>
        </p:txBody>
      </p:sp>
      <p:sp>
        <p:nvSpPr>
          <p:cNvPr id="16" name="Freeform 22"/>
          <p:cNvSpPr>
            <a:spLocks/>
          </p:cNvSpPr>
          <p:nvPr/>
        </p:nvSpPr>
        <p:spPr bwMode="auto">
          <a:xfrm rot="20274567">
            <a:off x="3933637" y="4281002"/>
            <a:ext cx="1288495" cy="722529"/>
          </a:xfrm>
          <a:custGeom>
            <a:avLst/>
            <a:gdLst/>
            <a:ahLst/>
            <a:cxnLst/>
            <a:rect l="l" t="t" r="r" b="b"/>
            <a:pathLst>
              <a:path w="1288494" h="722529">
                <a:moveTo>
                  <a:pt x="548461" y="537763"/>
                </a:moveTo>
                <a:lnTo>
                  <a:pt x="548461" y="537763"/>
                </a:lnTo>
                <a:lnTo>
                  <a:pt x="548461" y="537763"/>
                </a:lnTo>
                <a:close/>
                <a:moveTo>
                  <a:pt x="547489" y="536791"/>
                </a:moveTo>
                <a:lnTo>
                  <a:pt x="548461" y="537763"/>
                </a:lnTo>
                <a:lnTo>
                  <a:pt x="546516" y="536791"/>
                </a:lnTo>
                <a:lnTo>
                  <a:pt x="544572" y="535818"/>
                </a:lnTo>
                <a:close/>
                <a:moveTo>
                  <a:pt x="338413" y="443436"/>
                </a:moveTo>
                <a:lnTo>
                  <a:pt x="340357" y="444408"/>
                </a:lnTo>
                <a:lnTo>
                  <a:pt x="339385" y="444408"/>
                </a:lnTo>
                <a:close/>
                <a:moveTo>
                  <a:pt x="337440" y="442463"/>
                </a:moveTo>
                <a:lnTo>
                  <a:pt x="338413" y="443436"/>
                </a:lnTo>
                <a:lnTo>
                  <a:pt x="338412" y="443436"/>
                </a:lnTo>
                <a:close/>
                <a:moveTo>
                  <a:pt x="334522" y="440518"/>
                </a:moveTo>
                <a:lnTo>
                  <a:pt x="334523" y="441491"/>
                </a:lnTo>
                <a:lnTo>
                  <a:pt x="333550" y="441491"/>
                </a:lnTo>
                <a:lnTo>
                  <a:pt x="331605" y="439546"/>
                </a:lnTo>
                <a:close/>
                <a:moveTo>
                  <a:pt x="644733" y="565964"/>
                </a:moveTo>
                <a:lnTo>
                  <a:pt x="642788" y="565964"/>
                </a:lnTo>
                <a:lnTo>
                  <a:pt x="641816" y="565964"/>
                </a:lnTo>
                <a:lnTo>
                  <a:pt x="641816" y="565964"/>
                </a:lnTo>
                <a:close/>
                <a:moveTo>
                  <a:pt x="457051" y="488168"/>
                </a:moveTo>
                <a:lnTo>
                  <a:pt x="458996" y="489140"/>
                </a:lnTo>
                <a:lnTo>
                  <a:pt x="458993" y="489139"/>
                </a:lnTo>
                <a:close/>
                <a:moveTo>
                  <a:pt x="243112" y="383144"/>
                </a:moveTo>
                <a:lnTo>
                  <a:pt x="244085" y="384117"/>
                </a:lnTo>
                <a:lnTo>
                  <a:pt x="244085" y="384117"/>
                </a:lnTo>
                <a:close/>
                <a:moveTo>
                  <a:pt x="781848" y="599027"/>
                </a:moveTo>
                <a:lnTo>
                  <a:pt x="781848" y="599027"/>
                </a:lnTo>
                <a:lnTo>
                  <a:pt x="780876" y="599027"/>
                </a:lnTo>
                <a:close/>
                <a:moveTo>
                  <a:pt x="242140" y="366612"/>
                </a:moveTo>
                <a:lnTo>
                  <a:pt x="244085" y="368557"/>
                </a:lnTo>
                <a:lnTo>
                  <a:pt x="241797" y="366956"/>
                </a:lnTo>
                <a:close/>
                <a:moveTo>
                  <a:pt x="141978" y="301458"/>
                </a:moveTo>
                <a:lnTo>
                  <a:pt x="141978" y="301459"/>
                </a:lnTo>
                <a:lnTo>
                  <a:pt x="141977" y="301459"/>
                </a:lnTo>
                <a:close/>
                <a:moveTo>
                  <a:pt x="142950" y="301458"/>
                </a:moveTo>
                <a:lnTo>
                  <a:pt x="142950" y="302430"/>
                </a:lnTo>
                <a:lnTo>
                  <a:pt x="141978" y="301459"/>
                </a:lnTo>
                <a:close/>
                <a:moveTo>
                  <a:pt x="979256" y="620421"/>
                </a:moveTo>
                <a:lnTo>
                  <a:pt x="979165" y="620512"/>
                </a:lnTo>
                <a:lnTo>
                  <a:pt x="978283" y="620421"/>
                </a:lnTo>
                <a:close/>
                <a:moveTo>
                  <a:pt x="93355" y="247974"/>
                </a:moveTo>
                <a:lnTo>
                  <a:pt x="94328" y="248946"/>
                </a:lnTo>
                <a:lnTo>
                  <a:pt x="94328" y="249919"/>
                </a:lnTo>
                <a:close/>
                <a:moveTo>
                  <a:pt x="1075528" y="637925"/>
                </a:moveTo>
                <a:lnTo>
                  <a:pt x="1075528" y="637925"/>
                </a:lnTo>
                <a:lnTo>
                  <a:pt x="1074555" y="637925"/>
                </a:lnTo>
                <a:close/>
                <a:moveTo>
                  <a:pt x="47650" y="177958"/>
                </a:moveTo>
                <a:lnTo>
                  <a:pt x="49595" y="178930"/>
                </a:lnTo>
                <a:lnTo>
                  <a:pt x="49595" y="180875"/>
                </a:lnTo>
                <a:lnTo>
                  <a:pt x="51540" y="183792"/>
                </a:lnTo>
                <a:lnTo>
                  <a:pt x="50568" y="184764"/>
                </a:lnTo>
                <a:lnTo>
                  <a:pt x="49595" y="184765"/>
                </a:lnTo>
                <a:lnTo>
                  <a:pt x="48623" y="183792"/>
                </a:lnTo>
                <a:lnTo>
                  <a:pt x="46678" y="182820"/>
                </a:lnTo>
                <a:lnTo>
                  <a:pt x="45705" y="179903"/>
                </a:lnTo>
                <a:lnTo>
                  <a:pt x="46678" y="179902"/>
                </a:lnTo>
                <a:lnTo>
                  <a:pt x="46678" y="178930"/>
                </a:lnTo>
                <a:close/>
                <a:moveTo>
                  <a:pt x="35008" y="156564"/>
                </a:moveTo>
                <a:lnTo>
                  <a:pt x="36953" y="159157"/>
                </a:lnTo>
                <a:lnTo>
                  <a:pt x="36953" y="159481"/>
                </a:lnTo>
                <a:close/>
                <a:moveTo>
                  <a:pt x="25284" y="133225"/>
                </a:moveTo>
                <a:lnTo>
                  <a:pt x="28201" y="141005"/>
                </a:lnTo>
                <a:lnTo>
                  <a:pt x="30146" y="144894"/>
                </a:lnTo>
                <a:lnTo>
                  <a:pt x="33063" y="147811"/>
                </a:lnTo>
                <a:lnTo>
                  <a:pt x="33063" y="146839"/>
                </a:lnTo>
                <a:lnTo>
                  <a:pt x="34036" y="148784"/>
                </a:lnTo>
                <a:lnTo>
                  <a:pt x="35008" y="151701"/>
                </a:lnTo>
                <a:lnTo>
                  <a:pt x="34036" y="149756"/>
                </a:lnTo>
                <a:lnTo>
                  <a:pt x="33064" y="148784"/>
                </a:lnTo>
                <a:lnTo>
                  <a:pt x="32091" y="149756"/>
                </a:lnTo>
                <a:lnTo>
                  <a:pt x="25284" y="137114"/>
                </a:lnTo>
                <a:lnTo>
                  <a:pt x="26256" y="137115"/>
                </a:lnTo>
                <a:lnTo>
                  <a:pt x="25284" y="136142"/>
                </a:lnTo>
                <a:close/>
                <a:moveTo>
                  <a:pt x="1277796" y="622366"/>
                </a:moveTo>
                <a:lnTo>
                  <a:pt x="1283631" y="625284"/>
                </a:lnTo>
                <a:lnTo>
                  <a:pt x="1285576" y="628201"/>
                </a:lnTo>
                <a:lnTo>
                  <a:pt x="1287521" y="630146"/>
                </a:lnTo>
                <a:lnTo>
                  <a:pt x="1288494" y="634036"/>
                </a:lnTo>
                <a:lnTo>
                  <a:pt x="1287521" y="637926"/>
                </a:lnTo>
                <a:lnTo>
                  <a:pt x="1285576" y="642788"/>
                </a:lnTo>
                <a:lnTo>
                  <a:pt x="1282659" y="646677"/>
                </a:lnTo>
                <a:lnTo>
                  <a:pt x="1277797" y="650567"/>
                </a:lnTo>
                <a:lnTo>
                  <a:pt x="1271962" y="654457"/>
                </a:lnTo>
                <a:lnTo>
                  <a:pt x="1264183" y="658347"/>
                </a:lnTo>
                <a:lnTo>
                  <a:pt x="1255431" y="662237"/>
                </a:lnTo>
                <a:lnTo>
                  <a:pt x="1235982" y="670016"/>
                </a:lnTo>
                <a:lnTo>
                  <a:pt x="1215560" y="676824"/>
                </a:lnTo>
                <a:lnTo>
                  <a:pt x="1207780" y="680713"/>
                </a:lnTo>
                <a:lnTo>
                  <a:pt x="1199028" y="685575"/>
                </a:lnTo>
                <a:lnTo>
                  <a:pt x="1179579" y="698217"/>
                </a:lnTo>
                <a:lnTo>
                  <a:pt x="1146516" y="722528"/>
                </a:lnTo>
                <a:lnTo>
                  <a:pt x="1140681" y="722529"/>
                </a:lnTo>
                <a:lnTo>
                  <a:pt x="1137764" y="721556"/>
                </a:lnTo>
                <a:lnTo>
                  <a:pt x="1129985" y="714748"/>
                </a:lnTo>
                <a:lnTo>
                  <a:pt x="1137764" y="708914"/>
                </a:lnTo>
                <a:lnTo>
                  <a:pt x="1146516" y="703079"/>
                </a:lnTo>
                <a:lnTo>
                  <a:pt x="1156241" y="696273"/>
                </a:lnTo>
                <a:lnTo>
                  <a:pt x="1168883" y="690437"/>
                </a:lnTo>
                <a:lnTo>
                  <a:pt x="1209726" y="669044"/>
                </a:lnTo>
                <a:lnTo>
                  <a:pt x="1220422" y="662237"/>
                </a:lnTo>
                <a:lnTo>
                  <a:pt x="1229174" y="655429"/>
                </a:lnTo>
                <a:lnTo>
                  <a:pt x="1237926" y="647649"/>
                </a:lnTo>
                <a:lnTo>
                  <a:pt x="1243761" y="639870"/>
                </a:lnTo>
                <a:lnTo>
                  <a:pt x="1243761" y="639870"/>
                </a:lnTo>
                <a:lnTo>
                  <a:pt x="1245706" y="638898"/>
                </a:lnTo>
                <a:lnTo>
                  <a:pt x="1243275" y="638898"/>
                </a:lnTo>
                <a:lnTo>
                  <a:pt x="1242789" y="637925"/>
                </a:lnTo>
                <a:lnTo>
                  <a:pt x="1240844" y="635981"/>
                </a:lnTo>
                <a:lnTo>
                  <a:pt x="1237926" y="634036"/>
                </a:lnTo>
                <a:lnTo>
                  <a:pt x="1226257" y="630145"/>
                </a:lnTo>
                <a:lnTo>
                  <a:pt x="1207780" y="625284"/>
                </a:lnTo>
                <a:lnTo>
                  <a:pt x="1182496" y="620421"/>
                </a:lnTo>
                <a:lnTo>
                  <a:pt x="1113453" y="607780"/>
                </a:lnTo>
                <a:lnTo>
                  <a:pt x="1074555" y="600000"/>
                </a:lnTo>
                <a:lnTo>
                  <a:pt x="1060940" y="596110"/>
                </a:lnTo>
                <a:lnTo>
                  <a:pt x="1048299" y="592221"/>
                </a:lnTo>
                <a:lnTo>
                  <a:pt x="1036630" y="587358"/>
                </a:lnTo>
                <a:lnTo>
                  <a:pt x="1027877" y="583469"/>
                </a:lnTo>
                <a:lnTo>
                  <a:pt x="1020098" y="579579"/>
                </a:lnTo>
                <a:lnTo>
                  <a:pt x="1014263" y="574716"/>
                </a:lnTo>
                <a:lnTo>
                  <a:pt x="1009401" y="569854"/>
                </a:lnTo>
                <a:lnTo>
                  <a:pt x="1006483" y="564992"/>
                </a:lnTo>
                <a:lnTo>
                  <a:pt x="1002594" y="554295"/>
                </a:lnTo>
                <a:lnTo>
                  <a:pt x="1030795" y="566937"/>
                </a:lnTo>
                <a:lnTo>
                  <a:pt x="1058996" y="577634"/>
                </a:lnTo>
                <a:lnTo>
                  <a:pt x="1087197" y="587358"/>
                </a:lnTo>
                <a:lnTo>
                  <a:pt x="1116371" y="596110"/>
                </a:lnTo>
                <a:lnTo>
                  <a:pt x="1145544" y="602917"/>
                </a:lnTo>
                <a:lnTo>
                  <a:pt x="1174717" y="609725"/>
                </a:lnTo>
                <a:lnTo>
                  <a:pt x="1204863" y="614587"/>
                </a:lnTo>
                <a:lnTo>
                  <a:pt x="1234036" y="618476"/>
                </a:lnTo>
                <a:lnTo>
                  <a:pt x="1248623" y="618476"/>
                </a:lnTo>
                <a:lnTo>
                  <a:pt x="1260293" y="619449"/>
                </a:lnTo>
                <a:lnTo>
                  <a:pt x="1270017" y="620422"/>
                </a:lnTo>
                <a:close/>
                <a:moveTo>
                  <a:pt x="13614" y="101134"/>
                </a:moveTo>
                <a:lnTo>
                  <a:pt x="15560" y="104051"/>
                </a:lnTo>
                <a:lnTo>
                  <a:pt x="16532" y="104052"/>
                </a:lnTo>
                <a:lnTo>
                  <a:pt x="15559" y="105024"/>
                </a:lnTo>
                <a:lnTo>
                  <a:pt x="16532" y="109886"/>
                </a:lnTo>
                <a:lnTo>
                  <a:pt x="16532" y="110859"/>
                </a:lnTo>
                <a:lnTo>
                  <a:pt x="15559" y="110858"/>
                </a:lnTo>
                <a:lnTo>
                  <a:pt x="14587" y="108913"/>
                </a:lnTo>
                <a:lnTo>
                  <a:pt x="15559" y="108913"/>
                </a:lnTo>
                <a:lnTo>
                  <a:pt x="15559" y="106969"/>
                </a:lnTo>
                <a:lnTo>
                  <a:pt x="14587" y="105024"/>
                </a:lnTo>
                <a:lnTo>
                  <a:pt x="14587" y="103079"/>
                </a:lnTo>
                <a:close/>
                <a:moveTo>
                  <a:pt x="5835" y="22366"/>
                </a:moveTo>
                <a:lnTo>
                  <a:pt x="5835" y="23338"/>
                </a:lnTo>
                <a:lnTo>
                  <a:pt x="5658" y="22542"/>
                </a:lnTo>
                <a:close/>
                <a:moveTo>
                  <a:pt x="3890" y="14586"/>
                </a:moveTo>
                <a:lnTo>
                  <a:pt x="4862" y="15559"/>
                </a:lnTo>
                <a:lnTo>
                  <a:pt x="4862" y="18476"/>
                </a:lnTo>
                <a:lnTo>
                  <a:pt x="4668" y="18087"/>
                </a:lnTo>
                <a:close/>
                <a:moveTo>
                  <a:pt x="1884" y="3039"/>
                </a:moveTo>
                <a:lnTo>
                  <a:pt x="3890" y="9724"/>
                </a:lnTo>
                <a:lnTo>
                  <a:pt x="3890" y="10697"/>
                </a:lnTo>
                <a:lnTo>
                  <a:pt x="2917" y="9724"/>
                </a:lnTo>
                <a:lnTo>
                  <a:pt x="2917" y="8752"/>
                </a:lnTo>
                <a:lnTo>
                  <a:pt x="1945" y="8751"/>
                </a:lnTo>
                <a:lnTo>
                  <a:pt x="1945" y="13613"/>
                </a:lnTo>
                <a:lnTo>
                  <a:pt x="2917" y="13613"/>
                </a:lnTo>
                <a:lnTo>
                  <a:pt x="2917" y="14586"/>
                </a:lnTo>
                <a:lnTo>
                  <a:pt x="4668" y="18087"/>
                </a:lnTo>
                <a:lnTo>
                  <a:pt x="5658" y="22542"/>
                </a:lnTo>
                <a:lnTo>
                  <a:pt x="4862" y="23338"/>
                </a:lnTo>
                <a:lnTo>
                  <a:pt x="4862" y="24310"/>
                </a:lnTo>
                <a:lnTo>
                  <a:pt x="5835" y="25283"/>
                </a:lnTo>
                <a:lnTo>
                  <a:pt x="6807" y="27228"/>
                </a:lnTo>
                <a:lnTo>
                  <a:pt x="7780" y="34035"/>
                </a:lnTo>
                <a:lnTo>
                  <a:pt x="7780" y="36952"/>
                </a:lnTo>
                <a:lnTo>
                  <a:pt x="8752" y="40842"/>
                </a:lnTo>
                <a:lnTo>
                  <a:pt x="9725" y="44732"/>
                </a:lnTo>
                <a:lnTo>
                  <a:pt x="9724" y="48622"/>
                </a:lnTo>
                <a:lnTo>
                  <a:pt x="7780" y="44732"/>
                </a:lnTo>
                <a:lnTo>
                  <a:pt x="5835" y="40842"/>
                </a:lnTo>
                <a:lnTo>
                  <a:pt x="6807" y="48622"/>
                </a:lnTo>
                <a:lnTo>
                  <a:pt x="8752" y="50567"/>
                </a:lnTo>
                <a:lnTo>
                  <a:pt x="10697" y="55429"/>
                </a:lnTo>
                <a:lnTo>
                  <a:pt x="10697" y="56401"/>
                </a:lnTo>
                <a:lnTo>
                  <a:pt x="12642" y="60291"/>
                </a:lnTo>
                <a:lnTo>
                  <a:pt x="13614" y="62236"/>
                </a:lnTo>
                <a:lnTo>
                  <a:pt x="14587" y="65153"/>
                </a:lnTo>
                <a:lnTo>
                  <a:pt x="17504" y="79740"/>
                </a:lnTo>
                <a:lnTo>
                  <a:pt x="20422" y="91410"/>
                </a:lnTo>
                <a:lnTo>
                  <a:pt x="19449" y="92382"/>
                </a:lnTo>
                <a:lnTo>
                  <a:pt x="22367" y="96271"/>
                </a:lnTo>
                <a:lnTo>
                  <a:pt x="23339" y="100162"/>
                </a:lnTo>
                <a:lnTo>
                  <a:pt x="27229" y="109886"/>
                </a:lnTo>
                <a:lnTo>
                  <a:pt x="29174" y="116693"/>
                </a:lnTo>
                <a:lnTo>
                  <a:pt x="32091" y="123501"/>
                </a:lnTo>
                <a:lnTo>
                  <a:pt x="35008" y="129335"/>
                </a:lnTo>
                <a:lnTo>
                  <a:pt x="35981" y="133225"/>
                </a:lnTo>
                <a:lnTo>
                  <a:pt x="41816" y="144894"/>
                </a:lnTo>
                <a:lnTo>
                  <a:pt x="47650" y="154619"/>
                </a:lnTo>
                <a:lnTo>
                  <a:pt x="58347" y="176013"/>
                </a:lnTo>
                <a:lnTo>
                  <a:pt x="56402" y="174068"/>
                </a:lnTo>
                <a:lnTo>
                  <a:pt x="57375" y="176012"/>
                </a:lnTo>
                <a:lnTo>
                  <a:pt x="57375" y="176985"/>
                </a:lnTo>
                <a:lnTo>
                  <a:pt x="57374" y="177957"/>
                </a:lnTo>
                <a:lnTo>
                  <a:pt x="58347" y="178930"/>
                </a:lnTo>
                <a:lnTo>
                  <a:pt x="58347" y="177957"/>
                </a:lnTo>
                <a:lnTo>
                  <a:pt x="59319" y="179902"/>
                </a:lnTo>
                <a:lnTo>
                  <a:pt x="63209" y="183792"/>
                </a:lnTo>
                <a:lnTo>
                  <a:pt x="66127" y="188654"/>
                </a:lnTo>
                <a:lnTo>
                  <a:pt x="70017" y="194489"/>
                </a:lnTo>
                <a:lnTo>
                  <a:pt x="76824" y="203241"/>
                </a:lnTo>
                <a:lnTo>
                  <a:pt x="76823" y="204213"/>
                </a:lnTo>
                <a:lnTo>
                  <a:pt x="79741" y="208103"/>
                </a:lnTo>
                <a:lnTo>
                  <a:pt x="83631" y="212966"/>
                </a:lnTo>
                <a:lnTo>
                  <a:pt x="90438" y="223662"/>
                </a:lnTo>
                <a:lnTo>
                  <a:pt x="90438" y="225607"/>
                </a:lnTo>
                <a:lnTo>
                  <a:pt x="92383" y="228525"/>
                </a:lnTo>
                <a:lnTo>
                  <a:pt x="97245" y="232415"/>
                </a:lnTo>
                <a:lnTo>
                  <a:pt x="102107" y="238249"/>
                </a:lnTo>
                <a:lnTo>
                  <a:pt x="113776" y="251863"/>
                </a:lnTo>
                <a:lnTo>
                  <a:pt x="133226" y="272285"/>
                </a:lnTo>
                <a:lnTo>
                  <a:pt x="142950" y="282982"/>
                </a:lnTo>
                <a:lnTo>
                  <a:pt x="153647" y="292707"/>
                </a:lnTo>
                <a:lnTo>
                  <a:pt x="153647" y="294651"/>
                </a:lnTo>
                <a:lnTo>
                  <a:pt x="165316" y="303403"/>
                </a:lnTo>
                <a:lnTo>
                  <a:pt x="176013" y="314100"/>
                </a:lnTo>
                <a:lnTo>
                  <a:pt x="187683" y="323824"/>
                </a:lnTo>
                <a:lnTo>
                  <a:pt x="197407" y="332577"/>
                </a:lnTo>
                <a:lnTo>
                  <a:pt x="195462" y="332576"/>
                </a:lnTo>
                <a:lnTo>
                  <a:pt x="201297" y="337439"/>
                </a:lnTo>
                <a:lnTo>
                  <a:pt x="203242" y="338411"/>
                </a:lnTo>
                <a:lnTo>
                  <a:pt x="204214" y="338411"/>
                </a:lnTo>
                <a:lnTo>
                  <a:pt x="204214" y="337439"/>
                </a:lnTo>
                <a:lnTo>
                  <a:pt x="211021" y="343273"/>
                </a:lnTo>
                <a:lnTo>
                  <a:pt x="213939" y="346191"/>
                </a:lnTo>
                <a:lnTo>
                  <a:pt x="215883" y="348136"/>
                </a:lnTo>
                <a:lnTo>
                  <a:pt x="220746" y="352026"/>
                </a:lnTo>
                <a:lnTo>
                  <a:pt x="225608" y="353970"/>
                </a:lnTo>
                <a:lnTo>
                  <a:pt x="234360" y="361750"/>
                </a:lnTo>
                <a:lnTo>
                  <a:pt x="241797" y="366956"/>
                </a:lnTo>
                <a:lnTo>
                  <a:pt x="241167" y="367584"/>
                </a:lnTo>
                <a:lnTo>
                  <a:pt x="243112" y="368557"/>
                </a:lnTo>
                <a:lnTo>
                  <a:pt x="248947" y="373420"/>
                </a:lnTo>
                <a:lnTo>
                  <a:pt x="250892" y="374392"/>
                </a:lnTo>
                <a:lnTo>
                  <a:pt x="251864" y="374392"/>
                </a:lnTo>
                <a:lnTo>
                  <a:pt x="251864" y="373419"/>
                </a:lnTo>
                <a:lnTo>
                  <a:pt x="257699" y="378282"/>
                </a:lnTo>
                <a:lnTo>
                  <a:pt x="265479" y="383144"/>
                </a:lnTo>
                <a:lnTo>
                  <a:pt x="273258" y="388006"/>
                </a:lnTo>
                <a:lnTo>
                  <a:pt x="279093" y="392869"/>
                </a:lnTo>
                <a:lnTo>
                  <a:pt x="280065" y="392868"/>
                </a:lnTo>
                <a:lnTo>
                  <a:pt x="282010" y="393841"/>
                </a:lnTo>
                <a:lnTo>
                  <a:pt x="293679" y="401621"/>
                </a:lnTo>
                <a:lnTo>
                  <a:pt x="299514" y="404538"/>
                </a:lnTo>
                <a:lnTo>
                  <a:pt x="304376" y="407455"/>
                </a:lnTo>
                <a:lnTo>
                  <a:pt x="304377" y="408428"/>
                </a:lnTo>
                <a:lnTo>
                  <a:pt x="303404" y="408427"/>
                </a:lnTo>
                <a:lnTo>
                  <a:pt x="305349" y="409400"/>
                </a:lnTo>
                <a:lnTo>
                  <a:pt x="306321" y="409400"/>
                </a:lnTo>
                <a:lnTo>
                  <a:pt x="308266" y="409400"/>
                </a:lnTo>
                <a:lnTo>
                  <a:pt x="317991" y="415235"/>
                </a:lnTo>
                <a:lnTo>
                  <a:pt x="326743" y="421069"/>
                </a:lnTo>
                <a:lnTo>
                  <a:pt x="335495" y="427876"/>
                </a:lnTo>
                <a:lnTo>
                  <a:pt x="345219" y="432738"/>
                </a:lnTo>
                <a:lnTo>
                  <a:pt x="408428" y="464829"/>
                </a:lnTo>
                <a:lnTo>
                  <a:pt x="408429" y="465802"/>
                </a:lnTo>
                <a:lnTo>
                  <a:pt x="414263" y="467747"/>
                </a:lnTo>
                <a:lnTo>
                  <a:pt x="420098" y="470664"/>
                </a:lnTo>
                <a:lnTo>
                  <a:pt x="424960" y="473582"/>
                </a:lnTo>
                <a:lnTo>
                  <a:pt x="430795" y="475527"/>
                </a:lnTo>
                <a:lnTo>
                  <a:pt x="433712" y="477472"/>
                </a:lnTo>
                <a:lnTo>
                  <a:pt x="435657" y="477471"/>
                </a:lnTo>
                <a:lnTo>
                  <a:pt x="435657" y="478444"/>
                </a:lnTo>
                <a:lnTo>
                  <a:pt x="440519" y="480389"/>
                </a:lnTo>
                <a:lnTo>
                  <a:pt x="446354" y="483306"/>
                </a:lnTo>
                <a:lnTo>
                  <a:pt x="452189" y="486223"/>
                </a:lnTo>
                <a:lnTo>
                  <a:pt x="458993" y="489139"/>
                </a:lnTo>
                <a:lnTo>
                  <a:pt x="462885" y="491085"/>
                </a:lnTo>
                <a:lnTo>
                  <a:pt x="468720" y="493031"/>
                </a:lnTo>
                <a:lnTo>
                  <a:pt x="481362" y="498865"/>
                </a:lnTo>
                <a:lnTo>
                  <a:pt x="477472" y="497893"/>
                </a:lnTo>
                <a:lnTo>
                  <a:pt x="480389" y="499838"/>
                </a:lnTo>
                <a:lnTo>
                  <a:pt x="483307" y="499837"/>
                </a:lnTo>
                <a:lnTo>
                  <a:pt x="486225" y="500810"/>
                </a:lnTo>
                <a:lnTo>
                  <a:pt x="487197" y="502755"/>
                </a:lnTo>
                <a:lnTo>
                  <a:pt x="489142" y="502755"/>
                </a:lnTo>
                <a:lnTo>
                  <a:pt x="488169" y="501782"/>
                </a:lnTo>
                <a:lnTo>
                  <a:pt x="502756" y="508590"/>
                </a:lnTo>
                <a:lnTo>
                  <a:pt x="517343" y="513452"/>
                </a:lnTo>
                <a:lnTo>
                  <a:pt x="548461" y="524149"/>
                </a:lnTo>
                <a:lnTo>
                  <a:pt x="554296" y="527066"/>
                </a:lnTo>
                <a:lnTo>
                  <a:pt x="555268" y="528039"/>
                </a:lnTo>
                <a:lnTo>
                  <a:pt x="555268" y="529011"/>
                </a:lnTo>
                <a:lnTo>
                  <a:pt x="560130" y="529984"/>
                </a:lnTo>
                <a:lnTo>
                  <a:pt x="561103" y="529984"/>
                </a:lnTo>
                <a:lnTo>
                  <a:pt x="564020" y="530956"/>
                </a:lnTo>
                <a:lnTo>
                  <a:pt x="565965" y="532901"/>
                </a:lnTo>
                <a:lnTo>
                  <a:pt x="567910" y="533873"/>
                </a:lnTo>
                <a:lnTo>
                  <a:pt x="570827" y="534846"/>
                </a:lnTo>
                <a:lnTo>
                  <a:pt x="570827" y="533873"/>
                </a:lnTo>
                <a:lnTo>
                  <a:pt x="571800" y="533873"/>
                </a:lnTo>
                <a:lnTo>
                  <a:pt x="573745" y="533873"/>
                </a:lnTo>
                <a:lnTo>
                  <a:pt x="582497" y="538735"/>
                </a:lnTo>
                <a:lnTo>
                  <a:pt x="586386" y="539708"/>
                </a:lnTo>
                <a:lnTo>
                  <a:pt x="591248" y="541653"/>
                </a:lnTo>
                <a:lnTo>
                  <a:pt x="590276" y="541653"/>
                </a:lnTo>
                <a:lnTo>
                  <a:pt x="597084" y="542625"/>
                </a:lnTo>
                <a:lnTo>
                  <a:pt x="603891" y="544570"/>
                </a:lnTo>
                <a:lnTo>
                  <a:pt x="609725" y="546515"/>
                </a:lnTo>
                <a:lnTo>
                  <a:pt x="615560" y="546515"/>
                </a:lnTo>
                <a:lnTo>
                  <a:pt x="650568" y="556239"/>
                </a:lnTo>
                <a:lnTo>
                  <a:pt x="684604" y="565964"/>
                </a:lnTo>
                <a:lnTo>
                  <a:pt x="752675" y="581523"/>
                </a:lnTo>
                <a:lnTo>
                  <a:pt x="786711" y="589303"/>
                </a:lnTo>
                <a:lnTo>
                  <a:pt x="819774" y="596110"/>
                </a:lnTo>
                <a:lnTo>
                  <a:pt x="888818" y="608752"/>
                </a:lnTo>
                <a:lnTo>
                  <a:pt x="899515" y="611669"/>
                </a:lnTo>
                <a:lnTo>
                  <a:pt x="912157" y="613614"/>
                </a:lnTo>
                <a:lnTo>
                  <a:pt x="911184" y="613614"/>
                </a:lnTo>
                <a:lnTo>
                  <a:pt x="913129" y="613614"/>
                </a:lnTo>
                <a:lnTo>
                  <a:pt x="916046" y="613614"/>
                </a:lnTo>
                <a:lnTo>
                  <a:pt x="918964" y="613614"/>
                </a:lnTo>
                <a:lnTo>
                  <a:pt x="921881" y="613614"/>
                </a:lnTo>
                <a:lnTo>
                  <a:pt x="946193" y="617504"/>
                </a:lnTo>
                <a:lnTo>
                  <a:pt x="972448" y="620421"/>
                </a:lnTo>
                <a:lnTo>
                  <a:pt x="969531" y="620421"/>
                </a:lnTo>
                <a:lnTo>
                  <a:pt x="969531" y="621394"/>
                </a:lnTo>
                <a:lnTo>
                  <a:pt x="971476" y="621394"/>
                </a:lnTo>
                <a:lnTo>
                  <a:pt x="975366" y="620421"/>
                </a:lnTo>
                <a:lnTo>
                  <a:pt x="975366" y="621393"/>
                </a:lnTo>
                <a:lnTo>
                  <a:pt x="978283" y="621394"/>
                </a:lnTo>
                <a:lnTo>
                  <a:pt x="979165" y="620512"/>
                </a:lnTo>
                <a:lnTo>
                  <a:pt x="1044409" y="627228"/>
                </a:lnTo>
                <a:lnTo>
                  <a:pt x="1077472" y="631118"/>
                </a:lnTo>
                <a:lnTo>
                  <a:pt x="1110536" y="633063"/>
                </a:lnTo>
                <a:lnTo>
                  <a:pt x="1119288" y="634036"/>
                </a:lnTo>
                <a:lnTo>
                  <a:pt x="1129013" y="634035"/>
                </a:lnTo>
                <a:lnTo>
                  <a:pt x="1147489" y="635008"/>
                </a:lnTo>
                <a:lnTo>
                  <a:pt x="1171801" y="636953"/>
                </a:lnTo>
                <a:lnTo>
                  <a:pt x="1196111" y="638897"/>
                </a:lnTo>
                <a:lnTo>
                  <a:pt x="1220423" y="638898"/>
                </a:lnTo>
                <a:lnTo>
                  <a:pt x="1243275" y="638898"/>
                </a:lnTo>
                <a:lnTo>
                  <a:pt x="1243761" y="639870"/>
                </a:lnTo>
                <a:lnTo>
                  <a:pt x="1241817" y="640842"/>
                </a:lnTo>
                <a:lnTo>
                  <a:pt x="1235982" y="642788"/>
                </a:lnTo>
                <a:lnTo>
                  <a:pt x="1227230" y="643760"/>
                </a:lnTo>
                <a:lnTo>
                  <a:pt x="1212643" y="644732"/>
                </a:lnTo>
                <a:lnTo>
                  <a:pt x="1197084" y="644732"/>
                </a:lnTo>
                <a:lnTo>
                  <a:pt x="1180552" y="644732"/>
                </a:lnTo>
                <a:lnTo>
                  <a:pt x="1164993" y="644732"/>
                </a:lnTo>
                <a:lnTo>
                  <a:pt x="1164021" y="644732"/>
                </a:lnTo>
                <a:lnTo>
                  <a:pt x="1164021" y="643760"/>
                </a:lnTo>
                <a:lnTo>
                  <a:pt x="1163048" y="642788"/>
                </a:lnTo>
                <a:lnTo>
                  <a:pt x="1161103" y="642788"/>
                </a:lnTo>
                <a:lnTo>
                  <a:pt x="1144571" y="643760"/>
                </a:lnTo>
                <a:lnTo>
                  <a:pt x="1126095" y="642788"/>
                </a:lnTo>
                <a:lnTo>
                  <a:pt x="1106646" y="640843"/>
                </a:lnTo>
                <a:lnTo>
                  <a:pt x="1088170" y="637926"/>
                </a:lnTo>
                <a:lnTo>
                  <a:pt x="1089142" y="637925"/>
                </a:lnTo>
                <a:lnTo>
                  <a:pt x="1082335" y="637926"/>
                </a:lnTo>
                <a:lnTo>
                  <a:pt x="1075528" y="637925"/>
                </a:lnTo>
                <a:lnTo>
                  <a:pt x="1075528" y="636953"/>
                </a:lnTo>
                <a:lnTo>
                  <a:pt x="1073583" y="636953"/>
                </a:lnTo>
                <a:lnTo>
                  <a:pt x="1069693" y="636953"/>
                </a:lnTo>
                <a:lnTo>
                  <a:pt x="1064831" y="637926"/>
                </a:lnTo>
                <a:lnTo>
                  <a:pt x="1062886" y="636953"/>
                </a:lnTo>
                <a:lnTo>
                  <a:pt x="1060942" y="635981"/>
                </a:lnTo>
                <a:lnTo>
                  <a:pt x="1058024" y="636953"/>
                </a:lnTo>
                <a:lnTo>
                  <a:pt x="1051217" y="636953"/>
                </a:lnTo>
                <a:lnTo>
                  <a:pt x="1044409" y="636953"/>
                </a:lnTo>
                <a:lnTo>
                  <a:pt x="1036630" y="635980"/>
                </a:lnTo>
                <a:lnTo>
                  <a:pt x="1028850" y="635008"/>
                </a:lnTo>
                <a:lnTo>
                  <a:pt x="1029823" y="635008"/>
                </a:lnTo>
                <a:lnTo>
                  <a:pt x="1017181" y="634036"/>
                </a:lnTo>
                <a:lnTo>
                  <a:pt x="1002594" y="633063"/>
                </a:lnTo>
                <a:lnTo>
                  <a:pt x="974393" y="631118"/>
                </a:lnTo>
                <a:lnTo>
                  <a:pt x="975366" y="630146"/>
                </a:lnTo>
                <a:lnTo>
                  <a:pt x="975365" y="629173"/>
                </a:lnTo>
                <a:lnTo>
                  <a:pt x="973421" y="630146"/>
                </a:lnTo>
                <a:lnTo>
                  <a:pt x="970504" y="630146"/>
                </a:lnTo>
                <a:lnTo>
                  <a:pt x="963696" y="630145"/>
                </a:lnTo>
                <a:lnTo>
                  <a:pt x="960779" y="629173"/>
                </a:lnTo>
                <a:lnTo>
                  <a:pt x="957862" y="629173"/>
                </a:lnTo>
                <a:lnTo>
                  <a:pt x="953972" y="629173"/>
                </a:lnTo>
                <a:lnTo>
                  <a:pt x="949111" y="628201"/>
                </a:lnTo>
                <a:lnTo>
                  <a:pt x="950082" y="628201"/>
                </a:lnTo>
                <a:lnTo>
                  <a:pt x="949110" y="628201"/>
                </a:lnTo>
                <a:lnTo>
                  <a:pt x="949111" y="628201"/>
                </a:lnTo>
                <a:lnTo>
                  <a:pt x="947165" y="628201"/>
                </a:lnTo>
                <a:lnTo>
                  <a:pt x="944247" y="628201"/>
                </a:lnTo>
                <a:lnTo>
                  <a:pt x="942303" y="627228"/>
                </a:lnTo>
                <a:lnTo>
                  <a:pt x="940358" y="628201"/>
                </a:lnTo>
                <a:lnTo>
                  <a:pt x="937441" y="626256"/>
                </a:lnTo>
                <a:lnTo>
                  <a:pt x="935496" y="627228"/>
                </a:lnTo>
                <a:lnTo>
                  <a:pt x="933550" y="626256"/>
                </a:lnTo>
                <a:lnTo>
                  <a:pt x="930633" y="625283"/>
                </a:lnTo>
                <a:lnTo>
                  <a:pt x="927716" y="625283"/>
                </a:lnTo>
                <a:lnTo>
                  <a:pt x="923826" y="625283"/>
                </a:lnTo>
                <a:lnTo>
                  <a:pt x="919936" y="624311"/>
                </a:lnTo>
                <a:lnTo>
                  <a:pt x="911184" y="622366"/>
                </a:lnTo>
                <a:lnTo>
                  <a:pt x="909239" y="622366"/>
                </a:lnTo>
                <a:lnTo>
                  <a:pt x="908267" y="623339"/>
                </a:lnTo>
                <a:lnTo>
                  <a:pt x="908267" y="622366"/>
                </a:lnTo>
                <a:lnTo>
                  <a:pt x="910212" y="622366"/>
                </a:lnTo>
                <a:lnTo>
                  <a:pt x="912157" y="622366"/>
                </a:lnTo>
                <a:lnTo>
                  <a:pt x="911184" y="621394"/>
                </a:lnTo>
                <a:lnTo>
                  <a:pt x="893680" y="619449"/>
                </a:lnTo>
                <a:lnTo>
                  <a:pt x="875204" y="617504"/>
                </a:lnTo>
                <a:lnTo>
                  <a:pt x="840196" y="610697"/>
                </a:lnTo>
                <a:lnTo>
                  <a:pt x="836306" y="609725"/>
                </a:lnTo>
                <a:lnTo>
                  <a:pt x="835333" y="608752"/>
                </a:lnTo>
                <a:lnTo>
                  <a:pt x="829499" y="607779"/>
                </a:lnTo>
                <a:lnTo>
                  <a:pt x="823664" y="607779"/>
                </a:lnTo>
                <a:lnTo>
                  <a:pt x="821719" y="605834"/>
                </a:lnTo>
                <a:lnTo>
                  <a:pt x="818802" y="605834"/>
                </a:lnTo>
                <a:lnTo>
                  <a:pt x="816856" y="605835"/>
                </a:lnTo>
                <a:lnTo>
                  <a:pt x="814912" y="605834"/>
                </a:lnTo>
                <a:lnTo>
                  <a:pt x="811994" y="605835"/>
                </a:lnTo>
                <a:lnTo>
                  <a:pt x="813939" y="604862"/>
                </a:lnTo>
                <a:lnTo>
                  <a:pt x="813939" y="603889"/>
                </a:lnTo>
                <a:lnTo>
                  <a:pt x="807132" y="603890"/>
                </a:lnTo>
                <a:lnTo>
                  <a:pt x="799352" y="602917"/>
                </a:lnTo>
                <a:lnTo>
                  <a:pt x="801298" y="602917"/>
                </a:lnTo>
                <a:lnTo>
                  <a:pt x="801297" y="601945"/>
                </a:lnTo>
                <a:lnTo>
                  <a:pt x="797407" y="601944"/>
                </a:lnTo>
                <a:lnTo>
                  <a:pt x="794490" y="600972"/>
                </a:lnTo>
                <a:lnTo>
                  <a:pt x="787683" y="600000"/>
                </a:lnTo>
                <a:lnTo>
                  <a:pt x="789628" y="599027"/>
                </a:lnTo>
                <a:lnTo>
                  <a:pt x="785738" y="598055"/>
                </a:lnTo>
                <a:lnTo>
                  <a:pt x="784765" y="599027"/>
                </a:lnTo>
                <a:lnTo>
                  <a:pt x="783793" y="599027"/>
                </a:lnTo>
                <a:lnTo>
                  <a:pt x="781848" y="599027"/>
                </a:lnTo>
                <a:lnTo>
                  <a:pt x="781849" y="598055"/>
                </a:lnTo>
                <a:lnTo>
                  <a:pt x="776986" y="598055"/>
                </a:lnTo>
                <a:lnTo>
                  <a:pt x="771152" y="597082"/>
                </a:lnTo>
                <a:lnTo>
                  <a:pt x="760455" y="595137"/>
                </a:lnTo>
                <a:lnTo>
                  <a:pt x="750730" y="592220"/>
                </a:lnTo>
                <a:lnTo>
                  <a:pt x="741006" y="590275"/>
                </a:lnTo>
                <a:lnTo>
                  <a:pt x="740034" y="589303"/>
                </a:lnTo>
                <a:lnTo>
                  <a:pt x="739061" y="589303"/>
                </a:lnTo>
                <a:lnTo>
                  <a:pt x="738088" y="588330"/>
                </a:lnTo>
                <a:lnTo>
                  <a:pt x="735171" y="587358"/>
                </a:lnTo>
                <a:lnTo>
                  <a:pt x="734199" y="587358"/>
                </a:lnTo>
                <a:lnTo>
                  <a:pt x="733226" y="587358"/>
                </a:lnTo>
                <a:lnTo>
                  <a:pt x="729336" y="587358"/>
                </a:lnTo>
                <a:lnTo>
                  <a:pt x="726419" y="587358"/>
                </a:lnTo>
                <a:lnTo>
                  <a:pt x="727392" y="588331"/>
                </a:lnTo>
                <a:lnTo>
                  <a:pt x="716694" y="585413"/>
                </a:lnTo>
                <a:lnTo>
                  <a:pt x="707942" y="583468"/>
                </a:lnTo>
                <a:lnTo>
                  <a:pt x="708915" y="582496"/>
                </a:lnTo>
                <a:lnTo>
                  <a:pt x="708915" y="581523"/>
                </a:lnTo>
                <a:lnTo>
                  <a:pt x="710860" y="581523"/>
                </a:lnTo>
                <a:lnTo>
                  <a:pt x="707942" y="579578"/>
                </a:lnTo>
                <a:lnTo>
                  <a:pt x="709888" y="579578"/>
                </a:lnTo>
                <a:lnTo>
                  <a:pt x="704052" y="578606"/>
                </a:lnTo>
                <a:lnTo>
                  <a:pt x="699190" y="577634"/>
                </a:lnTo>
                <a:lnTo>
                  <a:pt x="691411" y="577633"/>
                </a:lnTo>
                <a:lnTo>
                  <a:pt x="687521" y="576661"/>
                </a:lnTo>
                <a:lnTo>
                  <a:pt x="682659" y="575689"/>
                </a:lnTo>
                <a:lnTo>
                  <a:pt x="683631" y="575688"/>
                </a:lnTo>
                <a:lnTo>
                  <a:pt x="683631" y="574716"/>
                </a:lnTo>
                <a:lnTo>
                  <a:pt x="682659" y="574716"/>
                </a:lnTo>
                <a:lnTo>
                  <a:pt x="683632" y="573744"/>
                </a:lnTo>
                <a:lnTo>
                  <a:pt x="672934" y="574716"/>
                </a:lnTo>
                <a:lnTo>
                  <a:pt x="670990" y="573744"/>
                </a:lnTo>
                <a:lnTo>
                  <a:pt x="670990" y="572771"/>
                </a:lnTo>
                <a:lnTo>
                  <a:pt x="669045" y="572771"/>
                </a:lnTo>
                <a:lnTo>
                  <a:pt x="668072" y="572771"/>
                </a:lnTo>
                <a:lnTo>
                  <a:pt x="666127" y="572771"/>
                </a:lnTo>
                <a:lnTo>
                  <a:pt x="660292" y="571799"/>
                </a:lnTo>
                <a:lnTo>
                  <a:pt x="657375" y="569854"/>
                </a:lnTo>
                <a:lnTo>
                  <a:pt x="655430" y="568882"/>
                </a:lnTo>
                <a:lnTo>
                  <a:pt x="657375" y="568881"/>
                </a:lnTo>
                <a:lnTo>
                  <a:pt x="657375" y="567909"/>
                </a:lnTo>
                <a:lnTo>
                  <a:pt x="647651" y="565964"/>
                </a:lnTo>
                <a:lnTo>
                  <a:pt x="642788" y="564992"/>
                </a:lnTo>
                <a:lnTo>
                  <a:pt x="641816" y="564992"/>
                </a:lnTo>
                <a:lnTo>
                  <a:pt x="641816" y="565964"/>
                </a:lnTo>
                <a:lnTo>
                  <a:pt x="638899" y="565964"/>
                </a:lnTo>
                <a:lnTo>
                  <a:pt x="633064" y="564020"/>
                </a:lnTo>
                <a:lnTo>
                  <a:pt x="634036" y="564019"/>
                </a:lnTo>
                <a:lnTo>
                  <a:pt x="635009" y="563047"/>
                </a:lnTo>
                <a:lnTo>
                  <a:pt x="625284" y="562075"/>
                </a:lnTo>
                <a:lnTo>
                  <a:pt x="615560" y="560129"/>
                </a:lnTo>
                <a:lnTo>
                  <a:pt x="617505" y="560130"/>
                </a:lnTo>
                <a:lnTo>
                  <a:pt x="619450" y="560129"/>
                </a:lnTo>
                <a:lnTo>
                  <a:pt x="613615" y="558185"/>
                </a:lnTo>
                <a:lnTo>
                  <a:pt x="606808" y="556240"/>
                </a:lnTo>
                <a:lnTo>
                  <a:pt x="600973" y="554295"/>
                </a:lnTo>
                <a:lnTo>
                  <a:pt x="595138" y="552350"/>
                </a:lnTo>
                <a:lnTo>
                  <a:pt x="596111" y="553322"/>
                </a:lnTo>
                <a:lnTo>
                  <a:pt x="595139" y="553323"/>
                </a:lnTo>
                <a:lnTo>
                  <a:pt x="592221" y="551377"/>
                </a:lnTo>
                <a:lnTo>
                  <a:pt x="589304" y="550405"/>
                </a:lnTo>
                <a:lnTo>
                  <a:pt x="587359" y="549432"/>
                </a:lnTo>
                <a:lnTo>
                  <a:pt x="583469" y="548460"/>
                </a:lnTo>
                <a:lnTo>
                  <a:pt x="582497" y="548460"/>
                </a:lnTo>
                <a:lnTo>
                  <a:pt x="585414" y="549432"/>
                </a:lnTo>
                <a:lnTo>
                  <a:pt x="572772" y="545542"/>
                </a:lnTo>
                <a:lnTo>
                  <a:pt x="564993" y="543597"/>
                </a:lnTo>
                <a:lnTo>
                  <a:pt x="557213" y="540680"/>
                </a:lnTo>
                <a:lnTo>
                  <a:pt x="554295" y="540680"/>
                </a:lnTo>
                <a:lnTo>
                  <a:pt x="549433" y="539708"/>
                </a:lnTo>
                <a:lnTo>
                  <a:pt x="550406" y="538735"/>
                </a:lnTo>
                <a:lnTo>
                  <a:pt x="548461" y="537763"/>
                </a:lnTo>
                <a:lnTo>
                  <a:pt x="550406" y="537763"/>
                </a:lnTo>
                <a:lnTo>
                  <a:pt x="554296" y="538735"/>
                </a:lnTo>
                <a:lnTo>
                  <a:pt x="553323" y="537763"/>
                </a:lnTo>
                <a:lnTo>
                  <a:pt x="550406" y="537763"/>
                </a:lnTo>
                <a:lnTo>
                  <a:pt x="544572" y="535818"/>
                </a:lnTo>
                <a:lnTo>
                  <a:pt x="544572" y="535818"/>
                </a:lnTo>
                <a:lnTo>
                  <a:pt x="544572" y="535818"/>
                </a:lnTo>
                <a:lnTo>
                  <a:pt x="541654" y="534845"/>
                </a:lnTo>
                <a:lnTo>
                  <a:pt x="538736" y="533873"/>
                </a:lnTo>
                <a:lnTo>
                  <a:pt x="536792" y="532901"/>
                </a:lnTo>
                <a:lnTo>
                  <a:pt x="537764" y="532901"/>
                </a:lnTo>
                <a:lnTo>
                  <a:pt x="538737" y="531928"/>
                </a:lnTo>
                <a:lnTo>
                  <a:pt x="536792" y="531928"/>
                </a:lnTo>
                <a:lnTo>
                  <a:pt x="532902" y="530956"/>
                </a:lnTo>
                <a:lnTo>
                  <a:pt x="529985" y="529983"/>
                </a:lnTo>
                <a:lnTo>
                  <a:pt x="527067" y="529011"/>
                </a:lnTo>
                <a:lnTo>
                  <a:pt x="526095" y="529011"/>
                </a:lnTo>
                <a:lnTo>
                  <a:pt x="525122" y="529011"/>
                </a:lnTo>
                <a:lnTo>
                  <a:pt x="524150" y="529011"/>
                </a:lnTo>
                <a:lnTo>
                  <a:pt x="523178" y="528039"/>
                </a:lnTo>
                <a:lnTo>
                  <a:pt x="520260" y="527066"/>
                </a:lnTo>
                <a:lnTo>
                  <a:pt x="517342" y="526094"/>
                </a:lnTo>
                <a:lnTo>
                  <a:pt x="517343" y="525122"/>
                </a:lnTo>
                <a:lnTo>
                  <a:pt x="518315" y="524149"/>
                </a:lnTo>
                <a:lnTo>
                  <a:pt x="514425" y="524149"/>
                </a:lnTo>
                <a:lnTo>
                  <a:pt x="511508" y="524149"/>
                </a:lnTo>
                <a:lnTo>
                  <a:pt x="511508" y="523176"/>
                </a:lnTo>
                <a:lnTo>
                  <a:pt x="509563" y="523177"/>
                </a:lnTo>
                <a:lnTo>
                  <a:pt x="507619" y="522204"/>
                </a:lnTo>
                <a:lnTo>
                  <a:pt x="504701" y="521232"/>
                </a:lnTo>
                <a:lnTo>
                  <a:pt x="501783" y="521232"/>
                </a:lnTo>
                <a:lnTo>
                  <a:pt x="494004" y="517342"/>
                </a:lnTo>
                <a:lnTo>
                  <a:pt x="490114" y="515396"/>
                </a:lnTo>
                <a:lnTo>
                  <a:pt x="487197" y="513452"/>
                </a:lnTo>
                <a:lnTo>
                  <a:pt x="481362" y="512480"/>
                </a:lnTo>
                <a:lnTo>
                  <a:pt x="475527" y="509562"/>
                </a:lnTo>
                <a:lnTo>
                  <a:pt x="477472" y="509562"/>
                </a:lnTo>
                <a:lnTo>
                  <a:pt x="474555" y="508590"/>
                </a:lnTo>
                <a:lnTo>
                  <a:pt x="471638" y="507617"/>
                </a:lnTo>
                <a:lnTo>
                  <a:pt x="468720" y="505672"/>
                </a:lnTo>
                <a:lnTo>
                  <a:pt x="463858" y="502755"/>
                </a:lnTo>
                <a:lnTo>
                  <a:pt x="461913" y="501783"/>
                </a:lnTo>
                <a:lnTo>
                  <a:pt x="460941" y="502755"/>
                </a:lnTo>
                <a:lnTo>
                  <a:pt x="459968" y="503727"/>
                </a:lnTo>
                <a:lnTo>
                  <a:pt x="457051" y="501783"/>
                </a:lnTo>
                <a:lnTo>
                  <a:pt x="453161" y="499838"/>
                </a:lnTo>
                <a:lnTo>
                  <a:pt x="448299" y="498865"/>
                </a:lnTo>
                <a:lnTo>
                  <a:pt x="445381" y="495948"/>
                </a:lnTo>
                <a:lnTo>
                  <a:pt x="448299" y="496920"/>
                </a:lnTo>
                <a:lnTo>
                  <a:pt x="449271" y="496921"/>
                </a:lnTo>
                <a:lnTo>
                  <a:pt x="448299" y="495948"/>
                </a:lnTo>
                <a:lnTo>
                  <a:pt x="445381" y="494003"/>
                </a:lnTo>
                <a:lnTo>
                  <a:pt x="442464" y="493031"/>
                </a:lnTo>
                <a:lnTo>
                  <a:pt x="439547" y="492058"/>
                </a:lnTo>
                <a:lnTo>
                  <a:pt x="435657" y="491086"/>
                </a:lnTo>
                <a:lnTo>
                  <a:pt x="436630" y="493030"/>
                </a:lnTo>
                <a:lnTo>
                  <a:pt x="433712" y="491086"/>
                </a:lnTo>
                <a:lnTo>
                  <a:pt x="431767" y="490113"/>
                </a:lnTo>
                <a:lnTo>
                  <a:pt x="428850" y="490113"/>
                </a:lnTo>
                <a:lnTo>
                  <a:pt x="428850" y="489141"/>
                </a:lnTo>
                <a:lnTo>
                  <a:pt x="424960" y="487196"/>
                </a:lnTo>
                <a:lnTo>
                  <a:pt x="423015" y="486223"/>
                </a:lnTo>
                <a:lnTo>
                  <a:pt x="422043" y="487196"/>
                </a:lnTo>
                <a:lnTo>
                  <a:pt x="415236" y="483306"/>
                </a:lnTo>
                <a:lnTo>
                  <a:pt x="407456" y="479416"/>
                </a:lnTo>
                <a:lnTo>
                  <a:pt x="400649" y="475527"/>
                </a:lnTo>
                <a:lnTo>
                  <a:pt x="397732" y="473582"/>
                </a:lnTo>
                <a:lnTo>
                  <a:pt x="395787" y="471637"/>
                </a:lnTo>
                <a:lnTo>
                  <a:pt x="392869" y="470664"/>
                </a:lnTo>
                <a:lnTo>
                  <a:pt x="391897" y="470664"/>
                </a:lnTo>
                <a:lnTo>
                  <a:pt x="392869" y="471637"/>
                </a:lnTo>
                <a:lnTo>
                  <a:pt x="393842" y="471636"/>
                </a:lnTo>
                <a:lnTo>
                  <a:pt x="395787" y="472609"/>
                </a:lnTo>
                <a:lnTo>
                  <a:pt x="393842" y="472609"/>
                </a:lnTo>
                <a:lnTo>
                  <a:pt x="390925" y="470664"/>
                </a:lnTo>
                <a:lnTo>
                  <a:pt x="390924" y="469691"/>
                </a:lnTo>
                <a:lnTo>
                  <a:pt x="391897" y="469692"/>
                </a:lnTo>
                <a:lnTo>
                  <a:pt x="388007" y="467747"/>
                </a:lnTo>
                <a:lnTo>
                  <a:pt x="385090" y="466774"/>
                </a:lnTo>
                <a:lnTo>
                  <a:pt x="381200" y="466774"/>
                </a:lnTo>
                <a:lnTo>
                  <a:pt x="377310" y="463857"/>
                </a:lnTo>
                <a:lnTo>
                  <a:pt x="374393" y="461913"/>
                </a:lnTo>
                <a:lnTo>
                  <a:pt x="369531" y="460940"/>
                </a:lnTo>
                <a:lnTo>
                  <a:pt x="367586" y="458995"/>
                </a:lnTo>
                <a:lnTo>
                  <a:pt x="366613" y="458994"/>
                </a:lnTo>
                <a:lnTo>
                  <a:pt x="367586" y="457050"/>
                </a:lnTo>
                <a:lnTo>
                  <a:pt x="363696" y="455105"/>
                </a:lnTo>
                <a:lnTo>
                  <a:pt x="360779" y="454133"/>
                </a:lnTo>
                <a:lnTo>
                  <a:pt x="357861" y="451215"/>
                </a:lnTo>
                <a:lnTo>
                  <a:pt x="357861" y="452187"/>
                </a:lnTo>
                <a:lnTo>
                  <a:pt x="356889" y="451216"/>
                </a:lnTo>
                <a:lnTo>
                  <a:pt x="353971" y="450243"/>
                </a:lnTo>
                <a:lnTo>
                  <a:pt x="354944" y="450243"/>
                </a:lnTo>
                <a:lnTo>
                  <a:pt x="352999" y="449270"/>
                </a:lnTo>
                <a:lnTo>
                  <a:pt x="350081" y="447325"/>
                </a:lnTo>
                <a:lnTo>
                  <a:pt x="352026" y="449270"/>
                </a:lnTo>
                <a:lnTo>
                  <a:pt x="354944" y="451215"/>
                </a:lnTo>
                <a:lnTo>
                  <a:pt x="349109" y="449271"/>
                </a:lnTo>
                <a:lnTo>
                  <a:pt x="347164" y="447325"/>
                </a:lnTo>
                <a:lnTo>
                  <a:pt x="343274" y="445381"/>
                </a:lnTo>
                <a:lnTo>
                  <a:pt x="340357" y="444408"/>
                </a:lnTo>
                <a:lnTo>
                  <a:pt x="339385" y="442463"/>
                </a:lnTo>
                <a:lnTo>
                  <a:pt x="336468" y="440518"/>
                </a:lnTo>
                <a:lnTo>
                  <a:pt x="334522" y="440518"/>
                </a:lnTo>
                <a:lnTo>
                  <a:pt x="330633" y="437601"/>
                </a:lnTo>
                <a:lnTo>
                  <a:pt x="329660" y="437601"/>
                </a:lnTo>
                <a:lnTo>
                  <a:pt x="327715" y="436628"/>
                </a:lnTo>
                <a:lnTo>
                  <a:pt x="324798" y="435656"/>
                </a:lnTo>
                <a:lnTo>
                  <a:pt x="322853" y="434683"/>
                </a:lnTo>
                <a:lnTo>
                  <a:pt x="320908" y="434683"/>
                </a:lnTo>
                <a:lnTo>
                  <a:pt x="314101" y="429822"/>
                </a:lnTo>
                <a:lnTo>
                  <a:pt x="315073" y="429821"/>
                </a:lnTo>
                <a:lnTo>
                  <a:pt x="311184" y="426904"/>
                </a:lnTo>
                <a:lnTo>
                  <a:pt x="306322" y="424959"/>
                </a:lnTo>
                <a:lnTo>
                  <a:pt x="307294" y="424959"/>
                </a:lnTo>
                <a:lnTo>
                  <a:pt x="303404" y="423014"/>
                </a:lnTo>
                <a:lnTo>
                  <a:pt x="300487" y="421069"/>
                </a:lnTo>
                <a:lnTo>
                  <a:pt x="298542" y="420097"/>
                </a:lnTo>
                <a:lnTo>
                  <a:pt x="298542" y="418152"/>
                </a:lnTo>
                <a:lnTo>
                  <a:pt x="298542" y="417180"/>
                </a:lnTo>
                <a:lnTo>
                  <a:pt x="296597" y="416207"/>
                </a:lnTo>
                <a:lnTo>
                  <a:pt x="293679" y="415235"/>
                </a:lnTo>
                <a:lnTo>
                  <a:pt x="291735" y="414262"/>
                </a:lnTo>
                <a:lnTo>
                  <a:pt x="290762" y="415235"/>
                </a:lnTo>
                <a:lnTo>
                  <a:pt x="290762" y="416207"/>
                </a:lnTo>
                <a:lnTo>
                  <a:pt x="281038" y="409400"/>
                </a:lnTo>
                <a:lnTo>
                  <a:pt x="276175" y="406483"/>
                </a:lnTo>
                <a:lnTo>
                  <a:pt x="271313" y="402592"/>
                </a:lnTo>
                <a:lnTo>
                  <a:pt x="270341" y="402593"/>
                </a:lnTo>
                <a:lnTo>
                  <a:pt x="269368" y="401620"/>
                </a:lnTo>
                <a:lnTo>
                  <a:pt x="254782" y="392868"/>
                </a:lnTo>
                <a:lnTo>
                  <a:pt x="247975" y="388006"/>
                </a:lnTo>
                <a:lnTo>
                  <a:pt x="244085" y="384117"/>
                </a:lnTo>
                <a:lnTo>
                  <a:pt x="244085" y="383144"/>
                </a:lnTo>
                <a:lnTo>
                  <a:pt x="244085" y="382172"/>
                </a:lnTo>
                <a:lnTo>
                  <a:pt x="242140" y="381199"/>
                </a:lnTo>
                <a:lnTo>
                  <a:pt x="241167" y="380227"/>
                </a:lnTo>
                <a:lnTo>
                  <a:pt x="240195" y="380226"/>
                </a:lnTo>
                <a:lnTo>
                  <a:pt x="240195" y="381199"/>
                </a:lnTo>
                <a:lnTo>
                  <a:pt x="241167" y="383144"/>
                </a:lnTo>
                <a:lnTo>
                  <a:pt x="232415" y="376337"/>
                </a:lnTo>
                <a:lnTo>
                  <a:pt x="225608" y="370502"/>
                </a:lnTo>
                <a:lnTo>
                  <a:pt x="225608" y="371474"/>
                </a:lnTo>
                <a:lnTo>
                  <a:pt x="223663" y="370502"/>
                </a:lnTo>
                <a:lnTo>
                  <a:pt x="223663" y="369530"/>
                </a:lnTo>
                <a:lnTo>
                  <a:pt x="222691" y="368557"/>
                </a:lnTo>
                <a:lnTo>
                  <a:pt x="217829" y="364668"/>
                </a:lnTo>
                <a:lnTo>
                  <a:pt x="216856" y="365640"/>
                </a:lnTo>
                <a:lnTo>
                  <a:pt x="215883" y="363695"/>
                </a:lnTo>
                <a:lnTo>
                  <a:pt x="213939" y="362722"/>
                </a:lnTo>
                <a:lnTo>
                  <a:pt x="212966" y="362723"/>
                </a:lnTo>
                <a:lnTo>
                  <a:pt x="211021" y="360777"/>
                </a:lnTo>
                <a:lnTo>
                  <a:pt x="211022" y="359805"/>
                </a:lnTo>
                <a:lnTo>
                  <a:pt x="205187" y="356888"/>
                </a:lnTo>
                <a:lnTo>
                  <a:pt x="199352" y="352025"/>
                </a:lnTo>
                <a:lnTo>
                  <a:pt x="198380" y="349108"/>
                </a:lnTo>
                <a:lnTo>
                  <a:pt x="195462" y="348136"/>
                </a:lnTo>
                <a:lnTo>
                  <a:pt x="195462" y="349108"/>
                </a:lnTo>
                <a:lnTo>
                  <a:pt x="189628" y="342301"/>
                </a:lnTo>
                <a:lnTo>
                  <a:pt x="186710" y="338411"/>
                </a:lnTo>
                <a:lnTo>
                  <a:pt x="177958" y="333549"/>
                </a:lnTo>
                <a:lnTo>
                  <a:pt x="169206" y="326742"/>
                </a:lnTo>
                <a:lnTo>
                  <a:pt x="151702" y="311183"/>
                </a:lnTo>
                <a:lnTo>
                  <a:pt x="152674" y="311182"/>
                </a:lnTo>
                <a:lnTo>
                  <a:pt x="150730" y="309238"/>
                </a:lnTo>
                <a:lnTo>
                  <a:pt x="149757" y="309238"/>
                </a:lnTo>
                <a:lnTo>
                  <a:pt x="148785" y="308265"/>
                </a:lnTo>
                <a:lnTo>
                  <a:pt x="148785" y="307293"/>
                </a:lnTo>
                <a:lnTo>
                  <a:pt x="148785" y="306320"/>
                </a:lnTo>
                <a:lnTo>
                  <a:pt x="150730" y="306320"/>
                </a:lnTo>
                <a:lnTo>
                  <a:pt x="147812" y="304375"/>
                </a:lnTo>
                <a:lnTo>
                  <a:pt x="145867" y="302431"/>
                </a:lnTo>
                <a:lnTo>
                  <a:pt x="141978" y="300486"/>
                </a:lnTo>
                <a:lnTo>
                  <a:pt x="141978" y="301458"/>
                </a:lnTo>
                <a:lnTo>
                  <a:pt x="140033" y="299513"/>
                </a:lnTo>
                <a:lnTo>
                  <a:pt x="138088" y="297569"/>
                </a:lnTo>
                <a:lnTo>
                  <a:pt x="136143" y="296596"/>
                </a:lnTo>
                <a:lnTo>
                  <a:pt x="136143" y="295623"/>
                </a:lnTo>
                <a:lnTo>
                  <a:pt x="137115" y="295624"/>
                </a:lnTo>
                <a:lnTo>
                  <a:pt x="138088" y="295624"/>
                </a:lnTo>
                <a:lnTo>
                  <a:pt x="135171" y="293679"/>
                </a:lnTo>
                <a:lnTo>
                  <a:pt x="135170" y="292706"/>
                </a:lnTo>
                <a:lnTo>
                  <a:pt x="136143" y="292706"/>
                </a:lnTo>
                <a:lnTo>
                  <a:pt x="139060" y="293679"/>
                </a:lnTo>
                <a:lnTo>
                  <a:pt x="141977" y="294651"/>
                </a:lnTo>
                <a:lnTo>
                  <a:pt x="141978" y="293679"/>
                </a:lnTo>
                <a:lnTo>
                  <a:pt x="140033" y="291734"/>
                </a:lnTo>
                <a:lnTo>
                  <a:pt x="140033" y="290761"/>
                </a:lnTo>
                <a:lnTo>
                  <a:pt x="141005" y="290761"/>
                </a:lnTo>
                <a:lnTo>
                  <a:pt x="141978" y="291734"/>
                </a:lnTo>
                <a:lnTo>
                  <a:pt x="143922" y="292707"/>
                </a:lnTo>
                <a:lnTo>
                  <a:pt x="141978" y="290761"/>
                </a:lnTo>
                <a:lnTo>
                  <a:pt x="138088" y="288817"/>
                </a:lnTo>
                <a:lnTo>
                  <a:pt x="137115" y="288816"/>
                </a:lnTo>
                <a:lnTo>
                  <a:pt x="137116" y="290761"/>
                </a:lnTo>
                <a:lnTo>
                  <a:pt x="134198" y="287844"/>
                </a:lnTo>
                <a:lnTo>
                  <a:pt x="132253" y="287844"/>
                </a:lnTo>
                <a:lnTo>
                  <a:pt x="131281" y="287358"/>
                </a:lnTo>
                <a:lnTo>
                  <a:pt x="130308" y="286872"/>
                </a:lnTo>
                <a:lnTo>
                  <a:pt x="127391" y="284927"/>
                </a:lnTo>
                <a:lnTo>
                  <a:pt x="127391" y="283954"/>
                </a:lnTo>
                <a:lnTo>
                  <a:pt x="128363" y="284926"/>
                </a:lnTo>
                <a:lnTo>
                  <a:pt x="129336" y="285899"/>
                </a:lnTo>
                <a:lnTo>
                  <a:pt x="131281" y="286871"/>
                </a:lnTo>
                <a:lnTo>
                  <a:pt x="130308" y="284927"/>
                </a:lnTo>
                <a:lnTo>
                  <a:pt x="128363" y="282981"/>
                </a:lnTo>
                <a:lnTo>
                  <a:pt x="124473" y="280065"/>
                </a:lnTo>
                <a:lnTo>
                  <a:pt x="125446" y="281037"/>
                </a:lnTo>
                <a:lnTo>
                  <a:pt x="124474" y="282009"/>
                </a:lnTo>
                <a:lnTo>
                  <a:pt x="121556" y="280064"/>
                </a:lnTo>
                <a:lnTo>
                  <a:pt x="121556" y="279092"/>
                </a:lnTo>
                <a:lnTo>
                  <a:pt x="122529" y="279092"/>
                </a:lnTo>
                <a:lnTo>
                  <a:pt x="120584" y="277147"/>
                </a:lnTo>
                <a:lnTo>
                  <a:pt x="117666" y="276175"/>
                </a:lnTo>
                <a:lnTo>
                  <a:pt x="118639" y="277147"/>
                </a:lnTo>
                <a:lnTo>
                  <a:pt x="116694" y="276174"/>
                </a:lnTo>
                <a:lnTo>
                  <a:pt x="114749" y="275202"/>
                </a:lnTo>
                <a:lnTo>
                  <a:pt x="113777" y="273257"/>
                </a:lnTo>
                <a:lnTo>
                  <a:pt x="111832" y="271312"/>
                </a:lnTo>
                <a:lnTo>
                  <a:pt x="112804" y="270340"/>
                </a:lnTo>
                <a:lnTo>
                  <a:pt x="114749" y="271312"/>
                </a:lnTo>
                <a:lnTo>
                  <a:pt x="115721" y="271312"/>
                </a:lnTo>
                <a:lnTo>
                  <a:pt x="114749" y="268395"/>
                </a:lnTo>
                <a:lnTo>
                  <a:pt x="113777" y="268395"/>
                </a:lnTo>
                <a:lnTo>
                  <a:pt x="110859" y="267423"/>
                </a:lnTo>
                <a:lnTo>
                  <a:pt x="109887" y="266450"/>
                </a:lnTo>
                <a:lnTo>
                  <a:pt x="108914" y="266451"/>
                </a:lnTo>
                <a:lnTo>
                  <a:pt x="108914" y="267423"/>
                </a:lnTo>
                <a:lnTo>
                  <a:pt x="108915" y="265478"/>
                </a:lnTo>
                <a:lnTo>
                  <a:pt x="109887" y="265478"/>
                </a:lnTo>
                <a:lnTo>
                  <a:pt x="107942" y="263533"/>
                </a:lnTo>
                <a:lnTo>
                  <a:pt x="105997" y="261588"/>
                </a:lnTo>
                <a:lnTo>
                  <a:pt x="104052" y="260616"/>
                </a:lnTo>
                <a:lnTo>
                  <a:pt x="104052" y="258671"/>
                </a:lnTo>
                <a:lnTo>
                  <a:pt x="102107" y="258670"/>
                </a:lnTo>
                <a:lnTo>
                  <a:pt x="101135" y="254781"/>
                </a:lnTo>
                <a:lnTo>
                  <a:pt x="96273" y="250891"/>
                </a:lnTo>
                <a:lnTo>
                  <a:pt x="95300" y="248946"/>
                </a:lnTo>
                <a:lnTo>
                  <a:pt x="94328" y="247974"/>
                </a:lnTo>
                <a:lnTo>
                  <a:pt x="95300" y="247001"/>
                </a:lnTo>
                <a:lnTo>
                  <a:pt x="92383" y="244084"/>
                </a:lnTo>
                <a:lnTo>
                  <a:pt x="91410" y="243111"/>
                </a:lnTo>
                <a:lnTo>
                  <a:pt x="90438" y="244084"/>
                </a:lnTo>
                <a:lnTo>
                  <a:pt x="92383" y="246029"/>
                </a:lnTo>
                <a:lnTo>
                  <a:pt x="93355" y="247974"/>
                </a:lnTo>
                <a:lnTo>
                  <a:pt x="92383" y="247001"/>
                </a:lnTo>
                <a:lnTo>
                  <a:pt x="88493" y="244084"/>
                </a:lnTo>
                <a:lnTo>
                  <a:pt x="89465" y="243111"/>
                </a:lnTo>
                <a:lnTo>
                  <a:pt x="87520" y="241167"/>
                </a:lnTo>
                <a:lnTo>
                  <a:pt x="85576" y="239221"/>
                </a:lnTo>
                <a:lnTo>
                  <a:pt x="85576" y="238249"/>
                </a:lnTo>
                <a:lnTo>
                  <a:pt x="83631" y="237277"/>
                </a:lnTo>
                <a:lnTo>
                  <a:pt x="82658" y="235332"/>
                </a:lnTo>
                <a:lnTo>
                  <a:pt x="82658" y="234360"/>
                </a:lnTo>
                <a:lnTo>
                  <a:pt x="82658" y="233387"/>
                </a:lnTo>
                <a:lnTo>
                  <a:pt x="80713" y="231442"/>
                </a:lnTo>
                <a:lnTo>
                  <a:pt x="84603" y="234359"/>
                </a:lnTo>
                <a:lnTo>
                  <a:pt x="82658" y="232415"/>
                </a:lnTo>
                <a:lnTo>
                  <a:pt x="81686" y="229497"/>
                </a:lnTo>
                <a:lnTo>
                  <a:pt x="76824" y="227552"/>
                </a:lnTo>
                <a:lnTo>
                  <a:pt x="75851" y="226580"/>
                </a:lnTo>
                <a:lnTo>
                  <a:pt x="74879" y="225607"/>
                </a:lnTo>
                <a:lnTo>
                  <a:pt x="74879" y="224635"/>
                </a:lnTo>
                <a:lnTo>
                  <a:pt x="73906" y="223663"/>
                </a:lnTo>
                <a:lnTo>
                  <a:pt x="76824" y="226580"/>
                </a:lnTo>
                <a:lnTo>
                  <a:pt x="76823" y="224635"/>
                </a:lnTo>
                <a:lnTo>
                  <a:pt x="73906" y="219773"/>
                </a:lnTo>
                <a:lnTo>
                  <a:pt x="70989" y="217828"/>
                </a:lnTo>
                <a:lnTo>
                  <a:pt x="70017" y="217827"/>
                </a:lnTo>
                <a:lnTo>
                  <a:pt x="69044" y="216855"/>
                </a:lnTo>
                <a:lnTo>
                  <a:pt x="69044" y="215882"/>
                </a:lnTo>
                <a:lnTo>
                  <a:pt x="70016" y="215883"/>
                </a:lnTo>
                <a:lnTo>
                  <a:pt x="69044" y="213938"/>
                </a:lnTo>
                <a:lnTo>
                  <a:pt x="68072" y="213938"/>
                </a:lnTo>
                <a:lnTo>
                  <a:pt x="68071" y="214911"/>
                </a:lnTo>
                <a:lnTo>
                  <a:pt x="67099" y="213938"/>
                </a:lnTo>
                <a:lnTo>
                  <a:pt x="63209" y="203241"/>
                </a:lnTo>
                <a:lnTo>
                  <a:pt x="67099" y="206158"/>
                </a:lnTo>
                <a:lnTo>
                  <a:pt x="65154" y="204214"/>
                </a:lnTo>
                <a:lnTo>
                  <a:pt x="67099" y="204213"/>
                </a:lnTo>
                <a:lnTo>
                  <a:pt x="67099" y="203241"/>
                </a:lnTo>
                <a:lnTo>
                  <a:pt x="67099" y="202269"/>
                </a:lnTo>
                <a:lnTo>
                  <a:pt x="68072" y="202269"/>
                </a:lnTo>
                <a:lnTo>
                  <a:pt x="66127" y="200324"/>
                </a:lnTo>
                <a:lnTo>
                  <a:pt x="64182" y="197406"/>
                </a:lnTo>
                <a:lnTo>
                  <a:pt x="64182" y="199351"/>
                </a:lnTo>
                <a:lnTo>
                  <a:pt x="63209" y="199351"/>
                </a:lnTo>
                <a:lnTo>
                  <a:pt x="61264" y="198379"/>
                </a:lnTo>
                <a:lnTo>
                  <a:pt x="58347" y="196434"/>
                </a:lnTo>
                <a:lnTo>
                  <a:pt x="57374" y="195461"/>
                </a:lnTo>
                <a:lnTo>
                  <a:pt x="56402" y="196434"/>
                </a:lnTo>
                <a:lnTo>
                  <a:pt x="54457" y="192544"/>
                </a:lnTo>
                <a:lnTo>
                  <a:pt x="54457" y="189627"/>
                </a:lnTo>
                <a:lnTo>
                  <a:pt x="54457" y="187682"/>
                </a:lnTo>
                <a:lnTo>
                  <a:pt x="51540" y="183792"/>
                </a:lnTo>
                <a:lnTo>
                  <a:pt x="51540" y="181847"/>
                </a:lnTo>
                <a:lnTo>
                  <a:pt x="51540" y="180875"/>
                </a:lnTo>
                <a:lnTo>
                  <a:pt x="50567" y="177958"/>
                </a:lnTo>
                <a:lnTo>
                  <a:pt x="48623" y="174067"/>
                </a:lnTo>
                <a:lnTo>
                  <a:pt x="46678" y="173095"/>
                </a:lnTo>
                <a:lnTo>
                  <a:pt x="46678" y="174068"/>
                </a:lnTo>
                <a:lnTo>
                  <a:pt x="46678" y="175040"/>
                </a:lnTo>
                <a:lnTo>
                  <a:pt x="47650" y="176013"/>
                </a:lnTo>
                <a:lnTo>
                  <a:pt x="46678" y="176012"/>
                </a:lnTo>
                <a:lnTo>
                  <a:pt x="43760" y="170178"/>
                </a:lnTo>
                <a:lnTo>
                  <a:pt x="42788" y="169206"/>
                </a:lnTo>
                <a:lnTo>
                  <a:pt x="41815" y="167261"/>
                </a:lnTo>
                <a:lnTo>
                  <a:pt x="42788" y="171150"/>
                </a:lnTo>
                <a:lnTo>
                  <a:pt x="41815" y="173095"/>
                </a:lnTo>
                <a:lnTo>
                  <a:pt x="39870" y="169205"/>
                </a:lnTo>
                <a:lnTo>
                  <a:pt x="40843" y="169205"/>
                </a:lnTo>
                <a:lnTo>
                  <a:pt x="38898" y="166288"/>
                </a:lnTo>
                <a:lnTo>
                  <a:pt x="37926" y="165315"/>
                </a:lnTo>
                <a:lnTo>
                  <a:pt x="36953" y="164343"/>
                </a:lnTo>
                <a:lnTo>
                  <a:pt x="35008" y="161426"/>
                </a:lnTo>
                <a:lnTo>
                  <a:pt x="35008" y="158508"/>
                </a:lnTo>
                <a:lnTo>
                  <a:pt x="36953" y="160453"/>
                </a:lnTo>
                <a:lnTo>
                  <a:pt x="37926" y="163371"/>
                </a:lnTo>
                <a:lnTo>
                  <a:pt x="39871" y="165316"/>
                </a:lnTo>
                <a:lnTo>
                  <a:pt x="40843" y="165316"/>
                </a:lnTo>
                <a:lnTo>
                  <a:pt x="37926" y="160453"/>
                </a:lnTo>
                <a:lnTo>
                  <a:pt x="36953" y="159157"/>
                </a:lnTo>
                <a:lnTo>
                  <a:pt x="36953" y="155591"/>
                </a:lnTo>
                <a:lnTo>
                  <a:pt x="35981" y="153647"/>
                </a:lnTo>
                <a:lnTo>
                  <a:pt x="35008" y="151701"/>
                </a:lnTo>
                <a:lnTo>
                  <a:pt x="36953" y="153646"/>
                </a:lnTo>
                <a:lnTo>
                  <a:pt x="35981" y="149756"/>
                </a:lnTo>
                <a:lnTo>
                  <a:pt x="35981" y="147811"/>
                </a:lnTo>
                <a:lnTo>
                  <a:pt x="36953" y="145867"/>
                </a:lnTo>
                <a:lnTo>
                  <a:pt x="35008" y="142949"/>
                </a:lnTo>
                <a:lnTo>
                  <a:pt x="34036" y="142949"/>
                </a:lnTo>
                <a:lnTo>
                  <a:pt x="34036" y="143921"/>
                </a:lnTo>
                <a:lnTo>
                  <a:pt x="33063" y="144894"/>
                </a:lnTo>
                <a:lnTo>
                  <a:pt x="29174" y="136142"/>
                </a:lnTo>
                <a:lnTo>
                  <a:pt x="25284" y="130307"/>
                </a:lnTo>
                <a:lnTo>
                  <a:pt x="25284" y="129335"/>
                </a:lnTo>
                <a:lnTo>
                  <a:pt x="26256" y="128362"/>
                </a:lnTo>
                <a:lnTo>
                  <a:pt x="28201" y="130307"/>
                </a:lnTo>
                <a:lnTo>
                  <a:pt x="23339" y="119611"/>
                </a:lnTo>
                <a:lnTo>
                  <a:pt x="19449" y="108913"/>
                </a:lnTo>
                <a:lnTo>
                  <a:pt x="19449" y="109886"/>
                </a:lnTo>
                <a:lnTo>
                  <a:pt x="18477" y="109886"/>
                </a:lnTo>
                <a:lnTo>
                  <a:pt x="17504" y="106969"/>
                </a:lnTo>
                <a:lnTo>
                  <a:pt x="16532" y="104052"/>
                </a:lnTo>
                <a:lnTo>
                  <a:pt x="16532" y="103079"/>
                </a:lnTo>
                <a:lnTo>
                  <a:pt x="17504" y="103079"/>
                </a:lnTo>
                <a:lnTo>
                  <a:pt x="16532" y="101134"/>
                </a:lnTo>
                <a:lnTo>
                  <a:pt x="17504" y="100161"/>
                </a:lnTo>
                <a:lnTo>
                  <a:pt x="17504" y="98217"/>
                </a:lnTo>
                <a:lnTo>
                  <a:pt x="13614" y="90438"/>
                </a:lnTo>
                <a:lnTo>
                  <a:pt x="10697" y="82658"/>
                </a:lnTo>
                <a:lnTo>
                  <a:pt x="9725" y="75850"/>
                </a:lnTo>
                <a:lnTo>
                  <a:pt x="7780" y="70016"/>
                </a:lnTo>
                <a:lnTo>
                  <a:pt x="4862" y="58346"/>
                </a:lnTo>
                <a:lnTo>
                  <a:pt x="4862" y="56402"/>
                </a:lnTo>
                <a:lnTo>
                  <a:pt x="5835" y="55429"/>
                </a:lnTo>
                <a:lnTo>
                  <a:pt x="6807" y="55429"/>
                </a:lnTo>
                <a:lnTo>
                  <a:pt x="6807" y="53484"/>
                </a:lnTo>
                <a:lnTo>
                  <a:pt x="5835" y="51539"/>
                </a:lnTo>
                <a:lnTo>
                  <a:pt x="5835" y="52511"/>
                </a:lnTo>
                <a:lnTo>
                  <a:pt x="4862" y="52512"/>
                </a:lnTo>
                <a:lnTo>
                  <a:pt x="4863" y="50566"/>
                </a:lnTo>
                <a:lnTo>
                  <a:pt x="4862" y="44732"/>
                </a:lnTo>
                <a:lnTo>
                  <a:pt x="3890" y="39870"/>
                </a:lnTo>
                <a:lnTo>
                  <a:pt x="2918" y="35980"/>
                </a:lnTo>
                <a:lnTo>
                  <a:pt x="3890" y="35980"/>
                </a:lnTo>
                <a:lnTo>
                  <a:pt x="4862" y="36952"/>
                </a:lnTo>
                <a:lnTo>
                  <a:pt x="4863" y="34035"/>
                </a:lnTo>
                <a:lnTo>
                  <a:pt x="3890" y="31118"/>
                </a:lnTo>
                <a:lnTo>
                  <a:pt x="2918" y="24311"/>
                </a:lnTo>
                <a:lnTo>
                  <a:pt x="1945" y="27228"/>
                </a:lnTo>
                <a:lnTo>
                  <a:pt x="973" y="22365"/>
                </a:lnTo>
                <a:lnTo>
                  <a:pt x="972" y="17504"/>
                </a:lnTo>
                <a:lnTo>
                  <a:pt x="0" y="8751"/>
                </a:lnTo>
                <a:lnTo>
                  <a:pt x="972" y="8751"/>
                </a:lnTo>
                <a:lnTo>
                  <a:pt x="973" y="4861"/>
                </a:lnTo>
                <a:close/>
                <a:moveTo>
                  <a:pt x="972" y="0"/>
                </a:moveTo>
                <a:lnTo>
                  <a:pt x="1945" y="2917"/>
                </a:lnTo>
                <a:lnTo>
                  <a:pt x="1884" y="3039"/>
                </a:lnTo>
                <a:close/>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 name="Freeform 33"/>
          <p:cNvSpPr>
            <a:spLocks/>
          </p:cNvSpPr>
          <p:nvPr/>
        </p:nvSpPr>
        <p:spPr bwMode="auto">
          <a:xfrm rot="9377604">
            <a:off x="3925861" y="3316840"/>
            <a:ext cx="1288495" cy="722529"/>
          </a:xfrm>
          <a:custGeom>
            <a:avLst/>
            <a:gdLst/>
            <a:ahLst/>
            <a:cxnLst/>
            <a:rect l="l" t="t" r="r" b="b"/>
            <a:pathLst>
              <a:path w="1288494" h="722529">
                <a:moveTo>
                  <a:pt x="1884" y="3038"/>
                </a:moveTo>
                <a:lnTo>
                  <a:pt x="972" y="0"/>
                </a:lnTo>
                <a:lnTo>
                  <a:pt x="1944" y="2917"/>
                </a:lnTo>
                <a:close/>
                <a:moveTo>
                  <a:pt x="4861" y="18476"/>
                </a:moveTo>
                <a:lnTo>
                  <a:pt x="4667" y="18087"/>
                </a:lnTo>
                <a:lnTo>
                  <a:pt x="3889" y="14587"/>
                </a:lnTo>
                <a:lnTo>
                  <a:pt x="4861" y="15559"/>
                </a:lnTo>
                <a:close/>
                <a:moveTo>
                  <a:pt x="5834" y="23339"/>
                </a:moveTo>
                <a:lnTo>
                  <a:pt x="5658" y="22543"/>
                </a:lnTo>
                <a:lnTo>
                  <a:pt x="5834" y="22366"/>
                </a:lnTo>
                <a:close/>
                <a:moveTo>
                  <a:pt x="15559" y="110859"/>
                </a:moveTo>
                <a:lnTo>
                  <a:pt x="14586" y="108914"/>
                </a:lnTo>
                <a:lnTo>
                  <a:pt x="15559" y="108914"/>
                </a:lnTo>
                <a:lnTo>
                  <a:pt x="15558" y="106969"/>
                </a:lnTo>
                <a:lnTo>
                  <a:pt x="14586" y="105024"/>
                </a:lnTo>
                <a:lnTo>
                  <a:pt x="14586" y="103079"/>
                </a:lnTo>
                <a:lnTo>
                  <a:pt x="13614" y="101134"/>
                </a:lnTo>
                <a:lnTo>
                  <a:pt x="15558" y="104052"/>
                </a:lnTo>
                <a:lnTo>
                  <a:pt x="16531" y="104052"/>
                </a:lnTo>
                <a:lnTo>
                  <a:pt x="15558" y="105024"/>
                </a:lnTo>
                <a:lnTo>
                  <a:pt x="16531" y="109887"/>
                </a:lnTo>
                <a:lnTo>
                  <a:pt x="16531" y="110859"/>
                </a:lnTo>
                <a:close/>
                <a:moveTo>
                  <a:pt x="35007" y="151701"/>
                </a:moveTo>
                <a:lnTo>
                  <a:pt x="34035" y="149757"/>
                </a:lnTo>
                <a:lnTo>
                  <a:pt x="33063" y="148784"/>
                </a:lnTo>
                <a:lnTo>
                  <a:pt x="32090" y="149757"/>
                </a:lnTo>
                <a:lnTo>
                  <a:pt x="25283" y="137115"/>
                </a:lnTo>
                <a:lnTo>
                  <a:pt x="26256" y="137115"/>
                </a:lnTo>
                <a:lnTo>
                  <a:pt x="25283" y="136142"/>
                </a:lnTo>
                <a:lnTo>
                  <a:pt x="25283" y="133225"/>
                </a:lnTo>
                <a:lnTo>
                  <a:pt x="28201" y="141005"/>
                </a:lnTo>
                <a:lnTo>
                  <a:pt x="30146" y="144895"/>
                </a:lnTo>
                <a:lnTo>
                  <a:pt x="33063" y="147812"/>
                </a:lnTo>
                <a:lnTo>
                  <a:pt x="33063" y="146839"/>
                </a:lnTo>
                <a:lnTo>
                  <a:pt x="34035" y="148785"/>
                </a:lnTo>
                <a:close/>
                <a:moveTo>
                  <a:pt x="35007" y="151702"/>
                </a:moveTo>
                <a:lnTo>
                  <a:pt x="35007" y="151702"/>
                </a:lnTo>
                <a:lnTo>
                  <a:pt x="35007" y="151701"/>
                </a:lnTo>
                <a:close/>
                <a:moveTo>
                  <a:pt x="36953" y="159481"/>
                </a:moveTo>
                <a:lnTo>
                  <a:pt x="35007" y="156564"/>
                </a:lnTo>
                <a:lnTo>
                  <a:pt x="36953" y="159158"/>
                </a:lnTo>
                <a:close/>
                <a:moveTo>
                  <a:pt x="49595" y="184765"/>
                </a:moveTo>
                <a:lnTo>
                  <a:pt x="48622" y="183793"/>
                </a:lnTo>
                <a:lnTo>
                  <a:pt x="46677" y="182820"/>
                </a:lnTo>
                <a:lnTo>
                  <a:pt x="45705" y="179903"/>
                </a:lnTo>
                <a:lnTo>
                  <a:pt x="46677" y="179903"/>
                </a:lnTo>
                <a:lnTo>
                  <a:pt x="46677" y="178930"/>
                </a:lnTo>
                <a:lnTo>
                  <a:pt x="47649" y="177958"/>
                </a:lnTo>
                <a:lnTo>
                  <a:pt x="49594" y="178930"/>
                </a:lnTo>
                <a:lnTo>
                  <a:pt x="49595" y="180875"/>
                </a:lnTo>
                <a:lnTo>
                  <a:pt x="51539" y="183792"/>
                </a:lnTo>
                <a:lnTo>
                  <a:pt x="50567" y="184765"/>
                </a:lnTo>
                <a:close/>
                <a:moveTo>
                  <a:pt x="70988" y="218801"/>
                </a:moveTo>
                <a:lnTo>
                  <a:pt x="70016" y="217828"/>
                </a:lnTo>
                <a:lnTo>
                  <a:pt x="70016" y="217828"/>
                </a:lnTo>
                <a:close/>
                <a:moveTo>
                  <a:pt x="978282" y="620422"/>
                </a:moveTo>
                <a:lnTo>
                  <a:pt x="979254" y="620422"/>
                </a:lnTo>
                <a:lnTo>
                  <a:pt x="979164" y="620513"/>
                </a:lnTo>
                <a:close/>
                <a:moveTo>
                  <a:pt x="94327" y="249919"/>
                </a:moveTo>
                <a:lnTo>
                  <a:pt x="93354" y="247974"/>
                </a:lnTo>
                <a:lnTo>
                  <a:pt x="94327" y="248946"/>
                </a:lnTo>
                <a:close/>
                <a:moveTo>
                  <a:pt x="1137764" y="721557"/>
                </a:moveTo>
                <a:lnTo>
                  <a:pt x="1129985" y="714750"/>
                </a:lnTo>
                <a:lnTo>
                  <a:pt x="1137764" y="708915"/>
                </a:lnTo>
                <a:lnTo>
                  <a:pt x="1146516" y="703081"/>
                </a:lnTo>
                <a:lnTo>
                  <a:pt x="1156241" y="696273"/>
                </a:lnTo>
                <a:lnTo>
                  <a:pt x="1168883" y="690439"/>
                </a:lnTo>
                <a:lnTo>
                  <a:pt x="1209725" y="669045"/>
                </a:lnTo>
                <a:lnTo>
                  <a:pt x="1220422" y="662238"/>
                </a:lnTo>
                <a:lnTo>
                  <a:pt x="1229175" y="655431"/>
                </a:lnTo>
                <a:lnTo>
                  <a:pt x="1237927" y="647651"/>
                </a:lnTo>
                <a:lnTo>
                  <a:pt x="1243761" y="639872"/>
                </a:lnTo>
                <a:lnTo>
                  <a:pt x="1243761" y="639871"/>
                </a:lnTo>
                <a:lnTo>
                  <a:pt x="1245706" y="638899"/>
                </a:lnTo>
                <a:lnTo>
                  <a:pt x="1243275" y="638899"/>
                </a:lnTo>
                <a:lnTo>
                  <a:pt x="1242789" y="637927"/>
                </a:lnTo>
                <a:lnTo>
                  <a:pt x="1240844" y="635982"/>
                </a:lnTo>
                <a:lnTo>
                  <a:pt x="1237926" y="634037"/>
                </a:lnTo>
                <a:lnTo>
                  <a:pt x="1226257" y="630147"/>
                </a:lnTo>
                <a:lnTo>
                  <a:pt x="1207781" y="625285"/>
                </a:lnTo>
                <a:lnTo>
                  <a:pt x="1182497" y="620423"/>
                </a:lnTo>
                <a:lnTo>
                  <a:pt x="1113453" y="607781"/>
                </a:lnTo>
                <a:lnTo>
                  <a:pt x="1074555" y="600001"/>
                </a:lnTo>
                <a:lnTo>
                  <a:pt x="1060941" y="596111"/>
                </a:lnTo>
                <a:lnTo>
                  <a:pt x="1048299" y="592222"/>
                </a:lnTo>
                <a:lnTo>
                  <a:pt x="1036630" y="587359"/>
                </a:lnTo>
                <a:lnTo>
                  <a:pt x="1027878" y="583470"/>
                </a:lnTo>
                <a:lnTo>
                  <a:pt x="1020098" y="579580"/>
                </a:lnTo>
                <a:lnTo>
                  <a:pt x="1014263" y="574718"/>
                </a:lnTo>
                <a:lnTo>
                  <a:pt x="1009401" y="569855"/>
                </a:lnTo>
                <a:lnTo>
                  <a:pt x="1006484" y="564993"/>
                </a:lnTo>
                <a:lnTo>
                  <a:pt x="1002594" y="554296"/>
                </a:lnTo>
                <a:lnTo>
                  <a:pt x="1030795" y="566938"/>
                </a:lnTo>
                <a:lnTo>
                  <a:pt x="1058996" y="577635"/>
                </a:lnTo>
                <a:lnTo>
                  <a:pt x="1087197" y="587360"/>
                </a:lnTo>
                <a:lnTo>
                  <a:pt x="1116370" y="596112"/>
                </a:lnTo>
                <a:lnTo>
                  <a:pt x="1145544" y="602918"/>
                </a:lnTo>
                <a:lnTo>
                  <a:pt x="1174717" y="609726"/>
                </a:lnTo>
                <a:lnTo>
                  <a:pt x="1204863" y="614588"/>
                </a:lnTo>
                <a:lnTo>
                  <a:pt x="1234037" y="618478"/>
                </a:lnTo>
                <a:lnTo>
                  <a:pt x="1248623" y="618478"/>
                </a:lnTo>
                <a:lnTo>
                  <a:pt x="1260293" y="619450"/>
                </a:lnTo>
                <a:lnTo>
                  <a:pt x="1270017" y="620422"/>
                </a:lnTo>
                <a:lnTo>
                  <a:pt x="1277797" y="622368"/>
                </a:lnTo>
                <a:lnTo>
                  <a:pt x="1283632" y="625285"/>
                </a:lnTo>
                <a:lnTo>
                  <a:pt x="1285577" y="628202"/>
                </a:lnTo>
                <a:lnTo>
                  <a:pt x="1287521" y="630147"/>
                </a:lnTo>
                <a:lnTo>
                  <a:pt x="1288494" y="634037"/>
                </a:lnTo>
                <a:lnTo>
                  <a:pt x="1287522" y="637927"/>
                </a:lnTo>
                <a:lnTo>
                  <a:pt x="1285577" y="642789"/>
                </a:lnTo>
                <a:lnTo>
                  <a:pt x="1282659" y="646679"/>
                </a:lnTo>
                <a:lnTo>
                  <a:pt x="1277797" y="650569"/>
                </a:lnTo>
                <a:lnTo>
                  <a:pt x="1271962" y="654458"/>
                </a:lnTo>
                <a:lnTo>
                  <a:pt x="1264183" y="658348"/>
                </a:lnTo>
                <a:lnTo>
                  <a:pt x="1255431" y="662238"/>
                </a:lnTo>
                <a:lnTo>
                  <a:pt x="1235982" y="670017"/>
                </a:lnTo>
                <a:lnTo>
                  <a:pt x="1215560" y="676825"/>
                </a:lnTo>
                <a:lnTo>
                  <a:pt x="1207781" y="680714"/>
                </a:lnTo>
                <a:lnTo>
                  <a:pt x="1199029" y="685576"/>
                </a:lnTo>
                <a:lnTo>
                  <a:pt x="1179580" y="698218"/>
                </a:lnTo>
                <a:lnTo>
                  <a:pt x="1146516" y="722529"/>
                </a:lnTo>
                <a:lnTo>
                  <a:pt x="1140682" y="722529"/>
                </a:lnTo>
                <a:close/>
                <a:moveTo>
                  <a:pt x="909238" y="622367"/>
                </a:moveTo>
                <a:lnTo>
                  <a:pt x="909238" y="622367"/>
                </a:lnTo>
                <a:lnTo>
                  <a:pt x="909463" y="622367"/>
                </a:lnTo>
                <a:close/>
                <a:moveTo>
                  <a:pt x="908266" y="623340"/>
                </a:moveTo>
                <a:lnTo>
                  <a:pt x="908266" y="622367"/>
                </a:lnTo>
                <a:lnTo>
                  <a:pt x="909238" y="622367"/>
                </a:lnTo>
                <a:close/>
                <a:moveTo>
                  <a:pt x="141977" y="301459"/>
                </a:moveTo>
                <a:lnTo>
                  <a:pt x="141977" y="301459"/>
                </a:lnTo>
                <a:lnTo>
                  <a:pt x="141977" y="301459"/>
                </a:lnTo>
                <a:close/>
                <a:moveTo>
                  <a:pt x="142949" y="302431"/>
                </a:moveTo>
                <a:lnTo>
                  <a:pt x="141977" y="301459"/>
                </a:lnTo>
                <a:lnTo>
                  <a:pt x="142949" y="301459"/>
                </a:lnTo>
                <a:close/>
                <a:moveTo>
                  <a:pt x="244084" y="368557"/>
                </a:moveTo>
                <a:lnTo>
                  <a:pt x="241795" y="366956"/>
                </a:lnTo>
                <a:lnTo>
                  <a:pt x="242139" y="366613"/>
                </a:lnTo>
                <a:close/>
                <a:moveTo>
                  <a:pt x="641815" y="565965"/>
                </a:moveTo>
                <a:lnTo>
                  <a:pt x="641815" y="565965"/>
                </a:lnTo>
                <a:lnTo>
                  <a:pt x="644732" y="565965"/>
                </a:lnTo>
                <a:lnTo>
                  <a:pt x="642787" y="565965"/>
                </a:lnTo>
                <a:close/>
                <a:moveTo>
                  <a:pt x="458992" y="489140"/>
                </a:moveTo>
                <a:lnTo>
                  <a:pt x="457050" y="488169"/>
                </a:lnTo>
                <a:lnTo>
                  <a:pt x="458995" y="489141"/>
                </a:lnTo>
                <a:close/>
                <a:moveTo>
                  <a:pt x="333549" y="441491"/>
                </a:moveTo>
                <a:lnTo>
                  <a:pt x="331604" y="439546"/>
                </a:lnTo>
                <a:lnTo>
                  <a:pt x="334521" y="440519"/>
                </a:lnTo>
                <a:lnTo>
                  <a:pt x="334521" y="441491"/>
                </a:lnTo>
                <a:close/>
                <a:moveTo>
                  <a:pt x="339384" y="444409"/>
                </a:moveTo>
                <a:lnTo>
                  <a:pt x="337439" y="442464"/>
                </a:lnTo>
                <a:lnTo>
                  <a:pt x="338411" y="443436"/>
                </a:lnTo>
                <a:lnTo>
                  <a:pt x="340356" y="444408"/>
                </a:lnTo>
                <a:close/>
                <a:moveTo>
                  <a:pt x="448298" y="498866"/>
                </a:moveTo>
                <a:lnTo>
                  <a:pt x="445381" y="495948"/>
                </a:lnTo>
                <a:lnTo>
                  <a:pt x="448298" y="496921"/>
                </a:lnTo>
                <a:lnTo>
                  <a:pt x="449271" y="496921"/>
                </a:lnTo>
                <a:lnTo>
                  <a:pt x="448298" y="495948"/>
                </a:lnTo>
                <a:lnTo>
                  <a:pt x="445381" y="494003"/>
                </a:lnTo>
                <a:lnTo>
                  <a:pt x="442463" y="493031"/>
                </a:lnTo>
                <a:lnTo>
                  <a:pt x="439546" y="492059"/>
                </a:lnTo>
                <a:lnTo>
                  <a:pt x="435656" y="491086"/>
                </a:lnTo>
                <a:lnTo>
                  <a:pt x="436629" y="493031"/>
                </a:lnTo>
                <a:lnTo>
                  <a:pt x="433711" y="491086"/>
                </a:lnTo>
                <a:lnTo>
                  <a:pt x="431766" y="490113"/>
                </a:lnTo>
                <a:lnTo>
                  <a:pt x="428849" y="490114"/>
                </a:lnTo>
                <a:lnTo>
                  <a:pt x="428849" y="489141"/>
                </a:lnTo>
                <a:lnTo>
                  <a:pt x="424959" y="487196"/>
                </a:lnTo>
                <a:lnTo>
                  <a:pt x="423014" y="486224"/>
                </a:lnTo>
                <a:lnTo>
                  <a:pt x="422042" y="487196"/>
                </a:lnTo>
                <a:lnTo>
                  <a:pt x="415235" y="483306"/>
                </a:lnTo>
                <a:lnTo>
                  <a:pt x="407455" y="479417"/>
                </a:lnTo>
                <a:lnTo>
                  <a:pt x="400648" y="475527"/>
                </a:lnTo>
                <a:lnTo>
                  <a:pt x="397730" y="473582"/>
                </a:lnTo>
                <a:lnTo>
                  <a:pt x="395786" y="471637"/>
                </a:lnTo>
                <a:lnTo>
                  <a:pt x="392869" y="470665"/>
                </a:lnTo>
                <a:lnTo>
                  <a:pt x="391896" y="470664"/>
                </a:lnTo>
                <a:lnTo>
                  <a:pt x="392868" y="471637"/>
                </a:lnTo>
                <a:lnTo>
                  <a:pt x="393841" y="471637"/>
                </a:lnTo>
                <a:lnTo>
                  <a:pt x="395786" y="472610"/>
                </a:lnTo>
                <a:lnTo>
                  <a:pt x="393841" y="472610"/>
                </a:lnTo>
                <a:lnTo>
                  <a:pt x="390924" y="470665"/>
                </a:lnTo>
                <a:lnTo>
                  <a:pt x="390924" y="469692"/>
                </a:lnTo>
                <a:lnTo>
                  <a:pt x="391896" y="469692"/>
                </a:lnTo>
                <a:lnTo>
                  <a:pt x="388006" y="467747"/>
                </a:lnTo>
                <a:lnTo>
                  <a:pt x="385089" y="466775"/>
                </a:lnTo>
                <a:lnTo>
                  <a:pt x="381199" y="466775"/>
                </a:lnTo>
                <a:lnTo>
                  <a:pt x="377309" y="463857"/>
                </a:lnTo>
                <a:lnTo>
                  <a:pt x="374392" y="461913"/>
                </a:lnTo>
                <a:lnTo>
                  <a:pt x="369530" y="460940"/>
                </a:lnTo>
                <a:lnTo>
                  <a:pt x="367585" y="458995"/>
                </a:lnTo>
                <a:lnTo>
                  <a:pt x="366613" y="458995"/>
                </a:lnTo>
                <a:lnTo>
                  <a:pt x="367585" y="457050"/>
                </a:lnTo>
                <a:lnTo>
                  <a:pt x="363695" y="455105"/>
                </a:lnTo>
                <a:lnTo>
                  <a:pt x="360777" y="454133"/>
                </a:lnTo>
                <a:lnTo>
                  <a:pt x="357860" y="451216"/>
                </a:lnTo>
                <a:lnTo>
                  <a:pt x="357860" y="452188"/>
                </a:lnTo>
                <a:lnTo>
                  <a:pt x="356887" y="451216"/>
                </a:lnTo>
                <a:lnTo>
                  <a:pt x="353970" y="450243"/>
                </a:lnTo>
                <a:lnTo>
                  <a:pt x="354943" y="450243"/>
                </a:lnTo>
                <a:lnTo>
                  <a:pt x="352998" y="449271"/>
                </a:lnTo>
                <a:lnTo>
                  <a:pt x="350081" y="447326"/>
                </a:lnTo>
                <a:lnTo>
                  <a:pt x="352026" y="449271"/>
                </a:lnTo>
                <a:lnTo>
                  <a:pt x="354943" y="451216"/>
                </a:lnTo>
                <a:lnTo>
                  <a:pt x="349108" y="449271"/>
                </a:lnTo>
                <a:lnTo>
                  <a:pt x="347164" y="447326"/>
                </a:lnTo>
                <a:lnTo>
                  <a:pt x="343274" y="445381"/>
                </a:lnTo>
                <a:lnTo>
                  <a:pt x="340356" y="444408"/>
                </a:lnTo>
                <a:lnTo>
                  <a:pt x="339384" y="442464"/>
                </a:lnTo>
                <a:lnTo>
                  <a:pt x="336467" y="440519"/>
                </a:lnTo>
                <a:lnTo>
                  <a:pt x="334521" y="440519"/>
                </a:lnTo>
                <a:lnTo>
                  <a:pt x="330632" y="437601"/>
                </a:lnTo>
                <a:lnTo>
                  <a:pt x="329659" y="437601"/>
                </a:lnTo>
                <a:lnTo>
                  <a:pt x="327715" y="436629"/>
                </a:lnTo>
                <a:lnTo>
                  <a:pt x="324797" y="435657"/>
                </a:lnTo>
                <a:lnTo>
                  <a:pt x="322852" y="434684"/>
                </a:lnTo>
                <a:lnTo>
                  <a:pt x="320907" y="434684"/>
                </a:lnTo>
                <a:lnTo>
                  <a:pt x="314100" y="429822"/>
                </a:lnTo>
                <a:lnTo>
                  <a:pt x="315072" y="429822"/>
                </a:lnTo>
                <a:lnTo>
                  <a:pt x="311183" y="426904"/>
                </a:lnTo>
                <a:lnTo>
                  <a:pt x="306320" y="424960"/>
                </a:lnTo>
                <a:lnTo>
                  <a:pt x="307293" y="424960"/>
                </a:lnTo>
                <a:lnTo>
                  <a:pt x="303403" y="423015"/>
                </a:lnTo>
                <a:lnTo>
                  <a:pt x="300486" y="421070"/>
                </a:lnTo>
                <a:lnTo>
                  <a:pt x="298541" y="420097"/>
                </a:lnTo>
                <a:lnTo>
                  <a:pt x="298541" y="418152"/>
                </a:lnTo>
                <a:lnTo>
                  <a:pt x="298541" y="417180"/>
                </a:lnTo>
                <a:lnTo>
                  <a:pt x="296596" y="416208"/>
                </a:lnTo>
                <a:lnTo>
                  <a:pt x="293678" y="415235"/>
                </a:lnTo>
                <a:lnTo>
                  <a:pt x="291734" y="414263"/>
                </a:lnTo>
                <a:lnTo>
                  <a:pt x="290761" y="415235"/>
                </a:lnTo>
                <a:lnTo>
                  <a:pt x="290761" y="416208"/>
                </a:lnTo>
                <a:lnTo>
                  <a:pt x="281037" y="409401"/>
                </a:lnTo>
                <a:lnTo>
                  <a:pt x="276175" y="406483"/>
                </a:lnTo>
                <a:lnTo>
                  <a:pt x="271312" y="402593"/>
                </a:lnTo>
                <a:lnTo>
                  <a:pt x="270340" y="402593"/>
                </a:lnTo>
                <a:lnTo>
                  <a:pt x="269368" y="401621"/>
                </a:lnTo>
                <a:lnTo>
                  <a:pt x="254781" y="392869"/>
                </a:lnTo>
                <a:lnTo>
                  <a:pt x="247973" y="388007"/>
                </a:lnTo>
                <a:lnTo>
                  <a:pt x="243112" y="383144"/>
                </a:lnTo>
                <a:lnTo>
                  <a:pt x="244084" y="384117"/>
                </a:lnTo>
                <a:lnTo>
                  <a:pt x="244083" y="383144"/>
                </a:lnTo>
                <a:lnTo>
                  <a:pt x="244083" y="382172"/>
                </a:lnTo>
                <a:lnTo>
                  <a:pt x="242139" y="381200"/>
                </a:lnTo>
                <a:lnTo>
                  <a:pt x="241166" y="380227"/>
                </a:lnTo>
                <a:lnTo>
                  <a:pt x="240194" y="380227"/>
                </a:lnTo>
                <a:lnTo>
                  <a:pt x="240194" y="381199"/>
                </a:lnTo>
                <a:lnTo>
                  <a:pt x="241166" y="383144"/>
                </a:lnTo>
                <a:lnTo>
                  <a:pt x="232414" y="376337"/>
                </a:lnTo>
                <a:lnTo>
                  <a:pt x="225607" y="370502"/>
                </a:lnTo>
                <a:lnTo>
                  <a:pt x="225607" y="371475"/>
                </a:lnTo>
                <a:lnTo>
                  <a:pt x="223663" y="370503"/>
                </a:lnTo>
                <a:lnTo>
                  <a:pt x="223663" y="369530"/>
                </a:lnTo>
                <a:lnTo>
                  <a:pt x="222690" y="368558"/>
                </a:lnTo>
                <a:lnTo>
                  <a:pt x="217827" y="364668"/>
                </a:lnTo>
                <a:lnTo>
                  <a:pt x="216856" y="365640"/>
                </a:lnTo>
                <a:lnTo>
                  <a:pt x="215883" y="363696"/>
                </a:lnTo>
                <a:lnTo>
                  <a:pt x="213938" y="362723"/>
                </a:lnTo>
                <a:lnTo>
                  <a:pt x="212965" y="362723"/>
                </a:lnTo>
                <a:lnTo>
                  <a:pt x="211021" y="360778"/>
                </a:lnTo>
                <a:lnTo>
                  <a:pt x="211021" y="359806"/>
                </a:lnTo>
                <a:lnTo>
                  <a:pt x="205186" y="356888"/>
                </a:lnTo>
                <a:lnTo>
                  <a:pt x="199351" y="352026"/>
                </a:lnTo>
                <a:lnTo>
                  <a:pt x="198379" y="349109"/>
                </a:lnTo>
                <a:lnTo>
                  <a:pt x="195461" y="348136"/>
                </a:lnTo>
                <a:lnTo>
                  <a:pt x="195461" y="349109"/>
                </a:lnTo>
                <a:lnTo>
                  <a:pt x="189627" y="342302"/>
                </a:lnTo>
                <a:lnTo>
                  <a:pt x="186709" y="338412"/>
                </a:lnTo>
                <a:lnTo>
                  <a:pt x="177957" y="333550"/>
                </a:lnTo>
                <a:lnTo>
                  <a:pt x="169205" y="326742"/>
                </a:lnTo>
                <a:lnTo>
                  <a:pt x="151701" y="311183"/>
                </a:lnTo>
                <a:lnTo>
                  <a:pt x="152674" y="311183"/>
                </a:lnTo>
                <a:lnTo>
                  <a:pt x="150729" y="309238"/>
                </a:lnTo>
                <a:lnTo>
                  <a:pt x="149757" y="309238"/>
                </a:lnTo>
                <a:lnTo>
                  <a:pt x="148784" y="308266"/>
                </a:lnTo>
                <a:lnTo>
                  <a:pt x="148784" y="307293"/>
                </a:lnTo>
                <a:lnTo>
                  <a:pt x="148784" y="306321"/>
                </a:lnTo>
                <a:lnTo>
                  <a:pt x="150729" y="306321"/>
                </a:lnTo>
                <a:lnTo>
                  <a:pt x="147812" y="304376"/>
                </a:lnTo>
                <a:lnTo>
                  <a:pt x="145867" y="302431"/>
                </a:lnTo>
                <a:lnTo>
                  <a:pt x="141977" y="300486"/>
                </a:lnTo>
                <a:lnTo>
                  <a:pt x="141977" y="301459"/>
                </a:lnTo>
                <a:lnTo>
                  <a:pt x="140032" y="299514"/>
                </a:lnTo>
                <a:lnTo>
                  <a:pt x="138087" y="297569"/>
                </a:lnTo>
                <a:lnTo>
                  <a:pt x="136142" y="296596"/>
                </a:lnTo>
                <a:lnTo>
                  <a:pt x="136142" y="295624"/>
                </a:lnTo>
                <a:lnTo>
                  <a:pt x="137114" y="295624"/>
                </a:lnTo>
                <a:lnTo>
                  <a:pt x="138087" y="295624"/>
                </a:lnTo>
                <a:lnTo>
                  <a:pt x="135170" y="293679"/>
                </a:lnTo>
                <a:lnTo>
                  <a:pt x="135170" y="292707"/>
                </a:lnTo>
                <a:lnTo>
                  <a:pt x="136142" y="292707"/>
                </a:lnTo>
                <a:lnTo>
                  <a:pt x="139060" y="293679"/>
                </a:lnTo>
                <a:lnTo>
                  <a:pt x="141977" y="294652"/>
                </a:lnTo>
                <a:lnTo>
                  <a:pt x="141977" y="293679"/>
                </a:lnTo>
                <a:lnTo>
                  <a:pt x="140032" y="291734"/>
                </a:lnTo>
                <a:lnTo>
                  <a:pt x="140032" y="290762"/>
                </a:lnTo>
                <a:lnTo>
                  <a:pt x="141004" y="290762"/>
                </a:lnTo>
                <a:lnTo>
                  <a:pt x="141977" y="291734"/>
                </a:lnTo>
                <a:lnTo>
                  <a:pt x="143922" y="292707"/>
                </a:lnTo>
                <a:lnTo>
                  <a:pt x="141977" y="290762"/>
                </a:lnTo>
                <a:lnTo>
                  <a:pt x="138087" y="288817"/>
                </a:lnTo>
                <a:lnTo>
                  <a:pt x="137114" y="288817"/>
                </a:lnTo>
                <a:lnTo>
                  <a:pt x="137114" y="290762"/>
                </a:lnTo>
                <a:lnTo>
                  <a:pt x="134197" y="287844"/>
                </a:lnTo>
                <a:lnTo>
                  <a:pt x="132253" y="287845"/>
                </a:lnTo>
                <a:lnTo>
                  <a:pt x="131280" y="287358"/>
                </a:lnTo>
                <a:lnTo>
                  <a:pt x="130307" y="286872"/>
                </a:lnTo>
                <a:lnTo>
                  <a:pt x="127390" y="284927"/>
                </a:lnTo>
                <a:lnTo>
                  <a:pt x="127390" y="283955"/>
                </a:lnTo>
                <a:lnTo>
                  <a:pt x="128363" y="284927"/>
                </a:lnTo>
                <a:lnTo>
                  <a:pt x="129335" y="285899"/>
                </a:lnTo>
                <a:lnTo>
                  <a:pt x="131280" y="286872"/>
                </a:lnTo>
                <a:lnTo>
                  <a:pt x="130307" y="284927"/>
                </a:lnTo>
                <a:lnTo>
                  <a:pt x="128363" y="282982"/>
                </a:lnTo>
                <a:lnTo>
                  <a:pt x="124473" y="280065"/>
                </a:lnTo>
                <a:lnTo>
                  <a:pt x="125445" y="281037"/>
                </a:lnTo>
                <a:lnTo>
                  <a:pt x="124473" y="282010"/>
                </a:lnTo>
                <a:lnTo>
                  <a:pt x="121555" y="280065"/>
                </a:lnTo>
                <a:lnTo>
                  <a:pt x="121555" y="279092"/>
                </a:lnTo>
                <a:lnTo>
                  <a:pt x="122528" y="279092"/>
                </a:lnTo>
                <a:lnTo>
                  <a:pt x="120583" y="277148"/>
                </a:lnTo>
                <a:lnTo>
                  <a:pt x="117666" y="276175"/>
                </a:lnTo>
                <a:lnTo>
                  <a:pt x="118638" y="277147"/>
                </a:lnTo>
                <a:lnTo>
                  <a:pt x="116693" y="276175"/>
                </a:lnTo>
                <a:lnTo>
                  <a:pt x="114748" y="275203"/>
                </a:lnTo>
                <a:lnTo>
                  <a:pt x="113776" y="273258"/>
                </a:lnTo>
                <a:lnTo>
                  <a:pt x="111831" y="271313"/>
                </a:lnTo>
                <a:lnTo>
                  <a:pt x="112804" y="270340"/>
                </a:lnTo>
                <a:lnTo>
                  <a:pt x="114748" y="271313"/>
                </a:lnTo>
                <a:lnTo>
                  <a:pt x="115721" y="271313"/>
                </a:lnTo>
                <a:lnTo>
                  <a:pt x="114748" y="268395"/>
                </a:lnTo>
                <a:lnTo>
                  <a:pt x="113776" y="268396"/>
                </a:lnTo>
                <a:lnTo>
                  <a:pt x="110858" y="267423"/>
                </a:lnTo>
                <a:lnTo>
                  <a:pt x="109886" y="266450"/>
                </a:lnTo>
                <a:lnTo>
                  <a:pt x="108914" y="266450"/>
                </a:lnTo>
                <a:lnTo>
                  <a:pt x="108914" y="267423"/>
                </a:lnTo>
                <a:lnTo>
                  <a:pt x="108914" y="265478"/>
                </a:lnTo>
                <a:lnTo>
                  <a:pt x="109886" y="265478"/>
                </a:lnTo>
                <a:lnTo>
                  <a:pt x="107941" y="263533"/>
                </a:lnTo>
                <a:lnTo>
                  <a:pt x="105997" y="261588"/>
                </a:lnTo>
                <a:lnTo>
                  <a:pt x="104051" y="260616"/>
                </a:lnTo>
                <a:lnTo>
                  <a:pt x="104051" y="258671"/>
                </a:lnTo>
                <a:lnTo>
                  <a:pt x="102107" y="258671"/>
                </a:lnTo>
                <a:lnTo>
                  <a:pt x="101134" y="254781"/>
                </a:lnTo>
                <a:lnTo>
                  <a:pt x="96272" y="250891"/>
                </a:lnTo>
                <a:lnTo>
                  <a:pt x="95299" y="248946"/>
                </a:lnTo>
                <a:lnTo>
                  <a:pt x="94327" y="247974"/>
                </a:lnTo>
                <a:lnTo>
                  <a:pt x="95299" y="247002"/>
                </a:lnTo>
                <a:lnTo>
                  <a:pt x="92382" y="244084"/>
                </a:lnTo>
                <a:lnTo>
                  <a:pt x="91409" y="243112"/>
                </a:lnTo>
                <a:lnTo>
                  <a:pt x="90437" y="244084"/>
                </a:lnTo>
                <a:lnTo>
                  <a:pt x="92382" y="246029"/>
                </a:lnTo>
                <a:lnTo>
                  <a:pt x="93354" y="247974"/>
                </a:lnTo>
                <a:lnTo>
                  <a:pt x="92382" y="247002"/>
                </a:lnTo>
                <a:lnTo>
                  <a:pt x="88492" y="244084"/>
                </a:lnTo>
                <a:lnTo>
                  <a:pt x="89465" y="243112"/>
                </a:lnTo>
                <a:lnTo>
                  <a:pt x="87520" y="241167"/>
                </a:lnTo>
                <a:lnTo>
                  <a:pt x="85575" y="239222"/>
                </a:lnTo>
                <a:lnTo>
                  <a:pt x="85575" y="238250"/>
                </a:lnTo>
                <a:lnTo>
                  <a:pt x="83630" y="237277"/>
                </a:lnTo>
                <a:lnTo>
                  <a:pt x="82657" y="235332"/>
                </a:lnTo>
                <a:lnTo>
                  <a:pt x="82657" y="234360"/>
                </a:lnTo>
                <a:lnTo>
                  <a:pt x="82657" y="233387"/>
                </a:lnTo>
                <a:lnTo>
                  <a:pt x="80713" y="231442"/>
                </a:lnTo>
                <a:lnTo>
                  <a:pt x="84602" y="234360"/>
                </a:lnTo>
                <a:lnTo>
                  <a:pt x="82657" y="232415"/>
                </a:lnTo>
                <a:lnTo>
                  <a:pt x="81685" y="229498"/>
                </a:lnTo>
                <a:lnTo>
                  <a:pt x="76823" y="227553"/>
                </a:lnTo>
                <a:lnTo>
                  <a:pt x="75850" y="226580"/>
                </a:lnTo>
                <a:lnTo>
                  <a:pt x="74878" y="225608"/>
                </a:lnTo>
                <a:lnTo>
                  <a:pt x="74878" y="224635"/>
                </a:lnTo>
                <a:lnTo>
                  <a:pt x="73906" y="223663"/>
                </a:lnTo>
                <a:lnTo>
                  <a:pt x="76823" y="226580"/>
                </a:lnTo>
                <a:lnTo>
                  <a:pt x="76823" y="224635"/>
                </a:lnTo>
                <a:lnTo>
                  <a:pt x="73905" y="219773"/>
                </a:lnTo>
                <a:lnTo>
                  <a:pt x="70988" y="217828"/>
                </a:lnTo>
                <a:lnTo>
                  <a:pt x="70016" y="217828"/>
                </a:lnTo>
                <a:lnTo>
                  <a:pt x="69043" y="216856"/>
                </a:lnTo>
                <a:lnTo>
                  <a:pt x="69043" y="215883"/>
                </a:lnTo>
                <a:lnTo>
                  <a:pt x="70016" y="215883"/>
                </a:lnTo>
                <a:lnTo>
                  <a:pt x="69043" y="213938"/>
                </a:lnTo>
                <a:lnTo>
                  <a:pt x="68071" y="213938"/>
                </a:lnTo>
                <a:lnTo>
                  <a:pt x="68071" y="214911"/>
                </a:lnTo>
                <a:lnTo>
                  <a:pt x="67098" y="213938"/>
                </a:lnTo>
                <a:lnTo>
                  <a:pt x="63208" y="203242"/>
                </a:lnTo>
                <a:lnTo>
                  <a:pt x="67098" y="206159"/>
                </a:lnTo>
                <a:lnTo>
                  <a:pt x="65154" y="204214"/>
                </a:lnTo>
                <a:lnTo>
                  <a:pt x="67098" y="204214"/>
                </a:lnTo>
                <a:lnTo>
                  <a:pt x="67098" y="203242"/>
                </a:lnTo>
                <a:lnTo>
                  <a:pt x="67098" y="202269"/>
                </a:lnTo>
                <a:lnTo>
                  <a:pt x="68070" y="202269"/>
                </a:lnTo>
                <a:lnTo>
                  <a:pt x="66126" y="200324"/>
                </a:lnTo>
                <a:lnTo>
                  <a:pt x="64181" y="197407"/>
                </a:lnTo>
                <a:lnTo>
                  <a:pt x="64181" y="199352"/>
                </a:lnTo>
                <a:lnTo>
                  <a:pt x="63209" y="199352"/>
                </a:lnTo>
                <a:lnTo>
                  <a:pt x="61264" y="198379"/>
                </a:lnTo>
                <a:lnTo>
                  <a:pt x="58347" y="196434"/>
                </a:lnTo>
                <a:lnTo>
                  <a:pt x="57374" y="195462"/>
                </a:lnTo>
                <a:lnTo>
                  <a:pt x="56401" y="196434"/>
                </a:lnTo>
                <a:lnTo>
                  <a:pt x="54457" y="192545"/>
                </a:lnTo>
                <a:lnTo>
                  <a:pt x="54457" y="189627"/>
                </a:lnTo>
                <a:lnTo>
                  <a:pt x="54457" y="187682"/>
                </a:lnTo>
                <a:lnTo>
                  <a:pt x="51539" y="183792"/>
                </a:lnTo>
                <a:lnTo>
                  <a:pt x="51539" y="181848"/>
                </a:lnTo>
                <a:lnTo>
                  <a:pt x="51539" y="180875"/>
                </a:lnTo>
                <a:lnTo>
                  <a:pt x="50567" y="177958"/>
                </a:lnTo>
                <a:lnTo>
                  <a:pt x="48622" y="174068"/>
                </a:lnTo>
                <a:lnTo>
                  <a:pt x="46677" y="173096"/>
                </a:lnTo>
                <a:lnTo>
                  <a:pt x="46677" y="174068"/>
                </a:lnTo>
                <a:lnTo>
                  <a:pt x="46677" y="175041"/>
                </a:lnTo>
                <a:lnTo>
                  <a:pt x="47649" y="176013"/>
                </a:lnTo>
                <a:lnTo>
                  <a:pt x="46677" y="176013"/>
                </a:lnTo>
                <a:lnTo>
                  <a:pt x="43760" y="170178"/>
                </a:lnTo>
                <a:lnTo>
                  <a:pt x="42787" y="169206"/>
                </a:lnTo>
                <a:lnTo>
                  <a:pt x="41815" y="167261"/>
                </a:lnTo>
                <a:lnTo>
                  <a:pt x="42787" y="171151"/>
                </a:lnTo>
                <a:lnTo>
                  <a:pt x="41815" y="173096"/>
                </a:lnTo>
                <a:lnTo>
                  <a:pt x="39870" y="169206"/>
                </a:lnTo>
                <a:lnTo>
                  <a:pt x="40842" y="169206"/>
                </a:lnTo>
                <a:lnTo>
                  <a:pt x="38897" y="166288"/>
                </a:lnTo>
                <a:lnTo>
                  <a:pt x="37925" y="165316"/>
                </a:lnTo>
                <a:lnTo>
                  <a:pt x="36952" y="164344"/>
                </a:lnTo>
                <a:lnTo>
                  <a:pt x="35007" y="161426"/>
                </a:lnTo>
                <a:lnTo>
                  <a:pt x="35007" y="158509"/>
                </a:lnTo>
                <a:lnTo>
                  <a:pt x="36953" y="160454"/>
                </a:lnTo>
                <a:lnTo>
                  <a:pt x="37925" y="163371"/>
                </a:lnTo>
                <a:lnTo>
                  <a:pt x="39870" y="165316"/>
                </a:lnTo>
                <a:lnTo>
                  <a:pt x="40842" y="165316"/>
                </a:lnTo>
                <a:lnTo>
                  <a:pt x="37925" y="160454"/>
                </a:lnTo>
                <a:lnTo>
                  <a:pt x="36953" y="159158"/>
                </a:lnTo>
                <a:lnTo>
                  <a:pt x="36953" y="155592"/>
                </a:lnTo>
                <a:lnTo>
                  <a:pt x="35980" y="153647"/>
                </a:lnTo>
                <a:lnTo>
                  <a:pt x="35007" y="151702"/>
                </a:lnTo>
                <a:lnTo>
                  <a:pt x="36952" y="153647"/>
                </a:lnTo>
                <a:lnTo>
                  <a:pt x="35980" y="149757"/>
                </a:lnTo>
                <a:lnTo>
                  <a:pt x="35980" y="147812"/>
                </a:lnTo>
                <a:lnTo>
                  <a:pt x="36952" y="145867"/>
                </a:lnTo>
                <a:lnTo>
                  <a:pt x="35007" y="142950"/>
                </a:lnTo>
                <a:lnTo>
                  <a:pt x="34035" y="142950"/>
                </a:lnTo>
                <a:lnTo>
                  <a:pt x="34035" y="143922"/>
                </a:lnTo>
                <a:lnTo>
                  <a:pt x="33063" y="144894"/>
                </a:lnTo>
                <a:lnTo>
                  <a:pt x="29173" y="136143"/>
                </a:lnTo>
                <a:lnTo>
                  <a:pt x="25283" y="130308"/>
                </a:lnTo>
                <a:lnTo>
                  <a:pt x="25283" y="129336"/>
                </a:lnTo>
                <a:lnTo>
                  <a:pt x="26255" y="128363"/>
                </a:lnTo>
                <a:lnTo>
                  <a:pt x="28200" y="130308"/>
                </a:lnTo>
                <a:lnTo>
                  <a:pt x="23338" y="119611"/>
                </a:lnTo>
                <a:lnTo>
                  <a:pt x="19448" y="108914"/>
                </a:lnTo>
                <a:lnTo>
                  <a:pt x="19448" y="109886"/>
                </a:lnTo>
                <a:lnTo>
                  <a:pt x="18476" y="109886"/>
                </a:lnTo>
                <a:lnTo>
                  <a:pt x="17503" y="106969"/>
                </a:lnTo>
                <a:lnTo>
                  <a:pt x="16531" y="104052"/>
                </a:lnTo>
                <a:lnTo>
                  <a:pt x="16531" y="103079"/>
                </a:lnTo>
                <a:lnTo>
                  <a:pt x="17503" y="103079"/>
                </a:lnTo>
                <a:lnTo>
                  <a:pt x="16531" y="101135"/>
                </a:lnTo>
                <a:lnTo>
                  <a:pt x="17503" y="100162"/>
                </a:lnTo>
                <a:lnTo>
                  <a:pt x="17503" y="98217"/>
                </a:lnTo>
                <a:lnTo>
                  <a:pt x="13613" y="90437"/>
                </a:lnTo>
                <a:lnTo>
                  <a:pt x="10696" y="82658"/>
                </a:lnTo>
                <a:lnTo>
                  <a:pt x="9724" y="75851"/>
                </a:lnTo>
                <a:lnTo>
                  <a:pt x="7779" y="70016"/>
                </a:lnTo>
                <a:lnTo>
                  <a:pt x="4862" y="58347"/>
                </a:lnTo>
                <a:lnTo>
                  <a:pt x="4862" y="56402"/>
                </a:lnTo>
                <a:lnTo>
                  <a:pt x="5834" y="55429"/>
                </a:lnTo>
                <a:lnTo>
                  <a:pt x="6807" y="55429"/>
                </a:lnTo>
                <a:lnTo>
                  <a:pt x="6806" y="53484"/>
                </a:lnTo>
                <a:lnTo>
                  <a:pt x="5834" y="51539"/>
                </a:lnTo>
                <a:lnTo>
                  <a:pt x="5834" y="52512"/>
                </a:lnTo>
                <a:lnTo>
                  <a:pt x="4861" y="52512"/>
                </a:lnTo>
                <a:lnTo>
                  <a:pt x="4861" y="50567"/>
                </a:lnTo>
                <a:lnTo>
                  <a:pt x="4862" y="44732"/>
                </a:lnTo>
                <a:lnTo>
                  <a:pt x="3889" y="39870"/>
                </a:lnTo>
                <a:lnTo>
                  <a:pt x="2917" y="35980"/>
                </a:lnTo>
                <a:lnTo>
                  <a:pt x="3889" y="35980"/>
                </a:lnTo>
                <a:lnTo>
                  <a:pt x="4862" y="36953"/>
                </a:lnTo>
                <a:lnTo>
                  <a:pt x="4862" y="34035"/>
                </a:lnTo>
                <a:lnTo>
                  <a:pt x="3889" y="31118"/>
                </a:lnTo>
                <a:lnTo>
                  <a:pt x="2917" y="24311"/>
                </a:lnTo>
                <a:lnTo>
                  <a:pt x="1944" y="27228"/>
                </a:lnTo>
                <a:lnTo>
                  <a:pt x="972" y="22366"/>
                </a:lnTo>
                <a:lnTo>
                  <a:pt x="972" y="17504"/>
                </a:lnTo>
                <a:lnTo>
                  <a:pt x="0" y="8752"/>
                </a:lnTo>
                <a:lnTo>
                  <a:pt x="971" y="8752"/>
                </a:lnTo>
                <a:lnTo>
                  <a:pt x="972" y="4862"/>
                </a:lnTo>
                <a:lnTo>
                  <a:pt x="1884" y="3038"/>
                </a:lnTo>
                <a:lnTo>
                  <a:pt x="3890" y="9724"/>
                </a:lnTo>
                <a:lnTo>
                  <a:pt x="3890" y="10697"/>
                </a:lnTo>
                <a:lnTo>
                  <a:pt x="2917" y="9724"/>
                </a:lnTo>
                <a:lnTo>
                  <a:pt x="2917" y="8752"/>
                </a:lnTo>
                <a:lnTo>
                  <a:pt x="1944" y="8752"/>
                </a:lnTo>
                <a:lnTo>
                  <a:pt x="1944" y="13614"/>
                </a:lnTo>
                <a:lnTo>
                  <a:pt x="2917" y="13614"/>
                </a:lnTo>
                <a:lnTo>
                  <a:pt x="2917" y="14587"/>
                </a:lnTo>
                <a:lnTo>
                  <a:pt x="4667" y="18087"/>
                </a:lnTo>
                <a:lnTo>
                  <a:pt x="5658" y="22543"/>
                </a:lnTo>
                <a:lnTo>
                  <a:pt x="4862" y="23339"/>
                </a:lnTo>
                <a:lnTo>
                  <a:pt x="4862" y="24311"/>
                </a:lnTo>
                <a:lnTo>
                  <a:pt x="5834" y="25283"/>
                </a:lnTo>
                <a:lnTo>
                  <a:pt x="6806" y="27228"/>
                </a:lnTo>
                <a:lnTo>
                  <a:pt x="7779" y="34035"/>
                </a:lnTo>
                <a:lnTo>
                  <a:pt x="7779" y="36953"/>
                </a:lnTo>
                <a:lnTo>
                  <a:pt x="8752" y="40842"/>
                </a:lnTo>
                <a:lnTo>
                  <a:pt x="9724" y="44733"/>
                </a:lnTo>
                <a:lnTo>
                  <a:pt x="9724" y="48622"/>
                </a:lnTo>
                <a:lnTo>
                  <a:pt x="7779" y="44732"/>
                </a:lnTo>
                <a:lnTo>
                  <a:pt x="5834" y="40843"/>
                </a:lnTo>
                <a:lnTo>
                  <a:pt x="6806" y="48622"/>
                </a:lnTo>
                <a:lnTo>
                  <a:pt x="8751" y="50567"/>
                </a:lnTo>
                <a:lnTo>
                  <a:pt x="10696" y="55429"/>
                </a:lnTo>
                <a:lnTo>
                  <a:pt x="10696" y="56402"/>
                </a:lnTo>
                <a:lnTo>
                  <a:pt x="12641" y="60292"/>
                </a:lnTo>
                <a:lnTo>
                  <a:pt x="13614" y="62236"/>
                </a:lnTo>
                <a:lnTo>
                  <a:pt x="14586" y="65154"/>
                </a:lnTo>
                <a:lnTo>
                  <a:pt x="17503" y="79741"/>
                </a:lnTo>
                <a:lnTo>
                  <a:pt x="20421" y="91410"/>
                </a:lnTo>
                <a:lnTo>
                  <a:pt x="19449" y="92382"/>
                </a:lnTo>
                <a:lnTo>
                  <a:pt x="22366" y="96272"/>
                </a:lnTo>
                <a:lnTo>
                  <a:pt x="23338" y="100162"/>
                </a:lnTo>
                <a:lnTo>
                  <a:pt x="27228" y="109886"/>
                </a:lnTo>
                <a:lnTo>
                  <a:pt x="29173" y="116694"/>
                </a:lnTo>
                <a:lnTo>
                  <a:pt x="32091" y="123501"/>
                </a:lnTo>
                <a:lnTo>
                  <a:pt x="35008" y="129335"/>
                </a:lnTo>
                <a:lnTo>
                  <a:pt x="35980" y="133225"/>
                </a:lnTo>
                <a:lnTo>
                  <a:pt x="41814" y="144895"/>
                </a:lnTo>
                <a:lnTo>
                  <a:pt x="47649" y="154619"/>
                </a:lnTo>
                <a:lnTo>
                  <a:pt x="58346" y="176013"/>
                </a:lnTo>
                <a:lnTo>
                  <a:pt x="56402" y="174068"/>
                </a:lnTo>
                <a:lnTo>
                  <a:pt x="57374" y="176013"/>
                </a:lnTo>
                <a:lnTo>
                  <a:pt x="57374" y="176985"/>
                </a:lnTo>
                <a:lnTo>
                  <a:pt x="57374" y="177958"/>
                </a:lnTo>
                <a:lnTo>
                  <a:pt x="58346" y="178930"/>
                </a:lnTo>
                <a:lnTo>
                  <a:pt x="58346" y="177958"/>
                </a:lnTo>
                <a:lnTo>
                  <a:pt x="59319" y="179903"/>
                </a:lnTo>
                <a:lnTo>
                  <a:pt x="63208" y="183792"/>
                </a:lnTo>
                <a:lnTo>
                  <a:pt x="66126" y="188655"/>
                </a:lnTo>
                <a:lnTo>
                  <a:pt x="70015" y="194489"/>
                </a:lnTo>
                <a:lnTo>
                  <a:pt x="76823" y="203241"/>
                </a:lnTo>
                <a:lnTo>
                  <a:pt x="76823" y="204214"/>
                </a:lnTo>
                <a:lnTo>
                  <a:pt x="79740" y="208104"/>
                </a:lnTo>
                <a:lnTo>
                  <a:pt x="83630" y="212966"/>
                </a:lnTo>
                <a:lnTo>
                  <a:pt x="90437" y="223663"/>
                </a:lnTo>
                <a:lnTo>
                  <a:pt x="90437" y="225608"/>
                </a:lnTo>
                <a:lnTo>
                  <a:pt x="92382" y="228525"/>
                </a:lnTo>
                <a:lnTo>
                  <a:pt x="97244" y="232415"/>
                </a:lnTo>
                <a:lnTo>
                  <a:pt x="102106" y="238250"/>
                </a:lnTo>
                <a:lnTo>
                  <a:pt x="113776" y="251864"/>
                </a:lnTo>
                <a:lnTo>
                  <a:pt x="133225" y="272285"/>
                </a:lnTo>
                <a:lnTo>
                  <a:pt x="142949" y="282982"/>
                </a:lnTo>
                <a:lnTo>
                  <a:pt x="153646" y="292707"/>
                </a:lnTo>
                <a:lnTo>
                  <a:pt x="153646" y="294651"/>
                </a:lnTo>
                <a:lnTo>
                  <a:pt x="165316" y="303404"/>
                </a:lnTo>
                <a:lnTo>
                  <a:pt x="176012" y="314100"/>
                </a:lnTo>
                <a:lnTo>
                  <a:pt x="187682" y="323825"/>
                </a:lnTo>
                <a:lnTo>
                  <a:pt x="197406" y="332577"/>
                </a:lnTo>
                <a:lnTo>
                  <a:pt x="195461" y="332577"/>
                </a:lnTo>
                <a:lnTo>
                  <a:pt x="201296" y="337439"/>
                </a:lnTo>
                <a:lnTo>
                  <a:pt x="203241" y="338412"/>
                </a:lnTo>
                <a:lnTo>
                  <a:pt x="204214" y="338412"/>
                </a:lnTo>
                <a:lnTo>
                  <a:pt x="204214" y="337439"/>
                </a:lnTo>
                <a:lnTo>
                  <a:pt x="211021" y="343274"/>
                </a:lnTo>
                <a:lnTo>
                  <a:pt x="213938" y="346191"/>
                </a:lnTo>
                <a:lnTo>
                  <a:pt x="215883" y="348136"/>
                </a:lnTo>
                <a:lnTo>
                  <a:pt x="220745" y="352026"/>
                </a:lnTo>
                <a:lnTo>
                  <a:pt x="225607" y="353971"/>
                </a:lnTo>
                <a:lnTo>
                  <a:pt x="234360" y="361751"/>
                </a:lnTo>
                <a:lnTo>
                  <a:pt x="241795" y="366956"/>
                </a:lnTo>
                <a:lnTo>
                  <a:pt x="241167" y="367585"/>
                </a:lnTo>
                <a:lnTo>
                  <a:pt x="243111" y="368557"/>
                </a:lnTo>
                <a:lnTo>
                  <a:pt x="248946" y="373420"/>
                </a:lnTo>
                <a:lnTo>
                  <a:pt x="250891" y="374392"/>
                </a:lnTo>
                <a:lnTo>
                  <a:pt x="251863" y="374392"/>
                </a:lnTo>
                <a:lnTo>
                  <a:pt x="251863" y="373420"/>
                </a:lnTo>
                <a:lnTo>
                  <a:pt x="257698" y="378282"/>
                </a:lnTo>
                <a:lnTo>
                  <a:pt x="265478" y="383145"/>
                </a:lnTo>
                <a:lnTo>
                  <a:pt x="273257" y="388007"/>
                </a:lnTo>
                <a:lnTo>
                  <a:pt x="279092" y="392869"/>
                </a:lnTo>
                <a:lnTo>
                  <a:pt x="280065" y="392869"/>
                </a:lnTo>
                <a:lnTo>
                  <a:pt x="282009" y="393841"/>
                </a:lnTo>
                <a:lnTo>
                  <a:pt x="293679" y="401621"/>
                </a:lnTo>
                <a:lnTo>
                  <a:pt x="299513" y="404538"/>
                </a:lnTo>
                <a:lnTo>
                  <a:pt x="304375" y="407455"/>
                </a:lnTo>
                <a:lnTo>
                  <a:pt x="304375" y="408428"/>
                </a:lnTo>
                <a:lnTo>
                  <a:pt x="303403" y="408428"/>
                </a:lnTo>
                <a:lnTo>
                  <a:pt x="305348" y="409401"/>
                </a:lnTo>
                <a:lnTo>
                  <a:pt x="306321" y="409401"/>
                </a:lnTo>
                <a:lnTo>
                  <a:pt x="308265" y="409400"/>
                </a:lnTo>
                <a:lnTo>
                  <a:pt x="317990" y="415235"/>
                </a:lnTo>
                <a:lnTo>
                  <a:pt x="326742" y="421070"/>
                </a:lnTo>
                <a:lnTo>
                  <a:pt x="335494" y="427877"/>
                </a:lnTo>
                <a:lnTo>
                  <a:pt x="345218" y="432739"/>
                </a:lnTo>
                <a:lnTo>
                  <a:pt x="408427" y="464830"/>
                </a:lnTo>
                <a:lnTo>
                  <a:pt x="408428" y="465802"/>
                </a:lnTo>
                <a:lnTo>
                  <a:pt x="414262" y="467747"/>
                </a:lnTo>
                <a:lnTo>
                  <a:pt x="420097" y="470665"/>
                </a:lnTo>
                <a:lnTo>
                  <a:pt x="424959" y="473582"/>
                </a:lnTo>
                <a:lnTo>
                  <a:pt x="430794" y="475527"/>
                </a:lnTo>
                <a:lnTo>
                  <a:pt x="433711" y="477472"/>
                </a:lnTo>
                <a:lnTo>
                  <a:pt x="435656" y="477472"/>
                </a:lnTo>
                <a:lnTo>
                  <a:pt x="435656" y="478444"/>
                </a:lnTo>
                <a:lnTo>
                  <a:pt x="440519" y="480389"/>
                </a:lnTo>
                <a:lnTo>
                  <a:pt x="446353" y="483306"/>
                </a:lnTo>
                <a:lnTo>
                  <a:pt x="452188" y="486224"/>
                </a:lnTo>
                <a:lnTo>
                  <a:pt x="458992" y="489140"/>
                </a:lnTo>
                <a:lnTo>
                  <a:pt x="462885" y="491086"/>
                </a:lnTo>
                <a:lnTo>
                  <a:pt x="468719" y="493031"/>
                </a:lnTo>
                <a:lnTo>
                  <a:pt x="481362" y="498866"/>
                </a:lnTo>
                <a:lnTo>
                  <a:pt x="477472" y="497893"/>
                </a:lnTo>
                <a:lnTo>
                  <a:pt x="480389" y="499838"/>
                </a:lnTo>
                <a:lnTo>
                  <a:pt x="483306" y="499838"/>
                </a:lnTo>
                <a:lnTo>
                  <a:pt x="486223" y="500810"/>
                </a:lnTo>
                <a:lnTo>
                  <a:pt x="487196" y="502755"/>
                </a:lnTo>
                <a:lnTo>
                  <a:pt x="489141" y="502755"/>
                </a:lnTo>
                <a:lnTo>
                  <a:pt x="488168" y="501783"/>
                </a:lnTo>
                <a:lnTo>
                  <a:pt x="502755" y="508590"/>
                </a:lnTo>
                <a:lnTo>
                  <a:pt x="517342" y="513452"/>
                </a:lnTo>
                <a:lnTo>
                  <a:pt x="548460" y="524149"/>
                </a:lnTo>
                <a:lnTo>
                  <a:pt x="554295" y="527067"/>
                </a:lnTo>
                <a:lnTo>
                  <a:pt x="555267" y="528039"/>
                </a:lnTo>
                <a:lnTo>
                  <a:pt x="555267" y="529012"/>
                </a:lnTo>
                <a:lnTo>
                  <a:pt x="560129" y="529984"/>
                </a:lnTo>
                <a:lnTo>
                  <a:pt x="561102" y="529984"/>
                </a:lnTo>
                <a:lnTo>
                  <a:pt x="564019" y="530956"/>
                </a:lnTo>
                <a:lnTo>
                  <a:pt x="565964" y="532901"/>
                </a:lnTo>
                <a:lnTo>
                  <a:pt x="567909" y="533874"/>
                </a:lnTo>
                <a:lnTo>
                  <a:pt x="570826" y="534846"/>
                </a:lnTo>
                <a:lnTo>
                  <a:pt x="570826" y="533874"/>
                </a:lnTo>
                <a:lnTo>
                  <a:pt x="571799" y="533874"/>
                </a:lnTo>
                <a:lnTo>
                  <a:pt x="573744" y="533874"/>
                </a:lnTo>
                <a:lnTo>
                  <a:pt x="582496" y="538736"/>
                </a:lnTo>
                <a:lnTo>
                  <a:pt x="586386" y="539709"/>
                </a:lnTo>
                <a:lnTo>
                  <a:pt x="591248" y="541653"/>
                </a:lnTo>
                <a:lnTo>
                  <a:pt x="590276" y="541653"/>
                </a:lnTo>
                <a:lnTo>
                  <a:pt x="597082" y="542626"/>
                </a:lnTo>
                <a:lnTo>
                  <a:pt x="603889" y="544571"/>
                </a:lnTo>
                <a:lnTo>
                  <a:pt x="609724" y="546516"/>
                </a:lnTo>
                <a:lnTo>
                  <a:pt x="615559" y="546516"/>
                </a:lnTo>
                <a:lnTo>
                  <a:pt x="650567" y="556241"/>
                </a:lnTo>
                <a:lnTo>
                  <a:pt x="684603" y="565965"/>
                </a:lnTo>
                <a:lnTo>
                  <a:pt x="752674" y="581525"/>
                </a:lnTo>
                <a:lnTo>
                  <a:pt x="786710" y="589304"/>
                </a:lnTo>
                <a:lnTo>
                  <a:pt x="819773" y="596111"/>
                </a:lnTo>
                <a:lnTo>
                  <a:pt x="888817" y="608753"/>
                </a:lnTo>
                <a:lnTo>
                  <a:pt x="899514" y="611670"/>
                </a:lnTo>
                <a:lnTo>
                  <a:pt x="912155" y="613615"/>
                </a:lnTo>
                <a:lnTo>
                  <a:pt x="911183" y="613615"/>
                </a:lnTo>
                <a:lnTo>
                  <a:pt x="912156" y="613615"/>
                </a:lnTo>
                <a:lnTo>
                  <a:pt x="912155" y="613615"/>
                </a:lnTo>
                <a:lnTo>
                  <a:pt x="913128" y="613615"/>
                </a:lnTo>
                <a:lnTo>
                  <a:pt x="916046" y="613615"/>
                </a:lnTo>
                <a:lnTo>
                  <a:pt x="918963" y="613615"/>
                </a:lnTo>
                <a:lnTo>
                  <a:pt x="921880" y="613615"/>
                </a:lnTo>
                <a:lnTo>
                  <a:pt x="946191" y="617505"/>
                </a:lnTo>
                <a:lnTo>
                  <a:pt x="972448" y="620422"/>
                </a:lnTo>
                <a:lnTo>
                  <a:pt x="969530" y="620422"/>
                </a:lnTo>
                <a:lnTo>
                  <a:pt x="969530" y="621395"/>
                </a:lnTo>
                <a:lnTo>
                  <a:pt x="971475" y="621395"/>
                </a:lnTo>
                <a:lnTo>
                  <a:pt x="975365" y="620422"/>
                </a:lnTo>
                <a:lnTo>
                  <a:pt x="975365" y="621395"/>
                </a:lnTo>
                <a:lnTo>
                  <a:pt x="978282" y="621395"/>
                </a:lnTo>
                <a:lnTo>
                  <a:pt x="979164" y="620513"/>
                </a:lnTo>
                <a:lnTo>
                  <a:pt x="1044409" y="627229"/>
                </a:lnTo>
                <a:lnTo>
                  <a:pt x="1077472" y="631119"/>
                </a:lnTo>
                <a:lnTo>
                  <a:pt x="1110535" y="633064"/>
                </a:lnTo>
                <a:lnTo>
                  <a:pt x="1119287" y="634037"/>
                </a:lnTo>
                <a:lnTo>
                  <a:pt x="1129012" y="634037"/>
                </a:lnTo>
                <a:lnTo>
                  <a:pt x="1147488" y="635009"/>
                </a:lnTo>
                <a:lnTo>
                  <a:pt x="1171799" y="636954"/>
                </a:lnTo>
                <a:lnTo>
                  <a:pt x="1196111" y="638899"/>
                </a:lnTo>
                <a:lnTo>
                  <a:pt x="1220422" y="638899"/>
                </a:lnTo>
                <a:lnTo>
                  <a:pt x="1243275" y="638899"/>
                </a:lnTo>
                <a:lnTo>
                  <a:pt x="1243761" y="639871"/>
                </a:lnTo>
                <a:lnTo>
                  <a:pt x="1241816" y="640844"/>
                </a:lnTo>
                <a:lnTo>
                  <a:pt x="1235981" y="642788"/>
                </a:lnTo>
                <a:lnTo>
                  <a:pt x="1227229" y="643761"/>
                </a:lnTo>
                <a:lnTo>
                  <a:pt x="1212642" y="644733"/>
                </a:lnTo>
                <a:lnTo>
                  <a:pt x="1197083" y="644733"/>
                </a:lnTo>
                <a:lnTo>
                  <a:pt x="1180551" y="644733"/>
                </a:lnTo>
                <a:lnTo>
                  <a:pt x="1164992" y="644733"/>
                </a:lnTo>
                <a:lnTo>
                  <a:pt x="1164020" y="644733"/>
                </a:lnTo>
                <a:lnTo>
                  <a:pt x="1164020" y="643761"/>
                </a:lnTo>
                <a:lnTo>
                  <a:pt x="1163047" y="642789"/>
                </a:lnTo>
                <a:lnTo>
                  <a:pt x="1161102" y="642789"/>
                </a:lnTo>
                <a:lnTo>
                  <a:pt x="1144571" y="643761"/>
                </a:lnTo>
                <a:lnTo>
                  <a:pt x="1126095" y="642789"/>
                </a:lnTo>
                <a:lnTo>
                  <a:pt x="1106645" y="640844"/>
                </a:lnTo>
                <a:lnTo>
                  <a:pt x="1088169" y="637926"/>
                </a:lnTo>
                <a:lnTo>
                  <a:pt x="1089141" y="637926"/>
                </a:lnTo>
                <a:lnTo>
                  <a:pt x="1082334" y="637926"/>
                </a:lnTo>
                <a:lnTo>
                  <a:pt x="1074555" y="637926"/>
                </a:lnTo>
                <a:lnTo>
                  <a:pt x="1075527" y="637926"/>
                </a:lnTo>
                <a:lnTo>
                  <a:pt x="1075527" y="636954"/>
                </a:lnTo>
                <a:lnTo>
                  <a:pt x="1073582" y="636954"/>
                </a:lnTo>
                <a:lnTo>
                  <a:pt x="1069693" y="636954"/>
                </a:lnTo>
                <a:lnTo>
                  <a:pt x="1064830" y="637927"/>
                </a:lnTo>
                <a:lnTo>
                  <a:pt x="1062885" y="636954"/>
                </a:lnTo>
                <a:lnTo>
                  <a:pt x="1060941" y="635981"/>
                </a:lnTo>
                <a:lnTo>
                  <a:pt x="1058023" y="636954"/>
                </a:lnTo>
                <a:lnTo>
                  <a:pt x="1051216" y="636954"/>
                </a:lnTo>
                <a:lnTo>
                  <a:pt x="1044409" y="636954"/>
                </a:lnTo>
                <a:lnTo>
                  <a:pt x="1036629" y="635982"/>
                </a:lnTo>
                <a:lnTo>
                  <a:pt x="1028849" y="635009"/>
                </a:lnTo>
                <a:lnTo>
                  <a:pt x="1029822" y="635009"/>
                </a:lnTo>
                <a:lnTo>
                  <a:pt x="1017180" y="634037"/>
                </a:lnTo>
                <a:lnTo>
                  <a:pt x="1002593" y="633064"/>
                </a:lnTo>
                <a:lnTo>
                  <a:pt x="974392" y="631119"/>
                </a:lnTo>
                <a:lnTo>
                  <a:pt x="975365" y="630147"/>
                </a:lnTo>
                <a:lnTo>
                  <a:pt x="975365" y="629174"/>
                </a:lnTo>
                <a:lnTo>
                  <a:pt x="973420" y="630147"/>
                </a:lnTo>
                <a:lnTo>
                  <a:pt x="970503" y="630147"/>
                </a:lnTo>
                <a:lnTo>
                  <a:pt x="963695" y="630147"/>
                </a:lnTo>
                <a:lnTo>
                  <a:pt x="960778" y="629174"/>
                </a:lnTo>
                <a:lnTo>
                  <a:pt x="957861" y="629174"/>
                </a:lnTo>
                <a:lnTo>
                  <a:pt x="953971" y="629174"/>
                </a:lnTo>
                <a:lnTo>
                  <a:pt x="949109" y="628202"/>
                </a:lnTo>
                <a:lnTo>
                  <a:pt x="950081" y="628202"/>
                </a:lnTo>
                <a:lnTo>
                  <a:pt x="947164" y="628202"/>
                </a:lnTo>
                <a:lnTo>
                  <a:pt x="944247" y="628202"/>
                </a:lnTo>
                <a:lnTo>
                  <a:pt x="942301" y="627229"/>
                </a:lnTo>
                <a:lnTo>
                  <a:pt x="940357" y="628202"/>
                </a:lnTo>
                <a:lnTo>
                  <a:pt x="937439" y="626257"/>
                </a:lnTo>
                <a:lnTo>
                  <a:pt x="935495" y="627230"/>
                </a:lnTo>
                <a:lnTo>
                  <a:pt x="933549" y="626257"/>
                </a:lnTo>
                <a:lnTo>
                  <a:pt x="930632" y="625284"/>
                </a:lnTo>
                <a:lnTo>
                  <a:pt x="927715" y="625285"/>
                </a:lnTo>
                <a:lnTo>
                  <a:pt x="923825" y="625284"/>
                </a:lnTo>
                <a:lnTo>
                  <a:pt x="919936" y="624312"/>
                </a:lnTo>
                <a:lnTo>
                  <a:pt x="911183" y="622367"/>
                </a:lnTo>
                <a:lnTo>
                  <a:pt x="909463" y="622367"/>
                </a:lnTo>
                <a:lnTo>
                  <a:pt x="910211" y="622367"/>
                </a:lnTo>
                <a:lnTo>
                  <a:pt x="912155" y="622367"/>
                </a:lnTo>
                <a:lnTo>
                  <a:pt x="911183" y="621395"/>
                </a:lnTo>
                <a:lnTo>
                  <a:pt x="893679" y="619450"/>
                </a:lnTo>
                <a:lnTo>
                  <a:pt x="875203" y="617505"/>
                </a:lnTo>
                <a:lnTo>
                  <a:pt x="840194" y="610698"/>
                </a:lnTo>
                <a:lnTo>
                  <a:pt x="836305" y="609725"/>
                </a:lnTo>
                <a:lnTo>
                  <a:pt x="835332" y="608753"/>
                </a:lnTo>
                <a:lnTo>
                  <a:pt x="829498" y="607780"/>
                </a:lnTo>
                <a:lnTo>
                  <a:pt x="823663" y="607780"/>
                </a:lnTo>
                <a:lnTo>
                  <a:pt x="821718" y="605835"/>
                </a:lnTo>
                <a:lnTo>
                  <a:pt x="818800" y="605835"/>
                </a:lnTo>
                <a:lnTo>
                  <a:pt x="816856" y="605835"/>
                </a:lnTo>
                <a:lnTo>
                  <a:pt x="814911" y="605835"/>
                </a:lnTo>
                <a:lnTo>
                  <a:pt x="811993" y="605836"/>
                </a:lnTo>
                <a:lnTo>
                  <a:pt x="813939" y="604863"/>
                </a:lnTo>
                <a:lnTo>
                  <a:pt x="813939" y="603891"/>
                </a:lnTo>
                <a:lnTo>
                  <a:pt x="807131" y="603891"/>
                </a:lnTo>
                <a:lnTo>
                  <a:pt x="799352" y="602918"/>
                </a:lnTo>
                <a:lnTo>
                  <a:pt x="801297" y="602918"/>
                </a:lnTo>
                <a:lnTo>
                  <a:pt x="801297" y="601946"/>
                </a:lnTo>
                <a:lnTo>
                  <a:pt x="797407" y="601945"/>
                </a:lnTo>
                <a:lnTo>
                  <a:pt x="794489" y="600973"/>
                </a:lnTo>
                <a:lnTo>
                  <a:pt x="787682" y="600001"/>
                </a:lnTo>
                <a:lnTo>
                  <a:pt x="789627" y="599028"/>
                </a:lnTo>
                <a:lnTo>
                  <a:pt x="785738" y="598056"/>
                </a:lnTo>
                <a:lnTo>
                  <a:pt x="784765" y="599028"/>
                </a:lnTo>
                <a:lnTo>
                  <a:pt x="783792" y="599028"/>
                </a:lnTo>
                <a:lnTo>
                  <a:pt x="780875" y="599028"/>
                </a:lnTo>
                <a:lnTo>
                  <a:pt x="781848" y="599028"/>
                </a:lnTo>
                <a:lnTo>
                  <a:pt x="781848" y="598056"/>
                </a:lnTo>
                <a:lnTo>
                  <a:pt x="776985" y="598056"/>
                </a:lnTo>
                <a:lnTo>
                  <a:pt x="771151" y="597084"/>
                </a:lnTo>
                <a:lnTo>
                  <a:pt x="760454" y="595138"/>
                </a:lnTo>
                <a:lnTo>
                  <a:pt x="750730" y="592221"/>
                </a:lnTo>
                <a:lnTo>
                  <a:pt x="741005" y="590276"/>
                </a:lnTo>
                <a:lnTo>
                  <a:pt x="740032" y="589304"/>
                </a:lnTo>
                <a:lnTo>
                  <a:pt x="739060" y="589304"/>
                </a:lnTo>
                <a:lnTo>
                  <a:pt x="738087" y="588332"/>
                </a:lnTo>
                <a:lnTo>
                  <a:pt x="735170" y="587359"/>
                </a:lnTo>
                <a:lnTo>
                  <a:pt x="734198" y="587359"/>
                </a:lnTo>
                <a:lnTo>
                  <a:pt x="733225" y="587359"/>
                </a:lnTo>
                <a:lnTo>
                  <a:pt x="729336" y="587359"/>
                </a:lnTo>
                <a:lnTo>
                  <a:pt x="726418" y="587359"/>
                </a:lnTo>
                <a:lnTo>
                  <a:pt x="727390" y="588331"/>
                </a:lnTo>
                <a:lnTo>
                  <a:pt x="716694" y="585414"/>
                </a:lnTo>
                <a:lnTo>
                  <a:pt x="707942" y="583469"/>
                </a:lnTo>
                <a:lnTo>
                  <a:pt x="708914" y="582497"/>
                </a:lnTo>
                <a:lnTo>
                  <a:pt x="708914" y="581524"/>
                </a:lnTo>
                <a:lnTo>
                  <a:pt x="710859" y="581524"/>
                </a:lnTo>
                <a:lnTo>
                  <a:pt x="707942" y="579580"/>
                </a:lnTo>
                <a:lnTo>
                  <a:pt x="709887" y="579580"/>
                </a:lnTo>
                <a:lnTo>
                  <a:pt x="704052" y="578607"/>
                </a:lnTo>
                <a:lnTo>
                  <a:pt x="699190" y="577635"/>
                </a:lnTo>
                <a:lnTo>
                  <a:pt x="691410" y="577634"/>
                </a:lnTo>
                <a:lnTo>
                  <a:pt x="687520" y="576662"/>
                </a:lnTo>
                <a:lnTo>
                  <a:pt x="682658" y="575690"/>
                </a:lnTo>
                <a:lnTo>
                  <a:pt x="683631" y="575690"/>
                </a:lnTo>
                <a:lnTo>
                  <a:pt x="683630" y="574717"/>
                </a:lnTo>
                <a:lnTo>
                  <a:pt x="682658" y="574717"/>
                </a:lnTo>
                <a:lnTo>
                  <a:pt x="683630" y="573745"/>
                </a:lnTo>
                <a:lnTo>
                  <a:pt x="672933" y="574717"/>
                </a:lnTo>
                <a:lnTo>
                  <a:pt x="670989" y="573745"/>
                </a:lnTo>
                <a:lnTo>
                  <a:pt x="670989" y="572772"/>
                </a:lnTo>
                <a:lnTo>
                  <a:pt x="669044" y="572772"/>
                </a:lnTo>
                <a:lnTo>
                  <a:pt x="668071" y="572772"/>
                </a:lnTo>
                <a:lnTo>
                  <a:pt x="666126" y="572772"/>
                </a:lnTo>
                <a:lnTo>
                  <a:pt x="660292" y="571800"/>
                </a:lnTo>
                <a:lnTo>
                  <a:pt x="657374" y="569855"/>
                </a:lnTo>
                <a:lnTo>
                  <a:pt x="655429" y="568882"/>
                </a:lnTo>
                <a:lnTo>
                  <a:pt x="657374" y="568883"/>
                </a:lnTo>
                <a:lnTo>
                  <a:pt x="657374" y="567910"/>
                </a:lnTo>
                <a:lnTo>
                  <a:pt x="647650" y="565965"/>
                </a:lnTo>
                <a:lnTo>
                  <a:pt x="642787" y="564993"/>
                </a:lnTo>
                <a:lnTo>
                  <a:pt x="641815" y="564993"/>
                </a:lnTo>
                <a:lnTo>
                  <a:pt x="641815" y="565965"/>
                </a:lnTo>
                <a:lnTo>
                  <a:pt x="638898" y="565965"/>
                </a:lnTo>
                <a:lnTo>
                  <a:pt x="633063" y="564021"/>
                </a:lnTo>
                <a:lnTo>
                  <a:pt x="634036" y="564021"/>
                </a:lnTo>
                <a:lnTo>
                  <a:pt x="635008" y="563048"/>
                </a:lnTo>
                <a:lnTo>
                  <a:pt x="625284" y="562076"/>
                </a:lnTo>
                <a:lnTo>
                  <a:pt x="615559" y="560130"/>
                </a:lnTo>
                <a:lnTo>
                  <a:pt x="617504" y="560130"/>
                </a:lnTo>
                <a:lnTo>
                  <a:pt x="619449" y="560130"/>
                </a:lnTo>
                <a:lnTo>
                  <a:pt x="613614" y="558186"/>
                </a:lnTo>
                <a:lnTo>
                  <a:pt x="606807" y="556241"/>
                </a:lnTo>
                <a:lnTo>
                  <a:pt x="600972" y="554295"/>
                </a:lnTo>
                <a:lnTo>
                  <a:pt x="595138" y="552350"/>
                </a:lnTo>
                <a:lnTo>
                  <a:pt x="596110" y="553323"/>
                </a:lnTo>
                <a:lnTo>
                  <a:pt x="595138" y="553323"/>
                </a:lnTo>
                <a:lnTo>
                  <a:pt x="592220" y="551378"/>
                </a:lnTo>
                <a:lnTo>
                  <a:pt x="589303" y="550406"/>
                </a:lnTo>
                <a:lnTo>
                  <a:pt x="587358" y="549433"/>
                </a:lnTo>
                <a:lnTo>
                  <a:pt x="583468" y="548461"/>
                </a:lnTo>
                <a:lnTo>
                  <a:pt x="582496" y="548461"/>
                </a:lnTo>
                <a:lnTo>
                  <a:pt x="585413" y="549433"/>
                </a:lnTo>
                <a:lnTo>
                  <a:pt x="572771" y="545543"/>
                </a:lnTo>
                <a:lnTo>
                  <a:pt x="564992" y="543598"/>
                </a:lnTo>
                <a:lnTo>
                  <a:pt x="557212" y="540681"/>
                </a:lnTo>
                <a:lnTo>
                  <a:pt x="554295" y="540681"/>
                </a:lnTo>
                <a:lnTo>
                  <a:pt x="549433" y="539708"/>
                </a:lnTo>
                <a:lnTo>
                  <a:pt x="550405" y="538736"/>
                </a:lnTo>
                <a:lnTo>
                  <a:pt x="546515" y="536791"/>
                </a:lnTo>
                <a:lnTo>
                  <a:pt x="544570" y="535819"/>
                </a:lnTo>
                <a:lnTo>
                  <a:pt x="547488" y="536791"/>
                </a:lnTo>
                <a:lnTo>
                  <a:pt x="548460" y="537763"/>
                </a:lnTo>
                <a:lnTo>
                  <a:pt x="550405" y="537764"/>
                </a:lnTo>
                <a:lnTo>
                  <a:pt x="554295" y="538736"/>
                </a:lnTo>
                <a:lnTo>
                  <a:pt x="553322" y="537764"/>
                </a:lnTo>
                <a:lnTo>
                  <a:pt x="550405" y="537764"/>
                </a:lnTo>
                <a:lnTo>
                  <a:pt x="544570" y="535819"/>
                </a:lnTo>
                <a:lnTo>
                  <a:pt x="544570" y="535819"/>
                </a:lnTo>
                <a:lnTo>
                  <a:pt x="544570" y="535819"/>
                </a:lnTo>
                <a:lnTo>
                  <a:pt x="541653" y="534846"/>
                </a:lnTo>
                <a:lnTo>
                  <a:pt x="538736" y="533874"/>
                </a:lnTo>
                <a:lnTo>
                  <a:pt x="536791" y="532901"/>
                </a:lnTo>
                <a:lnTo>
                  <a:pt x="537763" y="532901"/>
                </a:lnTo>
                <a:lnTo>
                  <a:pt x="538735" y="531929"/>
                </a:lnTo>
                <a:lnTo>
                  <a:pt x="536791" y="531929"/>
                </a:lnTo>
                <a:lnTo>
                  <a:pt x="532901" y="530956"/>
                </a:lnTo>
                <a:lnTo>
                  <a:pt x="529984" y="529984"/>
                </a:lnTo>
                <a:lnTo>
                  <a:pt x="527067" y="529011"/>
                </a:lnTo>
                <a:lnTo>
                  <a:pt x="526094" y="529011"/>
                </a:lnTo>
                <a:lnTo>
                  <a:pt x="525121" y="529012"/>
                </a:lnTo>
                <a:lnTo>
                  <a:pt x="524149" y="529012"/>
                </a:lnTo>
                <a:lnTo>
                  <a:pt x="523177" y="528039"/>
                </a:lnTo>
                <a:lnTo>
                  <a:pt x="520259" y="527067"/>
                </a:lnTo>
                <a:lnTo>
                  <a:pt x="517342" y="526094"/>
                </a:lnTo>
                <a:lnTo>
                  <a:pt x="517342" y="525122"/>
                </a:lnTo>
                <a:lnTo>
                  <a:pt x="518314" y="524149"/>
                </a:lnTo>
                <a:lnTo>
                  <a:pt x="514425" y="524149"/>
                </a:lnTo>
                <a:lnTo>
                  <a:pt x="511507" y="524150"/>
                </a:lnTo>
                <a:lnTo>
                  <a:pt x="511507" y="523177"/>
                </a:lnTo>
                <a:lnTo>
                  <a:pt x="509562" y="523177"/>
                </a:lnTo>
                <a:lnTo>
                  <a:pt x="507617" y="522204"/>
                </a:lnTo>
                <a:lnTo>
                  <a:pt x="504700" y="521232"/>
                </a:lnTo>
                <a:lnTo>
                  <a:pt x="501782" y="521232"/>
                </a:lnTo>
                <a:lnTo>
                  <a:pt x="494003" y="517342"/>
                </a:lnTo>
                <a:lnTo>
                  <a:pt x="490114" y="515397"/>
                </a:lnTo>
                <a:lnTo>
                  <a:pt x="487195" y="513452"/>
                </a:lnTo>
                <a:lnTo>
                  <a:pt x="481361" y="512480"/>
                </a:lnTo>
                <a:lnTo>
                  <a:pt x="475527" y="509563"/>
                </a:lnTo>
                <a:lnTo>
                  <a:pt x="477471" y="509563"/>
                </a:lnTo>
                <a:lnTo>
                  <a:pt x="474554" y="508590"/>
                </a:lnTo>
                <a:lnTo>
                  <a:pt x="471637" y="507617"/>
                </a:lnTo>
                <a:lnTo>
                  <a:pt x="468719" y="505673"/>
                </a:lnTo>
                <a:lnTo>
                  <a:pt x="463857" y="502755"/>
                </a:lnTo>
                <a:lnTo>
                  <a:pt x="461912" y="501783"/>
                </a:lnTo>
                <a:lnTo>
                  <a:pt x="460939" y="502756"/>
                </a:lnTo>
                <a:lnTo>
                  <a:pt x="459967" y="503728"/>
                </a:lnTo>
                <a:lnTo>
                  <a:pt x="457050" y="501783"/>
                </a:lnTo>
                <a:lnTo>
                  <a:pt x="453160" y="499838"/>
                </a:lnTo>
                <a:close/>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Content Placeholder 12"/>
          <p:cNvSpPr>
            <a:spLocks noGrp="1"/>
          </p:cNvSpPr>
          <p:nvPr>
            <p:ph sz="quarter" idx="13"/>
          </p:nvPr>
        </p:nvSpPr>
        <p:spPr>
          <a:xfrm>
            <a:off x="841248" y="2743199"/>
            <a:ext cx="3017520" cy="3246120"/>
          </a:xfrm>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15" name="Content Placeholder 14"/>
          <p:cNvSpPr>
            <a:spLocks noGrp="1"/>
          </p:cNvSpPr>
          <p:nvPr>
            <p:ph sz="quarter" idx="14"/>
          </p:nvPr>
        </p:nvSpPr>
        <p:spPr>
          <a:xfrm>
            <a:off x="5294376" y="2743200"/>
            <a:ext cx="3017520" cy="3246120"/>
          </a:xfrm>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Date Placeholder 2"/>
          <p:cNvSpPr>
            <a:spLocks noGrp="1"/>
          </p:cNvSpPr>
          <p:nvPr>
            <p:ph type="dt" sz="half" idx="10"/>
          </p:nvPr>
        </p:nvSpPr>
        <p:spPr/>
        <p:txBody>
          <a:bodyPr/>
          <a:lstStyle/>
          <a:p>
            <a:fld id="{65AFCB32-F038-7B46-9AC5-D793246687D3}" type="datetimeFigureOut">
              <a:rPr lang="en-US" smtClean="0"/>
              <a:t>11/1/15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62359C8-DB32-AC47-B349-76409CA8D24C}"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5AFCB32-F038-7B46-9AC5-D793246687D3}" type="datetimeFigureOut">
              <a:rPr lang="en-US" smtClean="0"/>
              <a:t>11/1/15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62359C8-DB32-AC47-B349-76409CA8D24C}"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51280" y="1487081"/>
            <a:ext cx="3008313" cy="1921339"/>
          </a:xfrm>
        </p:spPr>
        <p:txBody>
          <a:bodyPr anchor="b"/>
          <a:lstStyle>
            <a:lvl1pPr algn="l">
              <a:defRPr sz="2400" b="0"/>
            </a:lvl1pPr>
          </a:lstStyle>
          <a:p>
            <a:r>
              <a:rPr lang="en-GB" smtClean="0"/>
              <a:t>Click to edit Master title style</a:t>
            </a:r>
            <a:endParaRPr lang="en-US"/>
          </a:p>
        </p:txBody>
      </p:sp>
      <p:sp>
        <p:nvSpPr>
          <p:cNvPr id="3" name="Content Placeholder 2"/>
          <p:cNvSpPr>
            <a:spLocks noGrp="1"/>
          </p:cNvSpPr>
          <p:nvPr>
            <p:ph idx="1"/>
          </p:nvPr>
        </p:nvSpPr>
        <p:spPr>
          <a:xfrm>
            <a:off x="3893350" y="835428"/>
            <a:ext cx="4699370" cy="5151526"/>
          </a:xfrm>
        </p:spPr>
        <p:txBody>
          <a:bodyPr anchor="ct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4" name="Text Placeholder 3"/>
          <p:cNvSpPr>
            <a:spLocks noGrp="1"/>
          </p:cNvSpPr>
          <p:nvPr>
            <p:ph type="body" sz="half" idx="2"/>
          </p:nvPr>
        </p:nvSpPr>
        <p:spPr>
          <a:xfrm>
            <a:off x="551280" y="3408420"/>
            <a:ext cx="3008313" cy="19190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65AFCB32-F038-7B46-9AC5-D793246687D3}" type="datetimeFigureOut">
              <a:rPr lang="en-US" smtClean="0"/>
              <a:t>11/1/15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62359C8-DB32-AC47-B349-76409CA8D24C}"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tape.png"/>
          <p:cNvPicPr>
            <a:picLocks noChangeAspect="1"/>
          </p:cNvPicPr>
          <p:nvPr/>
        </p:nvPicPr>
        <p:blipFill>
          <a:blip r:embed="rId2"/>
          <a:stretch>
            <a:fillRect/>
          </a:stretch>
        </p:blipFill>
        <p:spPr>
          <a:xfrm>
            <a:off x="3124200" y="191206"/>
            <a:ext cx="2781300" cy="819150"/>
          </a:xfrm>
          <a:prstGeom prst="rect">
            <a:avLst/>
          </a:prstGeom>
        </p:spPr>
      </p:pic>
      <p:sp>
        <p:nvSpPr>
          <p:cNvPr id="2" name="Title 1"/>
          <p:cNvSpPr>
            <a:spLocks noGrp="1"/>
          </p:cNvSpPr>
          <p:nvPr>
            <p:ph type="title"/>
          </p:nvPr>
        </p:nvSpPr>
        <p:spPr>
          <a:xfrm>
            <a:off x="551280" y="4669654"/>
            <a:ext cx="8041440" cy="719865"/>
          </a:xfrm>
        </p:spPr>
        <p:txBody>
          <a:bodyPr anchor="b"/>
          <a:lstStyle>
            <a:lvl1pPr algn="ctr">
              <a:defRPr sz="3600" b="0"/>
            </a:lvl1pPr>
          </a:lstStyle>
          <a:p>
            <a:r>
              <a:rPr lang="en-GB" smtClean="0"/>
              <a:t>Click to edit Master title style</a:t>
            </a:r>
            <a:endParaRPr lang="en-US" dirty="0"/>
          </a:p>
        </p:txBody>
      </p:sp>
      <p:sp>
        <p:nvSpPr>
          <p:cNvPr id="3" name="Picture Placeholder 2"/>
          <p:cNvSpPr>
            <a:spLocks noGrp="1" noChangeAspect="1"/>
          </p:cNvSpPr>
          <p:nvPr>
            <p:ph type="pic" idx="1"/>
          </p:nvPr>
        </p:nvSpPr>
        <p:spPr>
          <a:xfrm rot="-60000">
            <a:off x="2130552" y="594360"/>
            <a:ext cx="4873752" cy="3657600"/>
          </a:xfrm>
          <a:solidFill>
            <a:srgbClr val="FFFFFF">
              <a:shade val="85000"/>
            </a:srgbClr>
          </a:solid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smtClean="0"/>
              <a:t>Drag picture to placeholder or click icon to add</a:t>
            </a:r>
            <a:endParaRPr lang="en-US"/>
          </a:p>
        </p:txBody>
      </p:sp>
      <p:sp>
        <p:nvSpPr>
          <p:cNvPr id="4" name="Text Placeholder 3"/>
          <p:cNvSpPr>
            <a:spLocks noGrp="1"/>
          </p:cNvSpPr>
          <p:nvPr>
            <p:ph type="body" sz="half" idx="2"/>
          </p:nvPr>
        </p:nvSpPr>
        <p:spPr>
          <a:xfrm>
            <a:off x="1219200" y="5416153"/>
            <a:ext cx="6705600" cy="603126"/>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65AFCB32-F038-7B46-9AC5-D793246687D3}" type="datetimeFigureOut">
              <a:rPr lang="en-US" smtClean="0"/>
              <a:t>11/1/15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62359C8-DB32-AC47-B349-76409CA8D24C}"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Vertical Text Placeholder 2"/>
          <p:cNvSpPr>
            <a:spLocks noGrp="1"/>
          </p:cNvSpPr>
          <p:nvPr>
            <p:ph type="body" orient="vert" idx="1"/>
          </p:nvPr>
        </p:nvSpPr>
        <p:spPr/>
        <p:txBody>
          <a:bodyPr vert="eaVert" anchor="ct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65AFCB32-F038-7B46-9AC5-D793246687D3}" type="datetimeFigureOut">
              <a:rPr lang="en-US" smtClean="0"/>
              <a:t>11/1/15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62359C8-DB32-AC47-B349-76409CA8D24C}"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550278"/>
            <a:ext cx="1963320" cy="5469523"/>
          </a:xfrm>
        </p:spPr>
        <p:txBody>
          <a:bodyPr vert="eaVert"/>
          <a:lstStyle/>
          <a:p>
            <a:r>
              <a:rPr lang="en-GB" smtClean="0"/>
              <a:t>Click to edit Master title style</a:t>
            </a:r>
            <a:endParaRPr lang="en-US"/>
          </a:p>
        </p:txBody>
      </p:sp>
      <p:sp>
        <p:nvSpPr>
          <p:cNvPr id="3" name="Vertical Text Placeholder 2"/>
          <p:cNvSpPr>
            <a:spLocks noGrp="1"/>
          </p:cNvSpPr>
          <p:nvPr>
            <p:ph type="body" orient="vert" idx="1"/>
          </p:nvPr>
        </p:nvSpPr>
        <p:spPr>
          <a:xfrm>
            <a:off x="551280" y="838199"/>
            <a:ext cx="5907840" cy="5181602"/>
          </a:xfrm>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65AFCB32-F038-7B46-9AC5-D793246687D3}" type="datetimeFigureOut">
              <a:rPr lang="en-US" smtClean="0"/>
              <a:t>11/1/15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62359C8-DB32-AC47-B349-76409CA8D24C}"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3"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Interior-Overlay.png"/>
          <p:cNvPicPr>
            <a:picLocks noChangeAspect="1"/>
          </p:cNvPicPr>
          <p:nvPr/>
        </p:nvPicPr>
        <p:blipFill>
          <a:blip r:embed="rId13">
            <a:lum bright="-10000"/>
          </a:blip>
          <a:stretch>
            <a:fillRect/>
          </a:stretch>
        </p:blipFill>
        <p:spPr>
          <a:xfrm>
            <a:off x="0" y="0"/>
            <a:ext cx="9144000" cy="6858000"/>
          </a:xfrm>
          <a:prstGeom prst="rect">
            <a:avLst/>
          </a:prstGeom>
        </p:spPr>
      </p:pic>
      <p:sp>
        <p:nvSpPr>
          <p:cNvPr id="2" name="Title Placeholder 1"/>
          <p:cNvSpPr>
            <a:spLocks noGrp="1"/>
          </p:cNvSpPr>
          <p:nvPr>
            <p:ph type="title"/>
          </p:nvPr>
        </p:nvSpPr>
        <p:spPr>
          <a:xfrm>
            <a:off x="551280" y="436563"/>
            <a:ext cx="8041440" cy="1442674"/>
          </a:xfrm>
          <a:prstGeom prst="rect">
            <a:avLst/>
          </a:prstGeom>
        </p:spPr>
        <p:txBody>
          <a:bodyPr vert="horz" lIns="91440" tIns="45720" rIns="91440" bIns="45720" rtlCol="0" anchor="ctr">
            <a:noAutofit/>
          </a:bodyPr>
          <a:lstStyle/>
          <a:p>
            <a:r>
              <a:rPr lang="en-GB" smtClean="0"/>
              <a:t>Click to edit Master title style</a:t>
            </a:r>
            <a:endParaRPr lang="en-US" dirty="0"/>
          </a:p>
        </p:txBody>
      </p:sp>
      <p:sp>
        <p:nvSpPr>
          <p:cNvPr id="3" name="Text Placeholder 2"/>
          <p:cNvSpPr>
            <a:spLocks noGrp="1"/>
          </p:cNvSpPr>
          <p:nvPr>
            <p:ph type="body" idx="1"/>
          </p:nvPr>
        </p:nvSpPr>
        <p:spPr>
          <a:xfrm>
            <a:off x="838200" y="2038388"/>
            <a:ext cx="7467600" cy="3951337"/>
          </a:xfrm>
          <a:prstGeom prst="rect">
            <a:avLst/>
          </a:prstGeom>
        </p:spPr>
        <p:txBody>
          <a:bodyPr vert="horz" lIns="91440" tIns="45720" rIns="91440" bIns="45720" rtlCol="0">
            <a:normAutofit/>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4" name="Date Placeholder 3"/>
          <p:cNvSpPr>
            <a:spLocks noGrp="1"/>
          </p:cNvSpPr>
          <p:nvPr>
            <p:ph type="dt" sz="half" idx="2"/>
          </p:nvPr>
        </p:nvSpPr>
        <p:spPr>
          <a:xfrm>
            <a:off x="551280" y="6148875"/>
            <a:ext cx="2133600" cy="365125"/>
          </a:xfrm>
          <a:prstGeom prst="rect">
            <a:avLst/>
          </a:prstGeom>
        </p:spPr>
        <p:txBody>
          <a:bodyPr vert="horz" lIns="91440" tIns="45720" rIns="91440" bIns="45720" rtlCol="0" anchor="ctr"/>
          <a:lstStyle>
            <a:lvl1pPr algn="l">
              <a:defRPr sz="1400" b="0">
                <a:solidFill>
                  <a:schemeClr val="tx1">
                    <a:lumMod val="50000"/>
                    <a:lumOff val="50000"/>
                  </a:schemeClr>
                </a:solidFill>
                <a:latin typeface="Rage Italic" pitchFamily="66" charset="0"/>
                <a:cs typeface="Rage Italic" pitchFamily="66" charset="0"/>
              </a:defRPr>
            </a:lvl1pPr>
          </a:lstStyle>
          <a:p>
            <a:fld id="{65AFCB32-F038-7B46-9AC5-D793246687D3}" type="datetimeFigureOut">
              <a:rPr lang="en-US" smtClean="0"/>
              <a:t>11/1/15</a:t>
            </a:fld>
            <a:endParaRPr lang="en-US"/>
          </a:p>
        </p:txBody>
      </p:sp>
      <p:sp>
        <p:nvSpPr>
          <p:cNvPr id="5" name="Footer Placeholder 4"/>
          <p:cNvSpPr>
            <a:spLocks noGrp="1"/>
          </p:cNvSpPr>
          <p:nvPr>
            <p:ph type="ftr" sz="quarter" idx="3"/>
          </p:nvPr>
        </p:nvSpPr>
        <p:spPr>
          <a:xfrm>
            <a:off x="3124200" y="6148875"/>
            <a:ext cx="2895600" cy="365125"/>
          </a:xfrm>
          <a:prstGeom prst="rect">
            <a:avLst/>
          </a:prstGeom>
        </p:spPr>
        <p:txBody>
          <a:bodyPr vert="horz" lIns="91440" tIns="45720" rIns="91440" bIns="45720" rtlCol="0" anchor="ctr"/>
          <a:lstStyle>
            <a:lvl1pPr algn="ctr">
              <a:defRPr sz="1400" b="0">
                <a:solidFill>
                  <a:schemeClr val="tx1">
                    <a:lumMod val="50000"/>
                    <a:lumOff val="50000"/>
                  </a:schemeClr>
                </a:solidFill>
                <a:latin typeface="Rage Italic" pitchFamily="66" charset="0"/>
                <a:cs typeface="Rage Italic" pitchFamily="66" charset="0"/>
              </a:defRPr>
            </a:lvl1pPr>
          </a:lstStyle>
          <a:p>
            <a:endParaRPr lang="en-US"/>
          </a:p>
        </p:txBody>
      </p:sp>
      <p:sp>
        <p:nvSpPr>
          <p:cNvPr id="6" name="Slide Number Placeholder 5"/>
          <p:cNvSpPr>
            <a:spLocks noGrp="1"/>
          </p:cNvSpPr>
          <p:nvPr>
            <p:ph type="sldNum" sz="quarter" idx="4"/>
          </p:nvPr>
        </p:nvSpPr>
        <p:spPr>
          <a:xfrm>
            <a:off x="6459120" y="6148875"/>
            <a:ext cx="2133600" cy="365125"/>
          </a:xfrm>
          <a:prstGeom prst="rect">
            <a:avLst/>
          </a:prstGeom>
        </p:spPr>
        <p:txBody>
          <a:bodyPr vert="horz" lIns="91440" tIns="45720" rIns="91440" bIns="45720" rtlCol="0" anchor="ctr"/>
          <a:lstStyle>
            <a:lvl1pPr algn="r">
              <a:defRPr sz="1400" b="0">
                <a:solidFill>
                  <a:schemeClr val="tx1">
                    <a:lumMod val="50000"/>
                    <a:lumOff val="50000"/>
                  </a:schemeClr>
                </a:solidFill>
                <a:latin typeface="Rage Italic" pitchFamily="66" charset="0"/>
                <a:cs typeface="Rage Italic" pitchFamily="66" charset="0"/>
              </a:defRPr>
            </a:lvl1pPr>
          </a:lstStyle>
          <a:p>
            <a:fld id="{162359C8-DB32-AC47-B349-76409CA8D24C}"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 id="2147483708" r:id="rId6"/>
    <p:sldLayoutId id="2147483709" r:id="rId7"/>
    <p:sldLayoutId id="2147483710" r:id="rId8"/>
    <p:sldLayoutId id="2147483711" r:id="rId9"/>
    <p:sldLayoutId id="2147483712" r:id="rId10"/>
    <p:sldLayoutId id="2147483713" r:id="rId11"/>
  </p:sldLayoutIdLst>
  <p:txStyles>
    <p:titleStyle>
      <a:lvl1pPr algn="ctr" defTabSz="457200" rtl="0" eaLnBrk="1" latinLnBrk="0" hangingPunct="1">
        <a:spcBef>
          <a:spcPct val="0"/>
        </a:spcBef>
        <a:buNone/>
        <a:defRPr sz="48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228600" algn="l" defTabSz="457200" rtl="0" eaLnBrk="1" latinLnBrk="0" hangingPunct="1">
        <a:spcBef>
          <a:spcPct val="20000"/>
        </a:spcBef>
        <a:buClr>
          <a:schemeClr val="accent1"/>
        </a:buClr>
        <a:buSzPct val="95000"/>
        <a:buFont typeface="Rage Italic" pitchFamily="66" charset="0"/>
        <a:buChar char="0"/>
        <a:defRPr sz="2400" kern="1200">
          <a:solidFill>
            <a:schemeClr val="tx1">
              <a:lumMod val="75000"/>
              <a:lumOff val="25000"/>
            </a:schemeClr>
          </a:solidFill>
          <a:latin typeface="+mn-lt"/>
          <a:ea typeface="+mn-ea"/>
          <a:cs typeface="+mn-cs"/>
        </a:defRPr>
      </a:lvl1pPr>
      <a:lvl2pPr marL="557784" indent="-228600" algn="l" defTabSz="457200" rtl="0" eaLnBrk="1" latinLnBrk="0" hangingPunct="1">
        <a:spcBef>
          <a:spcPct val="20000"/>
        </a:spcBef>
        <a:buClr>
          <a:schemeClr val="accent1"/>
        </a:buClr>
        <a:buSzPct val="95000"/>
        <a:buFont typeface="Rage Italic" pitchFamily="66" charset="0"/>
        <a:buChar char="0"/>
        <a:defRPr sz="2200" kern="1200">
          <a:solidFill>
            <a:schemeClr val="tx1">
              <a:lumMod val="75000"/>
              <a:lumOff val="25000"/>
            </a:schemeClr>
          </a:solidFill>
          <a:latin typeface="+mn-lt"/>
          <a:ea typeface="+mn-ea"/>
          <a:cs typeface="+mn-cs"/>
        </a:defRPr>
      </a:lvl2pPr>
      <a:lvl3pPr marL="822960" indent="-182880" algn="l" defTabSz="457200" rtl="0" eaLnBrk="1" latinLnBrk="0" hangingPunct="1">
        <a:spcBef>
          <a:spcPct val="20000"/>
        </a:spcBef>
        <a:buClr>
          <a:schemeClr val="accent1"/>
        </a:buClr>
        <a:buSzPct val="95000"/>
        <a:buFont typeface="Rage Italic" pitchFamily="66" charset="0"/>
        <a:buChar char="0"/>
        <a:defRPr sz="2000" kern="1200">
          <a:solidFill>
            <a:schemeClr val="tx1">
              <a:lumMod val="75000"/>
              <a:lumOff val="25000"/>
            </a:schemeClr>
          </a:solidFill>
          <a:latin typeface="+mn-lt"/>
          <a:ea typeface="+mn-ea"/>
          <a:cs typeface="+mn-cs"/>
        </a:defRPr>
      </a:lvl3pPr>
      <a:lvl4pPr marL="1097280" indent="-182880" algn="l" defTabSz="457200" rtl="0" eaLnBrk="1" latinLnBrk="0" hangingPunct="1">
        <a:spcBef>
          <a:spcPct val="20000"/>
        </a:spcBef>
        <a:buClr>
          <a:schemeClr val="accent1"/>
        </a:buClr>
        <a:buSzPct val="95000"/>
        <a:buFont typeface="Rage Italic" pitchFamily="66" charset="0"/>
        <a:buChar char="0"/>
        <a:defRPr sz="1600" kern="1200">
          <a:solidFill>
            <a:schemeClr val="tx1">
              <a:lumMod val="75000"/>
              <a:lumOff val="25000"/>
            </a:schemeClr>
          </a:solidFill>
          <a:latin typeface="+mn-lt"/>
          <a:ea typeface="+mn-ea"/>
          <a:cs typeface="+mn-cs"/>
        </a:defRPr>
      </a:lvl4pPr>
      <a:lvl5pPr marL="1417320" indent="-182880" algn="l" defTabSz="457200" rtl="0" eaLnBrk="1" latinLnBrk="0" hangingPunct="1">
        <a:spcBef>
          <a:spcPct val="20000"/>
        </a:spcBef>
        <a:buClr>
          <a:schemeClr val="accent1"/>
        </a:buClr>
        <a:buSzPct val="95000"/>
        <a:buFont typeface="Rage Italic" pitchFamily="66" charset="0"/>
        <a:buChar char="0"/>
        <a:defRPr sz="1400" kern="1200" baseline="0">
          <a:solidFill>
            <a:schemeClr val="tx1">
              <a:lumMod val="75000"/>
              <a:lumOff val="25000"/>
            </a:schemeClr>
          </a:solidFill>
          <a:latin typeface="+mn-lt"/>
          <a:ea typeface="+mn-ea"/>
          <a:cs typeface="+mn-cs"/>
        </a:defRPr>
      </a:lvl5pPr>
      <a:lvl6pPr marL="1645920" indent="-182880" algn="l" defTabSz="457200" rtl="0" eaLnBrk="1" latinLnBrk="0" hangingPunct="1">
        <a:spcBef>
          <a:spcPct val="20000"/>
        </a:spcBef>
        <a:buClr>
          <a:schemeClr val="accent1"/>
        </a:buClr>
        <a:buSzPct val="95000"/>
        <a:buFont typeface="Rage Italic" pitchFamily="66" charset="0"/>
        <a:buChar char="0"/>
        <a:defRPr sz="1400" kern="1200">
          <a:solidFill>
            <a:schemeClr val="tx1">
              <a:lumMod val="75000"/>
              <a:lumOff val="25000"/>
            </a:schemeClr>
          </a:solidFill>
          <a:latin typeface="+mn-lt"/>
          <a:ea typeface="+mn-ea"/>
          <a:cs typeface="+mn-cs"/>
        </a:defRPr>
      </a:lvl6pPr>
      <a:lvl7pPr marL="1920240" indent="-182880" algn="l" defTabSz="457200" rtl="0" eaLnBrk="1" latinLnBrk="0" hangingPunct="1">
        <a:spcBef>
          <a:spcPct val="20000"/>
        </a:spcBef>
        <a:buClr>
          <a:schemeClr val="accent1"/>
        </a:buClr>
        <a:buSzPct val="95000"/>
        <a:buFont typeface="Rage Italic" pitchFamily="66" charset="0"/>
        <a:buChar char="0"/>
        <a:defRPr sz="1400" kern="1200">
          <a:solidFill>
            <a:schemeClr val="tx1">
              <a:lumMod val="75000"/>
              <a:lumOff val="25000"/>
            </a:schemeClr>
          </a:solidFill>
          <a:latin typeface="+mn-lt"/>
          <a:ea typeface="+mn-ea"/>
          <a:cs typeface="+mn-cs"/>
        </a:defRPr>
      </a:lvl7pPr>
      <a:lvl8pPr marL="2194560" indent="-182880" algn="l" defTabSz="457200" rtl="0" eaLnBrk="1" latinLnBrk="0" hangingPunct="1">
        <a:spcBef>
          <a:spcPct val="20000"/>
        </a:spcBef>
        <a:buClr>
          <a:schemeClr val="accent1"/>
        </a:buClr>
        <a:buSzPct val="95000"/>
        <a:buFont typeface="Rage Italic" pitchFamily="66" charset="0"/>
        <a:buChar char="0"/>
        <a:defRPr sz="1400" kern="1200">
          <a:solidFill>
            <a:schemeClr val="tx1">
              <a:lumMod val="75000"/>
              <a:lumOff val="25000"/>
            </a:schemeClr>
          </a:solidFill>
          <a:latin typeface="+mn-lt"/>
          <a:ea typeface="+mn-ea"/>
          <a:cs typeface="+mn-cs"/>
        </a:defRPr>
      </a:lvl8pPr>
      <a:lvl9pPr marL="2468880" indent="-182880" algn="l" defTabSz="457200" rtl="0" eaLnBrk="1" latinLnBrk="0" hangingPunct="1">
        <a:spcBef>
          <a:spcPct val="20000"/>
        </a:spcBef>
        <a:buClr>
          <a:schemeClr val="accent1"/>
        </a:buClr>
        <a:buSzPct val="95000"/>
        <a:buFont typeface="Rage Italic" pitchFamily="66" charset="0"/>
        <a:buChar char="0"/>
        <a:defRPr sz="14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9.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0.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1.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2.jpg"/><Relationship Id="rId3" Type="http://schemas.openxmlformats.org/officeDocument/2006/relationships/image" Target="../media/image13.jp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1.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4.emf"/></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www.mediagang.co.uk/portfolio/reverse-graffiti-advertising/" TargetMode="Externa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5.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6.pn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3200" b="1" dirty="0" smtClean="0"/>
              <a:t>Sales </a:t>
            </a:r>
            <a:r>
              <a:rPr lang="en-US" sz="3200" b="1" dirty="0" smtClean="0"/>
              <a:t>&amp; Marketing</a:t>
            </a:r>
            <a:br>
              <a:rPr lang="en-US" sz="3200" b="1" dirty="0" smtClean="0"/>
            </a:br>
            <a:r>
              <a:rPr lang="en-US" sz="3200" b="1" dirty="0" smtClean="0"/>
              <a:t>plus</a:t>
            </a:r>
            <a:r>
              <a:rPr lang="en-US" sz="3200" b="1" smtClean="0"/>
              <a:t/>
            </a:r>
            <a:br>
              <a:rPr lang="en-US" sz="3200" b="1" smtClean="0"/>
            </a:br>
            <a:r>
              <a:rPr lang="en-US" sz="3200" b="1" smtClean="0"/>
              <a:t>Pitching/presentation</a:t>
            </a:r>
            <a:endParaRPr lang="en-US" sz="3200" dirty="0"/>
          </a:p>
        </p:txBody>
      </p:sp>
      <p:sp>
        <p:nvSpPr>
          <p:cNvPr id="3" name="Subtitle 2"/>
          <p:cNvSpPr>
            <a:spLocks noGrp="1"/>
          </p:cNvSpPr>
          <p:nvPr>
            <p:ph type="subTitle" idx="1"/>
          </p:nvPr>
        </p:nvSpPr>
        <p:spPr/>
        <p:txBody>
          <a:bodyPr/>
          <a:lstStyle/>
          <a:p>
            <a:r>
              <a:rPr lang="en-US" dirty="0" smtClean="0"/>
              <a:t>Chris Thomas</a:t>
            </a:r>
            <a:endParaRPr lang="en-US" dirty="0"/>
          </a:p>
        </p:txBody>
      </p:sp>
    </p:spTree>
    <p:extLst>
      <p:ext uri="{BB962C8B-B14F-4D97-AF65-F5344CB8AC3E}">
        <p14:creationId xmlns:p14="http://schemas.microsoft.com/office/powerpoint/2010/main" val="157577632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304800" y="152400"/>
            <a:ext cx="8458200" cy="1143000"/>
          </a:xfrm>
        </p:spPr>
        <p:txBody>
          <a:bodyPr/>
          <a:lstStyle/>
          <a:p>
            <a:pPr eaLnBrk="1" hangingPunct="1"/>
            <a:r>
              <a:rPr lang="en-US" sz="3600" smtClean="0">
                <a:latin typeface="Times New Roman" charset="0"/>
              </a:rPr>
              <a:t>Selecting a Market and Establishing a Position in the Market</a:t>
            </a:r>
          </a:p>
        </p:txBody>
      </p:sp>
      <p:sp>
        <p:nvSpPr>
          <p:cNvPr id="5123" name="Rectangle 3"/>
          <p:cNvSpPr>
            <a:spLocks noGrp="1" noChangeArrowheads="1"/>
          </p:cNvSpPr>
          <p:nvPr>
            <p:ph type="body" idx="1"/>
          </p:nvPr>
        </p:nvSpPr>
        <p:spPr>
          <a:xfrm>
            <a:off x="457200" y="1676400"/>
            <a:ext cx="8229600" cy="4525963"/>
          </a:xfrm>
        </p:spPr>
        <p:txBody>
          <a:bodyPr/>
          <a:lstStyle/>
          <a:p>
            <a:pPr eaLnBrk="1" hangingPunct="1"/>
            <a:r>
              <a:rPr lang="en-US" sz="2800" dirty="0" smtClean="0">
                <a:latin typeface="Times New Roman" charset="0"/>
              </a:rPr>
              <a:t>Important Questions That All Start-ups Must Ask</a:t>
            </a:r>
          </a:p>
          <a:p>
            <a:pPr lvl="1" eaLnBrk="1" hangingPunct="1"/>
            <a:r>
              <a:rPr lang="en-US" sz="2400" dirty="0" smtClean="0">
                <a:latin typeface="Times New Roman" charset="0"/>
              </a:rPr>
              <a:t>Who are our customers and how will we appeal to them?</a:t>
            </a:r>
          </a:p>
          <a:p>
            <a:pPr lvl="1" eaLnBrk="1" hangingPunct="1"/>
            <a:r>
              <a:rPr lang="en-US" sz="2400" dirty="0" smtClean="0">
                <a:latin typeface="Times New Roman" charset="0"/>
              </a:rPr>
              <a:t>A well-managed start-up approaches this query by following a three-step process: </a:t>
            </a:r>
          </a:p>
          <a:p>
            <a:pPr lvl="2" eaLnBrk="1" hangingPunct="1"/>
            <a:r>
              <a:rPr lang="en-US" sz="2000" dirty="0" smtClean="0">
                <a:latin typeface="Times New Roman" charset="0"/>
              </a:rPr>
              <a:t>Segmenting the market</a:t>
            </a:r>
          </a:p>
          <a:p>
            <a:pPr lvl="2" eaLnBrk="1" hangingPunct="1"/>
            <a:r>
              <a:rPr lang="en-US" sz="2000" dirty="0" smtClean="0">
                <a:latin typeface="Times New Roman" charset="0"/>
              </a:rPr>
              <a:t>Selecting a target market</a:t>
            </a:r>
          </a:p>
          <a:p>
            <a:pPr lvl="2" eaLnBrk="1" hangingPunct="1"/>
            <a:r>
              <a:rPr lang="en-US" sz="2000" dirty="0" smtClean="0">
                <a:latin typeface="Times New Roman" charset="0"/>
              </a:rPr>
              <a:t>Establishing a unique position</a:t>
            </a:r>
          </a:p>
        </p:txBody>
      </p:sp>
      <p:sp>
        <p:nvSpPr>
          <p:cNvPr id="8" name="Slide Number Placeholder 7"/>
          <p:cNvSpPr>
            <a:spLocks noGrp="1"/>
          </p:cNvSpPr>
          <p:nvPr>
            <p:ph type="sldNum" sz="quarter" idx="12"/>
          </p:nvPr>
        </p:nvSpPr>
        <p:spPr/>
        <p:txBody>
          <a:bodyPr/>
          <a:lstStyle/>
          <a:p>
            <a:pPr>
              <a:defRPr/>
            </a:pPr>
            <a:r>
              <a:rPr lang="en-US" smtClean="0"/>
              <a:t>11-</a:t>
            </a:r>
            <a:fld id="{D3172258-A88C-4B38-B220-865D947E86EC}" type="slidenum">
              <a:rPr lang="en-US" smtClean="0"/>
              <a:pPr>
                <a:defRPr/>
              </a:pPr>
              <a:t>2</a:t>
            </a:fld>
            <a:endParaRPr lang="en-US"/>
          </a:p>
        </p:txBody>
      </p:sp>
    </p:spTree>
    <p:extLst>
      <p:ext uri="{BB962C8B-B14F-4D97-AF65-F5344CB8AC3E}">
        <p14:creationId xmlns:p14="http://schemas.microsoft.com/office/powerpoint/2010/main" val="135864683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457200" y="152400"/>
            <a:ext cx="8229600" cy="1143000"/>
          </a:xfrm>
        </p:spPr>
        <p:txBody>
          <a:bodyPr/>
          <a:lstStyle/>
          <a:p>
            <a:pPr eaLnBrk="1" hangingPunct="1"/>
            <a:r>
              <a:rPr lang="en-US" sz="3600" smtClean="0">
                <a:latin typeface="Times New Roman" charset="0"/>
              </a:rPr>
              <a:t>The Process of Selecting a Target Market and Positioning Strategy</a:t>
            </a:r>
          </a:p>
        </p:txBody>
      </p:sp>
      <p:sp>
        <p:nvSpPr>
          <p:cNvPr id="6147" name="Line 4"/>
          <p:cNvSpPr>
            <a:spLocks noChangeShapeType="1"/>
          </p:cNvSpPr>
          <p:nvPr/>
        </p:nvSpPr>
        <p:spPr bwMode="auto">
          <a:xfrm>
            <a:off x="0" y="1524000"/>
            <a:ext cx="9144000" cy="0"/>
          </a:xfrm>
          <a:prstGeom prst="line">
            <a:avLst/>
          </a:prstGeom>
          <a:noFill/>
          <a:ln w="38100">
            <a:solidFill>
              <a:srgbClr val="993300"/>
            </a:solidFill>
            <a:round/>
            <a:headEnd/>
            <a:tailEnd/>
          </a:ln>
          <a:extLst>
            <a:ext uri="{909E8E84-426E-40DD-AFC4-6F175D3DCCD1}">
              <a14:hiddenFill xmlns:a14="http://schemas.microsoft.com/office/drawing/2010/main">
                <a:noFill/>
              </a14:hiddenFill>
            </a:ext>
          </a:extLst>
        </p:spPr>
        <p:txBody>
          <a:bodyPr/>
          <a:lstStyle/>
          <a:p>
            <a:endParaRPr lang="en-GB"/>
          </a:p>
        </p:txBody>
      </p:sp>
      <p:pic>
        <p:nvPicPr>
          <p:cNvPr id="6148"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3513" y="2052638"/>
            <a:ext cx="8599487" cy="2824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Slide Number Placeholder 6"/>
          <p:cNvSpPr>
            <a:spLocks noGrp="1"/>
          </p:cNvSpPr>
          <p:nvPr>
            <p:ph type="sldNum" sz="quarter" idx="12"/>
          </p:nvPr>
        </p:nvSpPr>
        <p:spPr/>
        <p:txBody>
          <a:bodyPr/>
          <a:lstStyle/>
          <a:p>
            <a:pPr>
              <a:defRPr/>
            </a:pPr>
            <a:r>
              <a:rPr lang="en-US" smtClean="0"/>
              <a:t>11-</a:t>
            </a:r>
            <a:fld id="{584F8DE7-1B20-42E7-B597-DE5D5F77C01C}" type="slidenum">
              <a:rPr lang="en-US" smtClean="0"/>
              <a:pPr>
                <a:defRPr/>
              </a:pPr>
              <a:t>3</a:t>
            </a:fld>
            <a:endParaRPr lang="en-US"/>
          </a:p>
        </p:txBody>
      </p:sp>
    </p:spTree>
    <p:extLst>
      <p:ext uri="{BB962C8B-B14F-4D97-AF65-F5344CB8AC3E}">
        <p14:creationId xmlns:p14="http://schemas.microsoft.com/office/powerpoint/2010/main" val="375437607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457200" y="152400"/>
            <a:ext cx="8229600" cy="1143000"/>
          </a:xfrm>
        </p:spPr>
        <p:txBody>
          <a:bodyPr/>
          <a:lstStyle/>
          <a:p>
            <a:pPr eaLnBrk="1" hangingPunct="1"/>
            <a:r>
              <a:rPr lang="en-US" sz="3600" smtClean="0">
                <a:latin typeface="Times New Roman" charset="0"/>
              </a:rPr>
              <a:t>Market Segmentation</a:t>
            </a:r>
          </a:p>
        </p:txBody>
      </p:sp>
      <p:sp>
        <p:nvSpPr>
          <p:cNvPr id="7171" name="Line 4"/>
          <p:cNvSpPr>
            <a:spLocks noChangeShapeType="1"/>
          </p:cNvSpPr>
          <p:nvPr/>
        </p:nvSpPr>
        <p:spPr bwMode="auto">
          <a:xfrm>
            <a:off x="0" y="1219200"/>
            <a:ext cx="9144000" cy="0"/>
          </a:xfrm>
          <a:prstGeom prst="line">
            <a:avLst/>
          </a:prstGeom>
          <a:noFill/>
          <a:ln w="38100">
            <a:solidFill>
              <a:srgbClr val="9933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7172" name="Text Box 4"/>
          <p:cNvSpPr txBox="1">
            <a:spLocks noChangeArrowheads="1"/>
          </p:cNvSpPr>
          <p:nvPr/>
        </p:nvSpPr>
        <p:spPr bwMode="auto">
          <a:xfrm>
            <a:off x="304800" y="2971800"/>
            <a:ext cx="3962400" cy="107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4000">
                <a:solidFill>
                  <a:schemeClr val="tx1"/>
                </a:solidFill>
                <a:latin typeface="Times New Roman" charset="0"/>
              </a:defRPr>
            </a:lvl1pPr>
            <a:lvl2pPr marL="742950" indent="-285750" eaLnBrk="0" hangingPunct="0">
              <a:defRPr sz="4000">
                <a:solidFill>
                  <a:schemeClr val="tx1"/>
                </a:solidFill>
                <a:latin typeface="Times New Roman" charset="0"/>
              </a:defRPr>
            </a:lvl2pPr>
            <a:lvl3pPr marL="1143000" indent="-228600" eaLnBrk="0" hangingPunct="0">
              <a:defRPr sz="4000">
                <a:solidFill>
                  <a:schemeClr val="tx1"/>
                </a:solidFill>
                <a:latin typeface="Times New Roman" charset="0"/>
              </a:defRPr>
            </a:lvl3pPr>
            <a:lvl4pPr marL="1600200" indent="-228600" eaLnBrk="0" hangingPunct="0">
              <a:defRPr sz="4000">
                <a:solidFill>
                  <a:schemeClr val="tx1"/>
                </a:solidFill>
                <a:latin typeface="Times New Roman" charset="0"/>
              </a:defRPr>
            </a:lvl4pPr>
            <a:lvl5pPr marL="2057400" indent="-228600" eaLnBrk="0" hangingPunct="0">
              <a:defRPr sz="4000">
                <a:solidFill>
                  <a:schemeClr val="tx1"/>
                </a:solidFill>
                <a:latin typeface="Times New Roman" charset="0"/>
              </a:defRPr>
            </a:lvl5pPr>
            <a:lvl6pPr marL="2514600" indent="-228600" eaLnBrk="0" fontAlgn="base" hangingPunct="0">
              <a:spcBef>
                <a:spcPct val="0"/>
              </a:spcBef>
              <a:spcAft>
                <a:spcPct val="0"/>
              </a:spcAft>
              <a:defRPr sz="4000">
                <a:solidFill>
                  <a:schemeClr val="tx1"/>
                </a:solidFill>
                <a:latin typeface="Times New Roman" charset="0"/>
              </a:defRPr>
            </a:lvl6pPr>
            <a:lvl7pPr marL="2971800" indent="-228600" eaLnBrk="0" fontAlgn="base" hangingPunct="0">
              <a:spcBef>
                <a:spcPct val="0"/>
              </a:spcBef>
              <a:spcAft>
                <a:spcPct val="0"/>
              </a:spcAft>
              <a:defRPr sz="4000">
                <a:solidFill>
                  <a:schemeClr val="tx1"/>
                </a:solidFill>
                <a:latin typeface="Times New Roman" charset="0"/>
              </a:defRPr>
            </a:lvl7pPr>
            <a:lvl8pPr marL="3429000" indent="-228600" eaLnBrk="0" fontAlgn="base" hangingPunct="0">
              <a:spcBef>
                <a:spcPct val="0"/>
              </a:spcBef>
              <a:spcAft>
                <a:spcPct val="0"/>
              </a:spcAft>
              <a:defRPr sz="4000">
                <a:solidFill>
                  <a:schemeClr val="tx1"/>
                </a:solidFill>
                <a:latin typeface="Times New Roman" charset="0"/>
              </a:defRPr>
            </a:lvl8pPr>
            <a:lvl9pPr marL="3886200" indent="-228600" eaLnBrk="0" fontAlgn="base" hangingPunct="0">
              <a:spcBef>
                <a:spcPct val="0"/>
              </a:spcBef>
              <a:spcAft>
                <a:spcPct val="0"/>
              </a:spcAft>
              <a:defRPr sz="4000">
                <a:solidFill>
                  <a:schemeClr val="tx1"/>
                </a:solidFill>
                <a:latin typeface="Times New Roman" charset="0"/>
              </a:defRPr>
            </a:lvl9pPr>
          </a:lstStyle>
          <a:p>
            <a:pPr algn="ctr" eaLnBrk="1" hangingPunct="1">
              <a:spcBef>
                <a:spcPct val="50000"/>
              </a:spcBef>
            </a:pPr>
            <a:r>
              <a:rPr lang="en-US" sz="3200"/>
              <a:t>Segmenting the Market</a:t>
            </a:r>
          </a:p>
        </p:txBody>
      </p:sp>
      <p:sp>
        <p:nvSpPr>
          <p:cNvPr id="7173" name="Rectangle 5"/>
          <p:cNvSpPr>
            <a:spLocks noChangeArrowheads="1"/>
          </p:cNvSpPr>
          <p:nvPr/>
        </p:nvSpPr>
        <p:spPr bwMode="auto">
          <a:xfrm>
            <a:off x="4267200" y="1600200"/>
            <a:ext cx="4572000" cy="4343400"/>
          </a:xfrm>
          <a:prstGeom prst="rect">
            <a:avLst/>
          </a:prstGeom>
          <a:solidFill>
            <a:srgbClr val="FFFFCC"/>
          </a:solidFill>
          <a:ln w="9525">
            <a:solidFill>
              <a:schemeClr val="tx1"/>
            </a:solidFill>
            <a:miter lim="800000"/>
            <a:headEnd/>
            <a:tailEnd/>
          </a:ln>
        </p:spPr>
        <p:txBody>
          <a:bodyPr wrap="none" anchor="ctr"/>
          <a:lstStyle/>
          <a:p>
            <a:pPr algn="ctr"/>
            <a:endParaRPr lang="en-US" sz="2400"/>
          </a:p>
        </p:txBody>
      </p:sp>
      <p:sp>
        <p:nvSpPr>
          <p:cNvPr id="7174" name="TextBox 9"/>
          <p:cNvSpPr txBox="1">
            <a:spLocks noChangeArrowheads="1"/>
          </p:cNvSpPr>
          <p:nvPr/>
        </p:nvSpPr>
        <p:spPr bwMode="auto">
          <a:xfrm>
            <a:off x="4343400" y="1600200"/>
            <a:ext cx="4343400" cy="4195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4000">
                <a:solidFill>
                  <a:schemeClr val="tx1"/>
                </a:solidFill>
                <a:latin typeface="Times New Roman" charset="0"/>
              </a:defRPr>
            </a:lvl1pPr>
            <a:lvl2pPr marL="742950" indent="-285750" eaLnBrk="0" hangingPunct="0">
              <a:defRPr sz="4000">
                <a:solidFill>
                  <a:schemeClr val="tx1"/>
                </a:solidFill>
                <a:latin typeface="Times New Roman" charset="0"/>
              </a:defRPr>
            </a:lvl2pPr>
            <a:lvl3pPr marL="1143000" indent="-228600" eaLnBrk="0" hangingPunct="0">
              <a:defRPr sz="4000">
                <a:solidFill>
                  <a:schemeClr val="tx1"/>
                </a:solidFill>
                <a:latin typeface="Times New Roman" charset="0"/>
              </a:defRPr>
            </a:lvl3pPr>
            <a:lvl4pPr marL="1600200" indent="-228600" eaLnBrk="0" hangingPunct="0">
              <a:defRPr sz="4000">
                <a:solidFill>
                  <a:schemeClr val="tx1"/>
                </a:solidFill>
                <a:latin typeface="Times New Roman" charset="0"/>
              </a:defRPr>
            </a:lvl4pPr>
            <a:lvl5pPr marL="2057400" indent="-228600" eaLnBrk="0" hangingPunct="0">
              <a:defRPr sz="4000">
                <a:solidFill>
                  <a:schemeClr val="tx1"/>
                </a:solidFill>
                <a:latin typeface="Times New Roman" charset="0"/>
              </a:defRPr>
            </a:lvl5pPr>
            <a:lvl6pPr marL="2514600" indent="-228600" eaLnBrk="0" fontAlgn="base" hangingPunct="0">
              <a:spcBef>
                <a:spcPct val="0"/>
              </a:spcBef>
              <a:spcAft>
                <a:spcPct val="0"/>
              </a:spcAft>
              <a:defRPr sz="4000">
                <a:solidFill>
                  <a:schemeClr val="tx1"/>
                </a:solidFill>
                <a:latin typeface="Times New Roman" charset="0"/>
              </a:defRPr>
            </a:lvl6pPr>
            <a:lvl7pPr marL="2971800" indent="-228600" eaLnBrk="0" fontAlgn="base" hangingPunct="0">
              <a:spcBef>
                <a:spcPct val="0"/>
              </a:spcBef>
              <a:spcAft>
                <a:spcPct val="0"/>
              </a:spcAft>
              <a:defRPr sz="4000">
                <a:solidFill>
                  <a:schemeClr val="tx1"/>
                </a:solidFill>
                <a:latin typeface="Times New Roman" charset="0"/>
              </a:defRPr>
            </a:lvl7pPr>
            <a:lvl8pPr marL="3429000" indent="-228600" eaLnBrk="0" fontAlgn="base" hangingPunct="0">
              <a:spcBef>
                <a:spcPct val="0"/>
              </a:spcBef>
              <a:spcAft>
                <a:spcPct val="0"/>
              </a:spcAft>
              <a:defRPr sz="4000">
                <a:solidFill>
                  <a:schemeClr val="tx1"/>
                </a:solidFill>
                <a:latin typeface="Times New Roman" charset="0"/>
              </a:defRPr>
            </a:lvl8pPr>
            <a:lvl9pPr marL="3886200" indent="-228600" eaLnBrk="0" fontAlgn="base" hangingPunct="0">
              <a:spcBef>
                <a:spcPct val="0"/>
              </a:spcBef>
              <a:spcAft>
                <a:spcPct val="0"/>
              </a:spcAft>
              <a:defRPr sz="4000">
                <a:solidFill>
                  <a:schemeClr val="tx1"/>
                </a:solidFill>
                <a:latin typeface="Times New Roman" charset="0"/>
              </a:defRPr>
            </a:lvl9pPr>
          </a:lstStyle>
          <a:p>
            <a:pPr eaLnBrk="1" hangingPunct="1">
              <a:lnSpc>
                <a:spcPts val="3200"/>
              </a:lnSpc>
              <a:buFont typeface="Arial" charset="0"/>
              <a:buChar char="•"/>
            </a:pPr>
            <a:r>
              <a:rPr lang="en-US" sz="2400"/>
              <a:t> Involves studying a firm’s</a:t>
            </a:r>
          </a:p>
          <a:p>
            <a:pPr eaLnBrk="1" hangingPunct="1">
              <a:lnSpc>
                <a:spcPts val="3200"/>
              </a:lnSpc>
            </a:pPr>
            <a:r>
              <a:rPr lang="en-US" sz="2400"/>
              <a:t>  industry and determining the</a:t>
            </a:r>
          </a:p>
          <a:p>
            <a:pPr eaLnBrk="1" hangingPunct="1">
              <a:lnSpc>
                <a:spcPts val="3200"/>
              </a:lnSpc>
            </a:pPr>
            <a:r>
              <a:rPr lang="en-US" sz="2400"/>
              <a:t>  different target markets in that</a:t>
            </a:r>
          </a:p>
          <a:p>
            <a:pPr eaLnBrk="1" hangingPunct="1">
              <a:lnSpc>
                <a:spcPts val="3200"/>
              </a:lnSpc>
            </a:pPr>
            <a:r>
              <a:rPr lang="en-US" sz="2400"/>
              <a:t>  industry.</a:t>
            </a:r>
          </a:p>
          <a:p>
            <a:pPr eaLnBrk="1" hangingPunct="1">
              <a:lnSpc>
                <a:spcPts val="3200"/>
              </a:lnSpc>
              <a:buFont typeface="Arial" charset="0"/>
              <a:buChar char="•"/>
            </a:pPr>
            <a:r>
              <a:rPr lang="en-US" sz="2400"/>
              <a:t> Markets can be segmented in </a:t>
            </a:r>
          </a:p>
          <a:p>
            <a:pPr eaLnBrk="1" hangingPunct="1">
              <a:lnSpc>
                <a:spcPts val="3200"/>
              </a:lnSpc>
            </a:pPr>
            <a:r>
              <a:rPr lang="en-US" sz="2400"/>
              <a:t>  a number of different ways, </a:t>
            </a:r>
          </a:p>
          <a:p>
            <a:pPr eaLnBrk="1" hangingPunct="1">
              <a:lnSpc>
                <a:spcPts val="3200"/>
              </a:lnSpc>
            </a:pPr>
            <a:r>
              <a:rPr lang="en-US" sz="2400"/>
              <a:t>  including</a:t>
            </a:r>
          </a:p>
          <a:p>
            <a:pPr eaLnBrk="1" hangingPunct="1">
              <a:lnSpc>
                <a:spcPts val="3200"/>
              </a:lnSpc>
            </a:pPr>
            <a:r>
              <a:rPr lang="en-US" sz="2400"/>
              <a:t>  - Product type</a:t>
            </a:r>
          </a:p>
          <a:p>
            <a:pPr eaLnBrk="1" hangingPunct="1">
              <a:lnSpc>
                <a:spcPts val="3200"/>
              </a:lnSpc>
            </a:pPr>
            <a:r>
              <a:rPr lang="en-US" sz="2400"/>
              <a:t>  - Geography (city, state, region)</a:t>
            </a:r>
          </a:p>
          <a:p>
            <a:pPr eaLnBrk="1" hangingPunct="1">
              <a:lnSpc>
                <a:spcPts val="3200"/>
              </a:lnSpc>
            </a:pPr>
            <a:r>
              <a:rPr lang="en-US" sz="2400"/>
              <a:t>  - Demographic variables </a:t>
            </a:r>
          </a:p>
        </p:txBody>
      </p:sp>
      <p:sp>
        <p:nvSpPr>
          <p:cNvPr id="9" name="Slide Number Placeholder 8"/>
          <p:cNvSpPr>
            <a:spLocks noGrp="1"/>
          </p:cNvSpPr>
          <p:nvPr>
            <p:ph type="sldNum" sz="quarter" idx="12"/>
          </p:nvPr>
        </p:nvSpPr>
        <p:spPr/>
        <p:txBody>
          <a:bodyPr/>
          <a:lstStyle/>
          <a:p>
            <a:pPr>
              <a:defRPr/>
            </a:pPr>
            <a:r>
              <a:rPr lang="en-US" smtClean="0"/>
              <a:t>11-</a:t>
            </a:r>
            <a:fld id="{DA936D49-1439-4C33-8741-5805445C45C0}" type="slidenum">
              <a:rPr lang="en-US" smtClean="0"/>
              <a:pPr>
                <a:defRPr/>
              </a:pPr>
              <a:t>4</a:t>
            </a:fld>
            <a:endParaRPr lang="en-US"/>
          </a:p>
        </p:txBody>
      </p:sp>
    </p:spTree>
    <p:extLst>
      <p:ext uri="{BB962C8B-B14F-4D97-AF65-F5344CB8AC3E}">
        <p14:creationId xmlns:p14="http://schemas.microsoft.com/office/powerpoint/2010/main" val="307236457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457200" y="152400"/>
            <a:ext cx="8229600" cy="1143000"/>
          </a:xfrm>
        </p:spPr>
        <p:txBody>
          <a:bodyPr/>
          <a:lstStyle/>
          <a:p>
            <a:pPr eaLnBrk="1" hangingPunct="1"/>
            <a:r>
              <a:rPr lang="en-US" sz="3600" smtClean="0">
                <a:latin typeface="Times New Roman" charset="0"/>
              </a:rPr>
              <a:t>Example: Segmenting the Dance Studio Market by Customers Served</a:t>
            </a:r>
          </a:p>
        </p:txBody>
      </p:sp>
      <p:sp>
        <p:nvSpPr>
          <p:cNvPr id="8195" name="Line 4"/>
          <p:cNvSpPr>
            <a:spLocks noChangeShapeType="1"/>
          </p:cNvSpPr>
          <p:nvPr/>
        </p:nvSpPr>
        <p:spPr bwMode="auto">
          <a:xfrm>
            <a:off x="0" y="1371600"/>
            <a:ext cx="9144000" cy="0"/>
          </a:xfrm>
          <a:prstGeom prst="line">
            <a:avLst/>
          </a:prstGeom>
          <a:noFill/>
          <a:ln w="38100">
            <a:solidFill>
              <a:srgbClr val="9933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8196" name="Rectangle 8"/>
          <p:cNvSpPr>
            <a:spLocks noChangeArrowheads="1"/>
          </p:cNvSpPr>
          <p:nvPr/>
        </p:nvSpPr>
        <p:spPr bwMode="auto">
          <a:xfrm>
            <a:off x="457200" y="2057400"/>
            <a:ext cx="2667000" cy="2971800"/>
          </a:xfrm>
          <a:prstGeom prst="rect">
            <a:avLst/>
          </a:prstGeom>
          <a:solidFill>
            <a:srgbClr val="FFFFCC"/>
          </a:solidFill>
          <a:ln w="9525">
            <a:solidFill>
              <a:schemeClr val="tx1"/>
            </a:solidFill>
            <a:miter lim="800000"/>
            <a:headEnd/>
            <a:tailEnd/>
          </a:ln>
        </p:spPr>
        <p:txBody>
          <a:bodyPr wrap="none" anchor="ctr"/>
          <a:lstStyle/>
          <a:p>
            <a:pPr algn="ctr"/>
            <a:r>
              <a:rPr lang="en-US" sz="2400"/>
              <a:t> </a:t>
            </a:r>
          </a:p>
        </p:txBody>
      </p:sp>
      <p:sp>
        <p:nvSpPr>
          <p:cNvPr id="8197" name="TextBox 12"/>
          <p:cNvSpPr txBox="1">
            <a:spLocks noChangeArrowheads="1"/>
          </p:cNvSpPr>
          <p:nvPr/>
        </p:nvSpPr>
        <p:spPr bwMode="auto">
          <a:xfrm>
            <a:off x="304800" y="2133600"/>
            <a:ext cx="29718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4000">
                <a:solidFill>
                  <a:schemeClr val="tx1"/>
                </a:solidFill>
                <a:latin typeface="Times New Roman" charset="0"/>
              </a:defRPr>
            </a:lvl1pPr>
            <a:lvl2pPr marL="742950" indent="-285750" eaLnBrk="0" hangingPunct="0">
              <a:defRPr sz="4000">
                <a:solidFill>
                  <a:schemeClr val="tx1"/>
                </a:solidFill>
                <a:latin typeface="Times New Roman" charset="0"/>
              </a:defRPr>
            </a:lvl2pPr>
            <a:lvl3pPr marL="1143000" indent="-228600" eaLnBrk="0" hangingPunct="0">
              <a:defRPr sz="4000">
                <a:solidFill>
                  <a:schemeClr val="tx1"/>
                </a:solidFill>
                <a:latin typeface="Times New Roman" charset="0"/>
              </a:defRPr>
            </a:lvl3pPr>
            <a:lvl4pPr marL="1600200" indent="-228600" eaLnBrk="0" hangingPunct="0">
              <a:defRPr sz="4000">
                <a:solidFill>
                  <a:schemeClr val="tx1"/>
                </a:solidFill>
                <a:latin typeface="Times New Roman" charset="0"/>
              </a:defRPr>
            </a:lvl4pPr>
            <a:lvl5pPr marL="2057400" indent="-228600" eaLnBrk="0" hangingPunct="0">
              <a:defRPr sz="4000">
                <a:solidFill>
                  <a:schemeClr val="tx1"/>
                </a:solidFill>
                <a:latin typeface="Times New Roman" charset="0"/>
              </a:defRPr>
            </a:lvl5pPr>
            <a:lvl6pPr marL="2514600" indent="-228600" eaLnBrk="0" fontAlgn="base" hangingPunct="0">
              <a:spcBef>
                <a:spcPct val="0"/>
              </a:spcBef>
              <a:spcAft>
                <a:spcPct val="0"/>
              </a:spcAft>
              <a:defRPr sz="4000">
                <a:solidFill>
                  <a:schemeClr val="tx1"/>
                </a:solidFill>
                <a:latin typeface="Times New Roman" charset="0"/>
              </a:defRPr>
            </a:lvl6pPr>
            <a:lvl7pPr marL="2971800" indent="-228600" eaLnBrk="0" fontAlgn="base" hangingPunct="0">
              <a:spcBef>
                <a:spcPct val="0"/>
              </a:spcBef>
              <a:spcAft>
                <a:spcPct val="0"/>
              </a:spcAft>
              <a:defRPr sz="4000">
                <a:solidFill>
                  <a:schemeClr val="tx1"/>
                </a:solidFill>
                <a:latin typeface="Times New Roman" charset="0"/>
              </a:defRPr>
            </a:lvl7pPr>
            <a:lvl8pPr marL="3429000" indent="-228600" eaLnBrk="0" fontAlgn="base" hangingPunct="0">
              <a:spcBef>
                <a:spcPct val="0"/>
              </a:spcBef>
              <a:spcAft>
                <a:spcPct val="0"/>
              </a:spcAft>
              <a:defRPr sz="4000">
                <a:solidFill>
                  <a:schemeClr val="tx1"/>
                </a:solidFill>
                <a:latin typeface="Times New Roman" charset="0"/>
              </a:defRPr>
            </a:lvl8pPr>
            <a:lvl9pPr marL="3886200" indent="-228600" eaLnBrk="0" fontAlgn="base" hangingPunct="0">
              <a:spcBef>
                <a:spcPct val="0"/>
              </a:spcBef>
              <a:spcAft>
                <a:spcPct val="0"/>
              </a:spcAft>
              <a:defRPr sz="4000">
                <a:solidFill>
                  <a:schemeClr val="tx1"/>
                </a:solidFill>
                <a:latin typeface="Times New Roman" charset="0"/>
              </a:defRPr>
            </a:lvl9pPr>
          </a:lstStyle>
          <a:p>
            <a:pPr algn="ctr" eaLnBrk="1" hangingPunct="1"/>
            <a:r>
              <a:rPr lang="en-US" sz="2000"/>
              <a:t>Professional Dancing</a:t>
            </a:r>
          </a:p>
        </p:txBody>
      </p:sp>
      <p:cxnSp>
        <p:nvCxnSpPr>
          <p:cNvPr id="15" name="Straight Connector 14"/>
          <p:cNvCxnSpPr/>
          <p:nvPr/>
        </p:nvCxnSpPr>
        <p:spPr>
          <a:xfrm>
            <a:off x="457200" y="2590800"/>
            <a:ext cx="26670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8199" name="TextBox 15"/>
          <p:cNvSpPr txBox="1">
            <a:spLocks noChangeArrowheads="1"/>
          </p:cNvSpPr>
          <p:nvPr/>
        </p:nvSpPr>
        <p:spPr bwMode="auto">
          <a:xfrm>
            <a:off x="533400" y="2667000"/>
            <a:ext cx="2514600" cy="163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4000">
                <a:solidFill>
                  <a:schemeClr val="tx1"/>
                </a:solidFill>
                <a:latin typeface="Times New Roman" charset="0"/>
              </a:defRPr>
            </a:lvl1pPr>
            <a:lvl2pPr marL="742950" indent="-285750" eaLnBrk="0" hangingPunct="0">
              <a:defRPr sz="4000">
                <a:solidFill>
                  <a:schemeClr val="tx1"/>
                </a:solidFill>
                <a:latin typeface="Times New Roman" charset="0"/>
              </a:defRPr>
            </a:lvl2pPr>
            <a:lvl3pPr marL="1143000" indent="-228600" eaLnBrk="0" hangingPunct="0">
              <a:defRPr sz="4000">
                <a:solidFill>
                  <a:schemeClr val="tx1"/>
                </a:solidFill>
                <a:latin typeface="Times New Roman" charset="0"/>
              </a:defRPr>
            </a:lvl3pPr>
            <a:lvl4pPr marL="1600200" indent="-228600" eaLnBrk="0" hangingPunct="0">
              <a:defRPr sz="4000">
                <a:solidFill>
                  <a:schemeClr val="tx1"/>
                </a:solidFill>
                <a:latin typeface="Times New Roman" charset="0"/>
              </a:defRPr>
            </a:lvl4pPr>
            <a:lvl5pPr marL="2057400" indent="-228600" eaLnBrk="0" hangingPunct="0">
              <a:defRPr sz="4000">
                <a:solidFill>
                  <a:schemeClr val="tx1"/>
                </a:solidFill>
                <a:latin typeface="Times New Roman" charset="0"/>
              </a:defRPr>
            </a:lvl5pPr>
            <a:lvl6pPr marL="2514600" indent="-228600" eaLnBrk="0" fontAlgn="base" hangingPunct="0">
              <a:spcBef>
                <a:spcPct val="0"/>
              </a:spcBef>
              <a:spcAft>
                <a:spcPct val="0"/>
              </a:spcAft>
              <a:defRPr sz="4000">
                <a:solidFill>
                  <a:schemeClr val="tx1"/>
                </a:solidFill>
                <a:latin typeface="Times New Roman" charset="0"/>
              </a:defRPr>
            </a:lvl6pPr>
            <a:lvl7pPr marL="2971800" indent="-228600" eaLnBrk="0" fontAlgn="base" hangingPunct="0">
              <a:spcBef>
                <a:spcPct val="0"/>
              </a:spcBef>
              <a:spcAft>
                <a:spcPct val="0"/>
              </a:spcAft>
              <a:defRPr sz="4000">
                <a:solidFill>
                  <a:schemeClr val="tx1"/>
                </a:solidFill>
                <a:latin typeface="Times New Roman" charset="0"/>
              </a:defRPr>
            </a:lvl7pPr>
            <a:lvl8pPr marL="3429000" indent="-228600" eaLnBrk="0" fontAlgn="base" hangingPunct="0">
              <a:spcBef>
                <a:spcPct val="0"/>
              </a:spcBef>
              <a:spcAft>
                <a:spcPct val="0"/>
              </a:spcAft>
              <a:defRPr sz="4000">
                <a:solidFill>
                  <a:schemeClr val="tx1"/>
                </a:solidFill>
                <a:latin typeface="Times New Roman" charset="0"/>
              </a:defRPr>
            </a:lvl8pPr>
            <a:lvl9pPr marL="3886200" indent="-228600" eaLnBrk="0" fontAlgn="base" hangingPunct="0">
              <a:spcBef>
                <a:spcPct val="0"/>
              </a:spcBef>
              <a:spcAft>
                <a:spcPct val="0"/>
              </a:spcAft>
              <a:defRPr sz="4000">
                <a:solidFill>
                  <a:schemeClr val="tx1"/>
                </a:solidFill>
                <a:latin typeface="Times New Roman" charset="0"/>
              </a:defRPr>
            </a:lvl9pPr>
          </a:lstStyle>
          <a:p>
            <a:pPr algn="ctr" eaLnBrk="1" hangingPunct="1"/>
            <a:r>
              <a:rPr lang="en-US" sz="2000"/>
              <a:t>Serious </a:t>
            </a:r>
          </a:p>
          <a:p>
            <a:pPr algn="ctr" eaLnBrk="1" hangingPunct="1"/>
            <a:r>
              <a:rPr lang="en-US" sz="2000"/>
              <a:t>dancers who aspire</a:t>
            </a:r>
          </a:p>
          <a:p>
            <a:pPr algn="ctr" eaLnBrk="1" hangingPunct="1"/>
            <a:r>
              <a:rPr lang="en-US" sz="2000"/>
              <a:t>to make a living</a:t>
            </a:r>
          </a:p>
          <a:p>
            <a:pPr algn="ctr" eaLnBrk="1" hangingPunct="1"/>
            <a:r>
              <a:rPr lang="en-US" sz="2000"/>
              <a:t>dancing in Broadway</a:t>
            </a:r>
          </a:p>
          <a:p>
            <a:pPr algn="ctr" eaLnBrk="1" hangingPunct="1"/>
            <a:r>
              <a:rPr lang="en-US" sz="2000"/>
              <a:t>plays</a:t>
            </a:r>
          </a:p>
        </p:txBody>
      </p:sp>
      <p:sp>
        <p:nvSpPr>
          <p:cNvPr id="8200" name="Rectangle 8"/>
          <p:cNvSpPr>
            <a:spLocks noChangeArrowheads="1"/>
          </p:cNvSpPr>
          <p:nvPr/>
        </p:nvSpPr>
        <p:spPr bwMode="auto">
          <a:xfrm>
            <a:off x="3429000" y="2057400"/>
            <a:ext cx="2667000" cy="2971800"/>
          </a:xfrm>
          <a:prstGeom prst="rect">
            <a:avLst/>
          </a:prstGeom>
          <a:solidFill>
            <a:srgbClr val="FFFFCC"/>
          </a:solidFill>
          <a:ln w="9525">
            <a:solidFill>
              <a:schemeClr val="tx1"/>
            </a:solidFill>
            <a:miter lim="800000"/>
            <a:headEnd/>
            <a:tailEnd/>
          </a:ln>
        </p:spPr>
        <p:txBody>
          <a:bodyPr wrap="none" anchor="ctr"/>
          <a:lstStyle/>
          <a:p>
            <a:pPr algn="ctr"/>
            <a:r>
              <a:rPr lang="en-US" sz="2400"/>
              <a:t> </a:t>
            </a:r>
          </a:p>
        </p:txBody>
      </p:sp>
      <p:sp>
        <p:nvSpPr>
          <p:cNvPr id="8201" name="TextBox 17"/>
          <p:cNvSpPr txBox="1">
            <a:spLocks noChangeArrowheads="1"/>
          </p:cNvSpPr>
          <p:nvPr/>
        </p:nvSpPr>
        <p:spPr bwMode="auto">
          <a:xfrm>
            <a:off x="3276600" y="2133600"/>
            <a:ext cx="29718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4000">
                <a:solidFill>
                  <a:schemeClr val="tx1"/>
                </a:solidFill>
                <a:latin typeface="Times New Roman" charset="0"/>
              </a:defRPr>
            </a:lvl1pPr>
            <a:lvl2pPr marL="742950" indent="-285750" eaLnBrk="0" hangingPunct="0">
              <a:defRPr sz="4000">
                <a:solidFill>
                  <a:schemeClr val="tx1"/>
                </a:solidFill>
                <a:latin typeface="Times New Roman" charset="0"/>
              </a:defRPr>
            </a:lvl2pPr>
            <a:lvl3pPr marL="1143000" indent="-228600" eaLnBrk="0" hangingPunct="0">
              <a:defRPr sz="4000">
                <a:solidFill>
                  <a:schemeClr val="tx1"/>
                </a:solidFill>
                <a:latin typeface="Times New Roman" charset="0"/>
              </a:defRPr>
            </a:lvl3pPr>
            <a:lvl4pPr marL="1600200" indent="-228600" eaLnBrk="0" hangingPunct="0">
              <a:defRPr sz="4000">
                <a:solidFill>
                  <a:schemeClr val="tx1"/>
                </a:solidFill>
                <a:latin typeface="Times New Roman" charset="0"/>
              </a:defRPr>
            </a:lvl4pPr>
            <a:lvl5pPr marL="2057400" indent="-228600" eaLnBrk="0" hangingPunct="0">
              <a:defRPr sz="4000">
                <a:solidFill>
                  <a:schemeClr val="tx1"/>
                </a:solidFill>
                <a:latin typeface="Times New Roman" charset="0"/>
              </a:defRPr>
            </a:lvl5pPr>
            <a:lvl6pPr marL="2514600" indent="-228600" eaLnBrk="0" fontAlgn="base" hangingPunct="0">
              <a:spcBef>
                <a:spcPct val="0"/>
              </a:spcBef>
              <a:spcAft>
                <a:spcPct val="0"/>
              </a:spcAft>
              <a:defRPr sz="4000">
                <a:solidFill>
                  <a:schemeClr val="tx1"/>
                </a:solidFill>
                <a:latin typeface="Times New Roman" charset="0"/>
              </a:defRPr>
            </a:lvl6pPr>
            <a:lvl7pPr marL="2971800" indent="-228600" eaLnBrk="0" fontAlgn="base" hangingPunct="0">
              <a:spcBef>
                <a:spcPct val="0"/>
              </a:spcBef>
              <a:spcAft>
                <a:spcPct val="0"/>
              </a:spcAft>
              <a:defRPr sz="4000">
                <a:solidFill>
                  <a:schemeClr val="tx1"/>
                </a:solidFill>
                <a:latin typeface="Times New Roman" charset="0"/>
              </a:defRPr>
            </a:lvl7pPr>
            <a:lvl8pPr marL="3429000" indent="-228600" eaLnBrk="0" fontAlgn="base" hangingPunct="0">
              <a:spcBef>
                <a:spcPct val="0"/>
              </a:spcBef>
              <a:spcAft>
                <a:spcPct val="0"/>
              </a:spcAft>
              <a:defRPr sz="4000">
                <a:solidFill>
                  <a:schemeClr val="tx1"/>
                </a:solidFill>
                <a:latin typeface="Times New Roman" charset="0"/>
              </a:defRPr>
            </a:lvl8pPr>
            <a:lvl9pPr marL="3886200" indent="-228600" eaLnBrk="0" fontAlgn="base" hangingPunct="0">
              <a:spcBef>
                <a:spcPct val="0"/>
              </a:spcBef>
              <a:spcAft>
                <a:spcPct val="0"/>
              </a:spcAft>
              <a:defRPr sz="4000">
                <a:solidFill>
                  <a:schemeClr val="tx1"/>
                </a:solidFill>
                <a:latin typeface="Times New Roman" charset="0"/>
              </a:defRPr>
            </a:lvl9pPr>
          </a:lstStyle>
          <a:p>
            <a:pPr algn="ctr" eaLnBrk="1" hangingPunct="1"/>
            <a:r>
              <a:rPr lang="en-US" sz="2000"/>
              <a:t>Adult Dancing</a:t>
            </a:r>
          </a:p>
        </p:txBody>
      </p:sp>
      <p:cxnSp>
        <p:nvCxnSpPr>
          <p:cNvPr id="19" name="Straight Connector 18"/>
          <p:cNvCxnSpPr/>
          <p:nvPr/>
        </p:nvCxnSpPr>
        <p:spPr>
          <a:xfrm>
            <a:off x="3429000" y="2590800"/>
            <a:ext cx="26670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8203" name="TextBox 19"/>
          <p:cNvSpPr txBox="1">
            <a:spLocks noChangeArrowheads="1"/>
          </p:cNvSpPr>
          <p:nvPr/>
        </p:nvSpPr>
        <p:spPr bwMode="auto">
          <a:xfrm>
            <a:off x="3505200" y="2667000"/>
            <a:ext cx="2514600" cy="163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4000">
                <a:solidFill>
                  <a:schemeClr val="tx1"/>
                </a:solidFill>
                <a:latin typeface="Times New Roman" charset="0"/>
              </a:defRPr>
            </a:lvl1pPr>
            <a:lvl2pPr marL="742950" indent="-285750" eaLnBrk="0" hangingPunct="0">
              <a:defRPr sz="4000">
                <a:solidFill>
                  <a:schemeClr val="tx1"/>
                </a:solidFill>
                <a:latin typeface="Times New Roman" charset="0"/>
              </a:defRPr>
            </a:lvl2pPr>
            <a:lvl3pPr marL="1143000" indent="-228600" eaLnBrk="0" hangingPunct="0">
              <a:defRPr sz="4000">
                <a:solidFill>
                  <a:schemeClr val="tx1"/>
                </a:solidFill>
                <a:latin typeface="Times New Roman" charset="0"/>
              </a:defRPr>
            </a:lvl3pPr>
            <a:lvl4pPr marL="1600200" indent="-228600" eaLnBrk="0" hangingPunct="0">
              <a:defRPr sz="4000">
                <a:solidFill>
                  <a:schemeClr val="tx1"/>
                </a:solidFill>
                <a:latin typeface="Times New Roman" charset="0"/>
              </a:defRPr>
            </a:lvl4pPr>
            <a:lvl5pPr marL="2057400" indent="-228600" eaLnBrk="0" hangingPunct="0">
              <a:defRPr sz="4000">
                <a:solidFill>
                  <a:schemeClr val="tx1"/>
                </a:solidFill>
                <a:latin typeface="Times New Roman" charset="0"/>
              </a:defRPr>
            </a:lvl5pPr>
            <a:lvl6pPr marL="2514600" indent="-228600" eaLnBrk="0" fontAlgn="base" hangingPunct="0">
              <a:spcBef>
                <a:spcPct val="0"/>
              </a:spcBef>
              <a:spcAft>
                <a:spcPct val="0"/>
              </a:spcAft>
              <a:defRPr sz="4000">
                <a:solidFill>
                  <a:schemeClr val="tx1"/>
                </a:solidFill>
                <a:latin typeface="Times New Roman" charset="0"/>
              </a:defRPr>
            </a:lvl6pPr>
            <a:lvl7pPr marL="2971800" indent="-228600" eaLnBrk="0" fontAlgn="base" hangingPunct="0">
              <a:spcBef>
                <a:spcPct val="0"/>
              </a:spcBef>
              <a:spcAft>
                <a:spcPct val="0"/>
              </a:spcAft>
              <a:defRPr sz="4000">
                <a:solidFill>
                  <a:schemeClr val="tx1"/>
                </a:solidFill>
                <a:latin typeface="Times New Roman" charset="0"/>
              </a:defRPr>
            </a:lvl7pPr>
            <a:lvl8pPr marL="3429000" indent="-228600" eaLnBrk="0" fontAlgn="base" hangingPunct="0">
              <a:spcBef>
                <a:spcPct val="0"/>
              </a:spcBef>
              <a:spcAft>
                <a:spcPct val="0"/>
              </a:spcAft>
              <a:defRPr sz="4000">
                <a:solidFill>
                  <a:schemeClr val="tx1"/>
                </a:solidFill>
                <a:latin typeface="Times New Roman" charset="0"/>
              </a:defRPr>
            </a:lvl8pPr>
            <a:lvl9pPr marL="3886200" indent="-228600" eaLnBrk="0" fontAlgn="base" hangingPunct="0">
              <a:spcBef>
                <a:spcPct val="0"/>
              </a:spcBef>
              <a:spcAft>
                <a:spcPct val="0"/>
              </a:spcAft>
              <a:defRPr sz="4000">
                <a:solidFill>
                  <a:schemeClr val="tx1"/>
                </a:solidFill>
                <a:latin typeface="Times New Roman" charset="0"/>
              </a:defRPr>
            </a:lvl9pPr>
          </a:lstStyle>
          <a:p>
            <a:pPr algn="ctr" eaLnBrk="1" hangingPunct="1"/>
            <a:r>
              <a:rPr lang="en-US" sz="2000"/>
              <a:t>Ballroom and other</a:t>
            </a:r>
          </a:p>
          <a:p>
            <a:pPr algn="ctr" eaLnBrk="1" hangingPunct="1"/>
            <a:r>
              <a:rPr lang="en-US" sz="2000"/>
              <a:t>types of dancing</a:t>
            </a:r>
          </a:p>
          <a:p>
            <a:pPr algn="ctr" eaLnBrk="1" hangingPunct="1"/>
            <a:r>
              <a:rPr lang="en-US" sz="2000"/>
              <a:t>for adults who want</a:t>
            </a:r>
          </a:p>
          <a:p>
            <a:pPr algn="ctr" eaLnBrk="1" hangingPunct="1"/>
            <a:r>
              <a:rPr lang="en-US" sz="2000"/>
              <a:t>to learn dance for</a:t>
            </a:r>
          </a:p>
          <a:p>
            <a:pPr algn="ctr" eaLnBrk="1" hangingPunct="1"/>
            <a:r>
              <a:rPr lang="en-US" sz="2000"/>
              <a:t>recreation and fun</a:t>
            </a:r>
          </a:p>
        </p:txBody>
      </p:sp>
      <p:sp>
        <p:nvSpPr>
          <p:cNvPr id="8204" name="Rectangle 8"/>
          <p:cNvSpPr>
            <a:spLocks noChangeArrowheads="1"/>
          </p:cNvSpPr>
          <p:nvPr/>
        </p:nvSpPr>
        <p:spPr bwMode="auto">
          <a:xfrm>
            <a:off x="6324600" y="2057400"/>
            <a:ext cx="2667000" cy="2971800"/>
          </a:xfrm>
          <a:prstGeom prst="rect">
            <a:avLst/>
          </a:prstGeom>
          <a:solidFill>
            <a:srgbClr val="FFFFCC"/>
          </a:solidFill>
          <a:ln w="9525">
            <a:solidFill>
              <a:schemeClr val="tx1"/>
            </a:solidFill>
            <a:miter lim="800000"/>
            <a:headEnd/>
            <a:tailEnd/>
          </a:ln>
        </p:spPr>
        <p:txBody>
          <a:bodyPr wrap="none" anchor="ctr"/>
          <a:lstStyle/>
          <a:p>
            <a:pPr algn="ctr"/>
            <a:r>
              <a:rPr lang="en-US" sz="2400"/>
              <a:t> </a:t>
            </a:r>
          </a:p>
        </p:txBody>
      </p:sp>
      <p:sp>
        <p:nvSpPr>
          <p:cNvPr id="8205" name="TextBox 21"/>
          <p:cNvSpPr txBox="1">
            <a:spLocks noChangeArrowheads="1"/>
          </p:cNvSpPr>
          <p:nvPr/>
        </p:nvSpPr>
        <p:spPr bwMode="auto">
          <a:xfrm>
            <a:off x="6172200" y="2133600"/>
            <a:ext cx="29718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4000">
                <a:solidFill>
                  <a:schemeClr val="tx1"/>
                </a:solidFill>
                <a:latin typeface="Times New Roman" charset="0"/>
              </a:defRPr>
            </a:lvl1pPr>
            <a:lvl2pPr marL="742950" indent="-285750" eaLnBrk="0" hangingPunct="0">
              <a:defRPr sz="4000">
                <a:solidFill>
                  <a:schemeClr val="tx1"/>
                </a:solidFill>
                <a:latin typeface="Times New Roman" charset="0"/>
              </a:defRPr>
            </a:lvl2pPr>
            <a:lvl3pPr marL="1143000" indent="-228600" eaLnBrk="0" hangingPunct="0">
              <a:defRPr sz="4000">
                <a:solidFill>
                  <a:schemeClr val="tx1"/>
                </a:solidFill>
                <a:latin typeface="Times New Roman" charset="0"/>
              </a:defRPr>
            </a:lvl3pPr>
            <a:lvl4pPr marL="1600200" indent="-228600" eaLnBrk="0" hangingPunct="0">
              <a:defRPr sz="4000">
                <a:solidFill>
                  <a:schemeClr val="tx1"/>
                </a:solidFill>
                <a:latin typeface="Times New Roman" charset="0"/>
              </a:defRPr>
            </a:lvl4pPr>
            <a:lvl5pPr marL="2057400" indent="-228600" eaLnBrk="0" hangingPunct="0">
              <a:defRPr sz="4000">
                <a:solidFill>
                  <a:schemeClr val="tx1"/>
                </a:solidFill>
                <a:latin typeface="Times New Roman" charset="0"/>
              </a:defRPr>
            </a:lvl5pPr>
            <a:lvl6pPr marL="2514600" indent="-228600" eaLnBrk="0" fontAlgn="base" hangingPunct="0">
              <a:spcBef>
                <a:spcPct val="0"/>
              </a:spcBef>
              <a:spcAft>
                <a:spcPct val="0"/>
              </a:spcAft>
              <a:defRPr sz="4000">
                <a:solidFill>
                  <a:schemeClr val="tx1"/>
                </a:solidFill>
                <a:latin typeface="Times New Roman" charset="0"/>
              </a:defRPr>
            </a:lvl6pPr>
            <a:lvl7pPr marL="2971800" indent="-228600" eaLnBrk="0" fontAlgn="base" hangingPunct="0">
              <a:spcBef>
                <a:spcPct val="0"/>
              </a:spcBef>
              <a:spcAft>
                <a:spcPct val="0"/>
              </a:spcAft>
              <a:defRPr sz="4000">
                <a:solidFill>
                  <a:schemeClr val="tx1"/>
                </a:solidFill>
                <a:latin typeface="Times New Roman" charset="0"/>
              </a:defRPr>
            </a:lvl7pPr>
            <a:lvl8pPr marL="3429000" indent="-228600" eaLnBrk="0" fontAlgn="base" hangingPunct="0">
              <a:spcBef>
                <a:spcPct val="0"/>
              </a:spcBef>
              <a:spcAft>
                <a:spcPct val="0"/>
              </a:spcAft>
              <a:defRPr sz="4000">
                <a:solidFill>
                  <a:schemeClr val="tx1"/>
                </a:solidFill>
                <a:latin typeface="Times New Roman" charset="0"/>
              </a:defRPr>
            </a:lvl8pPr>
            <a:lvl9pPr marL="3886200" indent="-228600" eaLnBrk="0" fontAlgn="base" hangingPunct="0">
              <a:spcBef>
                <a:spcPct val="0"/>
              </a:spcBef>
              <a:spcAft>
                <a:spcPct val="0"/>
              </a:spcAft>
              <a:defRPr sz="4000">
                <a:solidFill>
                  <a:schemeClr val="tx1"/>
                </a:solidFill>
                <a:latin typeface="Times New Roman" charset="0"/>
              </a:defRPr>
            </a:lvl9pPr>
          </a:lstStyle>
          <a:p>
            <a:pPr algn="ctr" eaLnBrk="1" hangingPunct="1"/>
            <a:r>
              <a:rPr lang="en-US" sz="2000"/>
              <a:t>Youth Dancing</a:t>
            </a:r>
          </a:p>
        </p:txBody>
      </p:sp>
      <p:cxnSp>
        <p:nvCxnSpPr>
          <p:cNvPr id="23" name="Straight Connector 22"/>
          <p:cNvCxnSpPr/>
          <p:nvPr/>
        </p:nvCxnSpPr>
        <p:spPr>
          <a:xfrm>
            <a:off x="6324600" y="2590800"/>
            <a:ext cx="26670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8207" name="TextBox 23"/>
          <p:cNvSpPr txBox="1">
            <a:spLocks noChangeArrowheads="1"/>
          </p:cNvSpPr>
          <p:nvPr/>
        </p:nvSpPr>
        <p:spPr bwMode="auto">
          <a:xfrm>
            <a:off x="6400800" y="2667000"/>
            <a:ext cx="2514600" cy="1938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4000">
                <a:solidFill>
                  <a:schemeClr val="tx1"/>
                </a:solidFill>
                <a:latin typeface="Times New Roman" charset="0"/>
              </a:defRPr>
            </a:lvl1pPr>
            <a:lvl2pPr marL="742950" indent="-285750" eaLnBrk="0" hangingPunct="0">
              <a:defRPr sz="4000">
                <a:solidFill>
                  <a:schemeClr val="tx1"/>
                </a:solidFill>
                <a:latin typeface="Times New Roman" charset="0"/>
              </a:defRPr>
            </a:lvl2pPr>
            <a:lvl3pPr marL="1143000" indent="-228600" eaLnBrk="0" hangingPunct="0">
              <a:defRPr sz="4000">
                <a:solidFill>
                  <a:schemeClr val="tx1"/>
                </a:solidFill>
                <a:latin typeface="Times New Roman" charset="0"/>
              </a:defRPr>
            </a:lvl3pPr>
            <a:lvl4pPr marL="1600200" indent="-228600" eaLnBrk="0" hangingPunct="0">
              <a:defRPr sz="4000">
                <a:solidFill>
                  <a:schemeClr val="tx1"/>
                </a:solidFill>
                <a:latin typeface="Times New Roman" charset="0"/>
              </a:defRPr>
            </a:lvl4pPr>
            <a:lvl5pPr marL="2057400" indent="-228600" eaLnBrk="0" hangingPunct="0">
              <a:defRPr sz="4000">
                <a:solidFill>
                  <a:schemeClr val="tx1"/>
                </a:solidFill>
                <a:latin typeface="Times New Roman" charset="0"/>
              </a:defRPr>
            </a:lvl5pPr>
            <a:lvl6pPr marL="2514600" indent="-228600" eaLnBrk="0" fontAlgn="base" hangingPunct="0">
              <a:spcBef>
                <a:spcPct val="0"/>
              </a:spcBef>
              <a:spcAft>
                <a:spcPct val="0"/>
              </a:spcAft>
              <a:defRPr sz="4000">
                <a:solidFill>
                  <a:schemeClr val="tx1"/>
                </a:solidFill>
                <a:latin typeface="Times New Roman" charset="0"/>
              </a:defRPr>
            </a:lvl6pPr>
            <a:lvl7pPr marL="2971800" indent="-228600" eaLnBrk="0" fontAlgn="base" hangingPunct="0">
              <a:spcBef>
                <a:spcPct val="0"/>
              </a:spcBef>
              <a:spcAft>
                <a:spcPct val="0"/>
              </a:spcAft>
              <a:defRPr sz="4000">
                <a:solidFill>
                  <a:schemeClr val="tx1"/>
                </a:solidFill>
                <a:latin typeface="Times New Roman" charset="0"/>
              </a:defRPr>
            </a:lvl7pPr>
            <a:lvl8pPr marL="3429000" indent="-228600" eaLnBrk="0" fontAlgn="base" hangingPunct="0">
              <a:spcBef>
                <a:spcPct val="0"/>
              </a:spcBef>
              <a:spcAft>
                <a:spcPct val="0"/>
              </a:spcAft>
              <a:defRPr sz="4000">
                <a:solidFill>
                  <a:schemeClr val="tx1"/>
                </a:solidFill>
                <a:latin typeface="Times New Roman" charset="0"/>
              </a:defRPr>
            </a:lvl8pPr>
            <a:lvl9pPr marL="3886200" indent="-228600" eaLnBrk="0" fontAlgn="base" hangingPunct="0">
              <a:spcBef>
                <a:spcPct val="0"/>
              </a:spcBef>
              <a:spcAft>
                <a:spcPct val="0"/>
              </a:spcAft>
              <a:defRPr sz="4000">
                <a:solidFill>
                  <a:schemeClr val="tx1"/>
                </a:solidFill>
                <a:latin typeface="Times New Roman" charset="0"/>
              </a:defRPr>
            </a:lvl9pPr>
          </a:lstStyle>
          <a:p>
            <a:pPr algn="ctr" eaLnBrk="1" hangingPunct="1"/>
            <a:r>
              <a:rPr lang="en-US" sz="2000"/>
              <a:t>Ballet and other types of dancing for young girls who want to learn to dance to develop poise and grace</a:t>
            </a:r>
          </a:p>
        </p:txBody>
      </p:sp>
      <p:sp>
        <p:nvSpPr>
          <p:cNvPr id="18" name="Slide Number Placeholder 17"/>
          <p:cNvSpPr>
            <a:spLocks noGrp="1"/>
          </p:cNvSpPr>
          <p:nvPr>
            <p:ph type="sldNum" sz="quarter" idx="12"/>
          </p:nvPr>
        </p:nvSpPr>
        <p:spPr/>
        <p:txBody>
          <a:bodyPr/>
          <a:lstStyle/>
          <a:p>
            <a:pPr>
              <a:defRPr/>
            </a:pPr>
            <a:r>
              <a:rPr lang="en-US" smtClean="0"/>
              <a:t>11-</a:t>
            </a:r>
            <a:fld id="{0744D1E3-DC8F-4144-863A-53D7796E028A}" type="slidenum">
              <a:rPr lang="en-US" smtClean="0"/>
              <a:pPr>
                <a:defRPr/>
              </a:pPr>
              <a:t>5</a:t>
            </a:fld>
            <a:endParaRPr lang="en-US"/>
          </a:p>
        </p:txBody>
      </p:sp>
    </p:spTree>
    <p:extLst>
      <p:ext uri="{BB962C8B-B14F-4D97-AF65-F5344CB8AC3E}">
        <p14:creationId xmlns:p14="http://schemas.microsoft.com/office/powerpoint/2010/main" val="300331237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457200" y="152400"/>
            <a:ext cx="8229600" cy="1143000"/>
          </a:xfrm>
        </p:spPr>
        <p:txBody>
          <a:bodyPr/>
          <a:lstStyle/>
          <a:p>
            <a:pPr eaLnBrk="1" hangingPunct="1"/>
            <a:r>
              <a:rPr lang="en-US" sz="3600" smtClean="0">
                <a:latin typeface="Times New Roman" charset="0"/>
              </a:rPr>
              <a:t>Selecting a Target Market</a:t>
            </a:r>
          </a:p>
        </p:txBody>
      </p:sp>
      <p:sp>
        <p:nvSpPr>
          <p:cNvPr id="9219" name="Line 4"/>
          <p:cNvSpPr>
            <a:spLocks noChangeShapeType="1"/>
          </p:cNvSpPr>
          <p:nvPr/>
        </p:nvSpPr>
        <p:spPr bwMode="auto">
          <a:xfrm>
            <a:off x="0" y="1219200"/>
            <a:ext cx="9144000" cy="0"/>
          </a:xfrm>
          <a:prstGeom prst="line">
            <a:avLst/>
          </a:prstGeom>
          <a:noFill/>
          <a:ln w="38100">
            <a:solidFill>
              <a:srgbClr val="9933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9220" name="Text Box 4"/>
          <p:cNvSpPr txBox="1">
            <a:spLocks noChangeArrowheads="1"/>
          </p:cNvSpPr>
          <p:nvPr/>
        </p:nvSpPr>
        <p:spPr bwMode="auto">
          <a:xfrm>
            <a:off x="304800" y="2971800"/>
            <a:ext cx="39624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4000">
                <a:solidFill>
                  <a:schemeClr val="tx1"/>
                </a:solidFill>
                <a:latin typeface="Times New Roman" charset="0"/>
              </a:defRPr>
            </a:lvl1pPr>
            <a:lvl2pPr marL="742950" indent="-285750" eaLnBrk="0" hangingPunct="0">
              <a:defRPr sz="4000">
                <a:solidFill>
                  <a:schemeClr val="tx1"/>
                </a:solidFill>
                <a:latin typeface="Times New Roman" charset="0"/>
              </a:defRPr>
            </a:lvl2pPr>
            <a:lvl3pPr marL="1143000" indent="-228600" eaLnBrk="0" hangingPunct="0">
              <a:defRPr sz="4000">
                <a:solidFill>
                  <a:schemeClr val="tx1"/>
                </a:solidFill>
                <a:latin typeface="Times New Roman" charset="0"/>
              </a:defRPr>
            </a:lvl3pPr>
            <a:lvl4pPr marL="1600200" indent="-228600" eaLnBrk="0" hangingPunct="0">
              <a:defRPr sz="4000">
                <a:solidFill>
                  <a:schemeClr val="tx1"/>
                </a:solidFill>
                <a:latin typeface="Times New Roman" charset="0"/>
              </a:defRPr>
            </a:lvl4pPr>
            <a:lvl5pPr marL="2057400" indent="-228600" eaLnBrk="0" hangingPunct="0">
              <a:defRPr sz="4000">
                <a:solidFill>
                  <a:schemeClr val="tx1"/>
                </a:solidFill>
                <a:latin typeface="Times New Roman" charset="0"/>
              </a:defRPr>
            </a:lvl5pPr>
            <a:lvl6pPr marL="2514600" indent="-228600" eaLnBrk="0" fontAlgn="base" hangingPunct="0">
              <a:spcBef>
                <a:spcPct val="0"/>
              </a:spcBef>
              <a:spcAft>
                <a:spcPct val="0"/>
              </a:spcAft>
              <a:defRPr sz="4000">
                <a:solidFill>
                  <a:schemeClr val="tx1"/>
                </a:solidFill>
                <a:latin typeface="Times New Roman" charset="0"/>
              </a:defRPr>
            </a:lvl6pPr>
            <a:lvl7pPr marL="2971800" indent="-228600" eaLnBrk="0" fontAlgn="base" hangingPunct="0">
              <a:spcBef>
                <a:spcPct val="0"/>
              </a:spcBef>
              <a:spcAft>
                <a:spcPct val="0"/>
              </a:spcAft>
              <a:defRPr sz="4000">
                <a:solidFill>
                  <a:schemeClr val="tx1"/>
                </a:solidFill>
                <a:latin typeface="Times New Roman" charset="0"/>
              </a:defRPr>
            </a:lvl7pPr>
            <a:lvl8pPr marL="3429000" indent="-228600" eaLnBrk="0" fontAlgn="base" hangingPunct="0">
              <a:spcBef>
                <a:spcPct val="0"/>
              </a:spcBef>
              <a:spcAft>
                <a:spcPct val="0"/>
              </a:spcAft>
              <a:defRPr sz="4000">
                <a:solidFill>
                  <a:schemeClr val="tx1"/>
                </a:solidFill>
                <a:latin typeface="Times New Roman" charset="0"/>
              </a:defRPr>
            </a:lvl8pPr>
            <a:lvl9pPr marL="3886200" indent="-228600" eaLnBrk="0" fontAlgn="base" hangingPunct="0">
              <a:spcBef>
                <a:spcPct val="0"/>
              </a:spcBef>
              <a:spcAft>
                <a:spcPct val="0"/>
              </a:spcAft>
              <a:defRPr sz="4000">
                <a:solidFill>
                  <a:schemeClr val="tx1"/>
                </a:solidFill>
                <a:latin typeface="Times New Roman" charset="0"/>
              </a:defRPr>
            </a:lvl9pPr>
          </a:lstStyle>
          <a:p>
            <a:pPr algn="ctr" eaLnBrk="1" hangingPunct="1">
              <a:spcBef>
                <a:spcPct val="50000"/>
              </a:spcBef>
            </a:pPr>
            <a:r>
              <a:rPr lang="en-US" sz="3200"/>
              <a:t>Target Market</a:t>
            </a:r>
          </a:p>
        </p:txBody>
      </p:sp>
      <p:sp>
        <p:nvSpPr>
          <p:cNvPr id="9221" name="Rectangle 5"/>
          <p:cNvSpPr>
            <a:spLocks noChangeArrowheads="1"/>
          </p:cNvSpPr>
          <p:nvPr/>
        </p:nvSpPr>
        <p:spPr bwMode="auto">
          <a:xfrm>
            <a:off x="4267200" y="1600200"/>
            <a:ext cx="4419600" cy="4572000"/>
          </a:xfrm>
          <a:prstGeom prst="rect">
            <a:avLst/>
          </a:prstGeom>
          <a:solidFill>
            <a:srgbClr val="FFFFCC"/>
          </a:solidFill>
          <a:ln w="9525">
            <a:solidFill>
              <a:schemeClr val="tx1"/>
            </a:solidFill>
            <a:miter lim="800000"/>
            <a:headEnd/>
            <a:tailEnd/>
          </a:ln>
        </p:spPr>
        <p:txBody>
          <a:bodyPr wrap="none" anchor="ctr"/>
          <a:lstStyle/>
          <a:p>
            <a:pPr algn="ctr"/>
            <a:endParaRPr lang="en-US" sz="2400"/>
          </a:p>
        </p:txBody>
      </p:sp>
      <p:sp>
        <p:nvSpPr>
          <p:cNvPr id="9222" name="TextBox 9"/>
          <p:cNvSpPr txBox="1">
            <a:spLocks noChangeArrowheads="1"/>
          </p:cNvSpPr>
          <p:nvPr/>
        </p:nvSpPr>
        <p:spPr bwMode="auto">
          <a:xfrm>
            <a:off x="4343400" y="1676400"/>
            <a:ext cx="4495800" cy="4606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4000">
                <a:solidFill>
                  <a:schemeClr val="tx1"/>
                </a:solidFill>
                <a:latin typeface="Times New Roman" charset="0"/>
              </a:defRPr>
            </a:lvl1pPr>
            <a:lvl2pPr marL="742950" indent="-285750" eaLnBrk="0" hangingPunct="0">
              <a:defRPr sz="4000">
                <a:solidFill>
                  <a:schemeClr val="tx1"/>
                </a:solidFill>
                <a:latin typeface="Times New Roman" charset="0"/>
              </a:defRPr>
            </a:lvl2pPr>
            <a:lvl3pPr marL="1143000" indent="-228600" eaLnBrk="0" hangingPunct="0">
              <a:defRPr sz="4000">
                <a:solidFill>
                  <a:schemeClr val="tx1"/>
                </a:solidFill>
                <a:latin typeface="Times New Roman" charset="0"/>
              </a:defRPr>
            </a:lvl3pPr>
            <a:lvl4pPr marL="1600200" indent="-228600" eaLnBrk="0" hangingPunct="0">
              <a:defRPr sz="4000">
                <a:solidFill>
                  <a:schemeClr val="tx1"/>
                </a:solidFill>
                <a:latin typeface="Times New Roman" charset="0"/>
              </a:defRPr>
            </a:lvl4pPr>
            <a:lvl5pPr marL="2057400" indent="-228600" eaLnBrk="0" hangingPunct="0">
              <a:defRPr sz="4000">
                <a:solidFill>
                  <a:schemeClr val="tx1"/>
                </a:solidFill>
                <a:latin typeface="Times New Roman" charset="0"/>
              </a:defRPr>
            </a:lvl5pPr>
            <a:lvl6pPr marL="2514600" indent="-228600" eaLnBrk="0" fontAlgn="base" hangingPunct="0">
              <a:spcBef>
                <a:spcPct val="0"/>
              </a:spcBef>
              <a:spcAft>
                <a:spcPct val="0"/>
              </a:spcAft>
              <a:defRPr sz="4000">
                <a:solidFill>
                  <a:schemeClr val="tx1"/>
                </a:solidFill>
                <a:latin typeface="Times New Roman" charset="0"/>
              </a:defRPr>
            </a:lvl6pPr>
            <a:lvl7pPr marL="2971800" indent="-228600" eaLnBrk="0" fontAlgn="base" hangingPunct="0">
              <a:spcBef>
                <a:spcPct val="0"/>
              </a:spcBef>
              <a:spcAft>
                <a:spcPct val="0"/>
              </a:spcAft>
              <a:defRPr sz="4000">
                <a:solidFill>
                  <a:schemeClr val="tx1"/>
                </a:solidFill>
                <a:latin typeface="Times New Roman" charset="0"/>
              </a:defRPr>
            </a:lvl7pPr>
            <a:lvl8pPr marL="3429000" indent="-228600" eaLnBrk="0" fontAlgn="base" hangingPunct="0">
              <a:spcBef>
                <a:spcPct val="0"/>
              </a:spcBef>
              <a:spcAft>
                <a:spcPct val="0"/>
              </a:spcAft>
              <a:defRPr sz="4000">
                <a:solidFill>
                  <a:schemeClr val="tx1"/>
                </a:solidFill>
                <a:latin typeface="Times New Roman" charset="0"/>
              </a:defRPr>
            </a:lvl8pPr>
            <a:lvl9pPr marL="3886200" indent="-228600" eaLnBrk="0" fontAlgn="base" hangingPunct="0">
              <a:spcBef>
                <a:spcPct val="0"/>
              </a:spcBef>
              <a:spcAft>
                <a:spcPct val="0"/>
              </a:spcAft>
              <a:defRPr sz="4000">
                <a:solidFill>
                  <a:schemeClr val="tx1"/>
                </a:solidFill>
                <a:latin typeface="Times New Roman" charset="0"/>
              </a:defRPr>
            </a:lvl9pPr>
          </a:lstStyle>
          <a:p>
            <a:pPr eaLnBrk="1" hangingPunct="1">
              <a:lnSpc>
                <a:spcPts val="3200"/>
              </a:lnSpc>
              <a:buFont typeface="Arial" charset="0"/>
              <a:buChar char="•"/>
            </a:pPr>
            <a:r>
              <a:rPr lang="en-US" sz="2400"/>
              <a:t> Once a firm has segmented </a:t>
            </a:r>
          </a:p>
          <a:p>
            <a:pPr eaLnBrk="1" hangingPunct="1">
              <a:lnSpc>
                <a:spcPts val="3200"/>
              </a:lnSpc>
            </a:pPr>
            <a:r>
              <a:rPr lang="en-US" sz="2400"/>
              <a:t>  the market, a target market</a:t>
            </a:r>
          </a:p>
          <a:p>
            <a:pPr eaLnBrk="1" hangingPunct="1">
              <a:lnSpc>
                <a:spcPts val="3200"/>
              </a:lnSpc>
            </a:pPr>
            <a:r>
              <a:rPr lang="en-US" sz="2400"/>
              <a:t>  must be chosen.</a:t>
            </a:r>
          </a:p>
          <a:p>
            <a:pPr eaLnBrk="1" hangingPunct="1">
              <a:lnSpc>
                <a:spcPts val="3200"/>
              </a:lnSpc>
              <a:buFont typeface="Arial" charset="0"/>
              <a:buChar char="•"/>
            </a:pPr>
            <a:r>
              <a:rPr lang="en-US" sz="2400"/>
              <a:t> The market must be sufficiently</a:t>
            </a:r>
          </a:p>
          <a:p>
            <a:pPr eaLnBrk="1" hangingPunct="1">
              <a:lnSpc>
                <a:spcPts val="3200"/>
              </a:lnSpc>
            </a:pPr>
            <a:r>
              <a:rPr lang="en-US" sz="2400"/>
              <a:t>  attractive and the firm must have</a:t>
            </a:r>
          </a:p>
          <a:p>
            <a:pPr eaLnBrk="1" hangingPunct="1">
              <a:lnSpc>
                <a:spcPts val="3200"/>
              </a:lnSpc>
            </a:pPr>
            <a:r>
              <a:rPr lang="en-US" sz="2400"/>
              <a:t>  the capability to serve it.</a:t>
            </a:r>
          </a:p>
          <a:p>
            <a:pPr eaLnBrk="1" hangingPunct="1">
              <a:lnSpc>
                <a:spcPts val="3200"/>
              </a:lnSpc>
              <a:buFont typeface="Arial" charset="0"/>
              <a:buChar char="•"/>
            </a:pPr>
            <a:r>
              <a:rPr lang="en-US" sz="2400"/>
              <a:t> By focusing on a clearly defined</a:t>
            </a:r>
          </a:p>
          <a:p>
            <a:pPr eaLnBrk="1" hangingPunct="1">
              <a:lnSpc>
                <a:spcPts val="3200"/>
              </a:lnSpc>
            </a:pPr>
            <a:r>
              <a:rPr lang="en-US" sz="2400"/>
              <a:t>  market, a firm can become an</a:t>
            </a:r>
          </a:p>
          <a:p>
            <a:pPr eaLnBrk="1" hangingPunct="1">
              <a:lnSpc>
                <a:spcPts val="3200"/>
              </a:lnSpc>
            </a:pPr>
            <a:r>
              <a:rPr lang="en-US" sz="2400"/>
              <a:t>  expert in that market and then</a:t>
            </a:r>
          </a:p>
          <a:p>
            <a:pPr eaLnBrk="1" hangingPunct="1">
              <a:lnSpc>
                <a:spcPts val="3200"/>
              </a:lnSpc>
            </a:pPr>
            <a:r>
              <a:rPr lang="en-US" sz="2400"/>
              <a:t>  be able to provide customers a</a:t>
            </a:r>
          </a:p>
          <a:p>
            <a:pPr eaLnBrk="1" hangingPunct="1">
              <a:lnSpc>
                <a:spcPts val="3200"/>
              </a:lnSpc>
            </a:pPr>
            <a:r>
              <a:rPr lang="en-US" sz="2400"/>
              <a:t>  high level of service.</a:t>
            </a:r>
          </a:p>
        </p:txBody>
      </p:sp>
      <p:sp>
        <p:nvSpPr>
          <p:cNvPr id="9" name="Slide Number Placeholder 8"/>
          <p:cNvSpPr>
            <a:spLocks noGrp="1"/>
          </p:cNvSpPr>
          <p:nvPr>
            <p:ph type="sldNum" sz="quarter" idx="12"/>
          </p:nvPr>
        </p:nvSpPr>
        <p:spPr/>
        <p:txBody>
          <a:bodyPr/>
          <a:lstStyle/>
          <a:p>
            <a:pPr>
              <a:defRPr/>
            </a:pPr>
            <a:r>
              <a:rPr lang="en-US" smtClean="0"/>
              <a:t>11-</a:t>
            </a:r>
            <a:fld id="{A2357D07-61D7-413F-87EF-7EB46329CB43}" type="slidenum">
              <a:rPr lang="en-US" smtClean="0"/>
              <a:pPr>
                <a:defRPr/>
              </a:pPr>
              <a:t>6</a:t>
            </a:fld>
            <a:endParaRPr lang="en-US"/>
          </a:p>
        </p:txBody>
      </p:sp>
    </p:spTree>
    <p:extLst>
      <p:ext uri="{BB962C8B-B14F-4D97-AF65-F5344CB8AC3E}">
        <p14:creationId xmlns:p14="http://schemas.microsoft.com/office/powerpoint/2010/main" val="252745327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457200" y="152400"/>
            <a:ext cx="8229600" cy="1143000"/>
          </a:xfrm>
        </p:spPr>
        <p:txBody>
          <a:bodyPr/>
          <a:lstStyle/>
          <a:p>
            <a:pPr eaLnBrk="1" hangingPunct="1"/>
            <a:r>
              <a:rPr lang="en-US" sz="3600" smtClean="0">
                <a:latin typeface="Times New Roman" charset="0"/>
              </a:rPr>
              <a:t>Establishing a Unique Position</a:t>
            </a:r>
            <a:br>
              <a:rPr lang="en-US" sz="3600" smtClean="0">
                <a:latin typeface="Times New Roman" charset="0"/>
              </a:rPr>
            </a:br>
            <a:r>
              <a:rPr lang="en-US" sz="2000" smtClean="0">
                <a:latin typeface="Times New Roman" charset="0"/>
              </a:rPr>
              <a:t>1 of 2</a:t>
            </a:r>
            <a:endParaRPr lang="en-US" sz="3600" smtClean="0">
              <a:latin typeface="Times New Roman" charset="0"/>
            </a:endParaRPr>
          </a:p>
        </p:txBody>
      </p:sp>
      <p:sp>
        <p:nvSpPr>
          <p:cNvPr id="10243" name="Line 4"/>
          <p:cNvSpPr>
            <a:spLocks noChangeShapeType="1"/>
          </p:cNvSpPr>
          <p:nvPr/>
        </p:nvSpPr>
        <p:spPr bwMode="auto">
          <a:xfrm>
            <a:off x="0" y="1219200"/>
            <a:ext cx="9144000" cy="0"/>
          </a:xfrm>
          <a:prstGeom prst="line">
            <a:avLst/>
          </a:prstGeom>
          <a:noFill/>
          <a:ln w="38100">
            <a:solidFill>
              <a:srgbClr val="9933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0244" name="Text Box 4"/>
          <p:cNvSpPr txBox="1">
            <a:spLocks noChangeArrowheads="1"/>
          </p:cNvSpPr>
          <p:nvPr/>
        </p:nvSpPr>
        <p:spPr bwMode="auto">
          <a:xfrm>
            <a:off x="304800" y="2971800"/>
            <a:ext cx="39624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4000">
                <a:solidFill>
                  <a:schemeClr val="tx1"/>
                </a:solidFill>
                <a:latin typeface="Times New Roman" charset="0"/>
              </a:defRPr>
            </a:lvl1pPr>
            <a:lvl2pPr marL="742950" indent="-285750" eaLnBrk="0" hangingPunct="0">
              <a:defRPr sz="4000">
                <a:solidFill>
                  <a:schemeClr val="tx1"/>
                </a:solidFill>
                <a:latin typeface="Times New Roman" charset="0"/>
              </a:defRPr>
            </a:lvl2pPr>
            <a:lvl3pPr marL="1143000" indent="-228600" eaLnBrk="0" hangingPunct="0">
              <a:defRPr sz="4000">
                <a:solidFill>
                  <a:schemeClr val="tx1"/>
                </a:solidFill>
                <a:latin typeface="Times New Roman" charset="0"/>
              </a:defRPr>
            </a:lvl3pPr>
            <a:lvl4pPr marL="1600200" indent="-228600" eaLnBrk="0" hangingPunct="0">
              <a:defRPr sz="4000">
                <a:solidFill>
                  <a:schemeClr val="tx1"/>
                </a:solidFill>
                <a:latin typeface="Times New Roman" charset="0"/>
              </a:defRPr>
            </a:lvl4pPr>
            <a:lvl5pPr marL="2057400" indent="-228600" eaLnBrk="0" hangingPunct="0">
              <a:defRPr sz="4000">
                <a:solidFill>
                  <a:schemeClr val="tx1"/>
                </a:solidFill>
                <a:latin typeface="Times New Roman" charset="0"/>
              </a:defRPr>
            </a:lvl5pPr>
            <a:lvl6pPr marL="2514600" indent="-228600" eaLnBrk="0" fontAlgn="base" hangingPunct="0">
              <a:spcBef>
                <a:spcPct val="0"/>
              </a:spcBef>
              <a:spcAft>
                <a:spcPct val="0"/>
              </a:spcAft>
              <a:defRPr sz="4000">
                <a:solidFill>
                  <a:schemeClr val="tx1"/>
                </a:solidFill>
                <a:latin typeface="Times New Roman" charset="0"/>
              </a:defRPr>
            </a:lvl6pPr>
            <a:lvl7pPr marL="2971800" indent="-228600" eaLnBrk="0" fontAlgn="base" hangingPunct="0">
              <a:spcBef>
                <a:spcPct val="0"/>
              </a:spcBef>
              <a:spcAft>
                <a:spcPct val="0"/>
              </a:spcAft>
              <a:defRPr sz="4000">
                <a:solidFill>
                  <a:schemeClr val="tx1"/>
                </a:solidFill>
                <a:latin typeface="Times New Roman" charset="0"/>
              </a:defRPr>
            </a:lvl7pPr>
            <a:lvl8pPr marL="3429000" indent="-228600" eaLnBrk="0" fontAlgn="base" hangingPunct="0">
              <a:spcBef>
                <a:spcPct val="0"/>
              </a:spcBef>
              <a:spcAft>
                <a:spcPct val="0"/>
              </a:spcAft>
              <a:defRPr sz="4000">
                <a:solidFill>
                  <a:schemeClr val="tx1"/>
                </a:solidFill>
                <a:latin typeface="Times New Roman" charset="0"/>
              </a:defRPr>
            </a:lvl8pPr>
            <a:lvl9pPr marL="3886200" indent="-228600" eaLnBrk="0" fontAlgn="base" hangingPunct="0">
              <a:spcBef>
                <a:spcPct val="0"/>
              </a:spcBef>
              <a:spcAft>
                <a:spcPct val="0"/>
              </a:spcAft>
              <a:defRPr sz="4000">
                <a:solidFill>
                  <a:schemeClr val="tx1"/>
                </a:solidFill>
                <a:latin typeface="Times New Roman" charset="0"/>
              </a:defRPr>
            </a:lvl9pPr>
          </a:lstStyle>
          <a:p>
            <a:pPr algn="ctr" eaLnBrk="1" hangingPunct="1">
              <a:spcBef>
                <a:spcPct val="50000"/>
              </a:spcBef>
            </a:pPr>
            <a:r>
              <a:rPr lang="en-US" sz="3200"/>
              <a:t>Positioning</a:t>
            </a:r>
          </a:p>
        </p:txBody>
      </p:sp>
      <p:sp>
        <p:nvSpPr>
          <p:cNvPr id="10245" name="Rectangle 5"/>
          <p:cNvSpPr>
            <a:spLocks noChangeArrowheads="1"/>
          </p:cNvSpPr>
          <p:nvPr/>
        </p:nvSpPr>
        <p:spPr bwMode="auto">
          <a:xfrm>
            <a:off x="3962400" y="1600200"/>
            <a:ext cx="4724400" cy="4572000"/>
          </a:xfrm>
          <a:prstGeom prst="rect">
            <a:avLst/>
          </a:prstGeom>
          <a:solidFill>
            <a:srgbClr val="FFFFCC"/>
          </a:solidFill>
          <a:ln w="9525">
            <a:solidFill>
              <a:schemeClr val="tx1"/>
            </a:solidFill>
            <a:miter lim="800000"/>
            <a:headEnd/>
            <a:tailEnd/>
          </a:ln>
        </p:spPr>
        <p:txBody>
          <a:bodyPr wrap="none" anchor="ctr"/>
          <a:lstStyle/>
          <a:p>
            <a:pPr algn="ctr"/>
            <a:endParaRPr lang="en-US" sz="2400"/>
          </a:p>
        </p:txBody>
      </p:sp>
      <p:sp>
        <p:nvSpPr>
          <p:cNvPr id="10246" name="TextBox 9"/>
          <p:cNvSpPr txBox="1">
            <a:spLocks noChangeArrowheads="1"/>
          </p:cNvSpPr>
          <p:nvPr/>
        </p:nvSpPr>
        <p:spPr bwMode="auto">
          <a:xfrm>
            <a:off x="4038600" y="1676400"/>
            <a:ext cx="4800600" cy="4565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4000">
                <a:solidFill>
                  <a:schemeClr val="tx1"/>
                </a:solidFill>
                <a:latin typeface="Times New Roman" charset="0"/>
              </a:defRPr>
            </a:lvl1pPr>
            <a:lvl2pPr marL="742950" indent="-285750" eaLnBrk="0" hangingPunct="0">
              <a:defRPr sz="4000">
                <a:solidFill>
                  <a:schemeClr val="tx1"/>
                </a:solidFill>
                <a:latin typeface="Times New Roman" charset="0"/>
              </a:defRPr>
            </a:lvl2pPr>
            <a:lvl3pPr marL="1143000" indent="-228600" eaLnBrk="0" hangingPunct="0">
              <a:defRPr sz="4000">
                <a:solidFill>
                  <a:schemeClr val="tx1"/>
                </a:solidFill>
                <a:latin typeface="Times New Roman" charset="0"/>
              </a:defRPr>
            </a:lvl3pPr>
            <a:lvl4pPr marL="1600200" indent="-228600" eaLnBrk="0" hangingPunct="0">
              <a:defRPr sz="4000">
                <a:solidFill>
                  <a:schemeClr val="tx1"/>
                </a:solidFill>
                <a:latin typeface="Times New Roman" charset="0"/>
              </a:defRPr>
            </a:lvl4pPr>
            <a:lvl5pPr marL="2057400" indent="-228600" eaLnBrk="0" hangingPunct="0">
              <a:defRPr sz="4000">
                <a:solidFill>
                  <a:schemeClr val="tx1"/>
                </a:solidFill>
                <a:latin typeface="Times New Roman" charset="0"/>
              </a:defRPr>
            </a:lvl5pPr>
            <a:lvl6pPr marL="2514600" indent="-228600" eaLnBrk="0" fontAlgn="base" hangingPunct="0">
              <a:spcBef>
                <a:spcPct val="0"/>
              </a:spcBef>
              <a:spcAft>
                <a:spcPct val="0"/>
              </a:spcAft>
              <a:defRPr sz="4000">
                <a:solidFill>
                  <a:schemeClr val="tx1"/>
                </a:solidFill>
                <a:latin typeface="Times New Roman" charset="0"/>
              </a:defRPr>
            </a:lvl6pPr>
            <a:lvl7pPr marL="2971800" indent="-228600" eaLnBrk="0" fontAlgn="base" hangingPunct="0">
              <a:spcBef>
                <a:spcPct val="0"/>
              </a:spcBef>
              <a:spcAft>
                <a:spcPct val="0"/>
              </a:spcAft>
              <a:defRPr sz="4000">
                <a:solidFill>
                  <a:schemeClr val="tx1"/>
                </a:solidFill>
                <a:latin typeface="Times New Roman" charset="0"/>
              </a:defRPr>
            </a:lvl7pPr>
            <a:lvl8pPr marL="3429000" indent="-228600" eaLnBrk="0" fontAlgn="base" hangingPunct="0">
              <a:spcBef>
                <a:spcPct val="0"/>
              </a:spcBef>
              <a:spcAft>
                <a:spcPct val="0"/>
              </a:spcAft>
              <a:defRPr sz="4000">
                <a:solidFill>
                  <a:schemeClr val="tx1"/>
                </a:solidFill>
                <a:latin typeface="Times New Roman" charset="0"/>
              </a:defRPr>
            </a:lvl8pPr>
            <a:lvl9pPr marL="3886200" indent="-228600" eaLnBrk="0" fontAlgn="base" hangingPunct="0">
              <a:spcBef>
                <a:spcPct val="0"/>
              </a:spcBef>
              <a:spcAft>
                <a:spcPct val="0"/>
              </a:spcAft>
              <a:defRPr sz="4000">
                <a:solidFill>
                  <a:schemeClr val="tx1"/>
                </a:solidFill>
                <a:latin typeface="Times New Roman" charset="0"/>
              </a:defRPr>
            </a:lvl9pPr>
          </a:lstStyle>
          <a:p>
            <a:pPr eaLnBrk="1" hangingPunct="1">
              <a:lnSpc>
                <a:spcPts val="3200"/>
              </a:lnSpc>
              <a:buFont typeface="Arial" charset="0"/>
              <a:buChar char="•"/>
            </a:pPr>
            <a:r>
              <a:rPr lang="en-US" sz="2400"/>
              <a:t> After selecting a target market, the</a:t>
            </a:r>
          </a:p>
          <a:p>
            <a:pPr eaLnBrk="1" hangingPunct="1">
              <a:lnSpc>
                <a:spcPts val="3200"/>
              </a:lnSpc>
            </a:pPr>
            <a:r>
              <a:rPr lang="en-US" sz="2400"/>
              <a:t>  firm’s next step is to establish a </a:t>
            </a:r>
          </a:p>
          <a:p>
            <a:pPr eaLnBrk="1" hangingPunct="1">
              <a:lnSpc>
                <a:spcPts val="3200"/>
              </a:lnSpc>
            </a:pPr>
            <a:r>
              <a:rPr lang="en-US" sz="2400"/>
              <a:t>  “position” within the market that</a:t>
            </a:r>
          </a:p>
          <a:p>
            <a:pPr eaLnBrk="1" hangingPunct="1">
              <a:lnSpc>
                <a:spcPts val="3200"/>
              </a:lnSpc>
            </a:pPr>
            <a:r>
              <a:rPr lang="en-US" sz="2400"/>
              <a:t>  differentiates it from its rivals.</a:t>
            </a:r>
          </a:p>
          <a:p>
            <a:pPr eaLnBrk="1" hangingPunct="1">
              <a:lnSpc>
                <a:spcPts val="3200"/>
              </a:lnSpc>
              <a:buFont typeface="Arial" charset="0"/>
              <a:buChar char="•"/>
            </a:pPr>
            <a:r>
              <a:rPr lang="en-US" sz="2400"/>
              <a:t> A “position” is the part of a market</a:t>
            </a:r>
          </a:p>
          <a:p>
            <a:pPr eaLnBrk="1" hangingPunct="1">
              <a:lnSpc>
                <a:spcPts val="3200"/>
              </a:lnSpc>
            </a:pPr>
            <a:r>
              <a:rPr lang="en-US" sz="2400"/>
              <a:t>  that the firm is claiming as its own.</a:t>
            </a:r>
          </a:p>
          <a:p>
            <a:pPr eaLnBrk="1" hangingPunct="1">
              <a:lnSpc>
                <a:spcPts val="3200"/>
              </a:lnSpc>
              <a:buFont typeface="Arial" charset="0"/>
              <a:buChar char="•"/>
            </a:pPr>
            <a:r>
              <a:rPr lang="en-US" sz="2400"/>
              <a:t> A firm establishes a unique</a:t>
            </a:r>
          </a:p>
          <a:p>
            <a:pPr eaLnBrk="1" hangingPunct="1">
              <a:lnSpc>
                <a:spcPts val="3200"/>
              </a:lnSpc>
            </a:pPr>
            <a:r>
              <a:rPr lang="en-US" sz="2400"/>
              <a:t>  position in its customers’ minds</a:t>
            </a:r>
          </a:p>
          <a:p>
            <a:pPr eaLnBrk="1" hangingPunct="1">
              <a:lnSpc>
                <a:spcPts val="3200"/>
              </a:lnSpc>
            </a:pPr>
            <a:r>
              <a:rPr lang="en-US" sz="2400"/>
              <a:t>  by drawing attention to two or </a:t>
            </a:r>
          </a:p>
          <a:p>
            <a:pPr eaLnBrk="1" hangingPunct="1">
              <a:lnSpc>
                <a:spcPts val="3200"/>
              </a:lnSpc>
            </a:pPr>
            <a:r>
              <a:rPr lang="en-US" sz="2400"/>
              <a:t>  three of the product’s attributes.</a:t>
            </a:r>
          </a:p>
          <a:p>
            <a:pPr eaLnBrk="1" hangingPunct="1"/>
            <a:r>
              <a:rPr lang="en-US" sz="2400"/>
              <a:t>  </a:t>
            </a:r>
          </a:p>
        </p:txBody>
      </p:sp>
      <p:sp>
        <p:nvSpPr>
          <p:cNvPr id="9" name="Slide Number Placeholder 8"/>
          <p:cNvSpPr>
            <a:spLocks noGrp="1"/>
          </p:cNvSpPr>
          <p:nvPr>
            <p:ph type="sldNum" sz="quarter" idx="12"/>
          </p:nvPr>
        </p:nvSpPr>
        <p:spPr/>
        <p:txBody>
          <a:bodyPr/>
          <a:lstStyle/>
          <a:p>
            <a:pPr>
              <a:defRPr/>
            </a:pPr>
            <a:r>
              <a:rPr lang="en-US" smtClean="0"/>
              <a:t>11-</a:t>
            </a:r>
            <a:fld id="{78CE056C-9407-4CCD-AB84-9FF8DD67F3D8}" type="slidenum">
              <a:rPr lang="en-US" smtClean="0"/>
              <a:pPr>
                <a:defRPr/>
              </a:pPr>
              <a:t>7</a:t>
            </a:fld>
            <a:endParaRPr lang="en-US"/>
          </a:p>
        </p:txBody>
      </p:sp>
    </p:spTree>
    <p:extLst>
      <p:ext uri="{BB962C8B-B14F-4D97-AF65-F5344CB8AC3E}">
        <p14:creationId xmlns:p14="http://schemas.microsoft.com/office/powerpoint/2010/main" val="306030911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457200" y="152400"/>
            <a:ext cx="8229600" cy="1143000"/>
          </a:xfrm>
        </p:spPr>
        <p:txBody>
          <a:bodyPr/>
          <a:lstStyle/>
          <a:p>
            <a:pPr eaLnBrk="1" hangingPunct="1"/>
            <a:r>
              <a:rPr lang="en-US" sz="3600" smtClean="0">
                <a:latin typeface="Times New Roman" charset="0"/>
              </a:rPr>
              <a:t>Establishing a Unique Position</a:t>
            </a:r>
            <a:br>
              <a:rPr lang="en-US" sz="3600" smtClean="0">
                <a:latin typeface="Times New Roman" charset="0"/>
              </a:rPr>
            </a:br>
            <a:r>
              <a:rPr lang="en-US" sz="2000" smtClean="0">
                <a:latin typeface="Times New Roman" charset="0"/>
              </a:rPr>
              <a:t>2 of 2</a:t>
            </a:r>
            <a:endParaRPr lang="en-US" sz="3600" smtClean="0">
              <a:latin typeface="Times New Roman" charset="0"/>
            </a:endParaRPr>
          </a:p>
        </p:txBody>
      </p:sp>
      <p:sp>
        <p:nvSpPr>
          <p:cNvPr id="11267" name="Rectangle 3"/>
          <p:cNvSpPr>
            <a:spLocks noGrp="1" noChangeArrowheads="1"/>
          </p:cNvSpPr>
          <p:nvPr>
            <p:ph type="body" idx="1"/>
          </p:nvPr>
        </p:nvSpPr>
        <p:spPr/>
        <p:txBody>
          <a:bodyPr/>
          <a:lstStyle/>
          <a:p>
            <a:pPr eaLnBrk="1" hangingPunct="1"/>
            <a:r>
              <a:rPr lang="en-US" sz="2800" smtClean="0">
                <a:latin typeface="Times New Roman" charset="0"/>
              </a:rPr>
              <a:t>Positioning (continued)</a:t>
            </a:r>
          </a:p>
          <a:p>
            <a:pPr lvl="1" eaLnBrk="1" hangingPunct="1"/>
            <a:r>
              <a:rPr lang="en-US" sz="2400" smtClean="0">
                <a:latin typeface="Times New Roman" charset="0"/>
              </a:rPr>
              <a:t>Firms often develop a “tagline” to reinforce the position they have staked out in their market, or a phrase that is used consistently in a company’s literature and thus becomes associated with the company.</a:t>
            </a:r>
          </a:p>
          <a:p>
            <a:pPr lvl="1" eaLnBrk="1" hangingPunct="1"/>
            <a:r>
              <a:rPr lang="en-US" sz="2400" smtClean="0">
                <a:latin typeface="Times New Roman" charset="0"/>
              </a:rPr>
              <a:t>An example is Nike’s familiar tagline, “Just do it.”</a:t>
            </a:r>
          </a:p>
          <a:p>
            <a:pPr lvl="2" eaLnBrk="1" hangingPunct="1"/>
            <a:r>
              <a:rPr lang="en-US" sz="2000" smtClean="0">
                <a:latin typeface="Times New Roman" charset="0"/>
              </a:rPr>
              <a:t>The beauty of this simple three-word expression is that it applies equally to a 21-year-old triathlete and a 65-year-old mall walker.</a:t>
            </a:r>
          </a:p>
          <a:p>
            <a:pPr lvl="2" eaLnBrk="1" hangingPunct="1">
              <a:buFontTx/>
              <a:buNone/>
            </a:pPr>
            <a:endParaRPr lang="en-US" sz="2000" smtClean="0">
              <a:latin typeface="Times New Roman" charset="0"/>
            </a:endParaRPr>
          </a:p>
        </p:txBody>
      </p:sp>
      <p:sp>
        <p:nvSpPr>
          <p:cNvPr id="11268" name="Line 4"/>
          <p:cNvSpPr>
            <a:spLocks noChangeShapeType="1"/>
          </p:cNvSpPr>
          <p:nvPr/>
        </p:nvSpPr>
        <p:spPr bwMode="auto">
          <a:xfrm>
            <a:off x="0" y="1219200"/>
            <a:ext cx="9144000" cy="0"/>
          </a:xfrm>
          <a:prstGeom prst="line">
            <a:avLst/>
          </a:prstGeom>
          <a:noFill/>
          <a:ln w="38100">
            <a:solidFill>
              <a:srgbClr val="9933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8" name="Slide Number Placeholder 7"/>
          <p:cNvSpPr>
            <a:spLocks noGrp="1"/>
          </p:cNvSpPr>
          <p:nvPr>
            <p:ph type="sldNum" sz="quarter" idx="12"/>
          </p:nvPr>
        </p:nvSpPr>
        <p:spPr/>
        <p:txBody>
          <a:bodyPr/>
          <a:lstStyle/>
          <a:p>
            <a:pPr>
              <a:defRPr/>
            </a:pPr>
            <a:r>
              <a:rPr lang="en-US" smtClean="0"/>
              <a:t>11-</a:t>
            </a:r>
            <a:fld id="{5B15B9F3-664B-40BD-8369-35BBC09479D8}" type="slidenum">
              <a:rPr lang="en-US" smtClean="0"/>
              <a:pPr>
                <a:defRPr/>
              </a:pPr>
              <a:t>8</a:t>
            </a:fld>
            <a:endParaRPr lang="en-US"/>
          </a:p>
        </p:txBody>
      </p:sp>
    </p:spTree>
    <p:extLst>
      <p:ext uri="{BB962C8B-B14F-4D97-AF65-F5344CB8AC3E}">
        <p14:creationId xmlns:p14="http://schemas.microsoft.com/office/powerpoint/2010/main" val="395468719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457200" y="152400"/>
            <a:ext cx="8229600" cy="1143000"/>
          </a:xfrm>
        </p:spPr>
        <p:txBody>
          <a:bodyPr/>
          <a:lstStyle/>
          <a:p>
            <a:pPr eaLnBrk="1" hangingPunct="1"/>
            <a:r>
              <a:rPr lang="en-US" sz="3600" smtClean="0">
                <a:latin typeface="Times New Roman" charset="0"/>
              </a:rPr>
              <a:t>Branding</a:t>
            </a:r>
            <a:br>
              <a:rPr lang="en-US" sz="3600" smtClean="0">
                <a:latin typeface="Times New Roman" charset="0"/>
              </a:rPr>
            </a:br>
            <a:r>
              <a:rPr lang="en-US" sz="2000" smtClean="0">
                <a:latin typeface="Times New Roman" charset="0"/>
              </a:rPr>
              <a:t>1 of 4</a:t>
            </a:r>
            <a:endParaRPr lang="en-US" sz="3600" smtClean="0">
              <a:latin typeface="Times New Roman" charset="0"/>
            </a:endParaRPr>
          </a:p>
        </p:txBody>
      </p:sp>
      <p:sp>
        <p:nvSpPr>
          <p:cNvPr id="13315" name="Rectangle 3"/>
          <p:cNvSpPr>
            <a:spLocks noGrp="1" noChangeArrowheads="1"/>
          </p:cNvSpPr>
          <p:nvPr>
            <p:ph type="body" idx="1"/>
          </p:nvPr>
        </p:nvSpPr>
        <p:spPr/>
        <p:txBody>
          <a:bodyPr>
            <a:normAutofit lnSpcReduction="10000"/>
          </a:bodyPr>
          <a:lstStyle/>
          <a:p>
            <a:pPr eaLnBrk="1" hangingPunct="1">
              <a:lnSpc>
                <a:spcPct val="90000"/>
              </a:lnSpc>
            </a:pPr>
            <a:r>
              <a:rPr lang="en-US" sz="2800" smtClean="0">
                <a:latin typeface="Times New Roman" charset="0"/>
              </a:rPr>
              <a:t>Establishing a Brand</a:t>
            </a:r>
          </a:p>
          <a:p>
            <a:pPr lvl="1" eaLnBrk="1" hangingPunct="1">
              <a:lnSpc>
                <a:spcPct val="90000"/>
              </a:lnSpc>
            </a:pPr>
            <a:r>
              <a:rPr lang="en-US" sz="2400" smtClean="0">
                <a:latin typeface="Times New Roman" charset="0"/>
              </a:rPr>
              <a:t>A brand is the set of attributes—positive or negative—that people associate with a company.</a:t>
            </a:r>
          </a:p>
          <a:p>
            <a:pPr lvl="2" eaLnBrk="1" hangingPunct="1">
              <a:lnSpc>
                <a:spcPct val="90000"/>
              </a:lnSpc>
            </a:pPr>
            <a:r>
              <a:rPr lang="en-US" sz="2000" smtClean="0">
                <a:latin typeface="Times New Roman" charset="0"/>
              </a:rPr>
              <a:t>These attributes can be positive, such as trustworthy, dependable, or easy to deal with.</a:t>
            </a:r>
          </a:p>
          <a:p>
            <a:pPr lvl="2" eaLnBrk="1" hangingPunct="1">
              <a:lnSpc>
                <a:spcPct val="90000"/>
              </a:lnSpc>
            </a:pPr>
            <a:r>
              <a:rPr lang="en-US" sz="2000" smtClean="0">
                <a:latin typeface="Times New Roman" charset="0"/>
              </a:rPr>
              <a:t>Or they can be negative, such as cheap, unreliable, or difficult to deal with.</a:t>
            </a:r>
          </a:p>
          <a:p>
            <a:pPr lvl="1" eaLnBrk="1" hangingPunct="1">
              <a:lnSpc>
                <a:spcPct val="90000"/>
              </a:lnSpc>
            </a:pPr>
            <a:r>
              <a:rPr lang="en-US" sz="2400" smtClean="0">
                <a:latin typeface="Times New Roman" charset="0"/>
              </a:rPr>
              <a:t>The customer loyalty a company creates through its brand is one of its most valuable assets.</a:t>
            </a:r>
          </a:p>
          <a:p>
            <a:pPr eaLnBrk="1" hangingPunct="1">
              <a:lnSpc>
                <a:spcPct val="90000"/>
              </a:lnSpc>
            </a:pPr>
            <a:r>
              <a:rPr lang="en-US" sz="2800" smtClean="0">
                <a:latin typeface="Times New Roman" charset="0"/>
              </a:rPr>
              <a:t>Brand Management</a:t>
            </a:r>
          </a:p>
          <a:p>
            <a:pPr lvl="1" eaLnBrk="1" hangingPunct="1">
              <a:lnSpc>
                <a:spcPct val="90000"/>
              </a:lnSpc>
            </a:pPr>
            <a:r>
              <a:rPr lang="en-US" sz="2400" smtClean="0">
                <a:latin typeface="Times New Roman" charset="0"/>
              </a:rPr>
              <a:t>Some companies monitor the integrity of their brands through a program called “brand management.”</a:t>
            </a:r>
          </a:p>
        </p:txBody>
      </p:sp>
      <p:sp>
        <p:nvSpPr>
          <p:cNvPr id="13316" name="Line 4"/>
          <p:cNvSpPr>
            <a:spLocks noChangeShapeType="1"/>
          </p:cNvSpPr>
          <p:nvPr/>
        </p:nvSpPr>
        <p:spPr bwMode="auto">
          <a:xfrm>
            <a:off x="0" y="1219200"/>
            <a:ext cx="9144000" cy="0"/>
          </a:xfrm>
          <a:prstGeom prst="line">
            <a:avLst/>
          </a:prstGeom>
          <a:noFill/>
          <a:ln w="38100">
            <a:solidFill>
              <a:srgbClr val="9933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8" name="Slide Number Placeholder 7"/>
          <p:cNvSpPr>
            <a:spLocks noGrp="1"/>
          </p:cNvSpPr>
          <p:nvPr>
            <p:ph type="sldNum" sz="quarter" idx="12"/>
          </p:nvPr>
        </p:nvSpPr>
        <p:spPr/>
        <p:txBody>
          <a:bodyPr/>
          <a:lstStyle/>
          <a:p>
            <a:pPr>
              <a:defRPr/>
            </a:pPr>
            <a:r>
              <a:rPr lang="en-US" smtClean="0"/>
              <a:t>11-</a:t>
            </a:r>
            <a:fld id="{0D89BCC1-DFEC-495F-A9ED-8F9D8EAEFF98}" type="slidenum">
              <a:rPr lang="en-US" smtClean="0"/>
              <a:pPr>
                <a:defRPr/>
              </a:pPr>
              <a:t>9</a:t>
            </a:fld>
            <a:endParaRPr lang="en-US"/>
          </a:p>
        </p:txBody>
      </p:sp>
    </p:spTree>
    <p:extLst>
      <p:ext uri="{BB962C8B-B14F-4D97-AF65-F5344CB8AC3E}">
        <p14:creationId xmlns:p14="http://schemas.microsoft.com/office/powerpoint/2010/main" val="18570138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457200" y="152400"/>
            <a:ext cx="8229600" cy="1143000"/>
          </a:xfrm>
        </p:spPr>
        <p:txBody>
          <a:bodyPr/>
          <a:lstStyle/>
          <a:p>
            <a:pPr eaLnBrk="1" hangingPunct="1"/>
            <a:r>
              <a:rPr lang="en-US" sz="3600" smtClean="0">
                <a:latin typeface="Times New Roman" charset="0"/>
              </a:rPr>
              <a:t>Branding</a:t>
            </a:r>
            <a:br>
              <a:rPr lang="en-US" sz="3600" smtClean="0">
                <a:latin typeface="Times New Roman" charset="0"/>
              </a:rPr>
            </a:br>
            <a:r>
              <a:rPr lang="en-US" sz="2000" smtClean="0">
                <a:latin typeface="Times New Roman" charset="0"/>
              </a:rPr>
              <a:t>2 of 4</a:t>
            </a:r>
            <a:endParaRPr lang="en-US" sz="3600" smtClean="0">
              <a:latin typeface="Times New Roman" charset="0"/>
            </a:endParaRPr>
          </a:p>
        </p:txBody>
      </p:sp>
      <p:sp>
        <p:nvSpPr>
          <p:cNvPr id="14339" name="Line 4"/>
          <p:cNvSpPr>
            <a:spLocks noChangeShapeType="1"/>
          </p:cNvSpPr>
          <p:nvPr/>
        </p:nvSpPr>
        <p:spPr bwMode="auto">
          <a:xfrm>
            <a:off x="0" y="1219200"/>
            <a:ext cx="9144000" cy="0"/>
          </a:xfrm>
          <a:prstGeom prst="line">
            <a:avLst/>
          </a:prstGeom>
          <a:noFill/>
          <a:ln w="38100">
            <a:solidFill>
              <a:srgbClr val="9933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4340" name="Text Box 9"/>
          <p:cNvSpPr txBox="1">
            <a:spLocks noChangeArrowheads="1"/>
          </p:cNvSpPr>
          <p:nvPr/>
        </p:nvSpPr>
        <p:spPr bwMode="auto">
          <a:xfrm>
            <a:off x="914400" y="1447800"/>
            <a:ext cx="73914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4000">
                <a:solidFill>
                  <a:schemeClr val="tx1"/>
                </a:solidFill>
                <a:latin typeface="Times New Roman" charset="0"/>
              </a:defRPr>
            </a:lvl1pPr>
            <a:lvl2pPr marL="742950" indent="-285750" eaLnBrk="0" hangingPunct="0">
              <a:defRPr sz="4000">
                <a:solidFill>
                  <a:schemeClr val="tx1"/>
                </a:solidFill>
                <a:latin typeface="Times New Roman" charset="0"/>
              </a:defRPr>
            </a:lvl2pPr>
            <a:lvl3pPr marL="1143000" indent="-228600" eaLnBrk="0" hangingPunct="0">
              <a:defRPr sz="4000">
                <a:solidFill>
                  <a:schemeClr val="tx1"/>
                </a:solidFill>
                <a:latin typeface="Times New Roman" charset="0"/>
              </a:defRPr>
            </a:lvl3pPr>
            <a:lvl4pPr marL="1600200" indent="-228600" eaLnBrk="0" hangingPunct="0">
              <a:defRPr sz="4000">
                <a:solidFill>
                  <a:schemeClr val="tx1"/>
                </a:solidFill>
                <a:latin typeface="Times New Roman" charset="0"/>
              </a:defRPr>
            </a:lvl4pPr>
            <a:lvl5pPr marL="2057400" indent="-228600" eaLnBrk="0" hangingPunct="0">
              <a:defRPr sz="4000">
                <a:solidFill>
                  <a:schemeClr val="tx1"/>
                </a:solidFill>
                <a:latin typeface="Times New Roman" charset="0"/>
              </a:defRPr>
            </a:lvl5pPr>
            <a:lvl6pPr marL="2514600" indent="-228600" eaLnBrk="0" fontAlgn="base" hangingPunct="0">
              <a:spcBef>
                <a:spcPct val="0"/>
              </a:spcBef>
              <a:spcAft>
                <a:spcPct val="0"/>
              </a:spcAft>
              <a:defRPr sz="4000">
                <a:solidFill>
                  <a:schemeClr val="tx1"/>
                </a:solidFill>
                <a:latin typeface="Times New Roman" charset="0"/>
              </a:defRPr>
            </a:lvl6pPr>
            <a:lvl7pPr marL="2971800" indent="-228600" eaLnBrk="0" fontAlgn="base" hangingPunct="0">
              <a:spcBef>
                <a:spcPct val="0"/>
              </a:spcBef>
              <a:spcAft>
                <a:spcPct val="0"/>
              </a:spcAft>
              <a:defRPr sz="4000">
                <a:solidFill>
                  <a:schemeClr val="tx1"/>
                </a:solidFill>
                <a:latin typeface="Times New Roman" charset="0"/>
              </a:defRPr>
            </a:lvl7pPr>
            <a:lvl8pPr marL="3429000" indent="-228600" eaLnBrk="0" fontAlgn="base" hangingPunct="0">
              <a:spcBef>
                <a:spcPct val="0"/>
              </a:spcBef>
              <a:spcAft>
                <a:spcPct val="0"/>
              </a:spcAft>
              <a:defRPr sz="4000">
                <a:solidFill>
                  <a:schemeClr val="tx1"/>
                </a:solidFill>
                <a:latin typeface="Times New Roman" charset="0"/>
              </a:defRPr>
            </a:lvl8pPr>
            <a:lvl9pPr marL="3886200" indent="-228600" eaLnBrk="0" fontAlgn="base" hangingPunct="0">
              <a:spcBef>
                <a:spcPct val="0"/>
              </a:spcBef>
              <a:spcAft>
                <a:spcPct val="0"/>
              </a:spcAft>
              <a:defRPr sz="4000">
                <a:solidFill>
                  <a:schemeClr val="tx1"/>
                </a:solidFill>
                <a:latin typeface="Times New Roman" charset="0"/>
              </a:defRPr>
            </a:lvl9pPr>
          </a:lstStyle>
          <a:p>
            <a:pPr algn="ctr" eaLnBrk="1" hangingPunct="1">
              <a:spcBef>
                <a:spcPct val="50000"/>
              </a:spcBef>
            </a:pPr>
            <a:r>
              <a:rPr lang="en-US" sz="2400"/>
              <a:t>What’s a Brand?</a:t>
            </a:r>
          </a:p>
        </p:txBody>
      </p:sp>
      <p:pic>
        <p:nvPicPr>
          <p:cNvPr id="14341"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2133600"/>
            <a:ext cx="8304213" cy="381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Footer Placeholder 6"/>
          <p:cNvSpPr>
            <a:spLocks noGrp="1"/>
          </p:cNvSpPr>
          <p:nvPr>
            <p:ph type="ftr" sz="quarter" idx="11"/>
          </p:nvPr>
        </p:nvSpPr>
        <p:spPr/>
        <p:txBody>
          <a:bodyPr/>
          <a:lstStyle/>
          <a:p>
            <a:pPr>
              <a:defRPr/>
            </a:pPr>
            <a:r>
              <a:rPr lang="en-US" dirty="0" smtClean="0"/>
              <a:t>Copyright©2012 </a:t>
            </a:r>
            <a:r>
              <a:rPr lang="en-US" dirty="0"/>
              <a:t>Pearson Education, Inc. publishing as Prentice Hall</a:t>
            </a:r>
          </a:p>
        </p:txBody>
      </p:sp>
      <p:sp>
        <p:nvSpPr>
          <p:cNvPr id="9" name="Slide Number Placeholder 8"/>
          <p:cNvSpPr>
            <a:spLocks noGrp="1"/>
          </p:cNvSpPr>
          <p:nvPr>
            <p:ph type="sldNum" sz="quarter" idx="12"/>
          </p:nvPr>
        </p:nvSpPr>
        <p:spPr/>
        <p:txBody>
          <a:bodyPr/>
          <a:lstStyle/>
          <a:p>
            <a:pPr>
              <a:defRPr/>
            </a:pPr>
            <a:r>
              <a:rPr lang="en-US" smtClean="0"/>
              <a:t>11-</a:t>
            </a:r>
            <a:fld id="{8ED6F166-95A2-4F0D-BB98-1CAFB019F2BC}" type="slidenum">
              <a:rPr lang="en-US" smtClean="0"/>
              <a:pPr>
                <a:defRPr/>
              </a:pPr>
              <a:t>10</a:t>
            </a:fld>
            <a:endParaRPr lang="en-US"/>
          </a:p>
        </p:txBody>
      </p:sp>
    </p:spTree>
    <p:extLst>
      <p:ext uri="{BB962C8B-B14F-4D97-AF65-F5344CB8AC3E}">
        <p14:creationId xmlns:p14="http://schemas.microsoft.com/office/powerpoint/2010/main" val="65262479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457200" y="152400"/>
            <a:ext cx="8229600" cy="1143000"/>
          </a:xfrm>
        </p:spPr>
        <p:txBody>
          <a:bodyPr/>
          <a:lstStyle/>
          <a:p>
            <a:pPr eaLnBrk="1" hangingPunct="1"/>
            <a:r>
              <a:rPr lang="en-US" sz="3600" smtClean="0">
                <a:latin typeface="Times New Roman" charset="0"/>
              </a:rPr>
              <a:t>Branding</a:t>
            </a:r>
            <a:br>
              <a:rPr lang="en-US" sz="3600" smtClean="0">
                <a:latin typeface="Times New Roman" charset="0"/>
              </a:rPr>
            </a:br>
            <a:r>
              <a:rPr lang="en-US" sz="2000" smtClean="0">
                <a:latin typeface="Times New Roman" charset="0"/>
              </a:rPr>
              <a:t>3 of 4</a:t>
            </a:r>
            <a:endParaRPr lang="en-US" sz="3600" smtClean="0">
              <a:latin typeface="Times New Roman" charset="0"/>
            </a:endParaRPr>
          </a:p>
        </p:txBody>
      </p:sp>
      <p:sp>
        <p:nvSpPr>
          <p:cNvPr id="15363" name="Rectangle 3"/>
          <p:cNvSpPr>
            <a:spLocks noGrp="1" noChangeArrowheads="1"/>
          </p:cNvSpPr>
          <p:nvPr>
            <p:ph type="body" idx="1"/>
          </p:nvPr>
        </p:nvSpPr>
        <p:spPr/>
        <p:txBody>
          <a:bodyPr/>
          <a:lstStyle/>
          <a:p>
            <a:pPr eaLnBrk="1" hangingPunct="1">
              <a:lnSpc>
                <a:spcPct val="90000"/>
              </a:lnSpc>
            </a:pPr>
            <a:r>
              <a:rPr lang="en-US" sz="2800" smtClean="0">
                <a:latin typeface="Times New Roman" charset="0"/>
              </a:rPr>
              <a:t>Establishing a Brand</a:t>
            </a:r>
          </a:p>
          <a:p>
            <a:pPr lvl="1" eaLnBrk="1" hangingPunct="1">
              <a:lnSpc>
                <a:spcPct val="90000"/>
              </a:lnSpc>
            </a:pPr>
            <a:r>
              <a:rPr lang="en-US" sz="2400" smtClean="0">
                <a:latin typeface="Times New Roman" charset="0"/>
              </a:rPr>
              <a:t>So how does a firm establish a brand?</a:t>
            </a:r>
          </a:p>
          <a:p>
            <a:pPr lvl="2" eaLnBrk="1" hangingPunct="1">
              <a:lnSpc>
                <a:spcPct val="90000"/>
              </a:lnSpc>
            </a:pPr>
            <a:r>
              <a:rPr lang="en-US" sz="2000" smtClean="0">
                <a:latin typeface="Times New Roman" charset="0"/>
              </a:rPr>
              <a:t>On a philosophical level, a firm must have meaning in its customers’ lives.  It must create value—something for which customers are willing to pay.</a:t>
            </a:r>
          </a:p>
          <a:p>
            <a:pPr lvl="2" eaLnBrk="1" hangingPunct="1">
              <a:lnSpc>
                <a:spcPct val="90000"/>
              </a:lnSpc>
            </a:pPr>
            <a:r>
              <a:rPr lang="en-US" sz="2000" smtClean="0">
                <a:latin typeface="Times New Roman" charset="0"/>
              </a:rPr>
              <a:t>On a more practical level, brands are built through a number of techniques, including advertising, public relations, sponsorships, support of social causes, and good performance.</a:t>
            </a:r>
          </a:p>
          <a:p>
            <a:pPr lvl="2" eaLnBrk="1" hangingPunct="1">
              <a:lnSpc>
                <a:spcPct val="90000"/>
              </a:lnSpc>
            </a:pPr>
            <a:r>
              <a:rPr lang="en-US" sz="2000" smtClean="0">
                <a:latin typeface="Times New Roman" charset="0"/>
              </a:rPr>
              <a:t>A firm’s name, logo, Web site design, Facebook page, and even its letterhead are part of its brand.  </a:t>
            </a:r>
          </a:p>
          <a:p>
            <a:pPr lvl="1" eaLnBrk="1" hangingPunct="1">
              <a:lnSpc>
                <a:spcPct val="90000"/>
              </a:lnSpc>
            </a:pPr>
            <a:endParaRPr lang="en-US" smtClean="0">
              <a:latin typeface="Times New Roman" charset="0"/>
            </a:endParaRPr>
          </a:p>
        </p:txBody>
      </p:sp>
      <p:sp>
        <p:nvSpPr>
          <p:cNvPr id="15364" name="Line 4"/>
          <p:cNvSpPr>
            <a:spLocks noChangeShapeType="1"/>
          </p:cNvSpPr>
          <p:nvPr/>
        </p:nvSpPr>
        <p:spPr bwMode="auto">
          <a:xfrm>
            <a:off x="0" y="1219200"/>
            <a:ext cx="9144000" cy="0"/>
          </a:xfrm>
          <a:prstGeom prst="line">
            <a:avLst/>
          </a:prstGeom>
          <a:noFill/>
          <a:ln w="38100">
            <a:solidFill>
              <a:srgbClr val="9933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8" name="Slide Number Placeholder 7"/>
          <p:cNvSpPr>
            <a:spLocks noGrp="1"/>
          </p:cNvSpPr>
          <p:nvPr>
            <p:ph type="sldNum" sz="quarter" idx="12"/>
          </p:nvPr>
        </p:nvSpPr>
        <p:spPr/>
        <p:txBody>
          <a:bodyPr/>
          <a:lstStyle/>
          <a:p>
            <a:pPr>
              <a:defRPr/>
            </a:pPr>
            <a:r>
              <a:rPr lang="en-US" smtClean="0"/>
              <a:t>11-</a:t>
            </a:r>
            <a:fld id="{D2BB2613-6B37-4DBB-841E-340BF116F59C}" type="slidenum">
              <a:rPr lang="en-US" smtClean="0"/>
              <a:pPr>
                <a:defRPr/>
              </a:pPr>
              <a:t>11</a:t>
            </a:fld>
            <a:endParaRPr lang="en-US"/>
          </a:p>
        </p:txBody>
      </p:sp>
    </p:spTree>
    <p:extLst>
      <p:ext uri="{BB962C8B-B14F-4D97-AF65-F5344CB8AC3E}">
        <p14:creationId xmlns:p14="http://schemas.microsoft.com/office/powerpoint/2010/main" val="332607456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457200" y="152400"/>
            <a:ext cx="8229600" cy="1143000"/>
          </a:xfrm>
        </p:spPr>
        <p:txBody>
          <a:bodyPr/>
          <a:lstStyle/>
          <a:p>
            <a:pPr eaLnBrk="1" hangingPunct="1"/>
            <a:r>
              <a:rPr lang="en-US" sz="3600" smtClean="0">
                <a:latin typeface="Times New Roman" charset="0"/>
              </a:rPr>
              <a:t>Branding</a:t>
            </a:r>
            <a:br>
              <a:rPr lang="en-US" sz="3600" smtClean="0">
                <a:latin typeface="Times New Roman" charset="0"/>
              </a:rPr>
            </a:br>
            <a:r>
              <a:rPr lang="en-US" sz="2000" smtClean="0">
                <a:latin typeface="Times New Roman" charset="0"/>
              </a:rPr>
              <a:t>4 of 4</a:t>
            </a:r>
            <a:endParaRPr lang="en-US" sz="3600" smtClean="0">
              <a:latin typeface="Times New Roman" charset="0"/>
            </a:endParaRPr>
          </a:p>
        </p:txBody>
      </p:sp>
      <p:sp>
        <p:nvSpPr>
          <p:cNvPr id="16387" name="Rectangle 3"/>
          <p:cNvSpPr>
            <a:spLocks noGrp="1" noChangeArrowheads="1"/>
          </p:cNvSpPr>
          <p:nvPr>
            <p:ph type="body" idx="1"/>
          </p:nvPr>
        </p:nvSpPr>
        <p:spPr>
          <a:xfrm>
            <a:off x="457200" y="1447800"/>
            <a:ext cx="8229600" cy="4525963"/>
          </a:xfrm>
        </p:spPr>
        <p:txBody>
          <a:bodyPr/>
          <a:lstStyle/>
          <a:p>
            <a:pPr eaLnBrk="1" hangingPunct="1"/>
            <a:r>
              <a:rPr lang="en-US" sz="2800" smtClean="0">
                <a:latin typeface="Times New Roman" charset="0"/>
              </a:rPr>
              <a:t>Power of a Strong Brand</a:t>
            </a:r>
          </a:p>
          <a:p>
            <a:pPr lvl="1" eaLnBrk="1" hangingPunct="1"/>
            <a:r>
              <a:rPr lang="en-US" sz="2400" smtClean="0">
                <a:latin typeface="Times New Roman" charset="0"/>
              </a:rPr>
              <a:t>Ultimately, a strong brand can be a very powerful asset for a firm. </a:t>
            </a:r>
          </a:p>
          <a:p>
            <a:pPr lvl="1" eaLnBrk="1" hangingPunct="1"/>
            <a:r>
              <a:rPr lang="en-US" sz="2400" smtClean="0">
                <a:latin typeface="Times New Roman" charset="0"/>
              </a:rPr>
              <a:t>Over 50% of consumers say that a known and trusted brand is a reason to buy a product.</a:t>
            </a:r>
          </a:p>
          <a:p>
            <a:pPr lvl="1" eaLnBrk="1" hangingPunct="1"/>
            <a:r>
              <a:rPr lang="en-US" sz="2400" smtClean="0">
                <a:latin typeface="Times New Roman" charset="0"/>
              </a:rPr>
              <a:t>A brand allows a company to charge a price for its products or services that is consistent with its image.</a:t>
            </a:r>
          </a:p>
          <a:p>
            <a:pPr lvl="1" eaLnBrk="1" hangingPunct="1"/>
            <a:r>
              <a:rPr lang="en-US" sz="2400" smtClean="0">
                <a:latin typeface="Times New Roman" charset="0"/>
              </a:rPr>
              <a:t>A successful brand can increase the market value of a company by 50% to 75%.</a:t>
            </a:r>
          </a:p>
        </p:txBody>
      </p:sp>
      <p:sp>
        <p:nvSpPr>
          <p:cNvPr id="16388" name="Line 4"/>
          <p:cNvSpPr>
            <a:spLocks noChangeShapeType="1"/>
          </p:cNvSpPr>
          <p:nvPr/>
        </p:nvSpPr>
        <p:spPr bwMode="auto">
          <a:xfrm>
            <a:off x="0" y="1219200"/>
            <a:ext cx="9144000" cy="0"/>
          </a:xfrm>
          <a:prstGeom prst="line">
            <a:avLst/>
          </a:prstGeom>
          <a:noFill/>
          <a:ln w="38100">
            <a:solidFill>
              <a:srgbClr val="9933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8" name="Slide Number Placeholder 7"/>
          <p:cNvSpPr>
            <a:spLocks noGrp="1"/>
          </p:cNvSpPr>
          <p:nvPr>
            <p:ph type="sldNum" sz="quarter" idx="12"/>
          </p:nvPr>
        </p:nvSpPr>
        <p:spPr/>
        <p:txBody>
          <a:bodyPr/>
          <a:lstStyle/>
          <a:p>
            <a:pPr>
              <a:defRPr/>
            </a:pPr>
            <a:r>
              <a:rPr lang="en-US" smtClean="0"/>
              <a:t>11-</a:t>
            </a:r>
            <a:fld id="{7540DFCE-F472-4945-ACBA-2F199F292F96}" type="slidenum">
              <a:rPr lang="en-US" smtClean="0"/>
              <a:pPr>
                <a:defRPr/>
              </a:pPr>
              <a:t>12</a:t>
            </a:fld>
            <a:endParaRPr lang="en-US"/>
          </a:p>
        </p:txBody>
      </p:sp>
    </p:spTree>
    <p:extLst>
      <p:ext uri="{BB962C8B-B14F-4D97-AF65-F5344CB8AC3E}">
        <p14:creationId xmlns:p14="http://schemas.microsoft.com/office/powerpoint/2010/main" val="23923360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Marketing strategies</a:t>
            </a:r>
            <a:endParaRPr lang="en-GB" dirty="0"/>
          </a:p>
        </p:txBody>
      </p:sp>
      <p:sp>
        <p:nvSpPr>
          <p:cNvPr id="3" name="Content Placeholder 2"/>
          <p:cNvSpPr>
            <a:spLocks noGrp="1"/>
          </p:cNvSpPr>
          <p:nvPr>
            <p:ph idx="1"/>
          </p:nvPr>
        </p:nvSpPr>
        <p:spPr/>
        <p:txBody>
          <a:bodyPr/>
          <a:lstStyle/>
          <a:p>
            <a:r>
              <a:rPr lang="en-GB" dirty="0" smtClean="0"/>
              <a:t>How do you decide on which of the generic strategies to adopt?</a:t>
            </a:r>
          </a:p>
          <a:p>
            <a:endParaRPr lang="en-GB" dirty="0"/>
          </a:p>
          <a:p>
            <a:endParaRPr lang="en-GB" dirty="0" smtClean="0"/>
          </a:p>
          <a:p>
            <a:endParaRPr lang="en-GB" dirty="0" smtClean="0"/>
          </a:p>
        </p:txBody>
      </p:sp>
    </p:spTree>
    <p:extLst>
      <p:ext uri="{BB962C8B-B14F-4D97-AF65-F5344CB8AC3E}">
        <p14:creationId xmlns:p14="http://schemas.microsoft.com/office/powerpoint/2010/main" val="222195425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Marketing strategies</a:t>
            </a:r>
            <a:endParaRPr lang="en-GB" dirty="0"/>
          </a:p>
        </p:txBody>
      </p:sp>
      <p:sp>
        <p:nvSpPr>
          <p:cNvPr id="3" name="Content Placeholder 2"/>
          <p:cNvSpPr>
            <a:spLocks noGrp="1"/>
          </p:cNvSpPr>
          <p:nvPr>
            <p:ph idx="1"/>
          </p:nvPr>
        </p:nvSpPr>
        <p:spPr/>
        <p:txBody>
          <a:bodyPr/>
          <a:lstStyle/>
          <a:p>
            <a:r>
              <a:rPr lang="en-GB" dirty="0" smtClean="0"/>
              <a:t>How do you decide on which of the generic strategies to adopt?</a:t>
            </a:r>
          </a:p>
          <a:p>
            <a:endParaRPr lang="en-GB" dirty="0"/>
          </a:p>
          <a:p>
            <a:r>
              <a:rPr lang="en-GB" dirty="0" smtClean="0"/>
              <a:t>Cost Leadership</a:t>
            </a:r>
          </a:p>
          <a:p>
            <a:r>
              <a:rPr lang="en-GB" dirty="0" smtClean="0"/>
              <a:t>Differentiation</a:t>
            </a:r>
          </a:p>
          <a:p>
            <a:r>
              <a:rPr lang="en-GB" dirty="0" smtClean="0"/>
              <a:t>Focus</a:t>
            </a:r>
          </a:p>
          <a:p>
            <a:endParaRPr lang="en-GB" dirty="0" smtClean="0"/>
          </a:p>
          <a:p>
            <a:endParaRPr lang="en-GB" dirty="0" smtClean="0"/>
          </a:p>
        </p:txBody>
      </p:sp>
    </p:spTree>
    <p:extLst>
      <p:ext uri="{BB962C8B-B14F-4D97-AF65-F5344CB8AC3E}">
        <p14:creationId xmlns:p14="http://schemas.microsoft.com/office/powerpoint/2010/main" val="16860673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a:t>Depends of thorough understanding of:</a:t>
            </a:r>
          </a:p>
          <a:p>
            <a:pPr lvl="1"/>
            <a:r>
              <a:rPr lang="en-GB" dirty="0"/>
              <a:t>Customers (what they want)</a:t>
            </a:r>
          </a:p>
          <a:p>
            <a:pPr lvl="1"/>
            <a:r>
              <a:rPr lang="en-GB" dirty="0"/>
              <a:t>Competitors (how their product or service compares)</a:t>
            </a:r>
          </a:p>
          <a:p>
            <a:pPr lvl="1"/>
            <a:r>
              <a:rPr lang="en-GB" dirty="0"/>
              <a:t>Degree of competition (Porter’s Five Forces)</a:t>
            </a:r>
          </a:p>
          <a:p>
            <a:endParaRPr lang="en-GB" dirty="0"/>
          </a:p>
        </p:txBody>
      </p:sp>
    </p:spTree>
    <p:extLst>
      <p:ext uri="{BB962C8B-B14F-4D97-AF65-F5344CB8AC3E}">
        <p14:creationId xmlns:p14="http://schemas.microsoft.com/office/powerpoint/2010/main" val="199227278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Features v Benefits</a:t>
            </a:r>
            <a:endParaRPr lang="en-GB" dirty="0"/>
          </a:p>
        </p:txBody>
      </p:sp>
      <p:sp>
        <p:nvSpPr>
          <p:cNvPr id="3" name="Content Placeholder 2"/>
          <p:cNvSpPr>
            <a:spLocks noGrp="1"/>
          </p:cNvSpPr>
          <p:nvPr>
            <p:ph idx="1"/>
          </p:nvPr>
        </p:nvSpPr>
        <p:spPr/>
        <p:txBody>
          <a:bodyPr/>
          <a:lstStyle/>
          <a:p>
            <a:r>
              <a:rPr lang="en-GB" dirty="0" smtClean="0"/>
              <a:t>Why does someone by a drill?</a:t>
            </a:r>
          </a:p>
          <a:p>
            <a:endParaRPr lang="en-GB" dirty="0"/>
          </a:p>
          <a:p>
            <a:r>
              <a:rPr lang="en-GB" dirty="0" smtClean="0"/>
              <a:t>Why does someone buy a pen?</a:t>
            </a:r>
            <a:endParaRPr lang="en-GB" dirty="0"/>
          </a:p>
        </p:txBody>
      </p:sp>
    </p:spTree>
    <p:extLst>
      <p:ext uri="{BB962C8B-B14F-4D97-AF65-F5344CB8AC3E}">
        <p14:creationId xmlns:p14="http://schemas.microsoft.com/office/powerpoint/2010/main" val="220685385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smtClean="0"/>
              <a:t>People buy the benefits the product brings to them.</a:t>
            </a:r>
          </a:p>
          <a:p>
            <a:r>
              <a:rPr lang="en-GB" dirty="0" smtClean="0"/>
              <a:t>They do not buy the features e.g. you do not buy oil for your car because of its colour or smell, you buy it  because it makes the engine run smoothly.</a:t>
            </a:r>
          </a:p>
          <a:p>
            <a:r>
              <a:rPr lang="en-GB" dirty="0" smtClean="0"/>
              <a:t>Different people may look for different benefits in a pen – it must write – but if this were the only benefit  only the cheapest pens would be sold.</a:t>
            </a:r>
          </a:p>
          <a:p>
            <a:r>
              <a:rPr lang="en-GB" dirty="0" smtClean="0"/>
              <a:t>Why would you buy an expensive pen?</a:t>
            </a:r>
            <a:endParaRPr lang="en-GB" dirty="0"/>
          </a:p>
        </p:txBody>
      </p:sp>
    </p:spTree>
    <p:extLst>
      <p:ext uri="{BB962C8B-B14F-4D97-AF65-F5344CB8AC3E}">
        <p14:creationId xmlns:p14="http://schemas.microsoft.com/office/powerpoint/2010/main" val="374064813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a:t>Example: </a:t>
            </a:r>
            <a:endParaRPr lang="en-GB" dirty="0" smtClean="0"/>
          </a:p>
          <a:p>
            <a:r>
              <a:rPr lang="en-GB" dirty="0" smtClean="0"/>
              <a:t>Feature: “Our </a:t>
            </a:r>
            <a:r>
              <a:rPr lang="en-GB" dirty="0"/>
              <a:t>widgets are manufactured </a:t>
            </a:r>
            <a:r>
              <a:rPr lang="en-GB" dirty="0" smtClean="0"/>
              <a:t>locally”</a:t>
            </a:r>
          </a:p>
          <a:p>
            <a:r>
              <a:rPr lang="en-GB" dirty="0" smtClean="0"/>
              <a:t>Benefit: “So </a:t>
            </a:r>
            <a:r>
              <a:rPr lang="en-GB" dirty="0"/>
              <a:t>you can be assured of an immediate supply</a:t>
            </a:r>
            <a:r>
              <a:rPr lang="en-GB" dirty="0" smtClean="0"/>
              <a:t>.”</a:t>
            </a:r>
          </a:p>
          <a:p>
            <a:endParaRPr lang="en-GB" dirty="0"/>
          </a:p>
          <a:p>
            <a:r>
              <a:rPr lang="en-GB" dirty="0" smtClean="0"/>
              <a:t>But this only comes from knowing what the customer wants…</a:t>
            </a:r>
          </a:p>
          <a:p>
            <a:pPr lvl="1"/>
            <a:r>
              <a:rPr lang="en-GB" dirty="0" smtClean="0"/>
              <a:t>Does he want immediate supply?</a:t>
            </a:r>
            <a:endParaRPr lang="en-GB" dirty="0"/>
          </a:p>
          <a:p>
            <a:pPr lvl="1"/>
            <a:r>
              <a:rPr lang="en-GB" dirty="0" smtClean="0"/>
              <a:t>Is he concerned about carbon footprints? </a:t>
            </a:r>
            <a:endParaRPr lang="en-GB" dirty="0"/>
          </a:p>
        </p:txBody>
      </p:sp>
    </p:spTree>
    <p:extLst>
      <p:ext uri="{BB962C8B-B14F-4D97-AF65-F5344CB8AC3E}">
        <p14:creationId xmlns:p14="http://schemas.microsoft.com/office/powerpoint/2010/main" val="349955595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Five P’s</a:t>
            </a:r>
            <a:endParaRPr lang="en-GB" dirty="0"/>
          </a:p>
        </p:txBody>
      </p:sp>
      <p:sp>
        <p:nvSpPr>
          <p:cNvPr id="3" name="Content Placeholder 2"/>
          <p:cNvSpPr>
            <a:spLocks noGrp="1"/>
          </p:cNvSpPr>
          <p:nvPr>
            <p:ph idx="1"/>
          </p:nvPr>
        </p:nvSpPr>
        <p:spPr/>
        <p:txBody>
          <a:bodyPr/>
          <a:lstStyle/>
          <a:p>
            <a:r>
              <a:rPr lang="en-GB" dirty="0" smtClean="0"/>
              <a:t>One technique that is widely used to describe the features of a product or service  is called the marketing mix or the 4/5 P’s:</a:t>
            </a:r>
          </a:p>
          <a:p>
            <a:r>
              <a:rPr lang="en-GB" dirty="0" smtClean="0"/>
              <a:t>Product (or service)</a:t>
            </a:r>
          </a:p>
          <a:p>
            <a:r>
              <a:rPr lang="en-GB" dirty="0" smtClean="0"/>
              <a:t>Price</a:t>
            </a:r>
          </a:p>
          <a:p>
            <a:r>
              <a:rPr lang="en-GB" dirty="0" smtClean="0"/>
              <a:t>Promotion</a:t>
            </a:r>
          </a:p>
          <a:p>
            <a:r>
              <a:rPr lang="en-GB" dirty="0" smtClean="0"/>
              <a:t>Place: channels of distribution</a:t>
            </a:r>
          </a:p>
          <a:p>
            <a:r>
              <a:rPr lang="en-GB" dirty="0" smtClean="0"/>
              <a:t>People: service, support (5</a:t>
            </a:r>
            <a:r>
              <a:rPr lang="en-GB" baseline="30000" dirty="0" smtClean="0"/>
              <a:t>th</a:t>
            </a:r>
            <a:r>
              <a:rPr lang="en-GB" dirty="0" smtClean="0"/>
              <a:t> ‘p’)</a:t>
            </a:r>
            <a:endParaRPr lang="en-GB" dirty="0"/>
          </a:p>
        </p:txBody>
      </p:sp>
    </p:spTree>
    <p:extLst>
      <p:ext uri="{BB962C8B-B14F-4D97-AF65-F5344CB8AC3E}">
        <p14:creationId xmlns:p14="http://schemas.microsoft.com/office/powerpoint/2010/main" val="237857564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964195" y="622300"/>
            <a:ext cx="5673005" cy="5989638"/>
          </a:xfrm>
        </p:spPr>
      </p:pic>
    </p:spTree>
    <p:extLst>
      <p:ext uri="{BB962C8B-B14F-4D97-AF65-F5344CB8AC3E}">
        <p14:creationId xmlns:p14="http://schemas.microsoft.com/office/powerpoint/2010/main" val="161714403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smtClean="0"/>
              <a:t>The customer  buys the marketing mix as a package, and the mix must be consistent with the benefits the customer is looking for.</a:t>
            </a:r>
          </a:p>
          <a:p>
            <a:endParaRPr lang="en-GB" dirty="0"/>
          </a:p>
          <a:p>
            <a:endParaRPr lang="en-GB" dirty="0"/>
          </a:p>
        </p:txBody>
      </p:sp>
    </p:spTree>
    <p:extLst>
      <p:ext uri="{BB962C8B-B14F-4D97-AF65-F5344CB8AC3E}">
        <p14:creationId xmlns:p14="http://schemas.microsoft.com/office/powerpoint/2010/main" val="153665764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smtClean="0"/>
              <a:t>Think of the marketing mix for:</a:t>
            </a:r>
          </a:p>
          <a:p>
            <a:pPr lvl="1"/>
            <a:r>
              <a:rPr lang="en-GB" dirty="0" err="1" smtClean="0"/>
              <a:t>Bic</a:t>
            </a:r>
            <a:r>
              <a:rPr lang="en-GB" dirty="0" smtClean="0"/>
              <a:t> Biro</a:t>
            </a:r>
          </a:p>
          <a:p>
            <a:pPr lvl="1"/>
            <a:endParaRPr lang="en-GB" dirty="0" smtClean="0"/>
          </a:p>
          <a:p>
            <a:pPr lvl="1"/>
            <a:endParaRPr lang="en-GB" dirty="0"/>
          </a:p>
          <a:p>
            <a:pPr lvl="1"/>
            <a:endParaRPr lang="en-GB" dirty="0" smtClean="0"/>
          </a:p>
          <a:p>
            <a:pPr lvl="1"/>
            <a:r>
              <a:rPr lang="en-GB" dirty="0" smtClean="0"/>
              <a:t>Mont Blanc Pen  </a:t>
            </a:r>
          </a:p>
          <a:p>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67075" y="2552700"/>
            <a:ext cx="1985755" cy="1333500"/>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59827" y="4662486"/>
            <a:ext cx="2619375" cy="1743075"/>
          </a:xfrm>
          <a:prstGeom prst="rect">
            <a:avLst/>
          </a:prstGeom>
        </p:spPr>
      </p:pic>
    </p:spTree>
    <p:extLst>
      <p:ext uri="{BB962C8B-B14F-4D97-AF65-F5344CB8AC3E}">
        <p14:creationId xmlns:p14="http://schemas.microsoft.com/office/powerpoint/2010/main" val="183120780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811796" y="749300"/>
            <a:ext cx="5292598" cy="5588000"/>
          </a:xfrm>
        </p:spPr>
      </p:pic>
    </p:spTree>
    <p:extLst>
      <p:ext uri="{BB962C8B-B14F-4D97-AF65-F5344CB8AC3E}">
        <p14:creationId xmlns:p14="http://schemas.microsoft.com/office/powerpoint/2010/main" val="36578820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Marketing on a Shoestring</a:t>
            </a:r>
            <a:endParaRPr lang="en-GB" dirty="0"/>
          </a:p>
        </p:txBody>
      </p:sp>
      <p:sp>
        <p:nvSpPr>
          <p:cNvPr id="3" name="Content Placeholder 2"/>
          <p:cNvSpPr>
            <a:spLocks noGrp="1"/>
          </p:cNvSpPr>
          <p:nvPr>
            <p:ph idx="1"/>
          </p:nvPr>
        </p:nvSpPr>
        <p:spPr/>
        <p:txBody>
          <a:bodyPr/>
          <a:lstStyle/>
          <a:p>
            <a:r>
              <a:rPr lang="en-GB" dirty="0" smtClean="0"/>
              <a:t>You’ve designed a new pen. </a:t>
            </a:r>
          </a:p>
          <a:p>
            <a:r>
              <a:rPr lang="en-GB" dirty="0" smtClean="0"/>
              <a:t>Ergonomically shaped – eliminates writers cramp – ideal for heavy users of pens.</a:t>
            </a:r>
          </a:p>
          <a:p>
            <a:r>
              <a:rPr lang="en-GB" dirty="0" smtClean="0"/>
              <a:t>How could you market this pen with £50 budget?</a:t>
            </a:r>
            <a:endParaRPr lang="en-GB" dirty="0"/>
          </a:p>
        </p:txBody>
      </p:sp>
    </p:spTree>
    <p:extLst>
      <p:ext uri="{BB962C8B-B14F-4D97-AF65-F5344CB8AC3E}">
        <p14:creationId xmlns:p14="http://schemas.microsoft.com/office/powerpoint/2010/main" val="278817420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Marketing on a Shoestring</a:t>
            </a:r>
            <a:endParaRPr lang="en-GB" dirty="0"/>
          </a:p>
        </p:txBody>
      </p:sp>
      <p:sp>
        <p:nvSpPr>
          <p:cNvPr id="3" name="Content Placeholder 2"/>
          <p:cNvSpPr>
            <a:spLocks noGrp="1"/>
          </p:cNvSpPr>
          <p:nvPr>
            <p:ph idx="1"/>
          </p:nvPr>
        </p:nvSpPr>
        <p:spPr/>
        <p:txBody>
          <a:bodyPr/>
          <a:lstStyle/>
          <a:p>
            <a:r>
              <a:rPr lang="en-GB" dirty="0" smtClean="0"/>
              <a:t>Website</a:t>
            </a:r>
          </a:p>
          <a:p>
            <a:r>
              <a:rPr lang="en-GB" dirty="0" smtClean="0"/>
              <a:t>Create Facebook group</a:t>
            </a:r>
          </a:p>
          <a:p>
            <a:r>
              <a:rPr lang="en-GB" dirty="0" smtClean="0"/>
              <a:t> List on other websites</a:t>
            </a:r>
          </a:p>
          <a:p>
            <a:r>
              <a:rPr lang="en-GB" dirty="0"/>
              <a:t> </a:t>
            </a:r>
            <a:r>
              <a:rPr lang="en-GB" dirty="0" smtClean="0"/>
              <a:t>Networking</a:t>
            </a:r>
          </a:p>
          <a:p>
            <a:r>
              <a:rPr lang="en-GB" dirty="0" smtClean="0"/>
              <a:t>PR</a:t>
            </a:r>
            <a:endParaRPr lang="en-GB" dirty="0"/>
          </a:p>
        </p:txBody>
      </p:sp>
    </p:spTree>
    <p:extLst>
      <p:ext uri="{BB962C8B-B14F-4D97-AF65-F5344CB8AC3E}">
        <p14:creationId xmlns:p14="http://schemas.microsoft.com/office/powerpoint/2010/main" val="427076026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r>
              <a:rPr lang="en-GB" dirty="0" smtClean="0"/>
              <a:t>Get a list of potential customers</a:t>
            </a:r>
          </a:p>
          <a:p>
            <a:r>
              <a:rPr lang="en-GB" dirty="0" smtClean="0"/>
              <a:t>Write to them</a:t>
            </a:r>
          </a:p>
          <a:p>
            <a:r>
              <a:rPr lang="en-GB" dirty="0" smtClean="0"/>
              <a:t>Email and phone</a:t>
            </a:r>
          </a:p>
          <a:p>
            <a:r>
              <a:rPr lang="en-GB" dirty="0" smtClean="0"/>
              <a:t>Arrange a meeting</a:t>
            </a:r>
            <a:endParaRPr lang="en-GB" dirty="0"/>
          </a:p>
        </p:txBody>
      </p:sp>
    </p:spTree>
    <p:extLst>
      <p:ext uri="{BB962C8B-B14F-4D97-AF65-F5344CB8AC3E}">
        <p14:creationId xmlns:p14="http://schemas.microsoft.com/office/powerpoint/2010/main" val="200681199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r>
              <a:rPr lang="en-GB" dirty="0" smtClean="0"/>
              <a:t>Write a press release</a:t>
            </a:r>
          </a:p>
          <a:p>
            <a:r>
              <a:rPr lang="en-GB" dirty="0" smtClean="0"/>
              <a:t>Host an event</a:t>
            </a:r>
          </a:p>
          <a:p>
            <a:r>
              <a:rPr lang="en-GB" dirty="0" smtClean="0"/>
              <a:t>Join a local group or club</a:t>
            </a:r>
          </a:p>
          <a:p>
            <a:r>
              <a:rPr lang="en-GB" dirty="0" smtClean="0"/>
              <a:t>Attend a trade show</a:t>
            </a:r>
          </a:p>
          <a:p>
            <a:r>
              <a:rPr lang="en-GB" dirty="0" smtClean="0"/>
              <a:t>Make a video</a:t>
            </a:r>
            <a:endParaRPr lang="en-GB" dirty="0"/>
          </a:p>
        </p:txBody>
      </p:sp>
    </p:spTree>
    <p:extLst>
      <p:ext uri="{BB962C8B-B14F-4D97-AF65-F5344CB8AC3E}">
        <p14:creationId xmlns:p14="http://schemas.microsoft.com/office/powerpoint/2010/main" val="369343277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304800" y="152400"/>
            <a:ext cx="8534400" cy="1143000"/>
          </a:xfrm>
        </p:spPr>
        <p:txBody>
          <a:bodyPr/>
          <a:lstStyle/>
          <a:p>
            <a:pPr eaLnBrk="1" hangingPunct="1"/>
            <a:r>
              <a:rPr lang="en-US" sz="3600" smtClean="0">
                <a:latin typeface="Times New Roman" charset="0"/>
              </a:rPr>
              <a:t>The Four Ps of Marketing for New Ventures</a:t>
            </a:r>
          </a:p>
        </p:txBody>
      </p:sp>
      <p:sp>
        <p:nvSpPr>
          <p:cNvPr id="17411" name="Line 4"/>
          <p:cNvSpPr>
            <a:spLocks noChangeShapeType="1"/>
          </p:cNvSpPr>
          <p:nvPr/>
        </p:nvSpPr>
        <p:spPr bwMode="auto">
          <a:xfrm>
            <a:off x="0" y="1219200"/>
            <a:ext cx="9144000" cy="0"/>
          </a:xfrm>
          <a:prstGeom prst="line">
            <a:avLst/>
          </a:prstGeom>
          <a:noFill/>
          <a:ln w="38100">
            <a:solidFill>
              <a:srgbClr val="9933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7412" name="Oval 7"/>
          <p:cNvSpPr>
            <a:spLocks noChangeArrowheads="1"/>
          </p:cNvSpPr>
          <p:nvPr/>
        </p:nvSpPr>
        <p:spPr bwMode="auto">
          <a:xfrm>
            <a:off x="2743200" y="3048000"/>
            <a:ext cx="2971800" cy="1676400"/>
          </a:xfrm>
          <a:prstGeom prst="ellipse">
            <a:avLst/>
          </a:prstGeom>
          <a:solidFill>
            <a:srgbClr val="FFFFCC"/>
          </a:solidFill>
          <a:ln w="9525">
            <a:solidFill>
              <a:schemeClr val="tx1"/>
            </a:solidFill>
            <a:round/>
            <a:headEnd/>
            <a:tailEnd/>
          </a:ln>
        </p:spPr>
        <p:txBody>
          <a:bodyPr wrap="none" anchor="ctr"/>
          <a:lstStyle/>
          <a:p>
            <a:pPr algn="ctr"/>
            <a:r>
              <a:rPr lang="en-US" sz="2000"/>
              <a:t>Marketing Mix</a:t>
            </a:r>
          </a:p>
        </p:txBody>
      </p:sp>
      <p:sp>
        <p:nvSpPr>
          <p:cNvPr id="17413" name="Rectangle 8"/>
          <p:cNvSpPr>
            <a:spLocks noChangeArrowheads="1"/>
          </p:cNvSpPr>
          <p:nvPr/>
        </p:nvSpPr>
        <p:spPr bwMode="auto">
          <a:xfrm>
            <a:off x="762000" y="1905000"/>
            <a:ext cx="2209800" cy="685800"/>
          </a:xfrm>
          <a:prstGeom prst="rect">
            <a:avLst/>
          </a:prstGeom>
          <a:solidFill>
            <a:srgbClr val="FFFFCC"/>
          </a:solidFill>
          <a:ln w="9525">
            <a:solidFill>
              <a:schemeClr val="tx1"/>
            </a:solidFill>
            <a:miter lim="800000"/>
            <a:headEnd/>
            <a:tailEnd/>
          </a:ln>
        </p:spPr>
        <p:txBody>
          <a:bodyPr wrap="none" anchor="ctr"/>
          <a:lstStyle/>
          <a:p>
            <a:endParaRPr lang="en-US"/>
          </a:p>
        </p:txBody>
      </p:sp>
      <p:sp>
        <p:nvSpPr>
          <p:cNvPr id="17414" name="Rectangle 9"/>
          <p:cNvSpPr>
            <a:spLocks noChangeArrowheads="1"/>
          </p:cNvSpPr>
          <p:nvPr/>
        </p:nvSpPr>
        <p:spPr bwMode="auto">
          <a:xfrm>
            <a:off x="5486400" y="5105400"/>
            <a:ext cx="2209800" cy="685800"/>
          </a:xfrm>
          <a:prstGeom prst="rect">
            <a:avLst/>
          </a:prstGeom>
          <a:solidFill>
            <a:srgbClr val="FFFFCC"/>
          </a:solidFill>
          <a:ln w="9525">
            <a:solidFill>
              <a:schemeClr val="tx1"/>
            </a:solidFill>
            <a:miter lim="800000"/>
            <a:headEnd/>
            <a:tailEnd/>
          </a:ln>
        </p:spPr>
        <p:txBody>
          <a:bodyPr wrap="none" anchor="ctr"/>
          <a:lstStyle/>
          <a:p>
            <a:endParaRPr lang="en-US"/>
          </a:p>
        </p:txBody>
      </p:sp>
      <p:sp>
        <p:nvSpPr>
          <p:cNvPr id="17415" name="Rectangle 10"/>
          <p:cNvSpPr>
            <a:spLocks noChangeArrowheads="1"/>
          </p:cNvSpPr>
          <p:nvPr/>
        </p:nvSpPr>
        <p:spPr bwMode="auto">
          <a:xfrm>
            <a:off x="762000" y="5105400"/>
            <a:ext cx="2209800" cy="685800"/>
          </a:xfrm>
          <a:prstGeom prst="rect">
            <a:avLst/>
          </a:prstGeom>
          <a:solidFill>
            <a:srgbClr val="FFFFCC"/>
          </a:solidFill>
          <a:ln w="9525">
            <a:solidFill>
              <a:schemeClr val="tx1"/>
            </a:solidFill>
            <a:miter lim="800000"/>
            <a:headEnd/>
            <a:tailEnd/>
          </a:ln>
        </p:spPr>
        <p:txBody>
          <a:bodyPr wrap="none" anchor="ctr"/>
          <a:lstStyle/>
          <a:p>
            <a:endParaRPr lang="en-US"/>
          </a:p>
        </p:txBody>
      </p:sp>
      <p:sp>
        <p:nvSpPr>
          <p:cNvPr id="17416" name="Rectangle 11"/>
          <p:cNvSpPr>
            <a:spLocks noChangeArrowheads="1"/>
          </p:cNvSpPr>
          <p:nvPr/>
        </p:nvSpPr>
        <p:spPr bwMode="auto">
          <a:xfrm>
            <a:off x="5486400" y="1905000"/>
            <a:ext cx="2209800" cy="685800"/>
          </a:xfrm>
          <a:prstGeom prst="rect">
            <a:avLst/>
          </a:prstGeom>
          <a:solidFill>
            <a:srgbClr val="FFFFCC"/>
          </a:solidFill>
          <a:ln w="9525">
            <a:solidFill>
              <a:schemeClr val="tx1"/>
            </a:solidFill>
            <a:miter lim="800000"/>
            <a:headEnd/>
            <a:tailEnd/>
          </a:ln>
        </p:spPr>
        <p:txBody>
          <a:bodyPr wrap="none" anchor="ctr"/>
          <a:lstStyle/>
          <a:p>
            <a:endParaRPr lang="en-US"/>
          </a:p>
        </p:txBody>
      </p:sp>
      <p:sp>
        <p:nvSpPr>
          <p:cNvPr id="17417" name="Text Box 12"/>
          <p:cNvSpPr txBox="1">
            <a:spLocks noChangeArrowheads="1"/>
          </p:cNvSpPr>
          <p:nvPr/>
        </p:nvSpPr>
        <p:spPr bwMode="auto">
          <a:xfrm>
            <a:off x="838200" y="1981200"/>
            <a:ext cx="20574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4000">
                <a:solidFill>
                  <a:schemeClr val="tx1"/>
                </a:solidFill>
                <a:latin typeface="Times New Roman" charset="0"/>
              </a:defRPr>
            </a:lvl1pPr>
            <a:lvl2pPr marL="742950" indent="-285750" eaLnBrk="0" hangingPunct="0">
              <a:defRPr sz="4000">
                <a:solidFill>
                  <a:schemeClr val="tx1"/>
                </a:solidFill>
                <a:latin typeface="Times New Roman" charset="0"/>
              </a:defRPr>
            </a:lvl2pPr>
            <a:lvl3pPr marL="1143000" indent="-228600" eaLnBrk="0" hangingPunct="0">
              <a:defRPr sz="4000">
                <a:solidFill>
                  <a:schemeClr val="tx1"/>
                </a:solidFill>
                <a:latin typeface="Times New Roman" charset="0"/>
              </a:defRPr>
            </a:lvl3pPr>
            <a:lvl4pPr marL="1600200" indent="-228600" eaLnBrk="0" hangingPunct="0">
              <a:defRPr sz="4000">
                <a:solidFill>
                  <a:schemeClr val="tx1"/>
                </a:solidFill>
                <a:latin typeface="Times New Roman" charset="0"/>
              </a:defRPr>
            </a:lvl4pPr>
            <a:lvl5pPr marL="2057400" indent="-228600" eaLnBrk="0" hangingPunct="0">
              <a:defRPr sz="4000">
                <a:solidFill>
                  <a:schemeClr val="tx1"/>
                </a:solidFill>
                <a:latin typeface="Times New Roman" charset="0"/>
              </a:defRPr>
            </a:lvl5pPr>
            <a:lvl6pPr marL="2514600" indent="-228600" eaLnBrk="0" fontAlgn="base" hangingPunct="0">
              <a:spcBef>
                <a:spcPct val="0"/>
              </a:spcBef>
              <a:spcAft>
                <a:spcPct val="0"/>
              </a:spcAft>
              <a:defRPr sz="4000">
                <a:solidFill>
                  <a:schemeClr val="tx1"/>
                </a:solidFill>
                <a:latin typeface="Times New Roman" charset="0"/>
              </a:defRPr>
            </a:lvl6pPr>
            <a:lvl7pPr marL="2971800" indent="-228600" eaLnBrk="0" fontAlgn="base" hangingPunct="0">
              <a:spcBef>
                <a:spcPct val="0"/>
              </a:spcBef>
              <a:spcAft>
                <a:spcPct val="0"/>
              </a:spcAft>
              <a:defRPr sz="4000">
                <a:solidFill>
                  <a:schemeClr val="tx1"/>
                </a:solidFill>
                <a:latin typeface="Times New Roman" charset="0"/>
              </a:defRPr>
            </a:lvl7pPr>
            <a:lvl8pPr marL="3429000" indent="-228600" eaLnBrk="0" fontAlgn="base" hangingPunct="0">
              <a:spcBef>
                <a:spcPct val="0"/>
              </a:spcBef>
              <a:spcAft>
                <a:spcPct val="0"/>
              </a:spcAft>
              <a:defRPr sz="4000">
                <a:solidFill>
                  <a:schemeClr val="tx1"/>
                </a:solidFill>
                <a:latin typeface="Times New Roman" charset="0"/>
              </a:defRPr>
            </a:lvl8pPr>
            <a:lvl9pPr marL="3886200" indent="-228600" eaLnBrk="0" fontAlgn="base" hangingPunct="0">
              <a:spcBef>
                <a:spcPct val="0"/>
              </a:spcBef>
              <a:spcAft>
                <a:spcPct val="0"/>
              </a:spcAft>
              <a:defRPr sz="4000">
                <a:solidFill>
                  <a:schemeClr val="tx1"/>
                </a:solidFill>
                <a:latin typeface="Times New Roman" charset="0"/>
              </a:defRPr>
            </a:lvl9pPr>
          </a:lstStyle>
          <a:p>
            <a:pPr algn="ctr" eaLnBrk="1" hangingPunct="1">
              <a:spcBef>
                <a:spcPct val="50000"/>
              </a:spcBef>
            </a:pPr>
            <a:r>
              <a:rPr lang="en-US" sz="2000"/>
              <a:t>Product</a:t>
            </a:r>
          </a:p>
        </p:txBody>
      </p:sp>
      <p:sp>
        <p:nvSpPr>
          <p:cNvPr id="17418" name="Text Box 13"/>
          <p:cNvSpPr txBox="1">
            <a:spLocks noChangeArrowheads="1"/>
          </p:cNvSpPr>
          <p:nvPr/>
        </p:nvSpPr>
        <p:spPr bwMode="auto">
          <a:xfrm>
            <a:off x="5562600" y="1981200"/>
            <a:ext cx="20574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4000">
                <a:solidFill>
                  <a:schemeClr val="tx1"/>
                </a:solidFill>
                <a:latin typeface="Times New Roman" charset="0"/>
              </a:defRPr>
            </a:lvl1pPr>
            <a:lvl2pPr marL="742950" indent="-285750" eaLnBrk="0" hangingPunct="0">
              <a:defRPr sz="4000">
                <a:solidFill>
                  <a:schemeClr val="tx1"/>
                </a:solidFill>
                <a:latin typeface="Times New Roman" charset="0"/>
              </a:defRPr>
            </a:lvl2pPr>
            <a:lvl3pPr marL="1143000" indent="-228600" eaLnBrk="0" hangingPunct="0">
              <a:defRPr sz="4000">
                <a:solidFill>
                  <a:schemeClr val="tx1"/>
                </a:solidFill>
                <a:latin typeface="Times New Roman" charset="0"/>
              </a:defRPr>
            </a:lvl3pPr>
            <a:lvl4pPr marL="1600200" indent="-228600" eaLnBrk="0" hangingPunct="0">
              <a:defRPr sz="4000">
                <a:solidFill>
                  <a:schemeClr val="tx1"/>
                </a:solidFill>
                <a:latin typeface="Times New Roman" charset="0"/>
              </a:defRPr>
            </a:lvl4pPr>
            <a:lvl5pPr marL="2057400" indent="-228600" eaLnBrk="0" hangingPunct="0">
              <a:defRPr sz="4000">
                <a:solidFill>
                  <a:schemeClr val="tx1"/>
                </a:solidFill>
                <a:latin typeface="Times New Roman" charset="0"/>
              </a:defRPr>
            </a:lvl5pPr>
            <a:lvl6pPr marL="2514600" indent="-228600" eaLnBrk="0" fontAlgn="base" hangingPunct="0">
              <a:spcBef>
                <a:spcPct val="0"/>
              </a:spcBef>
              <a:spcAft>
                <a:spcPct val="0"/>
              </a:spcAft>
              <a:defRPr sz="4000">
                <a:solidFill>
                  <a:schemeClr val="tx1"/>
                </a:solidFill>
                <a:latin typeface="Times New Roman" charset="0"/>
              </a:defRPr>
            </a:lvl6pPr>
            <a:lvl7pPr marL="2971800" indent="-228600" eaLnBrk="0" fontAlgn="base" hangingPunct="0">
              <a:spcBef>
                <a:spcPct val="0"/>
              </a:spcBef>
              <a:spcAft>
                <a:spcPct val="0"/>
              </a:spcAft>
              <a:defRPr sz="4000">
                <a:solidFill>
                  <a:schemeClr val="tx1"/>
                </a:solidFill>
                <a:latin typeface="Times New Roman" charset="0"/>
              </a:defRPr>
            </a:lvl7pPr>
            <a:lvl8pPr marL="3429000" indent="-228600" eaLnBrk="0" fontAlgn="base" hangingPunct="0">
              <a:spcBef>
                <a:spcPct val="0"/>
              </a:spcBef>
              <a:spcAft>
                <a:spcPct val="0"/>
              </a:spcAft>
              <a:defRPr sz="4000">
                <a:solidFill>
                  <a:schemeClr val="tx1"/>
                </a:solidFill>
                <a:latin typeface="Times New Roman" charset="0"/>
              </a:defRPr>
            </a:lvl8pPr>
            <a:lvl9pPr marL="3886200" indent="-228600" eaLnBrk="0" fontAlgn="base" hangingPunct="0">
              <a:spcBef>
                <a:spcPct val="0"/>
              </a:spcBef>
              <a:spcAft>
                <a:spcPct val="0"/>
              </a:spcAft>
              <a:defRPr sz="4000">
                <a:solidFill>
                  <a:schemeClr val="tx1"/>
                </a:solidFill>
                <a:latin typeface="Times New Roman" charset="0"/>
              </a:defRPr>
            </a:lvl9pPr>
          </a:lstStyle>
          <a:p>
            <a:pPr algn="ctr" eaLnBrk="1" hangingPunct="1">
              <a:spcBef>
                <a:spcPct val="50000"/>
              </a:spcBef>
            </a:pPr>
            <a:r>
              <a:rPr lang="en-US" sz="2000"/>
              <a:t>Price</a:t>
            </a:r>
          </a:p>
        </p:txBody>
      </p:sp>
      <p:sp>
        <p:nvSpPr>
          <p:cNvPr id="17419" name="Text Box 14"/>
          <p:cNvSpPr txBox="1">
            <a:spLocks noChangeArrowheads="1"/>
          </p:cNvSpPr>
          <p:nvPr/>
        </p:nvSpPr>
        <p:spPr bwMode="auto">
          <a:xfrm>
            <a:off x="838200" y="5181600"/>
            <a:ext cx="20574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4000">
                <a:solidFill>
                  <a:schemeClr val="tx1"/>
                </a:solidFill>
                <a:latin typeface="Times New Roman" charset="0"/>
              </a:defRPr>
            </a:lvl1pPr>
            <a:lvl2pPr marL="742950" indent="-285750" eaLnBrk="0" hangingPunct="0">
              <a:defRPr sz="4000">
                <a:solidFill>
                  <a:schemeClr val="tx1"/>
                </a:solidFill>
                <a:latin typeface="Times New Roman" charset="0"/>
              </a:defRPr>
            </a:lvl2pPr>
            <a:lvl3pPr marL="1143000" indent="-228600" eaLnBrk="0" hangingPunct="0">
              <a:defRPr sz="4000">
                <a:solidFill>
                  <a:schemeClr val="tx1"/>
                </a:solidFill>
                <a:latin typeface="Times New Roman" charset="0"/>
              </a:defRPr>
            </a:lvl3pPr>
            <a:lvl4pPr marL="1600200" indent="-228600" eaLnBrk="0" hangingPunct="0">
              <a:defRPr sz="4000">
                <a:solidFill>
                  <a:schemeClr val="tx1"/>
                </a:solidFill>
                <a:latin typeface="Times New Roman" charset="0"/>
              </a:defRPr>
            </a:lvl4pPr>
            <a:lvl5pPr marL="2057400" indent="-228600" eaLnBrk="0" hangingPunct="0">
              <a:defRPr sz="4000">
                <a:solidFill>
                  <a:schemeClr val="tx1"/>
                </a:solidFill>
                <a:latin typeface="Times New Roman" charset="0"/>
              </a:defRPr>
            </a:lvl5pPr>
            <a:lvl6pPr marL="2514600" indent="-228600" eaLnBrk="0" fontAlgn="base" hangingPunct="0">
              <a:spcBef>
                <a:spcPct val="0"/>
              </a:spcBef>
              <a:spcAft>
                <a:spcPct val="0"/>
              </a:spcAft>
              <a:defRPr sz="4000">
                <a:solidFill>
                  <a:schemeClr val="tx1"/>
                </a:solidFill>
                <a:latin typeface="Times New Roman" charset="0"/>
              </a:defRPr>
            </a:lvl6pPr>
            <a:lvl7pPr marL="2971800" indent="-228600" eaLnBrk="0" fontAlgn="base" hangingPunct="0">
              <a:spcBef>
                <a:spcPct val="0"/>
              </a:spcBef>
              <a:spcAft>
                <a:spcPct val="0"/>
              </a:spcAft>
              <a:defRPr sz="4000">
                <a:solidFill>
                  <a:schemeClr val="tx1"/>
                </a:solidFill>
                <a:latin typeface="Times New Roman" charset="0"/>
              </a:defRPr>
            </a:lvl7pPr>
            <a:lvl8pPr marL="3429000" indent="-228600" eaLnBrk="0" fontAlgn="base" hangingPunct="0">
              <a:spcBef>
                <a:spcPct val="0"/>
              </a:spcBef>
              <a:spcAft>
                <a:spcPct val="0"/>
              </a:spcAft>
              <a:defRPr sz="4000">
                <a:solidFill>
                  <a:schemeClr val="tx1"/>
                </a:solidFill>
                <a:latin typeface="Times New Roman" charset="0"/>
              </a:defRPr>
            </a:lvl8pPr>
            <a:lvl9pPr marL="3886200" indent="-228600" eaLnBrk="0" fontAlgn="base" hangingPunct="0">
              <a:spcBef>
                <a:spcPct val="0"/>
              </a:spcBef>
              <a:spcAft>
                <a:spcPct val="0"/>
              </a:spcAft>
              <a:defRPr sz="4000">
                <a:solidFill>
                  <a:schemeClr val="tx1"/>
                </a:solidFill>
                <a:latin typeface="Times New Roman" charset="0"/>
              </a:defRPr>
            </a:lvl9pPr>
          </a:lstStyle>
          <a:p>
            <a:pPr algn="ctr" eaLnBrk="1" hangingPunct="1">
              <a:spcBef>
                <a:spcPct val="50000"/>
              </a:spcBef>
            </a:pPr>
            <a:r>
              <a:rPr lang="en-US" sz="2000"/>
              <a:t>Promotion</a:t>
            </a:r>
          </a:p>
        </p:txBody>
      </p:sp>
      <p:sp>
        <p:nvSpPr>
          <p:cNvPr id="17420" name="Text Box 15"/>
          <p:cNvSpPr txBox="1">
            <a:spLocks noChangeArrowheads="1"/>
          </p:cNvSpPr>
          <p:nvPr/>
        </p:nvSpPr>
        <p:spPr bwMode="auto">
          <a:xfrm>
            <a:off x="5562600" y="5105400"/>
            <a:ext cx="2057400"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4000">
                <a:solidFill>
                  <a:schemeClr val="tx1"/>
                </a:solidFill>
                <a:latin typeface="Times New Roman" charset="0"/>
              </a:defRPr>
            </a:lvl1pPr>
            <a:lvl2pPr marL="742950" indent="-285750" eaLnBrk="0" hangingPunct="0">
              <a:defRPr sz="4000">
                <a:solidFill>
                  <a:schemeClr val="tx1"/>
                </a:solidFill>
                <a:latin typeface="Times New Roman" charset="0"/>
              </a:defRPr>
            </a:lvl2pPr>
            <a:lvl3pPr marL="1143000" indent="-228600" eaLnBrk="0" hangingPunct="0">
              <a:defRPr sz="4000">
                <a:solidFill>
                  <a:schemeClr val="tx1"/>
                </a:solidFill>
                <a:latin typeface="Times New Roman" charset="0"/>
              </a:defRPr>
            </a:lvl3pPr>
            <a:lvl4pPr marL="1600200" indent="-228600" eaLnBrk="0" hangingPunct="0">
              <a:defRPr sz="4000">
                <a:solidFill>
                  <a:schemeClr val="tx1"/>
                </a:solidFill>
                <a:latin typeface="Times New Roman" charset="0"/>
              </a:defRPr>
            </a:lvl4pPr>
            <a:lvl5pPr marL="2057400" indent="-228600" eaLnBrk="0" hangingPunct="0">
              <a:defRPr sz="4000">
                <a:solidFill>
                  <a:schemeClr val="tx1"/>
                </a:solidFill>
                <a:latin typeface="Times New Roman" charset="0"/>
              </a:defRPr>
            </a:lvl5pPr>
            <a:lvl6pPr marL="2514600" indent="-228600" eaLnBrk="0" fontAlgn="base" hangingPunct="0">
              <a:spcBef>
                <a:spcPct val="0"/>
              </a:spcBef>
              <a:spcAft>
                <a:spcPct val="0"/>
              </a:spcAft>
              <a:defRPr sz="4000">
                <a:solidFill>
                  <a:schemeClr val="tx1"/>
                </a:solidFill>
                <a:latin typeface="Times New Roman" charset="0"/>
              </a:defRPr>
            </a:lvl6pPr>
            <a:lvl7pPr marL="2971800" indent="-228600" eaLnBrk="0" fontAlgn="base" hangingPunct="0">
              <a:spcBef>
                <a:spcPct val="0"/>
              </a:spcBef>
              <a:spcAft>
                <a:spcPct val="0"/>
              </a:spcAft>
              <a:defRPr sz="4000">
                <a:solidFill>
                  <a:schemeClr val="tx1"/>
                </a:solidFill>
                <a:latin typeface="Times New Roman" charset="0"/>
              </a:defRPr>
            </a:lvl7pPr>
            <a:lvl8pPr marL="3429000" indent="-228600" eaLnBrk="0" fontAlgn="base" hangingPunct="0">
              <a:spcBef>
                <a:spcPct val="0"/>
              </a:spcBef>
              <a:spcAft>
                <a:spcPct val="0"/>
              </a:spcAft>
              <a:defRPr sz="4000">
                <a:solidFill>
                  <a:schemeClr val="tx1"/>
                </a:solidFill>
                <a:latin typeface="Times New Roman" charset="0"/>
              </a:defRPr>
            </a:lvl8pPr>
            <a:lvl9pPr marL="3886200" indent="-228600" eaLnBrk="0" fontAlgn="base" hangingPunct="0">
              <a:spcBef>
                <a:spcPct val="0"/>
              </a:spcBef>
              <a:spcAft>
                <a:spcPct val="0"/>
              </a:spcAft>
              <a:defRPr sz="4000">
                <a:solidFill>
                  <a:schemeClr val="tx1"/>
                </a:solidFill>
                <a:latin typeface="Times New Roman" charset="0"/>
              </a:defRPr>
            </a:lvl9pPr>
          </a:lstStyle>
          <a:p>
            <a:pPr algn="ctr" eaLnBrk="1" hangingPunct="1">
              <a:spcBef>
                <a:spcPct val="50000"/>
              </a:spcBef>
            </a:pPr>
            <a:r>
              <a:rPr lang="en-US" sz="2000"/>
              <a:t>Place (or distribution)</a:t>
            </a:r>
          </a:p>
        </p:txBody>
      </p:sp>
      <p:sp>
        <p:nvSpPr>
          <p:cNvPr id="17421" name="Line 16"/>
          <p:cNvSpPr>
            <a:spLocks noChangeShapeType="1"/>
          </p:cNvSpPr>
          <p:nvPr/>
        </p:nvSpPr>
        <p:spPr bwMode="auto">
          <a:xfrm flipV="1">
            <a:off x="1752600" y="4419600"/>
            <a:ext cx="1143000" cy="6858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17422" name="Line 17"/>
          <p:cNvSpPr>
            <a:spLocks noChangeShapeType="1"/>
          </p:cNvSpPr>
          <p:nvPr/>
        </p:nvSpPr>
        <p:spPr bwMode="auto">
          <a:xfrm flipH="1" flipV="1">
            <a:off x="5486400" y="4419600"/>
            <a:ext cx="1295400" cy="6858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17423" name="Line 18"/>
          <p:cNvSpPr>
            <a:spLocks noChangeShapeType="1"/>
          </p:cNvSpPr>
          <p:nvPr/>
        </p:nvSpPr>
        <p:spPr bwMode="auto">
          <a:xfrm>
            <a:off x="1828800" y="2590800"/>
            <a:ext cx="1219200" cy="6858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17424" name="Line 19"/>
          <p:cNvSpPr>
            <a:spLocks noChangeShapeType="1"/>
          </p:cNvSpPr>
          <p:nvPr/>
        </p:nvSpPr>
        <p:spPr bwMode="auto">
          <a:xfrm flipH="1">
            <a:off x="5410200" y="2590800"/>
            <a:ext cx="1143000" cy="6858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18" name="Footer Placeholder 17"/>
          <p:cNvSpPr>
            <a:spLocks noGrp="1"/>
          </p:cNvSpPr>
          <p:nvPr>
            <p:ph type="ftr" sz="quarter" idx="11"/>
          </p:nvPr>
        </p:nvSpPr>
        <p:spPr/>
        <p:txBody>
          <a:bodyPr/>
          <a:lstStyle/>
          <a:p>
            <a:pPr>
              <a:defRPr/>
            </a:pPr>
            <a:r>
              <a:rPr lang="en-US"/>
              <a:t>Copyright ©2012 Pearson Education, Inc. publishing as Prentice Hall</a:t>
            </a:r>
          </a:p>
        </p:txBody>
      </p:sp>
    </p:spTree>
    <p:extLst>
      <p:ext uri="{BB962C8B-B14F-4D97-AF65-F5344CB8AC3E}">
        <p14:creationId xmlns:p14="http://schemas.microsoft.com/office/powerpoint/2010/main" val="309979162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457200" y="152400"/>
            <a:ext cx="8229600" cy="1143000"/>
          </a:xfrm>
        </p:spPr>
        <p:txBody>
          <a:bodyPr/>
          <a:lstStyle/>
          <a:p>
            <a:pPr eaLnBrk="1" hangingPunct="1"/>
            <a:r>
              <a:rPr lang="en-US" sz="3600" smtClean="0">
                <a:latin typeface="Times New Roman" charset="0"/>
              </a:rPr>
              <a:t>Product</a:t>
            </a:r>
          </a:p>
        </p:txBody>
      </p:sp>
      <p:sp>
        <p:nvSpPr>
          <p:cNvPr id="18435" name="Rectangle 3"/>
          <p:cNvSpPr>
            <a:spLocks noGrp="1" noChangeArrowheads="1"/>
          </p:cNvSpPr>
          <p:nvPr>
            <p:ph type="body" idx="1"/>
          </p:nvPr>
        </p:nvSpPr>
        <p:spPr/>
        <p:txBody>
          <a:bodyPr/>
          <a:lstStyle/>
          <a:p>
            <a:pPr eaLnBrk="1" hangingPunct="1"/>
            <a:r>
              <a:rPr lang="en-US" sz="2800" smtClean="0">
                <a:latin typeface="Times New Roman" charset="0"/>
              </a:rPr>
              <a:t>Product</a:t>
            </a:r>
          </a:p>
          <a:p>
            <a:pPr lvl="1" eaLnBrk="1" hangingPunct="1"/>
            <a:r>
              <a:rPr lang="en-US" sz="2400" smtClean="0">
                <a:latin typeface="Times New Roman" charset="0"/>
              </a:rPr>
              <a:t>Is the good or service a firm offers to its target market.  </a:t>
            </a:r>
          </a:p>
          <a:p>
            <a:pPr lvl="1" eaLnBrk="1" hangingPunct="1"/>
            <a:r>
              <a:rPr lang="en-US" sz="2400" smtClean="0">
                <a:latin typeface="Times New Roman" charset="0"/>
              </a:rPr>
              <a:t>The initial rollout is one of the most critical times in the marketing of a new product. </a:t>
            </a:r>
          </a:p>
          <a:p>
            <a:pPr lvl="1" eaLnBrk="1" hangingPunct="1"/>
            <a:r>
              <a:rPr lang="en-US" sz="2400" smtClean="0">
                <a:latin typeface="Times New Roman" charset="0"/>
              </a:rPr>
              <a:t>All firms face the challenge that they are unknown and that it takes a leap of faith for the first customers to buy their products.</a:t>
            </a:r>
          </a:p>
          <a:p>
            <a:pPr lvl="2" eaLnBrk="1" hangingPunct="1"/>
            <a:r>
              <a:rPr lang="en-US" sz="2000" smtClean="0">
                <a:latin typeface="Times New Roman" charset="0"/>
              </a:rPr>
              <a:t>Some start-ups meet this challenge by using reference accounts.</a:t>
            </a:r>
          </a:p>
        </p:txBody>
      </p:sp>
      <p:sp>
        <p:nvSpPr>
          <p:cNvPr id="18436" name="Line 4"/>
          <p:cNvSpPr>
            <a:spLocks noChangeShapeType="1"/>
          </p:cNvSpPr>
          <p:nvPr/>
        </p:nvSpPr>
        <p:spPr bwMode="auto">
          <a:xfrm>
            <a:off x="0" y="1219200"/>
            <a:ext cx="9144000" cy="0"/>
          </a:xfrm>
          <a:prstGeom prst="line">
            <a:avLst/>
          </a:prstGeom>
          <a:noFill/>
          <a:ln w="38100">
            <a:solidFill>
              <a:srgbClr val="993300"/>
            </a:solidFill>
            <a:round/>
            <a:headEnd/>
            <a:tailEnd/>
          </a:ln>
          <a:extLst>
            <a:ext uri="{909E8E84-426E-40DD-AFC4-6F175D3DCCD1}">
              <a14:hiddenFill xmlns:a14="http://schemas.microsoft.com/office/drawing/2010/main">
                <a:noFill/>
              </a14:hiddenFill>
            </a:ext>
          </a:extLst>
        </p:spPr>
        <p:txBody>
          <a:bodyPr/>
          <a:lstStyle/>
          <a:p>
            <a:endParaRPr lang="en-GB"/>
          </a:p>
        </p:txBody>
      </p:sp>
    </p:spTree>
    <p:extLst>
      <p:ext uri="{BB962C8B-B14F-4D97-AF65-F5344CB8AC3E}">
        <p14:creationId xmlns:p14="http://schemas.microsoft.com/office/powerpoint/2010/main" val="127264229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457200" y="152400"/>
            <a:ext cx="8229600" cy="1143000"/>
          </a:xfrm>
        </p:spPr>
        <p:txBody>
          <a:bodyPr/>
          <a:lstStyle/>
          <a:p>
            <a:pPr eaLnBrk="1" hangingPunct="1"/>
            <a:r>
              <a:rPr lang="en-US" sz="3600" smtClean="0">
                <a:latin typeface="Times New Roman" charset="0"/>
              </a:rPr>
              <a:t>Core Product vs. Actual Product</a:t>
            </a:r>
          </a:p>
        </p:txBody>
      </p:sp>
      <p:sp>
        <p:nvSpPr>
          <p:cNvPr id="19459" name="Line 4"/>
          <p:cNvSpPr>
            <a:spLocks noChangeShapeType="1"/>
          </p:cNvSpPr>
          <p:nvPr/>
        </p:nvSpPr>
        <p:spPr bwMode="auto">
          <a:xfrm>
            <a:off x="0" y="1219200"/>
            <a:ext cx="9144000" cy="0"/>
          </a:xfrm>
          <a:prstGeom prst="line">
            <a:avLst/>
          </a:prstGeom>
          <a:noFill/>
          <a:ln w="38100">
            <a:solidFill>
              <a:srgbClr val="9933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9460" name="Rectangle 5"/>
          <p:cNvSpPr>
            <a:spLocks noChangeArrowheads="1"/>
          </p:cNvSpPr>
          <p:nvPr/>
        </p:nvSpPr>
        <p:spPr bwMode="auto">
          <a:xfrm>
            <a:off x="609600" y="1600200"/>
            <a:ext cx="3429000" cy="4191000"/>
          </a:xfrm>
          <a:prstGeom prst="rect">
            <a:avLst/>
          </a:prstGeom>
          <a:solidFill>
            <a:srgbClr val="FFFFCC"/>
          </a:solidFill>
          <a:ln w="9525">
            <a:solidFill>
              <a:schemeClr val="tx1"/>
            </a:solidFill>
            <a:miter lim="800000"/>
            <a:headEnd/>
            <a:tailEnd/>
          </a:ln>
        </p:spPr>
        <p:txBody>
          <a:bodyPr wrap="none" anchor="ctr"/>
          <a:lstStyle/>
          <a:p>
            <a:pPr algn="ctr"/>
            <a:endParaRPr lang="en-US" sz="2400"/>
          </a:p>
        </p:txBody>
      </p:sp>
      <p:sp>
        <p:nvSpPr>
          <p:cNvPr id="19461" name="Rectangle 5"/>
          <p:cNvSpPr>
            <a:spLocks noChangeArrowheads="1"/>
          </p:cNvSpPr>
          <p:nvPr/>
        </p:nvSpPr>
        <p:spPr bwMode="auto">
          <a:xfrm>
            <a:off x="4953000" y="1600200"/>
            <a:ext cx="3429000" cy="4191000"/>
          </a:xfrm>
          <a:prstGeom prst="rect">
            <a:avLst/>
          </a:prstGeom>
          <a:solidFill>
            <a:srgbClr val="FFFFCC"/>
          </a:solidFill>
          <a:ln w="9525">
            <a:solidFill>
              <a:schemeClr val="tx1"/>
            </a:solidFill>
            <a:miter lim="800000"/>
            <a:headEnd/>
            <a:tailEnd/>
          </a:ln>
        </p:spPr>
        <p:txBody>
          <a:bodyPr wrap="none" anchor="ctr"/>
          <a:lstStyle/>
          <a:p>
            <a:pPr algn="ctr"/>
            <a:endParaRPr lang="en-US" sz="2400"/>
          </a:p>
        </p:txBody>
      </p:sp>
      <p:cxnSp>
        <p:nvCxnSpPr>
          <p:cNvPr id="14" name="Straight Connector 13"/>
          <p:cNvCxnSpPr/>
          <p:nvPr/>
        </p:nvCxnSpPr>
        <p:spPr>
          <a:xfrm>
            <a:off x="609600" y="2286000"/>
            <a:ext cx="3429000" cy="158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4953000" y="2286000"/>
            <a:ext cx="3429000" cy="158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9464" name="TextBox 15"/>
          <p:cNvSpPr txBox="1">
            <a:spLocks noChangeArrowheads="1"/>
          </p:cNvSpPr>
          <p:nvPr/>
        </p:nvSpPr>
        <p:spPr bwMode="auto">
          <a:xfrm>
            <a:off x="685800" y="1676400"/>
            <a:ext cx="32766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4000">
                <a:solidFill>
                  <a:schemeClr val="tx1"/>
                </a:solidFill>
                <a:latin typeface="Times New Roman" charset="0"/>
              </a:defRPr>
            </a:lvl1pPr>
            <a:lvl2pPr marL="742950" indent="-285750" eaLnBrk="0" hangingPunct="0">
              <a:defRPr sz="4000">
                <a:solidFill>
                  <a:schemeClr val="tx1"/>
                </a:solidFill>
                <a:latin typeface="Times New Roman" charset="0"/>
              </a:defRPr>
            </a:lvl2pPr>
            <a:lvl3pPr marL="1143000" indent="-228600" eaLnBrk="0" hangingPunct="0">
              <a:defRPr sz="4000">
                <a:solidFill>
                  <a:schemeClr val="tx1"/>
                </a:solidFill>
                <a:latin typeface="Times New Roman" charset="0"/>
              </a:defRPr>
            </a:lvl3pPr>
            <a:lvl4pPr marL="1600200" indent="-228600" eaLnBrk="0" hangingPunct="0">
              <a:defRPr sz="4000">
                <a:solidFill>
                  <a:schemeClr val="tx1"/>
                </a:solidFill>
                <a:latin typeface="Times New Roman" charset="0"/>
              </a:defRPr>
            </a:lvl4pPr>
            <a:lvl5pPr marL="2057400" indent="-228600" eaLnBrk="0" hangingPunct="0">
              <a:defRPr sz="4000">
                <a:solidFill>
                  <a:schemeClr val="tx1"/>
                </a:solidFill>
                <a:latin typeface="Times New Roman" charset="0"/>
              </a:defRPr>
            </a:lvl5pPr>
            <a:lvl6pPr marL="2514600" indent="-228600" eaLnBrk="0" fontAlgn="base" hangingPunct="0">
              <a:spcBef>
                <a:spcPct val="0"/>
              </a:spcBef>
              <a:spcAft>
                <a:spcPct val="0"/>
              </a:spcAft>
              <a:defRPr sz="4000">
                <a:solidFill>
                  <a:schemeClr val="tx1"/>
                </a:solidFill>
                <a:latin typeface="Times New Roman" charset="0"/>
              </a:defRPr>
            </a:lvl6pPr>
            <a:lvl7pPr marL="2971800" indent="-228600" eaLnBrk="0" fontAlgn="base" hangingPunct="0">
              <a:spcBef>
                <a:spcPct val="0"/>
              </a:spcBef>
              <a:spcAft>
                <a:spcPct val="0"/>
              </a:spcAft>
              <a:defRPr sz="4000">
                <a:solidFill>
                  <a:schemeClr val="tx1"/>
                </a:solidFill>
                <a:latin typeface="Times New Roman" charset="0"/>
              </a:defRPr>
            </a:lvl7pPr>
            <a:lvl8pPr marL="3429000" indent="-228600" eaLnBrk="0" fontAlgn="base" hangingPunct="0">
              <a:spcBef>
                <a:spcPct val="0"/>
              </a:spcBef>
              <a:spcAft>
                <a:spcPct val="0"/>
              </a:spcAft>
              <a:defRPr sz="4000">
                <a:solidFill>
                  <a:schemeClr val="tx1"/>
                </a:solidFill>
                <a:latin typeface="Times New Roman" charset="0"/>
              </a:defRPr>
            </a:lvl8pPr>
            <a:lvl9pPr marL="3886200" indent="-228600" eaLnBrk="0" fontAlgn="base" hangingPunct="0">
              <a:spcBef>
                <a:spcPct val="0"/>
              </a:spcBef>
              <a:spcAft>
                <a:spcPct val="0"/>
              </a:spcAft>
              <a:defRPr sz="4000">
                <a:solidFill>
                  <a:schemeClr val="tx1"/>
                </a:solidFill>
                <a:latin typeface="Times New Roman" charset="0"/>
              </a:defRPr>
            </a:lvl9pPr>
          </a:lstStyle>
          <a:p>
            <a:pPr algn="ctr" eaLnBrk="1" hangingPunct="1"/>
            <a:r>
              <a:rPr lang="en-US" sz="2400"/>
              <a:t>Core Product</a:t>
            </a:r>
          </a:p>
        </p:txBody>
      </p:sp>
      <p:sp>
        <p:nvSpPr>
          <p:cNvPr id="19465" name="TextBox 16"/>
          <p:cNvSpPr txBox="1">
            <a:spLocks noChangeArrowheads="1"/>
          </p:cNvSpPr>
          <p:nvPr/>
        </p:nvSpPr>
        <p:spPr bwMode="auto">
          <a:xfrm>
            <a:off x="5029200" y="1752600"/>
            <a:ext cx="32766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4000">
                <a:solidFill>
                  <a:schemeClr val="tx1"/>
                </a:solidFill>
                <a:latin typeface="Times New Roman" charset="0"/>
              </a:defRPr>
            </a:lvl1pPr>
            <a:lvl2pPr marL="742950" indent="-285750" eaLnBrk="0" hangingPunct="0">
              <a:defRPr sz="4000">
                <a:solidFill>
                  <a:schemeClr val="tx1"/>
                </a:solidFill>
                <a:latin typeface="Times New Roman" charset="0"/>
              </a:defRPr>
            </a:lvl2pPr>
            <a:lvl3pPr marL="1143000" indent="-228600" eaLnBrk="0" hangingPunct="0">
              <a:defRPr sz="4000">
                <a:solidFill>
                  <a:schemeClr val="tx1"/>
                </a:solidFill>
                <a:latin typeface="Times New Roman" charset="0"/>
              </a:defRPr>
            </a:lvl3pPr>
            <a:lvl4pPr marL="1600200" indent="-228600" eaLnBrk="0" hangingPunct="0">
              <a:defRPr sz="4000">
                <a:solidFill>
                  <a:schemeClr val="tx1"/>
                </a:solidFill>
                <a:latin typeface="Times New Roman" charset="0"/>
              </a:defRPr>
            </a:lvl4pPr>
            <a:lvl5pPr marL="2057400" indent="-228600" eaLnBrk="0" hangingPunct="0">
              <a:defRPr sz="4000">
                <a:solidFill>
                  <a:schemeClr val="tx1"/>
                </a:solidFill>
                <a:latin typeface="Times New Roman" charset="0"/>
              </a:defRPr>
            </a:lvl5pPr>
            <a:lvl6pPr marL="2514600" indent="-228600" eaLnBrk="0" fontAlgn="base" hangingPunct="0">
              <a:spcBef>
                <a:spcPct val="0"/>
              </a:spcBef>
              <a:spcAft>
                <a:spcPct val="0"/>
              </a:spcAft>
              <a:defRPr sz="4000">
                <a:solidFill>
                  <a:schemeClr val="tx1"/>
                </a:solidFill>
                <a:latin typeface="Times New Roman" charset="0"/>
              </a:defRPr>
            </a:lvl6pPr>
            <a:lvl7pPr marL="2971800" indent="-228600" eaLnBrk="0" fontAlgn="base" hangingPunct="0">
              <a:spcBef>
                <a:spcPct val="0"/>
              </a:spcBef>
              <a:spcAft>
                <a:spcPct val="0"/>
              </a:spcAft>
              <a:defRPr sz="4000">
                <a:solidFill>
                  <a:schemeClr val="tx1"/>
                </a:solidFill>
                <a:latin typeface="Times New Roman" charset="0"/>
              </a:defRPr>
            </a:lvl7pPr>
            <a:lvl8pPr marL="3429000" indent="-228600" eaLnBrk="0" fontAlgn="base" hangingPunct="0">
              <a:spcBef>
                <a:spcPct val="0"/>
              </a:spcBef>
              <a:spcAft>
                <a:spcPct val="0"/>
              </a:spcAft>
              <a:defRPr sz="4000">
                <a:solidFill>
                  <a:schemeClr val="tx1"/>
                </a:solidFill>
                <a:latin typeface="Times New Roman" charset="0"/>
              </a:defRPr>
            </a:lvl8pPr>
            <a:lvl9pPr marL="3886200" indent="-228600" eaLnBrk="0" fontAlgn="base" hangingPunct="0">
              <a:spcBef>
                <a:spcPct val="0"/>
              </a:spcBef>
              <a:spcAft>
                <a:spcPct val="0"/>
              </a:spcAft>
              <a:defRPr sz="4000">
                <a:solidFill>
                  <a:schemeClr val="tx1"/>
                </a:solidFill>
                <a:latin typeface="Times New Roman" charset="0"/>
              </a:defRPr>
            </a:lvl9pPr>
          </a:lstStyle>
          <a:p>
            <a:pPr algn="ctr" eaLnBrk="1" hangingPunct="1"/>
            <a:r>
              <a:rPr lang="en-US" sz="2400"/>
              <a:t>Actual Product</a:t>
            </a:r>
          </a:p>
        </p:txBody>
      </p:sp>
      <p:sp>
        <p:nvSpPr>
          <p:cNvPr id="19466" name="TextBox 17"/>
          <p:cNvSpPr txBox="1">
            <a:spLocks noChangeArrowheads="1"/>
          </p:cNvSpPr>
          <p:nvPr/>
        </p:nvSpPr>
        <p:spPr bwMode="auto">
          <a:xfrm>
            <a:off x="762000" y="2514600"/>
            <a:ext cx="31242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4000">
                <a:solidFill>
                  <a:schemeClr val="tx1"/>
                </a:solidFill>
                <a:latin typeface="Times New Roman" charset="0"/>
              </a:defRPr>
            </a:lvl1pPr>
            <a:lvl2pPr marL="742950" indent="-285750" eaLnBrk="0" hangingPunct="0">
              <a:defRPr sz="4000">
                <a:solidFill>
                  <a:schemeClr val="tx1"/>
                </a:solidFill>
                <a:latin typeface="Times New Roman" charset="0"/>
              </a:defRPr>
            </a:lvl2pPr>
            <a:lvl3pPr marL="1143000" indent="-228600" eaLnBrk="0" hangingPunct="0">
              <a:defRPr sz="4000">
                <a:solidFill>
                  <a:schemeClr val="tx1"/>
                </a:solidFill>
                <a:latin typeface="Times New Roman" charset="0"/>
              </a:defRPr>
            </a:lvl3pPr>
            <a:lvl4pPr marL="1600200" indent="-228600" eaLnBrk="0" hangingPunct="0">
              <a:defRPr sz="4000">
                <a:solidFill>
                  <a:schemeClr val="tx1"/>
                </a:solidFill>
                <a:latin typeface="Times New Roman" charset="0"/>
              </a:defRPr>
            </a:lvl4pPr>
            <a:lvl5pPr marL="2057400" indent="-228600" eaLnBrk="0" hangingPunct="0">
              <a:defRPr sz="4000">
                <a:solidFill>
                  <a:schemeClr val="tx1"/>
                </a:solidFill>
                <a:latin typeface="Times New Roman" charset="0"/>
              </a:defRPr>
            </a:lvl5pPr>
            <a:lvl6pPr marL="2514600" indent="-228600" eaLnBrk="0" fontAlgn="base" hangingPunct="0">
              <a:spcBef>
                <a:spcPct val="0"/>
              </a:spcBef>
              <a:spcAft>
                <a:spcPct val="0"/>
              </a:spcAft>
              <a:defRPr sz="4000">
                <a:solidFill>
                  <a:schemeClr val="tx1"/>
                </a:solidFill>
                <a:latin typeface="Times New Roman" charset="0"/>
              </a:defRPr>
            </a:lvl6pPr>
            <a:lvl7pPr marL="2971800" indent="-228600" eaLnBrk="0" fontAlgn="base" hangingPunct="0">
              <a:spcBef>
                <a:spcPct val="0"/>
              </a:spcBef>
              <a:spcAft>
                <a:spcPct val="0"/>
              </a:spcAft>
              <a:defRPr sz="4000">
                <a:solidFill>
                  <a:schemeClr val="tx1"/>
                </a:solidFill>
                <a:latin typeface="Times New Roman" charset="0"/>
              </a:defRPr>
            </a:lvl7pPr>
            <a:lvl8pPr marL="3429000" indent="-228600" eaLnBrk="0" fontAlgn="base" hangingPunct="0">
              <a:spcBef>
                <a:spcPct val="0"/>
              </a:spcBef>
              <a:spcAft>
                <a:spcPct val="0"/>
              </a:spcAft>
              <a:defRPr sz="4000">
                <a:solidFill>
                  <a:schemeClr val="tx1"/>
                </a:solidFill>
                <a:latin typeface="Times New Roman" charset="0"/>
              </a:defRPr>
            </a:lvl8pPr>
            <a:lvl9pPr marL="3886200" indent="-228600" eaLnBrk="0" fontAlgn="base" hangingPunct="0">
              <a:spcBef>
                <a:spcPct val="0"/>
              </a:spcBef>
              <a:spcAft>
                <a:spcPct val="0"/>
              </a:spcAft>
              <a:defRPr sz="4000">
                <a:solidFill>
                  <a:schemeClr val="tx1"/>
                </a:solidFill>
                <a:latin typeface="Times New Roman" charset="0"/>
              </a:defRPr>
            </a:lvl9pPr>
          </a:lstStyle>
          <a:p>
            <a:pPr algn="ctr" eaLnBrk="1" hangingPunct="1"/>
            <a:r>
              <a:rPr lang="en-US" sz="2400"/>
              <a:t>The product itself, such as an antivirus software program.</a:t>
            </a:r>
          </a:p>
        </p:txBody>
      </p:sp>
      <p:sp>
        <p:nvSpPr>
          <p:cNvPr id="19467" name="TextBox 18"/>
          <p:cNvSpPr txBox="1">
            <a:spLocks noChangeArrowheads="1"/>
          </p:cNvSpPr>
          <p:nvPr/>
        </p:nvSpPr>
        <p:spPr bwMode="auto">
          <a:xfrm>
            <a:off x="5029200" y="2514600"/>
            <a:ext cx="3124200"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4000">
                <a:solidFill>
                  <a:schemeClr val="tx1"/>
                </a:solidFill>
                <a:latin typeface="Times New Roman" charset="0"/>
              </a:defRPr>
            </a:lvl1pPr>
            <a:lvl2pPr marL="742950" indent="-285750" eaLnBrk="0" hangingPunct="0">
              <a:defRPr sz="4000">
                <a:solidFill>
                  <a:schemeClr val="tx1"/>
                </a:solidFill>
                <a:latin typeface="Times New Roman" charset="0"/>
              </a:defRPr>
            </a:lvl2pPr>
            <a:lvl3pPr marL="1143000" indent="-228600" eaLnBrk="0" hangingPunct="0">
              <a:defRPr sz="4000">
                <a:solidFill>
                  <a:schemeClr val="tx1"/>
                </a:solidFill>
                <a:latin typeface="Times New Roman" charset="0"/>
              </a:defRPr>
            </a:lvl3pPr>
            <a:lvl4pPr marL="1600200" indent="-228600" eaLnBrk="0" hangingPunct="0">
              <a:defRPr sz="4000">
                <a:solidFill>
                  <a:schemeClr val="tx1"/>
                </a:solidFill>
                <a:latin typeface="Times New Roman" charset="0"/>
              </a:defRPr>
            </a:lvl4pPr>
            <a:lvl5pPr marL="2057400" indent="-228600" eaLnBrk="0" hangingPunct="0">
              <a:defRPr sz="4000">
                <a:solidFill>
                  <a:schemeClr val="tx1"/>
                </a:solidFill>
                <a:latin typeface="Times New Roman" charset="0"/>
              </a:defRPr>
            </a:lvl5pPr>
            <a:lvl6pPr marL="2514600" indent="-228600" eaLnBrk="0" fontAlgn="base" hangingPunct="0">
              <a:spcBef>
                <a:spcPct val="0"/>
              </a:spcBef>
              <a:spcAft>
                <a:spcPct val="0"/>
              </a:spcAft>
              <a:defRPr sz="4000">
                <a:solidFill>
                  <a:schemeClr val="tx1"/>
                </a:solidFill>
                <a:latin typeface="Times New Roman" charset="0"/>
              </a:defRPr>
            </a:lvl6pPr>
            <a:lvl7pPr marL="2971800" indent="-228600" eaLnBrk="0" fontAlgn="base" hangingPunct="0">
              <a:spcBef>
                <a:spcPct val="0"/>
              </a:spcBef>
              <a:spcAft>
                <a:spcPct val="0"/>
              </a:spcAft>
              <a:defRPr sz="4000">
                <a:solidFill>
                  <a:schemeClr val="tx1"/>
                </a:solidFill>
                <a:latin typeface="Times New Roman" charset="0"/>
              </a:defRPr>
            </a:lvl7pPr>
            <a:lvl8pPr marL="3429000" indent="-228600" eaLnBrk="0" fontAlgn="base" hangingPunct="0">
              <a:spcBef>
                <a:spcPct val="0"/>
              </a:spcBef>
              <a:spcAft>
                <a:spcPct val="0"/>
              </a:spcAft>
              <a:defRPr sz="4000">
                <a:solidFill>
                  <a:schemeClr val="tx1"/>
                </a:solidFill>
                <a:latin typeface="Times New Roman" charset="0"/>
              </a:defRPr>
            </a:lvl8pPr>
            <a:lvl9pPr marL="3886200" indent="-228600" eaLnBrk="0" fontAlgn="base" hangingPunct="0">
              <a:spcBef>
                <a:spcPct val="0"/>
              </a:spcBef>
              <a:spcAft>
                <a:spcPct val="0"/>
              </a:spcAft>
              <a:defRPr sz="4000">
                <a:solidFill>
                  <a:schemeClr val="tx1"/>
                </a:solidFill>
                <a:latin typeface="Times New Roman" charset="0"/>
              </a:defRPr>
            </a:lvl9pPr>
          </a:lstStyle>
          <a:p>
            <a:pPr algn="ctr" eaLnBrk="1" hangingPunct="1"/>
            <a:r>
              <a:rPr lang="en-US" sz="2400"/>
              <a:t>The product plus all the attributes that come with it such as quality level, features, design, packaging, and  warranty.</a:t>
            </a:r>
          </a:p>
        </p:txBody>
      </p:sp>
    </p:spTree>
    <p:extLst>
      <p:ext uri="{BB962C8B-B14F-4D97-AF65-F5344CB8AC3E}">
        <p14:creationId xmlns:p14="http://schemas.microsoft.com/office/powerpoint/2010/main" val="20024537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457200" y="152400"/>
            <a:ext cx="8229600" cy="1143000"/>
          </a:xfrm>
        </p:spPr>
        <p:txBody>
          <a:bodyPr/>
          <a:lstStyle/>
          <a:p>
            <a:pPr eaLnBrk="1" hangingPunct="1"/>
            <a:r>
              <a:rPr lang="en-US" sz="3600" smtClean="0">
                <a:latin typeface="Times New Roman" charset="0"/>
              </a:rPr>
              <a:t>Price</a:t>
            </a:r>
          </a:p>
        </p:txBody>
      </p:sp>
      <p:sp>
        <p:nvSpPr>
          <p:cNvPr id="20483" name="Rectangle 3"/>
          <p:cNvSpPr>
            <a:spLocks noGrp="1" noChangeArrowheads="1"/>
          </p:cNvSpPr>
          <p:nvPr>
            <p:ph type="body" idx="1"/>
          </p:nvPr>
        </p:nvSpPr>
        <p:spPr/>
        <p:txBody>
          <a:bodyPr/>
          <a:lstStyle/>
          <a:p>
            <a:pPr eaLnBrk="1" hangingPunct="1">
              <a:lnSpc>
                <a:spcPct val="80000"/>
              </a:lnSpc>
            </a:pPr>
            <a:r>
              <a:rPr lang="en-US" sz="2800" smtClean="0">
                <a:latin typeface="Times New Roman" charset="0"/>
              </a:rPr>
              <a:t>Price</a:t>
            </a:r>
          </a:p>
          <a:p>
            <a:pPr lvl="1" eaLnBrk="1" hangingPunct="1">
              <a:lnSpc>
                <a:spcPct val="80000"/>
              </a:lnSpc>
            </a:pPr>
            <a:r>
              <a:rPr lang="en-US" sz="2400" smtClean="0">
                <a:latin typeface="Times New Roman" charset="0"/>
              </a:rPr>
              <a:t>Price is the amount of money consumers pay to buy a product. </a:t>
            </a:r>
          </a:p>
          <a:p>
            <a:pPr lvl="1" eaLnBrk="1" hangingPunct="1">
              <a:lnSpc>
                <a:spcPct val="80000"/>
              </a:lnSpc>
            </a:pPr>
            <a:r>
              <a:rPr lang="en-US" sz="2400" smtClean="0">
                <a:latin typeface="Times New Roman" charset="0"/>
              </a:rPr>
              <a:t>The price a company charges for its products sends an important message to its target market.</a:t>
            </a:r>
          </a:p>
          <a:p>
            <a:pPr lvl="2" eaLnBrk="1" hangingPunct="1">
              <a:lnSpc>
                <a:spcPct val="80000"/>
              </a:lnSpc>
            </a:pPr>
            <a:r>
              <a:rPr lang="en-US" sz="2000" smtClean="0">
                <a:latin typeface="Times New Roman" charset="0"/>
              </a:rPr>
              <a:t>For example, Oakley positions its sunglasses as innovative, state-of-the-art products that are both high quality and visually appealing.  </a:t>
            </a:r>
          </a:p>
          <a:p>
            <a:pPr lvl="2" eaLnBrk="1" hangingPunct="1">
              <a:lnSpc>
                <a:spcPct val="80000"/>
              </a:lnSpc>
            </a:pPr>
            <a:r>
              <a:rPr lang="en-US" sz="2000" smtClean="0">
                <a:latin typeface="Times New Roman" charset="0"/>
              </a:rPr>
              <a:t>This position in the market suggests a premium price that Oakley charges.</a:t>
            </a:r>
          </a:p>
          <a:p>
            <a:pPr lvl="1" eaLnBrk="1" hangingPunct="1">
              <a:lnSpc>
                <a:spcPct val="80000"/>
              </a:lnSpc>
            </a:pPr>
            <a:r>
              <a:rPr lang="en-US" sz="2400" smtClean="0">
                <a:latin typeface="Times New Roman" charset="0"/>
              </a:rPr>
              <a:t>Most entrepreneurs use one of two methods to set the price for their products, as shown on the next slide.</a:t>
            </a:r>
          </a:p>
        </p:txBody>
      </p:sp>
      <p:sp>
        <p:nvSpPr>
          <p:cNvPr id="20484" name="Line 4"/>
          <p:cNvSpPr>
            <a:spLocks noChangeShapeType="1"/>
          </p:cNvSpPr>
          <p:nvPr/>
        </p:nvSpPr>
        <p:spPr bwMode="auto">
          <a:xfrm>
            <a:off x="0" y="1219200"/>
            <a:ext cx="9144000" cy="0"/>
          </a:xfrm>
          <a:prstGeom prst="line">
            <a:avLst/>
          </a:prstGeom>
          <a:noFill/>
          <a:ln w="38100">
            <a:solidFill>
              <a:srgbClr val="993300"/>
            </a:solidFill>
            <a:round/>
            <a:headEnd/>
            <a:tailEnd/>
          </a:ln>
          <a:extLst>
            <a:ext uri="{909E8E84-426E-40DD-AFC4-6F175D3DCCD1}">
              <a14:hiddenFill xmlns:a14="http://schemas.microsoft.com/office/drawing/2010/main">
                <a:noFill/>
              </a14:hiddenFill>
            </a:ext>
          </a:extLst>
        </p:spPr>
        <p:txBody>
          <a:bodyPr/>
          <a:lstStyle/>
          <a:p>
            <a:endParaRPr lang="en-GB"/>
          </a:p>
        </p:txBody>
      </p:sp>
    </p:spTree>
    <p:extLst>
      <p:ext uri="{BB962C8B-B14F-4D97-AF65-F5344CB8AC3E}">
        <p14:creationId xmlns:p14="http://schemas.microsoft.com/office/powerpoint/2010/main" val="24684454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457200" y="152400"/>
            <a:ext cx="8229600" cy="1143000"/>
          </a:xfrm>
        </p:spPr>
        <p:txBody>
          <a:bodyPr/>
          <a:lstStyle/>
          <a:p>
            <a:pPr eaLnBrk="1" hangingPunct="1"/>
            <a:r>
              <a:rPr lang="en-US" sz="3600" smtClean="0">
                <a:latin typeface="Times New Roman" charset="0"/>
              </a:rPr>
              <a:t>Core Product vs. Actual Product</a:t>
            </a:r>
          </a:p>
        </p:txBody>
      </p:sp>
      <p:sp>
        <p:nvSpPr>
          <p:cNvPr id="21507" name="Line 4"/>
          <p:cNvSpPr>
            <a:spLocks noChangeShapeType="1"/>
          </p:cNvSpPr>
          <p:nvPr/>
        </p:nvSpPr>
        <p:spPr bwMode="auto">
          <a:xfrm>
            <a:off x="0" y="1219200"/>
            <a:ext cx="9144000" cy="0"/>
          </a:xfrm>
          <a:prstGeom prst="line">
            <a:avLst/>
          </a:prstGeom>
          <a:noFill/>
          <a:ln w="38100">
            <a:solidFill>
              <a:srgbClr val="9933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1508" name="Rectangle 5"/>
          <p:cNvSpPr>
            <a:spLocks noChangeArrowheads="1"/>
          </p:cNvSpPr>
          <p:nvPr/>
        </p:nvSpPr>
        <p:spPr bwMode="auto">
          <a:xfrm>
            <a:off x="609600" y="1600200"/>
            <a:ext cx="3429000" cy="4191000"/>
          </a:xfrm>
          <a:prstGeom prst="rect">
            <a:avLst/>
          </a:prstGeom>
          <a:solidFill>
            <a:srgbClr val="FFFFCC"/>
          </a:solidFill>
          <a:ln w="9525">
            <a:solidFill>
              <a:schemeClr val="tx1"/>
            </a:solidFill>
            <a:miter lim="800000"/>
            <a:headEnd/>
            <a:tailEnd/>
          </a:ln>
        </p:spPr>
        <p:txBody>
          <a:bodyPr wrap="none" anchor="ctr"/>
          <a:lstStyle/>
          <a:p>
            <a:pPr algn="ctr"/>
            <a:endParaRPr lang="en-US" sz="2400"/>
          </a:p>
        </p:txBody>
      </p:sp>
      <p:sp>
        <p:nvSpPr>
          <p:cNvPr id="21509" name="Rectangle 5"/>
          <p:cNvSpPr>
            <a:spLocks noChangeArrowheads="1"/>
          </p:cNvSpPr>
          <p:nvPr/>
        </p:nvSpPr>
        <p:spPr bwMode="auto">
          <a:xfrm>
            <a:off x="4953000" y="1600200"/>
            <a:ext cx="3429000" cy="4191000"/>
          </a:xfrm>
          <a:prstGeom prst="rect">
            <a:avLst/>
          </a:prstGeom>
          <a:solidFill>
            <a:srgbClr val="FFFFCC"/>
          </a:solidFill>
          <a:ln w="9525">
            <a:solidFill>
              <a:schemeClr val="tx1"/>
            </a:solidFill>
            <a:miter lim="800000"/>
            <a:headEnd/>
            <a:tailEnd/>
          </a:ln>
        </p:spPr>
        <p:txBody>
          <a:bodyPr wrap="none" anchor="ctr"/>
          <a:lstStyle/>
          <a:p>
            <a:pPr algn="ctr"/>
            <a:endParaRPr lang="en-US" sz="2400"/>
          </a:p>
        </p:txBody>
      </p:sp>
      <p:cxnSp>
        <p:nvCxnSpPr>
          <p:cNvPr id="14" name="Straight Connector 13"/>
          <p:cNvCxnSpPr/>
          <p:nvPr/>
        </p:nvCxnSpPr>
        <p:spPr>
          <a:xfrm>
            <a:off x="609600" y="2286000"/>
            <a:ext cx="3429000" cy="158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4953000" y="2286000"/>
            <a:ext cx="3429000" cy="158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1512" name="TextBox 15"/>
          <p:cNvSpPr txBox="1">
            <a:spLocks noChangeArrowheads="1"/>
          </p:cNvSpPr>
          <p:nvPr/>
        </p:nvSpPr>
        <p:spPr bwMode="auto">
          <a:xfrm>
            <a:off x="685800" y="1676400"/>
            <a:ext cx="32766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4000">
                <a:solidFill>
                  <a:schemeClr val="tx1"/>
                </a:solidFill>
                <a:latin typeface="Times New Roman" charset="0"/>
              </a:defRPr>
            </a:lvl1pPr>
            <a:lvl2pPr marL="742950" indent="-285750" eaLnBrk="0" hangingPunct="0">
              <a:defRPr sz="4000">
                <a:solidFill>
                  <a:schemeClr val="tx1"/>
                </a:solidFill>
                <a:latin typeface="Times New Roman" charset="0"/>
              </a:defRPr>
            </a:lvl2pPr>
            <a:lvl3pPr marL="1143000" indent="-228600" eaLnBrk="0" hangingPunct="0">
              <a:defRPr sz="4000">
                <a:solidFill>
                  <a:schemeClr val="tx1"/>
                </a:solidFill>
                <a:latin typeface="Times New Roman" charset="0"/>
              </a:defRPr>
            </a:lvl3pPr>
            <a:lvl4pPr marL="1600200" indent="-228600" eaLnBrk="0" hangingPunct="0">
              <a:defRPr sz="4000">
                <a:solidFill>
                  <a:schemeClr val="tx1"/>
                </a:solidFill>
                <a:latin typeface="Times New Roman" charset="0"/>
              </a:defRPr>
            </a:lvl4pPr>
            <a:lvl5pPr marL="2057400" indent="-228600" eaLnBrk="0" hangingPunct="0">
              <a:defRPr sz="4000">
                <a:solidFill>
                  <a:schemeClr val="tx1"/>
                </a:solidFill>
                <a:latin typeface="Times New Roman" charset="0"/>
              </a:defRPr>
            </a:lvl5pPr>
            <a:lvl6pPr marL="2514600" indent="-228600" eaLnBrk="0" fontAlgn="base" hangingPunct="0">
              <a:spcBef>
                <a:spcPct val="0"/>
              </a:spcBef>
              <a:spcAft>
                <a:spcPct val="0"/>
              </a:spcAft>
              <a:defRPr sz="4000">
                <a:solidFill>
                  <a:schemeClr val="tx1"/>
                </a:solidFill>
                <a:latin typeface="Times New Roman" charset="0"/>
              </a:defRPr>
            </a:lvl6pPr>
            <a:lvl7pPr marL="2971800" indent="-228600" eaLnBrk="0" fontAlgn="base" hangingPunct="0">
              <a:spcBef>
                <a:spcPct val="0"/>
              </a:spcBef>
              <a:spcAft>
                <a:spcPct val="0"/>
              </a:spcAft>
              <a:defRPr sz="4000">
                <a:solidFill>
                  <a:schemeClr val="tx1"/>
                </a:solidFill>
                <a:latin typeface="Times New Roman" charset="0"/>
              </a:defRPr>
            </a:lvl7pPr>
            <a:lvl8pPr marL="3429000" indent="-228600" eaLnBrk="0" fontAlgn="base" hangingPunct="0">
              <a:spcBef>
                <a:spcPct val="0"/>
              </a:spcBef>
              <a:spcAft>
                <a:spcPct val="0"/>
              </a:spcAft>
              <a:defRPr sz="4000">
                <a:solidFill>
                  <a:schemeClr val="tx1"/>
                </a:solidFill>
                <a:latin typeface="Times New Roman" charset="0"/>
              </a:defRPr>
            </a:lvl8pPr>
            <a:lvl9pPr marL="3886200" indent="-228600" eaLnBrk="0" fontAlgn="base" hangingPunct="0">
              <a:spcBef>
                <a:spcPct val="0"/>
              </a:spcBef>
              <a:spcAft>
                <a:spcPct val="0"/>
              </a:spcAft>
              <a:defRPr sz="4000">
                <a:solidFill>
                  <a:schemeClr val="tx1"/>
                </a:solidFill>
                <a:latin typeface="Times New Roman" charset="0"/>
              </a:defRPr>
            </a:lvl9pPr>
          </a:lstStyle>
          <a:p>
            <a:pPr algn="ctr" eaLnBrk="1" hangingPunct="1"/>
            <a:r>
              <a:rPr lang="en-US" sz="2400"/>
              <a:t>Cost-Based Pricing</a:t>
            </a:r>
          </a:p>
        </p:txBody>
      </p:sp>
      <p:sp>
        <p:nvSpPr>
          <p:cNvPr id="21513" name="TextBox 16"/>
          <p:cNvSpPr txBox="1">
            <a:spLocks noChangeArrowheads="1"/>
          </p:cNvSpPr>
          <p:nvPr/>
        </p:nvSpPr>
        <p:spPr bwMode="auto">
          <a:xfrm>
            <a:off x="5029200" y="1752600"/>
            <a:ext cx="32766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4000">
                <a:solidFill>
                  <a:schemeClr val="tx1"/>
                </a:solidFill>
                <a:latin typeface="Times New Roman" charset="0"/>
              </a:defRPr>
            </a:lvl1pPr>
            <a:lvl2pPr marL="742950" indent="-285750" eaLnBrk="0" hangingPunct="0">
              <a:defRPr sz="4000">
                <a:solidFill>
                  <a:schemeClr val="tx1"/>
                </a:solidFill>
                <a:latin typeface="Times New Roman" charset="0"/>
              </a:defRPr>
            </a:lvl2pPr>
            <a:lvl3pPr marL="1143000" indent="-228600" eaLnBrk="0" hangingPunct="0">
              <a:defRPr sz="4000">
                <a:solidFill>
                  <a:schemeClr val="tx1"/>
                </a:solidFill>
                <a:latin typeface="Times New Roman" charset="0"/>
              </a:defRPr>
            </a:lvl3pPr>
            <a:lvl4pPr marL="1600200" indent="-228600" eaLnBrk="0" hangingPunct="0">
              <a:defRPr sz="4000">
                <a:solidFill>
                  <a:schemeClr val="tx1"/>
                </a:solidFill>
                <a:latin typeface="Times New Roman" charset="0"/>
              </a:defRPr>
            </a:lvl4pPr>
            <a:lvl5pPr marL="2057400" indent="-228600" eaLnBrk="0" hangingPunct="0">
              <a:defRPr sz="4000">
                <a:solidFill>
                  <a:schemeClr val="tx1"/>
                </a:solidFill>
                <a:latin typeface="Times New Roman" charset="0"/>
              </a:defRPr>
            </a:lvl5pPr>
            <a:lvl6pPr marL="2514600" indent="-228600" eaLnBrk="0" fontAlgn="base" hangingPunct="0">
              <a:spcBef>
                <a:spcPct val="0"/>
              </a:spcBef>
              <a:spcAft>
                <a:spcPct val="0"/>
              </a:spcAft>
              <a:defRPr sz="4000">
                <a:solidFill>
                  <a:schemeClr val="tx1"/>
                </a:solidFill>
                <a:latin typeface="Times New Roman" charset="0"/>
              </a:defRPr>
            </a:lvl6pPr>
            <a:lvl7pPr marL="2971800" indent="-228600" eaLnBrk="0" fontAlgn="base" hangingPunct="0">
              <a:spcBef>
                <a:spcPct val="0"/>
              </a:spcBef>
              <a:spcAft>
                <a:spcPct val="0"/>
              </a:spcAft>
              <a:defRPr sz="4000">
                <a:solidFill>
                  <a:schemeClr val="tx1"/>
                </a:solidFill>
                <a:latin typeface="Times New Roman" charset="0"/>
              </a:defRPr>
            </a:lvl7pPr>
            <a:lvl8pPr marL="3429000" indent="-228600" eaLnBrk="0" fontAlgn="base" hangingPunct="0">
              <a:spcBef>
                <a:spcPct val="0"/>
              </a:spcBef>
              <a:spcAft>
                <a:spcPct val="0"/>
              </a:spcAft>
              <a:defRPr sz="4000">
                <a:solidFill>
                  <a:schemeClr val="tx1"/>
                </a:solidFill>
                <a:latin typeface="Times New Roman" charset="0"/>
              </a:defRPr>
            </a:lvl8pPr>
            <a:lvl9pPr marL="3886200" indent="-228600" eaLnBrk="0" fontAlgn="base" hangingPunct="0">
              <a:spcBef>
                <a:spcPct val="0"/>
              </a:spcBef>
              <a:spcAft>
                <a:spcPct val="0"/>
              </a:spcAft>
              <a:defRPr sz="4000">
                <a:solidFill>
                  <a:schemeClr val="tx1"/>
                </a:solidFill>
                <a:latin typeface="Times New Roman" charset="0"/>
              </a:defRPr>
            </a:lvl9pPr>
          </a:lstStyle>
          <a:p>
            <a:pPr algn="ctr" eaLnBrk="1" hangingPunct="1"/>
            <a:r>
              <a:rPr lang="en-US" sz="2400"/>
              <a:t>Value-Based Pricing</a:t>
            </a:r>
          </a:p>
        </p:txBody>
      </p:sp>
      <p:sp>
        <p:nvSpPr>
          <p:cNvPr id="21514" name="TextBox 17"/>
          <p:cNvSpPr txBox="1">
            <a:spLocks noChangeArrowheads="1"/>
          </p:cNvSpPr>
          <p:nvPr/>
        </p:nvSpPr>
        <p:spPr bwMode="auto">
          <a:xfrm>
            <a:off x="762000" y="2514600"/>
            <a:ext cx="3124200"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4000">
                <a:solidFill>
                  <a:schemeClr val="tx1"/>
                </a:solidFill>
                <a:latin typeface="Times New Roman" charset="0"/>
              </a:defRPr>
            </a:lvl1pPr>
            <a:lvl2pPr marL="742950" indent="-285750" eaLnBrk="0" hangingPunct="0">
              <a:defRPr sz="4000">
                <a:solidFill>
                  <a:schemeClr val="tx1"/>
                </a:solidFill>
                <a:latin typeface="Times New Roman" charset="0"/>
              </a:defRPr>
            </a:lvl2pPr>
            <a:lvl3pPr marL="1143000" indent="-228600" eaLnBrk="0" hangingPunct="0">
              <a:defRPr sz="4000">
                <a:solidFill>
                  <a:schemeClr val="tx1"/>
                </a:solidFill>
                <a:latin typeface="Times New Roman" charset="0"/>
              </a:defRPr>
            </a:lvl3pPr>
            <a:lvl4pPr marL="1600200" indent="-228600" eaLnBrk="0" hangingPunct="0">
              <a:defRPr sz="4000">
                <a:solidFill>
                  <a:schemeClr val="tx1"/>
                </a:solidFill>
                <a:latin typeface="Times New Roman" charset="0"/>
              </a:defRPr>
            </a:lvl4pPr>
            <a:lvl5pPr marL="2057400" indent="-228600" eaLnBrk="0" hangingPunct="0">
              <a:defRPr sz="4000">
                <a:solidFill>
                  <a:schemeClr val="tx1"/>
                </a:solidFill>
                <a:latin typeface="Times New Roman" charset="0"/>
              </a:defRPr>
            </a:lvl5pPr>
            <a:lvl6pPr marL="2514600" indent="-228600" eaLnBrk="0" fontAlgn="base" hangingPunct="0">
              <a:spcBef>
                <a:spcPct val="0"/>
              </a:spcBef>
              <a:spcAft>
                <a:spcPct val="0"/>
              </a:spcAft>
              <a:defRPr sz="4000">
                <a:solidFill>
                  <a:schemeClr val="tx1"/>
                </a:solidFill>
                <a:latin typeface="Times New Roman" charset="0"/>
              </a:defRPr>
            </a:lvl6pPr>
            <a:lvl7pPr marL="2971800" indent="-228600" eaLnBrk="0" fontAlgn="base" hangingPunct="0">
              <a:spcBef>
                <a:spcPct val="0"/>
              </a:spcBef>
              <a:spcAft>
                <a:spcPct val="0"/>
              </a:spcAft>
              <a:defRPr sz="4000">
                <a:solidFill>
                  <a:schemeClr val="tx1"/>
                </a:solidFill>
                <a:latin typeface="Times New Roman" charset="0"/>
              </a:defRPr>
            </a:lvl7pPr>
            <a:lvl8pPr marL="3429000" indent="-228600" eaLnBrk="0" fontAlgn="base" hangingPunct="0">
              <a:spcBef>
                <a:spcPct val="0"/>
              </a:spcBef>
              <a:spcAft>
                <a:spcPct val="0"/>
              </a:spcAft>
              <a:defRPr sz="4000">
                <a:solidFill>
                  <a:schemeClr val="tx1"/>
                </a:solidFill>
                <a:latin typeface="Times New Roman" charset="0"/>
              </a:defRPr>
            </a:lvl8pPr>
            <a:lvl9pPr marL="3886200" indent="-228600" eaLnBrk="0" fontAlgn="base" hangingPunct="0">
              <a:spcBef>
                <a:spcPct val="0"/>
              </a:spcBef>
              <a:spcAft>
                <a:spcPct val="0"/>
              </a:spcAft>
              <a:defRPr sz="4000">
                <a:solidFill>
                  <a:schemeClr val="tx1"/>
                </a:solidFill>
                <a:latin typeface="Times New Roman" charset="0"/>
              </a:defRPr>
            </a:lvl9pPr>
          </a:lstStyle>
          <a:p>
            <a:pPr algn="ctr" eaLnBrk="1" hangingPunct="1"/>
            <a:r>
              <a:rPr lang="en-US" sz="2400"/>
              <a:t>The list price is determined by adding a markup percentage to a product’s cost.</a:t>
            </a:r>
          </a:p>
        </p:txBody>
      </p:sp>
      <p:sp>
        <p:nvSpPr>
          <p:cNvPr id="21515" name="TextBox 18"/>
          <p:cNvSpPr txBox="1">
            <a:spLocks noChangeArrowheads="1"/>
          </p:cNvSpPr>
          <p:nvPr/>
        </p:nvSpPr>
        <p:spPr bwMode="auto">
          <a:xfrm>
            <a:off x="5029200" y="2514600"/>
            <a:ext cx="3124200" cy="1938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4000">
                <a:solidFill>
                  <a:schemeClr val="tx1"/>
                </a:solidFill>
                <a:latin typeface="Times New Roman" charset="0"/>
              </a:defRPr>
            </a:lvl1pPr>
            <a:lvl2pPr marL="742950" indent="-285750" eaLnBrk="0" hangingPunct="0">
              <a:defRPr sz="4000">
                <a:solidFill>
                  <a:schemeClr val="tx1"/>
                </a:solidFill>
                <a:latin typeface="Times New Roman" charset="0"/>
              </a:defRPr>
            </a:lvl2pPr>
            <a:lvl3pPr marL="1143000" indent="-228600" eaLnBrk="0" hangingPunct="0">
              <a:defRPr sz="4000">
                <a:solidFill>
                  <a:schemeClr val="tx1"/>
                </a:solidFill>
                <a:latin typeface="Times New Roman" charset="0"/>
              </a:defRPr>
            </a:lvl3pPr>
            <a:lvl4pPr marL="1600200" indent="-228600" eaLnBrk="0" hangingPunct="0">
              <a:defRPr sz="4000">
                <a:solidFill>
                  <a:schemeClr val="tx1"/>
                </a:solidFill>
                <a:latin typeface="Times New Roman" charset="0"/>
              </a:defRPr>
            </a:lvl4pPr>
            <a:lvl5pPr marL="2057400" indent="-228600" eaLnBrk="0" hangingPunct="0">
              <a:defRPr sz="4000">
                <a:solidFill>
                  <a:schemeClr val="tx1"/>
                </a:solidFill>
                <a:latin typeface="Times New Roman" charset="0"/>
              </a:defRPr>
            </a:lvl5pPr>
            <a:lvl6pPr marL="2514600" indent="-228600" eaLnBrk="0" fontAlgn="base" hangingPunct="0">
              <a:spcBef>
                <a:spcPct val="0"/>
              </a:spcBef>
              <a:spcAft>
                <a:spcPct val="0"/>
              </a:spcAft>
              <a:defRPr sz="4000">
                <a:solidFill>
                  <a:schemeClr val="tx1"/>
                </a:solidFill>
                <a:latin typeface="Times New Roman" charset="0"/>
              </a:defRPr>
            </a:lvl6pPr>
            <a:lvl7pPr marL="2971800" indent="-228600" eaLnBrk="0" fontAlgn="base" hangingPunct="0">
              <a:spcBef>
                <a:spcPct val="0"/>
              </a:spcBef>
              <a:spcAft>
                <a:spcPct val="0"/>
              </a:spcAft>
              <a:defRPr sz="4000">
                <a:solidFill>
                  <a:schemeClr val="tx1"/>
                </a:solidFill>
                <a:latin typeface="Times New Roman" charset="0"/>
              </a:defRPr>
            </a:lvl7pPr>
            <a:lvl8pPr marL="3429000" indent="-228600" eaLnBrk="0" fontAlgn="base" hangingPunct="0">
              <a:spcBef>
                <a:spcPct val="0"/>
              </a:spcBef>
              <a:spcAft>
                <a:spcPct val="0"/>
              </a:spcAft>
              <a:defRPr sz="4000">
                <a:solidFill>
                  <a:schemeClr val="tx1"/>
                </a:solidFill>
                <a:latin typeface="Times New Roman" charset="0"/>
              </a:defRPr>
            </a:lvl8pPr>
            <a:lvl9pPr marL="3886200" indent="-228600" eaLnBrk="0" fontAlgn="base" hangingPunct="0">
              <a:spcBef>
                <a:spcPct val="0"/>
              </a:spcBef>
              <a:spcAft>
                <a:spcPct val="0"/>
              </a:spcAft>
              <a:defRPr sz="4000">
                <a:solidFill>
                  <a:schemeClr val="tx1"/>
                </a:solidFill>
                <a:latin typeface="Times New Roman" charset="0"/>
              </a:defRPr>
            </a:lvl9pPr>
          </a:lstStyle>
          <a:p>
            <a:pPr algn="ctr" eaLnBrk="1" hangingPunct="1"/>
            <a:r>
              <a:rPr lang="en-US" sz="2400"/>
              <a:t>The list price is determined by estimating what consumers are willing to pay for a product.</a:t>
            </a:r>
          </a:p>
        </p:txBody>
      </p:sp>
    </p:spTree>
    <p:extLst>
      <p:ext uri="{BB962C8B-B14F-4D97-AF65-F5344CB8AC3E}">
        <p14:creationId xmlns:p14="http://schemas.microsoft.com/office/powerpoint/2010/main" val="664830801"/>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457200" y="152400"/>
            <a:ext cx="8229600" cy="1143000"/>
          </a:xfrm>
        </p:spPr>
        <p:txBody>
          <a:bodyPr/>
          <a:lstStyle/>
          <a:p>
            <a:pPr eaLnBrk="1" hangingPunct="1"/>
            <a:r>
              <a:rPr lang="en-US" sz="3600" smtClean="0">
                <a:latin typeface="Times New Roman" charset="0"/>
              </a:rPr>
              <a:t>Promotion</a:t>
            </a:r>
          </a:p>
        </p:txBody>
      </p:sp>
      <p:sp>
        <p:nvSpPr>
          <p:cNvPr id="22531" name="Rectangle 3"/>
          <p:cNvSpPr>
            <a:spLocks noGrp="1" noChangeArrowheads="1"/>
          </p:cNvSpPr>
          <p:nvPr>
            <p:ph type="body" idx="1"/>
          </p:nvPr>
        </p:nvSpPr>
        <p:spPr/>
        <p:txBody>
          <a:bodyPr/>
          <a:lstStyle/>
          <a:p>
            <a:pPr eaLnBrk="1" hangingPunct="1"/>
            <a:r>
              <a:rPr lang="en-US" sz="2800" smtClean="0">
                <a:latin typeface="Times New Roman" charset="0"/>
              </a:rPr>
              <a:t>Promotion</a:t>
            </a:r>
          </a:p>
          <a:p>
            <a:pPr lvl="1" eaLnBrk="1" hangingPunct="1"/>
            <a:r>
              <a:rPr lang="en-US" sz="2400" smtClean="0">
                <a:latin typeface="Times New Roman" charset="0"/>
              </a:rPr>
              <a:t>Refers to the activities the firm takes to communicate the merits of its product to its target market. </a:t>
            </a:r>
          </a:p>
          <a:p>
            <a:pPr lvl="1" eaLnBrk="1" hangingPunct="1"/>
            <a:r>
              <a:rPr lang="en-US" sz="2400" smtClean="0">
                <a:latin typeface="Times New Roman" charset="0"/>
              </a:rPr>
              <a:t>There are several common activities that entrepreneurs use to promote their products and services.</a:t>
            </a:r>
          </a:p>
          <a:p>
            <a:pPr eaLnBrk="1" hangingPunct="1"/>
            <a:r>
              <a:rPr lang="en-US" sz="2800" smtClean="0">
                <a:latin typeface="Times New Roman" charset="0"/>
              </a:rPr>
              <a:t>Advertising</a:t>
            </a:r>
          </a:p>
          <a:p>
            <a:pPr lvl="1" eaLnBrk="1" hangingPunct="1"/>
            <a:r>
              <a:rPr lang="en-US" sz="2400" smtClean="0">
                <a:latin typeface="Times New Roman" charset="0"/>
              </a:rPr>
              <a:t>Advertising is making people aware of a product or service in hopes of persuading them to buy it.</a:t>
            </a:r>
          </a:p>
          <a:p>
            <a:pPr lvl="1" eaLnBrk="1" hangingPunct="1"/>
            <a:endParaRPr lang="en-US" sz="2400" smtClean="0">
              <a:latin typeface="Times New Roman" charset="0"/>
            </a:endParaRPr>
          </a:p>
        </p:txBody>
      </p:sp>
      <p:sp>
        <p:nvSpPr>
          <p:cNvPr id="22532" name="Line 4"/>
          <p:cNvSpPr>
            <a:spLocks noChangeShapeType="1"/>
          </p:cNvSpPr>
          <p:nvPr/>
        </p:nvSpPr>
        <p:spPr bwMode="auto">
          <a:xfrm>
            <a:off x="0" y="1219200"/>
            <a:ext cx="9144000" cy="0"/>
          </a:xfrm>
          <a:prstGeom prst="line">
            <a:avLst/>
          </a:prstGeom>
          <a:noFill/>
          <a:ln w="38100">
            <a:solidFill>
              <a:srgbClr val="993300"/>
            </a:solidFill>
            <a:round/>
            <a:headEnd/>
            <a:tailEnd/>
          </a:ln>
          <a:extLst>
            <a:ext uri="{909E8E84-426E-40DD-AFC4-6F175D3DCCD1}">
              <a14:hiddenFill xmlns:a14="http://schemas.microsoft.com/office/drawing/2010/main">
                <a:noFill/>
              </a14:hiddenFill>
            </a:ext>
          </a:extLst>
        </p:spPr>
        <p:txBody>
          <a:bodyPr/>
          <a:lstStyle/>
          <a:p>
            <a:endParaRPr lang="en-GB"/>
          </a:p>
        </p:txBody>
      </p:sp>
    </p:spTree>
    <p:extLst>
      <p:ext uri="{BB962C8B-B14F-4D97-AF65-F5344CB8AC3E}">
        <p14:creationId xmlns:p14="http://schemas.microsoft.com/office/powerpoint/2010/main" val="2818284845"/>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457200" y="152400"/>
            <a:ext cx="8229600" cy="1143000"/>
          </a:xfrm>
        </p:spPr>
        <p:txBody>
          <a:bodyPr/>
          <a:lstStyle/>
          <a:p>
            <a:pPr eaLnBrk="1" hangingPunct="1"/>
            <a:r>
              <a:rPr lang="en-US" sz="3600" smtClean="0">
                <a:latin typeface="Times New Roman" charset="0"/>
              </a:rPr>
              <a:t>Pluses and Minuses of Advertising</a:t>
            </a:r>
          </a:p>
        </p:txBody>
      </p:sp>
      <p:sp>
        <p:nvSpPr>
          <p:cNvPr id="23555" name="Line 4"/>
          <p:cNvSpPr>
            <a:spLocks noChangeShapeType="1"/>
          </p:cNvSpPr>
          <p:nvPr/>
        </p:nvSpPr>
        <p:spPr bwMode="auto">
          <a:xfrm>
            <a:off x="0" y="1219200"/>
            <a:ext cx="9144000" cy="0"/>
          </a:xfrm>
          <a:prstGeom prst="line">
            <a:avLst/>
          </a:prstGeom>
          <a:noFill/>
          <a:ln w="38100">
            <a:solidFill>
              <a:srgbClr val="9933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3556" name="Line 27"/>
          <p:cNvSpPr>
            <a:spLocks noChangeShapeType="1"/>
          </p:cNvSpPr>
          <p:nvPr/>
        </p:nvSpPr>
        <p:spPr bwMode="auto">
          <a:xfrm>
            <a:off x="304800" y="1828800"/>
            <a:ext cx="86106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3557" name="TextBox 18"/>
          <p:cNvSpPr txBox="1">
            <a:spLocks noChangeArrowheads="1"/>
          </p:cNvSpPr>
          <p:nvPr/>
        </p:nvSpPr>
        <p:spPr bwMode="auto">
          <a:xfrm>
            <a:off x="304800" y="1295400"/>
            <a:ext cx="16002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4000">
                <a:solidFill>
                  <a:schemeClr val="tx1"/>
                </a:solidFill>
                <a:latin typeface="Times New Roman" charset="0"/>
              </a:defRPr>
            </a:lvl1pPr>
            <a:lvl2pPr marL="742950" indent="-285750" eaLnBrk="0" hangingPunct="0">
              <a:defRPr sz="4000">
                <a:solidFill>
                  <a:schemeClr val="tx1"/>
                </a:solidFill>
                <a:latin typeface="Times New Roman" charset="0"/>
              </a:defRPr>
            </a:lvl2pPr>
            <a:lvl3pPr marL="1143000" indent="-228600" eaLnBrk="0" hangingPunct="0">
              <a:defRPr sz="4000">
                <a:solidFill>
                  <a:schemeClr val="tx1"/>
                </a:solidFill>
                <a:latin typeface="Times New Roman" charset="0"/>
              </a:defRPr>
            </a:lvl3pPr>
            <a:lvl4pPr marL="1600200" indent="-228600" eaLnBrk="0" hangingPunct="0">
              <a:defRPr sz="4000">
                <a:solidFill>
                  <a:schemeClr val="tx1"/>
                </a:solidFill>
                <a:latin typeface="Times New Roman" charset="0"/>
              </a:defRPr>
            </a:lvl4pPr>
            <a:lvl5pPr marL="2057400" indent="-228600" eaLnBrk="0" hangingPunct="0">
              <a:defRPr sz="4000">
                <a:solidFill>
                  <a:schemeClr val="tx1"/>
                </a:solidFill>
                <a:latin typeface="Times New Roman" charset="0"/>
              </a:defRPr>
            </a:lvl5pPr>
            <a:lvl6pPr marL="2514600" indent="-228600" eaLnBrk="0" fontAlgn="base" hangingPunct="0">
              <a:spcBef>
                <a:spcPct val="0"/>
              </a:spcBef>
              <a:spcAft>
                <a:spcPct val="0"/>
              </a:spcAft>
              <a:defRPr sz="4000">
                <a:solidFill>
                  <a:schemeClr val="tx1"/>
                </a:solidFill>
                <a:latin typeface="Times New Roman" charset="0"/>
              </a:defRPr>
            </a:lvl6pPr>
            <a:lvl7pPr marL="2971800" indent="-228600" eaLnBrk="0" fontAlgn="base" hangingPunct="0">
              <a:spcBef>
                <a:spcPct val="0"/>
              </a:spcBef>
              <a:spcAft>
                <a:spcPct val="0"/>
              </a:spcAft>
              <a:defRPr sz="4000">
                <a:solidFill>
                  <a:schemeClr val="tx1"/>
                </a:solidFill>
                <a:latin typeface="Times New Roman" charset="0"/>
              </a:defRPr>
            </a:lvl7pPr>
            <a:lvl8pPr marL="3429000" indent="-228600" eaLnBrk="0" fontAlgn="base" hangingPunct="0">
              <a:spcBef>
                <a:spcPct val="0"/>
              </a:spcBef>
              <a:spcAft>
                <a:spcPct val="0"/>
              </a:spcAft>
              <a:defRPr sz="4000">
                <a:solidFill>
                  <a:schemeClr val="tx1"/>
                </a:solidFill>
                <a:latin typeface="Times New Roman" charset="0"/>
              </a:defRPr>
            </a:lvl8pPr>
            <a:lvl9pPr marL="3886200" indent="-228600" eaLnBrk="0" fontAlgn="base" hangingPunct="0">
              <a:spcBef>
                <a:spcPct val="0"/>
              </a:spcBef>
              <a:spcAft>
                <a:spcPct val="0"/>
              </a:spcAft>
              <a:defRPr sz="4000">
                <a:solidFill>
                  <a:schemeClr val="tx1"/>
                </a:solidFill>
                <a:latin typeface="Times New Roman" charset="0"/>
              </a:defRPr>
            </a:lvl9pPr>
          </a:lstStyle>
          <a:p>
            <a:pPr eaLnBrk="1" hangingPunct="1"/>
            <a:r>
              <a:rPr lang="en-US" sz="2400"/>
              <a:t>Pluses</a:t>
            </a:r>
          </a:p>
        </p:txBody>
      </p:sp>
      <p:sp>
        <p:nvSpPr>
          <p:cNvPr id="23558" name="TextBox 24"/>
          <p:cNvSpPr txBox="1">
            <a:spLocks noChangeArrowheads="1"/>
          </p:cNvSpPr>
          <p:nvPr/>
        </p:nvSpPr>
        <p:spPr bwMode="auto">
          <a:xfrm>
            <a:off x="381000" y="1981200"/>
            <a:ext cx="83820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4000">
                <a:solidFill>
                  <a:schemeClr val="tx1"/>
                </a:solidFill>
                <a:latin typeface="Times New Roman" charset="0"/>
              </a:defRPr>
            </a:lvl1pPr>
            <a:lvl2pPr marL="742950" indent="-285750" eaLnBrk="0" hangingPunct="0">
              <a:defRPr sz="4000">
                <a:solidFill>
                  <a:schemeClr val="tx1"/>
                </a:solidFill>
                <a:latin typeface="Times New Roman" charset="0"/>
              </a:defRPr>
            </a:lvl2pPr>
            <a:lvl3pPr marL="1143000" indent="-228600" eaLnBrk="0" hangingPunct="0">
              <a:defRPr sz="4000">
                <a:solidFill>
                  <a:schemeClr val="tx1"/>
                </a:solidFill>
                <a:latin typeface="Times New Roman" charset="0"/>
              </a:defRPr>
            </a:lvl3pPr>
            <a:lvl4pPr marL="1600200" indent="-228600" eaLnBrk="0" hangingPunct="0">
              <a:defRPr sz="4000">
                <a:solidFill>
                  <a:schemeClr val="tx1"/>
                </a:solidFill>
                <a:latin typeface="Times New Roman" charset="0"/>
              </a:defRPr>
            </a:lvl4pPr>
            <a:lvl5pPr marL="2057400" indent="-228600" eaLnBrk="0" hangingPunct="0">
              <a:defRPr sz="4000">
                <a:solidFill>
                  <a:schemeClr val="tx1"/>
                </a:solidFill>
                <a:latin typeface="Times New Roman" charset="0"/>
              </a:defRPr>
            </a:lvl5pPr>
            <a:lvl6pPr marL="2514600" indent="-228600" eaLnBrk="0" fontAlgn="base" hangingPunct="0">
              <a:spcBef>
                <a:spcPct val="0"/>
              </a:spcBef>
              <a:spcAft>
                <a:spcPct val="0"/>
              </a:spcAft>
              <a:defRPr sz="4000">
                <a:solidFill>
                  <a:schemeClr val="tx1"/>
                </a:solidFill>
                <a:latin typeface="Times New Roman" charset="0"/>
              </a:defRPr>
            </a:lvl6pPr>
            <a:lvl7pPr marL="2971800" indent="-228600" eaLnBrk="0" fontAlgn="base" hangingPunct="0">
              <a:spcBef>
                <a:spcPct val="0"/>
              </a:spcBef>
              <a:spcAft>
                <a:spcPct val="0"/>
              </a:spcAft>
              <a:defRPr sz="4000">
                <a:solidFill>
                  <a:schemeClr val="tx1"/>
                </a:solidFill>
                <a:latin typeface="Times New Roman" charset="0"/>
              </a:defRPr>
            </a:lvl7pPr>
            <a:lvl8pPr marL="3429000" indent="-228600" eaLnBrk="0" fontAlgn="base" hangingPunct="0">
              <a:spcBef>
                <a:spcPct val="0"/>
              </a:spcBef>
              <a:spcAft>
                <a:spcPct val="0"/>
              </a:spcAft>
              <a:defRPr sz="4000">
                <a:solidFill>
                  <a:schemeClr val="tx1"/>
                </a:solidFill>
                <a:latin typeface="Times New Roman" charset="0"/>
              </a:defRPr>
            </a:lvl8pPr>
            <a:lvl9pPr marL="3886200" indent="-228600" eaLnBrk="0" fontAlgn="base" hangingPunct="0">
              <a:spcBef>
                <a:spcPct val="0"/>
              </a:spcBef>
              <a:spcAft>
                <a:spcPct val="0"/>
              </a:spcAft>
              <a:defRPr sz="4000">
                <a:solidFill>
                  <a:schemeClr val="tx1"/>
                </a:solidFill>
                <a:latin typeface="Times New Roman" charset="0"/>
              </a:defRPr>
            </a:lvl9pPr>
          </a:lstStyle>
          <a:p>
            <a:pPr eaLnBrk="1" hangingPunct="1">
              <a:buFont typeface="Arial" charset="0"/>
              <a:buChar char="•"/>
            </a:pPr>
            <a:r>
              <a:rPr lang="en-US" sz="2400"/>
              <a:t> Raise customer awareness of a product.</a:t>
            </a:r>
          </a:p>
          <a:p>
            <a:pPr eaLnBrk="1" hangingPunct="1">
              <a:buFont typeface="Arial" charset="0"/>
              <a:buChar char="•"/>
            </a:pPr>
            <a:r>
              <a:rPr lang="en-US" sz="2400"/>
              <a:t> Explain a product’s comparative features and benefits.</a:t>
            </a:r>
          </a:p>
          <a:p>
            <a:pPr eaLnBrk="1" hangingPunct="1">
              <a:buFont typeface="Arial" charset="0"/>
              <a:buChar char="•"/>
            </a:pPr>
            <a:r>
              <a:rPr lang="en-US" sz="2400"/>
              <a:t> Create associations between a product and a certain lifestyle.</a:t>
            </a:r>
          </a:p>
        </p:txBody>
      </p:sp>
      <p:sp>
        <p:nvSpPr>
          <p:cNvPr id="23559" name="Line 27"/>
          <p:cNvSpPr>
            <a:spLocks noChangeShapeType="1"/>
          </p:cNvSpPr>
          <p:nvPr/>
        </p:nvSpPr>
        <p:spPr bwMode="auto">
          <a:xfrm>
            <a:off x="304800" y="3810000"/>
            <a:ext cx="86106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3560" name="TextBox 26"/>
          <p:cNvSpPr txBox="1">
            <a:spLocks noChangeArrowheads="1"/>
          </p:cNvSpPr>
          <p:nvPr/>
        </p:nvSpPr>
        <p:spPr bwMode="auto">
          <a:xfrm>
            <a:off x="304800" y="3276600"/>
            <a:ext cx="16002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4000">
                <a:solidFill>
                  <a:schemeClr val="tx1"/>
                </a:solidFill>
                <a:latin typeface="Times New Roman" charset="0"/>
              </a:defRPr>
            </a:lvl1pPr>
            <a:lvl2pPr marL="742950" indent="-285750" eaLnBrk="0" hangingPunct="0">
              <a:defRPr sz="4000">
                <a:solidFill>
                  <a:schemeClr val="tx1"/>
                </a:solidFill>
                <a:latin typeface="Times New Roman" charset="0"/>
              </a:defRPr>
            </a:lvl2pPr>
            <a:lvl3pPr marL="1143000" indent="-228600" eaLnBrk="0" hangingPunct="0">
              <a:defRPr sz="4000">
                <a:solidFill>
                  <a:schemeClr val="tx1"/>
                </a:solidFill>
                <a:latin typeface="Times New Roman" charset="0"/>
              </a:defRPr>
            </a:lvl3pPr>
            <a:lvl4pPr marL="1600200" indent="-228600" eaLnBrk="0" hangingPunct="0">
              <a:defRPr sz="4000">
                <a:solidFill>
                  <a:schemeClr val="tx1"/>
                </a:solidFill>
                <a:latin typeface="Times New Roman" charset="0"/>
              </a:defRPr>
            </a:lvl4pPr>
            <a:lvl5pPr marL="2057400" indent="-228600" eaLnBrk="0" hangingPunct="0">
              <a:defRPr sz="4000">
                <a:solidFill>
                  <a:schemeClr val="tx1"/>
                </a:solidFill>
                <a:latin typeface="Times New Roman" charset="0"/>
              </a:defRPr>
            </a:lvl5pPr>
            <a:lvl6pPr marL="2514600" indent="-228600" eaLnBrk="0" fontAlgn="base" hangingPunct="0">
              <a:spcBef>
                <a:spcPct val="0"/>
              </a:spcBef>
              <a:spcAft>
                <a:spcPct val="0"/>
              </a:spcAft>
              <a:defRPr sz="4000">
                <a:solidFill>
                  <a:schemeClr val="tx1"/>
                </a:solidFill>
                <a:latin typeface="Times New Roman" charset="0"/>
              </a:defRPr>
            </a:lvl6pPr>
            <a:lvl7pPr marL="2971800" indent="-228600" eaLnBrk="0" fontAlgn="base" hangingPunct="0">
              <a:spcBef>
                <a:spcPct val="0"/>
              </a:spcBef>
              <a:spcAft>
                <a:spcPct val="0"/>
              </a:spcAft>
              <a:defRPr sz="4000">
                <a:solidFill>
                  <a:schemeClr val="tx1"/>
                </a:solidFill>
                <a:latin typeface="Times New Roman" charset="0"/>
              </a:defRPr>
            </a:lvl7pPr>
            <a:lvl8pPr marL="3429000" indent="-228600" eaLnBrk="0" fontAlgn="base" hangingPunct="0">
              <a:spcBef>
                <a:spcPct val="0"/>
              </a:spcBef>
              <a:spcAft>
                <a:spcPct val="0"/>
              </a:spcAft>
              <a:defRPr sz="4000">
                <a:solidFill>
                  <a:schemeClr val="tx1"/>
                </a:solidFill>
                <a:latin typeface="Times New Roman" charset="0"/>
              </a:defRPr>
            </a:lvl8pPr>
            <a:lvl9pPr marL="3886200" indent="-228600" eaLnBrk="0" fontAlgn="base" hangingPunct="0">
              <a:spcBef>
                <a:spcPct val="0"/>
              </a:spcBef>
              <a:spcAft>
                <a:spcPct val="0"/>
              </a:spcAft>
              <a:defRPr sz="4000">
                <a:solidFill>
                  <a:schemeClr val="tx1"/>
                </a:solidFill>
                <a:latin typeface="Times New Roman" charset="0"/>
              </a:defRPr>
            </a:lvl9pPr>
          </a:lstStyle>
          <a:p>
            <a:pPr eaLnBrk="1" hangingPunct="1"/>
            <a:r>
              <a:rPr lang="en-US" sz="2400"/>
              <a:t>Minuses</a:t>
            </a:r>
          </a:p>
        </p:txBody>
      </p:sp>
      <p:sp>
        <p:nvSpPr>
          <p:cNvPr id="23561" name="TextBox 27"/>
          <p:cNvSpPr txBox="1">
            <a:spLocks noChangeArrowheads="1"/>
          </p:cNvSpPr>
          <p:nvPr/>
        </p:nvSpPr>
        <p:spPr bwMode="auto">
          <a:xfrm>
            <a:off x="381000" y="4038600"/>
            <a:ext cx="8382000"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4000">
                <a:solidFill>
                  <a:schemeClr val="tx1"/>
                </a:solidFill>
                <a:latin typeface="Times New Roman" charset="0"/>
              </a:defRPr>
            </a:lvl1pPr>
            <a:lvl2pPr marL="742950" indent="-285750" eaLnBrk="0" hangingPunct="0">
              <a:defRPr sz="4000">
                <a:solidFill>
                  <a:schemeClr val="tx1"/>
                </a:solidFill>
                <a:latin typeface="Times New Roman" charset="0"/>
              </a:defRPr>
            </a:lvl2pPr>
            <a:lvl3pPr marL="1143000" indent="-228600" eaLnBrk="0" hangingPunct="0">
              <a:defRPr sz="4000">
                <a:solidFill>
                  <a:schemeClr val="tx1"/>
                </a:solidFill>
                <a:latin typeface="Times New Roman" charset="0"/>
              </a:defRPr>
            </a:lvl3pPr>
            <a:lvl4pPr marL="1600200" indent="-228600" eaLnBrk="0" hangingPunct="0">
              <a:defRPr sz="4000">
                <a:solidFill>
                  <a:schemeClr val="tx1"/>
                </a:solidFill>
                <a:latin typeface="Times New Roman" charset="0"/>
              </a:defRPr>
            </a:lvl4pPr>
            <a:lvl5pPr marL="2057400" indent="-228600" eaLnBrk="0" hangingPunct="0">
              <a:defRPr sz="4000">
                <a:solidFill>
                  <a:schemeClr val="tx1"/>
                </a:solidFill>
                <a:latin typeface="Times New Roman" charset="0"/>
              </a:defRPr>
            </a:lvl5pPr>
            <a:lvl6pPr marL="2514600" indent="-228600" eaLnBrk="0" fontAlgn="base" hangingPunct="0">
              <a:spcBef>
                <a:spcPct val="0"/>
              </a:spcBef>
              <a:spcAft>
                <a:spcPct val="0"/>
              </a:spcAft>
              <a:defRPr sz="4000">
                <a:solidFill>
                  <a:schemeClr val="tx1"/>
                </a:solidFill>
                <a:latin typeface="Times New Roman" charset="0"/>
              </a:defRPr>
            </a:lvl6pPr>
            <a:lvl7pPr marL="2971800" indent="-228600" eaLnBrk="0" fontAlgn="base" hangingPunct="0">
              <a:spcBef>
                <a:spcPct val="0"/>
              </a:spcBef>
              <a:spcAft>
                <a:spcPct val="0"/>
              </a:spcAft>
              <a:defRPr sz="4000">
                <a:solidFill>
                  <a:schemeClr val="tx1"/>
                </a:solidFill>
                <a:latin typeface="Times New Roman" charset="0"/>
              </a:defRPr>
            </a:lvl7pPr>
            <a:lvl8pPr marL="3429000" indent="-228600" eaLnBrk="0" fontAlgn="base" hangingPunct="0">
              <a:spcBef>
                <a:spcPct val="0"/>
              </a:spcBef>
              <a:spcAft>
                <a:spcPct val="0"/>
              </a:spcAft>
              <a:defRPr sz="4000">
                <a:solidFill>
                  <a:schemeClr val="tx1"/>
                </a:solidFill>
                <a:latin typeface="Times New Roman" charset="0"/>
              </a:defRPr>
            </a:lvl8pPr>
            <a:lvl9pPr marL="3886200" indent="-228600" eaLnBrk="0" fontAlgn="base" hangingPunct="0">
              <a:spcBef>
                <a:spcPct val="0"/>
              </a:spcBef>
              <a:spcAft>
                <a:spcPct val="0"/>
              </a:spcAft>
              <a:defRPr sz="4000">
                <a:solidFill>
                  <a:schemeClr val="tx1"/>
                </a:solidFill>
                <a:latin typeface="Times New Roman" charset="0"/>
              </a:defRPr>
            </a:lvl9pPr>
          </a:lstStyle>
          <a:p>
            <a:pPr eaLnBrk="1" hangingPunct="1">
              <a:buFont typeface="Arial" charset="0"/>
              <a:buChar char="•"/>
            </a:pPr>
            <a:r>
              <a:rPr lang="en-US" sz="2400"/>
              <a:t> Low credibility.</a:t>
            </a:r>
          </a:p>
          <a:p>
            <a:pPr eaLnBrk="1" hangingPunct="1">
              <a:buFont typeface="Arial" charset="0"/>
              <a:buChar char="•"/>
            </a:pPr>
            <a:r>
              <a:rPr lang="en-US" sz="2400"/>
              <a:t> The possibility that a high percentage of people who see the ad</a:t>
            </a:r>
          </a:p>
          <a:p>
            <a:pPr eaLnBrk="1" hangingPunct="1"/>
            <a:r>
              <a:rPr lang="en-US" sz="2400"/>
              <a:t>  will not be interested.</a:t>
            </a:r>
          </a:p>
          <a:p>
            <a:pPr eaLnBrk="1" hangingPunct="1">
              <a:buFont typeface="Arial" charset="0"/>
              <a:buChar char="•"/>
            </a:pPr>
            <a:r>
              <a:rPr lang="en-US" sz="2400"/>
              <a:t> Message clutter.</a:t>
            </a:r>
          </a:p>
          <a:p>
            <a:pPr eaLnBrk="1" hangingPunct="1">
              <a:buFont typeface="Arial" charset="0"/>
              <a:buChar char="•"/>
            </a:pPr>
            <a:r>
              <a:rPr lang="en-US" sz="2400"/>
              <a:t> Relative costliness compared to other forms of promotion.</a:t>
            </a:r>
          </a:p>
          <a:p>
            <a:pPr eaLnBrk="1" hangingPunct="1">
              <a:buFont typeface="Arial" charset="0"/>
              <a:buChar char="•"/>
            </a:pPr>
            <a:r>
              <a:rPr lang="en-US" sz="2400"/>
              <a:t> Intrusiveness.</a:t>
            </a:r>
          </a:p>
        </p:txBody>
      </p:sp>
    </p:spTree>
    <p:extLst>
      <p:ext uri="{BB962C8B-B14F-4D97-AF65-F5344CB8AC3E}">
        <p14:creationId xmlns:p14="http://schemas.microsoft.com/office/powerpoint/2010/main" val="3344410739"/>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Rectangle 2"/>
          <p:cNvSpPr>
            <a:spLocks noGrp="1" noChangeArrowheads="1"/>
          </p:cNvSpPr>
          <p:nvPr>
            <p:ph type="title"/>
          </p:nvPr>
        </p:nvSpPr>
        <p:spPr>
          <a:xfrm>
            <a:off x="457200" y="152400"/>
            <a:ext cx="8229600" cy="1143000"/>
          </a:xfrm>
        </p:spPr>
        <p:txBody>
          <a:bodyPr/>
          <a:lstStyle/>
          <a:p>
            <a:pPr eaLnBrk="1" hangingPunct="1"/>
            <a:r>
              <a:rPr lang="en-US" altLang="en-US" sz="3600">
                <a:latin typeface="Times New Roman" charset="0"/>
                <a:ea typeface="ＭＳ Ｐゴシック" charset="-128"/>
              </a:rPr>
              <a:t>Steps Involved in Putting </a:t>
            </a:r>
            <a:br>
              <a:rPr lang="en-US" altLang="en-US" sz="3600">
                <a:latin typeface="Times New Roman" charset="0"/>
                <a:ea typeface="ＭＳ Ｐゴシック" charset="-128"/>
              </a:rPr>
            </a:br>
            <a:r>
              <a:rPr lang="en-US" altLang="en-US" sz="3600">
                <a:latin typeface="Times New Roman" charset="0"/>
                <a:ea typeface="ＭＳ Ｐゴシック" charset="-128"/>
              </a:rPr>
              <a:t>Together an Advertisement</a:t>
            </a:r>
          </a:p>
        </p:txBody>
      </p:sp>
      <p:sp>
        <p:nvSpPr>
          <p:cNvPr id="37890" name="Line 4"/>
          <p:cNvSpPr>
            <a:spLocks noChangeShapeType="1"/>
          </p:cNvSpPr>
          <p:nvPr/>
        </p:nvSpPr>
        <p:spPr bwMode="auto">
          <a:xfrm>
            <a:off x="0" y="1295400"/>
            <a:ext cx="9144000" cy="0"/>
          </a:xfrm>
          <a:prstGeom prst="line">
            <a:avLst/>
          </a:prstGeom>
          <a:noFill/>
          <a:ln w="38100">
            <a:solidFill>
              <a:srgbClr val="993300"/>
            </a:solidFill>
            <a:round/>
            <a:headEnd/>
            <a:tailEnd/>
          </a:ln>
          <a:extLst>
            <a:ext uri="{909E8E84-426E-40DD-AFC4-6F175D3DCCD1}">
              <a14:hiddenFill xmlns:a14="http://schemas.microsoft.com/office/drawing/2010/main">
                <a:noFill/>
              </a14:hiddenFill>
            </a:ext>
          </a:extLst>
        </p:spPr>
        <p:txBody>
          <a:bodyPr/>
          <a:lstStyle/>
          <a:p>
            <a:endParaRPr lang="en-US"/>
          </a:p>
        </p:txBody>
      </p:sp>
      <p:pic>
        <p:nvPicPr>
          <p:cNvPr id="37893"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85800" y="1600200"/>
            <a:ext cx="7467600" cy="4260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37913757"/>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457200" y="152400"/>
            <a:ext cx="8229600" cy="1143000"/>
          </a:xfrm>
        </p:spPr>
        <p:txBody>
          <a:bodyPr/>
          <a:lstStyle/>
          <a:p>
            <a:pPr eaLnBrk="1" hangingPunct="1"/>
            <a:r>
              <a:rPr lang="en-US" sz="3600" smtClean="0">
                <a:latin typeface="Times New Roman" charset="0"/>
              </a:rPr>
              <a:t>Public Relations</a:t>
            </a:r>
          </a:p>
        </p:txBody>
      </p:sp>
      <p:sp>
        <p:nvSpPr>
          <p:cNvPr id="27651" name="Rectangle 3"/>
          <p:cNvSpPr>
            <a:spLocks noGrp="1" noChangeArrowheads="1"/>
          </p:cNvSpPr>
          <p:nvPr>
            <p:ph type="body" idx="1"/>
          </p:nvPr>
        </p:nvSpPr>
        <p:spPr/>
        <p:txBody>
          <a:bodyPr/>
          <a:lstStyle/>
          <a:p>
            <a:pPr eaLnBrk="1" hangingPunct="1"/>
            <a:r>
              <a:rPr lang="en-US" sz="2800" smtClean="0">
                <a:latin typeface="Times New Roman" charset="0"/>
              </a:rPr>
              <a:t>Public Relations</a:t>
            </a:r>
          </a:p>
          <a:p>
            <a:pPr lvl="1" eaLnBrk="1" hangingPunct="1"/>
            <a:r>
              <a:rPr lang="en-US" sz="2400" smtClean="0">
                <a:latin typeface="Times New Roman" charset="0"/>
              </a:rPr>
              <a:t>One of the most cost effective ways to increase the awareness of the products of a company is through public relations.</a:t>
            </a:r>
          </a:p>
          <a:p>
            <a:pPr lvl="1" eaLnBrk="1" hangingPunct="1"/>
            <a:r>
              <a:rPr lang="en-US" sz="2400" smtClean="0">
                <a:latin typeface="Times New Roman" charset="0"/>
              </a:rPr>
              <a:t>Public relations refer to efforts to establish and maintain a company’s image with the public.</a:t>
            </a:r>
          </a:p>
          <a:p>
            <a:pPr lvl="1" eaLnBrk="1" hangingPunct="1"/>
            <a:r>
              <a:rPr lang="en-US" sz="2400" smtClean="0">
                <a:latin typeface="Times New Roman" charset="0"/>
              </a:rPr>
              <a:t>The major difference between public relations and advertising is that public relations is not paid for—directly.</a:t>
            </a:r>
          </a:p>
        </p:txBody>
      </p:sp>
      <p:sp>
        <p:nvSpPr>
          <p:cNvPr id="27652" name="Line 4"/>
          <p:cNvSpPr>
            <a:spLocks noChangeShapeType="1"/>
          </p:cNvSpPr>
          <p:nvPr/>
        </p:nvSpPr>
        <p:spPr bwMode="auto">
          <a:xfrm>
            <a:off x="0" y="1219200"/>
            <a:ext cx="9144000" cy="0"/>
          </a:xfrm>
          <a:prstGeom prst="line">
            <a:avLst/>
          </a:prstGeom>
          <a:noFill/>
          <a:ln w="38100">
            <a:solidFill>
              <a:srgbClr val="993300"/>
            </a:solidFill>
            <a:round/>
            <a:headEnd/>
            <a:tailEnd/>
          </a:ln>
          <a:extLst>
            <a:ext uri="{909E8E84-426E-40DD-AFC4-6F175D3DCCD1}">
              <a14:hiddenFill xmlns:a14="http://schemas.microsoft.com/office/drawing/2010/main">
                <a:noFill/>
              </a14:hiddenFill>
            </a:ext>
          </a:extLst>
        </p:spPr>
        <p:txBody>
          <a:bodyPr/>
          <a:lstStyle/>
          <a:p>
            <a:endParaRPr lang="en-GB"/>
          </a:p>
        </p:txBody>
      </p:sp>
    </p:spTree>
    <p:extLst>
      <p:ext uri="{BB962C8B-B14F-4D97-AF65-F5344CB8AC3E}">
        <p14:creationId xmlns:p14="http://schemas.microsoft.com/office/powerpoint/2010/main" val="256552664"/>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457200" y="0"/>
            <a:ext cx="8229600" cy="1143000"/>
          </a:xfrm>
        </p:spPr>
        <p:txBody>
          <a:bodyPr/>
          <a:lstStyle/>
          <a:p>
            <a:pPr eaLnBrk="1" hangingPunct="1"/>
            <a:r>
              <a:rPr lang="en-US" sz="3600" smtClean="0">
                <a:latin typeface="Times New Roman" charset="0"/>
              </a:rPr>
              <a:t>Public Relations Techniques</a:t>
            </a:r>
          </a:p>
        </p:txBody>
      </p:sp>
      <p:sp>
        <p:nvSpPr>
          <p:cNvPr id="28675" name="Line 4"/>
          <p:cNvSpPr>
            <a:spLocks noChangeShapeType="1"/>
          </p:cNvSpPr>
          <p:nvPr/>
        </p:nvSpPr>
        <p:spPr bwMode="auto">
          <a:xfrm>
            <a:off x="0" y="1066800"/>
            <a:ext cx="9144000" cy="0"/>
          </a:xfrm>
          <a:prstGeom prst="line">
            <a:avLst/>
          </a:prstGeom>
          <a:noFill/>
          <a:ln w="38100">
            <a:solidFill>
              <a:srgbClr val="9933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8676" name="Rectangle 8"/>
          <p:cNvSpPr>
            <a:spLocks noChangeArrowheads="1"/>
          </p:cNvSpPr>
          <p:nvPr/>
        </p:nvSpPr>
        <p:spPr bwMode="auto">
          <a:xfrm>
            <a:off x="1143000" y="1600200"/>
            <a:ext cx="2590800" cy="762000"/>
          </a:xfrm>
          <a:prstGeom prst="rect">
            <a:avLst/>
          </a:prstGeom>
          <a:solidFill>
            <a:srgbClr val="FFFFCC"/>
          </a:solidFill>
          <a:ln w="9525">
            <a:solidFill>
              <a:schemeClr val="tx1"/>
            </a:solidFill>
            <a:miter lim="800000"/>
            <a:headEnd/>
            <a:tailEnd/>
          </a:ln>
        </p:spPr>
        <p:txBody>
          <a:bodyPr wrap="none" anchor="ctr"/>
          <a:lstStyle/>
          <a:p>
            <a:pPr algn="ctr"/>
            <a:r>
              <a:rPr lang="en-US" sz="2000"/>
              <a:t>Press release</a:t>
            </a:r>
          </a:p>
        </p:txBody>
      </p:sp>
      <p:sp>
        <p:nvSpPr>
          <p:cNvPr id="28677" name="Rectangle 9"/>
          <p:cNvSpPr>
            <a:spLocks noChangeArrowheads="1"/>
          </p:cNvSpPr>
          <p:nvPr/>
        </p:nvSpPr>
        <p:spPr bwMode="auto">
          <a:xfrm>
            <a:off x="1143000" y="2743200"/>
            <a:ext cx="2590800" cy="762000"/>
          </a:xfrm>
          <a:prstGeom prst="rect">
            <a:avLst/>
          </a:prstGeom>
          <a:solidFill>
            <a:srgbClr val="FFFFCC"/>
          </a:solidFill>
          <a:ln w="9525">
            <a:solidFill>
              <a:schemeClr val="tx1"/>
            </a:solidFill>
            <a:miter lim="800000"/>
            <a:headEnd/>
            <a:tailEnd/>
          </a:ln>
        </p:spPr>
        <p:txBody>
          <a:bodyPr wrap="none" anchor="ctr"/>
          <a:lstStyle/>
          <a:p>
            <a:pPr algn="ctr"/>
            <a:r>
              <a:rPr lang="en-US" sz="2000"/>
              <a:t>Social media</a:t>
            </a:r>
          </a:p>
          <a:p>
            <a:pPr algn="ctr"/>
            <a:r>
              <a:rPr lang="en-US" sz="2000"/>
              <a:t>coverage</a:t>
            </a:r>
          </a:p>
        </p:txBody>
      </p:sp>
      <p:sp>
        <p:nvSpPr>
          <p:cNvPr id="28678" name="Rectangle 10"/>
          <p:cNvSpPr>
            <a:spLocks noChangeArrowheads="1"/>
          </p:cNvSpPr>
          <p:nvPr/>
        </p:nvSpPr>
        <p:spPr bwMode="auto">
          <a:xfrm>
            <a:off x="1143000" y="3886200"/>
            <a:ext cx="2590800" cy="762000"/>
          </a:xfrm>
          <a:prstGeom prst="rect">
            <a:avLst/>
          </a:prstGeom>
          <a:solidFill>
            <a:srgbClr val="FFFFCC"/>
          </a:solidFill>
          <a:ln w="9525">
            <a:solidFill>
              <a:schemeClr val="tx1"/>
            </a:solidFill>
            <a:miter lim="800000"/>
            <a:headEnd/>
            <a:tailEnd/>
          </a:ln>
        </p:spPr>
        <p:txBody>
          <a:bodyPr wrap="none" anchor="ctr"/>
          <a:lstStyle/>
          <a:p>
            <a:pPr algn="ctr"/>
            <a:r>
              <a:rPr lang="en-US" sz="2000"/>
              <a:t>Blogging</a:t>
            </a:r>
          </a:p>
        </p:txBody>
      </p:sp>
      <p:sp>
        <p:nvSpPr>
          <p:cNvPr id="28679" name="Rectangle 11"/>
          <p:cNvSpPr>
            <a:spLocks noChangeArrowheads="1"/>
          </p:cNvSpPr>
          <p:nvPr/>
        </p:nvSpPr>
        <p:spPr bwMode="auto">
          <a:xfrm>
            <a:off x="2514600" y="5105400"/>
            <a:ext cx="3581400" cy="762000"/>
          </a:xfrm>
          <a:prstGeom prst="rect">
            <a:avLst/>
          </a:prstGeom>
          <a:solidFill>
            <a:srgbClr val="FFFFCC"/>
          </a:solidFill>
          <a:ln w="9525">
            <a:solidFill>
              <a:schemeClr val="tx1"/>
            </a:solidFill>
            <a:miter lim="800000"/>
            <a:headEnd/>
            <a:tailEnd/>
          </a:ln>
        </p:spPr>
        <p:txBody>
          <a:bodyPr wrap="none" anchor="ctr"/>
          <a:lstStyle/>
          <a:p>
            <a:pPr algn="ctr"/>
            <a:r>
              <a:rPr lang="en-US" sz="2000"/>
              <a:t>Civic, social, and community</a:t>
            </a:r>
          </a:p>
          <a:p>
            <a:pPr algn="ctr"/>
            <a:r>
              <a:rPr lang="en-US" sz="2000"/>
              <a:t>involvement</a:t>
            </a:r>
          </a:p>
        </p:txBody>
      </p:sp>
      <p:sp>
        <p:nvSpPr>
          <p:cNvPr id="28680" name="Rectangle 12"/>
          <p:cNvSpPr>
            <a:spLocks noChangeArrowheads="1"/>
          </p:cNvSpPr>
          <p:nvPr/>
        </p:nvSpPr>
        <p:spPr bwMode="auto">
          <a:xfrm>
            <a:off x="4953000" y="1600200"/>
            <a:ext cx="2590800" cy="762000"/>
          </a:xfrm>
          <a:prstGeom prst="rect">
            <a:avLst/>
          </a:prstGeom>
          <a:solidFill>
            <a:srgbClr val="FFFFCC"/>
          </a:solidFill>
          <a:ln w="9525">
            <a:solidFill>
              <a:schemeClr val="tx1"/>
            </a:solidFill>
            <a:miter lim="800000"/>
            <a:headEnd/>
            <a:tailEnd/>
          </a:ln>
        </p:spPr>
        <p:txBody>
          <a:bodyPr wrap="none" anchor="ctr"/>
          <a:lstStyle/>
          <a:p>
            <a:pPr algn="ctr"/>
            <a:r>
              <a:rPr lang="en-US" sz="2000"/>
              <a:t>Traditional media</a:t>
            </a:r>
          </a:p>
          <a:p>
            <a:pPr algn="ctr"/>
            <a:r>
              <a:rPr lang="en-US" sz="2000"/>
              <a:t>coverage</a:t>
            </a:r>
          </a:p>
        </p:txBody>
      </p:sp>
      <p:sp>
        <p:nvSpPr>
          <p:cNvPr id="28681" name="Rectangle 13"/>
          <p:cNvSpPr>
            <a:spLocks noChangeArrowheads="1"/>
          </p:cNvSpPr>
          <p:nvPr/>
        </p:nvSpPr>
        <p:spPr bwMode="auto">
          <a:xfrm>
            <a:off x="4953000" y="2743200"/>
            <a:ext cx="2590800" cy="762000"/>
          </a:xfrm>
          <a:prstGeom prst="rect">
            <a:avLst/>
          </a:prstGeom>
          <a:solidFill>
            <a:srgbClr val="FFFFCC"/>
          </a:solidFill>
          <a:ln w="9525">
            <a:solidFill>
              <a:schemeClr val="tx1"/>
            </a:solidFill>
            <a:miter lim="800000"/>
            <a:headEnd/>
            <a:tailEnd/>
          </a:ln>
        </p:spPr>
        <p:txBody>
          <a:bodyPr wrap="none" anchor="ctr"/>
          <a:lstStyle/>
          <a:p>
            <a:pPr algn="ctr"/>
            <a:r>
              <a:rPr lang="en-US" sz="2000"/>
              <a:t>Articles in industry</a:t>
            </a:r>
          </a:p>
          <a:p>
            <a:pPr algn="ctr"/>
            <a:r>
              <a:rPr lang="en-US" sz="2000"/>
              <a:t>press and periodicals </a:t>
            </a:r>
          </a:p>
        </p:txBody>
      </p:sp>
      <p:sp>
        <p:nvSpPr>
          <p:cNvPr id="28682" name="Rectangle 14"/>
          <p:cNvSpPr>
            <a:spLocks noChangeArrowheads="1"/>
          </p:cNvSpPr>
          <p:nvPr/>
        </p:nvSpPr>
        <p:spPr bwMode="auto">
          <a:xfrm>
            <a:off x="4953000" y="3886200"/>
            <a:ext cx="2590800" cy="762000"/>
          </a:xfrm>
          <a:prstGeom prst="rect">
            <a:avLst/>
          </a:prstGeom>
          <a:solidFill>
            <a:srgbClr val="FFFFCC"/>
          </a:solidFill>
          <a:ln w="9525">
            <a:solidFill>
              <a:schemeClr val="tx1"/>
            </a:solidFill>
            <a:miter lim="800000"/>
            <a:headEnd/>
            <a:tailEnd/>
          </a:ln>
        </p:spPr>
        <p:txBody>
          <a:bodyPr wrap="none" anchor="ctr"/>
          <a:lstStyle/>
          <a:p>
            <a:pPr algn="ctr"/>
            <a:r>
              <a:rPr lang="en-US" sz="2000"/>
              <a:t>Monthly newsletter</a:t>
            </a:r>
          </a:p>
        </p:txBody>
      </p:sp>
    </p:spTree>
    <p:extLst>
      <p:ext uri="{BB962C8B-B14F-4D97-AF65-F5344CB8AC3E}">
        <p14:creationId xmlns:p14="http://schemas.microsoft.com/office/powerpoint/2010/main" val="2405913424"/>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457200" y="152400"/>
            <a:ext cx="8229600" cy="1143000"/>
          </a:xfrm>
        </p:spPr>
        <p:txBody>
          <a:bodyPr/>
          <a:lstStyle/>
          <a:p>
            <a:pPr eaLnBrk="1" hangingPunct="1"/>
            <a:r>
              <a:rPr lang="en-US" sz="3600" smtClean="0">
                <a:latin typeface="Times New Roman" charset="0"/>
              </a:rPr>
              <a:t>Social Media</a:t>
            </a:r>
          </a:p>
        </p:txBody>
      </p:sp>
      <p:sp>
        <p:nvSpPr>
          <p:cNvPr id="29699" name="Rectangle 3"/>
          <p:cNvSpPr>
            <a:spLocks noGrp="1" noChangeArrowheads="1"/>
          </p:cNvSpPr>
          <p:nvPr>
            <p:ph type="body" idx="1"/>
          </p:nvPr>
        </p:nvSpPr>
        <p:spPr>
          <a:xfrm>
            <a:off x="457200" y="1447800"/>
            <a:ext cx="8229600" cy="4525963"/>
          </a:xfrm>
        </p:spPr>
        <p:txBody>
          <a:bodyPr>
            <a:normAutofit lnSpcReduction="10000"/>
          </a:bodyPr>
          <a:lstStyle/>
          <a:p>
            <a:pPr eaLnBrk="1" hangingPunct="1"/>
            <a:r>
              <a:rPr lang="en-US" sz="2800" smtClean="0">
                <a:latin typeface="Times New Roman" charset="0"/>
              </a:rPr>
              <a:t>Social Media</a:t>
            </a:r>
          </a:p>
          <a:p>
            <a:pPr lvl="1" eaLnBrk="1" hangingPunct="1"/>
            <a:r>
              <a:rPr lang="en-US" sz="2400" smtClean="0">
                <a:latin typeface="Times New Roman" charset="0"/>
              </a:rPr>
              <a:t>Consists primarily of blogging and connecting with customers and others through social networking sites like Facebook and Twitter.</a:t>
            </a:r>
          </a:p>
          <a:p>
            <a:pPr eaLnBrk="1" hangingPunct="1"/>
            <a:r>
              <a:rPr lang="en-US" sz="2800" smtClean="0">
                <a:latin typeface="Times New Roman" charset="0"/>
              </a:rPr>
              <a:t>Blogging</a:t>
            </a:r>
          </a:p>
          <a:p>
            <a:pPr lvl="1" eaLnBrk="1" hangingPunct="1"/>
            <a:r>
              <a:rPr lang="en-US" sz="2400" smtClean="0">
                <a:latin typeface="Times New Roman" charset="0"/>
              </a:rPr>
              <a:t>The idea behind blogs is that they familiarize people with a business and help build an emotional bond between a business and its customers. </a:t>
            </a:r>
          </a:p>
          <a:p>
            <a:pPr eaLnBrk="1" hangingPunct="1"/>
            <a:r>
              <a:rPr lang="en-US" sz="2800" smtClean="0">
                <a:latin typeface="Times New Roman" charset="0"/>
              </a:rPr>
              <a:t>Facebook and Twitter</a:t>
            </a:r>
          </a:p>
          <a:p>
            <a:pPr lvl="1" eaLnBrk="1" hangingPunct="1"/>
            <a:r>
              <a:rPr lang="en-US" sz="2400" smtClean="0">
                <a:latin typeface="Times New Roman" charset="0"/>
              </a:rPr>
              <a:t>Businesses establish a presence on Facebook and Twitter to build a community around their products and services.</a:t>
            </a:r>
          </a:p>
          <a:p>
            <a:pPr lvl="1" eaLnBrk="1" hangingPunct="1"/>
            <a:endParaRPr lang="en-US" sz="2400" smtClean="0">
              <a:latin typeface="Times New Roman" charset="0"/>
            </a:endParaRPr>
          </a:p>
        </p:txBody>
      </p:sp>
      <p:sp>
        <p:nvSpPr>
          <p:cNvPr id="29700" name="Line 4"/>
          <p:cNvSpPr>
            <a:spLocks noChangeShapeType="1"/>
          </p:cNvSpPr>
          <p:nvPr/>
        </p:nvSpPr>
        <p:spPr bwMode="auto">
          <a:xfrm>
            <a:off x="0" y="1219200"/>
            <a:ext cx="9144000" cy="0"/>
          </a:xfrm>
          <a:prstGeom prst="line">
            <a:avLst/>
          </a:prstGeom>
          <a:noFill/>
          <a:ln w="38100">
            <a:solidFill>
              <a:srgbClr val="993300"/>
            </a:solidFill>
            <a:round/>
            <a:headEnd/>
            <a:tailEnd/>
          </a:ln>
          <a:extLst>
            <a:ext uri="{909E8E84-426E-40DD-AFC4-6F175D3DCCD1}">
              <a14:hiddenFill xmlns:a14="http://schemas.microsoft.com/office/drawing/2010/main">
                <a:noFill/>
              </a14:hiddenFill>
            </a:ext>
          </a:extLst>
        </p:spPr>
        <p:txBody>
          <a:bodyPr/>
          <a:lstStyle/>
          <a:p>
            <a:endParaRPr lang="en-GB"/>
          </a:p>
        </p:txBody>
      </p:sp>
    </p:spTree>
    <p:extLst>
      <p:ext uri="{BB962C8B-B14F-4D97-AF65-F5344CB8AC3E}">
        <p14:creationId xmlns:p14="http://schemas.microsoft.com/office/powerpoint/2010/main" val="3651610146"/>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457200" y="152400"/>
            <a:ext cx="8229600" cy="1143000"/>
          </a:xfrm>
        </p:spPr>
        <p:txBody>
          <a:bodyPr/>
          <a:lstStyle/>
          <a:p>
            <a:pPr eaLnBrk="1" hangingPunct="1"/>
            <a:r>
              <a:rPr lang="en-US" sz="3600" smtClean="0">
                <a:latin typeface="Times New Roman" charset="0"/>
              </a:rPr>
              <a:t>Other Promotions Techniques</a:t>
            </a:r>
          </a:p>
        </p:txBody>
      </p:sp>
      <p:sp>
        <p:nvSpPr>
          <p:cNvPr id="30723" name="Line 4"/>
          <p:cNvSpPr>
            <a:spLocks noChangeShapeType="1"/>
          </p:cNvSpPr>
          <p:nvPr/>
        </p:nvSpPr>
        <p:spPr bwMode="auto">
          <a:xfrm>
            <a:off x="0" y="1219200"/>
            <a:ext cx="9144000" cy="0"/>
          </a:xfrm>
          <a:prstGeom prst="line">
            <a:avLst/>
          </a:prstGeom>
          <a:noFill/>
          <a:ln w="38100">
            <a:solidFill>
              <a:srgbClr val="9933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30724" name="Rectangle 5"/>
          <p:cNvSpPr>
            <a:spLocks noChangeArrowheads="1"/>
          </p:cNvSpPr>
          <p:nvPr/>
        </p:nvSpPr>
        <p:spPr bwMode="auto">
          <a:xfrm>
            <a:off x="609600" y="1600200"/>
            <a:ext cx="3429000" cy="4191000"/>
          </a:xfrm>
          <a:prstGeom prst="rect">
            <a:avLst/>
          </a:prstGeom>
          <a:solidFill>
            <a:srgbClr val="FFFFCC"/>
          </a:solidFill>
          <a:ln w="9525">
            <a:solidFill>
              <a:schemeClr val="tx1"/>
            </a:solidFill>
            <a:miter lim="800000"/>
            <a:headEnd/>
            <a:tailEnd/>
          </a:ln>
        </p:spPr>
        <p:txBody>
          <a:bodyPr wrap="none" anchor="ctr"/>
          <a:lstStyle/>
          <a:p>
            <a:pPr algn="ctr"/>
            <a:endParaRPr lang="en-US" sz="2400"/>
          </a:p>
        </p:txBody>
      </p:sp>
      <p:sp>
        <p:nvSpPr>
          <p:cNvPr id="30725" name="Rectangle 5"/>
          <p:cNvSpPr>
            <a:spLocks noChangeArrowheads="1"/>
          </p:cNvSpPr>
          <p:nvPr/>
        </p:nvSpPr>
        <p:spPr bwMode="auto">
          <a:xfrm>
            <a:off x="4953000" y="1600200"/>
            <a:ext cx="3429000" cy="4191000"/>
          </a:xfrm>
          <a:prstGeom prst="rect">
            <a:avLst/>
          </a:prstGeom>
          <a:solidFill>
            <a:srgbClr val="FFFFCC"/>
          </a:solidFill>
          <a:ln w="9525">
            <a:solidFill>
              <a:schemeClr val="tx1"/>
            </a:solidFill>
            <a:miter lim="800000"/>
            <a:headEnd/>
            <a:tailEnd/>
          </a:ln>
        </p:spPr>
        <p:txBody>
          <a:bodyPr wrap="none" anchor="ctr"/>
          <a:lstStyle/>
          <a:p>
            <a:pPr algn="ctr"/>
            <a:endParaRPr lang="en-US" sz="2400"/>
          </a:p>
        </p:txBody>
      </p:sp>
      <p:cxnSp>
        <p:nvCxnSpPr>
          <p:cNvPr id="14" name="Straight Connector 13"/>
          <p:cNvCxnSpPr/>
          <p:nvPr/>
        </p:nvCxnSpPr>
        <p:spPr>
          <a:xfrm>
            <a:off x="609600" y="2286000"/>
            <a:ext cx="3429000" cy="158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4953000" y="2286000"/>
            <a:ext cx="3429000" cy="158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30728" name="TextBox 15"/>
          <p:cNvSpPr txBox="1">
            <a:spLocks noChangeArrowheads="1"/>
          </p:cNvSpPr>
          <p:nvPr/>
        </p:nvSpPr>
        <p:spPr bwMode="auto">
          <a:xfrm>
            <a:off x="685800" y="1676400"/>
            <a:ext cx="32766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4000">
                <a:solidFill>
                  <a:schemeClr val="tx1"/>
                </a:solidFill>
                <a:latin typeface="Times New Roman" charset="0"/>
              </a:defRPr>
            </a:lvl1pPr>
            <a:lvl2pPr marL="742950" indent="-285750" eaLnBrk="0" hangingPunct="0">
              <a:defRPr sz="4000">
                <a:solidFill>
                  <a:schemeClr val="tx1"/>
                </a:solidFill>
                <a:latin typeface="Times New Roman" charset="0"/>
              </a:defRPr>
            </a:lvl2pPr>
            <a:lvl3pPr marL="1143000" indent="-228600" eaLnBrk="0" hangingPunct="0">
              <a:defRPr sz="4000">
                <a:solidFill>
                  <a:schemeClr val="tx1"/>
                </a:solidFill>
                <a:latin typeface="Times New Roman" charset="0"/>
              </a:defRPr>
            </a:lvl3pPr>
            <a:lvl4pPr marL="1600200" indent="-228600" eaLnBrk="0" hangingPunct="0">
              <a:defRPr sz="4000">
                <a:solidFill>
                  <a:schemeClr val="tx1"/>
                </a:solidFill>
                <a:latin typeface="Times New Roman" charset="0"/>
              </a:defRPr>
            </a:lvl4pPr>
            <a:lvl5pPr marL="2057400" indent="-228600" eaLnBrk="0" hangingPunct="0">
              <a:defRPr sz="4000">
                <a:solidFill>
                  <a:schemeClr val="tx1"/>
                </a:solidFill>
                <a:latin typeface="Times New Roman" charset="0"/>
              </a:defRPr>
            </a:lvl5pPr>
            <a:lvl6pPr marL="2514600" indent="-228600" eaLnBrk="0" fontAlgn="base" hangingPunct="0">
              <a:spcBef>
                <a:spcPct val="0"/>
              </a:spcBef>
              <a:spcAft>
                <a:spcPct val="0"/>
              </a:spcAft>
              <a:defRPr sz="4000">
                <a:solidFill>
                  <a:schemeClr val="tx1"/>
                </a:solidFill>
                <a:latin typeface="Times New Roman" charset="0"/>
              </a:defRPr>
            </a:lvl6pPr>
            <a:lvl7pPr marL="2971800" indent="-228600" eaLnBrk="0" fontAlgn="base" hangingPunct="0">
              <a:spcBef>
                <a:spcPct val="0"/>
              </a:spcBef>
              <a:spcAft>
                <a:spcPct val="0"/>
              </a:spcAft>
              <a:defRPr sz="4000">
                <a:solidFill>
                  <a:schemeClr val="tx1"/>
                </a:solidFill>
                <a:latin typeface="Times New Roman" charset="0"/>
              </a:defRPr>
            </a:lvl7pPr>
            <a:lvl8pPr marL="3429000" indent="-228600" eaLnBrk="0" fontAlgn="base" hangingPunct="0">
              <a:spcBef>
                <a:spcPct val="0"/>
              </a:spcBef>
              <a:spcAft>
                <a:spcPct val="0"/>
              </a:spcAft>
              <a:defRPr sz="4000">
                <a:solidFill>
                  <a:schemeClr val="tx1"/>
                </a:solidFill>
                <a:latin typeface="Times New Roman" charset="0"/>
              </a:defRPr>
            </a:lvl8pPr>
            <a:lvl9pPr marL="3886200" indent="-228600" eaLnBrk="0" fontAlgn="base" hangingPunct="0">
              <a:spcBef>
                <a:spcPct val="0"/>
              </a:spcBef>
              <a:spcAft>
                <a:spcPct val="0"/>
              </a:spcAft>
              <a:defRPr sz="4000">
                <a:solidFill>
                  <a:schemeClr val="tx1"/>
                </a:solidFill>
                <a:latin typeface="Times New Roman" charset="0"/>
              </a:defRPr>
            </a:lvl9pPr>
          </a:lstStyle>
          <a:p>
            <a:pPr algn="ctr" eaLnBrk="1" hangingPunct="1"/>
            <a:r>
              <a:rPr lang="en-US" sz="2400"/>
              <a:t>Viral Marketing</a:t>
            </a:r>
          </a:p>
        </p:txBody>
      </p:sp>
      <p:sp>
        <p:nvSpPr>
          <p:cNvPr id="30729" name="TextBox 16"/>
          <p:cNvSpPr txBox="1">
            <a:spLocks noChangeArrowheads="1"/>
          </p:cNvSpPr>
          <p:nvPr/>
        </p:nvSpPr>
        <p:spPr bwMode="auto">
          <a:xfrm>
            <a:off x="5029200" y="1752600"/>
            <a:ext cx="32766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4000">
                <a:solidFill>
                  <a:schemeClr val="tx1"/>
                </a:solidFill>
                <a:latin typeface="Times New Roman" charset="0"/>
              </a:defRPr>
            </a:lvl1pPr>
            <a:lvl2pPr marL="742950" indent="-285750" eaLnBrk="0" hangingPunct="0">
              <a:defRPr sz="4000">
                <a:solidFill>
                  <a:schemeClr val="tx1"/>
                </a:solidFill>
                <a:latin typeface="Times New Roman" charset="0"/>
              </a:defRPr>
            </a:lvl2pPr>
            <a:lvl3pPr marL="1143000" indent="-228600" eaLnBrk="0" hangingPunct="0">
              <a:defRPr sz="4000">
                <a:solidFill>
                  <a:schemeClr val="tx1"/>
                </a:solidFill>
                <a:latin typeface="Times New Roman" charset="0"/>
              </a:defRPr>
            </a:lvl3pPr>
            <a:lvl4pPr marL="1600200" indent="-228600" eaLnBrk="0" hangingPunct="0">
              <a:defRPr sz="4000">
                <a:solidFill>
                  <a:schemeClr val="tx1"/>
                </a:solidFill>
                <a:latin typeface="Times New Roman" charset="0"/>
              </a:defRPr>
            </a:lvl4pPr>
            <a:lvl5pPr marL="2057400" indent="-228600" eaLnBrk="0" hangingPunct="0">
              <a:defRPr sz="4000">
                <a:solidFill>
                  <a:schemeClr val="tx1"/>
                </a:solidFill>
                <a:latin typeface="Times New Roman" charset="0"/>
              </a:defRPr>
            </a:lvl5pPr>
            <a:lvl6pPr marL="2514600" indent="-228600" eaLnBrk="0" fontAlgn="base" hangingPunct="0">
              <a:spcBef>
                <a:spcPct val="0"/>
              </a:spcBef>
              <a:spcAft>
                <a:spcPct val="0"/>
              </a:spcAft>
              <a:defRPr sz="4000">
                <a:solidFill>
                  <a:schemeClr val="tx1"/>
                </a:solidFill>
                <a:latin typeface="Times New Roman" charset="0"/>
              </a:defRPr>
            </a:lvl6pPr>
            <a:lvl7pPr marL="2971800" indent="-228600" eaLnBrk="0" fontAlgn="base" hangingPunct="0">
              <a:spcBef>
                <a:spcPct val="0"/>
              </a:spcBef>
              <a:spcAft>
                <a:spcPct val="0"/>
              </a:spcAft>
              <a:defRPr sz="4000">
                <a:solidFill>
                  <a:schemeClr val="tx1"/>
                </a:solidFill>
                <a:latin typeface="Times New Roman" charset="0"/>
              </a:defRPr>
            </a:lvl7pPr>
            <a:lvl8pPr marL="3429000" indent="-228600" eaLnBrk="0" fontAlgn="base" hangingPunct="0">
              <a:spcBef>
                <a:spcPct val="0"/>
              </a:spcBef>
              <a:spcAft>
                <a:spcPct val="0"/>
              </a:spcAft>
              <a:defRPr sz="4000">
                <a:solidFill>
                  <a:schemeClr val="tx1"/>
                </a:solidFill>
                <a:latin typeface="Times New Roman" charset="0"/>
              </a:defRPr>
            </a:lvl8pPr>
            <a:lvl9pPr marL="3886200" indent="-228600" eaLnBrk="0" fontAlgn="base" hangingPunct="0">
              <a:spcBef>
                <a:spcPct val="0"/>
              </a:spcBef>
              <a:spcAft>
                <a:spcPct val="0"/>
              </a:spcAft>
              <a:defRPr sz="4000">
                <a:solidFill>
                  <a:schemeClr val="tx1"/>
                </a:solidFill>
                <a:latin typeface="Times New Roman" charset="0"/>
              </a:defRPr>
            </a:lvl9pPr>
          </a:lstStyle>
          <a:p>
            <a:pPr algn="ctr" eaLnBrk="1" hangingPunct="1"/>
            <a:r>
              <a:rPr lang="en-US" sz="2400"/>
              <a:t>Guerrilla Marketing</a:t>
            </a:r>
          </a:p>
        </p:txBody>
      </p:sp>
      <p:sp>
        <p:nvSpPr>
          <p:cNvPr id="30730" name="TextBox 17"/>
          <p:cNvSpPr txBox="1">
            <a:spLocks noChangeArrowheads="1"/>
          </p:cNvSpPr>
          <p:nvPr/>
        </p:nvSpPr>
        <p:spPr bwMode="auto">
          <a:xfrm>
            <a:off x="762000" y="2514600"/>
            <a:ext cx="3124200"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4000">
                <a:solidFill>
                  <a:schemeClr val="tx1"/>
                </a:solidFill>
                <a:latin typeface="Times New Roman" charset="0"/>
              </a:defRPr>
            </a:lvl1pPr>
            <a:lvl2pPr marL="742950" indent="-285750" eaLnBrk="0" hangingPunct="0">
              <a:defRPr sz="4000">
                <a:solidFill>
                  <a:schemeClr val="tx1"/>
                </a:solidFill>
                <a:latin typeface="Times New Roman" charset="0"/>
              </a:defRPr>
            </a:lvl2pPr>
            <a:lvl3pPr marL="1143000" indent="-228600" eaLnBrk="0" hangingPunct="0">
              <a:defRPr sz="4000">
                <a:solidFill>
                  <a:schemeClr val="tx1"/>
                </a:solidFill>
                <a:latin typeface="Times New Roman" charset="0"/>
              </a:defRPr>
            </a:lvl3pPr>
            <a:lvl4pPr marL="1600200" indent="-228600" eaLnBrk="0" hangingPunct="0">
              <a:defRPr sz="4000">
                <a:solidFill>
                  <a:schemeClr val="tx1"/>
                </a:solidFill>
                <a:latin typeface="Times New Roman" charset="0"/>
              </a:defRPr>
            </a:lvl4pPr>
            <a:lvl5pPr marL="2057400" indent="-228600" eaLnBrk="0" hangingPunct="0">
              <a:defRPr sz="4000">
                <a:solidFill>
                  <a:schemeClr val="tx1"/>
                </a:solidFill>
                <a:latin typeface="Times New Roman" charset="0"/>
              </a:defRPr>
            </a:lvl5pPr>
            <a:lvl6pPr marL="2514600" indent="-228600" eaLnBrk="0" fontAlgn="base" hangingPunct="0">
              <a:spcBef>
                <a:spcPct val="0"/>
              </a:spcBef>
              <a:spcAft>
                <a:spcPct val="0"/>
              </a:spcAft>
              <a:defRPr sz="4000">
                <a:solidFill>
                  <a:schemeClr val="tx1"/>
                </a:solidFill>
                <a:latin typeface="Times New Roman" charset="0"/>
              </a:defRPr>
            </a:lvl6pPr>
            <a:lvl7pPr marL="2971800" indent="-228600" eaLnBrk="0" fontAlgn="base" hangingPunct="0">
              <a:spcBef>
                <a:spcPct val="0"/>
              </a:spcBef>
              <a:spcAft>
                <a:spcPct val="0"/>
              </a:spcAft>
              <a:defRPr sz="4000">
                <a:solidFill>
                  <a:schemeClr val="tx1"/>
                </a:solidFill>
                <a:latin typeface="Times New Roman" charset="0"/>
              </a:defRPr>
            </a:lvl7pPr>
            <a:lvl8pPr marL="3429000" indent="-228600" eaLnBrk="0" fontAlgn="base" hangingPunct="0">
              <a:spcBef>
                <a:spcPct val="0"/>
              </a:spcBef>
              <a:spcAft>
                <a:spcPct val="0"/>
              </a:spcAft>
              <a:defRPr sz="4000">
                <a:solidFill>
                  <a:schemeClr val="tx1"/>
                </a:solidFill>
                <a:latin typeface="Times New Roman" charset="0"/>
              </a:defRPr>
            </a:lvl8pPr>
            <a:lvl9pPr marL="3886200" indent="-228600" eaLnBrk="0" fontAlgn="base" hangingPunct="0">
              <a:spcBef>
                <a:spcPct val="0"/>
              </a:spcBef>
              <a:spcAft>
                <a:spcPct val="0"/>
              </a:spcAft>
              <a:defRPr sz="4000">
                <a:solidFill>
                  <a:schemeClr val="tx1"/>
                </a:solidFill>
                <a:latin typeface="Times New Roman" charset="0"/>
              </a:defRPr>
            </a:lvl9pPr>
          </a:lstStyle>
          <a:p>
            <a:pPr algn="ctr" eaLnBrk="1" hangingPunct="1"/>
            <a:r>
              <a:rPr lang="en-US" sz="2400" dirty="0" smtClean="0"/>
              <a:t>Facilitates </a:t>
            </a:r>
            <a:r>
              <a:rPr lang="en-US" sz="2400" dirty="0"/>
              <a:t>and encourages people to pass along a marketing message about a particular product or service</a:t>
            </a:r>
          </a:p>
        </p:txBody>
      </p:sp>
      <p:sp>
        <p:nvSpPr>
          <p:cNvPr id="30731" name="TextBox 18"/>
          <p:cNvSpPr txBox="1">
            <a:spLocks noChangeArrowheads="1"/>
          </p:cNvSpPr>
          <p:nvPr/>
        </p:nvSpPr>
        <p:spPr bwMode="auto">
          <a:xfrm>
            <a:off x="5029200" y="2514600"/>
            <a:ext cx="3124200" cy="3785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4000">
                <a:solidFill>
                  <a:schemeClr val="tx1"/>
                </a:solidFill>
                <a:latin typeface="Times New Roman" charset="0"/>
              </a:defRPr>
            </a:lvl1pPr>
            <a:lvl2pPr marL="742950" indent="-285750" eaLnBrk="0" hangingPunct="0">
              <a:defRPr sz="4000">
                <a:solidFill>
                  <a:schemeClr val="tx1"/>
                </a:solidFill>
                <a:latin typeface="Times New Roman" charset="0"/>
              </a:defRPr>
            </a:lvl2pPr>
            <a:lvl3pPr marL="1143000" indent="-228600" eaLnBrk="0" hangingPunct="0">
              <a:defRPr sz="4000">
                <a:solidFill>
                  <a:schemeClr val="tx1"/>
                </a:solidFill>
                <a:latin typeface="Times New Roman" charset="0"/>
              </a:defRPr>
            </a:lvl3pPr>
            <a:lvl4pPr marL="1600200" indent="-228600" eaLnBrk="0" hangingPunct="0">
              <a:defRPr sz="4000">
                <a:solidFill>
                  <a:schemeClr val="tx1"/>
                </a:solidFill>
                <a:latin typeface="Times New Roman" charset="0"/>
              </a:defRPr>
            </a:lvl4pPr>
            <a:lvl5pPr marL="2057400" indent="-228600" eaLnBrk="0" hangingPunct="0">
              <a:defRPr sz="4000">
                <a:solidFill>
                  <a:schemeClr val="tx1"/>
                </a:solidFill>
                <a:latin typeface="Times New Roman" charset="0"/>
              </a:defRPr>
            </a:lvl5pPr>
            <a:lvl6pPr marL="2514600" indent="-228600" eaLnBrk="0" fontAlgn="base" hangingPunct="0">
              <a:spcBef>
                <a:spcPct val="0"/>
              </a:spcBef>
              <a:spcAft>
                <a:spcPct val="0"/>
              </a:spcAft>
              <a:defRPr sz="4000">
                <a:solidFill>
                  <a:schemeClr val="tx1"/>
                </a:solidFill>
                <a:latin typeface="Times New Roman" charset="0"/>
              </a:defRPr>
            </a:lvl6pPr>
            <a:lvl7pPr marL="2971800" indent="-228600" eaLnBrk="0" fontAlgn="base" hangingPunct="0">
              <a:spcBef>
                <a:spcPct val="0"/>
              </a:spcBef>
              <a:spcAft>
                <a:spcPct val="0"/>
              </a:spcAft>
              <a:defRPr sz="4000">
                <a:solidFill>
                  <a:schemeClr val="tx1"/>
                </a:solidFill>
                <a:latin typeface="Times New Roman" charset="0"/>
              </a:defRPr>
            </a:lvl7pPr>
            <a:lvl8pPr marL="3429000" indent="-228600" eaLnBrk="0" fontAlgn="base" hangingPunct="0">
              <a:spcBef>
                <a:spcPct val="0"/>
              </a:spcBef>
              <a:spcAft>
                <a:spcPct val="0"/>
              </a:spcAft>
              <a:defRPr sz="4000">
                <a:solidFill>
                  <a:schemeClr val="tx1"/>
                </a:solidFill>
                <a:latin typeface="Times New Roman" charset="0"/>
              </a:defRPr>
            </a:lvl8pPr>
            <a:lvl9pPr marL="3886200" indent="-228600" eaLnBrk="0" fontAlgn="base" hangingPunct="0">
              <a:spcBef>
                <a:spcPct val="0"/>
              </a:spcBef>
              <a:spcAft>
                <a:spcPct val="0"/>
              </a:spcAft>
              <a:defRPr sz="4000">
                <a:solidFill>
                  <a:schemeClr val="tx1"/>
                </a:solidFill>
                <a:latin typeface="Times New Roman" charset="0"/>
              </a:defRPr>
            </a:lvl9pPr>
          </a:lstStyle>
          <a:p>
            <a:pPr algn="ctr" eaLnBrk="1" hangingPunct="1"/>
            <a:r>
              <a:rPr lang="en-US" sz="2400" dirty="0"/>
              <a:t>A low-budget approach to marketing that relies on ingenuity, cleverness, and surprise rather than traditional </a:t>
            </a:r>
            <a:r>
              <a:rPr lang="en-US" sz="2400" dirty="0" smtClean="0"/>
              <a:t>techniques</a:t>
            </a:r>
          </a:p>
          <a:p>
            <a:pPr algn="ctr" eaLnBrk="1" hangingPunct="1"/>
            <a:r>
              <a:rPr lang="en-US" sz="2400" dirty="0" smtClean="0">
                <a:hlinkClick r:id="rId2"/>
              </a:rPr>
              <a:t>http://www.mediagang.co.uk/portfolio/reverse-graffiti-advertising/</a:t>
            </a:r>
            <a:endParaRPr lang="en-US" sz="2400" dirty="0" smtClean="0"/>
          </a:p>
          <a:p>
            <a:pPr algn="ctr" eaLnBrk="1" hangingPunct="1"/>
            <a:endParaRPr lang="en-US" sz="2400" dirty="0"/>
          </a:p>
        </p:txBody>
      </p:sp>
    </p:spTree>
    <p:extLst>
      <p:ext uri="{BB962C8B-B14F-4D97-AF65-F5344CB8AC3E}">
        <p14:creationId xmlns:p14="http://schemas.microsoft.com/office/powerpoint/2010/main" val="4102050003"/>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457200" y="152400"/>
            <a:ext cx="8229600" cy="1143000"/>
          </a:xfrm>
        </p:spPr>
        <p:txBody>
          <a:bodyPr/>
          <a:lstStyle/>
          <a:p>
            <a:pPr eaLnBrk="1" hangingPunct="1"/>
            <a:r>
              <a:rPr lang="en-US" sz="3600" smtClean="0">
                <a:latin typeface="Times New Roman" charset="0"/>
              </a:rPr>
              <a:t>Place (or Distribution)</a:t>
            </a:r>
          </a:p>
        </p:txBody>
      </p:sp>
      <p:sp>
        <p:nvSpPr>
          <p:cNvPr id="31747" name="Rectangle 3"/>
          <p:cNvSpPr>
            <a:spLocks noGrp="1" noChangeArrowheads="1"/>
          </p:cNvSpPr>
          <p:nvPr>
            <p:ph type="body" idx="1"/>
          </p:nvPr>
        </p:nvSpPr>
        <p:spPr/>
        <p:txBody>
          <a:bodyPr>
            <a:normAutofit lnSpcReduction="10000"/>
          </a:bodyPr>
          <a:lstStyle/>
          <a:p>
            <a:pPr eaLnBrk="1" hangingPunct="1"/>
            <a:r>
              <a:rPr lang="en-US" sz="2800" smtClean="0">
                <a:latin typeface="Times New Roman" charset="0"/>
              </a:rPr>
              <a:t>Place</a:t>
            </a:r>
          </a:p>
          <a:p>
            <a:pPr lvl="1" eaLnBrk="1" hangingPunct="1"/>
            <a:r>
              <a:rPr lang="en-US" sz="2400" smtClean="0">
                <a:latin typeface="Times New Roman" charset="0"/>
              </a:rPr>
              <a:t>Encompasses all the activities that move a firm’s product from its place of origin to the consumer.  </a:t>
            </a:r>
          </a:p>
          <a:p>
            <a:pPr lvl="1" eaLnBrk="1" hangingPunct="1"/>
            <a:r>
              <a:rPr lang="en-US" sz="2400" smtClean="0">
                <a:latin typeface="Times New Roman" charset="0"/>
              </a:rPr>
              <a:t>The first choice a firm has to make regarding distribution is whether to sell its products directly to consumers or through intermediaries (such as wholesalers and retailers).</a:t>
            </a:r>
          </a:p>
          <a:p>
            <a:pPr lvl="1" eaLnBrk="1" hangingPunct="1"/>
            <a:r>
              <a:rPr lang="en-US" sz="2400" smtClean="0">
                <a:latin typeface="Times New Roman" charset="0"/>
              </a:rPr>
              <a:t>Within most industries, both choices are available, so the decision typically depends on how a firm believes its target market wants to buy its product.</a:t>
            </a:r>
          </a:p>
        </p:txBody>
      </p:sp>
      <p:sp>
        <p:nvSpPr>
          <p:cNvPr id="31748" name="Line 4"/>
          <p:cNvSpPr>
            <a:spLocks noChangeShapeType="1"/>
          </p:cNvSpPr>
          <p:nvPr/>
        </p:nvSpPr>
        <p:spPr bwMode="auto">
          <a:xfrm>
            <a:off x="0" y="1371600"/>
            <a:ext cx="9144000" cy="0"/>
          </a:xfrm>
          <a:prstGeom prst="line">
            <a:avLst/>
          </a:prstGeom>
          <a:noFill/>
          <a:ln w="38100">
            <a:solidFill>
              <a:srgbClr val="9933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8" name="Slide Number Placeholder 7"/>
          <p:cNvSpPr>
            <a:spLocks noGrp="1"/>
          </p:cNvSpPr>
          <p:nvPr>
            <p:ph type="sldNum" sz="quarter" idx="12"/>
          </p:nvPr>
        </p:nvSpPr>
        <p:spPr/>
        <p:txBody>
          <a:bodyPr/>
          <a:lstStyle/>
          <a:p>
            <a:pPr>
              <a:defRPr/>
            </a:pPr>
            <a:r>
              <a:rPr lang="en-US" smtClean="0"/>
              <a:t>11-</a:t>
            </a:r>
            <a:fld id="{DF609D03-CBD4-44A7-B110-CD9CB13E33E4}" type="slidenum">
              <a:rPr lang="en-US" smtClean="0"/>
              <a:pPr>
                <a:defRPr/>
              </a:pPr>
              <a:t>40</a:t>
            </a:fld>
            <a:endParaRPr lang="en-US"/>
          </a:p>
        </p:txBody>
      </p:sp>
    </p:spTree>
    <p:extLst>
      <p:ext uri="{BB962C8B-B14F-4D97-AF65-F5344CB8AC3E}">
        <p14:creationId xmlns:p14="http://schemas.microsoft.com/office/powerpoint/2010/main" val="310915208"/>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xfrm>
            <a:off x="457200" y="152400"/>
            <a:ext cx="8229600" cy="1143000"/>
          </a:xfrm>
        </p:spPr>
        <p:txBody>
          <a:bodyPr/>
          <a:lstStyle/>
          <a:p>
            <a:pPr eaLnBrk="1" hangingPunct="1"/>
            <a:r>
              <a:rPr lang="en-US" sz="3600" smtClean="0">
                <a:latin typeface="Times New Roman" charset="0"/>
              </a:rPr>
              <a:t>Selling Direct Vs. Selling Through an Intermediary</a:t>
            </a:r>
            <a:br>
              <a:rPr lang="en-US" sz="3600" smtClean="0">
                <a:latin typeface="Times New Roman" charset="0"/>
              </a:rPr>
            </a:br>
            <a:r>
              <a:rPr lang="en-US" sz="2000" smtClean="0">
                <a:latin typeface="Times New Roman" charset="0"/>
              </a:rPr>
              <a:t>1 of 2</a:t>
            </a:r>
            <a:endParaRPr lang="en-US" sz="3600" smtClean="0">
              <a:latin typeface="Times New Roman" charset="0"/>
            </a:endParaRPr>
          </a:p>
        </p:txBody>
      </p:sp>
      <p:sp>
        <p:nvSpPr>
          <p:cNvPr id="32771" name="Line 3"/>
          <p:cNvSpPr>
            <a:spLocks noChangeShapeType="1"/>
          </p:cNvSpPr>
          <p:nvPr/>
        </p:nvSpPr>
        <p:spPr bwMode="auto">
          <a:xfrm>
            <a:off x="0" y="1447800"/>
            <a:ext cx="9144000" cy="0"/>
          </a:xfrm>
          <a:prstGeom prst="line">
            <a:avLst/>
          </a:prstGeom>
          <a:noFill/>
          <a:ln w="38100">
            <a:solidFill>
              <a:srgbClr val="9933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32772" name="Rectangle 5"/>
          <p:cNvSpPr>
            <a:spLocks noChangeArrowheads="1"/>
          </p:cNvSpPr>
          <p:nvPr/>
        </p:nvSpPr>
        <p:spPr bwMode="auto">
          <a:xfrm>
            <a:off x="304800" y="2057400"/>
            <a:ext cx="8534400" cy="4114800"/>
          </a:xfrm>
          <a:prstGeom prst="rect">
            <a:avLst/>
          </a:prstGeom>
          <a:solidFill>
            <a:srgbClr val="FFFFCC"/>
          </a:solidFill>
          <a:ln w="9525">
            <a:solidFill>
              <a:schemeClr val="tx1"/>
            </a:solidFill>
            <a:miter lim="800000"/>
            <a:headEnd/>
            <a:tailEnd/>
          </a:ln>
        </p:spPr>
        <p:txBody>
          <a:bodyPr wrap="none" anchor="ctr"/>
          <a:lstStyle/>
          <a:p>
            <a:endParaRPr lang="en-US"/>
          </a:p>
        </p:txBody>
      </p:sp>
      <p:sp>
        <p:nvSpPr>
          <p:cNvPr id="32773" name="Line 8"/>
          <p:cNvSpPr>
            <a:spLocks noChangeShapeType="1"/>
          </p:cNvSpPr>
          <p:nvPr/>
        </p:nvSpPr>
        <p:spPr bwMode="auto">
          <a:xfrm>
            <a:off x="2286000" y="2057400"/>
            <a:ext cx="0" cy="41148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32774" name="Text Box 9"/>
          <p:cNvSpPr txBox="1">
            <a:spLocks noChangeArrowheads="1"/>
          </p:cNvSpPr>
          <p:nvPr/>
        </p:nvSpPr>
        <p:spPr bwMode="auto">
          <a:xfrm>
            <a:off x="457200" y="2133600"/>
            <a:ext cx="17526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4000">
                <a:solidFill>
                  <a:schemeClr val="tx1"/>
                </a:solidFill>
                <a:latin typeface="Times New Roman" charset="0"/>
              </a:defRPr>
            </a:lvl1pPr>
            <a:lvl2pPr marL="742950" indent="-285750" eaLnBrk="0" hangingPunct="0">
              <a:defRPr sz="4000">
                <a:solidFill>
                  <a:schemeClr val="tx1"/>
                </a:solidFill>
                <a:latin typeface="Times New Roman" charset="0"/>
              </a:defRPr>
            </a:lvl2pPr>
            <a:lvl3pPr marL="1143000" indent="-228600" eaLnBrk="0" hangingPunct="0">
              <a:defRPr sz="4000">
                <a:solidFill>
                  <a:schemeClr val="tx1"/>
                </a:solidFill>
                <a:latin typeface="Times New Roman" charset="0"/>
              </a:defRPr>
            </a:lvl3pPr>
            <a:lvl4pPr marL="1600200" indent="-228600" eaLnBrk="0" hangingPunct="0">
              <a:defRPr sz="4000">
                <a:solidFill>
                  <a:schemeClr val="tx1"/>
                </a:solidFill>
                <a:latin typeface="Times New Roman" charset="0"/>
              </a:defRPr>
            </a:lvl4pPr>
            <a:lvl5pPr marL="2057400" indent="-228600" eaLnBrk="0" hangingPunct="0">
              <a:defRPr sz="4000">
                <a:solidFill>
                  <a:schemeClr val="tx1"/>
                </a:solidFill>
                <a:latin typeface="Times New Roman" charset="0"/>
              </a:defRPr>
            </a:lvl5pPr>
            <a:lvl6pPr marL="2514600" indent="-228600" eaLnBrk="0" fontAlgn="base" hangingPunct="0">
              <a:spcBef>
                <a:spcPct val="0"/>
              </a:spcBef>
              <a:spcAft>
                <a:spcPct val="0"/>
              </a:spcAft>
              <a:defRPr sz="4000">
                <a:solidFill>
                  <a:schemeClr val="tx1"/>
                </a:solidFill>
                <a:latin typeface="Times New Roman" charset="0"/>
              </a:defRPr>
            </a:lvl6pPr>
            <a:lvl7pPr marL="2971800" indent="-228600" eaLnBrk="0" fontAlgn="base" hangingPunct="0">
              <a:spcBef>
                <a:spcPct val="0"/>
              </a:spcBef>
              <a:spcAft>
                <a:spcPct val="0"/>
              </a:spcAft>
              <a:defRPr sz="4000">
                <a:solidFill>
                  <a:schemeClr val="tx1"/>
                </a:solidFill>
                <a:latin typeface="Times New Roman" charset="0"/>
              </a:defRPr>
            </a:lvl7pPr>
            <a:lvl8pPr marL="3429000" indent="-228600" eaLnBrk="0" fontAlgn="base" hangingPunct="0">
              <a:spcBef>
                <a:spcPct val="0"/>
              </a:spcBef>
              <a:spcAft>
                <a:spcPct val="0"/>
              </a:spcAft>
              <a:defRPr sz="4000">
                <a:solidFill>
                  <a:schemeClr val="tx1"/>
                </a:solidFill>
                <a:latin typeface="Times New Roman" charset="0"/>
              </a:defRPr>
            </a:lvl8pPr>
            <a:lvl9pPr marL="3886200" indent="-228600" eaLnBrk="0" fontAlgn="base" hangingPunct="0">
              <a:spcBef>
                <a:spcPct val="0"/>
              </a:spcBef>
              <a:spcAft>
                <a:spcPct val="0"/>
              </a:spcAft>
              <a:defRPr sz="4000">
                <a:solidFill>
                  <a:schemeClr val="tx1"/>
                </a:solidFill>
                <a:latin typeface="Times New Roman" charset="0"/>
              </a:defRPr>
            </a:lvl9pPr>
          </a:lstStyle>
          <a:p>
            <a:pPr algn="ctr" eaLnBrk="1" hangingPunct="1">
              <a:spcBef>
                <a:spcPct val="50000"/>
              </a:spcBef>
            </a:pPr>
            <a:r>
              <a:rPr lang="en-US" sz="2000"/>
              <a:t>Approach to Distribution</a:t>
            </a:r>
          </a:p>
        </p:txBody>
      </p:sp>
      <p:sp>
        <p:nvSpPr>
          <p:cNvPr id="32775" name="Text Box 10"/>
          <p:cNvSpPr txBox="1">
            <a:spLocks noChangeArrowheads="1"/>
          </p:cNvSpPr>
          <p:nvPr/>
        </p:nvSpPr>
        <p:spPr bwMode="auto">
          <a:xfrm>
            <a:off x="3505200" y="2209800"/>
            <a:ext cx="28956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4000">
                <a:solidFill>
                  <a:schemeClr val="tx1"/>
                </a:solidFill>
                <a:latin typeface="Times New Roman" charset="0"/>
              </a:defRPr>
            </a:lvl1pPr>
            <a:lvl2pPr marL="742950" indent="-285750" eaLnBrk="0" hangingPunct="0">
              <a:defRPr sz="4000">
                <a:solidFill>
                  <a:schemeClr val="tx1"/>
                </a:solidFill>
                <a:latin typeface="Times New Roman" charset="0"/>
              </a:defRPr>
            </a:lvl2pPr>
            <a:lvl3pPr marL="1143000" indent="-228600" eaLnBrk="0" hangingPunct="0">
              <a:defRPr sz="4000">
                <a:solidFill>
                  <a:schemeClr val="tx1"/>
                </a:solidFill>
                <a:latin typeface="Times New Roman" charset="0"/>
              </a:defRPr>
            </a:lvl3pPr>
            <a:lvl4pPr marL="1600200" indent="-228600" eaLnBrk="0" hangingPunct="0">
              <a:defRPr sz="4000">
                <a:solidFill>
                  <a:schemeClr val="tx1"/>
                </a:solidFill>
                <a:latin typeface="Times New Roman" charset="0"/>
              </a:defRPr>
            </a:lvl4pPr>
            <a:lvl5pPr marL="2057400" indent="-228600" eaLnBrk="0" hangingPunct="0">
              <a:defRPr sz="4000">
                <a:solidFill>
                  <a:schemeClr val="tx1"/>
                </a:solidFill>
                <a:latin typeface="Times New Roman" charset="0"/>
              </a:defRPr>
            </a:lvl5pPr>
            <a:lvl6pPr marL="2514600" indent="-228600" eaLnBrk="0" fontAlgn="base" hangingPunct="0">
              <a:spcBef>
                <a:spcPct val="0"/>
              </a:spcBef>
              <a:spcAft>
                <a:spcPct val="0"/>
              </a:spcAft>
              <a:defRPr sz="4000">
                <a:solidFill>
                  <a:schemeClr val="tx1"/>
                </a:solidFill>
                <a:latin typeface="Times New Roman" charset="0"/>
              </a:defRPr>
            </a:lvl6pPr>
            <a:lvl7pPr marL="2971800" indent="-228600" eaLnBrk="0" fontAlgn="base" hangingPunct="0">
              <a:spcBef>
                <a:spcPct val="0"/>
              </a:spcBef>
              <a:spcAft>
                <a:spcPct val="0"/>
              </a:spcAft>
              <a:defRPr sz="4000">
                <a:solidFill>
                  <a:schemeClr val="tx1"/>
                </a:solidFill>
                <a:latin typeface="Times New Roman" charset="0"/>
              </a:defRPr>
            </a:lvl7pPr>
            <a:lvl8pPr marL="3429000" indent="-228600" eaLnBrk="0" fontAlgn="base" hangingPunct="0">
              <a:spcBef>
                <a:spcPct val="0"/>
              </a:spcBef>
              <a:spcAft>
                <a:spcPct val="0"/>
              </a:spcAft>
              <a:defRPr sz="4000">
                <a:solidFill>
                  <a:schemeClr val="tx1"/>
                </a:solidFill>
                <a:latin typeface="Times New Roman" charset="0"/>
              </a:defRPr>
            </a:lvl8pPr>
            <a:lvl9pPr marL="3886200" indent="-228600" eaLnBrk="0" fontAlgn="base" hangingPunct="0">
              <a:spcBef>
                <a:spcPct val="0"/>
              </a:spcBef>
              <a:spcAft>
                <a:spcPct val="0"/>
              </a:spcAft>
              <a:defRPr sz="4000">
                <a:solidFill>
                  <a:schemeClr val="tx1"/>
                </a:solidFill>
                <a:latin typeface="Times New Roman" charset="0"/>
              </a:defRPr>
            </a:lvl9pPr>
          </a:lstStyle>
          <a:p>
            <a:pPr algn="ctr" eaLnBrk="1" hangingPunct="1">
              <a:spcBef>
                <a:spcPct val="50000"/>
              </a:spcBef>
            </a:pPr>
            <a:r>
              <a:rPr lang="en-US" sz="2000"/>
              <a:t>Description</a:t>
            </a:r>
          </a:p>
        </p:txBody>
      </p:sp>
      <p:sp>
        <p:nvSpPr>
          <p:cNvPr id="32776" name="Text Box 11"/>
          <p:cNvSpPr txBox="1">
            <a:spLocks noChangeArrowheads="1"/>
          </p:cNvSpPr>
          <p:nvPr/>
        </p:nvSpPr>
        <p:spPr bwMode="auto">
          <a:xfrm>
            <a:off x="609600" y="3200400"/>
            <a:ext cx="13716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4000">
                <a:solidFill>
                  <a:schemeClr val="tx1"/>
                </a:solidFill>
                <a:latin typeface="Times New Roman" charset="0"/>
              </a:defRPr>
            </a:lvl1pPr>
            <a:lvl2pPr marL="742950" indent="-285750" eaLnBrk="0" hangingPunct="0">
              <a:defRPr sz="4000">
                <a:solidFill>
                  <a:schemeClr val="tx1"/>
                </a:solidFill>
                <a:latin typeface="Times New Roman" charset="0"/>
              </a:defRPr>
            </a:lvl2pPr>
            <a:lvl3pPr marL="1143000" indent="-228600" eaLnBrk="0" hangingPunct="0">
              <a:defRPr sz="4000">
                <a:solidFill>
                  <a:schemeClr val="tx1"/>
                </a:solidFill>
                <a:latin typeface="Times New Roman" charset="0"/>
              </a:defRPr>
            </a:lvl3pPr>
            <a:lvl4pPr marL="1600200" indent="-228600" eaLnBrk="0" hangingPunct="0">
              <a:defRPr sz="4000">
                <a:solidFill>
                  <a:schemeClr val="tx1"/>
                </a:solidFill>
                <a:latin typeface="Times New Roman" charset="0"/>
              </a:defRPr>
            </a:lvl4pPr>
            <a:lvl5pPr marL="2057400" indent="-228600" eaLnBrk="0" hangingPunct="0">
              <a:defRPr sz="4000">
                <a:solidFill>
                  <a:schemeClr val="tx1"/>
                </a:solidFill>
                <a:latin typeface="Times New Roman" charset="0"/>
              </a:defRPr>
            </a:lvl5pPr>
            <a:lvl6pPr marL="2514600" indent="-228600" eaLnBrk="0" fontAlgn="base" hangingPunct="0">
              <a:spcBef>
                <a:spcPct val="0"/>
              </a:spcBef>
              <a:spcAft>
                <a:spcPct val="0"/>
              </a:spcAft>
              <a:defRPr sz="4000">
                <a:solidFill>
                  <a:schemeClr val="tx1"/>
                </a:solidFill>
                <a:latin typeface="Times New Roman" charset="0"/>
              </a:defRPr>
            </a:lvl6pPr>
            <a:lvl7pPr marL="2971800" indent="-228600" eaLnBrk="0" fontAlgn="base" hangingPunct="0">
              <a:spcBef>
                <a:spcPct val="0"/>
              </a:spcBef>
              <a:spcAft>
                <a:spcPct val="0"/>
              </a:spcAft>
              <a:defRPr sz="4000">
                <a:solidFill>
                  <a:schemeClr val="tx1"/>
                </a:solidFill>
                <a:latin typeface="Times New Roman" charset="0"/>
              </a:defRPr>
            </a:lvl7pPr>
            <a:lvl8pPr marL="3429000" indent="-228600" eaLnBrk="0" fontAlgn="base" hangingPunct="0">
              <a:spcBef>
                <a:spcPct val="0"/>
              </a:spcBef>
              <a:spcAft>
                <a:spcPct val="0"/>
              </a:spcAft>
              <a:defRPr sz="4000">
                <a:solidFill>
                  <a:schemeClr val="tx1"/>
                </a:solidFill>
                <a:latin typeface="Times New Roman" charset="0"/>
              </a:defRPr>
            </a:lvl8pPr>
            <a:lvl9pPr marL="3886200" indent="-228600" eaLnBrk="0" fontAlgn="base" hangingPunct="0">
              <a:spcBef>
                <a:spcPct val="0"/>
              </a:spcBef>
              <a:spcAft>
                <a:spcPct val="0"/>
              </a:spcAft>
              <a:defRPr sz="4000">
                <a:solidFill>
                  <a:schemeClr val="tx1"/>
                </a:solidFill>
                <a:latin typeface="Times New Roman" charset="0"/>
              </a:defRPr>
            </a:lvl9pPr>
          </a:lstStyle>
          <a:p>
            <a:pPr algn="ctr" eaLnBrk="1" hangingPunct="1">
              <a:spcBef>
                <a:spcPct val="50000"/>
              </a:spcBef>
            </a:pPr>
            <a:r>
              <a:rPr lang="en-US" sz="2000"/>
              <a:t>Selling Direct</a:t>
            </a:r>
          </a:p>
        </p:txBody>
      </p:sp>
      <p:sp>
        <p:nvSpPr>
          <p:cNvPr id="32777" name="Text Box 12"/>
          <p:cNvSpPr txBox="1">
            <a:spLocks noChangeArrowheads="1"/>
          </p:cNvSpPr>
          <p:nvPr/>
        </p:nvSpPr>
        <p:spPr bwMode="auto">
          <a:xfrm>
            <a:off x="381000" y="4648200"/>
            <a:ext cx="19050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4000">
                <a:solidFill>
                  <a:schemeClr val="tx1"/>
                </a:solidFill>
                <a:latin typeface="Times New Roman" charset="0"/>
              </a:defRPr>
            </a:lvl1pPr>
            <a:lvl2pPr marL="742950" indent="-285750" eaLnBrk="0" hangingPunct="0">
              <a:defRPr sz="4000">
                <a:solidFill>
                  <a:schemeClr val="tx1"/>
                </a:solidFill>
                <a:latin typeface="Times New Roman" charset="0"/>
              </a:defRPr>
            </a:lvl2pPr>
            <a:lvl3pPr marL="1143000" indent="-228600" eaLnBrk="0" hangingPunct="0">
              <a:defRPr sz="4000">
                <a:solidFill>
                  <a:schemeClr val="tx1"/>
                </a:solidFill>
                <a:latin typeface="Times New Roman" charset="0"/>
              </a:defRPr>
            </a:lvl3pPr>
            <a:lvl4pPr marL="1600200" indent="-228600" eaLnBrk="0" hangingPunct="0">
              <a:defRPr sz="4000">
                <a:solidFill>
                  <a:schemeClr val="tx1"/>
                </a:solidFill>
                <a:latin typeface="Times New Roman" charset="0"/>
              </a:defRPr>
            </a:lvl4pPr>
            <a:lvl5pPr marL="2057400" indent="-228600" eaLnBrk="0" hangingPunct="0">
              <a:defRPr sz="4000">
                <a:solidFill>
                  <a:schemeClr val="tx1"/>
                </a:solidFill>
                <a:latin typeface="Times New Roman" charset="0"/>
              </a:defRPr>
            </a:lvl5pPr>
            <a:lvl6pPr marL="2514600" indent="-228600" eaLnBrk="0" fontAlgn="base" hangingPunct="0">
              <a:spcBef>
                <a:spcPct val="0"/>
              </a:spcBef>
              <a:spcAft>
                <a:spcPct val="0"/>
              </a:spcAft>
              <a:defRPr sz="4000">
                <a:solidFill>
                  <a:schemeClr val="tx1"/>
                </a:solidFill>
                <a:latin typeface="Times New Roman" charset="0"/>
              </a:defRPr>
            </a:lvl6pPr>
            <a:lvl7pPr marL="2971800" indent="-228600" eaLnBrk="0" fontAlgn="base" hangingPunct="0">
              <a:spcBef>
                <a:spcPct val="0"/>
              </a:spcBef>
              <a:spcAft>
                <a:spcPct val="0"/>
              </a:spcAft>
              <a:defRPr sz="4000">
                <a:solidFill>
                  <a:schemeClr val="tx1"/>
                </a:solidFill>
                <a:latin typeface="Times New Roman" charset="0"/>
              </a:defRPr>
            </a:lvl7pPr>
            <a:lvl8pPr marL="3429000" indent="-228600" eaLnBrk="0" fontAlgn="base" hangingPunct="0">
              <a:spcBef>
                <a:spcPct val="0"/>
              </a:spcBef>
              <a:spcAft>
                <a:spcPct val="0"/>
              </a:spcAft>
              <a:defRPr sz="4000">
                <a:solidFill>
                  <a:schemeClr val="tx1"/>
                </a:solidFill>
                <a:latin typeface="Times New Roman" charset="0"/>
              </a:defRPr>
            </a:lvl8pPr>
            <a:lvl9pPr marL="3886200" indent="-228600" eaLnBrk="0" fontAlgn="base" hangingPunct="0">
              <a:spcBef>
                <a:spcPct val="0"/>
              </a:spcBef>
              <a:spcAft>
                <a:spcPct val="0"/>
              </a:spcAft>
              <a:defRPr sz="4000">
                <a:solidFill>
                  <a:schemeClr val="tx1"/>
                </a:solidFill>
                <a:latin typeface="Times New Roman" charset="0"/>
              </a:defRPr>
            </a:lvl9pPr>
          </a:lstStyle>
          <a:p>
            <a:pPr algn="ctr" eaLnBrk="1" hangingPunct="1">
              <a:spcBef>
                <a:spcPct val="50000"/>
              </a:spcBef>
            </a:pPr>
            <a:r>
              <a:rPr lang="en-US" sz="2000"/>
              <a:t>Selling Through Intermediaries</a:t>
            </a:r>
          </a:p>
        </p:txBody>
      </p:sp>
      <p:sp>
        <p:nvSpPr>
          <p:cNvPr id="32778" name="Text Box 15"/>
          <p:cNvSpPr txBox="1">
            <a:spLocks noChangeArrowheads="1"/>
          </p:cNvSpPr>
          <p:nvPr/>
        </p:nvSpPr>
        <p:spPr bwMode="auto">
          <a:xfrm>
            <a:off x="2438400" y="3124200"/>
            <a:ext cx="59436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4000">
                <a:solidFill>
                  <a:schemeClr val="tx1"/>
                </a:solidFill>
                <a:latin typeface="Times New Roman" charset="0"/>
              </a:defRPr>
            </a:lvl1pPr>
            <a:lvl2pPr marL="742950" indent="-285750" eaLnBrk="0" hangingPunct="0">
              <a:defRPr sz="4000">
                <a:solidFill>
                  <a:schemeClr val="tx1"/>
                </a:solidFill>
                <a:latin typeface="Times New Roman" charset="0"/>
              </a:defRPr>
            </a:lvl2pPr>
            <a:lvl3pPr marL="1143000" indent="-228600" eaLnBrk="0" hangingPunct="0">
              <a:defRPr sz="4000">
                <a:solidFill>
                  <a:schemeClr val="tx1"/>
                </a:solidFill>
                <a:latin typeface="Times New Roman" charset="0"/>
              </a:defRPr>
            </a:lvl3pPr>
            <a:lvl4pPr marL="1600200" indent="-228600" eaLnBrk="0" hangingPunct="0">
              <a:defRPr sz="4000">
                <a:solidFill>
                  <a:schemeClr val="tx1"/>
                </a:solidFill>
                <a:latin typeface="Times New Roman" charset="0"/>
              </a:defRPr>
            </a:lvl4pPr>
            <a:lvl5pPr marL="2057400" indent="-228600" eaLnBrk="0" hangingPunct="0">
              <a:defRPr sz="4000">
                <a:solidFill>
                  <a:schemeClr val="tx1"/>
                </a:solidFill>
                <a:latin typeface="Times New Roman" charset="0"/>
              </a:defRPr>
            </a:lvl5pPr>
            <a:lvl6pPr marL="2514600" indent="-228600" eaLnBrk="0" fontAlgn="base" hangingPunct="0">
              <a:spcBef>
                <a:spcPct val="0"/>
              </a:spcBef>
              <a:spcAft>
                <a:spcPct val="0"/>
              </a:spcAft>
              <a:defRPr sz="4000">
                <a:solidFill>
                  <a:schemeClr val="tx1"/>
                </a:solidFill>
                <a:latin typeface="Times New Roman" charset="0"/>
              </a:defRPr>
            </a:lvl6pPr>
            <a:lvl7pPr marL="2971800" indent="-228600" eaLnBrk="0" fontAlgn="base" hangingPunct="0">
              <a:spcBef>
                <a:spcPct val="0"/>
              </a:spcBef>
              <a:spcAft>
                <a:spcPct val="0"/>
              </a:spcAft>
              <a:defRPr sz="4000">
                <a:solidFill>
                  <a:schemeClr val="tx1"/>
                </a:solidFill>
                <a:latin typeface="Times New Roman" charset="0"/>
              </a:defRPr>
            </a:lvl7pPr>
            <a:lvl8pPr marL="3429000" indent="-228600" eaLnBrk="0" fontAlgn="base" hangingPunct="0">
              <a:spcBef>
                <a:spcPct val="0"/>
              </a:spcBef>
              <a:spcAft>
                <a:spcPct val="0"/>
              </a:spcAft>
              <a:defRPr sz="4000">
                <a:solidFill>
                  <a:schemeClr val="tx1"/>
                </a:solidFill>
                <a:latin typeface="Times New Roman" charset="0"/>
              </a:defRPr>
            </a:lvl8pPr>
            <a:lvl9pPr marL="3886200" indent="-228600" eaLnBrk="0" fontAlgn="base" hangingPunct="0">
              <a:spcBef>
                <a:spcPct val="0"/>
              </a:spcBef>
              <a:spcAft>
                <a:spcPct val="0"/>
              </a:spcAft>
              <a:defRPr sz="4000">
                <a:solidFill>
                  <a:schemeClr val="tx1"/>
                </a:solidFill>
                <a:latin typeface="Times New Roman" charset="0"/>
              </a:defRPr>
            </a:lvl9pPr>
          </a:lstStyle>
          <a:p>
            <a:pPr algn="ctr" eaLnBrk="1" hangingPunct="1">
              <a:spcBef>
                <a:spcPct val="50000"/>
              </a:spcBef>
            </a:pPr>
            <a:r>
              <a:rPr lang="en-US" sz="2000"/>
              <a:t>Many firms sell direct to the customer, maintaining control of the distribution and sales process.  </a:t>
            </a:r>
          </a:p>
        </p:txBody>
      </p:sp>
      <p:sp>
        <p:nvSpPr>
          <p:cNvPr id="32779" name="Text Box 16"/>
          <p:cNvSpPr txBox="1">
            <a:spLocks noChangeArrowheads="1"/>
          </p:cNvSpPr>
          <p:nvPr/>
        </p:nvSpPr>
        <p:spPr bwMode="auto">
          <a:xfrm>
            <a:off x="2362200" y="4572000"/>
            <a:ext cx="59436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4000">
                <a:solidFill>
                  <a:schemeClr val="tx1"/>
                </a:solidFill>
                <a:latin typeface="Times New Roman" charset="0"/>
              </a:defRPr>
            </a:lvl1pPr>
            <a:lvl2pPr marL="742950" indent="-285750" eaLnBrk="0" hangingPunct="0">
              <a:defRPr sz="4000">
                <a:solidFill>
                  <a:schemeClr val="tx1"/>
                </a:solidFill>
                <a:latin typeface="Times New Roman" charset="0"/>
              </a:defRPr>
            </a:lvl2pPr>
            <a:lvl3pPr marL="1143000" indent="-228600" eaLnBrk="0" hangingPunct="0">
              <a:defRPr sz="4000">
                <a:solidFill>
                  <a:schemeClr val="tx1"/>
                </a:solidFill>
                <a:latin typeface="Times New Roman" charset="0"/>
              </a:defRPr>
            </a:lvl3pPr>
            <a:lvl4pPr marL="1600200" indent="-228600" eaLnBrk="0" hangingPunct="0">
              <a:defRPr sz="4000">
                <a:solidFill>
                  <a:schemeClr val="tx1"/>
                </a:solidFill>
                <a:latin typeface="Times New Roman" charset="0"/>
              </a:defRPr>
            </a:lvl4pPr>
            <a:lvl5pPr marL="2057400" indent="-228600" eaLnBrk="0" hangingPunct="0">
              <a:defRPr sz="4000">
                <a:solidFill>
                  <a:schemeClr val="tx1"/>
                </a:solidFill>
                <a:latin typeface="Times New Roman" charset="0"/>
              </a:defRPr>
            </a:lvl5pPr>
            <a:lvl6pPr marL="2514600" indent="-228600" eaLnBrk="0" fontAlgn="base" hangingPunct="0">
              <a:spcBef>
                <a:spcPct val="0"/>
              </a:spcBef>
              <a:spcAft>
                <a:spcPct val="0"/>
              </a:spcAft>
              <a:defRPr sz="4000">
                <a:solidFill>
                  <a:schemeClr val="tx1"/>
                </a:solidFill>
                <a:latin typeface="Times New Roman" charset="0"/>
              </a:defRPr>
            </a:lvl6pPr>
            <a:lvl7pPr marL="2971800" indent="-228600" eaLnBrk="0" fontAlgn="base" hangingPunct="0">
              <a:spcBef>
                <a:spcPct val="0"/>
              </a:spcBef>
              <a:spcAft>
                <a:spcPct val="0"/>
              </a:spcAft>
              <a:defRPr sz="4000">
                <a:solidFill>
                  <a:schemeClr val="tx1"/>
                </a:solidFill>
                <a:latin typeface="Times New Roman" charset="0"/>
              </a:defRPr>
            </a:lvl7pPr>
            <a:lvl8pPr marL="3429000" indent="-228600" eaLnBrk="0" fontAlgn="base" hangingPunct="0">
              <a:spcBef>
                <a:spcPct val="0"/>
              </a:spcBef>
              <a:spcAft>
                <a:spcPct val="0"/>
              </a:spcAft>
              <a:defRPr sz="4000">
                <a:solidFill>
                  <a:schemeClr val="tx1"/>
                </a:solidFill>
                <a:latin typeface="Times New Roman" charset="0"/>
              </a:defRPr>
            </a:lvl8pPr>
            <a:lvl9pPr marL="3886200" indent="-228600" eaLnBrk="0" fontAlgn="base" hangingPunct="0">
              <a:spcBef>
                <a:spcPct val="0"/>
              </a:spcBef>
              <a:spcAft>
                <a:spcPct val="0"/>
              </a:spcAft>
              <a:defRPr sz="4000">
                <a:solidFill>
                  <a:schemeClr val="tx1"/>
                </a:solidFill>
                <a:latin typeface="Times New Roman" charset="0"/>
              </a:defRPr>
            </a:lvl9pPr>
          </a:lstStyle>
          <a:p>
            <a:pPr algn="ctr" eaLnBrk="1" hangingPunct="1">
              <a:spcBef>
                <a:spcPct val="50000"/>
              </a:spcBef>
            </a:pPr>
            <a:r>
              <a:rPr lang="en-US" sz="2000"/>
              <a:t>Other firms sell through intermediaries and pass off their products to wholesalers who place them in retail outlets to be sold.  </a:t>
            </a:r>
          </a:p>
        </p:txBody>
      </p:sp>
      <p:cxnSp>
        <p:nvCxnSpPr>
          <p:cNvPr id="18" name="Straight Connector 17"/>
          <p:cNvCxnSpPr/>
          <p:nvPr/>
        </p:nvCxnSpPr>
        <p:spPr>
          <a:xfrm>
            <a:off x="304800" y="2819400"/>
            <a:ext cx="8534400" cy="158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304800" y="4419600"/>
            <a:ext cx="8534400" cy="158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6" name="Slide Number Placeholder 15"/>
          <p:cNvSpPr>
            <a:spLocks noGrp="1"/>
          </p:cNvSpPr>
          <p:nvPr>
            <p:ph type="sldNum" sz="quarter" idx="12"/>
          </p:nvPr>
        </p:nvSpPr>
        <p:spPr/>
        <p:txBody>
          <a:bodyPr/>
          <a:lstStyle/>
          <a:p>
            <a:pPr>
              <a:defRPr/>
            </a:pPr>
            <a:r>
              <a:rPr lang="en-US" smtClean="0"/>
              <a:t>11-</a:t>
            </a:r>
            <a:fld id="{9CCE4548-F4F8-4DB0-A1E4-73C66BEAA265}" type="slidenum">
              <a:rPr lang="en-US" smtClean="0"/>
              <a:pPr>
                <a:defRPr/>
              </a:pPr>
              <a:t>41</a:t>
            </a:fld>
            <a:endParaRPr lang="en-US"/>
          </a:p>
        </p:txBody>
      </p:sp>
    </p:spTree>
    <p:extLst>
      <p:ext uri="{BB962C8B-B14F-4D97-AF65-F5344CB8AC3E}">
        <p14:creationId xmlns:p14="http://schemas.microsoft.com/office/powerpoint/2010/main" val="2351355939"/>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457200" y="152400"/>
            <a:ext cx="8229600" cy="1143000"/>
          </a:xfrm>
        </p:spPr>
        <p:txBody>
          <a:bodyPr/>
          <a:lstStyle/>
          <a:p>
            <a:pPr eaLnBrk="1" hangingPunct="1"/>
            <a:r>
              <a:rPr lang="en-US" sz="3600" smtClean="0">
                <a:latin typeface="Times New Roman" charset="0"/>
              </a:rPr>
              <a:t>Selling Direct Vs. Selling Through an Intermediary</a:t>
            </a:r>
            <a:br>
              <a:rPr lang="en-US" sz="3600" smtClean="0">
                <a:latin typeface="Times New Roman" charset="0"/>
              </a:rPr>
            </a:br>
            <a:r>
              <a:rPr lang="en-US" sz="2000" smtClean="0">
                <a:latin typeface="Times New Roman" charset="0"/>
              </a:rPr>
              <a:t>2 of 2</a:t>
            </a:r>
            <a:endParaRPr lang="en-US" sz="3600" smtClean="0">
              <a:latin typeface="Times New Roman" charset="0"/>
            </a:endParaRPr>
          </a:p>
        </p:txBody>
      </p:sp>
      <p:sp>
        <p:nvSpPr>
          <p:cNvPr id="33795" name="Line 4"/>
          <p:cNvSpPr>
            <a:spLocks noChangeShapeType="1"/>
          </p:cNvSpPr>
          <p:nvPr/>
        </p:nvSpPr>
        <p:spPr bwMode="auto">
          <a:xfrm>
            <a:off x="0" y="1524000"/>
            <a:ext cx="9144000" cy="0"/>
          </a:xfrm>
          <a:prstGeom prst="line">
            <a:avLst/>
          </a:prstGeom>
          <a:noFill/>
          <a:ln w="38100">
            <a:solidFill>
              <a:srgbClr val="993300"/>
            </a:solidFill>
            <a:round/>
            <a:headEnd/>
            <a:tailEnd/>
          </a:ln>
          <a:extLst>
            <a:ext uri="{909E8E84-426E-40DD-AFC4-6F175D3DCCD1}">
              <a14:hiddenFill xmlns:a14="http://schemas.microsoft.com/office/drawing/2010/main">
                <a:noFill/>
              </a14:hiddenFill>
            </a:ext>
          </a:extLst>
        </p:spPr>
        <p:txBody>
          <a:bodyPr/>
          <a:lstStyle/>
          <a:p>
            <a:endParaRPr lang="en-GB"/>
          </a:p>
        </p:txBody>
      </p:sp>
      <p:pic>
        <p:nvPicPr>
          <p:cNvPr id="33796"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1828800"/>
            <a:ext cx="8423275" cy="2517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Slide Number Placeholder 6"/>
          <p:cNvSpPr>
            <a:spLocks noGrp="1"/>
          </p:cNvSpPr>
          <p:nvPr>
            <p:ph type="sldNum" sz="quarter" idx="12"/>
          </p:nvPr>
        </p:nvSpPr>
        <p:spPr/>
        <p:txBody>
          <a:bodyPr/>
          <a:lstStyle/>
          <a:p>
            <a:pPr>
              <a:defRPr/>
            </a:pPr>
            <a:r>
              <a:rPr lang="en-US" smtClean="0"/>
              <a:t>11-</a:t>
            </a:r>
            <a:fld id="{F3832040-2AB6-45FA-B2B6-F6287E888C72}" type="slidenum">
              <a:rPr lang="en-US" smtClean="0"/>
              <a:pPr>
                <a:defRPr/>
              </a:pPr>
              <a:t>42</a:t>
            </a:fld>
            <a:endParaRPr lang="en-US"/>
          </a:p>
        </p:txBody>
      </p:sp>
    </p:spTree>
    <p:extLst>
      <p:ext uri="{BB962C8B-B14F-4D97-AF65-F5344CB8AC3E}">
        <p14:creationId xmlns:p14="http://schemas.microsoft.com/office/powerpoint/2010/main" val="3227008568"/>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a:xfrm>
            <a:off x="457200" y="152400"/>
            <a:ext cx="8229600" cy="1143000"/>
          </a:xfrm>
        </p:spPr>
        <p:txBody>
          <a:bodyPr/>
          <a:lstStyle/>
          <a:p>
            <a:pPr eaLnBrk="1" hangingPunct="1"/>
            <a:r>
              <a:rPr lang="en-US" sz="3600" smtClean="0">
                <a:latin typeface="Times New Roman" charset="0"/>
              </a:rPr>
              <a:t>Sales Process</a:t>
            </a:r>
            <a:br>
              <a:rPr lang="en-US" sz="3600" smtClean="0">
                <a:latin typeface="Times New Roman" charset="0"/>
              </a:rPr>
            </a:br>
            <a:r>
              <a:rPr lang="en-US" sz="2000" smtClean="0">
                <a:latin typeface="Times New Roman" charset="0"/>
              </a:rPr>
              <a:t>1 of 3</a:t>
            </a:r>
            <a:endParaRPr lang="en-US" sz="3600" smtClean="0">
              <a:latin typeface="Times New Roman" charset="0"/>
            </a:endParaRPr>
          </a:p>
        </p:txBody>
      </p:sp>
      <p:sp>
        <p:nvSpPr>
          <p:cNvPr id="34819" name="Rectangle 3"/>
          <p:cNvSpPr>
            <a:spLocks noGrp="1" noChangeArrowheads="1"/>
          </p:cNvSpPr>
          <p:nvPr>
            <p:ph type="body" idx="1"/>
          </p:nvPr>
        </p:nvSpPr>
        <p:spPr/>
        <p:txBody>
          <a:bodyPr>
            <a:normAutofit fontScale="92500"/>
          </a:bodyPr>
          <a:lstStyle/>
          <a:p>
            <a:pPr eaLnBrk="1" hangingPunct="1"/>
            <a:r>
              <a:rPr lang="en-US" sz="2800" smtClean="0">
                <a:latin typeface="Times New Roman" charset="0"/>
              </a:rPr>
              <a:t>Sales Process</a:t>
            </a:r>
          </a:p>
          <a:p>
            <a:pPr lvl="1" eaLnBrk="1" hangingPunct="1"/>
            <a:r>
              <a:rPr lang="en-US" sz="2400" smtClean="0">
                <a:latin typeface="Times New Roman" charset="0"/>
              </a:rPr>
              <a:t>A firm’s sales process (or sales funnel) depicts the steps it goes through to identify prospects and close sales.</a:t>
            </a:r>
          </a:p>
          <a:p>
            <a:pPr lvl="1" eaLnBrk="1" hangingPunct="1"/>
            <a:r>
              <a:rPr lang="en-US" sz="2400" smtClean="0">
                <a:latin typeface="Times New Roman" charset="0"/>
              </a:rPr>
              <a:t>A formal sales process involves a number of identifiable steps.</a:t>
            </a:r>
          </a:p>
          <a:p>
            <a:pPr eaLnBrk="1" hangingPunct="1"/>
            <a:r>
              <a:rPr lang="en-US" sz="2800" smtClean="0">
                <a:latin typeface="Times New Roman" charset="0"/>
              </a:rPr>
              <a:t>Importance of Process</a:t>
            </a:r>
          </a:p>
          <a:p>
            <a:pPr lvl="1" eaLnBrk="1" hangingPunct="1"/>
            <a:r>
              <a:rPr lang="en-US" sz="2400" smtClean="0">
                <a:latin typeface="Times New Roman" charset="0"/>
              </a:rPr>
              <a:t>Some companies simply wing it when it comes to sales, which isn’t recommended.</a:t>
            </a:r>
          </a:p>
          <a:p>
            <a:pPr lvl="1" eaLnBrk="1" hangingPunct="1"/>
            <a:r>
              <a:rPr lang="en-US" sz="2400" smtClean="0">
                <a:latin typeface="Times New Roman" charset="0"/>
              </a:rPr>
              <a:t>It’s much better to have a well thought-out approach to prospecting customers and closing sales.</a:t>
            </a:r>
          </a:p>
        </p:txBody>
      </p:sp>
      <p:sp>
        <p:nvSpPr>
          <p:cNvPr id="34820" name="Line 4"/>
          <p:cNvSpPr>
            <a:spLocks noChangeShapeType="1"/>
          </p:cNvSpPr>
          <p:nvPr/>
        </p:nvSpPr>
        <p:spPr bwMode="auto">
          <a:xfrm>
            <a:off x="0" y="1371600"/>
            <a:ext cx="9144000" cy="0"/>
          </a:xfrm>
          <a:prstGeom prst="line">
            <a:avLst/>
          </a:prstGeom>
          <a:noFill/>
          <a:ln w="38100">
            <a:solidFill>
              <a:srgbClr val="9933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8" name="Slide Number Placeholder 7"/>
          <p:cNvSpPr>
            <a:spLocks noGrp="1"/>
          </p:cNvSpPr>
          <p:nvPr>
            <p:ph type="sldNum" sz="quarter" idx="12"/>
          </p:nvPr>
        </p:nvSpPr>
        <p:spPr/>
        <p:txBody>
          <a:bodyPr/>
          <a:lstStyle/>
          <a:p>
            <a:pPr>
              <a:defRPr/>
            </a:pPr>
            <a:r>
              <a:rPr lang="en-US" smtClean="0"/>
              <a:t>11-</a:t>
            </a:r>
            <a:fld id="{BA66DA86-0C8C-4C41-AF3C-1B9A72CA8EC2}" type="slidenum">
              <a:rPr lang="en-US" smtClean="0"/>
              <a:pPr>
                <a:defRPr/>
              </a:pPr>
              <a:t>43</a:t>
            </a:fld>
            <a:endParaRPr lang="en-US"/>
          </a:p>
        </p:txBody>
      </p:sp>
    </p:spTree>
    <p:extLst>
      <p:ext uri="{BB962C8B-B14F-4D97-AF65-F5344CB8AC3E}">
        <p14:creationId xmlns:p14="http://schemas.microsoft.com/office/powerpoint/2010/main" val="2969502968"/>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a:xfrm>
            <a:off x="457200" y="152400"/>
            <a:ext cx="8229600" cy="1143000"/>
          </a:xfrm>
        </p:spPr>
        <p:txBody>
          <a:bodyPr/>
          <a:lstStyle/>
          <a:p>
            <a:pPr eaLnBrk="1" hangingPunct="1"/>
            <a:r>
              <a:rPr lang="en-US" sz="3600" smtClean="0">
                <a:latin typeface="Times New Roman" charset="0"/>
              </a:rPr>
              <a:t>Sales Process</a:t>
            </a:r>
            <a:br>
              <a:rPr lang="en-US" sz="3600" smtClean="0">
                <a:latin typeface="Times New Roman" charset="0"/>
              </a:rPr>
            </a:br>
            <a:r>
              <a:rPr lang="en-US" sz="2000" smtClean="0">
                <a:latin typeface="Times New Roman" charset="0"/>
              </a:rPr>
              <a:t>2 of 3</a:t>
            </a:r>
            <a:endParaRPr lang="en-US" sz="3600" smtClean="0">
              <a:latin typeface="Times New Roman" charset="0"/>
            </a:endParaRPr>
          </a:p>
        </p:txBody>
      </p:sp>
      <p:sp>
        <p:nvSpPr>
          <p:cNvPr id="35843" name="Line 4"/>
          <p:cNvSpPr>
            <a:spLocks noChangeShapeType="1"/>
          </p:cNvSpPr>
          <p:nvPr/>
        </p:nvSpPr>
        <p:spPr bwMode="auto">
          <a:xfrm>
            <a:off x="0" y="1371600"/>
            <a:ext cx="9144000" cy="0"/>
          </a:xfrm>
          <a:prstGeom prst="line">
            <a:avLst/>
          </a:prstGeom>
          <a:noFill/>
          <a:ln w="38100">
            <a:solidFill>
              <a:srgbClr val="9933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8" name="Slide Number Placeholder 7"/>
          <p:cNvSpPr>
            <a:spLocks noGrp="1"/>
          </p:cNvSpPr>
          <p:nvPr>
            <p:ph type="sldNum" sz="quarter" idx="12"/>
          </p:nvPr>
        </p:nvSpPr>
        <p:spPr/>
        <p:txBody>
          <a:bodyPr/>
          <a:lstStyle/>
          <a:p>
            <a:pPr>
              <a:defRPr/>
            </a:pPr>
            <a:r>
              <a:rPr lang="en-US" smtClean="0"/>
              <a:t>11-</a:t>
            </a:r>
            <a:fld id="{C5BBBA21-0D12-435D-8ECB-EEFA04769FC0}" type="slidenum">
              <a:rPr lang="en-US" smtClean="0"/>
              <a:pPr>
                <a:defRPr/>
              </a:pPr>
              <a:t>44</a:t>
            </a:fld>
            <a:endParaRPr lang="en-US"/>
          </a:p>
        </p:txBody>
      </p:sp>
      <p:pic>
        <p:nvPicPr>
          <p:cNvPr id="35847" name="Picture 7" descr="1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 y="1447800"/>
            <a:ext cx="8229600" cy="4800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34398766"/>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xfrm>
            <a:off x="457200" y="152400"/>
            <a:ext cx="8229600" cy="1143000"/>
          </a:xfrm>
        </p:spPr>
        <p:txBody>
          <a:bodyPr/>
          <a:lstStyle/>
          <a:p>
            <a:pPr eaLnBrk="1" hangingPunct="1"/>
            <a:r>
              <a:rPr lang="en-US" sz="3600" smtClean="0">
                <a:latin typeface="Times New Roman" charset="0"/>
              </a:rPr>
              <a:t>Sales Process</a:t>
            </a:r>
            <a:br>
              <a:rPr lang="en-US" sz="3600" smtClean="0">
                <a:latin typeface="Times New Roman" charset="0"/>
              </a:rPr>
            </a:br>
            <a:r>
              <a:rPr lang="en-US" sz="2000" smtClean="0">
                <a:latin typeface="Times New Roman" charset="0"/>
              </a:rPr>
              <a:t>3 of 3</a:t>
            </a:r>
            <a:endParaRPr lang="en-US" sz="3600" smtClean="0">
              <a:latin typeface="Times New Roman" charset="0"/>
            </a:endParaRPr>
          </a:p>
        </p:txBody>
      </p:sp>
      <p:sp>
        <p:nvSpPr>
          <p:cNvPr id="36867" name="Rectangle 3"/>
          <p:cNvSpPr>
            <a:spLocks noGrp="1" noChangeArrowheads="1"/>
          </p:cNvSpPr>
          <p:nvPr>
            <p:ph type="body" idx="1"/>
          </p:nvPr>
        </p:nvSpPr>
        <p:spPr/>
        <p:txBody>
          <a:bodyPr>
            <a:normAutofit fontScale="92500" lnSpcReduction="10000"/>
          </a:bodyPr>
          <a:lstStyle/>
          <a:p>
            <a:pPr eaLnBrk="1" hangingPunct="1"/>
            <a:r>
              <a:rPr lang="en-US" sz="2800" smtClean="0">
                <a:latin typeface="Times New Roman" charset="0"/>
              </a:rPr>
              <a:t>Usefulness of Sales Process</a:t>
            </a:r>
          </a:p>
          <a:p>
            <a:pPr lvl="1" eaLnBrk="1" hangingPunct="1"/>
            <a:r>
              <a:rPr lang="en-US" sz="2400" smtClean="0">
                <a:latin typeface="Times New Roman" charset="0"/>
              </a:rPr>
              <a:t>Mapping the sales process in the manner shown on the previous slide provides a standard method for a firm’s employees to use, and provides a starting point for careful analysis and continuous improvement.</a:t>
            </a:r>
            <a:endParaRPr lang="en-US" smtClean="0">
              <a:latin typeface="Times New Roman" charset="0"/>
            </a:endParaRPr>
          </a:p>
          <a:p>
            <a:pPr lvl="1" eaLnBrk="1" hangingPunct="1"/>
            <a:r>
              <a:rPr lang="en-US" sz="2400" smtClean="0">
                <a:latin typeface="Times New Roman" charset="0"/>
              </a:rPr>
              <a:t>Often, when companies lose an important sale they’ll find that an important step in the sales process was missed or mishandled.</a:t>
            </a:r>
          </a:p>
          <a:p>
            <a:pPr lvl="1" eaLnBrk="1" hangingPunct="1"/>
            <a:r>
              <a:rPr lang="en-US" sz="2400" smtClean="0">
                <a:latin typeface="Times New Roman" charset="0"/>
              </a:rPr>
              <a:t>Having a well thought-out sales process, along with appropriate follow-through, can dramatically improve a company’s sales performance.</a:t>
            </a:r>
          </a:p>
        </p:txBody>
      </p:sp>
      <p:sp>
        <p:nvSpPr>
          <p:cNvPr id="36868" name="Line 4"/>
          <p:cNvSpPr>
            <a:spLocks noChangeShapeType="1"/>
          </p:cNvSpPr>
          <p:nvPr/>
        </p:nvSpPr>
        <p:spPr bwMode="auto">
          <a:xfrm>
            <a:off x="0" y="1371600"/>
            <a:ext cx="9144000" cy="0"/>
          </a:xfrm>
          <a:prstGeom prst="line">
            <a:avLst/>
          </a:prstGeom>
          <a:noFill/>
          <a:ln w="38100">
            <a:solidFill>
              <a:srgbClr val="9933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8" name="Slide Number Placeholder 7"/>
          <p:cNvSpPr>
            <a:spLocks noGrp="1"/>
          </p:cNvSpPr>
          <p:nvPr>
            <p:ph type="sldNum" sz="quarter" idx="12"/>
          </p:nvPr>
        </p:nvSpPr>
        <p:spPr/>
        <p:txBody>
          <a:bodyPr/>
          <a:lstStyle/>
          <a:p>
            <a:pPr>
              <a:defRPr/>
            </a:pPr>
            <a:r>
              <a:rPr lang="en-US" smtClean="0"/>
              <a:t>11-</a:t>
            </a:r>
            <a:fld id="{59ACED4A-F257-45BC-ADCF-518B08E46049}" type="slidenum">
              <a:rPr lang="en-US" smtClean="0"/>
              <a:pPr>
                <a:defRPr/>
              </a:pPr>
              <a:t>45</a:t>
            </a:fld>
            <a:endParaRPr lang="en-US"/>
          </a:p>
        </p:txBody>
      </p:sp>
    </p:spTree>
    <p:extLst>
      <p:ext uri="{BB962C8B-B14F-4D97-AF65-F5344CB8AC3E}">
        <p14:creationId xmlns:p14="http://schemas.microsoft.com/office/powerpoint/2010/main" val="2234125693"/>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5" name="Rectangle 3"/>
          <p:cNvSpPr>
            <a:spLocks noGrp="1" noChangeArrowheads="1"/>
          </p:cNvSpPr>
          <p:nvPr>
            <p:ph idx="1"/>
          </p:nvPr>
        </p:nvSpPr>
        <p:spPr>
          <a:xfrm>
            <a:off x="381000" y="1828800"/>
            <a:ext cx="8534400" cy="4419600"/>
          </a:xfrm>
        </p:spPr>
        <p:txBody>
          <a:bodyPr/>
          <a:lstStyle/>
          <a:p>
            <a:pPr>
              <a:lnSpc>
                <a:spcPct val="90000"/>
              </a:lnSpc>
              <a:spcBef>
                <a:spcPct val="30000"/>
              </a:spcBef>
            </a:pPr>
            <a:r>
              <a:rPr lang="en-US" altLang="en-US" dirty="0" smtClean="0">
                <a:latin typeface="Georgia" charset="0"/>
                <a:ea typeface="ＭＳ Ｐゴシック" charset="-128"/>
              </a:rPr>
              <a:t>A </a:t>
            </a:r>
            <a:r>
              <a:rPr lang="en-US" altLang="en-US" dirty="0">
                <a:latin typeface="Georgia" charset="0"/>
                <a:ea typeface="ＭＳ Ｐゴシック" charset="-128"/>
              </a:rPr>
              <a:t>basic presentation should cover: </a:t>
            </a:r>
          </a:p>
          <a:p>
            <a:pPr marL="598488" lvl="1" indent="-342900">
              <a:lnSpc>
                <a:spcPct val="90000"/>
              </a:lnSpc>
              <a:spcBef>
                <a:spcPct val="30000"/>
              </a:spcBef>
            </a:pPr>
            <a:r>
              <a:rPr lang="en-US" altLang="en-US" dirty="0" smtClean="0">
                <a:latin typeface="Georgia" charset="0"/>
                <a:ea typeface="ＭＳ Ｐゴシック" charset="-128"/>
              </a:rPr>
              <a:t>An introduction of your company’s </a:t>
            </a:r>
            <a:r>
              <a:rPr lang="en-US" altLang="en-US" dirty="0">
                <a:latin typeface="Georgia" charset="0"/>
                <a:ea typeface="ＭＳ Ｐゴシック" charset="-128"/>
              </a:rPr>
              <a:t>products and services.</a:t>
            </a:r>
          </a:p>
          <a:p>
            <a:pPr marL="598488" lvl="1" indent="-342900">
              <a:lnSpc>
                <a:spcPct val="90000"/>
              </a:lnSpc>
              <a:spcBef>
                <a:spcPct val="30000"/>
              </a:spcBef>
            </a:pPr>
            <a:r>
              <a:rPr lang="en-US" altLang="en-US" dirty="0">
                <a:latin typeface="Georgia" charset="0"/>
                <a:ea typeface="ＭＳ Ｐゴシック" charset="-128"/>
              </a:rPr>
              <a:t>The problem to be solved.</a:t>
            </a:r>
          </a:p>
          <a:p>
            <a:pPr marL="598488" lvl="1" indent="-342900">
              <a:lnSpc>
                <a:spcPct val="90000"/>
              </a:lnSpc>
              <a:spcBef>
                <a:spcPct val="30000"/>
              </a:spcBef>
            </a:pPr>
            <a:r>
              <a:rPr lang="en-US" altLang="en-US" dirty="0">
                <a:latin typeface="Georgia" charset="0"/>
                <a:ea typeface="ＭＳ Ｐゴシック" charset="-128"/>
              </a:rPr>
              <a:t>A description of your solution to the problem.</a:t>
            </a:r>
          </a:p>
          <a:p>
            <a:pPr marL="598488" lvl="1" indent="-342900">
              <a:lnSpc>
                <a:spcPct val="90000"/>
              </a:lnSpc>
              <a:spcBef>
                <a:spcPct val="30000"/>
              </a:spcBef>
            </a:pPr>
            <a:r>
              <a:rPr lang="en-US" altLang="en-US" dirty="0">
                <a:latin typeface="Georgia" charset="0"/>
                <a:ea typeface="ＭＳ Ｐゴシック" charset="-128"/>
              </a:rPr>
              <a:t>Your company’s business model.</a:t>
            </a:r>
          </a:p>
          <a:p>
            <a:pPr marL="598488" lvl="1" indent="-342900">
              <a:lnSpc>
                <a:spcPct val="90000"/>
              </a:lnSpc>
              <a:spcBef>
                <a:spcPct val="30000"/>
              </a:spcBef>
            </a:pPr>
            <a:r>
              <a:rPr lang="en-US" altLang="en-US" dirty="0">
                <a:latin typeface="Georgia" charset="0"/>
                <a:ea typeface="ＭＳ Ｐゴシック" charset="-128"/>
              </a:rPr>
              <a:t>Your company’s competitive edge.   </a:t>
            </a:r>
          </a:p>
          <a:p>
            <a:pPr marL="712788" lvl="1" indent="-457200" eaLnBrk="1" hangingPunct="1">
              <a:lnSpc>
                <a:spcPct val="90000"/>
              </a:lnSpc>
              <a:spcBef>
                <a:spcPct val="30000"/>
              </a:spcBef>
              <a:buFont typeface="Wingdings" charset="2"/>
              <a:buChar char="v"/>
            </a:pPr>
            <a:endParaRPr lang="en-US" altLang="en-US" dirty="0">
              <a:latin typeface="Georgia" charset="0"/>
              <a:ea typeface="ＭＳ Ｐゴシック" charset="-128"/>
            </a:endParaRPr>
          </a:p>
        </p:txBody>
      </p:sp>
      <p:sp>
        <p:nvSpPr>
          <p:cNvPr id="14338" name="Rectangle 2"/>
          <p:cNvSpPr>
            <a:spLocks noGrp="1" noRot="1" noChangeArrowheads="1"/>
          </p:cNvSpPr>
          <p:nvPr>
            <p:ph type="title"/>
          </p:nvPr>
        </p:nvSpPr>
        <p:spPr>
          <a:xfrm>
            <a:off x="0" y="152400"/>
            <a:ext cx="9144000" cy="1143000"/>
          </a:xfrm>
        </p:spPr>
        <p:txBody>
          <a:bodyPr/>
          <a:lstStyle/>
          <a:p>
            <a:pPr eaLnBrk="1" fontAlgn="auto" hangingPunct="1">
              <a:spcAft>
                <a:spcPts val="0"/>
              </a:spcAft>
              <a:defRPr/>
            </a:pPr>
            <a:r>
              <a:rPr lang="en-US" altLang="en-US" dirty="0" smtClean="0">
                <a:ea typeface="+mj-ea"/>
                <a:cs typeface="+mj-cs"/>
              </a:rPr>
              <a:t>The Pitch: Presenting the Plan</a:t>
            </a:r>
          </a:p>
        </p:txBody>
      </p:sp>
    </p:spTree>
    <p:extLst>
      <p:ext uri="{BB962C8B-B14F-4D97-AF65-F5344CB8AC3E}">
        <p14:creationId xmlns:p14="http://schemas.microsoft.com/office/powerpoint/2010/main" val="11618678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23555">
                                            <p:txEl>
                                              <p:pRg st="0" end="0"/>
                                            </p:txEl>
                                          </p:spTgt>
                                        </p:tgtEl>
                                        <p:attrNameLst>
                                          <p:attrName>style.visibility</p:attrName>
                                        </p:attrNameLst>
                                      </p:cBhvr>
                                      <p:to>
                                        <p:strVal val="visible"/>
                                      </p:to>
                                    </p:set>
                                    <p:animEffect transition="in" filter="wipe(left)">
                                      <p:cBhvr>
                                        <p:cTn id="7" dur="500"/>
                                        <p:tgtEl>
                                          <p:spTgt spid="2355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23555">
                                            <p:txEl>
                                              <p:pRg st="1" end="1"/>
                                            </p:txEl>
                                          </p:spTgt>
                                        </p:tgtEl>
                                        <p:attrNameLst>
                                          <p:attrName>style.visibility</p:attrName>
                                        </p:attrNameLst>
                                      </p:cBhvr>
                                      <p:to>
                                        <p:strVal val="visible"/>
                                      </p:to>
                                    </p:set>
                                    <p:animEffect transition="in" filter="wipe(left)">
                                      <p:cBhvr>
                                        <p:cTn id="12" dur="500"/>
                                        <p:tgtEl>
                                          <p:spTgt spid="23555">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23555">
                                            <p:txEl>
                                              <p:pRg st="2" end="2"/>
                                            </p:txEl>
                                          </p:spTgt>
                                        </p:tgtEl>
                                        <p:attrNameLst>
                                          <p:attrName>style.visibility</p:attrName>
                                        </p:attrNameLst>
                                      </p:cBhvr>
                                      <p:to>
                                        <p:strVal val="visible"/>
                                      </p:to>
                                    </p:set>
                                    <p:animEffect transition="in" filter="wipe(left)">
                                      <p:cBhvr>
                                        <p:cTn id="17" dur="500"/>
                                        <p:tgtEl>
                                          <p:spTgt spid="23555">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nodeType="clickEffect">
                                  <p:stCondLst>
                                    <p:cond delay="0"/>
                                  </p:stCondLst>
                                  <p:childTnLst>
                                    <p:set>
                                      <p:cBhvr>
                                        <p:cTn id="21" dur="1" fill="hold">
                                          <p:stCondLst>
                                            <p:cond delay="0"/>
                                          </p:stCondLst>
                                        </p:cTn>
                                        <p:tgtEl>
                                          <p:spTgt spid="23555">
                                            <p:txEl>
                                              <p:pRg st="3" end="3"/>
                                            </p:txEl>
                                          </p:spTgt>
                                        </p:tgtEl>
                                        <p:attrNameLst>
                                          <p:attrName>style.visibility</p:attrName>
                                        </p:attrNameLst>
                                      </p:cBhvr>
                                      <p:to>
                                        <p:strVal val="visible"/>
                                      </p:to>
                                    </p:set>
                                    <p:animEffect transition="in" filter="wipe(left)">
                                      <p:cBhvr>
                                        <p:cTn id="22" dur="500"/>
                                        <p:tgtEl>
                                          <p:spTgt spid="23555">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nodeType="clickEffect">
                                  <p:stCondLst>
                                    <p:cond delay="0"/>
                                  </p:stCondLst>
                                  <p:childTnLst>
                                    <p:set>
                                      <p:cBhvr>
                                        <p:cTn id="26" dur="1" fill="hold">
                                          <p:stCondLst>
                                            <p:cond delay="0"/>
                                          </p:stCondLst>
                                        </p:cTn>
                                        <p:tgtEl>
                                          <p:spTgt spid="23555">
                                            <p:txEl>
                                              <p:pRg st="4" end="4"/>
                                            </p:txEl>
                                          </p:spTgt>
                                        </p:tgtEl>
                                        <p:attrNameLst>
                                          <p:attrName>style.visibility</p:attrName>
                                        </p:attrNameLst>
                                      </p:cBhvr>
                                      <p:to>
                                        <p:strVal val="visible"/>
                                      </p:to>
                                    </p:set>
                                    <p:animEffect transition="in" filter="wipe(left)">
                                      <p:cBhvr>
                                        <p:cTn id="27" dur="500"/>
                                        <p:tgtEl>
                                          <p:spTgt spid="23555">
                                            <p:txEl>
                                              <p:pRg st="4" end="4"/>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ntr" presetSubtype="8" fill="hold" nodeType="clickEffect">
                                  <p:stCondLst>
                                    <p:cond delay="0"/>
                                  </p:stCondLst>
                                  <p:childTnLst>
                                    <p:set>
                                      <p:cBhvr>
                                        <p:cTn id="31" dur="1" fill="hold">
                                          <p:stCondLst>
                                            <p:cond delay="0"/>
                                          </p:stCondLst>
                                        </p:cTn>
                                        <p:tgtEl>
                                          <p:spTgt spid="23555">
                                            <p:txEl>
                                              <p:pRg st="5" end="5"/>
                                            </p:txEl>
                                          </p:spTgt>
                                        </p:tgtEl>
                                        <p:attrNameLst>
                                          <p:attrName>style.visibility</p:attrName>
                                        </p:attrNameLst>
                                      </p:cBhvr>
                                      <p:to>
                                        <p:strVal val="visible"/>
                                      </p:to>
                                    </p:set>
                                    <p:animEffect transition="in" filter="wipe(left)">
                                      <p:cBhvr>
                                        <p:cTn id="32" dur="500"/>
                                        <p:tgtEl>
                                          <p:spTgt spid="23555">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5" name="Rectangle 3"/>
          <p:cNvSpPr>
            <a:spLocks noGrp="1" noChangeArrowheads="1"/>
          </p:cNvSpPr>
          <p:nvPr>
            <p:ph idx="1"/>
          </p:nvPr>
        </p:nvSpPr>
        <p:spPr>
          <a:xfrm>
            <a:off x="381000" y="1828800"/>
            <a:ext cx="8534400" cy="4419600"/>
          </a:xfrm>
        </p:spPr>
        <p:txBody>
          <a:bodyPr/>
          <a:lstStyle/>
          <a:p>
            <a:pPr>
              <a:spcBef>
                <a:spcPct val="30000"/>
              </a:spcBef>
            </a:pPr>
            <a:r>
              <a:rPr lang="en-US" altLang="en-US" sz="2600" dirty="0" smtClean="0">
                <a:latin typeface="Georgia" charset="0"/>
                <a:ea typeface="ＭＳ Ｐゴシック" charset="-128"/>
              </a:rPr>
              <a:t>Demonstrate </a:t>
            </a:r>
            <a:r>
              <a:rPr lang="en-US" altLang="en-US" sz="2600" dirty="0">
                <a:latin typeface="Georgia" charset="0"/>
                <a:ea typeface="ＭＳ Ｐゴシック" charset="-128"/>
              </a:rPr>
              <a:t>enthusiasm about the business but don’t be overly emotional.</a:t>
            </a:r>
          </a:p>
          <a:p>
            <a:pPr>
              <a:spcBef>
                <a:spcPct val="30000"/>
              </a:spcBef>
            </a:pPr>
            <a:r>
              <a:rPr lang="en-US" altLang="en-US" sz="2600" dirty="0" smtClean="0">
                <a:latin typeface="Georgia" charset="0"/>
                <a:ea typeface="ＭＳ Ｐゴシック" charset="-128"/>
              </a:rPr>
              <a:t>Hook </a:t>
            </a:r>
            <a:r>
              <a:rPr lang="en-US" altLang="en-US" sz="2600" dirty="0">
                <a:latin typeface="Georgia" charset="0"/>
                <a:ea typeface="ＭＳ Ｐゴシック" charset="-128"/>
              </a:rPr>
              <a:t>investors quickly with an up-front explanation of the new venture, its opportunities, and the anticipated benefits to them.</a:t>
            </a:r>
          </a:p>
        </p:txBody>
      </p:sp>
      <p:sp>
        <p:nvSpPr>
          <p:cNvPr id="14338" name="Rectangle 2"/>
          <p:cNvSpPr>
            <a:spLocks noGrp="1" noRot="1" noChangeArrowheads="1"/>
          </p:cNvSpPr>
          <p:nvPr>
            <p:ph type="title"/>
          </p:nvPr>
        </p:nvSpPr>
        <p:spPr>
          <a:xfrm>
            <a:off x="0" y="152400"/>
            <a:ext cx="9144000" cy="1143000"/>
          </a:xfrm>
        </p:spPr>
        <p:txBody>
          <a:bodyPr/>
          <a:lstStyle/>
          <a:p>
            <a:pPr eaLnBrk="1" fontAlgn="auto" hangingPunct="1">
              <a:spcAft>
                <a:spcPts val="0"/>
              </a:spcAft>
              <a:defRPr/>
            </a:pPr>
            <a:r>
              <a:rPr lang="en-US" altLang="en-US" dirty="0" smtClean="0">
                <a:ea typeface="+mj-ea"/>
                <a:cs typeface="+mj-cs"/>
              </a:rPr>
              <a:t>Tips for Making the Pitch</a:t>
            </a:r>
          </a:p>
        </p:txBody>
      </p:sp>
      <p:sp>
        <p:nvSpPr>
          <p:cNvPr id="58373" name="Slide Number Placeholder 1"/>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Garamond" charset="0"/>
                <a:ea typeface="Arial" charset="0"/>
                <a:cs typeface="Arial" charset="0"/>
              </a:defRPr>
            </a:lvl1pPr>
            <a:lvl2pPr marL="37931725" indent="-37474525" eaLnBrk="0" hangingPunct="0">
              <a:defRPr sz="2400">
                <a:solidFill>
                  <a:schemeClr val="tx1"/>
                </a:solidFill>
                <a:latin typeface="Garamond" charset="0"/>
                <a:ea typeface="Arial" charset="0"/>
                <a:cs typeface="Arial" charset="0"/>
              </a:defRPr>
            </a:lvl2pPr>
            <a:lvl3pPr eaLnBrk="0" hangingPunct="0">
              <a:defRPr sz="2400">
                <a:solidFill>
                  <a:schemeClr val="tx1"/>
                </a:solidFill>
                <a:latin typeface="Garamond" charset="0"/>
                <a:ea typeface="Arial" charset="0"/>
                <a:cs typeface="Arial" charset="0"/>
              </a:defRPr>
            </a:lvl3pPr>
            <a:lvl4pPr eaLnBrk="0" hangingPunct="0">
              <a:defRPr sz="2400">
                <a:solidFill>
                  <a:schemeClr val="tx1"/>
                </a:solidFill>
                <a:latin typeface="Garamond" charset="0"/>
                <a:ea typeface="Arial" charset="0"/>
                <a:cs typeface="Arial" charset="0"/>
              </a:defRPr>
            </a:lvl4pPr>
            <a:lvl5pPr eaLnBrk="0" hangingPunct="0">
              <a:defRPr sz="2400">
                <a:solidFill>
                  <a:schemeClr val="tx1"/>
                </a:solidFill>
                <a:latin typeface="Garamond" charset="0"/>
                <a:ea typeface="Arial" charset="0"/>
                <a:cs typeface="Arial" charset="0"/>
              </a:defRPr>
            </a:lvl5pPr>
            <a:lvl6pPr marL="457200" eaLnBrk="0" fontAlgn="base" hangingPunct="0">
              <a:spcBef>
                <a:spcPct val="0"/>
              </a:spcBef>
              <a:spcAft>
                <a:spcPct val="0"/>
              </a:spcAft>
              <a:defRPr sz="2400">
                <a:solidFill>
                  <a:schemeClr val="tx1"/>
                </a:solidFill>
                <a:latin typeface="Garamond" charset="0"/>
                <a:ea typeface="Arial" charset="0"/>
                <a:cs typeface="Arial" charset="0"/>
              </a:defRPr>
            </a:lvl6pPr>
            <a:lvl7pPr marL="914400" eaLnBrk="0" fontAlgn="base" hangingPunct="0">
              <a:spcBef>
                <a:spcPct val="0"/>
              </a:spcBef>
              <a:spcAft>
                <a:spcPct val="0"/>
              </a:spcAft>
              <a:defRPr sz="2400">
                <a:solidFill>
                  <a:schemeClr val="tx1"/>
                </a:solidFill>
                <a:latin typeface="Garamond" charset="0"/>
                <a:ea typeface="Arial" charset="0"/>
                <a:cs typeface="Arial" charset="0"/>
              </a:defRPr>
            </a:lvl7pPr>
            <a:lvl8pPr marL="1371600" eaLnBrk="0" fontAlgn="base" hangingPunct="0">
              <a:spcBef>
                <a:spcPct val="0"/>
              </a:spcBef>
              <a:spcAft>
                <a:spcPct val="0"/>
              </a:spcAft>
              <a:defRPr sz="2400">
                <a:solidFill>
                  <a:schemeClr val="tx1"/>
                </a:solidFill>
                <a:latin typeface="Garamond" charset="0"/>
                <a:ea typeface="Arial" charset="0"/>
                <a:cs typeface="Arial" charset="0"/>
              </a:defRPr>
            </a:lvl8pPr>
            <a:lvl9pPr marL="1828800" eaLnBrk="0" fontAlgn="base" hangingPunct="0">
              <a:spcBef>
                <a:spcPct val="0"/>
              </a:spcBef>
              <a:spcAft>
                <a:spcPct val="0"/>
              </a:spcAft>
              <a:defRPr sz="2400">
                <a:solidFill>
                  <a:schemeClr val="tx1"/>
                </a:solidFill>
                <a:latin typeface="Garamond" charset="0"/>
                <a:ea typeface="Arial" charset="0"/>
                <a:cs typeface="Arial" charset="0"/>
              </a:defRPr>
            </a:lvl9pPr>
          </a:lstStyle>
          <a:p>
            <a:pPr eaLnBrk="1" hangingPunct="1"/>
            <a:r>
              <a:rPr lang="en-US" altLang="en-US" sz="1000">
                <a:solidFill>
                  <a:schemeClr val="tx2"/>
                </a:solidFill>
              </a:rPr>
              <a:t>5 - </a:t>
            </a:r>
            <a:fld id="{27FE2A34-3428-F04D-9EF0-B65E53FD3ACF}" type="slidenum">
              <a:rPr lang="en-US" altLang="en-US" sz="1000">
                <a:solidFill>
                  <a:schemeClr val="tx2"/>
                </a:solidFill>
              </a:rPr>
              <a:pPr eaLnBrk="1" hangingPunct="1"/>
              <a:t>47</a:t>
            </a:fld>
            <a:endParaRPr lang="en-US" altLang="en-US" sz="1000">
              <a:solidFill>
                <a:schemeClr val="tx2"/>
              </a:solidFill>
            </a:endParaRPr>
          </a:p>
        </p:txBody>
      </p:sp>
    </p:spTree>
    <p:extLst>
      <p:ext uri="{BB962C8B-B14F-4D97-AF65-F5344CB8AC3E}">
        <p14:creationId xmlns:p14="http://schemas.microsoft.com/office/powerpoint/2010/main" val="50791587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23555">
                                            <p:txEl>
                                              <p:pRg st="0" end="0"/>
                                            </p:txEl>
                                          </p:spTgt>
                                        </p:tgtEl>
                                        <p:attrNameLst>
                                          <p:attrName>style.visibility</p:attrName>
                                        </p:attrNameLst>
                                      </p:cBhvr>
                                      <p:to>
                                        <p:strVal val="visible"/>
                                      </p:to>
                                    </p:set>
                                    <p:animEffect transition="in" filter="wipe(left)">
                                      <p:cBhvr>
                                        <p:cTn id="7" dur="500"/>
                                        <p:tgtEl>
                                          <p:spTgt spid="2355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23555">
                                            <p:txEl>
                                              <p:pRg st="1" end="1"/>
                                            </p:txEl>
                                          </p:spTgt>
                                        </p:tgtEl>
                                        <p:attrNameLst>
                                          <p:attrName>style.visibility</p:attrName>
                                        </p:attrNameLst>
                                      </p:cBhvr>
                                      <p:to>
                                        <p:strVal val="visible"/>
                                      </p:to>
                                    </p:set>
                                    <p:animEffect transition="in" filter="wipe(left)">
                                      <p:cBhvr>
                                        <p:cTn id="12" dur="500"/>
                                        <p:tgtEl>
                                          <p:spTgt spid="2355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5" name="Rectangle 3"/>
          <p:cNvSpPr>
            <a:spLocks noGrp="1" noChangeArrowheads="1"/>
          </p:cNvSpPr>
          <p:nvPr>
            <p:ph idx="1"/>
          </p:nvPr>
        </p:nvSpPr>
        <p:spPr>
          <a:xfrm>
            <a:off x="381000" y="1828800"/>
            <a:ext cx="8534400" cy="4419600"/>
          </a:xfrm>
        </p:spPr>
        <p:txBody>
          <a:bodyPr/>
          <a:lstStyle/>
          <a:p>
            <a:pPr>
              <a:lnSpc>
                <a:spcPct val="90000"/>
              </a:lnSpc>
              <a:spcBef>
                <a:spcPct val="30000"/>
              </a:spcBef>
            </a:pPr>
            <a:r>
              <a:rPr lang="en-US" altLang="en-US" dirty="0" smtClean="0">
                <a:latin typeface="Georgia" charset="0"/>
                <a:ea typeface="ＭＳ Ｐゴシック" charset="-128"/>
              </a:rPr>
              <a:t>Explain </a:t>
            </a:r>
            <a:r>
              <a:rPr lang="en-US" altLang="en-US" dirty="0">
                <a:latin typeface="Georgia" charset="0"/>
                <a:ea typeface="ＭＳ Ｐゴシック" charset="-128"/>
              </a:rPr>
              <a:t>how your company’s products or services solve some problems and emphasize the factors that make your company unique.</a:t>
            </a:r>
          </a:p>
          <a:p>
            <a:pPr>
              <a:lnSpc>
                <a:spcPct val="90000"/>
              </a:lnSpc>
              <a:spcBef>
                <a:spcPct val="30000"/>
              </a:spcBef>
            </a:pPr>
            <a:r>
              <a:rPr lang="en-US" altLang="en-US" dirty="0">
                <a:latin typeface="Georgia" charset="0"/>
                <a:ea typeface="ＭＳ Ｐゴシック" charset="-128"/>
              </a:rPr>
              <a:t>Offer proof.</a:t>
            </a:r>
          </a:p>
          <a:p>
            <a:pPr>
              <a:lnSpc>
                <a:spcPct val="90000"/>
              </a:lnSpc>
              <a:spcBef>
                <a:spcPct val="30000"/>
              </a:spcBef>
            </a:pPr>
            <a:r>
              <a:rPr lang="en-US" altLang="en-US" dirty="0">
                <a:latin typeface="Georgia" charset="0"/>
                <a:ea typeface="ＭＳ Ｐゴシック" charset="-128"/>
              </a:rPr>
              <a:t>Hit the </a:t>
            </a:r>
            <a:r>
              <a:rPr lang="en-US" altLang="en-US" dirty="0" smtClean="0">
                <a:latin typeface="Georgia" charset="0"/>
                <a:ea typeface="ＭＳ Ｐゴシック" charset="-128"/>
              </a:rPr>
              <a:t>highlights don’t focus on any negatives.</a:t>
            </a:r>
            <a:endParaRPr lang="en-US" altLang="en-US" dirty="0">
              <a:latin typeface="Georgia" charset="0"/>
              <a:ea typeface="ＭＳ Ｐゴシック" charset="-128"/>
            </a:endParaRPr>
          </a:p>
          <a:p>
            <a:pPr>
              <a:lnSpc>
                <a:spcPct val="90000"/>
              </a:lnSpc>
              <a:spcBef>
                <a:spcPct val="30000"/>
              </a:spcBef>
            </a:pPr>
            <a:r>
              <a:rPr lang="en-US" altLang="en-US" dirty="0">
                <a:latin typeface="Georgia" charset="0"/>
                <a:ea typeface="ＭＳ Ｐゴシック" charset="-128"/>
              </a:rPr>
              <a:t>Keep the presentation “crisp.”</a:t>
            </a:r>
          </a:p>
        </p:txBody>
      </p:sp>
      <p:sp>
        <p:nvSpPr>
          <p:cNvPr id="14338" name="Rectangle 2"/>
          <p:cNvSpPr>
            <a:spLocks noGrp="1" noRot="1" noChangeArrowheads="1"/>
          </p:cNvSpPr>
          <p:nvPr>
            <p:ph type="title"/>
          </p:nvPr>
        </p:nvSpPr>
        <p:spPr>
          <a:xfrm>
            <a:off x="0" y="152400"/>
            <a:ext cx="9144000" cy="1143000"/>
          </a:xfrm>
        </p:spPr>
        <p:txBody>
          <a:bodyPr/>
          <a:lstStyle/>
          <a:p>
            <a:pPr eaLnBrk="1" fontAlgn="auto" hangingPunct="1">
              <a:spcAft>
                <a:spcPts val="0"/>
              </a:spcAft>
              <a:defRPr/>
            </a:pPr>
            <a:r>
              <a:rPr lang="en-US" altLang="en-US" dirty="0" smtClean="0">
                <a:ea typeface="+mj-ea"/>
                <a:cs typeface="+mj-cs"/>
              </a:rPr>
              <a:t>Tips for Making the Pitch</a:t>
            </a:r>
          </a:p>
        </p:txBody>
      </p:sp>
      <p:sp>
        <p:nvSpPr>
          <p:cNvPr id="60421" name="Slide Number Placeholder 1"/>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Garamond" charset="0"/>
                <a:ea typeface="Arial" charset="0"/>
                <a:cs typeface="Arial" charset="0"/>
              </a:defRPr>
            </a:lvl1pPr>
            <a:lvl2pPr marL="37931725" indent="-37474525" eaLnBrk="0" hangingPunct="0">
              <a:defRPr sz="2400">
                <a:solidFill>
                  <a:schemeClr val="tx1"/>
                </a:solidFill>
                <a:latin typeface="Garamond" charset="0"/>
                <a:ea typeface="Arial" charset="0"/>
                <a:cs typeface="Arial" charset="0"/>
              </a:defRPr>
            </a:lvl2pPr>
            <a:lvl3pPr eaLnBrk="0" hangingPunct="0">
              <a:defRPr sz="2400">
                <a:solidFill>
                  <a:schemeClr val="tx1"/>
                </a:solidFill>
                <a:latin typeface="Garamond" charset="0"/>
                <a:ea typeface="Arial" charset="0"/>
                <a:cs typeface="Arial" charset="0"/>
              </a:defRPr>
            </a:lvl3pPr>
            <a:lvl4pPr eaLnBrk="0" hangingPunct="0">
              <a:defRPr sz="2400">
                <a:solidFill>
                  <a:schemeClr val="tx1"/>
                </a:solidFill>
                <a:latin typeface="Garamond" charset="0"/>
                <a:ea typeface="Arial" charset="0"/>
                <a:cs typeface="Arial" charset="0"/>
              </a:defRPr>
            </a:lvl4pPr>
            <a:lvl5pPr eaLnBrk="0" hangingPunct="0">
              <a:defRPr sz="2400">
                <a:solidFill>
                  <a:schemeClr val="tx1"/>
                </a:solidFill>
                <a:latin typeface="Garamond" charset="0"/>
                <a:ea typeface="Arial" charset="0"/>
                <a:cs typeface="Arial" charset="0"/>
              </a:defRPr>
            </a:lvl5pPr>
            <a:lvl6pPr marL="457200" eaLnBrk="0" fontAlgn="base" hangingPunct="0">
              <a:spcBef>
                <a:spcPct val="0"/>
              </a:spcBef>
              <a:spcAft>
                <a:spcPct val="0"/>
              </a:spcAft>
              <a:defRPr sz="2400">
                <a:solidFill>
                  <a:schemeClr val="tx1"/>
                </a:solidFill>
                <a:latin typeface="Garamond" charset="0"/>
                <a:ea typeface="Arial" charset="0"/>
                <a:cs typeface="Arial" charset="0"/>
              </a:defRPr>
            </a:lvl6pPr>
            <a:lvl7pPr marL="914400" eaLnBrk="0" fontAlgn="base" hangingPunct="0">
              <a:spcBef>
                <a:spcPct val="0"/>
              </a:spcBef>
              <a:spcAft>
                <a:spcPct val="0"/>
              </a:spcAft>
              <a:defRPr sz="2400">
                <a:solidFill>
                  <a:schemeClr val="tx1"/>
                </a:solidFill>
                <a:latin typeface="Garamond" charset="0"/>
                <a:ea typeface="Arial" charset="0"/>
                <a:cs typeface="Arial" charset="0"/>
              </a:defRPr>
            </a:lvl7pPr>
            <a:lvl8pPr marL="1371600" eaLnBrk="0" fontAlgn="base" hangingPunct="0">
              <a:spcBef>
                <a:spcPct val="0"/>
              </a:spcBef>
              <a:spcAft>
                <a:spcPct val="0"/>
              </a:spcAft>
              <a:defRPr sz="2400">
                <a:solidFill>
                  <a:schemeClr val="tx1"/>
                </a:solidFill>
                <a:latin typeface="Garamond" charset="0"/>
                <a:ea typeface="Arial" charset="0"/>
                <a:cs typeface="Arial" charset="0"/>
              </a:defRPr>
            </a:lvl8pPr>
            <a:lvl9pPr marL="1828800" eaLnBrk="0" fontAlgn="base" hangingPunct="0">
              <a:spcBef>
                <a:spcPct val="0"/>
              </a:spcBef>
              <a:spcAft>
                <a:spcPct val="0"/>
              </a:spcAft>
              <a:defRPr sz="2400">
                <a:solidFill>
                  <a:schemeClr val="tx1"/>
                </a:solidFill>
                <a:latin typeface="Garamond" charset="0"/>
                <a:ea typeface="Arial" charset="0"/>
                <a:cs typeface="Arial" charset="0"/>
              </a:defRPr>
            </a:lvl9pPr>
          </a:lstStyle>
          <a:p>
            <a:pPr eaLnBrk="1" hangingPunct="1"/>
            <a:r>
              <a:rPr lang="en-US" altLang="en-US" sz="1000">
                <a:solidFill>
                  <a:schemeClr val="tx2"/>
                </a:solidFill>
              </a:rPr>
              <a:t>5 - </a:t>
            </a:r>
            <a:fld id="{84D47090-4C4A-2D40-8FDD-9D7D32D1DE33}" type="slidenum">
              <a:rPr lang="en-US" altLang="en-US" sz="1000">
                <a:solidFill>
                  <a:schemeClr val="tx2"/>
                </a:solidFill>
              </a:rPr>
              <a:pPr eaLnBrk="1" hangingPunct="1"/>
              <a:t>48</a:t>
            </a:fld>
            <a:endParaRPr lang="en-US" altLang="en-US" sz="1000">
              <a:solidFill>
                <a:schemeClr val="tx2"/>
              </a:solidFill>
            </a:endParaRPr>
          </a:p>
        </p:txBody>
      </p:sp>
    </p:spTree>
    <p:extLst>
      <p:ext uri="{BB962C8B-B14F-4D97-AF65-F5344CB8AC3E}">
        <p14:creationId xmlns:p14="http://schemas.microsoft.com/office/powerpoint/2010/main" val="22035752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23555">
                                            <p:txEl>
                                              <p:pRg st="0" end="0"/>
                                            </p:txEl>
                                          </p:spTgt>
                                        </p:tgtEl>
                                        <p:attrNameLst>
                                          <p:attrName>style.visibility</p:attrName>
                                        </p:attrNameLst>
                                      </p:cBhvr>
                                      <p:to>
                                        <p:strVal val="visible"/>
                                      </p:to>
                                    </p:set>
                                    <p:animEffect transition="in" filter="wipe(left)">
                                      <p:cBhvr>
                                        <p:cTn id="7" dur="500"/>
                                        <p:tgtEl>
                                          <p:spTgt spid="2355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23555">
                                            <p:txEl>
                                              <p:pRg st="1" end="1"/>
                                            </p:txEl>
                                          </p:spTgt>
                                        </p:tgtEl>
                                        <p:attrNameLst>
                                          <p:attrName>style.visibility</p:attrName>
                                        </p:attrNameLst>
                                      </p:cBhvr>
                                      <p:to>
                                        <p:strVal val="visible"/>
                                      </p:to>
                                    </p:set>
                                    <p:animEffect transition="in" filter="wipe(left)">
                                      <p:cBhvr>
                                        <p:cTn id="12" dur="500"/>
                                        <p:tgtEl>
                                          <p:spTgt spid="23555">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23555">
                                            <p:txEl>
                                              <p:pRg st="2" end="2"/>
                                            </p:txEl>
                                          </p:spTgt>
                                        </p:tgtEl>
                                        <p:attrNameLst>
                                          <p:attrName>style.visibility</p:attrName>
                                        </p:attrNameLst>
                                      </p:cBhvr>
                                      <p:to>
                                        <p:strVal val="visible"/>
                                      </p:to>
                                    </p:set>
                                    <p:animEffect transition="in" filter="wipe(left)">
                                      <p:cBhvr>
                                        <p:cTn id="17" dur="500"/>
                                        <p:tgtEl>
                                          <p:spTgt spid="23555">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nodeType="clickEffect">
                                  <p:stCondLst>
                                    <p:cond delay="0"/>
                                  </p:stCondLst>
                                  <p:childTnLst>
                                    <p:set>
                                      <p:cBhvr>
                                        <p:cTn id="21" dur="1" fill="hold">
                                          <p:stCondLst>
                                            <p:cond delay="0"/>
                                          </p:stCondLst>
                                        </p:cTn>
                                        <p:tgtEl>
                                          <p:spTgt spid="23555">
                                            <p:txEl>
                                              <p:pRg st="3" end="3"/>
                                            </p:txEl>
                                          </p:spTgt>
                                        </p:tgtEl>
                                        <p:attrNameLst>
                                          <p:attrName>style.visibility</p:attrName>
                                        </p:attrNameLst>
                                      </p:cBhvr>
                                      <p:to>
                                        <p:strVal val="visible"/>
                                      </p:to>
                                    </p:set>
                                    <p:animEffect transition="in" filter="wipe(left)">
                                      <p:cBhvr>
                                        <p:cTn id="22" dur="500"/>
                                        <p:tgtEl>
                                          <p:spTgt spid="2355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5" name="Rectangle 3"/>
          <p:cNvSpPr>
            <a:spLocks noGrp="1" noChangeArrowheads="1"/>
          </p:cNvSpPr>
          <p:nvPr>
            <p:ph idx="1"/>
          </p:nvPr>
        </p:nvSpPr>
        <p:spPr>
          <a:xfrm>
            <a:off x="381000" y="1828800"/>
            <a:ext cx="8534400" cy="4419600"/>
          </a:xfrm>
        </p:spPr>
        <p:txBody>
          <a:bodyPr/>
          <a:lstStyle/>
          <a:p>
            <a:pPr>
              <a:lnSpc>
                <a:spcPct val="80000"/>
              </a:lnSpc>
              <a:spcBef>
                <a:spcPct val="30000"/>
              </a:spcBef>
            </a:pPr>
            <a:r>
              <a:rPr lang="en-US" altLang="en-US" sz="2600" dirty="0">
                <a:latin typeface="Georgia" charset="0"/>
                <a:ea typeface="ＭＳ Ｐゴシック" charset="-128"/>
              </a:rPr>
              <a:t>Avoid the use of technical terms that will be above most of the audience.</a:t>
            </a:r>
          </a:p>
          <a:p>
            <a:pPr>
              <a:lnSpc>
                <a:spcPct val="80000"/>
              </a:lnSpc>
              <a:spcBef>
                <a:spcPct val="30000"/>
              </a:spcBef>
            </a:pPr>
            <a:r>
              <a:rPr lang="en-US" altLang="en-US" sz="2600" dirty="0">
                <a:latin typeface="Georgia" charset="0"/>
                <a:ea typeface="ＭＳ Ｐゴシック" charset="-128"/>
              </a:rPr>
              <a:t>Remember to tell lenders and investors how they will benefit.</a:t>
            </a:r>
          </a:p>
          <a:p>
            <a:pPr>
              <a:lnSpc>
                <a:spcPct val="80000"/>
              </a:lnSpc>
              <a:spcBef>
                <a:spcPct val="30000"/>
              </a:spcBef>
            </a:pPr>
            <a:r>
              <a:rPr lang="en-US" altLang="en-US" sz="2600" dirty="0">
                <a:latin typeface="Georgia" charset="0"/>
                <a:ea typeface="ＭＳ Ｐゴシック" charset="-128"/>
              </a:rPr>
              <a:t>Be prepared for questions.</a:t>
            </a:r>
          </a:p>
          <a:p>
            <a:pPr lvl="1" eaLnBrk="1" hangingPunct="1">
              <a:lnSpc>
                <a:spcPct val="80000"/>
              </a:lnSpc>
              <a:spcBef>
                <a:spcPct val="30000"/>
              </a:spcBef>
              <a:buFont typeface="Wingdings" charset="2"/>
              <a:buChar char="v"/>
            </a:pPr>
            <a:endParaRPr lang="en-US" altLang="en-US" sz="2600" dirty="0">
              <a:latin typeface="Georgia" charset="0"/>
              <a:ea typeface="ＭＳ Ｐゴシック" charset="-128"/>
            </a:endParaRPr>
          </a:p>
        </p:txBody>
      </p:sp>
      <p:sp>
        <p:nvSpPr>
          <p:cNvPr id="14338" name="Rectangle 2"/>
          <p:cNvSpPr>
            <a:spLocks noGrp="1" noRot="1" noChangeArrowheads="1"/>
          </p:cNvSpPr>
          <p:nvPr>
            <p:ph type="title"/>
          </p:nvPr>
        </p:nvSpPr>
        <p:spPr>
          <a:xfrm>
            <a:off x="0" y="152400"/>
            <a:ext cx="9144000" cy="1143000"/>
          </a:xfrm>
        </p:spPr>
        <p:txBody>
          <a:bodyPr/>
          <a:lstStyle/>
          <a:p>
            <a:pPr eaLnBrk="1" fontAlgn="auto" hangingPunct="1">
              <a:spcAft>
                <a:spcPts val="0"/>
              </a:spcAft>
              <a:defRPr/>
            </a:pPr>
            <a:r>
              <a:rPr lang="en-US" altLang="en-US" dirty="0" smtClean="0">
                <a:ea typeface="+mj-ea"/>
                <a:cs typeface="+mj-cs"/>
              </a:rPr>
              <a:t>Tips for Making the Pitch</a:t>
            </a:r>
          </a:p>
        </p:txBody>
      </p:sp>
    </p:spTree>
    <p:extLst>
      <p:ext uri="{BB962C8B-B14F-4D97-AF65-F5344CB8AC3E}">
        <p14:creationId xmlns:p14="http://schemas.microsoft.com/office/powerpoint/2010/main" val="167828750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23555">
                                            <p:txEl>
                                              <p:pRg st="0" end="0"/>
                                            </p:txEl>
                                          </p:spTgt>
                                        </p:tgtEl>
                                        <p:attrNameLst>
                                          <p:attrName>style.visibility</p:attrName>
                                        </p:attrNameLst>
                                      </p:cBhvr>
                                      <p:to>
                                        <p:strVal val="visible"/>
                                      </p:to>
                                    </p:set>
                                    <p:animEffect transition="in" filter="wipe(left)">
                                      <p:cBhvr>
                                        <p:cTn id="7" dur="500"/>
                                        <p:tgtEl>
                                          <p:spTgt spid="2355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23555">
                                            <p:txEl>
                                              <p:pRg st="1" end="1"/>
                                            </p:txEl>
                                          </p:spTgt>
                                        </p:tgtEl>
                                        <p:attrNameLst>
                                          <p:attrName>style.visibility</p:attrName>
                                        </p:attrNameLst>
                                      </p:cBhvr>
                                      <p:to>
                                        <p:strVal val="visible"/>
                                      </p:to>
                                    </p:set>
                                    <p:animEffect transition="in" filter="wipe(left)">
                                      <p:cBhvr>
                                        <p:cTn id="12" dur="500"/>
                                        <p:tgtEl>
                                          <p:spTgt spid="23555">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23555">
                                            <p:txEl>
                                              <p:pRg st="2" end="2"/>
                                            </p:txEl>
                                          </p:spTgt>
                                        </p:tgtEl>
                                        <p:attrNameLst>
                                          <p:attrName>style.visibility</p:attrName>
                                        </p:attrNameLst>
                                      </p:cBhvr>
                                      <p:to>
                                        <p:strVal val="visible"/>
                                      </p:to>
                                    </p:set>
                                    <p:animEffect transition="in" filter="wipe(left)">
                                      <p:cBhvr>
                                        <p:cTn id="17" dur="500"/>
                                        <p:tgtEl>
                                          <p:spTgt spid="2355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612775" y="228600"/>
            <a:ext cx="8153400" cy="990600"/>
          </a:xfrm>
        </p:spPr>
        <p:txBody>
          <a:bodyPr/>
          <a:lstStyle/>
          <a:p>
            <a:pPr eaLnBrk="1" hangingPunct="1"/>
            <a:endParaRPr lang="en-US" altLang="en-US"/>
          </a:p>
        </p:txBody>
      </p:sp>
      <p:sp>
        <p:nvSpPr>
          <p:cNvPr id="7171" name="Rectangle 3"/>
          <p:cNvSpPr>
            <a:spLocks noGrp="1" noChangeArrowheads="1"/>
          </p:cNvSpPr>
          <p:nvPr>
            <p:ph sz="quarter" idx="1"/>
          </p:nvPr>
        </p:nvSpPr>
        <p:spPr>
          <a:xfrm>
            <a:off x="323850" y="1600200"/>
            <a:ext cx="8442325" cy="4495800"/>
          </a:xfrm>
        </p:spPr>
        <p:txBody>
          <a:bodyPr>
            <a:normAutofit fontScale="92500" lnSpcReduction="10000"/>
          </a:bodyPr>
          <a:lstStyle/>
          <a:p>
            <a:pPr>
              <a:defRPr/>
            </a:pPr>
            <a:r>
              <a:rPr lang="en-GB" sz="3200" dirty="0"/>
              <a:t>Good presentations are the result of good preparation, and skilful use of well-practised techniques.</a:t>
            </a:r>
          </a:p>
          <a:p>
            <a:pPr>
              <a:defRPr/>
            </a:pPr>
            <a:r>
              <a:rPr lang="en-GB" sz="3200" dirty="0"/>
              <a:t>Before you start panicking at the idea of making a presentation, remember:</a:t>
            </a:r>
          </a:p>
          <a:p>
            <a:pPr marL="822960" lvl="1" indent="-457200">
              <a:defRPr/>
            </a:pPr>
            <a:r>
              <a:rPr lang="en-GB" sz="2800" dirty="0"/>
              <a:t>You are in control.</a:t>
            </a:r>
          </a:p>
          <a:p>
            <a:pPr marL="822960" lvl="1" indent="-457200">
              <a:defRPr/>
            </a:pPr>
            <a:r>
              <a:rPr lang="en-GB" sz="2800" dirty="0"/>
              <a:t>You can practice it in advance.</a:t>
            </a:r>
          </a:p>
          <a:p>
            <a:pPr marL="822960" lvl="1" indent="-457200">
              <a:defRPr/>
            </a:pPr>
            <a:r>
              <a:rPr lang="en-GB" sz="2800" dirty="0"/>
              <a:t>You can get help and advice from friends.</a:t>
            </a:r>
          </a:p>
          <a:p>
            <a:pPr marL="822960" lvl="1" indent="-457200">
              <a:defRPr/>
            </a:pPr>
            <a:r>
              <a:rPr lang="en-GB" sz="2800" dirty="0"/>
              <a:t>You can follow set methods to help you organise your ideas well.</a:t>
            </a:r>
            <a:endParaRPr lang="en-US" sz="2800" dirty="0"/>
          </a:p>
        </p:txBody>
      </p:sp>
    </p:spTree>
    <p:extLst>
      <p:ext uri="{BB962C8B-B14F-4D97-AF65-F5344CB8AC3E}">
        <p14:creationId xmlns:p14="http://schemas.microsoft.com/office/powerpoint/2010/main" val="904576"/>
      </p:ext>
    </p:extLst>
  </p:cSld>
  <p:clrMapOvr>
    <a:masterClrMapping/>
  </p:clrMapOvr>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612775" y="228600"/>
            <a:ext cx="8153400" cy="990600"/>
          </a:xfrm>
        </p:spPr>
        <p:txBody>
          <a:bodyPr/>
          <a:lstStyle/>
          <a:p>
            <a:pPr eaLnBrk="1" hangingPunct="1"/>
            <a:r>
              <a:rPr lang="en-GB" altLang="en-US"/>
              <a:t>Structure of the presentation</a:t>
            </a:r>
            <a:endParaRPr lang="en-US" altLang="en-US"/>
          </a:p>
        </p:txBody>
      </p:sp>
      <p:sp>
        <p:nvSpPr>
          <p:cNvPr id="11267" name="Rectangle 3"/>
          <p:cNvSpPr>
            <a:spLocks noGrp="1" noChangeArrowheads="1"/>
          </p:cNvSpPr>
          <p:nvPr>
            <p:ph sz="quarter" idx="1"/>
          </p:nvPr>
        </p:nvSpPr>
        <p:spPr>
          <a:xfrm>
            <a:off x="612775" y="1600200"/>
            <a:ext cx="8153400" cy="4495800"/>
          </a:xfrm>
        </p:spPr>
        <p:txBody>
          <a:bodyPr/>
          <a:lstStyle/>
          <a:p>
            <a:pPr eaLnBrk="1" hangingPunct="1">
              <a:buFont typeface="Wingdings" charset="2"/>
              <a:buNone/>
            </a:pPr>
            <a:r>
              <a:rPr lang="en-GB" altLang="en-US" sz="3600" dirty="0"/>
              <a:t>All presentations should have:</a:t>
            </a:r>
          </a:p>
          <a:p>
            <a:pPr eaLnBrk="1" hangingPunct="1">
              <a:buFont typeface="Wingdings" charset="2"/>
              <a:buNone/>
            </a:pPr>
            <a:endParaRPr lang="en-GB" altLang="en-US" sz="3600" dirty="0"/>
          </a:p>
          <a:p>
            <a:pPr lvl="1"/>
            <a:r>
              <a:rPr lang="en-GB" altLang="en-US" sz="3600" dirty="0"/>
              <a:t>An </a:t>
            </a:r>
            <a:r>
              <a:rPr lang="en-GB" altLang="en-US" sz="3600" dirty="0" smtClean="0"/>
              <a:t>introduction  - why this business?</a:t>
            </a:r>
            <a:endParaRPr lang="en-GB" altLang="en-US" sz="3600" dirty="0"/>
          </a:p>
          <a:p>
            <a:pPr lvl="1"/>
            <a:r>
              <a:rPr lang="en-GB" altLang="en-US" sz="3600" dirty="0"/>
              <a:t>Main </a:t>
            </a:r>
            <a:r>
              <a:rPr lang="en-GB" altLang="en-US" sz="3600" dirty="0" smtClean="0"/>
              <a:t>body - 9 elements of BMC</a:t>
            </a:r>
            <a:endParaRPr lang="en-GB" altLang="en-US" sz="3600" dirty="0"/>
          </a:p>
          <a:p>
            <a:pPr lvl="1"/>
            <a:r>
              <a:rPr lang="en-GB" altLang="en-US" sz="3600" dirty="0" smtClean="0"/>
              <a:t>Conclusion – why someone should invest in it?</a:t>
            </a:r>
            <a:endParaRPr lang="en-US" altLang="en-US" sz="3600" dirty="0"/>
          </a:p>
        </p:txBody>
      </p:sp>
    </p:spTree>
    <p:extLst>
      <p:ext uri="{BB962C8B-B14F-4D97-AF65-F5344CB8AC3E}">
        <p14:creationId xmlns:p14="http://schemas.microsoft.com/office/powerpoint/2010/main" val="1989101129"/>
      </p:ext>
    </p:extLst>
  </p:cSld>
  <p:clrMapOvr>
    <a:masterClrMapping/>
  </p:clrMapOvr>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612775" y="228600"/>
            <a:ext cx="8153400" cy="990600"/>
          </a:xfrm>
        </p:spPr>
        <p:txBody>
          <a:bodyPr/>
          <a:lstStyle/>
          <a:p>
            <a:pPr eaLnBrk="1" hangingPunct="1"/>
            <a:r>
              <a:rPr lang="en-GB" altLang="en-US" b="1"/>
              <a:t>Introduction section</a:t>
            </a:r>
            <a:r>
              <a:rPr lang="en-GB" altLang="en-US"/>
              <a:t> </a:t>
            </a:r>
            <a:endParaRPr lang="en-US" altLang="en-US"/>
          </a:p>
        </p:txBody>
      </p:sp>
      <p:sp>
        <p:nvSpPr>
          <p:cNvPr id="12291" name="Rectangle 3"/>
          <p:cNvSpPr>
            <a:spLocks noGrp="1" noChangeArrowheads="1"/>
          </p:cNvSpPr>
          <p:nvPr>
            <p:ph sz="quarter" idx="1"/>
          </p:nvPr>
        </p:nvSpPr>
        <p:spPr>
          <a:xfrm>
            <a:off x="323850" y="1600200"/>
            <a:ext cx="8442325" cy="4852988"/>
          </a:xfrm>
        </p:spPr>
        <p:txBody>
          <a:bodyPr>
            <a:normAutofit lnSpcReduction="10000"/>
          </a:bodyPr>
          <a:lstStyle/>
          <a:p>
            <a:pPr marL="609600" indent="-609600" eaLnBrk="1" hangingPunct="1">
              <a:lnSpc>
                <a:spcPct val="90000"/>
              </a:lnSpc>
            </a:pPr>
            <a:r>
              <a:rPr lang="en-GB" altLang="en-US" sz="3200"/>
              <a:t>Introduce yourself and other team members.</a:t>
            </a:r>
          </a:p>
          <a:p>
            <a:pPr marL="609600" indent="-609600" eaLnBrk="1" hangingPunct="1">
              <a:lnSpc>
                <a:spcPct val="90000"/>
              </a:lnSpc>
            </a:pPr>
            <a:r>
              <a:rPr lang="en-GB" altLang="en-US" sz="3200"/>
              <a:t>Get attention and interest with a 'grabby' opening that outlines the content of the presentation (a flavour of what is to come). </a:t>
            </a:r>
          </a:p>
          <a:p>
            <a:pPr marL="609600" indent="-609600" eaLnBrk="1" hangingPunct="1">
              <a:lnSpc>
                <a:spcPct val="90000"/>
              </a:lnSpc>
            </a:pPr>
            <a:r>
              <a:rPr lang="en-GB" altLang="en-US" sz="3200"/>
              <a:t>Explain the relevance of the topic to your audience (possibly using an example).  </a:t>
            </a:r>
          </a:p>
          <a:p>
            <a:pPr marL="609600" indent="-609600" eaLnBrk="1" hangingPunct="1">
              <a:lnSpc>
                <a:spcPct val="90000"/>
              </a:lnSpc>
            </a:pPr>
            <a:r>
              <a:rPr lang="en-GB" altLang="en-US" sz="3200"/>
              <a:t>Follow with a general statement of the structure or themes that will be explored.</a:t>
            </a:r>
          </a:p>
          <a:p>
            <a:pPr marL="609600" indent="-609600" eaLnBrk="1" hangingPunct="1">
              <a:lnSpc>
                <a:spcPct val="90000"/>
              </a:lnSpc>
            </a:pPr>
            <a:r>
              <a:rPr lang="en-GB" altLang="en-US" sz="3200"/>
              <a:t>Will you accept questions from the audience as you go along, or at the end?</a:t>
            </a:r>
            <a:endParaRPr lang="en-US" altLang="en-US" sz="3200"/>
          </a:p>
        </p:txBody>
      </p:sp>
    </p:spTree>
    <p:extLst>
      <p:ext uri="{BB962C8B-B14F-4D97-AF65-F5344CB8AC3E}">
        <p14:creationId xmlns:p14="http://schemas.microsoft.com/office/powerpoint/2010/main" val="1936460707"/>
      </p:ext>
    </p:extLst>
  </p:cSld>
  <p:clrMapOvr>
    <a:masterClrMapping/>
  </p:clrMapOvr>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612775" y="228600"/>
            <a:ext cx="8153400" cy="990600"/>
          </a:xfrm>
        </p:spPr>
        <p:txBody>
          <a:bodyPr/>
          <a:lstStyle/>
          <a:p>
            <a:pPr eaLnBrk="1" hangingPunct="1"/>
            <a:r>
              <a:rPr lang="en-GB" altLang="en-US"/>
              <a:t>Main body</a:t>
            </a:r>
            <a:endParaRPr lang="en-US" altLang="en-US"/>
          </a:p>
        </p:txBody>
      </p:sp>
      <p:sp>
        <p:nvSpPr>
          <p:cNvPr id="13315" name="Rectangle 3"/>
          <p:cNvSpPr>
            <a:spLocks noGrp="1" noChangeArrowheads="1"/>
          </p:cNvSpPr>
          <p:nvPr>
            <p:ph sz="quarter" idx="1"/>
          </p:nvPr>
        </p:nvSpPr>
        <p:spPr>
          <a:xfrm>
            <a:off x="323850" y="1600200"/>
            <a:ext cx="8442325" cy="4852988"/>
          </a:xfrm>
        </p:spPr>
        <p:txBody>
          <a:bodyPr>
            <a:normAutofit/>
          </a:bodyPr>
          <a:lstStyle/>
          <a:p>
            <a:pPr eaLnBrk="1" hangingPunct="1">
              <a:lnSpc>
                <a:spcPct val="90000"/>
              </a:lnSpc>
            </a:pPr>
            <a:r>
              <a:rPr lang="en-GB" altLang="en-US" sz="3200" dirty="0"/>
              <a:t>This is where you discuss the </a:t>
            </a:r>
            <a:r>
              <a:rPr lang="en-GB" altLang="en-US" sz="3200" dirty="0" smtClean="0"/>
              <a:t>elements of the Business Model </a:t>
            </a:r>
          </a:p>
          <a:p>
            <a:pPr lvl="1">
              <a:lnSpc>
                <a:spcPct val="90000"/>
              </a:lnSpc>
            </a:pPr>
            <a:r>
              <a:rPr lang="en-GB" altLang="en-US" sz="3000" dirty="0" smtClean="0"/>
              <a:t>Try </a:t>
            </a:r>
            <a:r>
              <a:rPr lang="en-GB" altLang="en-US" sz="3000" dirty="0"/>
              <a:t>to draw out the points that will engage the audience (the more interesting bits</a:t>
            </a:r>
            <a:r>
              <a:rPr lang="en-GB" altLang="en-US" sz="3000" dirty="0" smtClean="0"/>
              <a:t>).</a:t>
            </a:r>
            <a:endParaRPr lang="en-GB" altLang="en-US" sz="3000" dirty="0"/>
          </a:p>
        </p:txBody>
      </p:sp>
    </p:spTree>
    <p:extLst>
      <p:ext uri="{BB962C8B-B14F-4D97-AF65-F5344CB8AC3E}">
        <p14:creationId xmlns:p14="http://schemas.microsoft.com/office/powerpoint/2010/main" val="483037617"/>
      </p:ext>
    </p:extLst>
  </p:cSld>
  <p:clrMapOvr>
    <a:masterClrMapping/>
  </p:clrMapOvr>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612775" y="228600"/>
            <a:ext cx="8153400" cy="990600"/>
          </a:xfrm>
        </p:spPr>
        <p:txBody>
          <a:bodyPr/>
          <a:lstStyle/>
          <a:p>
            <a:pPr eaLnBrk="1" hangingPunct="1"/>
            <a:r>
              <a:rPr lang="en-GB" altLang="en-US"/>
              <a:t>Main body (continued)</a:t>
            </a:r>
            <a:endParaRPr lang="en-US" altLang="en-US"/>
          </a:p>
        </p:txBody>
      </p:sp>
      <p:sp>
        <p:nvSpPr>
          <p:cNvPr id="14339" name="Rectangle 3"/>
          <p:cNvSpPr>
            <a:spLocks noGrp="1" noChangeArrowheads="1"/>
          </p:cNvSpPr>
          <p:nvPr>
            <p:ph sz="quarter" idx="1"/>
          </p:nvPr>
        </p:nvSpPr>
        <p:spPr>
          <a:xfrm>
            <a:off x="395288" y="1600200"/>
            <a:ext cx="8370887" cy="4495800"/>
          </a:xfrm>
        </p:spPr>
        <p:txBody>
          <a:bodyPr>
            <a:normAutofit lnSpcReduction="10000"/>
          </a:bodyPr>
          <a:lstStyle/>
          <a:p>
            <a:pPr eaLnBrk="1" hangingPunct="1">
              <a:lnSpc>
                <a:spcPct val="80000"/>
              </a:lnSpc>
            </a:pPr>
            <a:r>
              <a:rPr lang="en-GB" altLang="en-US" sz="3200" dirty="0" smtClean="0"/>
              <a:t>If </a:t>
            </a:r>
            <a:r>
              <a:rPr lang="en-GB" altLang="en-US" sz="3200" dirty="0"/>
              <a:t>quoting figures, trends, etc., consider showing them graphically (more impact</a:t>
            </a:r>
            <a:r>
              <a:rPr lang="en-GB" altLang="en-US" sz="3200" dirty="0" smtClean="0"/>
              <a:t>).</a:t>
            </a:r>
          </a:p>
          <a:p>
            <a:pPr marL="0" indent="0" eaLnBrk="1" hangingPunct="1">
              <a:lnSpc>
                <a:spcPct val="80000"/>
              </a:lnSpc>
              <a:buNone/>
            </a:pPr>
            <a:endParaRPr lang="en-GB" altLang="en-US" sz="3200" dirty="0"/>
          </a:p>
          <a:p>
            <a:pPr eaLnBrk="1" hangingPunct="1">
              <a:lnSpc>
                <a:spcPct val="80000"/>
              </a:lnSpc>
            </a:pPr>
            <a:r>
              <a:rPr lang="en-GB" altLang="en-US" sz="3200" dirty="0"/>
              <a:t>Use real-life examples, where possible, to illustrate points (something the audience can relate to</a:t>
            </a:r>
            <a:r>
              <a:rPr lang="en-GB" altLang="en-US" sz="3200" dirty="0" smtClean="0"/>
              <a:t>). E.g. we are the Amazon for the pet  industry or were are like Costa but for tea.</a:t>
            </a:r>
          </a:p>
          <a:p>
            <a:pPr eaLnBrk="1" hangingPunct="1">
              <a:lnSpc>
                <a:spcPct val="80000"/>
              </a:lnSpc>
            </a:pPr>
            <a:endParaRPr lang="en-GB" altLang="en-US" sz="3200" dirty="0"/>
          </a:p>
          <a:p>
            <a:pPr eaLnBrk="1" hangingPunct="1">
              <a:lnSpc>
                <a:spcPct val="80000"/>
              </a:lnSpc>
            </a:pPr>
            <a:r>
              <a:rPr lang="en-GB" altLang="en-US" sz="3200" dirty="0"/>
              <a:t>Try to ensure that the separate 'themes' flow logically, with minimal repetition, and smooth transitions between speakers/themes.</a:t>
            </a:r>
            <a:endParaRPr lang="en-US" altLang="en-US" sz="3200" dirty="0"/>
          </a:p>
          <a:p>
            <a:pPr eaLnBrk="1" hangingPunct="1">
              <a:lnSpc>
                <a:spcPct val="80000"/>
              </a:lnSpc>
            </a:pPr>
            <a:endParaRPr lang="en-US" altLang="en-US" sz="3200" dirty="0"/>
          </a:p>
        </p:txBody>
      </p:sp>
    </p:spTree>
    <p:extLst>
      <p:ext uri="{BB962C8B-B14F-4D97-AF65-F5344CB8AC3E}">
        <p14:creationId xmlns:p14="http://schemas.microsoft.com/office/powerpoint/2010/main" val="1567933380"/>
      </p:ext>
    </p:extLst>
  </p:cSld>
  <p:clrMapOvr>
    <a:masterClrMapping/>
  </p:clrMapOvr>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612775" y="228600"/>
            <a:ext cx="8153400" cy="990600"/>
          </a:xfrm>
        </p:spPr>
        <p:txBody>
          <a:bodyPr/>
          <a:lstStyle/>
          <a:p>
            <a:pPr marL="723900" indent="-723900" eaLnBrk="1" hangingPunct="1"/>
            <a:r>
              <a:rPr lang="en-GB" altLang="en-US"/>
              <a:t>Conclusion</a:t>
            </a:r>
            <a:endParaRPr lang="en-US" altLang="en-US"/>
          </a:p>
        </p:txBody>
      </p:sp>
      <p:sp>
        <p:nvSpPr>
          <p:cNvPr id="15363" name="Rectangle 3"/>
          <p:cNvSpPr>
            <a:spLocks noGrp="1" noChangeArrowheads="1"/>
          </p:cNvSpPr>
          <p:nvPr>
            <p:ph sz="quarter" idx="1"/>
          </p:nvPr>
        </p:nvSpPr>
        <p:spPr>
          <a:xfrm>
            <a:off x="457200" y="1600200"/>
            <a:ext cx="8229600" cy="4852988"/>
          </a:xfrm>
        </p:spPr>
        <p:txBody>
          <a:bodyPr>
            <a:normAutofit/>
          </a:bodyPr>
          <a:lstStyle/>
          <a:p>
            <a:pPr eaLnBrk="1" hangingPunct="1">
              <a:lnSpc>
                <a:spcPct val="90000"/>
              </a:lnSpc>
            </a:pPr>
            <a:r>
              <a:rPr lang="en-GB" altLang="en-US" sz="2800" dirty="0"/>
              <a:t>Endings need to round things off neatly. Give a very brief review/summary of what you have said, </a:t>
            </a:r>
            <a:r>
              <a:rPr lang="en-GB" altLang="en-US" sz="2800" dirty="0" smtClean="0"/>
              <a:t>and </a:t>
            </a:r>
            <a:r>
              <a:rPr lang="en-GB" altLang="en-US" sz="2800" dirty="0"/>
              <a:t>the conclusions you have drawn. </a:t>
            </a:r>
          </a:p>
          <a:p>
            <a:pPr eaLnBrk="1" hangingPunct="1">
              <a:lnSpc>
                <a:spcPct val="90000"/>
              </a:lnSpc>
            </a:pPr>
            <a:r>
              <a:rPr lang="en-GB" altLang="en-US" sz="2800" dirty="0" smtClean="0"/>
              <a:t>Conclude </a:t>
            </a:r>
            <a:r>
              <a:rPr lang="en-GB" altLang="en-US" sz="2800" dirty="0"/>
              <a:t>with impact. </a:t>
            </a:r>
            <a:endParaRPr lang="en-GB" altLang="en-US" sz="2800" dirty="0" smtClean="0"/>
          </a:p>
          <a:p>
            <a:pPr eaLnBrk="1" hangingPunct="1">
              <a:lnSpc>
                <a:spcPct val="90000"/>
              </a:lnSpc>
            </a:pPr>
            <a:endParaRPr lang="en-GB" altLang="en-US" sz="2800" dirty="0"/>
          </a:p>
          <a:p>
            <a:pPr eaLnBrk="1" hangingPunct="1">
              <a:lnSpc>
                <a:spcPct val="90000"/>
              </a:lnSpc>
            </a:pPr>
            <a:r>
              <a:rPr lang="en-GB" altLang="en-US" sz="2800" dirty="0" smtClean="0"/>
              <a:t>Thank </a:t>
            </a:r>
            <a:r>
              <a:rPr lang="en-GB" altLang="en-US" sz="2800" dirty="0"/>
              <a:t>the audience for their attention.  </a:t>
            </a:r>
            <a:endParaRPr lang="en-GB" altLang="en-US" sz="2800" dirty="0" smtClean="0"/>
          </a:p>
          <a:p>
            <a:pPr eaLnBrk="1" hangingPunct="1">
              <a:lnSpc>
                <a:spcPct val="90000"/>
              </a:lnSpc>
            </a:pPr>
            <a:r>
              <a:rPr lang="en-GB" altLang="en-US" sz="2800" dirty="0" smtClean="0"/>
              <a:t>Any </a:t>
            </a:r>
            <a:r>
              <a:rPr lang="en-GB" altLang="en-US" sz="2800" dirty="0"/>
              <a:t>questions?</a:t>
            </a:r>
            <a:r>
              <a:rPr lang="en-US" altLang="en-US" sz="2800" dirty="0"/>
              <a:t>   </a:t>
            </a:r>
          </a:p>
        </p:txBody>
      </p:sp>
    </p:spTree>
    <p:extLst>
      <p:ext uri="{BB962C8B-B14F-4D97-AF65-F5344CB8AC3E}">
        <p14:creationId xmlns:p14="http://schemas.microsoft.com/office/powerpoint/2010/main" val="1634317884"/>
      </p:ext>
    </p:extLst>
  </p:cSld>
  <p:clrMapOvr>
    <a:masterClrMapping/>
  </p:clrMapOvr>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612775" y="228600"/>
            <a:ext cx="8153400" cy="990600"/>
          </a:xfrm>
        </p:spPr>
        <p:txBody>
          <a:bodyPr/>
          <a:lstStyle/>
          <a:p>
            <a:pPr eaLnBrk="1" hangingPunct="1"/>
            <a:r>
              <a:rPr lang="en-GB" altLang="en-US"/>
              <a:t>Timing</a:t>
            </a:r>
            <a:endParaRPr lang="en-US" altLang="en-US"/>
          </a:p>
        </p:txBody>
      </p:sp>
      <p:sp>
        <p:nvSpPr>
          <p:cNvPr id="16387" name="Rectangle 3"/>
          <p:cNvSpPr>
            <a:spLocks noGrp="1" noChangeArrowheads="1"/>
          </p:cNvSpPr>
          <p:nvPr>
            <p:ph sz="quarter" idx="1"/>
          </p:nvPr>
        </p:nvSpPr>
        <p:spPr>
          <a:xfrm>
            <a:off x="612775" y="1600200"/>
            <a:ext cx="8153400" cy="4495800"/>
          </a:xfrm>
        </p:spPr>
        <p:txBody>
          <a:bodyPr>
            <a:normAutofit/>
          </a:bodyPr>
          <a:lstStyle/>
          <a:p>
            <a:pPr eaLnBrk="1" hangingPunct="1"/>
            <a:r>
              <a:rPr lang="en-GB" altLang="en-US" sz="3600" dirty="0"/>
              <a:t>You must ensure that the presentation is not over-long or –short </a:t>
            </a:r>
            <a:r>
              <a:rPr lang="en-GB" altLang="en-US" sz="3600" dirty="0" smtClean="0"/>
              <a:t>(10 </a:t>
            </a:r>
            <a:r>
              <a:rPr lang="en-GB" altLang="en-US" sz="3600" dirty="0" err="1"/>
              <a:t>mins</a:t>
            </a:r>
            <a:r>
              <a:rPr lang="en-GB" altLang="en-US" sz="3600" dirty="0"/>
              <a:t> each </a:t>
            </a:r>
            <a:r>
              <a:rPr lang="en-GB" altLang="en-US" sz="3600" dirty="0" smtClean="0"/>
              <a:t>in total). </a:t>
            </a:r>
            <a:endParaRPr lang="en-GB" altLang="en-US" sz="3600" dirty="0"/>
          </a:p>
          <a:p>
            <a:pPr eaLnBrk="1" hangingPunct="1"/>
            <a:r>
              <a:rPr lang="en-GB" altLang="en-US" sz="3600" dirty="0"/>
              <a:t>Rehearse the presentation (in advance) to time yourselves.  </a:t>
            </a:r>
          </a:p>
        </p:txBody>
      </p:sp>
    </p:spTree>
    <p:extLst>
      <p:ext uri="{BB962C8B-B14F-4D97-AF65-F5344CB8AC3E}">
        <p14:creationId xmlns:p14="http://schemas.microsoft.com/office/powerpoint/2010/main" val="1254516443"/>
      </p:ext>
    </p:extLst>
  </p:cSld>
  <p:clrMapOvr>
    <a:masterClrMapping/>
  </p:clrMapOvr>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612775" y="228600"/>
            <a:ext cx="8153400" cy="990600"/>
          </a:xfrm>
        </p:spPr>
        <p:txBody>
          <a:bodyPr/>
          <a:lstStyle/>
          <a:p>
            <a:pPr eaLnBrk="1" hangingPunct="1"/>
            <a:r>
              <a:rPr lang="en-GB" altLang="en-US"/>
              <a:t>Timing</a:t>
            </a:r>
            <a:endParaRPr lang="en-US" altLang="en-US"/>
          </a:p>
        </p:txBody>
      </p:sp>
      <p:sp>
        <p:nvSpPr>
          <p:cNvPr id="16387" name="Rectangle 3"/>
          <p:cNvSpPr>
            <a:spLocks noGrp="1" noChangeArrowheads="1"/>
          </p:cNvSpPr>
          <p:nvPr>
            <p:ph sz="quarter" idx="1"/>
          </p:nvPr>
        </p:nvSpPr>
        <p:spPr>
          <a:xfrm>
            <a:off x="612775" y="1600200"/>
            <a:ext cx="8153400" cy="4495800"/>
          </a:xfrm>
        </p:spPr>
        <p:txBody>
          <a:bodyPr>
            <a:normAutofit/>
          </a:bodyPr>
          <a:lstStyle/>
          <a:p>
            <a:pPr eaLnBrk="1" hangingPunct="1"/>
            <a:r>
              <a:rPr lang="en-GB" altLang="en-US" sz="3600" dirty="0" smtClean="0"/>
              <a:t>How </a:t>
            </a:r>
            <a:r>
              <a:rPr lang="en-GB" altLang="en-US" sz="3600" dirty="0"/>
              <a:t>you divide the allocated 'speaking time' between team members is up to you. </a:t>
            </a:r>
            <a:endParaRPr lang="en-GB" altLang="en-US" sz="3600" dirty="0" smtClean="0"/>
          </a:p>
          <a:p>
            <a:pPr eaLnBrk="1" hangingPunct="1"/>
            <a:r>
              <a:rPr lang="en-GB" altLang="en-US" sz="3600" dirty="0" smtClean="0"/>
              <a:t>Aim for 1 minute for introduction.</a:t>
            </a:r>
          </a:p>
          <a:p>
            <a:pPr eaLnBrk="1" hangingPunct="1"/>
            <a:r>
              <a:rPr lang="en-GB" altLang="en-US" sz="3600" dirty="0" smtClean="0"/>
              <a:t>1 minute for each of the 9 headings.</a:t>
            </a:r>
          </a:p>
          <a:p>
            <a:pPr eaLnBrk="1" hangingPunct="1"/>
            <a:r>
              <a:rPr lang="en-GB" altLang="en-US" sz="3600" dirty="0" smtClean="0"/>
              <a:t>30 seconds for conclusion.  </a:t>
            </a:r>
            <a:endParaRPr lang="en-US" altLang="en-US" sz="3600" dirty="0"/>
          </a:p>
        </p:txBody>
      </p:sp>
    </p:spTree>
    <p:extLst>
      <p:ext uri="{BB962C8B-B14F-4D97-AF65-F5344CB8AC3E}">
        <p14:creationId xmlns:p14="http://schemas.microsoft.com/office/powerpoint/2010/main" val="752839132"/>
      </p:ext>
    </p:extLst>
  </p:cSld>
  <p:clrMapOvr>
    <a:masterClrMapping/>
  </p:clrMapOvr>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612775" y="228600"/>
            <a:ext cx="8153400" cy="990600"/>
          </a:xfrm>
        </p:spPr>
        <p:txBody>
          <a:bodyPr/>
          <a:lstStyle/>
          <a:p>
            <a:pPr eaLnBrk="1" hangingPunct="1"/>
            <a:r>
              <a:rPr lang="en-GB" altLang="en-US" i="1" u="sng"/>
              <a:t/>
            </a:r>
            <a:br>
              <a:rPr lang="en-GB" altLang="en-US" i="1" u="sng"/>
            </a:br>
            <a:r>
              <a:rPr lang="en-GB" altLang="en-US"/>
              <a:t>Use of slides</a:t>
            </a:r>
            <a:br>
              <a:rPr lang="en-GB" altLang="en-US"/>
            </a:br>
            <a:endParaRPr lang="en-US" altLang="en-US"/>
          </a:p>
        </p:txBody>
      </p:sp>
      <p:sp>
        <p:nvSpPr>
          <p:cNvPr id="17411" name="Rectangle 3"/>
          <p:cNvSpPr>
            <a:spLocks noGrp="1" noChangeArrowheads="1"/>
          </p:cNvSpPr>
          <p:nvPr>
            <p:ph sz="quarter" idx="1"/>
          </p:nvPr>
        </p:nvSpPr>
        <p:spPr>
          <a:xfrm>
            <a:off x="323850" y="1600200"/>
            <a:ext cx="8569325" cy="4924425"/>
          </a:xfrm>
        </p:spPr>
        <p:txBody>
          <a:bodyPr/>
          <a:lstStyle/>
          <a:p>
            <a:pPr eaLnBrk="1" hangingPunct="1">
              <a:lnSpc>
                <a:spcPct val="90000"/>
              </a:lnSpc>
            </a:pPr>
            <a:r>
              <a:rPr lang="en-GB" altLang="en-US" sz="2800"/>
              <a:t>Many people fear: </a:t>
            </a:r>
          </a:p>
          <a:p>
            <a:pPr lvl="1" eaLnBrk="1" hangingPunct="1">
              <a:lnSpc>
                <a:spcPct val="90000"/>
              </a:lnSpc>
            </a:pPr>
            <a:r>
              <a:rPr lang="en-GB" altLang="en-US" sz="2400"/>
              <a:t>speaking in public </a:t>
            </a:r>
          </a:p>
          <a:p>
            <a:pPr lvl="1" eaLnBrk="1" hangingPunct="1">
              <a:lnSpc>
                <a:spcPct val="90000"/>
              </a:lnSpc>
            </a:pPr>
            <a:r>
              <a:rPr lang="en-GB" altLang="en-US" sz="2400"/>
              <a:t>wasting time sitting through a boring presentation. </a:t>
            </a:r>
          </a:p>
          <a:p>
            <a:pPr eaLnBrk="1" hangingPunct="1">
              <a:lnSpc>
                <a:spcPct val="90000"/>
              </a:lnSpc>
            </a:pPr>
            <a:r>
              <a:rPr lang="en-GB" altLang="en-US" sz="2800"/>
              <a:t>Displaying a visual presentation provides a ‘crutch’:</a:t>
            </a:r>
          </a:p>
          <a:p>
            <a:pPr lvl="1" eaLnBrk="1" hangingPunct="1">
              <a:lnSpc>
                <a:spcPct val="90000"/>
              </a:lnSpc>
            </a:pPr>
            <a:r>
              <a:rPr lang="en-GB" altLang="en-US" sz="2400"/>
              <a:t>help structure your presentation so you do not have to memorise everything yourself.</a:t>
            </a:r>
          </a:p>
          <a:p>
            <a:pPr lvl="1" eaLnBrk="1" hangingPunct="1">
              <a:lnSpc>
                <a:spcPct val="90000"/>
              </a:lnSpc>
            </a:pPr>
            <a:r>
              <a:rPr lang="en-GB" altLang="en-US" sz="2400"/>
              <a:t>you can display charts and slides, and talk about each one without having the audience staring at you all the time.  </a:t>
            </a:r>
          </a:p>
          <a:p>
            <a:pPr eaLnBrk="1" hangingPunct="1">
              <a:lnSpc>
                <a:spcPct val="90000"/>
              </a:lnSpc>
            </a:pPr>
            <a:r>
              <a:rPr lang="en-GB" altLang="en-US" sz="2800"/>
              <a:t>Slides create variety for the audience</a:t>
            </a:r>
          </a:p>
          <a:p>
            <a:pPr eaLnBrk="1" hangingPunct="1">
              <a:lnSpc>
                <a:spcPct val="90000"/>
              </a:lnSpc>
            </a:pPr>
            <a:r>
              <a:rPr lang="en-GB" altLang="en-US" sz="2800"/>
              <a:t>Remember to use a large font size on slides (min 24).</a:t>
            </a:r>
          </a:p>
          <a:p>
            <a:pPr eaLnBrk="1" hangingPunct="1">
              <a:lnSpc>
                <a:spcPct val="90000"/>
              </a:lnSpc>
            </a:pPr>
            <a:r>
              <a:rPr lang="en-GB" altLang="en-US" sz="2800"/>
              <a:t>You might consider providing handouts </a:t>
            </a:r>
            <a:endParaRPr lang="en-US" altLang="en-US" sz="2800"/>
          </a:p>
        </p:txBody>
      </p:sp>
    </p:spTree>
    <p:extLst>
      <p:ext uri="{BB962C8B-B14F-4D97-AF65-F5344CB8AC3E}">
        <p14:creationId xmlns:p14="http://schemas.microsoft.com/office/powerpoint/2010/main" val="217867561"/>
      </p:ext>
    </p:extLst>
  </p:cSld>
  <p:clrMapOvr>
    <a:masterClrMapping/>
  </p:clrMapOvr>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612775" y="228600"/>
            <a:ext cx="8153400" cy="990600"/>
          </a:xfrm>
        </p:spPr>
        <p:txBody>
          <a:bodyPr/>
          <a:lstStyle/>
          <a:p>
            <a:pPr eaLnBrk="1" hangingPunct="1"/>
            <a:r>
              <a:rPr lang="en-GB" altLang="en-US"/>
              <a:t/>
            </a:r>
            <a:br>
              <a:rPr lang="en-GB" altLang="en-US"/>
            </a:br>
            <a:r>
              <a:rPr lang="en-GB" altLang="en-US"/>
              <a:t>Resources</a:t>
            </a:r>
            <a:br>
              <a:rPr lang="en-GB" altLang="en-US"/>
            </a:br>
            <a:endParaRPr lang="en-US" altLang="en-US"/>
          </a:p>
        </p:txBody>
      </p:sp>
      <p:sp>
        <p:nvSpPr>
          <p:cNvPr id="18435" name="Rectangle 3"/>
          <p:cNvSpPr>
            <a:spLocks noGrp="1" noChangeArrowheads="1"/>
          </p:cNvSpPr>
          <p:nvPr>
            <p:ph sz="quarter" idx="1"/>
          </p:nvPr>
        </p:nvSpPr>
        <p:spPr>
          <a:xfrm>
            <a:off x="612775" y="1600200"/>
            <a:ext cx="8153400" cy="4495800"/>
          </a:xfrm>
        </p:spPr>
        <p:txBody>
          <a:bodyPr>
            <a:normAutofit/>
          </a:bodyPr>
          <a:lstStyle/>
          <a:p>
            <a:pPr eaLnBrk="1" hangingPunct="1"/>
            <a:r>
              <a:rPr lang="en-GB" altLang="en-US" sz="3200" dirty="0"/>
              <a:t>The following resources will be available for your presentation:</a:t>
            </a:r>
          </a:p>
          <a:p>
            <a:pPr lvl="1" eaLnBrk="1" hangingPunct="1"/>
            <a:r>
              <a:rPr lang="en-GB" altLang="en-US" sz="2800" dirty="0"/>
              <a:t>A computer and projector (PowerPoint) suitable for both CD's and flash drives.</a:t>
            </a:r>
          </a:p>
          <a:p>
            <a:pPr eaLnBrk="1" hangingPunct="1"/>
            <a:r>
              <a:rPr lang="en-GB" altLang="en-US" sz="3200" dirty="0" smtClean="0"/>
              <a:t>If </a:t>
            </a:r>
            <a:r>
              <a:rPr lang="en-GB" altLang="en-US" sz="3200" dirty="0"/>
              <a:t>you need alternative resources (e.g. flip-chart), please let me know in advance.</a:t>
            </a:r>
            <a:endParaRPr lang="en-US" altLang="en-US" sz="3200" dirty="0"/>
          </a:p>
        </p:txBody>
      </p:sp>
    </p:spTree>
    <p:extLst>
      <p:ext uri="{BB962C8B-B14F-4D97-AF65-F5344CB8AC3E}">
        <p14:creationId xmlns:p14="http://schemas.microsoft.com/office/powerpoint/2010/main" val="176279090"/>
      </p:ext>
    </p:extLst>
  </p:cSld>
  <p:clrMapOvr>
    <a:masterClrMapping/>
  </p:clrMapOvr>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612775" y="228600"/>
            <a:ext cx="8153400" cy="990600"/>
          </a:xfrm>
        </p:spPr>
        <p:txBody>
          <a:bodyPr/>
          <a:lstStyle/>
          <a:p>
            <a:pPr eaLnBrk="1" hangingPunct="1"/>
            <a:r>
              <a:rPr lang="en-GB" altLang="en-US"/>
              <a:t/>
            </a:r>
            <a:br>
              <a:rPr lang="en-GB" altLang="en-US"/>
            </a:br>
            <a:r>
              <a:rPr lang="en-GB" altLang="en-US"/>
              <a:t>Body language</a:t>
            </a:r>
            <a:br>
              <a:rPr lang="en-GB" altLang="en-US"/>
            </a:br>
            <a:endParaRPr lang="en-US" altLang="en-US"/>
          </a:p>
        </p:txBody>
      </p:sp>
      <p:sp>
        <p:nvSpPr>
          <p:cNvPr id="16387" name="Rectangle 3"/>
          <p:cNvSpPr>
            <a:spLocks noGrp="1" noChangeArrowheads="1"/>
          </p:cNvSpPr>
          <p:nvPr>
            <p:ph sz="quarter" idx="1"/>
          </p:nvPr>
        </p:nvSpPr>
        <p:spPr>
          <a:xfrm>
            <a:off x="457200" y="1600200"/>
            <a:ext cx="8229600" cy="4852988"/>
          </a:xfrm>
        </p:spPr>
        <p:txBody>
          <a:bodyPr>
            <a:normAutofit lnSpcReduction="10000"/>
          </a:bodyPr>
          <a:lstStyle/>
          <a:p>
            <a:pPr>
              <a:lnSpc>
                <a:spcPct val="80000"/>
              </a:lnSpc>
              <a:defRPr/>
            </a:pPr>
            <a:r>
              <a:rPr lang="en-GB" sz="2800" dirty="0"/>
              <a:t>85% of the impact of communication occurs non-verbally (body language, tone of voice, gestures). You want to seem interesting, interested, relaxed and confident:</a:t>
            </a:r>
            <a:endParaRPr lang="en-GB" sz="2800" b="1" dirty="0"/>
          </a:p>
          <a:p>
            <a:pPr>
              <a:lnSpc>
                <a:spcPct val="80000"/>
              </a:lnSpc>
              <a:defRPr/>
            </a:pPr>
            <a:r>
              <a:rPr lang="en-GB" sz="2800" b="1" dirty="0"/>
              <a:t>Stand</a:t>
            </a:r>
            <a:r>
              <a:rPr lang="en-GB" sz="2800" dirty="0"/>
              <a:t> well balanced on both feet, shoulders back, head up.  </a:t>
            </a:r>
            <a:endParaRPr lang="en-GB" sz="2800" dirty="0" smtClean="0"/>
          </a:p>
          <a:p>
            <a:pPr marL="708660" lvl="1" indent="-342900">
              <a:lnSpc>
                <a:spcPct val="80000"/>
              </a:lnSpc>
              <a:defRPr/>
            </a:pPr>
            <a:r>
              <a:rPr lang="en-GB" sz="2500" dirty="0" smtClean="0"/>
              <a:t>Standing </a:t>
            </a:r>
            <a:r>
              <a:rPr lang="en-GB" sz="2500" dirty="0"/>
              <a:t>gives you more authority, and the audience can see you. </a:t>
            </a:r>
            <a:endParaRPr lang="en-GB" sz="2500" dirty="0" smtClean="0"/>
          </a:p>
          <a:p>
            <a:pPr marL="708660" lvl="1" indent="-342900">
              <a:lnSpc>
                <a:spcPct val="80000"/>
              </a:lnSpc>
              <a:defRPr/>
            </a:pPr>
            <a:r>
              <a:rPr lang="en-GB" sz="2500" dirty="0" smtClean="0"/>
              <a:t>It </a:t>
            </a:r>
            <a:r>
              <a:rPr lang="en-GB" sz="2500" dirty="0"/>
              <a:t>allows you to breathe more easily and use effective gestures.  </a:t>
            </a:r>
            <a:endParaRPr lang="en-GB" sz="2500" dirty="0" smtClean="0"/>
          </a:p>
          <a:p>
            <a:pPr marL="708660" lvl="1" indent="-342900">
              <a:lnSpc>
                <a:spcPct val="80000"/>
              </a:lnSpc>
              <a:defRPr/>
            </a:pPr>
            <a:r>
              <a:rPr lang="en-GB" sz="2500" dirty="0" smtClean="0"/>
              <a:t>Don't </a:t>
            </a:r>
            <a:r>
              <a:rPr lang="en-GB" sz="2500" dirty="0"/>
              <a:t>stand ram-rod straight and still.  Be natural, use head and arm gestures and you will seem relaxed.</a:t>
            </a:r>
          </a:p>
          <a:p>
            <a:pPr>
              <a:lnSpc>
                <a:spcPct val="80000"/>
              </a:lnSpc>
              <a:defRPr/>
            </a:pPr>
            <a:r>
              <a:rPr lang="en-GB" sz="2800" dirty="0"/>
              <a:t>Maintain </a:t>
            </a:r>
            <a:r>
              <a:rPr lang="en-GB" sz="2800" b="1" dirty="0"/>
              <a:t>eye contact</a:t>
            </a:r>
            <a:r>
              <a:rPr lang="en-GB" sz="2800" dirty="0"/>
              <a:t> with the audience. Try to look at all areas of the room.</a:t>
            </a:r>
          </a:p>
        </p:txBody>
      </p:sp>
    </p:spTree>
    <p:extLst>
      <p:ext uri="{BB962C8B-B14F-4D97-AF65-F5344CB8AC3E}">
        <p14:creationId xmlns:p14="http://schemas.microsoft.com/office/powerpoint/2010/main" val="1276657843"/>
      </p:ext>
    </p:extLst>
  </p:cSld>
  <p:clrMapOvr>
    <a:masterClrMapping/>
  </p:clrMapOvr>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612775" y="228600"/>
            <a:ext cx="8153400" cy="990600"/>
          </a:xfrm>
        </p:spPr>
        <p:txBody>
          <a:bodyPr/>
          <a:lstStyle/>
          <a:p>
            <a:pPr eaLnBrk="1" hangingPunct="1"/>
            <a:r>
              <a:rPr lang="en-GB" altLang="en-US"/>
              <a:t>Body language (cont)</a:t>
            </a:r>
            <a:endParaRPr lang="en-US" altLang="en-US"/>
          </a:p>
        </p:txBody>
      </p:sp>
      <p:sp>
        <p:nvSpPr>
          <p:cNvPr id="20483" name="Rectangle 3"/>
          <p:cNvSpPr>
            <a:spLocks noGrp="1" noChangeArrowheads="1"/>
          </p:cNvSpPr>
          <p:nvPr>
            <p:ph sz="quarter" idx="1"/>
          </p:nvPr>
        </p:nvSpPr>
        <p:spPr>
          <a:xfrm>
            <a:off x="323850" y="1600200"/>
            <a:ext cx="8362950" cy="4852988"/>
          </a:xfrm>
        </p:spPr>
        <p:txBody>
          <a:bodyPr>
            <a:normAutofit lnSpcReduction="10000"/>
          </a:bodyPr>
          <a:lstStyle/>
          <a:p>
            <a:pPr eaLnBrk="1" hangingPunct="1">
              <a:lnSpc>
                <a:spcPct val="90000"/>
              </a:lnSpc>
            </a:pPr>
            <a:r>
              <a:rPr lang="en-GB" altLang="en-US" sz="3400"/>
              <a:t>Ask friends and family if you have any annoying mannerisms (frantic arm gestures, or fiddling with hair).  Don't hold a 'clickable' pen in your hand, or play with loose change/keys in your pocket.</a:t>
            </a:r>
          </a:p>
          <a:p>
            <a:pPr eaLnBrk="1" hangingPunct="1">
              <a:lnSpc>
                <a:spcPct val="90000"/>
              </a:lnSpc>
            </a:pPr>
            <a:r>
              <a:rPr lang="en-GB" altLang="en-US" sz="3400"/>
              <a:t>Your </a:t>
            </a:r>
            <a:r>
              <a:rPr lang="en-GB" altLang="en-US" sz="3400" b="1"/>
              <a:t>attitude</a:t>
            </a:r>
            <a:r>
              <a:rPr lang="en-GB" altLang="en-US" sz="3400"/>
              <a:t> is important.  If you are bored and resentful at having to make the presentation, it will show.  Be positive.</a:t>
            </a:r>
          </a:p>
          <a:p>
            <a:pPr eaLnBrk="1" hangingPunct="1">
              <a:lnSpc>
                <a:spcPct val="90000"/>
              </a:lnSpc>
            </a:pPr>
            <a:r>
              <a:rPr lang="en-GB" altLang="en-US" sz="3400"/>
              <a:t>The </a:t>
            </a:r>
            <a:r>
              <a:rPr lang="en-GB" altLang="en-US" sz="3400" b="1"/>
              <a:t>audience's</a:t>
            </a:r>
            <a:r>
              <a:rPr lang="en-GB" altLang="en-US" sz="3400"/>
              <a:t> body language can tell you how your talk is going. </a:t>
            </a:r>
            <a:endParaRPr lang="en-US" altLang="en-US" sz="3400"/>
          </a:p>
        </p:txBody>
      </p:sp>
    </p:spTree>
    <p:extLst>
      <p:ext uri="{BB962C8B-B14F-4D97-AF65-F5344CB8AC3E}">
        <p14:creationId xmlns:p14="http://schemas.microsoft.com/office/powerpoint/2010/main" val="1898043951"/>
      </p:ext>
    </p:extLst>
  </p:cSld>
  <p:clrMapOvr>
    <a:masterClrMapping/>
  </p:clrMapOvr>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612775" y="228600"/>
            <a:ext cx="8153400" cy="990600"/>
          </a:xfrm>
        </p:spPr>
        <p:txBody>
          <a:bodyPr/>
          <a:lstStyle/>
          <a:p>
            <a:pPr eaLnBrk="1" hangingPunct="1"/>
            <a:r>
              <a:rPr lang="en-GB" altLang="en-US"/>
              <a:t>Delivery/voice</a:t>
            </a:r>
            <a:endParaRPr lang="en-US" altLang="en-US"/>
          </a:p>
        </p:txBody>
      </p:sp>
      <p:sp>
        <p:nvSpPr>
          <p:cNvPr id="21507" name="Rectangle 3"/>
          <p:cNvSpPr>
            <a:spLocks noGrp="1" noChangeArrowheads="1"/>
          </p:cNvSpPr>
          <p:nvPr>
            <p:ph sz="quarter" idx="1"/>
          </p:nvPr>
        </p:nvSpPr>
        <p:spPr>
          <a:xfrm>
            <a:off x="323850" y="1484313"/>
            <a:ext cx="8569325" cy="5068887"/>
          </a:xfrm>
        </p:spPr>
        <p:txBody>
          <a:bodyPr>
            <a:normAutofit/>
          </a:bodyPr>
          <a:lstStyle/>
          <a:p>
            <a:pPr eaLnBrk="1" hangingPunct="1">
              <a:lnSpc>
                <a:spcPct val="80000"/>
              </a:lnSpc>
            </a:pPr>
            <a:r>
              <a:rPr lang="en-GB" altLang="en-US" sz="2800" dirty="0"/>
              <a:t>Speak clearly and project your voice.  Do not mumble or speak in a monotone - put some life into your voice</a:t>
            </a:r>
            <a:r>
              <a:rPr lang="en-GB" altLang="en-US" sz="2800" dirty="0" smtClean="0"/>
              <a:t>.</a:t>
            </a:r>
            <a:br>
              <a:rPr lang="en-GB" altLang="en-US" sz="2800" dirty="0" smtClean="0"/>
            </a:br>
            <a:endParaRPr lang="en-GB" altLang="en-US" sz="2800" dirty="0"/>
          </a:p>
          <a:p>
            <a:pPr eaLnBrk="1" hangingPunct="1">
              <a:lnSpc>
                <a:spcPct val="80000"/>
              </a:lnSpc>
            </a:pPr>
            <a:r>
              <a:rPr lang="en-GB" altLang="en-US" sz="2800" dirty="0"/>
              <a:t>Be natural. Take a conversational tone to help to relax you and build a rapport between you and the audience.  </a:t>
            </a:r>
            <a:r>
              <a:rPr lang="en-GB" altLang="en-US" sz="2800" dirty="0" smtClean="0"/>
              <a:t/>
            </a:r>
            <a:br>
              <a:rPr lang="en-GB" altLang="en-US" sz="2800" dirty="0" smtClean="0"/>
            </a:br>
            <a:endParaRPr lang="en-GB" altLang="en-US" sz="2800" dirty="0" smtClean="0"/>
          </a:p>
          <a:p>
            <a:pPr eaLnBrk="1" hangingPunct="1">
              <a:lnSpc>
                <a:spcPct val="80000"/>
              </a:lnSpc>
            </a:pPr>
            <a:r>
              <a:rPr lang="en-GB" altLang="en-US" sz="2800" dirty="0" smtClean="0"/>
              <a:t>You </a:t>
            </a:r>
            <a:r>
              <a:rPr lang="en-GB" altLang="en-US" sz="2800" dirty="0"/>
              <a:t>don't have to be extremely formal, and use big, fancy words.  </a:t>
            </a:r>
            <a:r>
              <a:rPr lang="en-GB" altLang="en-US" sz="2800" dirty="0" smtClean="0"/>
              <a:t/>
            </a:r>
            <a:br>
              <a:rPr lang="en-GB" altLang="en-US" sz="2800" dirty="0" smtClean="0"/>
            </a:br>
            <a:endParaRPr lang="en-GB" altLang="en-US" sz="2800" dirty="0" smtClean="0"/>
          </a:p>
          <a:p>
            <a:pPr eaLnBrk="1" hangingPunct="1">
              <a:lnSpc>
                <a:spcPct val="80000"/>
              </a:lnSpc>
            </a:pPr>
            <a:r>
              <a:rPr lang="en-GB" altLang="en-US" sz="2800" dirty="0" smtClean="0"/>
              <a:t>The </a:t>
            </a:r>
            <a:r>
              <a:rPr lang="en-GB" altLang="en-US" sz="2800" dirty="0"/>
              <a:t>objective is that the audience understands what you are saying.  </a:t>
            </a:r>
          </a:p>
        </p:txBody>
      </p:sp>
    </p:spTree>
    <p:extLst>
      <p:ext uri="{BB962C8B-B14F-4D97-AF65-F5344CB8AC3E}">
        <p14:creationId xmlns:p14="http://schemas.microsoft.com/office/powerpoint/2010/main" val="242786358"/>
      </p:ext>
    </p:extLst>
  </p:cSld>
  <p:clrMapOvr>
    <a:masterClrMapping/>
  </p:clrMapOvr>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612775" y="228600"/>
            <a:ext cx="8153400" cy="990600"/>
          </a:xfrm>
        </p:spPr>
        <p:txBody>
          <a:bodyPr/>
          <a:lstStyle/>
          <a:p>
            <a:pPr eaLnBrk="1" hangingPunct="1"/>
            <a:r>
              <a:rPr lang="en-GB" altLang="en-US"/>
              <a:t>Delivery/voice</a:t>
            </a:r>
            <a:endParaRPr lang="en-US" altLang="en-US"/>
          </a:p>
        </p:txBody>
      </p:sp>
      <p:sp>
        <p:nvSpPr>
          <p:cNvPr id="21507" name="Rectangle 3"/>
          <p:cNvSpPr>
            <a:spLocks noGrp="1" noChangeArrowheads="1"/>
          </p:cNvSpPr>
          <p:nvPr>
            <p:ph sz="quarter" idx="1"/>
          </p:nvPr>
        </p:nvSpPr>
        <p:spPr>
          <a:xfrm>
            <a:off x="323850" y="1484313"/>
            <a:ext cx="8569325" cy="5068887"/>
          </a:xfrm>
        </p:spPr>
        <p:txBody>
          <a:bodyPr>
            <a:normAutofit lnSpcReduction="10000"/>
          </a:bodyPr>
          <a:lstStyle/>
          <a:p>
            <a:pPr eaLnBrk="1" hangingPunct="1">
              <a:lnSpc>
                <a:spcPct val="80000"/>
              </a:lnSpc>
            </a:pPr>
            <a:r>
              <a:rPr lang="en-GB" altLang="en-US" sz="2800" dirty="0" smtClean="0"/>
              <a:t>Ask </a:t>
            </a:r>
            <a:r>
              <a:rPr lang="en-GB" altLang="en-US" sz="2800" dirty="0"/>
              <a:t>your friends and family if you have any annoying speech mannerisms, such as saying </a:t>
            </a:r>
            <a:r>
              <a:rPr lang="en-GB" altLang="en-US" sz="2800" i="1" dirty="0"/>
              <a:t>'OK'</a:t>
            </a:r>
            <a:r>
              <a:rPr lang="en-GB" altLang="en-US" sz="2800" dirty="0"/>
              <a:t> , </a:t>
            </a:r>
            <a:r>
              <a:rPr lang="en-GB" altLang="en-US" sz="2800" i="1" dirty="0"/>
              <a:t>'</a:t>
            </a:r>
            <a:r>
              <a:rPr lang="en-GB" altLang="en-US" sz="2800" i="1" dirty="0" err="1"/>
              <a:t>Y'know</a:t>
            </a:r>
            <a:r>
              <a:rPr lang="en-GB" altLang="en-US" sz="2800" i="1" dirty="0"/>
              <a:t>' </a:t>
            </a:r>
            <a:r>
              <a:rPr lang="en-GB" altLang="en-US" sz="2800" dirty="0"/>
              <a:t>or </a:t>
            </a:r>
            <a:r>
              <a:rPr lang="en-GB" altLang="en-US" sz="2800" i="1" dirty="0"/>
              <a:t>'yeah'</a:t>
            </a:r>
            <a:r>
              <a:rPr lang="en-GB" altLang="en-US" sz="2800" dirty="0"/>
              <a:t> at the end of every sentence</a:t>
            </a:r>
            <a:r>
              <a:rPr lang="en-GB" altLang="en-US" sz="2800" dirty="0" smtClean="0"/>
              <a:t>.</a:t>
            </a:r>
          </a:p>
          <a:p>
            <a:pPr eaLnBrk="1" hangingPunct="1">
              <a:lnSpc>
                <a:spcPct val="80000"/>
              </a:lnSpc>
            </a:pPr>
            <a:endParaRPr lang="en-GB" altLang="en-US" sz="2800" dirty="0"/>
          </a:p>
          <a:p>
            <a:pPr eaLnBrk="1" hangingPunct="1">
              <a:lnSpc>
                <a:spcPct val="80000"/>
              </a:lnSpc>
            </a:pPr>
            <a:r>
              <a:rPr lang="en-GB" altLang="en-US" sz="2800" dirty="0"/>
              <a:t>Try not to read from a script.  It nearly always sounds flat and dull.  </a:t>
            </a:r>
            <a:endParaRPr lang="en-GB" altLang="en-US" sz="2800" dirty="0" smtClean="0"/>
          </a:p>
          <a:p>
            <a:pPr eaLnBrk="1" hangingPunct="1">
              <a:lnSpc>
                <a:spcPct val="80000"/>
              </a:lnSpc>
            </a:pPr>
            <a:endParaRPr lang="en-GB" altLang="en-US" sz="2800" dirty="0" smtClean="0"/>
          </a:p>
          <a:p>
            <a:pPr eaLnBrk="1" hangingPunct="1">
              <a:lnSpc>
                <a:spcPct val="80000"/>
              </a:lnSpc>
            </a:pPr>
            <a:r>
              <a:rPr lang="en-GB" altLang="en-US" sz="2800" dirty="0" smtClean="0"/>
              <a:t>Learn </a:t>
            </a:r>
            <a:r>
              <a:rPr lang="en-GB" altLang="en-US" sz="2800" dirty="0"/>
              <a:t>to talk from cue cards, or the prompts provided by the presentation slide keywords</a:t>
            </a:r>
            <a:r>
              <a:rPr lang="en-GB" altLang="en-US" sz="2800" dirty="0" smtClean="0"/>
              <a:t>.</a:t>
            </a:r>
          </a:p>
          <a:p>
            <a:pPr eaLnBrk="1" hangingPunct="1">
              <a:lnSpc>
                <a:spcPct val="80000"/>
              </a:lnSpc>
            </a:pPr>
            <a:endParaRPr lang="en-GB" altLang="en-US" sz="2800" dirty="0"/>
          </a:p>
          <a:p>
            <a:pPr eaLnBrk="1" hangingPunct="1">
              <a:lnSpc>
                <a:spcPct val="80000"/>
              </a:lnSpc>
            </a:pPr>
            <a:r>
              <a:rPr lang="en-GB" altLang="en-US" sz="2800" dirty="0" smtClean="0"/>
              <a:t>Try not to have more than 4 or 5 bullet points on a page. </a:t>
            </a:r>
          </a:p>
          <a:p>
            <a:pPr eaLnBrk="1" hangingPunct="1">
              <a:lnSpc>
                <a:spcPct val="80000"/>
              </a:lnSpc>
            </a:pPr>
            <a:endParaRPr lang="en-GB" altLang="en-US" sz="2800" dirty="0"/>
          </a:p>
          <a:p>
            <a:pPr eaLnBrk="1" hangingPunct="1">
              <a:lnSpc>
                <a:spcPct val="80000"/>
              </a:lnSpc>
            </a:pPr>
            <a:r>
              <a:rPr lang="en-GB" altLang="en-US" sz="2800" dirty="0" smtClean="0"/>
              <a:t>Keep points short. </a:t>
            </a:r>
            <a:endParaRPr lang="en-US" altLang="en-US" sz="2800" dirty="0"/>
          </a:p>
        </p:txBody>
      </p:sp>
    </p:spTree>
    <p:extLst>
      <p:ext uri="{BB962C8B-B14F-4D97-AF65-F5344CB8AC3E}">
        <p14:creationId xmlns:p14="http://schemas.microsoft.com/office/powerpoint/2010/main" val="1469562904"/>
      </p:ext>
    </p:extLst>
  </p:cSld>
  <p:clrMapOvr>
    <a:masterClrMapping/>
  </p:clrMapOvr>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612775" y="228600"/>
            <a:ext cx="8153400" cy="990600"/>
          </a:xfrm>
        </p:spPr>
        <p:txBody>
          <a:bodyPr/>
          <a:lstStyle/>
          <a:p>
            <a:pPr eaLnBrk="1" hangingPunct="1"/>
            <a:r>
              <a:rPr lang="en-GB" altLang="en-US"/>
              <a:t>Dealing with nerves</a:t>
            </a:r>
            <a:endParaRPr lang="en-US" altLang="en-US"/>
          </a:p>
        </p:txBody>
      </p:sp>
      <p:sp>
        <p:nvSpPr>
          <p:cNvPr id="22531" name="Rectangle 3"/>
          <p:cNvSpPr>
            <a:spLocks noGrp="1" noChangeArrowheads="1"/>
          </p:cNvSpPr>
          <p:nvPr>
            <p:ph sz="quarter" idx="1"/>
          </p:nvPr>
        </p:nvSpPr>
        <p:spPr>
          <a:xfrm>
            <a:off x="612775" y="1600200"/>
            <a:ext cx="8153400" cy="4495800"/>
          </a:xfrm>
        </p:spPr>
        <p:txBody>
          <a:bodyPr/>
          <a:lstStyle/>
          <a:p>
            <a:pPr eaLnBrk="1" hangingPunct="1"/>
            <a:r>
              <a:rPr lang="en-GB" altLang="en-US" sz="3600"/>
              <a:t>Be prepared.</a:t>
            </a:r>
          </a:p>
          <a:p>
            <a:pPr eaLnBrk="1" hangingPunct="1"/>
            <a:r>
              <a:rPr lang="en-GB" altLang="en-US" sz="3600"/>
              <a:t>Imagine you are walking into a room full of friends.  </a:t>
            </a:r>
          </a:p>
          <a:p>
            <a:pPr eaLnBrk="1" hangingPunct="1"/>
            <a:r>
              <a:rPr lang="en-GB" altLang="en-US" sz="3600"/>
              <a:t>If you are terrified of the audience, for whatever reason, then imagine them all naked or having a telling off from Mum.  It's a great leveller, and works wonders!</a:t>
            </a:r>
          </a:p>
        </p:txBody>
      </p:sp>
    </p:spTree>
    <p:extLst>
      <p:ext uri="{BB962C8B-B14F-4D97-AF65-F5344CB8AC3E}">
        <p14:creationId xmlns:p14="http://schemas.microsoft.com/office/powerpoint/2010/main" val="1122392882"/>
      </p:ext>
    </p:extLst>
  </p:cSld>
  <p:clrMapOvr>
    <a:masterClrMapping/>
  </p:clrMapOvr>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612775" y="228600"/>
            <a:ext cx="8153400" cy="990600"/>
          </a:xfrm>
        </p:spPr>
        <p:txBody>
          <a:bodyPr/>
          <a:lstStyle/>
          <a:p>
            <a:pPr eaLnBrk="1" hangingPunct="1"/>
            <a:r>
              <a:rPr lang="en-GB" altLang="en-US"/>
              <a:t>Dealing with nerves (cont)</a:t>
            </a:r>
            <a:endParaRPr lang="en-US" altLang="en-US"/>
          </a:p>
        </p:txBody>
      </p:sp>
      <p:sp>
        <p:nvSpPr>
          <p:cNvPr id="20483" name="Rectangle 3"/>
          <p:cNvSpPr>
            <a:spLocks noGrp="1" noChangeArrowheads="1"/>
          </p:cNvSpPr>
          <p:nvPr>
            <p:ph sz="quarter" idx="1"/>
          </p:nvPr>
        </p:nvSpPr>
        <p:spPr>
          <a:xfrm>
            <a:off x="250825" y="1600200"/>
            <a:ext cx="8713788" cy="4852988"/>
          </a:xfrm>
        </p:spPr>
        <p:txBody>
          <a:bodyPr>
            <a:normAutofit fontScale="92500"/>
          </a:bodyPr>
          <a:lstStyle/>
          <a:p>
            <a:pPr>
              <a:lnSpc>
                <a:spcPct val="80000"/>
              </a:lnSpc>
              <a:defRPr/>
            </a:pPr>
            <a:r>
              <a:rPr lang="en-GB" sz="2800" dirty="0"/>
              <a:t>In some ways, nervous stress is a good thing; it gets the adrenaline going and makes you perform better.  Nevertheless, you will probably want to control the signs:</a:t>
            </a:r>
            <a:endParaRPr lang="en-GB" sz="2800" i="1" dirty="0"/>
          </a:p>
          <a:p>
            <a:pPr marL="822960" lvl="1" indent="-457200">
              <a:lnSpc>
                <a:spcPct val="80000"/>
              </a:lnSpc>
              <a:defRPr/>
            </a:pPr>
            <a:r>
              <a:rPr lang="en-GB" sz="2800" i="1" dirty="0"/>
              <a:t>Dry mouth. </a:t>
            </a:r>
            <a:r>
              <a:rPr lang="en-GB" sz="2800" dirty="0"/>
              <a:t>Sip some water.</a:t>
            </a:r>
            <a:endParaRPr lang="en-GB" sz="2800" i="1" dirty="0"/>
          </a:p>
          <a:p>
            <a:pPr marL="822960" lvl="1" indent="-457200">
              <a:lnSpc>
                <a:spcPct val="80000"/>
              </a:lnSpc>
              <a:defRPr/>
            </a:pPr>
            <a:r>
              <a:rPr lang="en-GB" sz="2800" i="1" dirty="0"/>
              <a:t>Perspiration</a:t>
            </a:r>
            <a:r>
              <a:rPr lang="en-GB" sz="2800" dirty="0"/>
              <a:t>.  Wear an anti-</a:t>
            </a:r>
            <a:r>
              <a:rPr lang="en-GB" sz="2800" dirty="0" err="1"/>
              <a:t>perspirant</a:t>
            </a:r>
            <a:r>
              <a:rPr lang="en-GB" sz="2800" dirty="0"/>
              <a:t> and </a:t>
            </a:r>
            <a:r>
              <a:rPr lang="en-GB" sz="2800" dirty="0" smtClean="0"/>
              <a:t>patterned</a:t>
            </a:r>
            <a:r>
              <a:rPr lang="en-GB" sz="2800" dirty="0"/>
              <a:t>, loose fitting shirt.</a:t>
            </a:r>
            <a:endParaRPr lang="en-GB" sz="2800" i="1" dirty="0"/>
          </a:p>
          <a:p>
            <a:pPr marL="822960" lvl="1" indent="-457200">
              <a:lnSpc>
                <a:spcPct val="80000"/>
              </a:lnSpc>
              <a:defRPr/>
            </a:pPr>
            <a:r>
              <a:rPr lang="en-GB" sz="2800" i="1" dirty="0"/>
              <a:t>Drying-up/going blank.</a:t>
            </a:r>
            <a:r>
              <a:rPr lang="en-GB" sz="2800" dirty="0"/>
              <a:t>  Use presentation slides or cue cards as prompts.  Look down at your notes, take a deep breath, backtrack a little, and carry on.  You may think the silence lasted minutes, when in fact it is just a few seconds.</a:t>
            </a:r>
            <a:endParaRPr lang="en-GB" sz="2800" i="1" dirty="0"/>
          </a:p>
          <a:p>
            <a:pPr marL="822960" lvl="1" indent="-457200">
              <a:lnSpc>
                <a:spcPct val="80000"/>
              </a:lnSpc>
              <a:defRPr/>
            </a:pPr>
            <a:r>
              <a:rPr lang="en-GB" sz="2800" i="1" dirty="0"/>
              <a:t>Shaking</a:t>
            </a:r>
            <a:r>
              <a:rPr lang="en-GB" sz="2800" dirty="0"/>
              <a:t> - do not hold a piece of paper, as it will magnify the effects.  Try to move around and use arm gestures, as if naturally, to hide the shaking.</a:t>
            </a:r>
            <a:endParaRPr lang="en-US" sz="2800" dirty="0"/>
          </a:p>
        </p:txBody>
      </p:sp>
    </p:spTree>
    <p:extLst>
      <p:ext uri="{BB962C8B-B14F-4D97-AF65-F5344CB8AC3E}">
        <p14:creationId xmlns:p14="http://schemas.microsoft.com/office/powerpoint/2010/main" val="270397799"/>
      </p:ext>
    </p:extLst>
  </p:cSld>
  <p:clrMapOvr>
    <a:masterClrMapping/>
  </p:clrMapOvr>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 Id="rId2" Type="http://schemas.openxmlformats.org/officeDocument/2006/relationships/image" Target="../media/image2.jpeg"/></Relationships>
</file>

<file path=ppt/theme/theme1.xml><?xml version="1.0" encoding="utf-8"?>
<a:theme xmlns:a="http://schemas.openxmlformats.org/drawingml/2006/main" name="Sketchbook">
  <a:themeElements>
    <a:clrScheme name="Sketchbook">
      <a:dk1>
        <a:sysClr val="windowText" lastClr="000000"/>
      </a:dk1>
      <a:lt1>
        <a:sysClr val="window" lastClr="FFFFFF"/>
      </a:lt1>
      <a:dk2>
        <a:srgbClr val="4C1304"/>
      </a:dk2>
      <a:lt2>
        <a:srgbClr val="FFFEE6"/>
      </a:lt2>
      <a:accent1>
        <a:srgbClr val="A63212"/>
      </a:accent1>
      <a:accent2>
        <a:srgbClr val="E68230"/>
      </a:accent2>
      <a:accent3>
        <a:srgbClr val="9BB05E"/>
      </a:accent3>
      <a:accent4>
        <a:srgbClr val="6B9BC7"/>
      </a:accent4>
      <a:accent5>
        <a:srgbClr val="4E66B2"/>
      </a:accent5>
      <a:accent6>
        <a:srgbClr val="8976AC"/>
      </a:accent6>
      <a:hlink>
        <a:srgbClr val="942408"/>
      </a:hlink>
      <a:folHlink>
        <a:srgbClr val="B34F17"/>
      </a:folHlink>
    </a:clrScheme>
    <a:fontScheme name="Sketchbook">
      <a:majorFont>
        <a:latin typeface="Cambria"/>
        <a:ea typeface=""/>
        <a:cs typeface=""/>
        <a:font script="Jpan" typeface="ＭＳ ゴシック"/>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mbria"/>
        <a:ea typeface=""/>
        <a:cs typeface=""/>
        <a:font script="Jpan" typeface="ＭＳ 明朝"/>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Sketchbook">
      <a:fillStyleLst>
        <a:solidFill>
          <a:schemeClr val="phClr"/>
        </a:solidFill>
        <a:gradFill rotWithShape="1">
          <a:gsLst>
            <a:gs pos="0">
              <a:schemeClr val="phClr">
                <a:tint val="10000"/>
                <a:alpha val="94000"/>
                <a:satMod val="120000"/>
                <a:lumMod val="110000"/>
              </a:schemeClr>
            </a:gs>
            <a:gs pos="100000">
              <a:schemeClr val="phClr">
                <a:tint val="80000"/>
                <a:shade val="100000"/>
                <a:satMod val="140000"/>
                <a:lumMod val="120000"/>
              </a:schemeClr>
            </a:gs>
          </a:gsLst>
          <a:lin ang="5400000" scaled="0"/>
        </a:gradFill>
        <a:gradFill rotWithShape="1">
          <a:gsLst>
            <a:gs pos="0">
              <a:schemeClr val="phClr">
                <a:tint val="100000"/>
                <a:shade val="100000"/>
                <a:satMod val="100000"/>
                <a:lumMod val="90000"/>
              </a:schemeClr>
            </a:gs>
            <a:gs pos="100000">
              <a:schemeClr val="phClr">
                <a:tint val="95000"/>
                <a:shade val="100000"/>
                <a:satMod val="110000"/>
                <a:lumMod val="105000"/>
              </a:schemeClr>
            </a:gs>
          </a:gsLst>
          <a:path path="circle">
            <a:fillToRect l="40000" t="100000" r="40000" b="100000"/>
          </a:path>
        </a:gradFill>
      </a:fillStyleLst>
      <a:lnStyleLst>
        <a:ln w="9525" cap="flat" cmpd="sng" algn="ctr">
          <a:solidFill>
            <a:schemeClr val="phClr"/>
          </a:solidFill>
          <a:prstDash val="solid"/>
        </a:ln>
        <a:ln w="19050" cap="flat" cmpd="sng" algn="ctr">
          <a:solidFill>
            <a:schemeClr val="phClr">
              <a:shade val="90000"/>
            </a:schemeClr>
          </a:solidFill>
          <a:prstDash val="solid"/>
        </a:ln>
        <a:ln w="25400" cap="flat" cmpd="sng" algn="ctr">
          <a:solidFill>
            <a:schemeClr val="phClr"/>
          </a:solidFill>
          <a:prstDash val="solid"/>
        </a:ln>
      </a:lnStyleLst>
      <a:effectStyleLst>
        <a:effectStyle>
          <a:effectLst/>
        </a:effectStyle>
        <a:effectStyle>
          <a:effectLst>
            <a:outerShdw blurRad="50800" dist="12700" dir="5400000" rotWithShape="0">
              <a:srgbClr val="000000">
                <a:alpha val="37000"/>
              </a:srgbClr>
            </a:outerShdw>
          </a:effectLst>
        </a:effectStyle>
        <a:effectStyle>
          <a:effectLst>
            <a:outerShdw blurRad="50800" dist="25400" dir="5040000" rotWithShape="0">
              <a:srgbClr val="000000">
                <a:alpha val="44000"/>
              </a:srgbClr>
            </a:outerShdw>
          </a:effectLst>
          <a:scene3d>
            <a:camera prst="orthographicFront">
              <a:rot lat="0" lon="0" rev="0"/>
            </a:camera>
            <a:lightRig rig="threePt" dir="tl"/>
          </a:scene3d>
          <a:sp3d prstMaterial="dkEdge">
            <a:bevelT w="38100" h="25400" prst="coolSlant"/>
          </a:sp3d>
        </a:effectStyle>
      </a:effectStyleLst>
      <a:bgFillStyleLst>
        <a:solidFill>
          <a:schemeClr val="phClr"/>
        </a:solidFill>
        <a:blipFill rotWithShape="1">
          <a:blip xmlns:r="http://schemas.openxmlformats.org/officeDocument/2006/relationships" r:embed="rId1">
            <a:duotone>
              <a:schemeClr val="phClr">
                <a:shade val="55000"/>
                <a:lumMod val="90000"/>
              </a:schemeClr>
              <a:schemeClr val="phClr">
                <a:tint val="92000"/>
                <a:satMod val="120000"/>
                <a:lumMod val="103000"/>
              </a:schemeClr>
            </a:duotone>
          </a:blip>
          <a:stretch/>
        </a:blipFill>
        <a:blipFill rotWithShape="1">
          <a:blip xmlns:r="http://schemas.openxmlformats.org/officeDocument/2006/relationships" r:embed="rId2">
            <a:duotone>
              <a:schemeClr val="phClr">
                <a:shade val="96000"/>
              </a:schemeClr>
              <a:schemeClr val="phClr">
                <a:tint val="98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Sketchbook.thmx</Template>
  <TotalTime>5420</TotalTime>
  <Words>3228</Words>
  <Application>Microsoft Macintosh PowerPoint</Application>
  <PresentationFormat>On-screen Show (4:3)</PresentationFormat>
  <Paragraphs>408</Paragraphs>
  <Slides>65</Slides>
  <Notes>23</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65</vt:i4>
      </vt:variant>
    </vt:vector>
  </HeadingPairs>
  <TitlesOfParts>
    <vt:vector size="76" baseType="lpstr">
      <vt:lpstr>Bradley Hand ITC TT-Bold</vt:lpstr>
      <vt:lpstr>Calibri</vt:lpstr>
      <vt:lpstr>Cambria</vt:lpstr>
      <vt:lpstr>Garamond</vt:lpstr>
      <vt:lpstr>Georgia</vt:lpstr>
      <vt:lpstr>ＭＳ Ｐゴシック</vt:lpstr>
      <vt:lpstr>Rage Italic</vt:lpstr>
      <vt:lpstr>Times New Roman</vt:lpstr>
      <vt:lpstr>Arial</vt:lpstr>
      <vt:lpstr>Wingdings</vt:lpstr>
      <vt:lpstr>Sketchbook</vt:lpstr>
      <vt:lpstr>Sales &amp; Marketing plus Pitching/presentation</vt:lpstr>
      <vt:lpstr>Selecting a Market and Establishing a Position in the Market</vt:lpstr>
      <vt:lpstr>The Process of Selecting a Target Market and Positioning Strategy</vt:lpstr>
      <vt:lpstr>Market Segmentation</vt:lpstr>
      <vt:lpstr>Example: Segmenting the Dance Studio Market by Customers Served</vt:lpstr>
      <vt:lpstr>Selecting a Target Market</vt:lpstr>
      <vt:lpstr>Establishing a Unique Position 1 of 2</vt:lpstr>
      <vt:lpstr>Establishing a Unique Position 2 of 2</vt:lpstr>
      <vt:lpstr>Branding 1 of 4</vt:lpstr>
      <vt:lpstr>Branding 2 of 4</vt:lpstr>
      <vt:lpstr>Branding 3 of 4</vt:lpstr>
      <vt:lpstr>Branding 4 of 4</vt:lpstr>
      <vt:lpstr>Marketing strategies</vt:lpstr>
      <vt:lpstr>Marketing strategies</vt:lpstr>
      <vt:lpstr>PowerPoint Presentation</vt:lpstr>
      <vt:lpstr>Features v Benefits</vt:lpstr>
      <vt:lpstr>PowerPoint Presentation</vt:lpstr>
      <vt:lpstr>PowerPoint Presentation</vt:lpstr>
      <vt:lpstr>Five P’s</vt:lpstr>
      <vt:lpstr>PowerPoint Presentation</vt:lpstr>
      <vt:lpstr>PowerPoint Presentation</vt:lpstr>
      <vt:lpstr>PowerPoint Presentation</vt:lpstr>
      <vt:lpstr>PowerPoint Presentation</vt:lpstr>
      <vt:lpstr>Marketing on a Shoestring</vt:lpstr>
      <vt:lpstr>Marketing on a Shoestring</vt:lpstr>
      <vt:lpstr>PowerPoint Presentation</vt:lpstr>
      <vt:lpstr>PowerPoint Presentation</vt:lpstr>
      <vt:lpstr>The Four Ps of Marketing for New Ventures</vt:lpstr>
      <vt:lpstr>Product</vt:lpstr>
      <vt:lpstr>Core Product vs. Actual Product</vt:lpstr>
      <vt:lpstr>Price</vt:lpstr>
      <vt:lpstr>Core Product vs. Actual Product</vt:lpstr>
      <vt:lpstr>Promotion</vt:lpstr>
      <vt:lpstr>Pluses and Minuses of Advertising</vt:lpstr>
      <vt:lpstr>Steps Involved in Putting  Together an Advertisement</vt:lpstr>
      <vt:lpstr>Public Relations</vt:lpstr>
      <vt:lpstr>Public Relations Techniques</vt:lpstr>
      <vt:lpstr>Social Media</vt:lpstr>
      <vt:lpstr>Other Promotions Techniques</vt:lpstr>
      <vt:lpstr>Place (or Distribution)</vt:lpstr>
      <vt:lpstr>Selling Direct Vs. Selling Through an Intermediary 1 of 2</vt:lpstr>
      <vt:lpstr>Selling Direct Vs. Selling Through an Intermediary 2 of 2</vt:lpstr>
      <vt:lpstr>Sales Process 1 of 3</vt:lpstr>
      <vt:lpstr>Sales Process 2 of 3</vt:lpstr>
      <vt:lpstr>Sales Process 3 of 3</vt:lpstr>
      <vt:lpstr>The Pitch: Presenting the Plan</vt:lpstr>
      <vt:lpstr>Tips for Making the Pitch</vt:lpstr>
      <vt:lpstr>Tips for Making the Pitch</vt:lpstr>
      <vt:lpstr>Tips for Making the Pitch</vt:lpstr>
      <vt:lpstr>PowerPoint Presentation</vt:lpstr>
      <vt:lpstr>Structure of the presentation</vt:lpstr>
      <vt:lpstr>Introduction section </vt:lpstr>
      <vt:lpstr>Main body</vt:lpstr>
      <vt:lpstr>Main body (continued)</vt:lpstr>
      <vt:lpstr>Conclusion</vt:lpstr>
      <vt:lpstr>Timing</vt:lpstr>
      <vt:lpstr>Timing</vt:lpstr>
      <vt:lpstr> Use of slides </vt:lpstr>
      <vt:lpstr> Resources </vt:lpstr>
      <vt:lpstr> Body language </vt:lpstr>
      <vt:lpstr>Body language (cont)</vt:lpstr>
      <vt:lpstr>Delivery/voice</vt:lpstr>
      <vt:lpstr>Delivery/voice</vt:lpstr>
      <vt:lpstr>Dealing with nerves</vt:lpstr>
      <vt:lpstr>Dealing with nerves (cont)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challenges for small businesses in the 2012 business environment</dc:title>
  <dc:creator>bob</dc:creator>
  <cp:lastModifiedBy>Microsoft Office User</cp:lastModifiedBy>
  <cp:revision>105</cp:revision>
  <dcterms:created xsi:type="dcterms:W3CDTF">2012-09-08T14:24:25Z</dcterms:created>
  <dcterms:modified xsi:type="dcterms:W3CDTF">2015-11-01T23:00:04Z</dcterms:modified>
</cp:coreProperties>
</file>