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5"/>
  </p:sldMasterIdLst>
  <p:notesMasterIdLst>
    <p:notesMasterId r:id="rId25"/>
  </p:notesMasterIdLst>
  <p:handoutMasterIdLst>
    <p:handoutMasterId r:id="rId26"/>
  </p:handoutMasterIdLst>
  <p:sldIdLst>
    <p:sldId id="302" r:id="rId6"/>
    <p:sldId id="256" r:id="rId7"/>
    <p:sldId id="267" r:id="rId8"/>
    <p:sldId id="272" r:id="rId9"/>
    <p:sldId id="268" r:id="rId10"/>
    <p:sldId id="290" r:id="rId11"/>
    <p:sldId id="303" r:id="rId12"/>
    <p:sldId id="291" r:id="rId13"/>
    <p:sldId id="292" r:id="rId14"/>
    <p:sldId id="294" r:id="rId15"/>
    <p:sldId id="293" r:id="rId16"/>
    <p:sldId id="304" r:id="rId17"/>
    <p:sldId id="297" r:id="rId18"/>
    <p:sldId id="295" r:id="rId19"/>
    <p:sldId id="296" r:id="rId20"/>
    <p:sldId id="301" r:id="rId21"/>
    <p:sldId id="298" r:id="rId22"/>
    <p:sldId id="299" r:id="rId23"/>
    <p:sldId id="269" r:id="rId24"/>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512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494" autoAdjust="0"/>
  </p:normalViewPr>
  <p:slideViewPr>
    <p:cSldViewPr snapToGrid="0" snapToObjects="1">
      <p:cViewPr varScale="1">
        <p:scale>
          <a:sx n="64" d="100"/>
          <a:sy n="64" d="100"/>
        </p:scale>
        <p:origin x="1518" y="72"/>
      </p:cViewPr>
      <p:guideLst>
        <p:guide orient="horz" pos="2880"/>
        <p:guide pos="5120"/>
      </p:guideLst>
    </p:cSldViewPr>
  </p:slideViewPr>
  <p:notesTextViewPr>
    <p:cViewPr>
      <p:scale>
        <a:sx n="100" d="100"/>
        <a:sy n="100" d="100"/>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24/11/2020</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24/11/2020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capital law / me</a:t>
            </a:r>
          </a:p>
          <a:p>
            <a:r>
              <a:rPr lang="en-GB" dirty="0"/>
              <a:t>[Quick intro of students? Depends on numbers]</a:t>
            </a:r>
          </a:p>
          <a:p>
            <a:r>
              <a:rPr lang="en-GB" dirty="0"/>
              <a:t>We will be covering the basics of employment law from the start to the end of the employment relationship including contracts of employment, discrimination and TUPE through to how to lawfully end a contract and employment litigation.</a:t>
            </a:r>
          </a:p>
          <a:p>
            <a:r>
              <a:rPr lang="en-GB" dirty="0"/>
              <a:t>As you know sessions will take place every Tuesday evening during term time from 5.30-7.30 (although some sessions may finish before 7.30) and topics will be taught in a variety of formats from PowerPoint presentation/lecture style, discussions, break out groups, to quizzes. You will be given a reading list ahead of each topic but as you know you will be encouraged to read around the topic as much as possible.</a:t>
            </a:r>
          </a:p>
          <a:p>
            <a:r>
              <a:rPr lang="en-GB" dirty="0"/>
              <a:t>Also as you know there will be an assignment which is due next summer – each module will contain important information that is relevant to the assignment and your teacher will refer to the assignment as the module progresses.</a:t>
            </a:r>
          </a:p>
          <a:p>
            <a:r>
              <a:rPr lang="en-GB" dirty="0"/>
              <a:t>I</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a:t>
            </a:fld>
            <a:endParaRPr lang="en-GB"/>
          </a:p>
        </p:txBody>
      </p:sp>
    </p:spTree>
    <p:extLst>
      <p:ext uri="{BB962C8B-B14F-4D97-AF65-F5344CB8AC3E}">
        <p14:creationId xmlns:p14="http://schemas.microsoft.com/office/powerpoint/2010/main" val="4184443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a:t>
            </a:fld>
            <a:endParaRPr lang="en-GB"/>
          </a:p>
        </p:txBody>
      </p:sp>
    </p:spTree>
    <p:extLst>
      <p:ext uri="{BB962C8B-B14F-4D97-AF65-F5344CB8AC3E}">
        <p14:creationId xmlns:p14="http://schemas.microsoft.com/office/powerpoint/2010/main" val="3228557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a:t>
            </a:fld>
            <a:endParaRPr lang="en-GB"/>
          </a:p>
        </p:txBody>
      </p:sp>
    </p:spTree>
    <p:extLst>
      <p:ext uri="{BB962C8B-B14F-4D97-AF65-F5344CB8AC3E}">
        <p14:creationId xmlns:p14="http://schemas.microsoft.com/office/powerpoint/2010/main" val="2580728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1892768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3027837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Tree>
    <p:extLst>
      <p:ext uri="{BB962C8B-B14F-4D97-AF65-F5344CB8AC3E}">
        <p14:creationId xmlns:p14="http://schemas.microsoft.com/office/powerpoint/2010/main" val="2359847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1120913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1948939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1"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1879293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1"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a:p>
        </p:txBody>
      </p:sp>
    </p:spTree>
    <p:extLst>
      <p:ext uri="{BB962C8B-B14F-4D97-AF65-F5344CB8AC3E}">
        <p14:creationId xmlns:p14="http://schemas.microsoft.com/office/powerpoint/2010/main" val="4091110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3501962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1022733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1504240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480428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a:p>
        </p:txBody>
      </p:sp>
    </p:spTree>
    <p:extLst>
      <p:ext uri="{BB962C8B-B14F-4D97-AF65-F5344CB8AC3E}">
        <p14:creationId xmlns:p14="http://schemas.microsoft.com/office/powerpoint/2010/main" val="3381805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dirty="0"/>
          </a:p>
        </p:txBody>
      </p:sp>
    </p:spTree>
    <p:extLst>
      <p:ext uri="{BB962C8B-B14F-4D97-AF65-F5344CB8AC3E}">
        <p14:creationId xmlns:p14="http://schemas.microsoft.com/office/powerpoint/2010/main" val="160755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menti.com/gc8bqnxmih"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www.menti.com/gc8bqnxmih"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824" y="2013860"/>
            <a:ext cx="8168098" cy="1320338"/>
          </a:xfrm>
        </p:spPr>
        <p:txBody>
          <a:bodyPr/>
          <a:lstStyle/>
          <a:p>
            <a:r>
              <a:rPr lang="en-GB" dirty="0"/>
              <a:t>Employment Law </a:t>
            </a:r>
            <a:br>
              <a:rPr lang="en-GB" dirty="0"/>
            </a:br>
            <a:r>
              <a:rPr lang="en-GB" dirty="0"/>
              <a:t>MA/PGDip in HRM</a:t>
            </a:r>
            <a:br>
              <a:rPr lang="en-GB" dirty="0"/>
            </a:br>
            <a:endParaRPr lang="en-GB" dirty="0"/>
          </a:p>
        </p:txBody>
      </p:sp>
      <p:sp>
        <p:nvSpPr>
          <p:cNvPr id="16" name="Subtitle 22">
            <a:extLst>
              <a:ext uri="{FF2B5EF4-FFF2-40B4-BE49-F238E27FC236}">
                <a16:creationId xmlns:a16="http://schemas.microsoft.com/office/drawing/2014/main" id="{ECB79008-3449-4D94-B1A2-B6330AF39B1A}"/>
              </a:ext>
            </a:extLst>
          </p:cNvPr>
          <p:cNvSpPr>
            <a:spLocks noGrp="1"/>
          </p:cNvSpPr>
          <p:nvPr>
            <p:ph type="subTitle" idx="1"/>
          </p:nvPr>
        </p:nvSpPr>
        <p:spPr>
          <a:xfrm>
            <a:off x="644415" y="3559978"/>
            <a:ext cx="8157142" cy="679545"/>
          </a:xfrm>
        </p:spPr>
        <p:txBody>
          <a:bodyPr/>
          <a:lstStyle/>
          <a:p>
            <a:r>
              <a:rPr lang="en-GB" dirty="0"/>
              <a:t>—Level 7</a:t>
            </a:r>
          </a:p>
        </p:txBody>
      </p:sp>
      <p:pic>
        <p:nvPicPr>
          <p:cNvPr id="2" name="Picture 2" descr="University of Wales Trinity Saint David (@UWTSD) | Twitter">
            <a:extLst>
              <a:ext uri="{FF2B5EF4-FFF2-40B4-BE49-F238E27FC236}">
                <a16:creationId xmlns:a16="http://schemas.microsoft.com/office/drawing/2014/main" id="{AF0A055A-18E4-48B3-974B-BDBC832636A6}"/>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128794" y="1532584"/>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drawing&#10;&#10;Description automatically generated">
            <a:extLst>
              <a:ext uri="{FF2B5EF4-FFF2-40B4-BE49-F238E27FC236}">
                <a16:creationId xmlns:a16="http://schemas.microsoft.com/office/drawing/2014/main" id="{6D8A105C-6E64-467D-B16F-8F1767A250A3}"/>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11931479" y="2594434"/>
            <a:ext cx="3044856" cy="1479528"/>
          </a:xfrm>
          <a:prstGeom prst="rect">
            <a:avLst/>
          </a:prstGeom>
        </p:spPr>
      </p:pic>
    </p:spTree>
    <p:extLst>
      <p:ext uri="{BB962C8B-B14F-4D97-AF65-F5344CB8AC3E}">
        <p14:creationId xmlns:p14="http://schemas.microsoft.com/office/powerpoint/2010/main" val="3132848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24.11.2020</a:t>
            </a:r>
          </a:p>
        </p:txBody>
      </p:sp>
      <p:sp>
        <p:nvSpPr>
          <p:cNvPr id="18" name="Text Placeholder 17">
            <a:extLst>
              <a:ext uri="{FF2B5EF4-FFF2-40B4-BE49-F238E27FC236}">
                <a16:creationId xmlns:a16="http://schemas.microsoft.com/office/drawing/2014/main" id="{1A90477E-979A-EE4A-90E4-B3AE162933FE}"/>
              </a:ext>
            </a:extLst>
          </p:cNvPr>
          <p:cNvSpPr>
            <a:spLocks noGrp="1"/>
          </p:cNvSpPr>
          <p:nvPr>
            <p:ph type="body" sz="quarter" idx="13"/>
          </p:nvPr>
        </p:nvSpPr>
        <p:spPr/>
        <p:txBody>
          <a:bodyPr/>
          <a:lstStyle/>
          <a:p>
            <a:r>
              <a:rPr lang="en-GB" dirty="0"/>
              <a:t>Alex Christen</a:t>
            </a:r>
          </a:p>
          <a:p>
            <a:pPr lvl="1"/>
            <a:r>
              <a:rPr lang="en-GB" dirty="0"/>
              <a:t>Associate</a:t>
            </a:r>
          </a:p>
          <a:p>
            <a:pPr lvl="2"/>
            <a:r>
              <a:rPr lang="en-GB" dirty="0"/>
              <a:t>Employment and Immigration team – Capital Law Ltd</a:t>
            </a:r>
          </a:p>
          <a:p>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44012" y="1641164"/>
            <a:ext cx="8168098" cy="1359090"/>
          </a:xfrm>
        </p:spPr>
        <p:txBody>
          <a:bodyPr/>
          <a:lstStyle/>
          <a:p>
            <a:r>
              <a:rPr lang="en-GB" dirty="0"/>
              <a:t>Employment law </a:t>
            </a:r>
            <a:br>
              <a:rPr lang="en-GB" dirty="0"/>
            </a:br>
            <a:endParaRPr lang="en-GB" dirty="0"/>
          </a:p>
        </p:txBody>
      </p:sp>
      <p:sp>
        <p:nvSpPr>
          <p:cNvPr id="10" name="Subtitle 22">
            <a:extLst>
              <a:ext uri="{FF2B5EF4-FFF2-40B4-BE49-F238E27FC236}">
                <a16:creationId xmlns:a16="http://schemas.microsoft.com/office/drawing/2014/main" id="{AB697D7C-2F5F-46E0-8B0C-77962A3E6A8B}"/>
              </a:ext>
            </a:extLst>
          </p:cNvPr>
          <p:cNvSpPr>
            <a:spLocks noGrp="1"/>
          </p:cNvSpPr>
          <p:nvPr>
            <p:ph type="subTitle" idx="1"/>
          </p:nvPr>
        </p:nvSpPr>
        <p:spPr>
          <a:xfrm>
            <a:off x="644012" y="3016633"/>
            <a:ext cx="8157142" cy="566309"/>
          </a:xfrm>
        </p:spPr>
        <p:txBody>
          <a:bodyPr/>
          <a:lstStyle/>
          <a:p>
            <a:r>
              <a:rPr lang="en-GB" sz="4000" dirty="0"/>
              <a:t>Topic 2. Employment status</a:t>
            </a:r>
          </a:p>
        </p:txBody>
      </p:sp>
    </p:spTree>
    <p:extLst>
      <p:ext uri="{BB962C8B-B14F-4D97-AF65-F5344CB8AC3E}">
        <p14:creationId xmlns:p14="http://schemas.microsoft.com/office/powerpoint/2010/main" val="2133515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657224" y="1957389"/>
            <a:ext cx="14901864" cy="1605618"/>
          </a:xfrm>
        </p:spPr>
        <p:txBody>
          <a:bodyPr spcCol="360000"/>
          <a:lstStyle/>
          <a:p>
            <a:pPr>
              <a:spcAft>
                <a:spcPts val="1400"/>
              </a:spcAft>
            </a:pPr>
            <a:r>
              <a:rPr lang="en-GB" dirty="0">
                <a:solidFill>
                  <a:schemeClr val="accent3"/>
                </a:solidFill>
              </a:rPr>
              <a:t>01</a:t>
            </a:r>
            <a:r>
              <a:rPr lang="en-GB" dirty="0"/>
              <a:t> 	Types of status</a:t>
            </a:r>
          </a:p>
          <a:p>
            <a:r>
              <a:rPr lang="en-GB" dirty="0">
                <a:solidFill>
                  <a:schemeClr val="accent3"/>
                </a:solidFill>
              </a:rPr>
              <a:t>02 </a:t>
            </a:r>
            <a:r>
              <a:rPr lang="en-GB" dirty="0"/>
              <a:t>	Employees</a:t>
            </a:r>
          </a:p>
          <a:p>
            <a:r>
              <a:rPr lang="en-GB" dirty="0">
                <a:solidFill>
                  <a:schemeClr val="accent3"/>
                </a:solidFill>
              </a:rPr>
              <a:t>03</a:t>
            </a:r>
            <a:r>
              <a:rPr lang="en-GB" dirty="0"/>
              <a:t>	Workers</a:t>
            </a:r>
          </a:p>
          <a:p>
            <a:r>
              <a:rPr lang="en-GB" dirty="0">
                <a:solidFill>
                  <a:schemeClr val="accent3"/>
                </a:solidFill>
              </a:rPr>
              <a:t>04</a:t>
            </a:r>
            <a:r>
              <a:rPr lang="en-GB" dirty="0"/>
              <a:t>	Self-employed</a:t>
            </a:r>
          </a:p>
          <a:p>
            <a:pPr marL="0" indent="0" defTabSz="622300"/>
            <a:r>
              <a:rPr lang="en-GB" dirty="0">
                <a:solidFill>
                  <a:schemeClr val="accent3"/>
                </a:solidFill>
              </a:rPr>
              <a:t>05</a:t>
            </a:r>
            <a:r>
              <a:rPr lang="en-GB" dirty="0"/>
              <a:t>   Atypical arrangements</a:t>
            </a:r>
          </a:p>
          <a:p>
            <a:pPr marL="0" indent="0" defTabSz="622300"/>
            <a:r>
              <a:rPr lang="en-GB" dirty="0">
                <a:solidFill>
                  <a:schemeClr val="accent3"/>
                </a:solidFill>
              </a:rPr>
              <a:t>06</a:t>
            </a:r>
            <a:r>
              <a:rPr lang="en-GB" dirty="0"/>
              <a:t>   Employee and worker rights</a:t>
            </a:r>
          </a:p>
          <a:p>
            <a:pPr marL="0" indent="0" defTabSz="622300"/>
            <a:r>
              <a:rPr lang="en-GB" dirty="0">
                <a:solidFill>
                  <a:schemeClr val="accent3"/>
                </a:solidFill>
              </a:rPr>
              <a:t>07</a:t>
            </a:r>
            <a:r>
              <a:rPr lang="en-GB" dirty="0"/>
              <a:t>   Taylor review and future developments</a:t>
            </a:r>
          </a:p>
          <a:p>
            <a:pPr marL="0" indent="0" defTabSz="622300"/>
            <a:endParaRPr lang="en-GB" dirty="0"/>
          </a:p>
          <a:p>
            <a:pPr marL="0" indent="0"/>
            <a:endParaRPr lang="en-GB" dirty="0"/>
          </a:p>
          <a:p>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2471277"/>
            <a:ext cx="10383945" cy="3213187"/>
          </a:xfrm>
        </p:spPr>
        <p:txBody>
          <a:bodyPr/>
          <a:lstStyle/>
          <a:p>
            <a:r>
              <a:rPr lang="en-GB" dirty="0"/>
              <a:t>Types of status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2127756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01</a:t>
            </a:r>
          </a:p>
          <a:p>
            <a:pPr lvl="1"/>
            <a:r>
              <a:rPr lang="en-US" dirty="0"/>
              <a:t>Types of status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r>
              <a:rPr lang="en-US" b="0" dirty="0"/>
              <a:t>Employee </a:t>
            </a:r>
          </a:p>
          <a:p>
            <a:r>
              <a:rPr lang="en-US" b="0" dirty="0"/>
              <a:t>Worker</a:t>
            </a:r>
          </a:p>
          <a:p>
            <a:r>
              <a:rPr lang="en-US" b="0" dirty="0"/>
              <a:t>Self-employed</a:t>
            </a:r>
            <a:endParaRPr lang="en-US"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Employees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753679" y="1994959"/>
            <a:ext cx="7870224" cy="6825412"/>
          </a:xfrm>
        </p:spPr>
        <p:txBody>
          <a:bodyPr/>
          <a:lstStyle/>
          <a:p>
            <a:r>
              <a:rPr lang="en-US" b="0" dirty="0"/>
              <a:t>Section 230 Employment Rights Act 1996</a:t>
            </a:r>
          </a:p>
          <a:p>
            <a:endParaRPr lang="en-US" sz="2200" i="1" dirty="0"/>
          </a:p>
          <a:p>
            <a:r>
              <a:rPr lang="en-US" sz="2200" i="1" dirty="0" err="1"/>
              <a:t>Autoclenz</a:t>
            </a:r>
            <a:r>
              <a:rPr lang="en-US" sz="2200" i="1" dirty="0"/>
              <a:t> Ltd v Belcher and others </a:t>
            </a:r>
            <a:r>
              <a:rPr lang="en-US" sz="2200" b="0" i="1" dirty="0"/>
              <a:t>[2011] IRLR 820 (SC)</a:t>
            </a:r>
          </a:p>
          <a:p>
            <a:r>
              <a:rPr lang="en-US" sz="2200" i="1" dirty="0"/>
              <a:t>Uber BV v Aslam </a:t>
            </a:r>
            <a:r>
              <a:rPr lang="en-US" sz="2200" b="0" i="1" dirty="0"/>
              <a:t>[2018] EWCA Civ 2748</a:t>
            </a:r>
          </a:p>
          <a:p>
            <a:endParaRPr lang="en-US" b="0" dirty="0"/>
          </a:p>
          <a:p>
            <a:r>
              <a:rPr lang="en-US" b="0" dirty="0"/>
              <a:t>To be an employee:</a:t>
            </a:r>
          </a:p>
          <a:p>
            <a:pPr marL="342900" indent="-342900">
              <a:buFont typeface="Georgia" panose="02040502050405020303" pitchFamily="18" charset="0"/>
              <a:buChar char="—"/>
            </a:pPr>
            <a:r>
              <a:rPr lang="en-US" b="0" dirty="0"/>
              <a:t>mutuality of obligation </a:t>
            </a:r>
          </a:p>
          <a:p>
            <a:pPr marL="342900" indent="-342900">
              <a:buFont typeface="Georgia" panose="02040502050405020303" pitchFamily="18" charset="0"/>
              <a:buChar char="—"/>
            </a:pPr>
            <a:r>
              <a:rPr lang="en-US" b="0" dirty="0"/>
              <a:t>control</a:t>
            </a:r>
          </a:p>
          <a:p>
            <a:pPr marL="342900" indent="-342900">
              <a:buFont typeface="Georgia" panose="02040502050405020303" pitchFamily="18" charset="0"/>
              <a:buChar char="—"/>
            </a:pPr>
            <a:r>
              <a:rPr lang="en-US" b="0" dirty="0"/>
              <a:t>personal service</a:t>
            </a:r>
          </a:p>
          <a:p>
            <a:r>
              <a:rPr lang="en-US" i="1" dirty="0"/>
              <a:t>Ready Mixed Concrete</a:t>
            </a:r>
            <a:r>
              <a:rPr lang="en-US" b="0" i="1" dirty="0"/>
              <a:t> (South East) Ltd v the Minister of Pensions and National Insurance [1968] 2 QB 497</a:t>
            </a:r>
          </a:p>
          <a:p>
            <a:endParaRPr lang="en-US" b="0" dirty="0"/>
          </a:p>
          <a:p>
            <a:endParaRPr lang="en-GB" dirty="0"/>
          </a:p>
        </p:txBody>
      </p:sp>
    </p:spTree>
    <p:extLst>
      <p:ext uri="{BB962C8B-B14F-4D97-AF65-F5344CB8AC3E}">
        <p14:creationId xmlns:p14="http://schemas.microsoft.com/office/powerpoint/2010/main" val="2869935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Employees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753679" y="1465971"/>
            <a:ext cx="7870224" cy="6825412"/>
          </a:xfrm>
        </p:spPr>
        <p:txBody>
          <a:bodyPr/>
          <a:lstStyle/>
          <a:p>
            <a:endParaRPr lang="en-US" b="0" dirty="0"/>
          </a:p>
          <a:p>
            <a:r>
              <a:rPr lang="en-US" b="0" dirty="0"/>
              <a:t>Plus other factors “pointing” to or away from employment…</a:t>
            </a:r>
          </a:p>
          <a:p>
            <a:endParaRPr lang="en-US" b="0" dirty="0"/>
          </a:p>
          <a:p>
            <a:r>
              <a:rPr lang="en-US" b="0" dirty="0">
                <a:hlinkClick r:id="rId3"/>
              </a:rPr>
              <a:t>www.menti.com/gc8bqnxmih</a:t>
            </a:r>
            <a:endParaRPr lang="en-US" b="0" dirty="0"/>
          </a:p>
          <a:p>
            <a:r>
              <a:rPr lang="en-US" b="0" dirty="0"/>
              <a:t>Voting code - 387743</a:t>
            </a:r>
          </a:p>
          <a:p>
            <a:endParaRPr lang="en-GB" dirty="0"/>
          </a:p>
          <a:p>
            <a:r>
              <a:rPr lang="en-GB" dirty="0"/>
              <a:t>Is the person performing the services in business of their own account?</a:t>
            </a:r>
          </a:p>
          <a:p>
            <a:endParaRPr lang="en-GB" dirty="0"/>
          </a:p>
          <a:p>
            <a:r>
              <a:rPr lang="en-GB" i="1" dirty="0" err="1"/>
              <a:t>Stringfellows</a:t>
            </a:r>
            <a:r>
              <a:rPr lang="en-GB" i="1" dirty="0"/>
              <a:t> Restaurants Ltd v Quashie </a:t>
            </a:r>
            <a:r>
              <a:rPr lang="en-GB" b="0" i="1" dirty="0"/>
              <a:t>[2012] EWCA </a:t>
            </a:r>
            <a:r>
              <a:rPr lang="en-GB" b="0" i="1" dirty="0" err="1"/>
              <a:t>Civ</a:t>
            </a:r>
            <a:r>
              <a:rPr lang="en-GB" b="0" i="1" dirty="0"/>
              <a:t> 1735</a:t>
            </a:r>
          </a:p>
        </p:txBody>
      </p:sp>
    </p:spTree>
    <p:extLst>
      <p:ext uri="{BB962C8B-B14F-4D97-AF65-F5344CB8AC3E}">
        <p14:creationId xmlns:p14="http://schemas.microsoft.com/office/powerpoint/2010/main" val="201097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03</a:t>
            </a:r>
          </a:p>
          <a:p>
            <a:pPr lvl="1"/>
            <a:r>
              <a:rPr lang="en-US" dirty="0"/>
              <a:t>Workers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r>
              <a:rPr lang="en-US" dirty="0"/>
              <a:t>“Workers”</a:t>
            </a:r>
          </a:p>
          <a:p>
            <a:pPr marL="342900" indent="-342900">
              <a:buFont typeface="Georgia" panose="02040502050405020303" pitchFamily="18" charset="0"/>
              <a:buChar char="—"/>
            </a:pPr>
            <a:r>
              <a:rPr lang="en-US" b="0" dirty="0"/>
              <a:t>category invented by legislation (s230(3))</a:t>
            </a:r>
          </a:p>
          <a:p>
            <a:pPr marL="342900" indent="-342900">
              <a:buFont typeface="Georgia" panose="02040502050405020303" pitchFamily="18" charset="0"/>
              <a:buChar char="—"/>
            </a:pPr>
            <a:r>
              <a:rPr lang="en-US" b="0" dirty="0"/>
              <a:t>more rights than independent contractors</a:t>
            </a:r>
          </a:p>
          <a:p>
            <a:pPr marL="342900" indent="-342900">
              <a:buFont typeface="Georgia" panose="02040502050405020303" pitchFamily="18" charset="0"/>
              <a:buChar char="—"/>
            </a:pPr>
            <a:r>
              <a:rPr lang="en-US" b="0" dirty="0"/>
              <a:t>fewer rights than employees</a:t>
            </a:r>
          </a:p>
          <a:p>
            <a:pPr marL="342900" indent="-342900">
              <a:buFont typeface="Georgia" panose="02040502050405020303" pitchFamily="18" charset="0"/>
              <a:buChar char="—"/>
            </a:pPr>
            <a:r>
              <a:rPr lang="en-US" b="0" dirty="0"/>
              <a:t>personal service / not exercising business </a:t>
            </a:r>
            <a:br>
              <a:rPr lang="en-US" b="0" dirty="0"/>
            </a:br>
            <a:r>
              <a:rPr lang="en-US" b="0" dirty="0"/>
              <a:t>or profession</a:t>
            </a:r>
          </a:p>
          <a:p>
            <a:pPr marL="342900" indent="-342900">
              <a:buFont typeface="Georgia" panose="02040502050405020303" pitchFamily="18" charset="0"/>
              <a:buChar char="—"/>
            </a:pPr>
            <a:r>
              <a:rPr lang="en-US" b="0" dirty="0"/>
              <a:t>similar tests to employment but lower ‘pass mark’.</a:t>
            </a:r>
          </a:p>
          <a:p>
            <a:endParaRPr lang="en-GB" dirty="0"/>
          </a:p>
        </p:txBody>
      </p:sp>
    </p:spTree>
    <p:extLst>
      <p:ext uri="{BB962C8B-B14F-4D97-AF65-F5344CB8AC3E}">
        <p14:creationId xmlns:p14="http://schemas.microsoft.com/office/powerpoint/2010/main" val="1227637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04</a:t>
            </a:r>
          </a:p>
          <a:p>
            <a:pPr lvl="1"/>
            <a:r>
              <a:rPr lang="en-US" dirty="0"/>
              <a:t>Self-employed</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r>
              <a:rPr lang="en-US" b="0" dirty="0"/>
              <a:t>People genuinely in business on their own account:</a:t>
            </a:r>
          </a:p>
          <a:p>
            <a:pPr marL="342900" indent="-342900">
              <a:buFontTx/>
              <a:buChar char="-"/>
            </a:pPr>
            <a:r>
              <a:rPr lang="en-US" b="0" dirty="0"/>
              <a:t>bear their own financial risk</a:t>
            </a:r>
          </a:p>
          <a:p>
            <a:pPr marL="342900" indent="-342900">
              <a:buFontTx/>
              <a:buChar char="-"/>
            </a:pPr>
            <a:r>
              <a:rPr lang="en-US" b="0" dirty="0"/>
              <a:t>are not paid through PAYE – invoice</a:t>
            </a:r>
          </a:p>
          <a:p>
            <a:pPr marL="342900" indent="-342900">
              <a:buFontTx/>
              <a:buChar char="-"/>
            </a:pPr>
            <a:r>
              <a:rPr lang="en-US" b="0" dirty="0"/>
              <a:t>have an unfettered right to substitute</a:t>
            </a:r>
          </a:p>
          <a:p>
            <a:pPr marL="342900" indent="-342900">
              <a:buFontTx/>
              <a:buChar char="-"/>
            </a:pPr>
            <a:r>
              <a:rPr lang="en-US" b="0" dirty="0"/>
              <a:t>are in control of when they work and how</a:t>
            </a:r>
          </a:p>
          <a:p>
            <a:pPr marL="342900" indent="-342900">
              <a:buFontTx/>
              <a:buChar char="-"/>
            </a:pPr>
            <a:r>
              <a:rPr lang="en-US" b="0" dirty="0"/>
              <a:t>provide their own equipment</a:t>
            </a:r>
          </a:p>
          <a:p>
            <a:pPr marL="342900" indent="-342900">
              <a:buFontTx/>
              <a:buChar char="-"/>
            </a:pPr>
            <a:r>
              <a:rPr lang="en-US" b="0" dirty="0"/>
              <a:t>are free to turn down or accept work</a:t>
            </a:r>
          </a:p>
          <a:p>
            <a:pPr marL="342900" indent="-342900">
              <a:buFontTx/>
              <a:buChar char="-"/>
            </a:pPr>
            <a:r>
              <a:rPr lang="en-US" b="0" dirty="0"/>
              <a:t>are not subject to any control – independent.</a:t>
            </a:r>
          </a:p>
          <a:p>
            <a:endParaRPr lang="en-GB" dirty="0"/>
          </a:p>
        </p:txBody>
      </p:sp>
    </p:spTree>
    <p:extLst>
      <p:ext uri="{BB962C8B-B14F-4D97-AF65-F5344CB8AC3E}">
        <p14:creationId xmlns:p14="http://schemas.microsoft.com/office/powerpoint/2010/main" val="3252884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803297"/>
          </a:xfrm>
        </p:spPr>
        <p:txBody>
          <a:bodyPr/>
          <a:lstStyle/>
          <a:p>
            <a:r>
              <a:rPr lang="en-GB" dirty="0"/>
              <a:t>Atypical workers</a:t>
            </a:r>
          </a:p>
        </p:txBody>
      </p:sp>
    </p:spTree>
    <p:extLst>
      <p:ext uri="{BB962C8B-B14F-4D97-AF65-F5344CB8AC3E}">
        <p14:creationId xmlns:p14="http://schemas.microsoft.com/office/powerpoint/2010/main" val="184300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5.1</a:t>
            </a:r>
          </a:p>
          <a:p>
            <a:pPr lvl="1"/>
            <a:r>
              <a:rPr lang="en-US" dirty="0"/>
              <a:t>“Atypical” workers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r>
              <a:rPr lang="en-US" b="0" dirty="0"/>
              <a:t>What does this mean?</a:t>
            </a:r>
          </a:p>
          <a:p>
            <a:endParaRPr lang="en-US" b="0" dirty="0"/>
          </a:p>
          <a:p>
            <a:pPr marL="342900" indent="-342900">
              <a:buFontTx/>
              <a:buChar char="-"/>
            </a:pPr>
            <a:r>
              <a:rPr lang="en-US" b="0" dirty="0"/>
              <a:t>Anything that is not typical i.e. not an open-ended contract to work for one employer on a full-time basis.</a:t>
            </a:r>
          </a:p>
          <a:p>
            <a:endParaRPr lang="en-US" b="0" dirty="0"/>
          </a:p>
          <a:p>
            <a:r>
              <a:rPr lang="en-US" b="0" dirty="0"/>
              <a:t>Go to </a:t>
            </a:r>
            <a:r>
              <a:rPr lang="en-US" b="0" dirty="0">
                <a:hlinkClick r:id="rId3"/>
              </a:rPr>
              <a:t>www.menti.com/gc8bqnxmih</a:t>
            </a:r>
            <a:r>
              <a:rPr lang="en-US" b="0" dirty="0"/>
              <a:t> (code 387743)</a:t>
            </a:r>
          </a:p>
          <a:p>
            <a:endParaRPr lang="en-GB" dirty="0"/>
          </a:p>
          <a:p>
            <a:r>
              <a:rPr lang="en-GB" b="0" dirty="0"/>
              <a:t>Why is it important?</a:t>
            </a:r>
          </a:p>
          <a:p>
            <a:pPr marL="342900" indent="-342900">
              <a:buFontTx/>
              <a:buChar char="-"/>
            </a:pPr>
            <a:r>
              <a:rPr lang="en-GB" b="0" dirty="0"/>
              <a:t>What rights/protections does the individual have?</a:t>
            </a:r>
          </a:p>
          <a:p>
            <a:endParaRPr lang="en-GB" b="0" dirty="0"/>
          </a:p>
        </p:txBody>
      </p:sp>
    </p:spTree>
    <p:extLst>
      <p:ext uri="{BB962C8B-B14F-4D97-AF65-F5344CB8AC3E}">
        <p14:creationId xmlns:p14="http://schemas.microsoft.com/office/powerpoint/2010/main" val="602313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5.2</a:t>
            </a:r>
          </a:p>
          <a:p>
            <a:pPr lvl="1"/>
            <a:r>
              <a:rPr lang="en-US" dirty="0"/>
              <a:t>“Atypical” workers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endParaRPr lang="en-GB" b="0" dirty="0"/>
          </a:p>
          <a:p>
            <a:r>
              <a:rPr lang="en-GB" dirty="0"/>
              <a:t>Discussion point:</a:t>
            </a:r>
          </a:p>
          <a:p>
            <a:endParaRPr lang="en-GB" b="0" dirty="0"/>
          </a:p>
          <a:p>
            <a:r>
              <a:rPr lang="en-GB" b="0" dirty="0"/>
              <a:t>Is it actually now “typical” to be “atypical”?</a:t>
            </a:r>
          </a:p>
          <a:p>
            <a:endParaRPr lang="en-GB" b="0" dirty="0"/>
          </a:p>
          <a:p>
            <a:r>
              <a:rPr lang="en-GB" b="0" dirty="0"/>
              <a:t>What impact has Covid-19 and the pandemic had on the concept of ‘typical’ working?</a:t>
            </a:r>
          </a:p>
        </p:txBody>
      </p:sp>
    </p:spTree>
    <p:extLst>
      <p:ext uri="{BB962C8B-B14F-4D97-AF65-F5344CB8AC3E}">
        <p14:creationId xmlns:p14="http://schemas.microsoft.com/office/powerpoint/2010/main" val="1003514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2471277"/>
            <a:ext cx="10383945" cy="4819781"/>
          </a:xfrm>
        </p:spPr>
        <p:txBody>
          <a:bodyPr/>
          <a:lstStyle/>
          <a:p>
            <a:r>
              <a:rPr lang="en-GB" dirty="0"/>
              <a:t>Employee and worker rights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1919867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6.1</a:t>
            </a:r>
          </a:p>
          <a:p>
            <a:pPr lvl="1"/>
            <a:r>
              <a:rPr lang="en-US" dirty="0"/>
              <a:t>Employee rights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r>
              <a:rPr lang="en-US" b="0" dirty="0"/>
              <a:t>All employment rights i.e.</a:t>
            </a:r>
          </a:p>
          <a:p>
            <a:pPr marL="342900" indent="-342900">
              <a:buFontTx/>
              <a:buChar char="-"/>
            </a:pPr>
            <a:r>
              <a:rPr lang="en-US" b="0" dirty="0"/>
              <a:t>right not to be unfairly dismissed</a:t>
            </a:r>
          </a:p>
          <a:p>
            <a:pPr marL="342900" indent="-342900">
              <a:buFontTx/>
              <a:buChar char="-"/>
            </a:pPr>
            <a:r>
              <a:rPr lang="en-US" b="0" dirty="0"/>
              <a:t>right to SSP, SMP. SPP, SAP (where eligible)</a:t>
            </a:r>
          </a:p>
          <a:p>
            <a:pPr marL="342900" indent="-342900">
              <a:buFontTx/>
              <a:buChar char="-"/>
            </a:pPr>
            <a:r>
              <a:rPr lang="en-US" b="0" dirty="0"/>
              <a:t>right to family leave (where eligible)</a:t>
            </a:r>
          </a:p>
          <a:p>
            <a:pPr marL="342900" indent="-342900">
              <a:buFontTx/>
              <a:buChar char="-"/>
            </a:pPr>
            <a:r>
              <a:rPr lang="en-US" b="0" dirty="0"/>
              <a:t>right to request flexible working</a:t>
            </a:r>
          </a:p>
          <a:p>
            <a:pPr marL="342900" indent="-342900">
              <a:buFontTx/>
              <a:buChar char="-"/>
            </a:pPr>
            <a:r>
              <a:rPr lang="en-US" b="0" dirty="0"/>
              <a:t>TUPE protection</a:t>
            </a:r>
          </a:p>
          <a:p>
            <a:pPr marL="342900" indent="-342900">
              <a:buFontTx/>
              <a:buChar char="-"/>
            </a:pPr>
            <a:r>
              <a:rPr lang="en-US" b="0" dirty="0"/>
              <a:t>fixed term worker protection</a:t>
            </a:r>
          </a:p>
          <a:p>
            <a:pPr marL="342900" indent="-342900">
              <a:buFontTx/>
              <a:buChar char="-"/>
            </a:pPr>
            <a:r>
              <a:rPr lang="en-US" b="0" dirty="0"/>
              <a:t>statutory minimum notice period</a:t>
            </a:r>
          </a:p>
          <a:p>
            <a:pPr marL="342900" indent="-342900">
              <a:buFontTx/>
              <a:buChar char="-"/>
            </a:pPr>
            <a:r>
              <a:rPr lang="en-US" b="0" dirty="0"/>
              <a:t>redundancy payment</a:t>
            </a:r>
          </a:p>
          <a:p>
            <a:pPr marL="342900" indent="-342900">
              <a:buFontTx/>
              <a:buChar char="-"/>
            </a:pPr>
            <a:endParaRPr lang="en-US" b="0" dirty="0"/>
          </a:p>
          <a:p>
            <a:r>
              <a:rPr lang="en-US" b="0" dirty="0"/>
              <a:t>NB these examples are employee-only rights – they do not apply to workers.</a:t>
            </a:r>
          </a:p>
          <a:p>
            <a:pPr marL="342900" indent="-342900">
              <a:buFontTx/>
              <a:buChar char="-"/>
            </a:pPr>
            <a:endParaRPr lang="en-US" b="0" dirty="0"/>
          </a:p>
          <a:p>
            <a:endParaRPr lang="en-GB" dirty="0"/>
          </a:p>
        </p:txBody>
      </p:sp>
    </p:spTree>
    <p:extLst>
      <p:ext uri="{BB962C8B-B14F-4D97-AF65-F5344CB8AC3E}">
        <p14:creationId xmlns:p14="http://schemas.microsoft.com/office/powerpoint/2010/main" val="1303698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6.2</a:t>
            </a:r>
          </a:p>
          <a:p>
            <a:pPr lvl="1"/>
            <a:r>
              <a:rPr lang="en-US" dirty="0"/>
              <a:t>Worker rights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r>
              <a:rPr lang="en-US" b="0" dirty="0"/>
              <a:t>Workers benefit from the following:</a:t>
            </a:r>
          </a:p>
          <a:p>
            <a:pPr marL="342900" indent="-342900">
              <a:buFontTx/>
              <a:buChar char="-"/>
            </a:pPr>
            <a:r>
              <a:rPr lang="en-US" b="0" dirty="0"/>
              <a:t>National Minimum Wage</a:t>
            </a:r>
          </a:p>
          <a:p>
            <a:pPr marL="342900" indent="-342900">
              <a:buFontTx/>
              <a:buChar char="-"/>
            </a:pPr>
            <a:r>
              <a:rPr lang="en-US" b="0" dirty="0"/>
              <a:t>paid annual leave (</a:t>
            </a:r>
            <a:r>
              <a:rPr lang="en-US" i="1" dirty="0"/>
              <a:t>King v The Sash Window Workshop Ltd and another </a:t>
            </a:r>
            <a:r>
              <a:rPr lang="en-US" b="0" i="1" dirty="0"/>
              <a:t>C-214/16</a:t>
            </a:r>
            <a:r>
              <a:rPr lang="en-US" b="0" dirty="0"/>
              <a:t>)</a:t>
            </a:r>
          </a:p>
          <a:p>
            <a:pPr marL="342900" indent="-342900">
              <a:buFontTx/>
              <a:buChar char="-"/>
            </a:pPr>
            <a:r>
              <a:rPr lang="en-US" b="0" dirty="0"/>
              <a:t>rest breaks</a:t>
            </a:r>
          </a:p>
          <a:p>
            <a:pPr marL="342900" indent="-342900">
              <a:buFontTx/>
              <a:buChar char="-"/>
            </a:pPr>
            <a:r>
              <a:rPr lang="en-US" b="0" dirty="0"/>
              <a:t>maximum working week</a:t>
            </a:r>
          </a:p>
          <a:p>
            <a:pPr marL="342900" indent="-342900">
              <a:buFontTx/>
              <a:buChar char="-"/>
            </a:pPr>
            <a:r>
              <a:rPr lang="en-US" b="0" dirty="0"/>
              <a:t>right to be accompanied at certain meetings</a:t>
            </a:r>
          </a:p>
          <a:p>
            <a:pPr marL="342900" indent="-342900">
              <a:buFontTx/>
              <a:buChar char="-"/>
            </a:pPr>
            <a:r>
              <a:rPr lang="en-US" b="0" dirty="0"/>
              <a:t>whistleblower protection</a:t>
            </a:r>
          </a:p>
          <a:p>
            <a:pPr marL="342900" indent="-342900">
              <a:buFontTx/>
              <a:buChar char="-"/>
            </a:pPr>
            <a:r>
              <a:rPr lang="en-US" b="0" dirty="0"/>
              <a:t>discrimination protection</a:t>
            </a:r>
          </a:p>
          <a:p>
            <a:pPr marL="342900" indent="-342900">
              <a:buFontTx/>
              <a:buChar char="-"/>
            </a:pPr>
            <a:r>
              <a:rPr lang="en-US" b="0" dirty="0"/>
              <a:t>part-time worker protection</a:t>
            </a:r>
          </a:p>
          <a:p>
            <a:endParaRPr lang="en-GB" dirty="0"/>
          </a:p>
        </p:txBody>
      </p:sp>
    </p:spTree>
    <p:extLst>
      <p:ext uri="{BB962C8B-B14F-4D97-AF65-F5344CB8AC3E}">
        <p14:creationId xmlns:p14="http://schemas.microsoft.com/office/powerpoint/2010/main" val="691193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046AE4-BC3F-7B4B-A94C-3E9E5608B08B}"/>
              </a:ext>
            </a:extLst>
          </p:cNvPr>
          <p:cNvSpPr>
            <a:spLocks noGrp="1"/>
          </p:cNvSpPr>
          <p:nvPr>
            <p:ph type="ctrTitle"/>
          </p:nvPr>
        </p:nvSpPr>
        <p:spPr>
          <a:xfrm>
            <a:off x="633824" y="2458577"/>
            <a:ext cx="10383945" cy="2945422"/>
          </a:xfrm>
        </p:spPr>
        <p:txBody>
          <a:bodyPr/>
          <a:lstStyle/>
          <a:p>
            <a:r>
              <a:rPr lang="en-GB" sz="11000" dirty="0"/>
              <a:t>Taylor review and the future</a:t>
            </a:r>
          </a:p>
        </p:txBody>
      </p:sp>
      <p:sp>
        <p:nvSpPr>
          <p:cNvPr id="6" name="Footer Placeholder 3">
            <a:extLst>
              <a:ext uri="{FF2B5EF4-FFF2-40B4-BE49-F238E27FC236}">
                <a16:creationId xmlns:a16="http://schemas.microsoft.com/office/drawing/2014/main" id="{12BC6019-97F7-497C-8700-C6B85097F948}"/>
              </a:ext>
            </a:extLst>
          </p:cNvPr>
          <p:cNvSpPr>
            <a:spLocks noGrp="1"/>
          </p:cNvSpPr>
          <p:nvPr>
            <p:ph type="ftr" sz="quarter" idx="11"/>
          </p:nvPr>
        </p:nvSpPr>
        <p:spPr>
          <a:xfrm>
            <a:off x="633685" y="8240160"/>
            <a:ext cx="5486936" cy="184666"/>
          </a:xfrm>
        </p:spPr>
        <p:txBody>
          <a:bodyPr/>
          <a:lstStyle/>
          <a:p>
            <a:r>
              <a:rPr lang="en-GB"/>
              <a:t>© 2020 Capital Law Limited</a:t>
            </a:r>
            <a:endParaRPr lang="en-GB" dirty="0"/>
          </a:p>
        </p:txBody>
      </p:sp>
    </p:spTree>
    <p:extLst>
      <p:ext uri="{BB962C8B-B14F-4D97-AF65-F5344CB8AC3E}">
        <p14:creationId xmlns:p14="http://schemas.microsoft.com/office/powerpoint/2010/main" val="27547281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7.1</a:t>
            </a:r>
          </a:p>
          <a:p>
            <a:pPr lvl="1"/>
            <a:r>
              <a:rPr lang="en-US" dirty="0"/>
              <a:t>Taylor review</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r>
              <a:rPr lang="en-US" dirty="0"/>
              <a:t>Matthew Taylor’s </a:t>
            </a:r>
            <a:r>
              <a:rPr lang="en-US" b="0" dirty="0"/>
              <a:t>recommendations:</a:t>
            </a:r>
          </a:p>
          <a:p>
            <a:pPr marL="342900" indent="-342900">
              <a:buFontTx/>
              <a:buChar char="-"/>
            </a:pPr>
            <a:r>
              <a:rPr lang="en-GB" b="0" dirty="0"/>
              <a:t>Change ‘worker’ to ‘dependent contractor’</a:t>
            </a:r>
          </a:p>
          <a:p>
            <a:pPr marL="342900" indent="-342900">
              <a:buFontTx/>
              <a:buChar char="-"/>
            </a:pPr>
            <a:r>
              <a:rPr lang="en-GB" b="0" dirty="0"/>
              <a:t>Less emphasis on personal service, more on control</a:t>
            </a:r>
          </a:p>
          <a:p>
            <a:pPr marL="342900" indent="-342900">
              <a:buFontTx/>
              <a:buChar char="-"/>
            </a:pPr>
            <a:r>
              <a:rPr lang="en-GB" b="0" dirty="0"/>
              <a:t>Workers should receive section 1 statements from day 1 (like employees)</a:t>
            </a:r>
          </a:p>
          <a:p>
            <a:pPr marL="342900" indent="-342900">
              <a:buFontTx/>
              <a:buChar char="-"/>
            </a:pPr>
            <a:r>
              <a:rPr lang="en-GB" b="0" dirty="0"/>
              <a:t>Free online employment status toolkit and advice</a:t>
            </a:r>
          </a:p>
          <a:p>
            <a:endParaRPr lang="en-GB" b="0" dirty="0"/>
          </a:p>
          <a:p>
            <a:r>
              <a:rPr lang="en-GB" b="0" dirty="0"/>
              <a:t>The response = the </a:t>
            </a:r>
            <a:r>
              <a:rPr lang="en-GB" dirty="0"/>
              <a:t>Good Work Plan </a:t>
            </a:r>
          </a:p>
          <a:p>
            <a:pPr marL="342900" indent="-342900">
              <a:buFontTx/>
              <a:buChar char="-"/>
            </a:pPr>
            <a:r>
              <a:rPr lang="en-GB" b="0" dirty="0"/>
              <a:t>Workers to receive section 1 statements from 6 April 2020</a:t>
            </a:r>
          </a:p>
          <a:p>
            <a:pPr marL="342900" indent="-342900">
              <a:buFontTx/>
              <a:buChar char="-"/>
            </a:pPr>
            <a:r>
              <a:rPr lang="en-GB" b="0" dirty="0"/>
              <a:t>More research needed into refining the employment status test and developing an online toolkit…</a:t>
            </a:r>
            <a:endParaRPr lang="en-GB" dirty="0"/>
          </a:p>
        </p:txBody>
      </p:sp>
    </p:spTree>
    <p:extLst>
      <p:ext uri="{BB962C8B-B14F-4D97-AF65-F5344CB8AC3E}">
        <p14:creationId xmlns:p14="http://schemas.microsoft.com/office/powerpoint/2010/main" val="3175901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r>
              <a:rPr lang="en-GB" dirty="0"/>
              <a:t>Employment law – MA/PGDip in HRM – Level 7</a:t>
            </a:r>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7.2</a:t>
            </a:r>
          </a:p>
          <a:p>
            <a:pPr lvl="1"/>
            <a:r>
              <a:rPr lang="en-US" dirty="0"/>
              <a:t>Future developments</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r>
              <a:rPr lang="en-GB" dirty="0"/>
              <a:t>BMHR7003</a:t>
            </a:r>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258175" y="1971347"/>
            <a:ext cx="7386638" cy="6825412"/>
          </a:xfrm>
        </p:spPr>
        <p:txBody>
          <a:bodyPr/>
          <a:lstStyle/>
          <a:p>
            <a:r>
              <a:rPr lang="en-US" b="0" dirty="0"/>
              <a:t>Developments we can expect in the coming years:</a:t>
            </a:r>
          </a:p>
          <a:p>
            <a:pPr marL="342900" indent="-342900">
              <a:buFontTx/>
              <a:buChar char="-"/>
            </a:pPr>
            <a:r>
              <a:rPr lang="en-US" b="0" dirty="0"/>
              <a:t>Results of the independent research into how to refine the test for employment status</a:t>
            </a:r>
          </a:p>
          <a:p>
            <a:pPr marL="342900" indent="-342900">
              <a:buFontTx/>
              <a:buChar char="-"/>
            </a:pPr>
            <a:endParaRPr lang="en-US" b="0" dirty="0"/>
          </a:p>
          <a:p>
            <a:pPr marL="342900" indent="-342900">
              <a:buFontTx/>
              <a:buChar char="-"/>
            </a:pPr>
            <a:r>
              <a:rPr lang="en-US" b="0" dirty="0"/>
              <a:t>Online employment status toolkit (separate to HMRC)</a:t>
            </a:r>
          </a:p>
          <a:p>
            <a:pPr marL="342900" indent="-342900">
              <a:buFontTx/>
              <a:buChar char="-"/>
            </a:pPr>
            <a:endParaRPr lang="en-US" b="0" dirty="0"/>
          </a:p>
          <a:p>
            <a:r>
              <a:rPr lang="en-US" b="0" dirty="0"/>
              <a:t>Changes for 2021:</a:t>
            </a:r>
          </a:p>
          <a:p>
            <a:pPr marL="342900" indent="-342900">
              <a:buFontTx/>
              <a:buChar char="-"/>
            </a:pPr>
            <a:r>
              <a:rPr lang="en-US" dirty="0"/>
              <a:t>IR35</a:t>
            </a:r>
            <a:r>
              <a:rPr lang="en-US" b="0" dirty="0"/>
              <a:t> – off-payroll working rules being introduced in April 2021</a:t>
            </a:r>
          </a:p>
          <a:p>
            <a:endParaRPr lang="en-GB" dirty="0"/>
          </a:p>
        </p:txBody>
      </p:sp>
    </p:spTree>
    <p:extLst>
      <p:ext uri="{BB962C8B-B14F-4D97-AF65-F5344CB8AC3E}">
        <p14:creationId xmlns:p14="http://schemas.microsoft.com/office/powerpoint/2010/main" val="2166293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527707" y="2965406"/>
            <a:ext cx="10383945" cy="2945422"/>
          </a:xfrm>
        </p:spPr>
        <p:txBody>
          <a:bodyPr/>
          <a:lstStyle/>
          <a:p>
            <a:r>
              <a:rPr lang="en-GB" dirty="0"/>
              <a:t>Thank you.</a:t>
            </a:r>
            <a:br>
              <a:rPr lang="en-GB" dirty="0"/>
            </a:br>
            <a:r>
              <a:rPr lang="en-GB" sz="10000" b="0" dirty="0"/>
              <a:t>Any questions?</a:t>
            </a:r>
            <a:endParaRPr lang="en-GB" dirty="0"/>
          </a:p>
        </p:txBody>
      </p:sp>
    </p:spTree>
    <p:extLst>
      <p:ext uri="{BB962C8B-B14F-4D97-AF65-F5344CB8AC3E}">
        <p14:creationId xmlns:p14="http://schemas.microsoft.com/office/powerpoint/2010/main" val="424862810"/>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MigrationSourceURL xmlns="5389037c-82e7-4319-bd05-1c84d74f92b1" xsi:nil="true"/>
    <PublishingExpirationDate xmlns="http://schemas.microsoft.com/sharepoint/v3" xsi:nil="true"/>
    <PublishingStartDate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
</file>

<file path=customXml/item4.xml><?xml version="1.0" encoding="utf-8"?>
<ct:contentTypeSchema xmlns:ct="http://schemas.microsoft.com/office/2006/metadata/contentType" xmlns:ma="http://schemas.microsoft.com/office/2006/metadata/properties/metaAttributes" ct:_="" ma:_="" ma:contentTypeName="Document" ma:contentTypeID="0x0101004A0FCE53E6D0F2448AF833875FEE9791" ma:contentTypeVersion="12" ma:contentTypeDescription="Create a new document." ma:contentTypeScope="" ma:versionID="5dcd0a1bec9efeb1f2cee5bd8206d6d3">
  <xsd:schema xmlns:xsd="http://www.w3.org/2001/XMLSchema" xmlns:xs="http://www.w3.org/2001/XMLSchema" xmlns:p="http://schemas.microsoft.com/office/2006/metadata/properties" xmlns:ns1="http://schemas.microsoft.com/sharepoint/v3" xmlns:ns2="8cb76f67-c174-4761-adfd-49df54013293" xmlns:ns3="5389037c-82e7-4319-bd05-1c84d74f92b1" targetNamespace="http://schemas.microsoft.com/office/2006/metadata/properties" ma:root="true" ma:fieldsID="d7d5b87572a70b549ee14d6a813c49b0" ns1:_="" ns2:_="" ns3:_="">
    <xsd:import namespace="http://schemas.microsoft.com/sharepoint/v3"/>
    <xsd:import namespace="8cb76f67-c174-4761-adfd-49df54013293"/>
    <xsd:import namespace="5389037c-82e7-4319-bd05-1c84d74f92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igrationSourceURL"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b76f67-c174-4761-adfd-49df5401329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9037c-82e7-4319-bd05-1c84d74f92b1" elementFormDefault="qualified">
    <xsd:import namespace="http://schemas.microsoft.com/office/2006/documentManagement/types"/>
    <xsd:import namespace="http://schemas.microsoft.com/office/infopath/2007/PartnerControls"/>
    <xsd:element name="MigrationSourceURL" ma:index="12" nillable="true" ma:displayName="MigrationSourceURL" ma:internalName="MigrationSourceURL">
      <xsd:simpleType>
        <xsd:restriction base="dms:Note">
          <xsd:maxLength value="255"/>
        </xsd:restriction>
      </xsd:simpleType>
    </xsd:element>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schemas.openxmlformats.org/package/2006/metadata/core-properties"/>
    <ds:schemaRef ds:uri="http://schemas.microsoft.com/sharepoint/v3"/>
    <ds:schemaRef ds:uri="http://www.w3.org/XML/1998/namespace"/>
    <ds:schemaRef ds:uri="5389037c-82e7-4319-bd05-1c84d74f92b1"/>
    <ds:schemaRef ds:uri="http://schemas.microsoft.com/office/infopath/2007/PartnerControls"/>
    <ds:schemaRef ds:uri="8cb76f67-c174-4761-adfd-49df54013293"/>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0BBD2FDB-584E-4CAA-BD0E-028304EBB050}">
  <ds:schemaRefs>
    <ds:schemaRef ds:uri="http://schemas.microsoft.com/sharepoint/v3/contenttype/forms"/>
  </ds:schemaRefs>
</ds:datastoreItem>
</file>

<file path=customXml/itemProps3.xml><?xml version="1.0" encoding="utf-8"?>
<ds:datastoreItem xmlns:ds="http://schemas.openxmlformats.org/officeDocument/2006/customXml" ds:itemID="{B0181E52-9F65-4503-8D38-1A3851683543}">
  <ds:schemaRefs>
    <ds:schemaRef ds:uri="http://www.imanage.com/work/xmlschema"/>
  </ds:schemaRefs>
</ds:datastoreItem>
</file>

<file path=customXml/itemProps4.xml><?xml version="1.0" encoding="utf-8"?>
<ds:datastoreItem xmlns:ds="http://schemas.openxmlformats.org/officeDocument/2006/customXml" ds:itemID="{C86B0422-1ADB-4ECF-9334-0A95C8250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b76f67-c174-4761-adfd-49df54013293"/>
    <ds:schemaRef ds:uri="5389037c-82e7-4319-bd05-1c84d74f92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341</TotalTime>
  <Words>1046</Words>
  <Application>Microsoft Office PowerPoint</Application>
  <PresentationFormat>Custom</PresentationFormat>
  <Paragraphs>191</Paragraphs>
  <Slides>19</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.AppleSystemUIFont</vt:lpstr>
      <vt:lpstr>Arial</vt:lpstr>
      <vt:lpstr>Calibri</vt:lpstr>
      <vt:lpstr>Georgia</vt:lpstr>
      <vt:lpstr>Office Theme</vt:lpstr>
      <vt:lpstr>Employment Law  MA/PGDip in HRM </vt:lpstr>
      <vt:lpstr>Employment law  </vt:lpstr>
      <vt:lpstr>Agenda</vt:lpstr>
      <vt:lpstr>Types of status</vt:lpstr>
      <vt:lpstr>Employment law – MA/PGDip in HRM – Level 7</vt:lpstr>
      <vt:lpstr>Employment law – MA/PGDip in HRM – Level 7</vt:lpstr>
      <vt:lpstr>Employment law – MA/PGDip in HRM – Level 7</vt:lpstr>
      <vt:lpstr>Employment law – MA/PGDip in HRM – Level 7</vt:lpstr>
      <vt:lpstr>Employment law – MA/PGDip in HRM – Level 7</vt:lpstr>
      <vt:lpstr>Atypical workers</vt:lpstr>
      <vt:lpstr>Employment law – MA/PGDip in HRM – Level 7</vt:lpstr>
      <vt:lpstr>Employment law – MA/PGDip in HRM – Level 7</vt:lpstr>
      <vt:lpstr>Employee and worker rights</vt:lpstr>
      <vt:lpstr>Employment law – MA/PGDip in HRM – Level 7</vt:lpstr>
      <vt:lpstr>Employment law – MA/PGDip in HRM – Level 7</vt:lpstr>
      <vt:lpstr>Taylor review and the future</vt:lpstr>
      <vt:lpstr>Employment law – MA/PGDip in HRM – Level 7</vt:lpstr>
      <vt:lpstr>Employment law – MA/PGDip in HRM – Level 7</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Julie Thomas</cp:lastModifiedBy>
  <cp:revision>36</cp:revision>
  <cp:lastPrinted>2018-02-15T23:48:39Z</cp:lastPrinted>
  <dcterms:created xsi:type="dcterms:W3CDTF">2019-12-31T10:44:14Z</dcterms:created>
  <dcterms:modified xsi:type="dcterms:W3CDTF">2020-11-24T12:31:49Z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0x0101004A0FCE53E6D0F2448AF833875FEE9791</vt:lpwstr>
  </property>
</Properties>
</file>