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154239-F074-443F-A8A8-E4A60A9608BF}" type="doc">
      <dgm:prSet loTypeId="urn:microsoft.com/office/officeart/2008/layout/IncreasingCircleProcess" loCatId="list" qsTypeId="urn:microsoft.com/office/officeart/2005/8/quickstyle/simple1" qsCatId="simple" csTypeId="urn:microsoft.com/office/officeart/2005/8/colors/accent1_2" csCatId="accent1" phldr="1"/>
      <dgm:spPr/>
      <dgm:t>
        <a:bodyPr/>
        <a:lstStyle/>
        <a:p>
          <a:endParaRPr lang="en-GB"/>
        </a:p>
      </dgm:t>
    </dgm:pt>
    <dgm:pt modelId="{20EF706A-50BE-4DA2-A2F0-76A62AF4921E}">
      <dgm:prSet phldrT="[Text]" phldr="0" custT="1"/>
      <dgm:spPr/>
      <dgm:t>
        <a:bodyPr/>
        <a:lstStyle/>
        <a:p>
          <a:r>
            <a:rPr lang="en-GB" sz="2400" dirty="0"/>
            <a:t>Preparation</a:t>
          </a:r>
        </a:p>
      </dgm:t>
    </dgm:pt>
    <dgm:pt modelId="{105537D8-C5CB-4319-93E3-BB5AA53E8238}" type="parTrans" cxnId="{98B82547-838D-4B3C-9516-69419E16CC65}">
      <dgm:prSet/>
      <dgm:spPr/>
      <dgm:t>
        <a:bodyPr/>
        <a:lstStyle/>
        <a:p>
          <a:endParaRPr lang="en-GB"/>
        </a:p>
      </dgm:t>
    </dgm:pt>
    <dgm:pt modelId="{9541D3FD-4CA7-44ED-8685-F21366B2B1B8}" type="sibTrans" cxnId="{98B82547-838D-4B3C-9516-69419E16CC65}">
      <dgm:prSet/>
      <dgm:spPr/>
      <dgm:t>
        <a:bodyPr/>
        <a:lstStyle/>
        <a:p>
          <a:endParaRPr lang="en-GB"/>
        </a:p>
      </dgm:t>
    </dgm:pt>
    <dgm:pt modelId="{76EE5425-DE9F-4138-859B-DC17417C83ED}">
      <dgm:prSet phldrT="[Text]" phldr="0"/>
      <dgm:spPr/>
      <dgm:t>
        <a:bodyPr/>
        <a:lstStyle/>
        <a:p>
          <a:r>
            <a:rPr lang="en-GB" dirty="0"/>
            <a:t>Creating a framework for staff</a:t>
          </a:r>
        </a:p>
      </dgm:t>
    </dgm:pt>
    <dgm:pt modelId="{60DDBBE5-BB5A-4702-B15E-F10044B1E23F}" type="parTrans" cxnId="{0E792127-7FBE-4975-887D-576A88717137}">
      <dgm:prSet/>
      <dgm:spPr/>
      <dgm:t>
        <a:bodyPr/>
        <a:lstStyle/>
        <a:p>
          <a:endParaRPr lang="en-GB"/>
        </a:p>
      </dgm:t>
    </dgm:pt>
    <dgm:pt modelId="{4AEF2802-8023-4D81-9A7D-656F19BF2F30}" type="sibTrans" cxnId="{0E792127-7FBE-4975-887D-576A88717137}">
      <dgm:prSet/>
      <dgm:spPr/>
      <dgm:t>
        <a:bodyPr/>
        <a:lstStyle/>
        <a:p>
          <a:endParaRPr lang="en-GB"/>
        </a:p>
      </dgm:t>
    </dgm:pt>
    <dgm:pt modelId="{B7CEA091-1E0D-4D46-AC77-0DDD7B8848D6}">
      <dgm:prSet phldrT="[Text]" phldr="0" custT="1"/>
      <dgm:spPr/>
      <dgm:t>
        <a:bodyPr/>
        <a:lstStyle/>
        <a:p>
          <a:r>
            <a:rPr lang="en-GB" sz="2400" dirty="0"/>
            <a:t>Research</a:t>
          </a:r>
        </a:p>
      </dgm:t>
    </dgm:pt>
    <dgm:pt modelId="{06A60A73-96FC-4D63-9354-8F552C020E7C}" type="parTrans" cxnId="{9A5C48E3-EE86-4199-82F1-B16E2C81DBE7}">
      <dgm:prSet/>
      <dgm:spPr/>
      <dgm:t>
        <a:bodyPr/>
        <a:lstStyle/>
        <a:p>
          <a:endParaRPr lang="en-GB"/>
        </a:p>
      </dgm:t>
    </dgm:pt>
    <dgm:pt modelId="{CEAB30AF-EB41-4B75-B120-D5785F4116A3}" type="sibTrans" cxnId="{9A5C48E3-EE86-4199-82F1-B16E2C81DBE7}">
      <dgm:prSet/>
      <dgm:spPr/>
      <dgm:t>
        <a:bodyPr/>
        <a:lstStyle/>
        <a:p>
          <a:endParaRPr lang="en-GB"/>
        </a:p>
      </dgm:t>
    </dgm:pt>
    <dgm:pt modelId="{CA1AFCC5-51B8-46E5-8C90-A0176BA6624B}">
      <dgm:prSet phldrT="[Text]" phldr="0"/>
      <dgm:spPr/>
      <dgm:t>
        <a:bodyPr/>
        <a:lstStyle/>
        <a:p>
          <a:r>
            <a:rPr lang="en-GB" dirty="0"/>
            <a:t>Testing ideas</a:t>
          </a:r>
        </a:p>
        <a:p>
          <a:r>
            <a:rPr lang="en-GB" dirty="0"/>
            <a:t>Community profiling</a:t>
          </a:r>
        </a:p>
        <a:p>
          <a:r>
            <a:rPr lang="en-GB" dirty="0"/>
            <a:t>Programme planning</a:t>
          </a:r>
        </a:p>
      </dgm:t>
    </dgm:pt>
    <dgm:pt modelId="{2BB0B2F1-8D4F-4A02-B5AC-B5F072262007}" type="parTrans" cxnId="{79702699-5B67-4945-AEA1-41EC9CDEE468}">
      <dgm:prSet/>
      <dgm:spPr/>
      <dgm:t>
        <a:bodyPr/>
        <a:lstStyle/>
        <a:p>
          <a:endParaRPr lang="en-GB"/>
        </a:p>
      </dgm:t>
    </dgm:pt>
    <dgm:pt modelId="{CE8A66B6-F978-4B9C-88CC-D93D7A56CAAA}" type="sibTrans" cxnId="{79702699-5B67-4945-AEA1-41EC9CDEE468}">
      <dgm:prSet/>
      <dgm:spPr/>
      <dgm:t>
        <a:bodyPr/>
        <a:lstStyle/>
        <a:p>
          <a:endParaRPr lang="en-GB"/>
        </a:p>
      </dgm:t>
    </dgm:pt>
    <dgm:pt modelId="{89108391-9BC5-43EE-8089-49094EE497BB}">
      <dgm:prSet phldrT="[Text]" phldr="0" custT="1"/>
      <dgm:spPr/>
      <dgm:t>
        <a:bodyPr/>
        <a:lstStyle/>
        <a:p>
          <a:r>
            <a:rPr lang="en-GB" sz="2400" dirty="0"/>
            <a:t>Programme</a:t>
          </a:r>
        </a:p>
      </dgm:t>
    </dgm:pt>
    <dgm:pt modelId="{693A03E8-7165-47F9-997B-B4192026C3CD}" type="parTrans" cxnId="{377E8D22-F18D-4392-97B4-77EB9C3444FA}">
      <dgm:prSet/>
      <dgm:spPr/>
      <dgm:t>
        <a:bodyPr/>
        <a:lstStyle/>
        <a:p>
          <a:endParaRPr lang="en-GB"/>
        </a:p>
      </dgm:t>
    </dgm:pt>
    <dgm:pt modelId="{20DA4772-26A9-4632-AD6A-470BBCAB7B81}" type="sibTrans" cxnId="{377E8D22-F18D-4392-97B4-77EB9C3444FA}">
      <dgm:prSet/>
      <dgm:spPr/>
      <dgm:t>
        <a:bodyPr/>
        <a:lstStyle/>
        <a:p>
          <a:endParaRPr lang="en-GB"/>
        </a:p>
      </dgm:t>
    </dgm:pt>
    <dgm:pt modelId="{6A24FC51-5B51-4953-B90A-0DF636F6633F}">
      <dgm:prSet phldrT="[Text]" phldr="0"/>
      <dgm:spPr/>
      <dgm:t>
        <a:bodyPr/>
        <a:lstStyle/>
        <a:p>
          <a:r>
            <a:rPr lang="en-GB" dirty="0"/>
            <a:t>Working towards aims</a:t>
          </a:r>
        </a:p>
        <a:p>
          <a:r>
            <a:rPr lang="en-GB" dirty="0"/>
            <a:t>Involving others</a:t>
          </a:r>
        </a:p>
      </dgm:t>
    </dgm:pt>
    <dgm:pt modelId="{BB1E47A6-6835-4B56-A73A-DFA0D377F203}" type="parTrans" cxnId="{CB04B7EA-12E0-4397-858E-8A596105F67C}">
      <dgm:prSet/>
      <dgm:spPr/>
      <dgm:t>
        <a:bodyPr/>
        <a:lstStyle/>
        <a:p>
          <a:endParaRPr lang="en-GB"/>
        </a:p>
      </dgm:t>
    </dgm:pt>
    <dgm:pt modelId="{9DCCB77A-9ECD-412B-AF81-9C9F1E0A571D}" type="sibTrans" cxnId="{CB04B7EA-12E0-4397-858E-8A596105F67C}">
      <dgm:prSet/>
      <dgm:spPr/>
      <dgm:t>
        <a:bodyPr/>
        <a:lstStyle/>
        <a:p>
          <a:endParaRPr lang="en-GB"/>
        </a:p>
      </dgm:t>
    </dgm:pt>
    <dgm:pt modelId="{304552FE-6239-43FE-ABD9-A8BAAB190BFD}">
      <dgm:prSet phldrT="[Text]" phldr="0" custT="1"/>
      <dgm:spPr/>
      <dgm:t>
        <a:bodyPr/>
        <a:lstStyle/>
        <a:p>
          <a:r>
            <a:rPr lang="en-GB" sz="2400" dirty="0"/>
            <a:t>Ending and recommending</a:t>
          </a:r>
        </a:p>
        <a:p>
          <a:r>
            <a:rPr lang="en-GB" sz="2400" dirty="0"/>
            <a:t>Leaving things</a:t>
          </a:r>
        </a:p>
        <a:p>
          <a:r>
            <a:rPr lang="en-GB" sz="2400" dirty="0"/>
            <a:t>Setting up structures</a:t>
          </a:r>
        </a:p>
      </dgm:t>
    </dgm:pt>
    <dgm:pt modelId="{21713D96-D0A4-4F99-815B-554C3482EBAC}" type="parTrans" cxnId="{C3120956-3A53-42B3-81D3-686CFA9511AF}">
      <dgm:prSet/>
      <dgm:spPr/>
      <dgm:t>
        <a:bodyPr/>
        <a:lstStyle/>
        <a:p>
          <a:endParaRPr lang="en-GB"/>
        </a:p>
      </dgm:t>
    </dgm:pt>
    <dgm:pt modelId="{334B5D75-7884-47C2-B4A7-B296B24C9A89}" type="sibTrans" cxnId="{C3120956-3A53-42B3-81D3-686CFA9511AF}">
      <dgm:prSet/>
      <dgm:spPr/>
      <dgm:t>
        <a:bodyPr/>
        <a:lstStyle/>
        <a:p>
          <a:endParaRPr lang="en-GB"/>
        </a:p>
      </dgm:t>
    </dgm:pt>
    <dgm:pt modelId="{15A23980-98C3-4E72-83E5-7E310797B122}" type="pres">
      <dgm:prSet presAssocID="{C1154239-F074-443F-A8A8-E4A60A9608BF}" presName="Name0" presStyleCnt="0">
        <dgm:presLayoutVars>
          <dgm:chMax val="7"/>
          <dgm:chPref val="7"/>
          <dgm:dir/>
          <dgm:animOne val="branch"/>
          <dgm:animLvl val="lvl"/>
        </dgm:presLayoutVars>
      </dgm:prSet>
      <dgm:spPr/>
    </dgm:pt>
    <dgm:pt modelId="{72A08D55-7920-4EEF-A0EE-42620DE42394}" type="pres">
      <dgm:prSet presAssocID="{20EF706A-50BE-4DA2-A2F0-76A62AF4921E}" presName="composite" presStyleCnt="0"/>
      <dgm:spPr/>
    </dgm:pt>
    <dgm:pt modelId="{286BEE45-1867-49A1-921F-268897B39ED0}" type="pres">
      <dgm:prSet presAssocID="{20EF706A-50BE-4DA2-A2F0-76A62AF4921E}" presName="BackAccent" presStyleLbl="bgShp" presStyleIdx="0" presStyleCnt="4"/>
      <dgm:spPr/>
    </dgm:pt>
    <dgm:pt modelId="{6D2FB7DB-6C4A-48EC-B7E6-D0A98135758C}" type="pres">
      <dgm:prSet presAssocID="{20EF706A-50BE-4DA2-A2F0-76A62AF4921E}" presName="Accent" presStyleLbl="alignNode1" presStyleIdx="0" presStyleCnt="4"/>
      <dgm:spPr/>
    </dgm:pt>
    <dgm:pt modelId="{DE955866-839F-438F-9DA7-23AB90E4CAC5}" type="pres">
      <dgm:prSet presAssocID="{20EF706A-50BE-4DA2-A2F0-76A62AF4921E}" presName="Child" presStyleLbl="revTx" presStyleIdx="0" presStyleCnt="7">
        <dgm:presLayoutVars>
          <dgm:chMax val="0"/>
          <dgm:chPref val="0"/>
          <dgm:bulletEnabled val="1"/>
        </dgm:presLayoutVars>
      </dgm:prSet>
      <dgm:spPr/>
    </dgm:pt>
    <dgm:pt modelId="{855F84A9-C6EE-435A-AE53-26399FB23068}" type="pres">
      <dgm:prSet presAssocID="{20EF706A-50BE-4DA2-A2F0-76A62AF4921E}" presName="Parent" presStyleLbl="revTx" presStyleIdx="1" presStyleCnt="7">
        <dgm:presLayoutVars>
          <dgm:chMax val="1"/>
          <dgm:chPref val="1"/>
          <dgm:bulletEnabled val="1"/>
        </dgm:presLayoutVars>
      </dgm:prSet>
      <dgm:spPr/>
    </dgm:pt>
    <dgm:pt modelId="{08DFAD99-7461-4EF4-A395-8E9F2A2DBD43}" type="pres">
      <dgm:prSet presAssocID="{9541D3FD-4CA7-44ED-8685-F21366B2B1B8}" presName="sibTrans" presStyleCnt="0"/>
      <dgm:spPr/>
    </dgm:pt>
    <dgm:pt modelId="{F9DF772D-ED47-4014-980C-652045892A6E}" type="pres">
      <dgm:prSet presAssocID="{B7CEA091-1E0D-4D46-AC77-0DDD7B8848D6}" presName="composite" presStyleCnt="0"/>
      <dgm:spPr/>
    </dgm:pt>
    <dgm:pt modelId="{F970D52D-3349-4738-B0F5-1370A67247A9}" type="pres">
      <dgm:prSet presAssocID="{B7CEA091-1E0D-4D46-AC77-0DDD7B8848D6}" presName="BackAccent" presStyleLbl="bgShp" presStyleIdx="1" presStyleCnt="4"/>
      <dgm:spPr/>
    </dgm:pt>
    <dgm:pt modelId="{A9961A2A-F5E2-478A-9CD4-7058CD3B4568}" type="pres">
      <dgm:prSet presAssocID="{B7CEA091-1E0D-4D46-AC77-0DDD7B8848D6}" presName="Accent" presStyleLbl="alignNode1" presStyleIdx="1" presStyleCnt="4"/>
      <dgm:spPr/>
    </dgm:pt>
    <dgm:pt modelId="{2EFEC3C7-A759-479E-976C-5D370757ED05}" type="pres">
      <dgm:prSet presAssocID="{B7CEA091-1E0D-4D46-AC77-0DDD7B8848D6}" presName="Child" presStyleLbl="revTx" presStyleIdx="2" presStyleCnt="7">
        <dgm:presLayoutVars>
          <dgm:chMax val="0"/>
          <dgm:chPref val="0"/>
          <dgm:bulletEnabled val="1"/>
        </dgm:presLayoutVars>
      </dgm:prSet>
      <dgm:spPr/>
    </dgm:pt>
    <dgm:pt modelId="{A2BAAF43-6EC1-4438-ACE0-D0111DD29B63}" type="pres">
      <dgm:prSet presAssocID="{B7CEA091-1E0D-4D46-AC77-0DDD7B8848D6}" presName="Parent" presStyleLbl="revTx" presStyleIdx="3" presStyleCnt="7">
        <dgm:presLayoutVars>
          <dgm:chMax val="1"/>
          <dgm:chPref val="1"/>
          <dgm:bulletEnabled val="1"/>
        </dgm:presLayoutVars>
      </dgm:prSet>
      <dgm:spPr/>
    </dgm:pt>
    <dgm:pt modelId="{8239A2F6-E919-4108-AFAE-33A3A5034210}" type="pres">
      <dgm:prSet presAssocID="{CEAB30AF-EB41-4B75-B120-D5785F4116A3}" presName="sibTrans" presStyleCnt="0"/>
      <dgm:spPr/>
    </dgm:pt>
    <dgm:pt modelId="{FAECCFFA-79B9-43EF-96E8-C2C03E74C25D}" type="pres">
      <dgm:prSet presAssocID="{89108391-9BC5-43EE-8089-49094EE497BB}" presName="composite" presStyleCnt="0"/>
      <dgm:spPr/>
    </dgm:pt>
    <dgm:pt modelId="{63C6F6F4-0934-4079-887C-9F7E2A2D7A60}" type="pres">
      <dgm:prSet presAssocID="{89108391-9BC5-43EE-8089-49094EE497BB}" presName="BackAccent" presStyleLbl="bgShp" presStyleIdx="2" presStyleCnt="4"/>
      <dgm:spPr/>
    </dgm:pt>
    <dgm:pt modelId="{A9210A54-FDE3-4036-BB80-E4B5CFDC9AE1}" type="pres">
      <dgm:prSet presAssocID="{89108391-9BC5-43EE-8089-49094EE497BB}" presName="Accent" presStyleLbl="alignNode1" presStyleIdx="2" presStyleCnt="4"/>
      <dgm:spPr/>
    </dgm:pt>
    <dgm:pt modelId="{7F52F2EE-1ADE-4F22-86FC-E7686981AA6C}" type="pres">
      <dgm:prSet presAssocID="{89108391-9BC5-43EE-8089-49094EE497BB}" presName="Child" presStyleLbl="revTx" presStyleIdx="4" presStyleCnt="7">
        <dgm:presLayoutVars>
          <dgm:chMax val="0"/>
          <dgm:chPref val="0"/>
          <dgm:bulletEnabled val="1"/>
        </dgm:presLayoutVars>
      </dgm:prSet>
      <dgm:spPr/>
    </dgm:pt>
    <dgm:pt modelId="{C5EE8C4E-B50E-4EC8-88F7-B491E8B93E49}" type="pres">
      <dgm:prSet presAssocID="{89108391-9BC5-43EE-8089-49094EE497BB}" presName="Parent" presStyleLbl="revTx" presStyleIdx="5" presStyleCnt="7">
        <dgm:presLayoutVars>
          <dgm:chMax val="1"/>
          <dgm:chPref val="1"/>
          <dgm:bulletEnabled val="1"/>
        </dgm:presLayoutVars>
      </dgm:prSet>
      <dgm:spPr/>
    </dgm:pt>
    <dgm:pt modelId="{8008EEB3-A139-4DE9-80B3-55F12AC851D3}" type="pres">
      <dgm:prSet presAssocID="{20DA4772-26A9-4632-AD6A-470BBCAB7B81}" presName="sibTrans" presStyleCnt="0"/>
      <dgm:spPr/>
    </dgm:pt>
    <dgm:pt modelId="{746BE9E3-90D3-4361-8E19-76338504C7B8}" type="pres">
      <dgm:prSet presAssocID="{304552FE-6239-43FE-ABD9-A8BAAB190BFD}" presName="composite" presStyleCnt="0"/>
      <dgm:spPr/>
    </dgm:pt>
    <dgm:pt modelId="{C0CC39D8-7682-4913-A950-9371D41A95B7}" type="pres">
      <dgm:prSet presAssocID="{304552FE-6239-43FE-ABD9-A8BAAB190BFD}" presName="BackAccent" presStyleLbl="bgShp" presStyleIdx="3" presStyleCnt="4"/>
      <dgm:spPr/>
    </dgm:pt>
    <dgm:pt modelId="{626D263A-62F6-4DC9-AC5B-9FFF393F298A}" type="pres">
      <dgm:prSet presAssocID="{304552FE-6239-43FE-ABD9-A8BAAB190BFD}" presName="Accent" presStyleLbl="alignNode1" presStyleIdx="3" presStyleCnt="4"/>
      <dgm:spPr/>
    </dgm:pt>
    <dgm:pt modelId="{2BEA2A51-D0F4-4542-AFBD-20516573A3FD}" type="pres">
      <dgm:prSet presAssocID="{304552FE-6239-43FE-ABD9-A8BAAB190BFD}" presName="Child" presStyleLbl="revTx" presStyleIdx="5" presStyleCnt="7">
        <dgm:presLayoutVars>
          <dgm:chMax val="0"/>
          <dgm:chPref val="0"/>
          <dgm:bulletEnabled val="1"/>
        </dgm:presLayoutVars>
      </dgm:prSet>
      <dgm:spPr/>
    </dgm:pt>
    <dgm:pt modelId="{8E9576F4-7FFE-4A90-82B5-692A90F0C7F3}" type="pres">
      <dgm:prSet presAssocID="{304552FE-6239-43FE-ABD9-A8BAAB190BFD}" presName="Parent" presStyleLbl="revTx" presStyleIdx="6" presStyleCnt="7" custLinFactY="168738" custLinFactNeighborX="146" custLinFactNeighborY="200000">
        <dgm:presLayoutVars>
          <dgm:chMax val="1"/>
          <dgm:chPref val="1"/>
          <dgm:bulletEnabled val="1"/>
        </dgm:presLayoutVars>
      </dgm:prSet>
      <dgm:spPr/>
    </dgm:pt>
  </dgm:ptLst>
  <dgm:cxnLst>
    <dgm:cxn modelId="{82124917-3311-446E-969E-0339C48B042E}" type="presOf" srcId="{76EE5425-DE9F-4138-859B-DC17417C83ED}" destId="{DE955866-839F-438F-9DA7-23AB90E4CAC5}" srcOrd="0" destOrd="0" presId="urn:microsoft.com/office/officeart/2008/layout/IncreasingCircleProcess"/>
    <dgm:cxn modelId="{377E8D22-F18D-4392-97B4-77EB9C3444FA}" srcId="{C1154239-F074-443F-A8A8-E4A60A9608BF}" destId="{89108391-9BC5-43EE-8089-49094EE497BB}" srcOrd="2" destOrd="0" parTransId="{693A03E8-7165-47F9-997B-B4192026C3CD}" sibTransId="{20DA4772-26A9-4632-AD6A-470BBCAB7B81}"/>
    <dgm:cxn modelId="{0E792127-7FBE-4975-887D-576A88717137}" srcId="{20EF706A-50BE-4DA2-A2F0-76A62AF4921E}" destId="{76EE5425-DE9F-4138-859B-DC17417C83ED}" srcOrd="0" destOrd="0" parTransId="{60DDBBE5-BB5A-4702-B15E-F10044B1E23F}" sibTransId="{4AEF2802-8023-4D81-9A7D-656F19BF2F30}"/>
    <dgm:cxn modelId="{20E12928-4501-453D-9196-AC3AFC57A951}" type="presOf" srcId="{6A24FC51-5B51-4953-B90A-0DF636F6633F}" destId="{7F52F2EE-1ADE-4F22-86FC-E7686981AA6C}" srcOrd="0" destOrd="0" presId="urn:microsoft.com/office/officeart/2008/layout/IncreasingCircleProcess"/>
    <dgm:cxn modelId="{9C74475C-B3B5-4AA8-8A8D-05B2CC91E9FC}" type="presOf" srcId="{CA1AFCC5-51B8-46E5-8C90-A0176BA6624B}" destId="{2EFEC3C7-A759-479E-976C-5D370757ED05}" srcOrd="0" destOrd="0" presId="urn:microsoft.com/office/officeart/2008/layout/IncreasingCircleProcess"/>
    <dgm:cxn modelId="{AEE86B62-9AFA-454C-9919-915499C8CA3E}" type="presOf" srcId="{20EF706A-50BE-4DA2-A2F0-76A62AF4921E}" destId="{855F84A9-C6EE-435A-AE53-26399FB23068}" srcOrd="0" destOrd="0" presId="urn:microsoft.com/office/officeart/2008/layout/IncreasingCircleProcess"/>
    <dgm:cxn modelId="{98B82547-838D-4B3C-9516-69419E16CC65}" srcId="{C1154239-F074-443F-A8A8-E4A60A9608BF}" destId="{20EF706A-50BE-4DA2-A2F0-76A62AF4921E}" srcOrd="0" destOrd="0" parTransId="{105537D8-C5CB-4319-93E3-BB5AA53E8238}" sibTransId="{9541D3FD-4CA7-44ED-8685-F21366B2B1B8}"/>
    <dgm:cxn modelId="{C3120956-3A53-42B3-81D3-686CFA9511AF}" srcId="{C1154239-F074-443F-A8A8-E4A60A9608BF}" destId="{304552FE-6239-43FE-ABD9-A8BAAB190BFD}" srcOrd="3" destOrd="0" parTransId="{21713D96-D0A4-4F99-815B-554C3482EBAC}" sibTransId="{334B5D75-7884-47C2-B4A7-B296B24C9A89}"/>
    <dgm:cxn modelId="{01DF2A8C-BEF0-41F4-A602-93EA85220800}" type="presOf" srcId="{304552FE-6239-43FE-ABD9-A8BAAB190BFD}" destId="{8E9576F4-7FFE-4A90-82B5-692A90F0C7F3}" srcOrd="0" destOrd="0" presId="urn:microsoft.com/office/officeart/2008/layout/IncreasingCircleProcess"/>
    <dgm:cxn modelId="{159DDB93-F909-4D57-B435-EE35C98E0E85}" type="presOf" srcId="{89108391-9BC5-43EE-8089-49094EE497BB}" destId="{C5EE8C4E-B50E-4EC8-88F7-B491E8B93E49}" srcOrd="0" destOrd="0" presId="urn:microsoft.com/office/officeart/2008/layout/IncreasingCircleProcess"/>
    <dgm:cxn modelId="{79702699-5B67-4945-AEA1-41EC9CDEE468}" srcId="{B7CEA091-1E0D-4D46-AC77-0DDD7B8848D6}" destId="{CA1AFCC5-51B8-46E5-8C90-A0176BA6624B}" srcOrd="0" destOrd="0" parTransId="{2BB0B2F1-8D4F-4A02-B5AC-B5F072262007}" sibTransId="{CE8A66B6-F978-4B9C-88CC-D93D7A56CAAA}"/>
    <dgm:cxn modelId="{BC38A2C4-6793-455F-9900-A8A9E4ECE61A}" type="presOf" srcId="{B7CEA091-1E0D-4D46-AC77-0DDD7B8848D6}" destId="{A2BAAF43-6EC1-4438-ACE0-D0111DD29B63}" srcOrd="0" destOrd="0" presId="urn:microsoft.com/office/officeart/2008/layout/IncreasingCircleProcess"/>
    <dgm:cxn modelId="{9A5C48E3-EE86-4199-82F1-B16E2C81DBE7}" srcId="{C1154239-F074-443F-A8A8-E4A60A9608BF}" destId="{B7CEA091-1E0D-4D46-AC77-0DDD7B8848D6}" srcOrd="1" destOrd="0" parTransId="{06A60A73-96FC-4D63-9354-8F552C020E7C}" sibTransId="{CEAB30AF-EB41-4B75-B120-D5785F4116A3}"/>
    <dgm:cxn modelId="{CB04B7EA-12E0-4397-858E-8A596105F67C}" srcId="{89108391-9BC5-43EE-8089-49094EE497BB}" destId="{6A24FC51-5B51-4953-B90A-0DF636F6633F}" srcOrd="0" destOrd="0" parTransId="{BB1E47A6-6835-4B56-A73A-DFA0D377F203}" sibTransId="{9DCCB77A-9ECD-412B-AF81-9C9F1E0A571D}"/>
    <dgm:cxn modelId="{7B1200F5-3B20-4DCD-8E55-1EA07AA55993}" type="presOf" srcId="{C1154239-F074-443F-A8A8-E4A60A9608BF}" destId="{15A23980-98C3-4E72-83E5-7E310797B122}" srcOrd="0" destOrd="0" presId="urn:microsoft.com/office/officeart/2008/layout/IncreasingCircleProcess"/>
    <dgm:cxn modelId="{641D3AD1-86BF-47C5-BD7A-4B35309BF2B8}" type="presParOf" srcId="{15A23980-98C3-4E72-83E5-7E310797B122}" destId="{72A08D55-7920-4EEF-A0EE-42620DE42394}" srcOrd="0" destOrd="0" presId="urn:microsoft.com/office/officeart/2008/layout/IncreasingCircleProcess"/>
    <dgm:cxn modelId="{614116FE-28FE-4C6E-B3F9-E99948E0391E}" type="presParOf" srcId="{72A08D55-7920-4EEF-A0EE-42620DE42394}" destId="{286BEE45-1867-49A1-921F-268897B39ED0}" srcOrd="0" destOrd="0" presId="urn:microsoft.com/office/officeart/2008/layout/IncreasingCircleProcess"/>
    <dgm:cxn modelId="{B9BF7049-77F6-480D-903F-95E08FC12C99}" type="presParOf" srcId="{72A08D55-7920-4EEF-A0EE-42620DE42394}" destId="{6D2FB7DB-6C4A-48EC-B7E6-D0A98135758C}" srcOrd="1" destOrd="0" presId="urn:microsoft.com/office/officeart/2008/layout/IncreasingCircleProcess"/>
    <dgm:cxn modelId="{A7D2CCAA-F57F-496D-955A-3BAC410F7830}" type="presParOf" srcId="{72A08D55-7920-4EEF-A0EE-42620DE42394}" destId="{DE955866-839F-438F-9DA7-23AB90E4CAC5}" srcOrd="2" destOrd="0" presId="urn:microsoft.com/office/officeart/2008/layout/IncreasingCircleProcess"/>
    <dgm:cxn modelId="{5339FED1-8481-4AB6-B324-0DCF674D7AD2}" type="presParOf" srcId="{72A08D55-7920-4EEF-A0EE-42620DE42394}" destId="{855F84A9-C6EE-435A-AE53-26399FB23068}" srcOrd="3" destOrd="0" presId="urn:microsoft.com/office/officeart/2008/layout/IncreasingCircleProcess"/>
    <dgm:cxn modelId="{C702C9FA-0FDA-4A8B-85B4-9ABF2AFC5201}" type="presParOf" srcId="{15A23980-98C3-4E72-83E5-7E310797B122}" destId="{08DFAD99-7461-4EF4-A395-8E9F2A2DBD43}" srcOrd="1" destOrd="0" presId="urn:microsoft.com/office/officeart/2008/layout/IncreasingCircleProcess"/>
    <dgm:cxn modelId="{DDF69647-BC8E-44DD-AA95-8757423649B7}" type="presParOf" srcId="{15A23980-98C3-4E72-83E5-7E310797B122}" destId="{F9DF772D-ED47-4014-980C-652045892A6E}" srcOrd="2" destOrd="0" presId="urn:microsoft.com/office/officeart/2008/layout/IncreasingCircleProcess"/>
    <dgm:cxn modelId="{17B3B018-DCC0-4FE6-A2FA-94809F3B4AF2}" type="presParOf" srcId="{F9DF772D-ED47-4014-980C-652045892A6E}" destId="{F970D52D-3349-4738-B0F5-1370A67247A9}" srcOrd="0" destOrd="0" presId="urn:microsoft.com/office/officeart/2008/layout/IncreasingCircleProcess"/>
    <dgm:cxn modelId="{D9023DFA-7371-4AAC-9072-2C6D4844B7BE}" type="presParOf" srcId="{F9DF772D-ED47-4014-980C-652045892A6E}" destId="{A9961A2A-F5E2-478A-9CD4-7058CD3B4568}" srcOrd="1" destOrd="0" presId="urn:microsoft.com/office/officeart/2008/layout/IncreasingCircleProcess"/>
    <dgm:cxn modelId="{2E99D307-EAAF-403F-971A-EE6B24CCCFB5}" type="presParOf" srcId="{F9DF772D-ED47-4014-980C-652045892A6E}" destId="{2EFEC3C7-A759-479E-976C-5D370757ED05}" srcOrd="2" destOrd="0" presId="urn:microsoft.com/office/officeart/2008/layout/IncreasingCircleProcess"/>
    <dgm:cxn modelId="{C396ED0A-9927-47A4-9B72-DBFB5941E27B}" type="presParOf" srcId="{F9DF772D-ED47-4014-980C-652045892A6E}" destId="{A2BAAF43-6EC1-4438-ACE0-D0111DD29B63}" srcOrd="3" destOrd="0" presId="urn:microsoft.com/office/officeart/2008/layout/IncreasingCircleProcess"/>
    <dgm:cxn modelId="{59E0EEC0-0CC5-41A1-90E4-AB3ED293ADEF}" type="presParOf" srcId="{15A23980-98C3-4E72-83E5-7E310797B122}" destId="{8239A2F6-E919-4108-AFAE-33A3A5034210}" srcOrd="3" destOrd="0" presId="urn:microsoft.com/office/officeart/2008/layout/IncreasingCircleProcess"/>
    <dgm:cxn modelId="{253E5193-F763-4876-9FAD-78BADE53521F}" type="presParOf" srcId="{15A23980-98C3-4E72-83E5-7E310797B122}" destId="{FAECCFFA-79B9-43EF-96E8-C2C03E74C25D}" srcOrd="4" destOrd="0" presId="urn:microsoft.com/office/officeart/2008/layout/IncreasingCircleProcess"/>
    <dgm:cxn modelId="{9BA8F1E4-6061-47EE-9B1F-83598E4CA9A8}" type="presParOf" srcId="{FAECCFFA-79B9-43EF-96E8-C2C03E74C25D}" destId="{63C6F6F4-0934-4079-887C-9F7E2A2D7A60}" srcOrd="0" destOrd="0" presId="urn:microsoft.com/office/officeart/2008/layout/IncreasingCircleProcess"/>
    <dgm:cxn modelId="{9C94B669-0026-43C2-824F-00EFF15874C1}" type="presParOf" srcId="{FAECCFFA-79B9-43EF-96E8-C2C03E74C25D}" destId="{A9210A54-FDE3-4036-BB80-E4B5CFDC9AE1}" srcOrd="1" destOrd="0" presId="urn:microsoft.com/office/officeart/2008/layout/IncreasingCircleProcess"/>
    <dgm:cxn modelId="{BC6C1B3A-5E16-4925-9758-08A173B735A2}" type="presParOf" srcId="{FAECCFFA-79B9-43EF-96E8-C2C03E74C25D}" destId="{7F52F2EE-1ADE-4F22-86FC-E7686981AA6C}" srcOrd="2" destOrd="0" presId="urn:microsoft.com/office/officeart/2008/layout/IncreasingCircleProcess"/>
    <dgm:cxn modelId="{03529A20-3BB1-4B80-BB85-5C1C978A3D97}" type="presParOf" srcId="{FAECCFFA-79B9-43EF-96E8-C2C03E74C25D}" destId="{C5EE8C4E-B50E-4EC8-88F7-B491E8B93E49}" srcOrd="3" destOrd="0" presId="urn:microsoft.com/office/officeart/2008/layout/IncreasingCircleProcess"/>
    <dgm:cxn modelId="{6F6146C4-7B64-495D-B722-02D92F0991F9}" type="presParOf" srcId="{15A23980-98C3-4E72-83E5-7E310797B122}" destId="{8008EEB3-A139-4DE9-80B3-55F12AC851D3}" srcOrd="5" destOrd="0" presId="urn:microsoft.com/office/officeart/2008/layout/IncreasingCircleProcess"/>
    <dgm:cxn modelId="{7F5C888D-E86D-473D-848B-7E408F725459}" type="presParOf" srcId="{15A23980-98C3-4E72-83E5-7E310797B122}" destId="{746BE9E3-90D3-4361-8E19-76338504C7B8}" srcOrd="6" destOrd="0" presId="urn:microsoft.com/office/officeart/2008/layout/IncreasingCircleProcess"/>
    <dgm:cxn modelId="{B3BAA78A-6A4D-400D-8938-9905A7DF90A5}" type="presParOf" srcId="{746BE9E3-90D3-4361-8E19-76338504C7B8}" destId="{C0CC39D8-7682-4913-A950-9371D41A95B7}" srcOrd="0" destOrd="0" presId="urn:microsoft.com/office/officeart/2008/layout/IncreasingCircleProcess"/>
    <dgm:cxn modelId="{F38B51DF-611B-42F0-B895-2A2E638AF96B}" type="presParOf" srcId="{746BE9E3-90D3-4361-8E19-76338504C7B8}" destId="{626D263A-62F6-4DC9-AC5B-9FFF393F298A}" srcOrd="1" destOrd="0" presId="urn:microsoft.com/office/officeart/2008/layout/IncreasingCircleProcess"/>
    <dgm:cxn modelId="{A0FFCB2B-3A9D-4784-AE41-337D92399DAA}" type="presParOf" srcId="{746BE9E3-90D3-4361-8E19-76338504C7B8}" destId="{2BEA2A51-D0F4-4542-AFBD-20516573A3FD}" srcOrd="2" destOrd="0" presId="urn:microsoft.com/office/officeart/2008/layout/IncreasingCircleProcess"/>
    <dgm:cxn modelId="{081613D1-4E26-4627-8700-1870019BB57B}" type="presParOf" srcId="{746BE9E3-90D3-4361-8E19-76338504C7B8}" destId="{8E9576F4-7FFE-4A90-82B5-692A90F0C7F3}" srcOrd="3" destOrd="0" presId="urn:microsoft.com/office/officeart/2008/layout/Increasing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BEE45-1867-49A1-921F-268897B39ED0}">
      <dsp:nvSpPr>
        <dsp:cNvPr id="0" name=""/>
        <dsp:cNvSpPr/>
      </dsp:nvSpPr>
      <dsp:spPr>
        <a:xfrm>
          <a:off x="2624" y="0"/>
          <a:ext cx="607827" cy="60782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FB7DB-6C4A-48EC-B7E6-D0A98135758C}">
      <dsp:nvSpPr>
        <dsp:cNvPr id="0" name=""/>
        <dsp:cNvSpPr/>
      </dsp:nvSpPr>
      <dsp:spPr>
        <a:xfrm>
          <a:off x="63407" y="60782"/>
          <a:ext cx="486262" cy="486262"/>
        </a:xfrm>
        <a:prstGeom prst="chord">
          <a:avLst>
            <a:gd name="adj1" fmla="val 1800000"/>
            <a:gd name="adj2" fmla="val 90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955866-839F-438F-9DA7-23AB90E4CAC5}">
      <dsp:nvSpPr>
        <dsp:cNvPr id="0" name=""/>
        <dsp:cNvSpPr/>
      </dsp:nvSpPr>
      <dsp:spPr>
        <a:xfrm>
          <a:off x="737082" y="607827"/>
          <a:ext cx="1798156" cy="2557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t" anchorCtr="0">
          <a:noAutofit/>
        </a:bodyPr>
        <a:lstStyle/>
        <a:p>
          <a:pPr marL="0" lvl="0" indent="0" algn="l" defTabSz="1111250">
            <a:lnSpc>
              <a:spcPct val="90000"/>
            </a:lnSpc>
            <a:spcBef>
              <a:spcPct val="0"/>
            </a:spcBef>
            <a:spcAft>
              <a:spcPct val="35000"/>
            </a:spcAft>
            <a:buNone/>
          </a:pPr>
          <a:r>
            <a:rPr lang="en-GB" sz="2500" kern="1200" dirty="0"/>
            <a:t>Creating a framework for staff</a:t>
          </a:r>
        </a:p>
      </dsp:txBody>
      <dsp:txXfrm>
        <a:off x="737082" y="607827"/>
        <a:ext cx="1798156" cy="2557940"/>
      </dsp:txXfrm>
    </dsp:sp>
    <dsp:sp modelId="{855F84A9-C6EE-435A-AE53-26399FB23068}">
      <dsp:nvSpPr>
        <dsp:cNvPr id="0" name=""/>
        <dsp:cNvSpPr/>
      </dsp:nvSpPr>
      <dsp:spPr>
        <a:xfrm>
          <a:off x="737082" y="0"/>
          <a:ext cx="1798156" cy="60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1066800">
            <a:lnSpc>
              <a:spcPct val="90000"/>
            </a:lnSpc>
            <a:spcBef>
              <a:spcPct val="0"/>
            </a:spcBef>
            <a:spcAft>
              <a:spcPct val="35000"/>
            </a:spcAft>
            <a:buNone/>
          </a:pPr>
          <a:r>
            <a:rPr lang="en-GB" sz="2400" kern="1200" dirty="0"/>
            <a:t>Preparation</a:t>
          </a:r>
        </a:p>
      </dsp:txBody>
      <dsp:txXfrm>
        <a:off x="737082" y="0"/>
        <a:ext cx="1798156" cy="607827"/>
      </dsp:txXfrm>
    </dsp:sp>
    <dsp:sp modelId="{F970D52D-3349-4738-B0F5-1370A67247A9}">
      <dsp:nvSpPr>
        <dsp:cNvPr id="0" name=""/>
        <dsp:cNvSpPr/>
      </dsp:nvSpPr>
      <dsp:spPr>
        <a:xfrm>
          <a:off x="2661869" y="0"/>
          <a:ext cx="607827" cy="60782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61A2A-F5E2-478A-9CD4-7058CD3B4568}">
      <dsp:nvSpPr>
        <dsp:cNvPr id="0" name=""/>
        <dsp:cNvSpPr/>
      </dsp:nvSpPr>
      <dsp:spPr>
        <a:xfrm>
          <a:off x="2722652" y="60782"/>
          <a:ext cx="486262" cy="486262"/>
        </a:xfrm>
        <a:prstGeom prst="chord">
          <a:avLst>
            <a:gd name="adj1" fmla="val 0"/>
            <a:gd name="adj2" fmla="val 108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FEC3C7-A759-479E-976C-5D370757ED05}">
      <dsp:nvSpPr>
        <dsp:cNvPr id="0" name=""/>
        <dsp:cNvSpPr/>
      </dsp:nvSpPr>
      <dsp:spPr>
        <a:xfrm>
          <a:off x="3396328" y="607827"/>
          <a:ext cx="1798156" cy="2557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t" anchorCtr="0">
          <a:noAutofit/>
        </a:bodyPr>
        <a:lstStyle/>
        <a:p>
          <a:pPr marL="0" lvl="0" indent="0" algn="l" defTabSz="1111250">
            <a:lnSpc>
              <a:spcPct val="90000"/>
            </a:lnSpc>
            <a:spcBef>
              <a:spcPct val="0"/>
            </a:spcBef>
            <a:spcAft>
              <a:spcPct val="35000"/>
            </a:spcAft>
            <a:buNone/>
          </a:pPr>
          <a:r>
            <a:rPr lang="en-GB" sz="2500" kern="1200" dirty="0"/>
            <a:t>Testing ideas</a:t>
          </a:r>
        </a:p>
        <a:p>
          <a:pPr marL="0" lvl="0" indent="0" algn="l" defTabSz="1111250">
            <a:lnSpc>
              <a:spcPct val="90000"/>
            </a:lnSpc>
            <a:spcBef>
              <a:spcPct val="0"/>
            </a:spcBef>
            <a:spcAft>
              <a:spcPct val="35000"/>
            </a:spcAft>
            <a:buNone/>
          </a:pPr>
          <a:r>
            <a:rPr lang="en-GB" sz="2500" kern="1200" dirty="0"/>
            <a:t>Community profiling</a:t>
          </a:r>
        </a:p>
        <a:p>
          <a:pPr marL="0" lvl="0" indent="0" algn="l" defTabSz="1111250">
            <a:lnSpc>
              <a:spcPct val="90000"/>
            </a:lnSpc>
            <a:spcBef>
              <a:spcPct val="0"/>
            </a:spcBef>
            <a:spcAft>
              <a:spcPct val="35000"/>
            </a:spcAft>
            <a:buNone/>
          </a:pPr>
          <a:r>
            <a:rPr lang="en-GB" sz="2500" kern="1200" dirty="0"/>
            <a:t>Programme planning</a:t>
          </a:r>
        </a:p>
      </dsp:txBody>
      <dsp:txXfrm>
        <a:off x="3396328" y="607827"/>
        <a:ext cx="1798156" cy="2557940"/>
      </dsp:txXfrm>
    </dsp:sp>
    <dsp:sp modelId="{A2BAAF43-6EC1-4438-ACE0-D0111DD29B63}">
      <dsp:nvSpPr>
        <dsp:cNvPr id="0" name=""/>
        <dsp:cNvSpPr/>
      </dsp:nvSpPr>
      <dsp:spPr>
        <a:xfrm>
          <a:off x="3396328" y="0"/>
          <a:ext cx="1798156" cy="60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1066800">
            <a:lnSpc>
              <a:spcPct val="90000"/>
            </a:lnSpc>
            <a:spcBef>
              <a:spcPct val="0"/>
            </a:spcBef>
            <a:spcAft>
              <a:spcPct val="35000"/>
            </a:spcAft>
            <a:buNone/>
          </a:pPr>
          <a:r>
            <a:rPr lang="en-GB" sz="2400" kern="1200" dirty="0"/>
            <a:t>Research</a:t>
          </a:r>
        </a:p>
      </dsp:txBody>
      <dsp:txXfrm>
        <a:off x="3396328" y="0"/>
        <a:ext cx="1798156" cy="607827"/>
      </dsp:txXfrm>
    </dsp:sp>
    <dsp:sp modelId="{63C6F6F4-0934-4079-887C-9F7E2A2D7A60}">
      <dsp:nvSpPr>
        <dsp:cNvPr id="0" name=""/>
        <dsp:cNvSpPr/>
      </dsp:nvSpPr>
      <dsp:spPr>
        <a:xfrm>
          <a:off x="5321115" y="0"/>
          <a:ext cx="607827" cy="60782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210A54-FDE3-4036-BB80-E4B5CFDC9AE1}">
      <dsp:nvSpPr>
        <dsp:cNvPr id="0" name=""/>
        <dsp:cNvSpPr/>
      </dsp:nvSpPr>
      <dsp:spPr>
        <a:xfrm>
          <a:off x="5381898" y="60782"/>
          <a:ext cx="486262" cy="486262"/>
        </a:xfrm>
        <a:prstGeom prst="chord">
          <a:avLst>
            <a:gd name="adj1" fmla="val 19800000"/>
            <a:gd name="adj2" fmla="val 126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52F2EE-1ADE-4F22-86FC-E7686981AA6C}">
      <dsp:nvSpPr>
        <dsp:cNvPr id="0" name=""/>
        <dsp:cNvSpPr/>
      </dsp:nvSpPr>
      <dsp:spPr>
        <a:xfrm>
          <a:off x="6055573" y="607827"/>
          <a:ext cx="1798156" cy="2557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t" anchorCtr="0">
          <a:noAutofit/>
        </a:bodyPr>
        <a:lstStyle/>
        <a:p>
          <a:pPr marL="0" lvl="0" indent="0" algn="l" defTabSz="1111250">
            <a:lnSpc>
              <a:spcPct val="90000"/>
            </a:lnSpc>
            <a:spcBef>
              <a:spcPct val="0"/>
            </a:spcBef>
            <a:spcAft>
              <a:spcPct val="35000"/>
            </a:spcAft>
            <a:buNone/>
          </a:pPr>
          <a:r>
            <a:rPr lang="en-GB" sz="2500" kern="1200" dirty="0"/>
            <a:t>Working towards aims</a:t>
          </a:r>
        </a:p>
        <a:p>
          <a:pPr marL="0" lvl="0" indent="0" algn="l" defTabSz="1111250">
            <a:lnSpc>
              <a:spcPct val="90000"/>
            </a:lnSpc>
            <a:spcBef>
              <a:spcPct val="0"/>
            </a:spcBef>
            <a:spcAft>
              <a:spcPct val="35000"/>
            </a:spcAft>
            <a:buNone/>
          </a:pPr>
          <a:r>
            <a:rPr lang="en-GB" sz="2500" kern="1200" dirty="0"/>
            <a:t>Involving others</a:t>
          </a:r>
        </a:p>
      </dsp:txBody>
      <dsp:txXfrm>
        <a:off x="6055573" y="607827"/>
        <a:ext cx="1798156" cy="2557940"/>
      </dsp:txXfrm>
    </dsp:sp>
    <dsp:sp modelId="{C5EE8C4E-B50E-4EC8-88F7-B491E8B93E49}">
      <dsp:nvSpPr>
        <dsp:cNvPr id="0" name=""/>
        <dsp:cNvSpPr/>
      </dsp:nvSpPr>
      <dsp:spPr>
        <a:xfrm>
          <a:off x="6055573" y="0"/>
          <a:ext cx="1798156" cy="60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1066800">
            <a:lnSpc>
              <a:spcPct val="90000"/>
            </a:lnSpc>
            <a:spcBef>
              <a:spcPct val="0"/>
            </a:spcBef>
            <a:spcAft>
              <a:spcPct val="35000"/>
            </a:spcAft>
            <a:buNone/>
          </a:pPr>
          <a:r>
            <a:rPr lang="en-GB" sz="2400" kern="1200" dirty="0"/>
            <a:t>Programme</a:t>
          </a:r>
        </a:p>
      </dsp:txBody>
      <dsp:txXfrm>
        <a:off x="6055573" y="0"/>
        <a:ext cx="1798156" cy="607827"/>
      </dsp:txXfrm>
    </dsp:sp>
    <dsp:sp modelId="{C0CC39D8-7682-4913-A950-9371D41A95B7}">
      <dsp:nvSpPr>
        <dsp:cNvPr id="0" name=""/>
        <dsp:cNvSpPr/>
      </dsp:nvSpPr>
      <dsp:spPr>
        <a:xfrm>
          <a:off x="7980360" y="0"/>
          <a:ext cx="607827" cy="60782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D263A-62F6-4DC9-AC5B-9FFF393F298A}">
      <dsp:nvSpPr>
        <dsp:cNvPr id="0" name=""/>
        <dsp:cNvSpPr/>
      </dsp:nvSpPr>
      <dsp:spPr>
        <a:xfrm>
          <a:off x="8041143" y="60782"/>
          <a:ext cx="486262" cy="486262"/>
        </a:xfrm>
        <a:prstGeom prst="chord">
          <a:avLst>
            <a:gd name="adj1" fmla="val 16200000"/>
            <a:gd name="adj2" fmla="val 162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576F4-7FFE-4A90-82B5-692A90F0C7F3}">
      <dsp:nvSpPr>
        <dsp:cNvPr id="0" name=""/>
        <dsp:cNvSpPr/>
      </dsp:nvSpPr>
      <dsp:spPr>
        <a:xfrm>
          <a:off x="8717443" y="2241291"/>
          <a:ext cx="1798156" cy="607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b" anchorCtr="0">
          <a:noAutofit/>
        </a:bodyPr>
        <a:lstStyle/>
        <a:p>
          <a:pPr marL="0" lvl="0" indent="0" algn="l" defTabSz="1066800">
            <a:lnSpc>
              <a:spcPct val="90000"/>
            </a:lnSpc>
            <a:spcBef>
              <a:spcPct val="0"/>
            </a:spcBef>
            <a:spcAft>
              <a:spcPct val="35000"/>
            </a:spcAft>
            <a:buNone/>
          </a:pPr>
          <a:r>
            <a:rPr lang="en-GB" sz="2400" kern="1200" dirty="0"/>
            <a:t>Ending and recommending</a:t>
          </a:r>
        </a:p>
        <a:p>
          <a:pPr marL="0" lvl="0" indent="0" algn="l" defTabSz="1066800">
            <a:lnSpc>
              <a:spcPct val="90000"/>
            </a:lnSpc>
            <a:spcBef>
              <a:spcPct val="0"/>
            </a:spcBef>
            <a:spcAft>
              <a:spcPct val="35000"/>
            </a:spcAft>
            <a:buNone/>
          </a:pPr>
          <a:r>
            <a:rPr lang="en-GB" sz="2400" kern="1200" dirty="0"/>
            <a:t>Leaving things</a:t>
          </a:r>
        </a:p>
        <a:p>
          <a:pPr marL="0" lvl="0" indent="0" algn="l" defTabSz="1066800">
            <a:lnSpc>
              <a:spcPct val="90000"/>
            </a:lnSpc>
            <a:spcBef>
              <a:spcPct val="0"/>
            </a:spcBef>
            <a:spcAft>
              <a:spcPct val="35000"/>
            </a:spcAft>
            <a:buNone/>
          </a:pPr>
          <a:r>
            <a:rPr lang="en-GB" sz="2400" kern="1200" dirty="0"/>
            <a:t>Setting up structures</a:t>
          </a:r>
        </a:p>
      </dsp:txBody>
      <dsp:txXfrm>
        <a:off x="8717443" y="2241291"/>
        <a:ext cx="1798156" cy="607827"/>
      </dsp:txXfrm>
    </dsp:sp>
  </dsp:spTree>
</dsp:drawing>
</file>

<file path=ppt/diagrams/layout1.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B47E0-BD3D-DC5E-832C-454DE39F4F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8465E62-9341-0051-BC3B-F0F24E1932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72FB0A2-FA91-F3C6-DA06-91DAA1A6D643}"/>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5" name="Footer Placeholder 4">
            <a:extLst>
              <a:ext uri="{FF2B5EF4-FFF2-40B4-BE49-F238E27FC236}">
                <a16:creationId xmlns:a16="http://schemas.microsoft.com/office/drawing/2014/main" id="{3935C626-3518-F21B-51AB-89AF8D79A5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63DA7-C6E3-69B8-D480-20C598554962}"/>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256772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E480C-51FE-D020-A455-24B0C527FFC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EDA8612-7253-EC4F-8A2E-777F32939A2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BFF57E-1430-DBD3-3BFC-4D25EDE141B4}"/>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5" name="Footer Placeholder 4">
            <a:extLst>
              <a:ext uri="{FF2B5EF4-FFF2-40B4-BE49-F238E27FC236}">
                <a16:creationId xmlns:a16="http://schemas.microsoft.com/office/drawing/2014/main" id="{E0A4E0C2-30EE-B64C-2953-071102713E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5A4E0-FF3E-E58E-5DF8-B48DBD4C979A}"/>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1728517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7DFC6-654A-76FE-2783-5CDCD04063B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DB45919-C04D-97CD-1541-514BF931AE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F648B23-D73F-78A0-6D33-D178B27149D0}"/>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5" name="Footer Placeholder 4">
            <a:extLst>
              <a:ext uri="{FF2B5EF4-FFF2-40B4-BE49-F238E27FC236}">
                <a16:creationId xmlns:a16="http://schemas.microsoft.com/office/drawing/2014/main" id="{8FB2012E-D9F3-2B58-BE2E-9B60C2037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574B2-2054-59A3-8838-83597358A111}"/>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1124350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BE0A6-6222-E3EC-CD25-BE9A75CAF8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D06DBCD-E822-B14B-466A-B450051B20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735939-3A19-B50F-1E86-E66647CD06B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B6C8505-8D1B-C90A-860C-03287D1A7DC0}"/>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6" name="Footer Placeholder 5">
            <a:extLst>
              <a:ext uri="{FF2B5EF4-FFF2-40B4-BE49-F238E27FC236}">
                <a16:creationId xmlns:a16="http://schemas.microsoft.com/office/drawing/2014/main" id="{2BF3CE3D-6457-A5E4-8840-73790CAA75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B87B3F-BC8A-ACC5-5A74-73A87AFD5CAB}"/>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3529884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37D4-210F-9C4C-0B50-8AC3635D0CA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F610F0C-E6ED-F6C8-E01C-151A8FAB6F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39F3F5-0BA3-12B6-252A-CE6E774AC74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ACA4776-1574-92BC-E76F-A1087EA475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920DDD-1D2E-941B-F0DF-5FE0A0834BC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85B6C29-4862-592A-9D90-75D83FF2FA19}"/>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8" name="Footer Placeholder 7">
            <a:extLst>
              <a:ext uri="{FF2B5EF4-FFF2-40B4-BE49-F238E27FC236}">
                <a16:creationId xmlns:a16="http://schemas.microsoft.com/office/drawing/2014/main" id="{40DC9848-44A3-5CFC-E1BF-4BB043BC41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7328D4-4790-574D-366C-00DBC425F458}"/>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40906316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37FE7-8463-7E7C-4DC7-565C2C87100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7DB296-7B7C-9B3F-7022-6492F2B5751F}"/>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4" name="Footer Placeholder 3">
            <a:extLst>
              <a:ext uri="{FF2B5EF4-FFF2-40B4-BE49-F238E27FC236}">
                <a16:creationId xmlns:a16="http://schemas.microsoft.com/office/drawing/2014/main" id="{8E6CF083-A54C-7718-5110-FBF47047FE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841E14-D28E-F54E-A767-DB2B7825B223}"/>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4069738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DF23B1-4A80-483C-2593-E4BE900000ED}"/>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3" name="Footer Placeholder 2">
            <a:extLst>
              <a:ext uri="{FF2B5EF4-FFF2-40B4-BE49-F238E27FC236}">
                <a16:creationId xmlns:a16="http://schemas.microsoft.com/office/drawing/2014/main" id="{6E4303B4-C0BC-5D62-0168-B880CB5DD2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F7827C-BD77-C3BB-4220-CCA4BC187F9A}"/>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4272382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86AD5-1A61-D18F-A76D-D7F0D1B5E46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011F44F-21D0-4CB2-6BE1-797F4943D1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FC5E2A7-81EA-DC58-4036-545C2C2876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25FD6C2-D386-E4DC-05EC-DF581E707BE0}"/>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6" name="Footer Placeholder 5">
            <a:extLst>
              <a:ext uri="{FF2B5EF4-FFF2-40B4-BE49-F238E27FC236}">
                <a16:creationId xmlns:a16="http://schemas.microsoft.com/office/drawing/2014/main" id="{412445D7-6F87-944F-93AB-5DC0D8234C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1B5E27-0038-3BFC-5750-DC76BBD8A241}"/>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2868177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B82EF-C678-71CE-FC2E-33FA0EC3F6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6606A66-DA37-B844-8485-4984B8A2D3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45E08B-20DC-6BBF-61F5-72AC691BF7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4F0AB2-70D5-3113-5F00-EFE5411D2121}"/>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6" name="Footer Placeholder 5">
            <a:extLst>
              <a:ext uri="{FF2B5EF4-FFF2-40B4-BE49-F238E27FC236}">
                <a16:creationId xmlns:a16="http://schemas.microsoft.com/office/drawing/2014/main" id="{A699C03F-888E-F459-E1D5-EAD96FED9A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87B625-31D4-2EC4-DD38-5745D0E077AA}"/>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2745670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69D0A-2E5F-0B56-C9ED-457BFA53044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5E00458-E67A-4C8C-F514-65FFCB2A24E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716F47-F3EE-17D5-B293-9F6E84EE426A}"/>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5" name="Footer Placeholder 4">
            <a:extLst>
              <a:ext uri="{FF2B5EF4-FFF2-40B4-BE49-F238E27FC236}">
                <a16:creationId xmlns:a16="http://schemas.microsoft.com/office/drawing/2014/main" id="{A9A858FE-3E8E-4126-000F-DBCE2EB010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8C91C1-4F55-59F1-64EC-83320F8F0711}"/>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2756826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1E639D-F994-9E14-AF29-86B7703F116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065F08F-699C-FC07-78BB-4B3B2D82AE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ABB228-2554-4C43-1A07-4BBCF831C4AE}"/>
              </a:ext>
            </a:extLst>
          </p:cNvPr>
          <p:cNvSpPr>
            <a:spLocks noGrp="1"/>
          </p:cNvSpPr>
          <p:nvPr>
            <p:ph type="dt" sz="half" idx="10"/>
          </p:nvPr>
        </p:nvSpPr>
        <p:spPr/>
        <p:txBody>
          <a:bodyPr/>
          <a:lstStyle/>
          <a:p>
            <a:fld id="{69AA8635-C5B9-41A4-B0D7-3823876DD9CE}" type="datetimeFigureOut">
              <a:rPr lang="en-GB" smtClean="0"/>
              <a:t>07/05/2026</a:t>
            </a:fld>
            <a:endParaRPr lang="en-GB"/>
          </a:p>
        </p:txBody>
      </p:sp>
      <p:sp>
        <p:nvSpPr>
          <p:cNvPr id="5" name="Footer Placeholder 4">
            <a:extLst>
              <a:ext uri="{FF2B5EF4-FFF2-40B4-BE49-F238E27FC236}">
                <a16:creationId xmlns:a16="http://schemas.microsoft.com/office/drawing/2014/main" id="{C63BE2D7-DD93-5BC0-55CC-771680859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50406F-D269-8A8D-5CDE-BCA983CB6D1A}"/>
              </a:ext>
            </a:extLst>
          </p:cNvPr>
          <p:cNvSpPr>
            <a:spLocks noGrp="1"/>
          </p:cNvSpPr>
          <p:nvPr>
            <p:ph type="sldNum" sz="quarter" idx="12"/>
          </p:nvPr>
        </p:nvSpPr>
        <p:spPr/>
        <p:txBody>
          <a:bodyPr/>
          <a:lstStyle/>
          <a:p>
            <a:fld id="{1F577124-05B6-47DD-A923-617FEAB1FE6D}" type="slidenum">
              <a:rPr lang="en-GB" smtClean="0"/>
              <a:t>‹#›</a:t>
            </a:fld>
            <a:endParaRPr lang="en-GB"/>
          </a:p>
        </p:txBody>
      </p:sp>
    </p:spTree>
    <p:extLst>
      <p:ext uri="{BB962C8B-B14F-4D97-AF65-F5344CB8AC3E}">
        <p14:creationId xmlns:p14="http://schemas.microsoft.com/office/powerpoint/2010/main" val="1638872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205523-CB65-9078-001E-6E3ECC7A61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5575CC3-33AF-9571-B3A6-4B81393162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07B3E8-2F28-B29B-C918-B0FAA804654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AA8635-C5B9-41A4-B0D7-3823876DD9CE}" type="datetimeFigureOut">
              <a:rPr lang="en-GB" smtClean="0"/>
              <a:t>07/05/2026</a:t>
            </a:fld>
            <a:endParaRPr lang="en-GB"/>
          </a:p>
        </p:txBody>
      </p:sp>
      <p:sp>
        <p:nvSpPr>
          <p:cNvPr id="5" name="Footer Placeholder 4">
            <a:extLst>
              <a:ext uri="{FF2B5EF4-FFF2-40B4-BE49-F238E27FC236}">
                <a16:creationId xmlns:a16="http://schemas.microsoft.com/office/drawing/2014/main" id="{ACC9878D-1EBF-9036-9D99-77E47BDBEB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DC6389E-F1C3-847B-9014-35FD92535E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577124-05B6-47DD-A923-617FEAB1FE6D}" type="slidenum">
              <a:rPr lang="en-GB" smtClean="0"/>
              <a:t>‹#›</a:t>
            </a:fld>
            <a:endParaRPr lang="en-GB"/>
          </a:p>
        </p:txBody>
      </p:sp>
    </p:spTree>
    <p:extLst>
      <p:ext uri="{BB962C8B-B14F-4D97-AF65-F5344CB8AC3E}">
        <p14:creationId xmlns:p14="http://schemas.microsoft.com/office/powerpoint/2010/main" val="2268974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C4F53-F33B-7101-634A-68BAD7FA59D0}"/>
              </a:ext>
            </a:extLst>
          </p:cNvPr>
          <p:cNvSpPr>
            <a:spLocks noGrp="1"/>
          </p:cNvSpPr>
          <p:nvPr>
            <p:ph type="ctrTitle"/>
          </p:nvPr>
        </p:nvSpPr>
        <p:spPr/>
        <p:txBody>
          <a:bodyPr>
            <a:normAutofit fontScale="90000"/>
          </a:bodyPr>
          <a:lstStyle/>
          <a:p>
            <a:br>
              <a:rPr lang="en-GB" dirty="0"/>
            </a:br>
            <a:r>
              <a:rPr lang="en-GB" sz="4400" dirty="0"/>
              <a:t>Bid writing, grants, trusts, fundraising strategies, and budgets.</a:t>
            </a:r>
            <a:br>
              <a:rPr lang="en-GB" sz="4400" dirty="0"/>
            </a:br>
            <a:endParaRPr lang="en-GB" sz="4400" dirty="0"/>
          </a:p>
        </p:txBody>
      </p:sp>
      <p:sp>
        <p:nvSpPr>
          <p:cNvPr id="3" name="Subtitle 2">
            <a:extLst>
              <a:ext uri="{FF2B5EF4-FFF2-40B4-BE49-F238E27FC236}">
                <a16:creationId xmlns:a16="http://schemas.microsoft.com/office/drawing/2014/main" id="{EE9D5C24-B8FE-CAD9-5118-2CD0D96FE016}"/>
              </a:ext>
            </a:extLst>
          </p:cNvPr>
          <p:cNvSpPr>
            <a:spLocks noGrp="1"/>
          </p:cNvSpPr>
          <p:nvPr>
            <p:ph type="subTitle" idx="1"/>
          </p:nvPr>
        </p:nvSpPr>
        <p:spPr/>
        <p:txBody>
          <a:bodyPr/>
          <a:lstStyle/>
          <a:p>
            <a:r>
              <a:rPr lang="en-GB" dirty="0"/>
              <a:t>Matching programme ideas to funding priorities.</a:t>
            </a:r>
          </a:p>
        </p:txBody>
      </p:sp>
    </p:spTree>
    <p:extLst>
      <p:ext uri="{BB962C8B-B14F-4D97-AF65-F5344CB8AC3E}">
        <p14:creationId xmlns:p14="http://schemas.microsoft.com/office/powerpoint/2010/main" val="4071686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5029-8902-E727-88FA-C56AC20AFCBE}"/>
              </a:ext>
            </a:extLst>
          </p:cNvPr>
          <p:cNvSpPr>
            <a:spLocks noGrp="1"/>
          </p:cNvSpPr>
          <p:nvPr>
            <p:ph type="title"/>
          </p:nvPr>
        </p:nvSpPr>
        <p:spPr/>
        <p:txBody>
          <a:bodyPr/>
          <a:lstStyle/>
          <a:p>
            <a:r>
              <a:rPr lang="en-GB" dirty="0"/>
              <a:t>Structure	</a:t>
            </a:r>
          </a:p>
        </p:txBody>
      </p:sp>
      <p:sp>
        <p:nvSpPr>
          <p:cNvPr id="3" name="Content Placeholder 2">
            <a:extLst>
              <a:ext uri="{FF2B5EF4-FFF2-40B4-BE49-F238E27FC236}">
                <a16:creationId xmlns:a16="http://schemas.microsoft.com/office/drawing/2014/main" id="{33B07B9E-F752-69AC-4876-7513F09EE6F0}"/>
              </a:ext>
            </a:extLst>
          </p:cNvPr>
          <p:cNvSpPr>
            <a:spLocks noGrp="1"/>
          </p:cNvSpPr>
          <p:nvPr>
            <p:ph idx="1"/>
          </p:nvPr>
        </p:nvSpPr>
        <p:spPr/>
        <p:txBody>
          <a:bodyPr/>
          <a:lstStyle/>
          <a:p>
            <a:r>
              <a:rPr lang="en-GB" dirty="0"/>
              <a:t>What is a project?</a:t>
            </a:r>
          </a:p>
          <a:p>
            <a:r>
              <a:rPr lang="en-GB" dirty="0"/>
              <a:t>Stages in the life of a project</a:t>
            </a:r>
          </a:p>
          <a:p>
            <a:r>
              <a:rPr lang="en-GB" dirty="0"/>
              <a:t>Project people – think about ‘structure’</a:t>
            </a:r>
          </a:p>
          <a:p>
            <a:r>
              <a:rPr lang="en-GB" dirty="0"/>
              <a:t>Preparing a business plan, or a ‘bid’ </a:t>
            </a:r>
          </a:p>
        </p:txBody>
      </p:sp>
    </p:spTree>
    <p:extLst>
      <p:ext uri="{BB962C8B-B14F-4D97-AF65-F5344CB8AC3E}">
        <p14:creationId xmlns:p14="http://schemas.microsoft.com/office/powerpoint/2010/main" val="289812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7705E-3805-531B-98FF-9BAAD60E3E51}"/>
              </a:ext>
            </a:extLst>
          </p:cNvPr>
          <p:cNvSpPr>
            <a:spLocks noGrp="1"/>
          </p:cNvSpPr>
          <p:nvPr>
            <p:ph type="title"/>
          </p:nvPr>
        </p:nvSpPr>
        <p:spPr/>
        <p:txBody>
          <a:bodyPr>
            <a:normAutofit fontScale="90000"/>
          </a:bodyPr>
          <a:lstStyle/>
          <a:p>
            <a:br>
              <a:rPr lang="en-GB" dirty="0"/>
            </a:br>
            <a:r>
              <a:rPr lang="en-GB" dirty="0"/>
              <a:t>What is a project?</a:t>
            </a:r>
            <a:br>
              <a:rPr lang="en-GB" dirty="0"/>
            </a:br>
            <a:endParaRPr lang="en-GB" dirty="0"/>
          </a:p>
        </p:txBody>
      </p:sp>
      <p:sp>
        <p:nvSpPr>
          <p:cNvPr id="3" name="Content Placeholder 2">
            <a:extLst>
              <a:ext uri="{FF2B5EF4-FFF2-40B4-BE49-F238E27FC236}">
                <a16:creationId xmlns:a16="http://schemas.microsoft.com/office/drawing/2014/main" id="{D6EB1855-931A-EF2A-B195-623ACDAF3539}"/>
              </a:ext>
            </a:extLst>
          </p:cNvPr>
          <p:cNvSpPr>
            <a:spLocks noGrp="1"/>
          </p:cNvSpPr>
          <p:nvPr>
            <p:ph idx="1"/>
          </p:nvPr>
        </p:nvSpPr>
        <p:spPr/>
        <p:txBody>
          <a:bodyPr/>
          <a:lstStyle/>
          <a:p>
            <a:r>
              <a:rPr lang="en-GB" dirty="0"/>
              <a:t>It is useful to be clear what is meant by the term ‘project’, there may be misunderstandings.</a:t>
            </a:r>
          </a:p>
          <a:p>
            <a:pPr marL="0" indent="0">
              <a:buNone/>
            </a:pPr>
            <a:endParaRPr lang="en-GB" dirty="0"/>
          </a:p>
          <a:p>
            <a:r>
              <a:rPr lang="en-GB" dirty="0"/>
              <a:t>It has been said that a project has a number of </a:t>
            </a:r>
            <a:r>
              <a:rPr lang="en-GB" dirty="0" err="1"/>
              <a:t>deistinguishing</a:t>
            </a:r>
            <a:r>
              <a:rPr lang="en-GB" dirty="0"/>
              <a:t> characteristics: </a:t>
            </a:r>
          </a:p>
          <a:p>
            <a:pPr lvl="1"/>
            <a:r>
              <a:rPr lang="en-GB" dirty="0"/>
              <a:t>Discrete, time limited programme of work</a:t>
            </a:r>
          </a:p>
          <a:p>
            <a:pPr lvl="1"/>
            <a:r>
              <a:rPr lang="en-GB" dirty="0"/>
              <a:t>Its own budget</a:t>
            </a:r>
          </a:p>
          <a:p>
            <a:pPr lvl="1"/>
            <a:r>
              <a:rPr lang="en-GB" dirty="0"/>
              <a:t>Often new, or innovative</a:t>
            </a:r>
          </a:p>
          <a:p>
            <a:pPr lvl="1"/>
            <a:r>
              <a:rPr lang="en-GB" dirty="0"/>
              <a:t>Staff may only work on the ‘project’</a:t>
            </a:r>
          </a:p>
        </p:txBody>
      </p:sp>
    </p:spTree>
    <p:extLst>
      <p:ext uri="{BB962C8B-B14F-4D97-AF65-F5344CB8AC3E}">
        <p14:creationId xmlns:p14="http://schemas.microsoft.com/office/powerpoint/2010/main" val="3362383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B5F1-4373-8051-B55E-C43484283D04}"/>
              </a:ext>
            </a:extLst>
          </p:cNvPr>
          <p:cNvSpPr>
            <a:spLocks noGrp="1"/>
          </p:cNvSpPr>
          <p:nvPr>
            <p:ph type="title"/>
          </p:nvPr>
        </p:nvSpPr>
        <p:spPr/>
        <p:txBody>
          <a:bodyPr/>
          <a:lstStyle/>
          <a:p>
            <a:r>
              <a:rPr lang="en-GB" dirty="0"/>
              <a:t>Project rationale and plan	</a:t>
            </a:r>
          </a:p>
        </p:txBody>
      </p:sp>
      <p:sp>
        <p:nvSpPr>
          <p:cNvPr id="3" name="Content Placeholder 2">
            <a:extLst>
              <a:ext uri="{FF2B5EF4-FFF2-40B4-BE49-F238E27FC236}">
                <a16:creationId xmlns:a16="http://schemas.microsoft.com/office/drawing/2014/main" id="{A425056F-3C59-8D48-2DE9-E399C2A4675A}"/>
              </a:ext>
            </a:extLst>
          </p:cNvPr>
          <p:cNvSpPr>
            <a:spLocks noGrp="1"/>
          </p:cNvSpPr>
          <p:nvPr>
            <p:ph idx="1"/>
          </p:nvPr>
        </p:nvSpPr>
        <p:spPr/>
        <p:txBody>
          <a:bodyPr>
            <a:normAutofit lnSpcReduction="10000"/>
          </a:bodyPr>
          <a:lstStyle/>
          <a:p>
            <a:r>
              <a:rPr lang="en-GB" dirty="0"/>
              <a:t>A project is often the result of a specific application for </a:t>
            </a:r>
            <a:r>
              <a:rPr lang="en-GB" dirty="0" err="1"/>
              <a:t>fundintg</a:t>
            </a:r>
            <a:r>
              <a:rPr lang="en-GB" dirty="0"/>
              <a:t> from an outside body.</a:t>
            </a:r>
          </a:p>
          <a:p>
            <a:r>
              <a:rPr lang="en-GB" dirty="0"/>
              <a:t>If a project is internally funded, it is likely that formal approval </a:t>
            </a:r>
            <a:r>
              <a:rPr lang="en-GB" dirty="0" err="1"/>
              <a:t>wil</a:t>
            </a:r>
            <a:r>
              <a:rPr lang="en-GB" dirty="0"/>
              <a:t> have been sought from senior managers.</a:t>
            </a:r>
          </a:p>
          <a:p>
            <a:r>
              <a:rPr lang="en-GB" dirty="0"/>
              <a:t>In order for money to be obtained, planning needs to have taken place.</a:t>
            </a:r>
          </a:p>
          <a:p>
            <a:r>
              <a:rPr lang="en-GB" dirty="0"/>
              <a:t>In preparing a bid for funding, a rationale for the project has to be developed.</a:t>
            </a:r>
          </a:p>
          <a:p>
            <a:r>
              <a:rPr lang="en-GB" dirty="0"/>
              <a:t>A project rationale will describe what led to the application for funds.</a:t>
            </a:r>
          </a:p>
          <a:p>
            <a:endParaRPr lang="en-GB" dirty="0"/>
          </a:p>
        </p:txBody>
      </p:sp>
    </p:spTree>
    <p:extLst>
      <p:ext uri="{BB962C8B-B14F-4D97-AF65-F5344CB8AC3E}">
        <p14:creationId xmlns:p14="http://schemas.microsoft.com/office/powerpoint/2010/main" val="1446370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79E0D-EC24-31F0-732E-6CC3CE594B90}"/>
              </a:ext>
            </a:extLst>
          </p:cNvPr>
          <p:cNvSpPr>
            <a:spLocks noGrp="1"/>
          </p:cNvSpPr>
          <p:nvPr>
            <p:ph type="title"/>
          </p:nvPr>
        </p:nvSpPr>
        <p:spPr/>
        <p:txBody>
          <a:bodyPr/>
          <a:lstStyle/>
          <a:p>
            <a:r>
              <a:rPr lang="en-GB" dirty="0"/>
              <a:t>Project rationale and plan</a:t>
            </a:r>
          </a:p>
        </p:txBody>
      </p:sp>
      <p:sp>
        <p:nvSpPr>
          <p:cNvPr id="3" name="Content Placeholder 2">
            <a:extLst>
              <a:ext uri="{FF2B5EF4-FFF2-40B4-BE49-F238E27FC236}">
                <a16:creationId xmlns:a16="http://schemas.microsoft.com/office/drawing/2014/main" id="{17222EFD-07AD-BB1E-7A33-3C4D8A1F56D3}"/>
              </a:ext>
            </a:extLst>
          </p:cNvPr>
          <p:cNvSpPr>
            <a:spLocks noGrp="1"/>
          </p:cNvSpPr>
          <p:nvPr>
            <p:ph idx="1"/>
          </p:nvPr>
        </p:nvSpPr>
        <p:spPr/>
        <p:txBody>
          <a:bodyPr/>
          <a:lstStyle/>
          <a:p>
            <a:r>
              <a:rPr lang="en-GB" dirty="0"/>
              <a:t>A rationale will outline the need for the project.</a:t>
            </a:r>
          </a:p>
          <a:p>
            <a:r>
              <a:rPr lang="en-GB" dirty="0"/>
              <a:t>A rationale will spell out key elements of how the project will operate.</a:t>
            </a:r>
          </a:p>
          <a:p>
            <a:r>
              <a:rPr lang="en-GB" dirty="0"/>
              <a:t>The plan, stemming from the rationale, will outline the stages through which the project will go.</a:t>
            </a:r>
          </a:p>
          <a:p>
            <a:r>
              <a:rPr lang="en-GB" dirty="0"/>
              <a:t>The plan will point to the aims of the project, what will be required to achieve the aims and broad outcomes from the project.</a:t>
            </a:r>
          </a:p>
        </p:txBody>
      </p:sp>
    </p:spTree>
    <p:extLst>
      <p:ext uri="{BB962C8B-B14F-4D97-AF65-F5344CB8AC3E}">
        <p14:creationId xmlns:p14="http://schemas.microsoft.com/office/powerpoint/2010/main" val="1276600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B1439-BAC2-1BAD-289E-4EC415CC53E7}"/>
              </a:ext>
            </a:extLst>
          </p:cNvPr>
          <p:cNvSpPr>
            <a:spLocks noGrp="1"/>
          </p:cNvSpPr>
          <p:nvPr>
            <p:ph type="title"/>
          </p:nvPr>
        </p:nvSpPr>
        <p:spPr/>
        <p:txBody>
          <a:bodyPr/>
          <a:lstStyle/>
          <a:p>
            <a:r>
              <a:rPr lang="en-GB" dirty="0"/>
              <a:t>Stages in the life of a project</a:t>
            </a:r>
          </a:p>
        </p:txBody>
      </p:sp>
      <p:sp>
        <p:nvSpPr>
          <p:cNvPr id="3" name="Content Placeholder 2">
            <a:extLst>
              <a:ext uri="{FF2B5EF4-FFF2-40B4-BE49-F238E27FC236}">
                <a16:creationId xmlns:a16="http://schemas.microsoft.com/office/drawing/2014/main" id="{19C3A091-FAB2-71E8-B7E5-6BEA75861335}"/>
              </a:ext>
            </a:extLst>
          </p:cNvPr>
          <p:cNvSpPr>
            <a:spLocks noGrp="1"/>
          </p:cNvSpPr>
          <p:nvPr>
            <p:ph idx="1"/>
          </p:nvPr>
        </p:nvSpPr>
        <p:spPr/>
        <p:txBody>
          <a:bodyPr>
            <a:normAutofit fontScale="92500" lnSpcReduction="20000"/>
          </a:bodyPr>
          <a:lstStyle/>
          <a:p>
            <a:pPr marL="514350" indent="-514350">
              <a:buAutoNum type="arabicPeriod"/>
            </a:pPr>
            <a:r>
              <a:rPr lang="en-GB" dirty="0"/>
              <a:t>Preparation: creating a framework, a basic plan to structure the work of staff and how they will work. Where will they be based, will they be full time or part time, where will the work take place, how will everyone be safeguarded.</a:t>
            </a:r>
          </a:p>
          <a:p>
            <a:pPr marL="514350" indent="-514350">
              <a:buAutoNum type="arabicPeriod"/>
            </a:pPr>
            <a:r>
              <a:rPr lang="en-GB" dirty="0"/>
              <a:t>Research: part of the preparation stage, although further research when staff are appointed is important. For example, in mapping need, identifying collaborations and links with other organisations.</a:t>
            </a:r>
          </a:p>
          <a:p>
            <a:pPr marL="514350" indent="-514350">
              <a:buAutoNum type="arabicPeriod"/>
            </a:pPr>
            <a:r>
              <a:rPr lang="en-GB" dirty="0"/>
              <a:t>Programme: this is the main work of the project, work towards the main aims of the project</a:t>
            </a:r>
          </a:p>
          <a:p>
            <a:pPr marL="514350" indent="-514350">
              <a:buAutoNum type="arabicPeriod"/>
            </a:pPr>
            <a:r>
              <a:rPr lang="en-GB" dirty="0"/>
              <a:t>Ending and recommending: this depends on the fundamental strategy. Leaving things behind, like resources, publications (community profile for example), or ‘setting up a structure’ to continue the work of the project. </a:t>
            </a:r>
          </a:p>
        </p:txBody>
      </p:sp>
    </p:spTree>
    <p:extLst>
      <p:ext uri="{BB962C8B-B14F-4D97-AF65-F5344CB8AC3E}">
        <p14:creationId xmlns:p14="http://schemas.microsoft.com/office/powerpoint/2010/main" val="2675380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28527-EF65-CD05-0D24-17B77B23BD86}"/>
              </a:ext>
            </a:extLst>
          </p:cNvPr>
          <p:cNvSpPr>
            <a:spLocks noGrp="1"/>
          </p:cNvSpPr>
          <p:nvPr>
            <p:ph type="title"/>
          </p:nvPr>
        </p:nvSpPr>
        <p:spPr/>
        <p:txBody>
          <a:bodyPr/>
          <a:lstStyle/>
          <a:p>
            <a:r>
              <a:rPr lang="en-GB" dirty="0"/>
              <a:t>Figure 1. Stages in the life of a project</a:t>
            </a:r>
          </a:p>
        </p:txBody>
      </p:sp>
      <p:graphicFrame>
        <p:nvGraphicFramePr>
          <p:cNvPr id="4" name="Content Placeholder 3">
            <a:extLst>
              <a:ext uri="{FF2B5EF4-FFF2-40B4-BE49-F238E27FC236}">
                <a16:creationId xmlns:a16="http://schemas.microsoft.com/office/drawing/2014/main" id="{3EB6C80F-0185-98CD-CD8B-C8B5D50C448F}"/>
              </a:ext>
            </a:extLst>
          </p:cNvPr>
          <p:cNvGraphicFramePr>
            <a:graphicFrameLocks noGrp="1"/>
          </p:cNvGraphicFramePr>
          <p:nvPr>
            <p:ph idx="1"/>
            <p:extLst>
              <p:ext uri="{D42A27DB-BD31-4B8C-83A1-F6EECF244321}">
                <p14:modId xmlns:p14="http://schemas.microsoft.com/office/powerpoint/2010/main" val="3366521591"/>
              </p:ext>
            </p:extLst>
          </p:nvPr>
        </p:nvGraphicFramePr>
        <p:xfrm>
          <a:off x="838200" y="193535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91904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F1BC-2884-370E-1E28-CD2B27CCA9D3}"/>
              </a:ext>
            </a:extLst>
          </p:cNvPr>
          <p:cNvSpPr>
            <a:spLocks noGrp="1"/>
          </p:cNvSpPr>
          <p:nvPr>
            <p:ph type="title"/>
          </p:nvPr>
        </p:nvSpPr>
        <p:spPr/>
        <p:txBody>
          <a:bodyPr/>
          <a:lstStyle/>
          <a:p>
            <a:r>
              <a:rPr lang="en-GB" dirty="0"/>
              <a:t>Project people	</a:t>
            </a:r>
          </a:p>
        </p:txBody>
      </p:sp>
      <p:sp>
        <p:nvSpPr>
          <p:cNvPr id="3" name="Content Placeholder 2">
            <a:extLst>
              <a:ext uri="{FF2B5EF4-FFF2-40B4-BE49-F238E27FC236}">
                <a16:creationId xmlns:a16="http://schemas.microsoft.com/office/drawing/2014/main" id="{9B6262B2-E217-1E82-56A4-210B61FC9280}"/>
              </a:ext>
            </a:extLst>
          </p:cNvPr>
          <p:cNvSpPr>
            <a:spLocks noGrp="1"/>
          </p:cNvSpPr>
          <p:nvPr>
            <p:ph idx="1"/>
          </p:nvPr>
        </p:nvSpPr>
        <p:spPr/>
        <p:txBody>
          <a:bodyPr/>
          <a:lstStyle/>
          <a:p>
            <a:r>
              <a:rPr lang="en-GB" dirty="0"/>
              <a:t>The project worker: this person is crucial. A complex role, innovative, creative, although there are pressures and disadvantages inherent to this role.</a:t>
            </a:r>
          </a:p>
          <a:p>
            <a:pPr lvl="1"/>
            <a:r>
              <a:rPr lang="en-GB" dirty="0"/>
              <a:t>List three disadvantages of this role..</a:t>
            </a:r>
          </a:p>
          <a:p>
            <a:r>
              <a:rPr lang="en-GB" dirty="0"/>
              <a:t>The project manager(s): may be an individual line manager and/ or a committee. What is the role of the project manager?</a:t>
            </a:r>
          </a:p>
          <a:p>
            <a:pPr lvl="1"/>
            <a:r>
              <a:rPr lang="en-GB" dirty="0"/>
              <a:t>List three key aspects of the role of the project manager..</a:t>
            </a:r>
          </a:p>
          <a:p>
            <a:r>
              <a:rPr lang="en-GB" dirty="0"/>
              <a:t>Project managers should be sensitive to pressures on workers.</a:t>
            </a:r>
          </a:p>
          <a:p>
            <a:pPr lvl="1"/>
            <a:r>
              <a:rPr lang="en-GB" dirty="0"/>
              <a:t>List three pressures experienced by workers..</a:t>
            </a:r>
          </a:p>
          <a:p>
            <a:pPr marL="457200" lvl="1" indent="0">
              <a:buNone/>
            </a:pPr>
            <a:endParaRPr lang="en-GB" dirty="0"/>
          </a:p>
        </p:txBody>
      </p:sp>
    </p:spTree>
    <p:extLst>
      <p:ext uri="{BB962C8B-B14F-4D97-AF65-F5344CB8AC3E}">
        <p14:creationId xmlns:p14="http://schemas.microsoft.com/office/powerpoint/2010/main" val="319420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4A04-2F4B-009C-AC6B-84DFBB21B88E}"/>
              </a:ext>
            </a:extLst>
          </p:cNvPr>
          <p:cNvSpPr>
            <a:spLocks noGrp="1"/>
          </p:cNvSpPr>
          <p:nvPr>
            <p:ph type="title"/>
          </p:nvPr>
        </p:nvSpPr>
        <p:spPr/>
        <p:txBody>
          <a:bodyPr/>
          <a:lstStyle/>
          <a:p>
            <a:r>
              <a:rPr lang="en-GB" dirty="0"/>
              <a:t>The birth of a project</a:t>
            </a:r>
          </a:p>
        </p:txBody>
      </p:sp>
      <p:sp>
        <p:nvSpPr>
          <p:cNvPr id="3" name="Content Placeholder 2">
            <a:extLst>
              <a:ext uri="{FF2B5EF4-FFF2-40B4-BE49-F238E27FC236}">
                <a16:creationId xmlns:a16="http://schemas.microsoft.com/office/drawing/2014/main" id="{49CD5105-EC23-DEC7-5F2D-F82EBD02DF5B}"/>
              </a:ext>
            </a:extLst>
          </p:cNvPr>
          <p:cNvSpPr>
            <a:spLocks noGrp="1"/>
          </p:cNvSpPr>
          <p:nvPr>
            <p:ph idx="1"/>
          </p:nvPr>
        </p:nvSpPr>
        <p:spPr/>
        <p:txBody>
          <a:bodyPr>
            <a:normAutofit lnSpcReduction="10000"/>
          </a:bodyPr>
          <a:lstStyle/>
          <a:p>
            <a:r>
              <a:rPr lang="en-GB" dirty="0"/>
              <a:t>Understanding what life is like before the project</a:t>
            </a:r>
          </a:p>
          <a:p>
            <a:r>
              <a:rPr lang="en-GB" dirty="0"/>
              <a:t>Trying to work out what may work</a:t>
            </a:r>
          </a:p>
          <a:p>
            <a:r>
              <a:rPr lang="en-GB" dirty="0"/>
              <a:t>Working out what is needed to make the project a success</a:t>
            </a:r>
          </a:p>
          <a:p>
            <a:r>
              <a:rPr lang="en-GB" dirty="0"/>
              <a:t>Learning and growing together</a:t>
            </a:r>
          </a:p>
          <a:p>
            <a:r>
              <a:rPr lang="en-GB" dirty="0"/>
              <a:t>Working with raising awareness of the project</a:t>
            </a:r>
          </a:p>
          <a:p>
            <a:r>
              <a:rPr lang="en-GB" dirty="0"/>
              <a:t>Making decisions about how the project will run.. How will young people be involved, what will induction look like, what are the operational practicalities (eg lone working policy, expenses, supervision processes, appraisal and monitoring of individuals and the project)</a:t>
            </a:r>
          </a:p>
        </p:txBody>
      </p:sp>
    </p:spTree>
    <p:extLst>
      <p:ext uri="{BB962C8B-B14F-4D97-AF65-F5344CB8AC3E}">
        <p14:creationId xmlns:p14="http://schemas.microsoft.com/office/powerpoint/2010/main" val="41650721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04D75-3D6E-B645-6712-9136C874B6BD}"/>
              </a:ext>
            </a:extLst>
          </p:cNvPr>
          <p:cNvSpPr>
            <a:spLocks noGrp="1"/>
          </p:cNvSpPr>
          <p:nvPr>
            <p:ph type="title"/>
          </p:nvPr>
        </p:nvSpPr>
        <p:spPr/>
        <p:txBody>
          <a:bodyPr/>
          <a:lstStyle/>
          <a:p>
            <a:r>
              <a:rPr lang="en-GB" dirty="0"/>
              <a:t>Preparing a business plan or a ‘bid’</a:t>
            </a:r>
          </a:p>
        </p:txBody>
      </p:sp>
      <p:sp>
        <p:nvSpPr>
          <p:cNvPr id="3" name="Content Placeholder 2">
            <a:extLst>
              <a:ext uri="{FF2B5EF4-FFF2-40B4-BE49-F238E27FC236}">
                <a16:creationId xmlns:a16="http://schemas.microsoft.com/office/drawing/2014/main" id="{B10F244B-E5B6-A5EB-8AEA-22F2384BD938}"/>
              </a:ext>
            </a:extLst>
          </p:cNvPr>
          <p:cNvSpPr>
            <a:spLocks noGrp="1"/>
          </p:cNvSpPr>
          <p:nvPr>
            <p:ph idx="1"/>
          </p:nvPr>
        </p:nvSpPr>
        <p:spPr/>
        <p:txBody>
          <a:bodyPr/>
          <a:lstStyle/>
          <a:p>
            <a:r>
              <a:rPr lang="en-GB" dirty="0"/>
              <a:t>A business plan is a systematic way of approaching future problems and overcoming them (YMCA George Williams College, 1994, p24).</a:t>
            </a:r>
          </a:p>
          <a:p>
            <a:r>
              <a:rPr lang="en-GB" dirty="0"/>
              <a:t>Discuss..</a:t>
            </a:r>
          </a:p>
        </p:txBody>
      </p:sp>
    </p:spTree>
    <p:extLst>
      <p:ext uri="{BB962C8B-B14F-4D97-AF65-F5344CB8AC3E}">
        <p14:creationId xmlns:p14="http://schemas.microsoft.com/office/powerpoint/2010/main" val="3775351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9669-C151-5D60-8349-46BA70A0BF45}"/>
              </a:ext>
            </a:extLst>
          </p:cNvPr>
          <p:cNvSpPr>
            <a:spLocks noGrp="1"/>
          </p:cNvSpPr>
          <p:nvPr>
            <p:ph type="title"/>
          </p:nvPr>
        </p:nvSpPr>
        <p:spPr/>
        <p:txBody>
          <a:bodyPr/>
          <a:lstStyle/>
          <a:p>
            <a:r>
              <a:rPr lang="en-GB" dirty="0"/>
              <a:t>Key components of a ‘bid’ (note. These are examples)</a:t>
            </a:r>
          </a:p>
        </p:txBody>
      </p:sp>
      <p:sp>
        <p:nvSpPr>
          <p:cNvPr id="3" name="Content Placeholder 2">
            <a:extLst>
              <a:ext uri="{FF2B5EF4-FFF2-40B4-BE49-F238E27FC236}">
                <a16:creationId xmlns:a16="http://schemas.microsoft.com/office/drawing/2014/main" id="{1CABA1EF-492F-60F1-22DB-6FDF019AB878}"/>
              </a:ext>
            </a:extLst>
          </p:cNvPr>
          <p:cNvSpPr>
            <a:spLocks noGrp="1"/>
          </p:cNvSpPr>
          <p:nvPr>
            <p:ph idx="1"/>
          </p:nvPr>
        </p:nvSpPr>
        <p:spPr/>
        <p:txBody>
          <a:bodyPr>
            <a:normAutofit fontScale="85000" lnSpcReduction="20000"/>
          </a:bodyPr>
          <a:lstStyle/>
          <a:p>
            <a:r>
              <a:rPr lang="en-GB" dirty="0"/>
              <a:t>Executive summary.</a:t>
            </a:r>
          </a:p>
          <a:p>
            <a:r>
              <a:rPr lang="en-GB" dirty="0"/>
              <a:t>Introduction to the organisation (brief, what it does, how long it has been doing it).</a:t>
            </a:r>
          </a:p>
          <a:p>
            <a:r>
              <a:rPr lang="en-GB" dirty="0"/>
              <a:t>Base or premises (shows links you may have)</a:t>
            </a:r>
          </a:p>
          <a:p>
            <a:r>
              <a:rPr lang="en-GB" dirty="0"/>
              <a:t>Services you will be offering (what you will do and the services on offer, eg community-based advice service to young people).</a:t>
            </a:r>
          </a:p>
          <a:p>
            <a:r>
              <a:rPr lang="en-GB" dirty="0"/>
              <a:t>Management and safeguarding (detail on how this will work)</a:t>
            </a:r>
          </a:p>
          <a:p>
            <a:r>
              <a:rPr lang="en-GB" dirty="0"/>
              <a:t>Context (need, other provision available)</a:t>
            </a:r>
          </a:p>
          <a:p>
            <a:r>
              <a:rPr lang="en-GB" dirty="0"/>
              <a:t>An action plan with time-based objectives (can be split up into phases)</a:t>
            </a:r>
          </a:p>
          <a:p>
            <a:r>
              <a:rPr lang="en-GB" dirty="0"/>
              <a:t>Financial information to include a projected budget of costs</a:t>
            </a:r>
          </a:p>
          <a:p>
            <a:r>
              <a:rPr lang="en-GB" dirty="0"/>
              <a:t>Concluding section outlining important aspects of the project and intended outcomes.</a:t>
            </a:r>
          </a:p>
        </p:txBody>
      </p:sp>
    </p:spTree>
    <p:extLst>
      <p:ext uri="{BB962C8B-B14F-4D97-AF65-F5344CB8AC3E}">
        <p14:creationId xmlns:p14="http://schemas.microsoft.com/office/powerpoint/2010/main" val="1015823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BC5E3-0035-1DE3-5A2E-2E055FF91B37}"/>
              </a:ext>
            </a:extLst>
          </p:cNvPr>
          <p:cNvSpPr>
            <a:spLocks noGrp="1"/>
          </p:cNvSpPr>
          <p:nvPr>
            <p:ph type="title"/>
          </p:nvPr>
        </p:nvSpPr>
        <p:spPr/>
        <p:txBody>
          <a:bodyPr/>
          <a:lstStyle/>
          <a:p>
            <a:r>
              <a:rPr lang="en-GB" dirty="0"/>
              <a:t>Targets (example phase 2 targets)</a:t>
            </a:r>
          </a:p>
        </p:txBody>
      </p:sp>
      <p:sp>
        <p:nvSpPr>
          <p:cNvPr id="3" name="Content Placeholder 2">
            <a:extLst>
              <a:ext uri="{FF2B5EF4-FFF2-40B4-BE49-F238E27FC236}">
                <a16:creationId xmlns:a16="http://schemas.microsoft.com/office/drawing/2014/main" id="{17081144-6073-132E-09C4-F20FC61DEEF3}"/>
              </a:ext>
            </a:extLst>
          </p:cNvPr>
          <p:cNvSpPr>
            <a:spLocks noGrp="1"/>
          </p:cNvSpPr>
          <p:nvPr>
            <p:ph idx="1"/>
          </p:nvPr>
        </p:nvSpPr>
        <p:spPr/>
        <p:txBody>
          <a:bodyPr/>
          <a:lstStyle/>
          <a:p>
            <a:r>
              <a:rPr lang="en-GB" dirty="0"/>
              <a:t>The advice project (46 weeks, three nights a week) will have:</a:t>
            </a:r>
          </a:p>
          <a:p>
            <a:pPr marL="0" indent="0">
              <a:buNone/>
            </a:pPr>
            <a:endParaRPr lang="en-GB" dirty="0"/>
          </a:p>
          <a:p>
            <a:pPr lvl="1"/>
            <a:r>
              <a:rPr lang="en-GB" dirty="0"/>
              <a:t>An average of 25 young people attending per session</a:t>
            </a:r>
          </a:p>
          <a:p>
            <a:pPr lvl="1"/>
            <a:r>
              <a:rPr lang="en-GB" dirty="0"/>
              <a:t>At least 30% of the young people will be aged 16+</a:t>
            </a:r>
          </a:p>
          <a:p>
            <a:pPr lvl="1"/>
            <a:r>
              <a:rPr lang="en-GB" dirty="0"/>
              <a:t>At least 30% of the young people will be referred to other agencies</a:t>
            </a:r>
          </a:p>
          <a:p>
            <a:pPr lvl="1"/>
            <a:r>
              <a:rPr lang="en-GB" dirty="0"/>
              <a:t>At least 3 hours per week will offer information and advice</a:t>
            </a:r>
          </a:p>
          <a:p>
            <a:pPr lvl="1"/>
            <a:endParaRPr lang="en-GB" dirty="0"/>
          </a:p>
          <a:p>
            <a:r>
              <a:rPr lang="en-GB" dirty="0"/>
              <a:t> </a:t>
            </a:r>
          </a:p>
        </p:txBody>
      </p:sp>
    </p:spTree>
    <p:extLst>
      <p:ext uri="{BB962C8B-B14F-4D97-AF65-F5344CB8AC3E}">
        <p14:creationId xmlns:p14="http://schemas.microsoft.com/office/powerpoint/2010/main" val="3171991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877</Words>
  <Application>Microsoft Office PowerPoint</Application>
  <PresentationFormat>Widescreen</PresentationFormat>
  <Paragraphs>80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 Bid writing, grants, trusts, fundraising strategies, and budgets. </vt:lpstr>
      <vt:lpstr>Structure </vt:lpstr>
      <vt:lpstr> What is a project? </vt:lpstr>
      <vt:lpstr>Project rationale and plan </vt:lpstr>
      <vt:lpstr>Project rationale and plan</vt:lpstr>
      <vt:lpstr>Stages in the life of a project</vt:lpstr>
      <vt:lpstr>Figure 1. Stages in the life of a project</vt:lpstr>
      <vt:lpstr>Project people </vt:lpstr>
      <vt:lpstr>The birth of a project</vt:lpstr>
      <vt:lpstr>Preparing a business plan or a ‘bid’</vt:lpstr>
      <vt:lpstr>Key components of a ‘bid’ (note. These are examples)</vt:lpstr>
      <vt:lpstr>Targets (example phase 2 targets)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2026-05-07T09:15:25Z</dcterms:created>
  <dcterms:modified xsi:type="dcterms:W3CDTF">2026-05-07T10:17:20Z</dcterms:modified>
</cp:coreProperties>
</file>