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49AC9B9-DBFF-6BE0-4025-CDA45EE17BAC}" v="787" dt="2021-05-21T12:03:31.912"/>
    <p1510:client id="{05C660B7-CD76-4873-8777-A994684544BA}" v="2014" dt="2021-05-20T14:11:41.518"/>
    <p1510:client id="{46483BA8-5F34-A0D1-FC24-8A5EF7EE14EA}" v="22" dt="2021-05-20T18:09:05.502"/>
    <p1510:client id="{8458905C-EF9B-5570-C9E1-4991F98A8D41}" v="457" dt="2021-05-20T17:44:11.806"/>
    <p1510:client id="{8E50C105-EF43-4091-5CB2-6B74BC597069}" v="905" dt="2021-05-20T17:27:44.934"/>
    <p1510:client id="{E60EAF84-65AA-A3C8-2F32-81FCA06154D5}" v="176" dt="2021-05-20T17:51:40.347"/>
    <p1510:client id="{F8F0A7A7-729D-05FD-A50A-2664802840FA}" v="668" dt="2021-05-20T16:03:56.87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5/23/2021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5/23/2021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5/23/2021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US" smtClean="0"/>
              <a:t>5/23/2021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US" smtClean="0"/>
              <a:t>5/23/2021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US" smtClean="0"/>
              <a:t>5/23/2021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5/23/2021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5/23/2021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5/23/2021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5/23/2021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5/23/2021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US" smtClean="0"/>
              <a:t>5/23/2021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Table 6">
            <a:extLst>
              <a:ext uri="{FF2B5EF4-FFF2-40B4-BE49-F238E27FC236}">
                <a16:creationId xmlns:a16="http://schemas.microsoft.com/office/drawing/2014/main" id="{07DA17A5-44D3-4855-B7AD-BC5D6C2FE4DB}"/>
              </a:ext>
            </a:extLst>
          </p:cNvPr>
          <p:cNvGraphicFramePr>
            <a:graphicFrameLocks noGrp="1"/>
          </p:cNvGraphicFramePr>
          <p:nvPr>
            <p:extLst>
              <p:ext uri="{D42A27DB-BD31-4B8C-83A1-F6EECF244321}">
                <p14:modId xmlns:p14="http://schemas.microsoft.com/office/powerpoint/2010/main" val="2712457884"/>
              </p:ext>
            </p:extLst>
          </p:nvPr>
        </p:nvGraphicFramePr>
        <p:xfrm>
          <a:off x="3108709" y="2618733"/>
          <a:ext cx="6028055" cy="1833628"/>
        </p:xfrm>
        <a:graphic>
          <a:graphicData uri="http://schemas.openxmlformats.org/drawingml/2006/table">
            <a:tbl>
              <a:tblPr firstRow="1" bandRow="1">
                <a:tableStyleId>{5C22544A-7EE6-4342-B048-85BDC9FD1C3A}</a:tableStyleId>
              </a:tblPr>
              <a:tblGrid>
                <a:gridCol w="2183130">
                  <a:extLst>
                    <a:ext uri="{9D8B030D-6E8A-4147-A177-3AD203B41FA5}">
                      <a16:colId xmlns:a16="http://schemas.microsoft.com/office/drawing/2014/main" val="712634042"/>
                    </a:ext>
                  </a:extLst>
                </a:gridCol>
                <a:gridCol w="3844925">
                  <a:extLst>
                    <a:ext uri="{9D8B030D-6E8A-4147-A177-3AD203B41FA5}">
                      <a16:colId xmlns:a16="http://schemas.microsoft.com/office/drawing/2014/main" val="1550551216"/>
                    </a:ext>
                  </a:extLst>
                </a:gridCol>
              </a:tblGrid>
              <a:tr h="0">
                <a:tc>
                  <a:txBody>
                    <a:bodyPr/>
                    <a:lstStyle/>
                    <a:p>
                      <a:pPr>
                        <a:lnSpc>
                          <a:spcPct val="150000"/>
                        </a:lnSpc>
                        <a:spcBef>
                          <a:spcPts val="600"/>
                        </a:spcBef>
                        <a:spcAft>
                          <a:spcPts val="600"/>
                        </a:spcAft>
                      </a:pPr>
                      <a:r>
                        <a:rPr lang="en-US" sz="1400" dirty="0">
                          <a:effectLst/>
                        </a:rPr>
                        <a:t>Student Name:</a:t>
                      </a:r>
                      <a:endParaRPr lang="en-US" dirty="0">
                        <a:effectLst/>
                      </a:endParaRPr>
                    </a:p>
                  </a:txBody>
                  <a:tcPr marL="68580" marR="68580"/>
                </a:tc>
                <a:tc>
                  <a:txBody>
                    <a:bodyPr/>
                    <a:lstStyle/>
                    <a:p>
                      <a:pPr>
                        <a:lnSpc>
                          <a:spcPct val="150000"/>
                        </a:lnSpc>
                        <a:spcBef>
                          <a:spcPts val="600"/>
                        </a:spcBef>
                        <a:spcAft>
                          <a:spcPts val="600"/>
                        </a:spcAft>
                      </a:pPr>
                      <a:r>
                        <a:rPr lang="en-US" sz="1400" dirty="0">
                          <a:effectLst/>
                        </a:rPr>
                        <a:t>Emma Jayne Evans</a:t>
                      </a:r>
                      <a:endParaRPr lang="en-US" dirty="0">
                        <a:effectLst/>
                      </a:endParaRPr>
                    </a:p>
                  </a:txBody>
                  <a:tcPr marL="68580" marR="68580"/>
                </a:tc>
                <a:extLst>
                  <a:ext uri="{0D108BD9-81ED-4DB2-BD59-A6C34878D82A}">
                    <a16:rowId xmlns:a16="http://schemas.microsoft.com/office/drawing/2014/main" val="526749013"/>
                  </a:ext>
                </a:extLst>
              </a:tr>
              <a:tr h="0">
                <a:tc>
                  <a:txBody>
                    <a:bodyPr/>
                    <a:lstStyle/>
                    <a:p>
                      <a:pPr>
                        <a:lnSpc>
                          <a:spcPct val="150000"/>
                        </a:lnSpc>
                        <a:spcBef>
                          <a:spcPts val="600"/>
                        </a:spcBef>
                        <a:spcAft>
                          <a:spcPts val="600"/>
                        </a:spcAft>
                      </a:pPr>
                      <a:r>
                        <a:rPr lang="en-US" sz="1400" dirty="0">
                          <a:effectLst/>
                        </a:rPr>
                        <a:t>Student Number:</a:t>
                      </a:r>
                      <a:endParaRPr lang="en-US" dirty="0">
                        <a:effectLst/>
                      </a:endParaRPr>
                    </a:p>
                  </a:txBody>
                  <a:tcPr marL="68580" marR="68580"/>
                </a:tc>
                <a:tc>
                  <a:txBody>
                    <a:bodyPr/>
                    <a:lstStyle/>
                    <a:p>
                      <a:pPr>
                        <a:lnSpc>
                          <a:spcPct val="150000"/>
                        </a:lnSpc>
                        <a:spcBef>
                          <a:spcPts val="600"/>
                        </a:spcBef>
                        <a:spcAft>
                          <a:spcPts val="600"/>
                        </a:spcAft>
                      </a:pPr>
                      <a:r>
                        <a:rPr lang="en-US" sz="1400" dirty="0">
                          <a:effectLst/>
                        </a:rPr>
                        <a:t>1910917</a:t>
                      </a:r>
                      <a:endParaRPr lang="en-US" dirty="0">
                        <a:effectLst/>
                      </a:endParaRPr>
                    </a:p>
                  </a:txBody>
                  <a:tcPr marL="68580" marR="68580"/>
                </a:tc>
                <a:extLst>
                  <a:ext uri="{0D108BD9-81ED-4DB2-BD59-A6C34878D82A}">
                    <a16:rowId xmlns:a16="http://schemas.microsoft.com/office/drawing/2014/main" val="2204233349"/>
                  </a:ext>
                </a:extLst>
              </a:tr>
              <a:tr h="0">
                <a:tc>
                  <a:txBody>
                    <a:bodyPr/>
                    <a:lstStyle/>
                    <a:p>
                      <a:pPr>
                        <a:lnSpc>
                          <a:spcPct val="150000"/>
                        </a:lnSpc>
                        <a:spcBef>
                          <a:spcPts val="600"/>
                        </a:spcBef>
                        <a:spcAft>
                          <a:spcPts val="600"/>
                        </a:spcAft>
                      </a:pPr>
                      <a:r>
                        <a:rPr lang="en-US" sz="1400" dirty="0">
                          <a:effectLst/>
                        </a:rPr>
                        <a:t>Module No:</a:t>
                      </a:r>
                      <a:endParaRPr lang="en-US" dirty="0">
                        <a:effectLst/>
                      </a:endParaRPr>
                    </a:p>
                  </a:txBody>
                  <a:tcPr marL="68580" marR="68580"/>
                </a:tc>
                <a:tc>
                  <a:txBody>
                    <a:bodyPr/>
                    <a:lstStyle/>
                    <a:p>
                      <a:pPr>
                        <a:lnSpc>
                          <a:spcPct val="150000"/>
                        </a:lnSpc>
                        <a:spcBef>
                          <a:spcPts val="600"/>
                        </a:spcBef>
                        <a:spcAft>
                          <a:spcPts val="600"/>
                        </a:spcAft>
                      </a:pPr>
                      <a:r>
                        <a:rPr lang="en-US" sz="1400" dirty="0">
                          <a:effectLst/>
                        </a:rPr>
                        <a:t>BMSK4002</a:t>
                      </a:r>
                      <a:endParaRPr lang="en-US" dirty="0">
                        <a:effectLst/>
                      </a:endParaRPr>
                    </a:p>
                  </a:txBody>
                  <a:tcPr marL="68580" marR="68580"/>
                </a:tc>
                <a:extLst>
                  <a:ext uri="{0D108BD9-81ED-4DB2-BD59-A6C34878D82A}">
                    <a16:rowId xmlns:a16="http://schemas.microsoft.com/office/drawing/2014/main" val="3081959641"/>
                  </a:ext>
                </a:extLst>
              </a:tr>
              <a:tr h="262255">
                <a:tc>
                  <a:txBody>
                    <a:bodyPr/>
                    <a:lstStyle/>
                    <a:p>
                      <a:pPr>
                        <a:lnSpc>
                          <a:spcPct val="150000"/>
                        </a:lnSpc>
                        <a:spcBef>
                          <a:spcPts val="600"/>
                        </a:spcBef>
                        <a:spcAft>
                          <a:spcPts val="600"/>
                        </a:spcAft>
                      </a:pPr>
                      <a:r>
                        <a:rPr lang="en-US" sz="1400" dirty="0">
                          <a:effectLst/>
                        </a:rPr>
                        <a:t>Module Title:</a:t>
                      </a:r>
                      <a:endParaRPr lang="en-US" dirty="0">
                        <a:effectLst/>
                      </a:endParaRPr>
                    </a:p>
                  </a:txBody>
                  <a:tcPr marL="68580" marR="68580"/>
                </a:tc>
                <a:tc>
                  <a:txBody>
                    <a:bodyPr/>
                    <a:lstStyle/>
                    <a:p>
                      <a:pPr>
                        <a:lnSpc>
                          <a:spcPct val="150000"/>
                        </a:lnSpc>
                        <a:spcBef>
                          <a:spcPts val="600"/>
                        </a:spcBef>
                        <a:spcAft>
                          <a:spcPts val="600"/>
                        </a:spcAft>
                      </a:pPr>
                      <a:r>
                        <a:rPr lang="en-US" sz="1400" dirty="0">
                          <a:effectLst/>
                        </a:rPr>
                        <a:t>EFFECTIVE TEAM WORKING AND COMMUNICATION</a:t>
                      </a:r>
                      <a:endParaRPr lang="en-US" dirty="0">
                        <a:effectLst/>
                      </a:endParaRPr>
                    </a:p>
                  </a:txBody>
                  <a:tcPr marL="68580" marR="68580"/>
                </a:tc>
                <a:extLst>
                  <a:ext uri="{0D108BD9-81ED-4DB2-BD59-A6C34878D82A}">
                    <a16:rowId xmlns:a16="http://schemas.microsoft.com/office/drawing/2014/main" val="2586690299"/>
                  </a:ext>
                </a:extLst>
              </a:tr>
            </a:tbl>
          </a:graphicData>
        </a:graphic>
      </p:graphicFrame>
      <p:sp>
        <p:nvSpPr>
          <p:cNvPr id="8" name="TextBox 7">
            <a:extLst>
              <a:ext uri="{FF2B5EF4-FFF2-40B4-BE49-F238E27FC236}">
                <a16:creationId xmlns:a16="http://schemas.microsoft.com/office/drawing/2014/main" id="{408F363D-1A5A-4201-980D-597B37811B5C}"/>
              </a:ext>
            </a:extLst>
          </p:cNvPr>
          <p:cNvSpPr txBox="1"/>
          <p:nvPr/>
        </p:nvSpPr>
        <p:spPr>
          <a:xfrm>
            <a:off x="3053348" y="4604084"/>
            <a:ext cx="6058568" cy="161582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100" b="1">
                <a:latin typeface="Tahoma"/>
                <a:ea typeface="Tahoma"/>
                <a:cs typeface="Tahoma"/>
              </a:rPr>
              <a:t>Statement of Confirmation of Authenticity</a:t>
            </a:r>
          </a:p>
          <a:p>
            <a:r>
              <a:rPr lang="en-US" sz="1100">
                <a:latin typeface="Arial"/>
                <a:cs typeface="Arial"/>
              </a:rPr>
              <a:t>By the act of making this submission, the student declares that this is the work of the student named above. The work has not, in whole or in part, been knowingly presented elsewhere for assessment, or where assessment has been built on a previous assessment, this has been identified. Where materials have been used from other sources it has been properly acknowledged. If this statement is untrue, the student acknowledges that an assessment offence has been committed.</a:t>
            </a:r>
          </a:p>
          <a:p>
            <a:r>
              <a:rPr lang="en-US" sz="1100">
                <a:latin typeface="Arial"/>
                <a:cs typeface="Arial"/>
              </a:rPr>
              <a:t>Attention is drawn to the plagiarism and unfair practice policies of both the University and of ILM.</a:t>
            </a:r>
          </a:p>
        </p:txBody>
      </p:sp>
      <p:sp>
        <p:nvSpPr>
          <p:cNvPr id="9" name="TextBox 8">
            <a:extLst>
              <a:ext uri="{FF2B5EF4-FFF2-40B4-BE49-F238E27FC236}">
                <a16:creationId xmlns:a16="http://schemas.microsoft.com/office/drawing/2014/main" id="{36465B30-DA64-4C61-B038-7BE5B90237BB}"/>
              </a:ext>
            </a:extLst>
          </p:cNvPr>
          <p:cNvSpPr txBox="1"/>
          <p:nvPr/>
        </p:nvSpPr>
        <p:spPr>
          <a:xfrm>
            <a:off x="3574716" y="633663"/>
            <a:ext cx="4855410"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000">
                <a:latin typeface="Tahoma"/>
                <a:ea typeface="Tahoma"/>
                <a:cs typeface="Tahoma"/>
              </a:rPr>
              <a:t>Skills for the Workplace</a:t>
            </a:r>
            <a:br>
              <a:rPr lang="en-US" sz="2000">
                <a:latin typeface="Tahoma"/>
                <a:ea typeface="Tahoma"/>
                <a:cs typeface="Tahoma"/>
              </a:rPr>
            </a:br>
            <a:r>
              <a:rPr lang="en-US" sz="2000">
                <a:latin typeface="Tahoma"/>
                <a:ea typeface="Tahoma"/>
                <a:cs typeface="Tahoma"/>
              </a:rPr>
              <a:t>Module Assignment Submission </a:t>
            </a: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2F8543-798E-4D3A-AA31-5F8D424A7BDB}"/>
              </a:ext>
            </a:extLst>
          </p:cNvPr>
          <p:cNvSpPr>
            <a:spLocks noGrp="1"/>
          </p:cNvSpPr>
          <p:nvPr>
            <p:ph type="title"/>
          </p:nvPr>
        </p:nvSpPr>
        <p:spPr/>
        <p:txBody>
          <a:bodyPr/>
          <a:lstStyle/>
          <a:p>
            <a:r>
              <a:rPr lang="en-US">
                <a:cs typeface="Calibri Light"/>
              </a:rPr>
              <a:t>PRESENTATION PLAN</a:t>
            </a:r>
            <a:endParaRPr lang="en-US"/>
          </a:p>
        </p:txBody>
      </p:sp>
      <p:graphicFrame>
        <p:nvGraphicFramePr>
          <p:cNvPr id="5" name="Table 5">
            <a:extLst>
              <a:ext uri="{FF2B5EF4-FFF2-40B4-BE49-F238E27FC236}">
                <a16:creationId xmlns:a16="http://schemas.microsoft.com/office/drawing/2014/main" id="{B3E50234-17CA-4D8D-BA82-162C9DC88E4C}"/>
              </a:ext>
            </a:extLst>
          </p:cNvPr>
          <p:cNvGraphicFramePr>
            <a:graphicFrameLocks noGrp="1"/>
          </p:cNvGraphicFramePr>
          <p:nvPr>
            <p:ph idx="1"/>
            <p:extLst>
              <p:ext uri="{D42A27DB-BD31-4B8C-83A1-F6EECF244321}">
                <p14:modId xmlns:p14="http://schemas.microsoft.com/office/powerpoint/2010/main" val="1547676688"/>
              </p:ext>
            </p:extLst>
          </p:nvPr>
        </p:nvGraphicFramePr>
        <p:xfrm>
          <a:off x="842210" y="1403684"/>
          <a:ext cx="10997229" cy="5162328"/>
        </p:xfrm>
        <a:graphic>
          <a:graphicData uri="http://schemas.openxmlformats.org/drawingml/2006/table">
            <a:tbl>
              <a:tblPr firstRow="1" bandRow="1">
                <a:tableStyleId>{5C22544A-7EE6-4342-B048-85BDC9FD1C3A}</a:tableStyleId>
              </a:tblPr>
              <a:tblGrid>
                <a:gridCol w="3665743">
                  <a:extLst>
                    <a:ext uri="{9D8B030D-6E8A-4147-A177-3AD203B41FA5}">
                      <a16:colId xmlns:a16="http://schemas.microsoft.com/office/drawing/2014/main" val="760079353"/>
                    </a:ext>
                  </a:extLst>
                </a:gridCol>
                <a:gridCol w="3665743">
                  <a:extLst>
                    <a:ext uri="{9D8B030D-6E8A-4147-A177-3AD203B41FA5}">
                      <a16:colId xmlns:a16="http://schemas.microsoft.com/office/drawing/2014/main" val="1826239542"/>
                    </a:ext>
                  </a:extLst>
                </a:gridCol>
                <a:gridCol w="3665743">
                  <a:extLst>
                    <a:ext uri="{9D8B030D-6E8A-4147-A177-3AD203B41FA5}">
                      <a16:colId xmlns:a16="http://schemas.microsoft.com/office/drawing/2014/main" val="1258487356"/>
                    </a:ext>
                  </a:extLst>
                </a:gridCol>
              </a:tblGrid>
              <a:tr h="492171">
                <a:tc>
                  <a:txBody>
                    <a:bodyPr/>
                    <a:lstStyle/>
                    <a:p>
                      <a:r>
                        <a:rPr lang="en-US" dirty="0"/>
                        <a:t>RESOURCES</a:t>
                      </a:r>
                    </a:p>
                  </a:txBody>
                  <a:tcPr/>
                </a:tc>
                <a:tc>
                  <a:txBody>
                    <a:bodyPr/>
                    <a:lstStyle/>
                    <a:p>
                      <a:r>
                        <a:rPr lang="en-US" dirty="0"/>
                        <a:t>TOPIC</a:t>
                      </a:r>
                    </a:p>
                  </a:txBody>
                  <a:tcPr/>
                </a:tc>
                <a:tc>
                  <a:txBody>
                    <a:bodyPr/>
                    <a:lstStyle/>
                    <a:p>
                      <a:r>
                        <a:rPr lang="en-US" dirty="0"/>
                        <a:t>TIMING</a:t>
                      </a:r>
                    </a:p>
                  </a:txBody>
                  <a:tcPr/>
                </a:tc>
                <a:extLst>
                  <a:ext uri="{0D108BD9-81ED-4DB2-BD59-A6C34878D82A}">
                    <a16:rowId xmlns:a16="http://schemas.microsoft.com/office/drawing/2014/main" val="191013107"/>
                  </a:ext>
                </a:extLst>
              </a:tr>
              <a:tr h="492171">
                <a:tc>
                  <a:txBody>
                    <a:bodyPr/>
                    <a:lstStyle/>
                    <a:p>
                      <a:r>
                        <a:rPr lang="en-US" dirty="0"/>
                        <a:t>SLIDE 1</a:t>
                      </a:r>
                    </a:p>
                  </a:txBody>
                  <a:tcPr/>
                </a:tc>
                <a:tc>
                  <a:txBody>
                    <a:bodyPr/>
                    <a:lstStyle/>
                    <a:p>
                      <a:r>
                        <a:rPr lang="en-US" dirty="0"/>
                        <a:t>INTRODUCTION</a:t>
                      </a:r>
                    </a:p>
                  </a:txBody>
                  <a:tcPr/>
                </a:tc>
                <a:tc>
                  <a:txBody>
                    <a:bodyPr/>
                    <a:lstStyle/>
                    <a:p>
                      <a:r>
                        <a:rPr lang="en-US" dirty="0"/>
                        <a:t>50 SECONDS</a:t>
                      </a:r>
                    </a:p>
                  </a:txBody>
                  <a:tcPr/>
                </a:tc>
                <a:extLst>
                  <a:ext uri="{0D108BD9-81ED-4DB2-BD59-A6C34878D82A}">
                    <a16:rowId xmlns:a16="http://schemas.microsoft.com/office/drawing/2014/main" val="4148972985"/>
                  </a:ext>
                </a:extLst>
              </a:tr>
              <a:tr h="492171">
                <a:tc>
                  <a:txBody>
                    <a:bodyPr/>
                    <a:lstStyle/>
                    <a:p>
                      <a:r>
                        <a:rPr lang="en-US" dirty="0"/>
                        <a:t>SLIDE 2 AND 3</a:t>
                      </a:r>
                    </a:p>
                  </a:txBody>
                  <a:tcPr/>
                </a:tc>
                <a:tc>
                  <a:txBody>
                    <a:bodyPr/>
                    <a:lstStyle/>
                    <a:p>
                      <a:r>
                        <a:rPr lang="en-US" dirty="0"/>
                        <a:t>PRESENTATION PLAN</a:t>
                      </a:r>
                    </a:p>
                  </a:txBody>
                  <a:tcPr/>
                </a:tc>
                <a:tc>
                  <a:txBody>
                    <a:bodyPr/>
                    <a:lstStyle/>
                    <a:p>
                      <a:r>
                        <a:rPr lang="en-US" dirty="0"/>
                        <a:t>1 MINUTE</a:t>
                      </a:r>
                    </a:p>
                  </a:txBody>
                  <a:tcPr/>
                </a:tc>
                <a:extLst>
                  <a:ext uri="{0D108BD9-81ED-4DB2-BD59-A6C34878D82A}">
                    <a16:rowId xmlns:a16="http://schemas.microsoft.com/office/drawing/2014/main" val="327234294"/>
                  </a:ext>
                </a:extLst>
              </a:tr>
              <a:tr h="831223">
                <a:tc>
                  <a:txBody>
                    <a:bodyPr/>
                    <a:lstStyle/>
                    <a:p>
                      <a:r>
                        <a:rPr lang="en-US" dirty="0"/>
                        <a:t>SLIDE 4</a:t>
                      </a:r>
                    </a:p>
                  </a:txBody>
                  <a:tcPr/>
                </a:tc>
                <a:tc>
                  <a:txBody>
                    <a:bodyPr/>
                    <a:lstStyle/>
                    <a:p>
                      <a:r>
                        <a:rPr lang="en-US" dirty="0"/>
                        <a:t>WHAT IS A TEAM</a:t>
                      </a:r>
                    </a:p>
                  </a:txBody>
                  <a:tcPr/>
                </a:tc>
                <a:tc>
                  <a:txBody>
                    <a:bodyPr/>
                    <a:lstStyle/>
                    <a:p>
                      <a:r>
                        <a:rPr lang="en-US" dirty="0"/>
                        <a:t>50 SECONDS</a:t>
                      </a:r>
                    </a:p>
                  </a:txBody>
                  <a:tcPr/>
                </a:tc>
                <a:extLst>
                  <a:ext uri="{0D108BD9-81ED-4DB2-BD59-A6C34878D82A}">
                    <a16:rowId xmlns:a16="http://schemas.microsoft.com/office/drawing/2014/main" val="3610467282"/>
                  </a:ext>
                </a:extLst>
              </a:tr>
              <a:tr h="492171">
                <a:tc>
                  <a:txBody>
                    <a:bodyPr/>
                    <a:lstStyle/>
                    <a:p>
                      <a:r>
                        <a:rPr lang="en-US" dirty="0"/>
                        <a:t>SLIDE 5</a:t>
                      </a:r>
                    </a:p>
                  </a:txBody>
                  <a:tcPr/>
                </a:tc>
                <a:tc>
                  <a:txBody>
                    <a:bodyPr/>
                    <a:lstStyle/>
                    <a:p>
                      <a:r>
                        <a:rPr lang="en-US" dirty="0"/>
                        <a:t>TEAMS VS GROUPS</a:t>
                      </a:r>
                    </a:p>
                  </a:txBody>
                  <a:tcPr/>
                </a:tc>
                <a:tc>
                  <a:txBody>
                    <a:bodyPr/>
                    <a:lstStyle/>
                    <a:p>
                      <a:r>
                        <a:rPr lang="en-US" dirty="0"/>
                        <a:t>1 MINUTE</a:t>
                      </a:r>
                    </a:p>
                  </a:txBody>
                  <a:tcPr/>
                </a:tc>
                <a:extLst>
                  <a:ext uri="{0D108BD9-81ED-4DB2-BD59-A6C34878D82A}">
                    <a16:rowId xmlns:a16="http://schemas.microsoft.com/office/drawing/2014/main" val="2166380996"/>
                  </a:ext>
                </a:extLst>
              </a:tr>
              <a:tr h="492171">
                <a:tc>
                  <a:txBody>
                    <a:bodyPr/>
                    <a:lstStyle/>
                    <a:p>
                      <a:r>
                        <a:rPr lang="en-US" dirty="0"/>
                        <a:t>SLIDE 6</a:t>
                      </a:r>
                    </a:p>
                  </a:txBody>
                  <a:tcPr/>
                </a:tc>
                <a:tc>
                  <a:txBody>
                    <a:bodyPr/>
                    <a:lstStyle/>
                    <a:p>
                      <a:r>
                        <a:rPr lang="en-US" dirty="0"/>
                        <a:t>WHAT MAKES AN EFFECTIVE TEAM</a:t>
                      </a:r>
                    </a:p>
                  </a:txBody>
                  <a:tcPr/>
                </a:tc>
                <a:tc>
                  <a:txBody>
                    <a:bodyPr/>
                    <a:lstStyle/>
                    <a:p>
                      <a:r>
                        <a:rPr lang="en-US" dirty="0"/>
                        <a:t>1 MINUTE</a:t>
                      </a:r>
                    </a:p>
                  </a:txBody>
                  <a:tcPr/>
                </a:tc>
                <a:extLst>
                  <a:ext uri="{0D108BD9-81ED-4DB2-BD59-A6C34878D82A}">
                    <a16:rowId xmlns:a16="http://schemas.microsoft.com/office/drawing/2014/main" val="338866052"/>
                  </a:ext>
                </a:extLst>
              </a:tr>
              <a:tr h="1039027">
                <a:tc>
                  <a:txBody>
                    <a:bodyPr/>
                    <a:lstStyle/>
                    <a:p>
                      <a:r>
                        <a:rPr lang="en-US" dirty="0"/>
                        <a:t>SLIDE 7</a:t>
                      </a:r>
                    </a:p>
                  </a:txBody>
                  <a:tcPr/>
                </a:tc>
                <a:tc>
                  <a:txBody>
                    <a:bodyPr/>
                    <a:lstStyle/>
                    <a:p>
                      <a:r>
                        <a:rPr lang="en-US" dirty="0"/>
                        <a:t>JON ADAIR MODEL</a:t>
                      </a:r>
                    </a:p>
                  </a:txBody>
                  <a:tcPr/>
                </a:tc>
                <a:tc>
                  <a:txBody>
                    <a:bodyPr/>
                    <a:lstStyle/>
                    <a:p>
                      <a:r>
                        <a:rPr lang="en-US" dirty="0"/>
                        <a:t>1 MINUTE</a:t>
                      </a:r>
                    </a:p>
                  </a:txBody>
                  <a:tcPr/>
                </a:tc>
                <a:extLst>
                  <a:ext uri="{0D108BD9-81ED-4DB2-BD59-A6C34878D82A}">
                    <a16:rowId xmlns:a16="http://schemas.microsoft.com/office/drawing/2014/main" val="3265331022"/>
                  </a:ext>
                </a:extLst>
              </a:tr>
              <a:tr h="831223">
                <a:tc>
                  <a:txBody>
                    <a:bodyPr/>
                    <a:lstStyle/>
                    <a:p>
                      <a:r>
                        <a:rPr lang="en-US" dirty="0"/>
                        <a:t>SLIDE 8</a:t>
                      </a:r>
                    </a:p>
                  </a:txBody>
                  <a:tcPr/>
                </a:tc>
                <a:tc>
                  <a:txBody>
                    <a:bodyPr/>
                    <a:lstStyle/>
                    <a:p>
                      <a:r>
                        <a:rPr lang="en-US" dirty="0"/>
                        <a:t>TEAM DYNAMICS</a:t>
                      </a:r>
                    </a:p>
                    <a:p>
                      <a:pPr lvl="0">
                        <a:buNone/>
                      </a:pPr>
                      <a:endParaRPr lang="en-US" dirty="0"/>
                    </a:p>
                  </a:txBody>
                  <a:tcPr/>
                </a:tc>
                <a:tc>
                  <a:txBody>
                    <a:bodyPr/>
                    <a:lstStyle/>
                    <a:p>
                      <a:r>
                        <a:rPr lang="en-US" dirty="0"/>
                        <a:t>50 SECONDS</a:t>
                      </a:r>
                    </a:p>
                  </a:txBody>
                  <a:tcPr/>
                </a:tc>
                <a:extLst>
                  <a:ext uri="{0D108BD9-81ED-4DB2-BD59-A6C34878D82A}">
                    <a16:rowId xmlns:a16="http://schemas.microsoft.com/office/drawing/2014/main" val="3671830583"/>
                  </a:ext>
                </a:extLst>
              </a:tr>
            </a:tbl>
          </a:graphicData>
        </a:graphic>
      </p:graphicFrame>
    </p:spTree>
    <p:extLst>
      <p:ext uri="{BB962C8B-B14F-4D97-AF65-F5344CB8AC3E}">
        <p14:creationId xmlns:p14="http://schemas.microsoft.com/office/powerpoint/2010/main" val="32957042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486E9B18-CF53-4985-8CB1-4677EB01FBC8}"/>
              </a:ext>
            </a:extLst>
          </p:cNvPr>
          <p:cNvSpPr txBox="1"/>
          <p:nvPr/>
        </p:nvSpPr>
        <p:spPr>
          <a:xfrm>
            <a:off x="4724400" y="32004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a:t>Click to add text</a:t>
            </a:r>
          </a:p>
        </p:txBody>
      </p:sp>
      <p:graphicFrame>
        <p:nvGraphicFramePr>
          <p:cNvPr id="8" name="Table 8">
            <a:extLst>
              <a:ext uri="{FF2B5EF4-FFF2-40B4-BE49-F238E27FC236}">
                <a16:creationId xmlns:a16="http://schemas.microsoft.com/office/drawing/2014/main" id="{FA42D49B-BA67-43F2-B962-F0687A716129}"/>
              </a:ext>
            </a:extLst>
          </p:cNvPr>
          <p:cNvGraphicFramePr>
            <a:graphicFrameLocks noGrp="1"/>
          </p:cNvGraphicFramePr>
          <p:nvPr>
            <p:ph idx="1"/>
            <p:extLst>
              <p:ext uri="{D42A27DB-BD31-4B8C-83A1-F6EECF244321}">
                <p14:modId xmlns:p14="http://schemas.microsoft.com/office/powerpoint/2010/main" val="2772599539"/>
              </p:ext>
            </p:extLst>
          </p:nvPr>
        </p:nvGraphicFramePr>
        <p:xfrm>
          <a:off x="989263" y="427789"/>
          <a:ext cx="10515600" cy="6062571"/>
        </p:xfrm>
        <a:graphic>
          <a:graphicData uri="http://schemas.openxmlformats.org/drawingml/2006/table">
            <a:tbl>
              <a:tblPr firstRow="1" bandRow="1">
                <a:tableStyleId>{5C22544A-7EE6-4342-B048-85BDC9FD1C3A}</a:tableStyleId>
              </a:tblPr>
              <a:tblGrid>
                <a:gridCol w="3505200">
                  <a:extLst>
                    <a:ext uri="{9D8B030D-6E8A-4147-A177-3AD203B41FA5}">
                      <a16:colId xmlns:a16="http://schemas.microsoft.com/office/drawing/2014/main" val="3995605322"/>
                    </a:ext>
                  </a:extLst>
                </a:gridCol>
                <a:gridCol w="3505200">
                  <a:extLst>
                    <a:ext uri="{9D8B030D-6E8A-4147-A177-3AD203B41FA5}">
                      <a16:colId xmlns:a16="http://schemas.microsoft.com/office/drawing/2014/main" val="3926797718"/>
                    </a:ext>
                  </a:extLst>
                </a:gridCol>
                <a:gridCol w="3505200">
                  <a:extLst>
                    <a:ext uri="{9D8B030D-6E8A-4147-A177-3AD203B41FA5}">
                      <a16:colId xmlns:a16="http://schemas.microsoft.com/office/drawing/2014/main" val="1399570781"/>
                    </a:ext>
                  </a:extLst>
                </a:gridCol>
              </a:tblGrid>
              <a:tr h="1088456">
                <a:tc>
                  <a:txBody>
                    <a:bodyPr/>
                    <a:lstStyle/>
                    <a:p>
                      <a:r>
                        <a:rPr lang="en-US" dirty="0"/>
                        <a:t>RESOURCES</a:t>
                      </a:r>
                    </a:p>
                  </a:txBody>
                  <a:tcPr/>
                </a:tc>
                <a:tc>
                  <a:txBody>
                    <a:bodyPr/>
                    <a:lstStyle/>
                    <a:p>
                      <a:r>
                        <a:rPr lang="en-US" dirty="0"/>
                        <a:t>TOPIC</a:t>
                      </a:r>
                    </a:p>
                  </a:txBody>
                  <a:tcPr/>
                </a:tc>
                <a:tc>
                  <a:txBody>
                    <a:bodyPr/>
                    <a:lstStyle/>
                    <a:p>
                      <a:r>
                        <a:rPr lang="en-US" dirty="0"/>
                        <a:t>TIMING</a:t>
                      </a:r>
                    </a:p>
                  </a:txBody>
                  <a:tcPr/>
                </a:tc>
                <a:extLst>
                  <a:ext uri="{0D108BD9-81ED-4DB2-BD59-A6C34878D82A}">
                    <a16:rowId xmlns:a16="http://schemas.microsoft.com/office/drawing/2014/main" val="835386290"/>
                  </a:ext>
                </a:extLst>
              </a:tr>
              <a:tr h="994823">
                <a:tc>
                  <a:txBody>
                    <a:bodyPr/>
                    <a:lstStyle/>
                    <a:p>
                      <a:r>
                        <a:rPr lang="en-US" dirty="0"/>
                        <a:t>SLIDE 9 AND 10</a:t>
                      </a:r>
                    </a:p>
                  </a:txBody>
                  <a:tcPr/>
                </a:tc>
                <a:tc>
                  <a:txBody>
                    <a:bodyPr/>
                    <a:lstStyle/>
                    <a:p>
                      <a:r>
                        <a:rPr lang="en-US" dirty="0"/>
                        <a:t>THE IMPORTANCE OF TRUST</a:t>
                      </a:r>
                    </a:p>
                  </a:txBody>
                  <a:tcPr/>
                </a:tc>
                <a:tc>
                  <a:txBody>
                    <a:bodyPr/>
                    <a:lstStyle/>
                    <a:p>
                      <a:r>
                        <a:rPr lang="en-US" dirty="0"/>
                        <a:t>50 SECONDS</a:t>
                      </a:r>
                    </a:p>
                  </a:txBody>
                  <a:tcPr/>
                </a:tc>
                <a:extLst>
                  <a:ext uri="{0D108BD9-81ED-4DB2-BD59-A6C34878D82A}">
                    <a16:rowId xmlns:a16="http://schemas.microsoft.com/office/drawing/2014/main" val="218641023"/>
                  </a:ext>
                </a:extLst>
              </a:tr>
              <a:tr h="994823">
                <a:tc>
                  <a:txBody>
                    <a:bodyPr/>
                    <a:lstStyle/>
                    <a:p>
                      <a:r>
                        <a:rPr lang="en-US" dirty="0"/>
                        <a:t>SLIDE 11</a:t>
                      </a:r>
                    </a:p>
                  </a:txBody>
                  <a:tcPr/>
                </a:tc>
                <a:tc>
                  <a:txBody>
                    <a:bodyPr/>
                    <a:lstStyle/>
                    <a:p>
                      <a:r>
                        <a:rPr lang="en-US" dirty="0"/>
                        <a:t>TUCKMAN</a:t>
                      </a:r>
                    </a:p>
                  </a:txBody>
                  <a:tcPr/>
                </a:tc>
                <a:tc>
                  <a:txBody>
                    <a:bodyPr/>
                    <a:lstStyle/>
                    <a:p>
                      <a:r>
                        <a:rPr lang="en-US" dirty="0"/>
                        <a:t>1 MINUTE</a:t>
                      </a:r>
                    </a:p>
                  </a:txBody>
                  <a:tcPr/>
                </a:tc>
                <a:extLst>
                  <a:ext uri="{0D108BD9-81ED-4DB2-BD59-A6C34878D82A}">
                    <a16:rowId xmlns:a16="http://schemas.microsoft.com/office/drawing/2014/main" val="3992144057"/>
                  </a:ext>
                </a:extLst>
              </a:tr>
              <a:tr h="994823">
                <a:tc>
                  <a:txBody>
                    <a:bodyPr/>
                    <a:lstStyle/>
                    <a:p>
                      <a:r>
                        <a:rPr lang="en-US" dirty="0"/>
                        <a:t>SLIDE 12</a:t>
                      </a:r>
                    </a:p>
                  </a:txBody>
                  <a:tcPr/>
                </a:tc>
                <a:tc>
                  <a:txBody>
                    <a:bodyPr/>
                    <a:lstStyle/>
                    <a:p>
                      <a:r>
                        <a:rPr lang="en-US" dirty="0"/>
                        <a:t>BELBIN</a:t>
                      </a:r>
                    </a:p>
                  </a:txBody>
                  <a:tcPr/>
                </a:tc>
                <a:tc>
                  <a:txBody>
                    <a:bodyPr/>
                    <a:lstStyle/>
                    <a:p>
                      <a:r>
                        <a:rPr lang="en-US" dirty="0"/>
                        <a:t>1 MINUTE</a:t>
                      </a:r>
                    </a:p>
                  </a:txBody>
                  <a:tcPr/>
                </a:tc>
                <a:extLst>
                  <a:ext uri="{0D108BD9-81ED-4DB2-BD59-A6C34878D82A}">
                    <a16:rowId xmlns:a16="http://schemas.microsoft.com/office/drawing/2014/main" val="152473340"/>
                  </a:ext>
                </a:extLst>
              </a:tr>
              <a:tr h="994823">
                <a:tc>
                  <a:txBody>
                    <a:bodyPr/>
                    <a:lstStyle/>
                    <a:p>
                      <a:r>
                        <a:rPr lang="en-US" dirty="0"/>
                        <a:t>SLIDE 13</a:t>
                      </a:r>
                    </a:p>
                  </a:txBody>
                  <a:tcPr/>
                </a:tc>
                <a:tc>
                  <a:txBody>
                    <a:bodyPr/>
                    <a:lstStyle/>
                    <a:p>
                      <a:r>
                        <a:rPr lang="en-US" dirty="0"/>
                        <a:t>WHY TEAMS FAIL?</a:t>
                      </a:r>
                    </a:p>
                  </a:txBody>
                  <a:tcPr/>
                </a:tc>
                <a:tc>
                  <a:txBody>
                    <a:bodyPr/>
                    <a:lstStyle/>
                    <a:p>
                      <a:r>
                        <a:rPr lang="en-US" dirty="0"/>
                        <a:t>50 SECONDS</a:t>
                      </a:r>
                    </a:p>
                  </a:txBody>
                  <a:tcPr/>
                </a:tc>
                <a:extLst>
                  <a:ext uri="{0D108BD9-81ED-4DB2-BD59-A6C34878D82A}">
                    <a16:rowId xmlns:a16="http://schemas.microsoft.com/office/drawing/2014/main" val="2050558953"/>
                  </a:ext>
                </a:extLst>
              </a:tr>
              <a:tr h="994823">
                <a:tc>
                  <a:txBody>
                    <a:bodyPr/>
                    <a:lstStyle/>
                    <a:p>
                      <a:r>
                        <a:rPr lang="en-US" dirty="0"/>
                        <a:t>SLIDE 14 AND 15</a:t>
                      </a:r>
                    </a:p>
                  </a:txBody>
                  <a:tcPr/>
                </a:tc>
                <a:tc>
                  <a:txBody>
                    <a:bodyPr/>
                    <a:lstStyle/>
                    <a:p>
                      <a:r>
                        <a:rPr lang="en-US" dirty="0"/>
                        <a:t>MY WORKPLACE EFFECTIVE TEAMWORK, JON ADAIR QUOTE</a:t>
                      </a:r>
                    </a:p>
                  </a:txBody>
                  <a:tcPr/>
                </a:tc>
                <a:tc>
                  <a:txBody>
                    <a:bodyPr/>
                    <a:lstStyle/>
                    <a:p>
                      <a:r>
                        <a:rPr lang="en-US" dirty="0"/>
                        <a:t>50 SECONDS</a:t>
                      </a:r>
                    </a:p>
                  </a:txBody>
                  <a:tcPr/>
                </a:tc>
                <a:extLst>
                  <a:ext uri="{0D108BD9-81ED-4DB2-BD59-A6C34878D82A}">
                    <a16:rowId xmlns:a16="http://schemas.microsoft.com/office/drawing/2014/main" val="2242132559"/>
                  </a:ext>
                </a:extLst>
              </a:tr>
            </a:tbl>
          </a:graphicData>
        </a:graphic>
      </p:graphicFrame>
      <p:sp>
        <p:nvSpPr>
          <p:cNvPr id="9" name="TextBox 8">
            <a:extLst>
              <a:ext uri="{FF2B5EF4-FFF2-40B4-BE49-F238E27FC236}">
                <a16:creationId xmlns:a16="http://schemas.microsoft.com/office/drawing/2014/main" id="{0E010D0E-0DD8-4D3E-8686-CF1F48E68A16}"/>
              </a:ext>
            </a:extLst>
          </p:cNvPr>
          <p:cNvSpPr txBox="1"/>
          <p:nvPr/>
        </p:nvSpPr>
        <p:spPr>
          <a:xfrm rot="1620000">
            <a:off x="4724400" y="32004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dirty="0">
              <a:cs typeface="Calibri"/>
            </a:endParaRPr>
          </a:p>
        </p:txBody>
      </p:sp>
    </p:spTree>
    <p:extLst>
      <p:ext uri="{BB962C8B-B14F-4D97-AF65-F5344CB8AC3E}">
        <p14:creationId xmlns:p14="http://schemas.microsoft.com/office/powerpoint/2010/main" val="26015211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6F2EA8-2434-4F10-BEAD-B69BCD0CB751}"/>
              </a:ext>
            </a:extLst>
          </p:cNvPr>
          <p:cNvSpPr>
            <a:spLocks noGrp="1"/>
          </p:cNvSpPr>
          <p:nvPr>
            <p:ph type="title"/>
          </p:nvPr>
        </p:nvSpPr>
        <p:spPr>
          <a:xfrm>
            <a:off x="838200" y="365125"/>
            <a:ext cx="10515600" cy="2032145"/>
          </a:xfrm>
        </p:spPr>
        <p:txBody>
          <a:bodyPr/>
          <a:lstStyle/>
          <a:p>
            <a:r>
              <a:rPr lang="en-US" dirty="0">
                <a:cs typeface="Calibri Light"/>
              </a:rPr>
              <a:t>                      </a:t>
            </a:r>
            <a:r>
              <a:rPr lang="en-US" sz="5400" b="1">
                <a:cs typeface="Calibri Light"/>
              </a:rPr>
              <a:t>WHAT</a:t>
            </a:r>
            <a:r>
              <a:rPr lang="en-US" dirty="0">
                <a:cs typeface="Calibri Light"/>
              </a:rPr>
              <a:t> </a:t>
            </a:r>
            <a:r>
              <a:rPr lang="en-US" sz="5400" b="1">
                <a:cs typeface="Calibri Light"/>
              </a:rPr>
              <a:t>IS A TEAM?</a:t>
            </a:r>
            <a:endParaRPr lang="en-US" dirty="0">
              <a:cs typeface="Calibri Light"/>
            </a:endParaRPr>
          </a:p>
        </p:txBody>
      </p:sp>
      <p:pic>
        <p:nvPicPr>
          <p:cNvPr id="4" name="Picture 4">
            <a:extLst>
              <a:ext uri="{FF2B5EF4-FFF2-40B4-BE49-F238E27FC236}">
                <a16:creationId xmlns:a16="http://schemas.microsoft.com/office/drawing/2014/main" id="{1AA9F8D0-57BA-4D81-857A-0240E6E2B139}"/>
              </a:ext>
            </a:extLst>
          </p:cNvPr>
          <p:cNvPicPr>
            <a:picLocks noGrp="1" noChangeAspect="1"/>
          </p:cNvPicPr>
          <p:nvPr>
            <p:ph idx="1"/>
          </p:nvPr>
        </p:nvPicPr>
        <p:blipFill>
          <a:blip r:embed="rId2"/>
          <a:stretch>
            <a:fillRect/>
          </a:stretch>
        </p:blipFill>
        <p:spPr>
          <a:xfrm>
            <a:off x="3151476" y="2159939"/>
            <a:ext cx="5986028" cy="4236891"/>
          </a:xfrm>
        </p:spPr>
      </p:pic>
    </p:spTree>
    <p:extLst>
      <p:ext uri="{BB962C8B-B14F-4D97-AF65-F5344CB8AC3E}">
        <p14:creationId xmlns:p14="http://schemas.microsoft.com/office/powerpoint/2010/main" val="38735128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5">
            <a:extLst>
              <a:ext uri="{FF2B5EF4-FFF2-40B4-BE49-F238E27FC236}">
                <a16:creationId xmlns:a16="http://schemas.microsoft.com/office/drawing/2014/main" id="{45DFF1F1-EA73-4FFE-853A-405F161797E1}"/>
              </a:ext>
            </a:extLst>
          </p:cNvPr>
          <p:cNvPicPr>
            <a:picLocks noGrp="1" noChangeAspect="1"/>
          </p:cNvPicPr>
          <p:nvPr>
            <p:ph type="pic" idx="1"/>
          </p:nvPr>
        </p:nvPicPr>
        <p:blipFill rotWithShape="1">
          <a:blip r:embed="rId2"/>
          <a:srcRect l="7202" t="13068" r="6996" b="10227"/>
          <a:stretch/>
        </p:blipFill>
        <p:spPr>
          <a:xfrm>
            <a:off x="7178244" y="516371"/>
            <a:ext cx="4172792" cy="2657644"/>
          </a:xfrm>
        </p:spPr>
      </p:pic>
      <p:sp>
        <p:nvSpPr>
          <p:cNvPr id="4" name="Text Placeholder 3">
            <a:extLst>
              <a:ext uri="{FF2B5EF4-FFF2-40B4-BE49-F238E27FC236}">
                <a16:creationId xmlns:a16="http://schemas.microsoft.com/office/drawing/2014/main" id="{2CB68F3E-D7EF-4C4A-B5AB-AFD827E1F5B0}"/>
              </a:ext>
            </a:extLst>
          </p:cNvPr>
          <p:cNvSpPr>
            <a:spLocks noGrp="1"/>
          </p:cNvSpPr>
          <p:nvPr>
            <p:ph type="body" sz="half" idx="2"/>
          </p:nvPr>
        </p:nvSpPr>
        <p:spPr>
          <a:xfrm>
            <a:off x="368734" y="3706089"/>
            <a:ext cx="11649217" cy="2384570"/>
          </a:xfrm>
        </p:spPr>
        <p:txBody>
          <a:bodyPr vert="horz" lIns="91440" tIns="45720" rIns="91440" bIns="45720" rtlCol="0" anchor="t">
            <a:normAutofit/>
          </a:bodyPr>
          <a:lstStyle/>
          <a:p>
            <a:r>
              <a:rPr lang="en-US" sz="8800" b="1">
                <a:cs typeface="Calibri"/>
              </a:rPr>
              <a:t>TEAMS      VS     GROUPS</a:t>
            </a:r>
          </a:p>
        </p:txBody>
      </p:sp>
      <p:pic>
        <p:nvPicPr>
          <p:cNvPr id="6" name="Picture 6">
            <a:extLst>
              <a:ext uri="{FF2B5EF4-FFF2-40B4-BE49-F238E27FC236}">
                <a16:creationId xmlns:a16="http://schemas.microsoft.com/office/drawing/2014/main" id="{4A74C717-3C9C-46E2-BFC1-F0C49996D65E}"/>
              </a:ext>
            </a:extLst>
          </p:cNvPr>
          <p:cNvPicPr>
            <a:picLocks noChangeAspect="1"/>
          </p:cNvPicPr>
          <p:nvPr/>
        </p:nvPicPr>
        <p:blipFill rotWithShape="1">
          <a:blip r:embed="rId3"/>
          <a:srcRect l="889" t="-900" r="16000" b="1852"/>
          <a:stretch/>
        </p:blipFill>
        <p:spPr>
          <a:xfrm>
            <a:off x="837768" y="320531"/>
            <a:ext cx="4378761" cy="3245743"/>
          </a:xfrm>
          <a:prstGeom prst="rect">
            <a:avLst/>
          </a:prstGeom>
        </p:spPr>
      </p:pic>
    </p:spTree>
    <p:extLst>
      <p:ext uri="{BB962C8B-B14F-4D97-AF65-F5344CB8AC3E}">
        <p14:creationId xmlns:p14="http://schemas.microsoft.com/office/powerpoint/2010/main" val="33822609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5D6A1D-EA16-4094-A435-FE77022D7ADC}"/>
              </a:ext>
            </a:extLst>
          </p:cNvPr>
          <p:cNvSpPr>
            <a:spLocks noGrp="1"/>
          </p:cNvSpPr>
          <p:nvPr>
            <p:ph type="title"/>
          </p:nvPr>
        </p:nvSpPr>
        <p:spPr>
          <a:xfrm>
            <a:off x="839788" y="457200"/>
            <a:ext cx="11030868" cy="1867568"/>
          </a:xfrm>
        </p:spPr>
        <p:txBody>
          <a:bodyPr vert="horz" lIns="91440" tIns="45720" rIns="91440" bIns="45720" rtlCol="0" anchor="b">
            <a:noAutofit/>
          </a:bodyPr>
          <a:lstStyle/>
          <a:p>
            <a:r>
              <a:rPr lang="en-US" sz="4800" b="1" i="1">
                <a:cs typeface="Calibri Light"/>
              </a:rPr>
              <a:t>WHITMORE ( 1992) STATES</a:t>
            </a:r>
            <a:br>
              <a:rPr lang="en-US" sz="4800" b="1" i="1" dirty="0">
                <a:cs typeface="Calibri Light"/>
              </a:rPr>
            </a:br>
            <a:r>
              <a:rPr lang="en-US" sz="4800" b="1" i="1">
                <a:cs typeface="Calibri Light"/>
              </a:rPr>
              <a:t>"...AN EFFECTIVE, HIGH PERFORMING TEAM WOULD BE WELL ENDOWED WITH:</a:t>
            </a:r>
            <a:endParaRPr lang="en-US" sz="4800" i="1">
              <a:cs typeface="Calibri Light"/>
            </a:endParaRPr>
          </a:p>
        </p:txBody>
      </p:sp>
      <p:sp>
        <p:nvSpPr>
          <p:cNvPr id="6" name="TextBox 5">
            <a:extLst>
              <a:ext uri="{FF2B5EF4-FFF2-40B4-BE49-F238E27FC236}">
                <a16:creationId xmlns:a16="http://schemas.microsoft.com/office/drawing/2014/main" id="{7A8AC64C-00FD-405F-8C7C-5FFA09D1FF6D}"/>
              </a:ext>
            </a:extLst>
          </p:cNvPr>
          <p:cNvSpPr txBox="1"/>
          <p:nvPr/>
        </p:nvSpPr>
        <p:spPr>
          <a:xfrm>
            <a:off x="927769" y="3200400"/>
            <a:ext cx="10697409" cy="304698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200" b="1">
                <a:cs typeface="Calibri"/>
              </a:rPr>
              <a:t>1. SUPPORT                                    7.COOPERATION</a:t>
            </a:r>
            <a:endParaRPr lang="en-US" dirty="0">
              <a:cs typeface="Calibri"/>
            </a:endParaRPr>
          </a:p>
          <a:p>
            <a:r>
              <a:rPr lang="en-US" sz="3200" b="1">
                <a:cs typeface="Calibri"/>
              </a:rPr>
              <a:t>2. TRUST                                         8. ADAPTABILITY</a:t>
            </a:r>
          </a:p>
          <a:p>
            <a:r>
              <a:rPr lang="en-US" sz="3200" b="1">
                <a:cs typeface="Calibri"/>
              </a:rPr>
              <a:t>3. PATIENCE                                    9. FRIENDSHIP</a:t>
            </a:r>
            <a:endParaRPr lang="en-US" sz="3200" b="1" dirty="0">
              <a:cs typeface="Calibri"/>
            </a:endParaRPr>
          </a:p>
          <a:p>
            <a:r>
              <a:rPr lang="en-US" sz="3200" b="1">
                <a:cs typeface="Calibri"/>
              </a:rPr>
              <a:t>4. COMMITMENT                         10. COURAGE</a:t>
            </a:r>
            <a:endParaRPr lang="en-US" sz="3200" b="1" dirty="0">
              <a:cs typeface="Calibri"/>
            </a:endParaRPr>
          </a:p>
          <a:p>
            <a:r>
              <a:rPr lang="en-US" sz="3200" b="1">
                <a:cs typeface="Calibri"/>
              </a:rPr>
              <a:t>5. HUMOUR                                   11. ENTHUSIASM</a:t>
            </a:r>
          </a:p>
          <a:p>
            <a:r>
              <a:rPr lang="en-US" sz="3200" b="1">
                <a:cs typeface="Calibri"/>
              </a:rPr>
              <a:t>6. COMPATABILITY                        12. UNSELFISHNESS</a:t>
            </a:r>
            <a:endParaRPr lang="en-US" sz="3200" b="1" dirty="0">
              <a:cs typeface="Calibri"/>
            </a:endParaRPr>
          </a:p>
        </p:txBody>
      </p:sp>
    </p:spTree>
    <p:extLst>
      <p:ext uri="{BB962C8B-B14F-4D97-AF65-F5344CB8AC3E}">
        <p14:creationId xmlns:p14="http://schemas.microsoft.com/office/powerpoint/2010/main" val="9484424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443AE304-CD1F-45C0-AA8C-3EC81D22AEE3}"/>
              </a:ext>
            </a:extLst>
          </p:cNvPr>
          <p:cNvSpPr>
            <a:spLocks noGrp="1"/>
          </p:cNvSpPr>
          <p:nvPr>
            <p:ph type="body" sz="half" idx="2"/>
          </p:nvPr>
        </p:nvSpPr>
        <p:spPr>
          <a:xfrm>
            <a:off x="839788" y="306137"/>
            <a:ext cx="11070973" cy="5562851"/>
          </a:xfrm>
        </p:spPr>
        <p:txBody>
          <a:bodyPr vert="horz" lIns="91440" tIns="45720" rIns="91440" bIns="45720" rtlCol="0" anchor="t">
            <a:normAutofit/>
          </a:bodyPr>
          <a:lstStyle/>
          <a:p>
            <a:r>
              <a:rPr lang="en-US" sz="3200" b="1">
                <a:cs typeface="Calibri"/>
              </a:rPr>
              <a:t>JON ADAIR DEVELOPED THE FOLLOWING MODEL:</a:t>
            </a:r>
          </a:p>
        </p:txBody>
      </p:sp>
      <p:pic>
        <p:nvPicPr>
          <p:cNvPr id="5" name="Picture 5" descr="Diagram&#10;&#10;Description automatically generated">
            <a:extLst>
              <a:ext uri="{FF2B5EF4-FFF2-40B4-BE49-F238E27FC236}">
                <a16:creationId xmlns:a16="http://schemas.microsoft.com/office/drawing/2014/main" id="{E2335659-6BA5-460F-85A3-41A90078CDD4}"/>
              </a:ext>
            </a:extLst>
          </p:cNvPr>
          <p:cNvPicPr>
            <a:picLocks noChangeAspect="1"/>
          </p:cNvPicPr>
          <p:nvPr/>
        </p:nvPicPr>
        <p:blipFill>
          <a:blip r:embed="rId2"/>
          <a:stretch>
            <a:fillRect/>
          </a:stretch>
        </p:blipFill>
        <p:spPr>
          <a:xfrm>
            <a:off x="3041849" y="1509763"/>
            <a:ext cx="5486900" cy="4265804"/>
          </a:xfrm>
          <a:prstGeom prst="rect">
            <a:avLst/>
          </a:prstGeom>
        </p:spPr>
      </p:pic>
      <p:sp>
        <p:nvSpPr>
          <p:cNvPr id="2" name="TextBox 1">
            <a:extLst>
              <a:ext uri="{FF2B5EF4-FFF2-40B4-BE49-F238E27FC236}">
                <a16:creationId xmlns:a16="http://schemas.microsoft.com/office/drawing/2014/main" id="{4FE1896D-9DF5-408C-95AF-1DCBE1BFDC2F}"/>
              </a:ext>
            </a:extLst>
          </p:cNvPr>
          <p:cNvSpPr txBox="1"/>
          <p:nvPr/>
        </p:nvSpPr>
        <p:spPr>
          <a:xfrm>
            <a:off x="638504" y="6182710"/>
            <a:ext cx="1099382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dirty="0">
                <a:cs typeface="Calibri"/>
              </a:rPr>
              <a:t>Flemming (2004) explains</a:t>
            </a:r>
            <a:r>
              <a:rPr lang="en-US" b="1" i="1" dirty="0">
                <a:cs typeface="Calibri"/>
              </a:rPr>
              <a:t> "when everything is going well, all three 'zones' will be working well and a highly </a:t>
            </a:r>
            <a:r>
              <a:rPr lang="en-US" b="1" i="1">
                <a:cs typeface="Calibri"/>
              </a:rPr>
              <a:t>motivated and successful team should result."</a:t>
            </a:r>
            <a:endParaRPr lang="en-US" b="1" i="1" dirty="0">
              <a:cs typeface="Calibri"/>
            </a:endParaRPr>
          </a:p>
        </p:txBody>
      </p:sp>
    </p:spTree>
    <p:extLst>
      <p:ext uri="{BB962C8B-B14F-4D97-AF65-F5344CB8AC3E}">
        <p14:creationId xmlns:p14="http://schemas.microsoft.com/office/powerpoint/2010/main" val="5757326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a:extLst>
              <a:ext uri="{FF2B5EF4-FFF2-40B4-BE49-F238E27FC236}">
                <a16:creationId xmlns:a16="http://schemas.microsoft.com/office/drawing/2014/main" id="{3B17A5FF-B61F-46D1-B483-3685522820FC}"/>
              </a:ext>
            </a:extLst>
          </p:cNvPr>
          <p:cNvSpPr/>
          <p:nvPr/>
        </p:nvSpPr>
        <p:spPr>
          <a:xfrm>
            <a:off x="3222520" y="2138339"/>
            <a:ext cx="5131041" cy="334599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a:cs typeface="Calibri"/>
              </a:rPr>
              <a:t>TEAM</a:t>
            </a:r>
            <a:endParaRPr lang="en-US" dirty="0">
              <a:cs typeface="Calibri"/>
            </a:endParaRPr>
          </a:p>
          <a:p>
            <a:pPr algn="ctr"/>
            <a:r>
              <a:rPr lang="en-US" sz="3200" b="1">
                <a:cs typeface="Calibri"/>
              </a:rPr>
              <a:t>DYNAMICS</a:t>
            </a:r>
            <a:endParaRPr lang="en-US" sz="3200" b="1" dirty="0">
              <a:cs typeface="Calibri"/>
            </a:endParaRPr>
          </a:p>
        </p:txBody>
      </p:sp>
      <p:cxnSp>
        <p:nvCxnSpPr>
          <p:cNvPr id="3" name="Straight Arrow Connector 2">
            <a:extLst>
              <a:ext uri="{FF2B5EF4-FFF2-40B4-BE49-F238E27FC236}">
                <a16:creationId xmlns:a16="http://schemas.microsoft.com/office/drawing/2014/main" id="{5EBA8373-66FD-4338-B58E-56441A9D37A5}"/>
              </a:ext>
            </a:extLst>
          </p:cNvPr>
          <p:cNvCxnSpPr/>
          <p:nvPr/>
        </p:nvCxnSpPr>
        <p:spPr>
          <a:xfrm>
            <a:off x="5712402" y="2518930"/>
            <a:ext cx="914400" cy="9144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 name="Straight Arrow Connector 3">
            <a:extLst>
              <a:ext uri="{FF2B5EF4-FFF2-40B4-BE49-F238E27FC236}">
                <a16:creationId xmlns:a16="http://schemas.microsoft.com/office/drawing/2014/main" id="{2D61D5C4-6469-4E93-98BF-0A03130133DA}"/>
              </a:ext>
            </a:extLst>
          </p:cNvPr>
          <p:cNvCxnSpPr/>
          <p:nvPr/>
        </p:nvCxnSpPr>
        <p:spPr>
          <a:xfrm>
            <a:off x="5924550" y="3257550"/>
            <a:ext cx="914400" cy="914400"/>
          </a:xfrm>
          <a:prstGeom prst="straightConnector1">
            <a:avLst/>
          </a:prstGeom>
        </p:spPr>
        <p:style>
          <a:lnRef idx="1">
            <a:schemeClr val="accent1"/>
          </a:lnRef>
          <a:fillRef idx="0">
            <a:schemeClr val="accent1"/>
          </a:fillRef>
          <a:effectRef idx="0">
            <a:schemeClr val="accent1"/>
          </a:effectRef>
          <a:fontRef idx="minor">
            <a:schemeClr val="tx1"/>
          </a:fontRef>
        </p:style>
      </p:cxnSp>
      <p:sp>
        <p:nvSpPr>
          <p:cNvPr id="16" name="TextBox 15">
            <a:extLst>
              <a:ext uri="{FF2B5EF4-FFF2-40B4-BE49-F238E27FC236}">
                <a16:creationId xmlns:a16="http://schemas.microsoft.com/office/drawing/2014/main" id="{8835C166-0806-499D-A8E7-4FEBC1A3038A}"/>
              </a:ext>
            </a:extLst>
          </p:cNvPr>
          <p:cNvSpPr txBox="1"/>
          <p:nvPr/>
        </p:nvSpPr>
        <p:spPr>
          <a:xfrm>
            <a:off x="5048250" y="919595"/>
            <a:ext cx="2743200" cy="95410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a:solidFill>
                  <a:schemeClr val="accent1"/>
                </a:solidFill>
                <a:cs typeface="Calibri"/>
              </a:rPr>
              <a:t>ACTIVE LEADERSHIP</a:t>
            </a:r>
            <a:endParaRPr lang="en-US" dirty="0">
              <a:cs typeface="Calibri"/>
            </a:endParaRPr>
          </a:p>
        </p:txBody>
      </p:sp>
      <p:sp>
        <p:nvSpPr>
          <p:cNvPr id="17" name="TextBox 16">
            <a:extLst>
              <a:ext uri="{FF2B5EF4-FFF2-40B4-BE49-F238E27FC236}">
                <a16:creationId xmlns:a16="http://schemas.microsoft.com/office/drawing/2014/main" id="{0CD63160-0EFD-4A51-A76E-098595AE3450}"/>
              </a:ext>
            </a:extLst>
          </p:cNvPr>
          <p:cNvSpPr txBox="1"/>
          <p:nvPr/>
        </p:nvSpPr>
        <p:spPr>
          <a:xfrm>
            <a:off x="8155998" y="1796761"/>
            <a:ext cx="2743200" cy="107721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200" b="1">
                <a:solidFill>
                  <a:schemeClr val="accent1"/>
                </a:solidFill>
                <a:cs typeface="Calibri"/>
              </a:rPr>
              <a:t>SHARED PURPOSE</a:t>
            </a:r>
            <a:endParaRPr lang="en-US" sz="3200" b="1" dirty="0">
              <a:solidFill>
                <a:schemeClr val="accent1"/>
              </a:solidFill>
              <a:cs typeface="Calibri"/>
            </a:endParaRPr>
          </a:p>
        </p:txBody>
      </p:sp>
      <p:sp>
        <p:nvSpPr>
          <p:cNvPr id="18" name="TextBox 17">
            <a:extLst>
              <a:ext uri="{FF2B5EF4-FFF2-40B4-BE49-F238E27FC236}">
                <a16:creationId xmlns:a16="http://schemas.microsoft.com/office/drawing/2014/main" id="{7F55AB94-0ECF-4D03-8476-A0DB0B88B1F8}"/>
              </a:ext>
            </a:extLst>
          </p:cNvPr>
          <p:cNvSpPr txBox="1"/>
          <p:nvPr/>
        </p:nvSpPr>
        <p:spPr>
          <a:xfrm>
            <a:off x="8589818" y="3602181"/>
            <a:ext cx="2743200" cy="95410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a:solidFill>
                  <a:schemeClr val="accent1"/>
                </a:solidFill>
                <a:cs typeface="Calibri"/>
              </a:rPr>
              <a:t>TRUST AND OPENESS</a:t>
            </a:r>
            <a:endParaRPr lang="en-US" dirty="0">
              <a:solidFill>
                <a:schemeClr val="accent1"/>
              </a:solidFill>
              <a:cs typeface="Calibri"/>
            </a:endParaRPr>
          </a:p>
        </p:txBody>
      </p:sp>
      <p:sp>
        <p:nvSpPr>
          <p:cNvPr id="19" name="TextBox 18">
            <a:extLst>
              <a:ext uri="{FF2B5EF4-FFF2-40B4-BE49-F238E27FC236}">
                <a16:creationId xmlns:a16="http://schemas.microsoft.com/office/drawing/2014/main" id="{15DF6554-2399-44C4-8CC3-5B5AA93E2481}"/>
              </a:ext>
            </a:extLst>
          </p:cNvPr>
          <p:cNvSpPr txBox="1"/>
          <p:nvPr/>
        </p:nvSpPr>
        <p:spPr>
          <a:xfrm>
            <a:off x="7153275" y="5629275"/>
            <a:ext cx="2743200" cy="138499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dirty="0">
                <a:solidFill>
                  <a:schemeClr val="accent1"/>
                </a:solidFill>
                <a:cs typeface="Calibri"/>
              </a:rPr>
              <a:t>WILLINGNESS TO </a:t>
            </a:r>
            <a:r>
              <a:rPr lang="en-US" sz="2800" b="1">
                <a:solidFill>
                  <a:schemeClr val="accent1"/>
                </a:solidFill>
                <a:cs typeface="Calibri"/>
              </a:rPr>
              <a:t>CORRECT MISTAKES</a:t>
            </a:r>
            <a:endParaRPr lang="en-US" dirty="0">
              <a:solidFill>
                <a:schemeClr val="accent1"/>
              </a:solidFill>
              <a:cs typeface="Calibri"/>
            </a:endParaRPr>
          </a:p>
        </p:txBody>
      </p:sp>
      <p:sp>
        <p:nvSpPr>
          <p:cNvPr id="20" name="TextBox 19">
            <a:extLst>
              <a:ext uri="{FF2B5EF4-FFF2-40B4-BE49-F238E27FC236}">
                <a16:creationId xmlns:a16="http://schemas.microsoft.com/office/drawing/2014/main" id="{B3D24822-9E32-4C1C-BCFB-1049D45B611A}"/>
              </a:ext>
            </a:extLst>
          </p:cNvPr>
          <p:cNvSpPr txBox="1"/>
          <p:nvPr/>
        </p:nvSpPr>
        <p:spPr>
          <a:xfrm>
            <a:off x="1754332" y="1518805"/>
            <a:ext cx="2743200" cy="95410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a:solidFill>
                  <a:schemeClr val="accent1"/>
                </a:solidFill>
                <a:cs typeface="Calibri"/>
              </a:rPr>
              <a:t>DESCISION MAKING</a:t>
            </a:r>
            <a:endParaRPr lang="en-US" dirty="0">
              <a:solidFill>
                <a:schemeClr val="accent1"/>
              </a:solidFill>
              <a:cs typeface="Calibri"/>
            </a:endParaRPr>
          </a:p>
        </p:txBody>
      </p:sp>
      <p:sp>
        <p:nvSpPr>
          <p:cNvPr id="21" name="TextBox 20">
            <a:extLst>
              <a:ext uri="{FF2B5EF4-FFF2-40B4-BE49-F238E27FC236}">
                <a16:creationId xmlns:a16="http://schemas.microsoft.com/office/drawing/2014/main" id="{964E719D-BD92-455A-8B3C-863655524F46}"/>
              </a:ext>
            </a:extLst>
          </p:cNvPr>
          <p:cNvSpPr txBox="1"/>
          <p:nvPr/>
        </p:nvSpPr>
        <p:spPr>
          <a:xfrm>
            <a:off x="955098" y="3102551"/>
            <a:ext cx="2743200" cy="95410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a:solidFill>
                  <a:schemeClr val="accent1"/>
                </a:solidFill>
                <a:cs typeface="Calibri"/>
              </a:rPr>
              <a:t>A SENSE OF BELONGING</a:t>
            </a:r>
            <a:endParaRPr lang="en-US" dirty="0">
              <a:solidFill>
                <a:schemeClr val="accent1"/>
              </a:solidFill>
              <a:cs typeface="Calibri"/>
            </a:endParaRPr>
          </a:p>
        </p:txBody>
      </p:sp>
      <p:sp>
        <p:nvSpPr>
          <p:cNvPr id="22" name="TextBox 21">
            <a:extLst>
              <a:ext uri="{FF2B5EF4-FFF2-40B4-BE49-F238E27FC236}">
                <a16:creationId xmlns:a16="http://schemas.microsoft.com/office/drawing/2014/main" id="{BBE614AE-4FC9-4A08-94BD-81E292E8D539}"/>
              </a:ext>
            </a:extLst>
          </p:cNvPr>
          <p:cNvSpPr txBox="1"/>
          <p:nvPr/>
        </p:nvSpPr>
        <p:spPr>
          <a:xfrm>
            <a:off x="1749136" y="5351318"/>
            <a:ext cx="2743200" cy="95410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a:solidFill>
                  <a:schemeClr val="accent1"/>
                </a:solidFill>
                <a:cs typeface="Calibri"/>
              </a:rPr>
              <a:t>DIVERSITY AND INCLUSION</a:t>
            </a:r>
            <a:endParaRPr lang="en-US" dirty="0">
              <a:cs typeface="Calibri"/>
            </a:endParaRPr>
          </a:p>
        </p:txBody>
      </p:sp>
    </p:spTree>
    <p:extLst>
      <p:ext uri="{BB962C8B-B14F-4D97-AF65-F5344CB8AC3E}">
        <p14:creationId xmlns:p14="http://schemas.microsoft.com/office/powerpoint/2010/main" val="37170645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E72464B-4F35-42D5-805D-E2691F13E613}"/>
              </a:ext>
            </a:extLst>
          </p:cNvPr>
          <p:cNvSpPr txBox="1"/>
          <p:nvPr/>
        </p:nvSpPr>
        <p:spPr>
          <a:xfrm>
            <a:off x="1518745" y="441434"/>
            <a:ext cx="9706302" cy="76944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4400" b="1">
                <a:cs typeface="Calibri"/>
              </a:rPr>
              <a:t>THE IMPORTANCE OF TRUST IN A TEAM</a:t>
            </a:r>
            <a:endParaRPr lang="en-US" sz="4400" b="1" dirty="0">
              <a:cs typeface="Calibri"/>
            </a:endParaRPr>
          </a:p>
        </p:txBody>
      </p:sp>
      <p:sp>
        <p:nvSpPr>
          <p:cNvPr id="3" name="TextBox 2">
            <a:extLst>
              <a:ext uri="{FF2B5EF4-FFF2-40B4-BE49-F238E27FC236}">
                <a16:creationId xmlns:a16="http://schemas.microsoft.com/office/drawing/2014/main" id="{4FD515FC-E764-4AD8-B6DE-76370851671A}"/>
              </a:ext>
            </a:extLst>
          </p:cNvPr>
          <p:cNvSpPr txBox="1"/>
          <p:nvPr/>
        </p:nvSpPr>
        <p:spPr>
          <a:xfrm>
            <a:off x="1517102" y="2095171"/>
            <a:ext cx="5423337"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200" b="1">
                <a:cs typeface="Calibri"/>
              </a:rPr>
              <a:t>WHEN TRUST IS PRESENT:</a:t>
            </a:r>
            <a:endParaRPr lang="en-US" sz="3200" dirty="0">
              <a:cs typeface="Calibri"/>
            </a:endParaRPr>
          </a:p>
        </p:txBody>
      </p:sp>
      <p:graphicFrame>
        <p:nvGraphicFramePr>
          <p:cNvPr id="5" name="Table 5">
            <a:extLst>
              <a:ext uri="{FF2B5EF4-FFF2-40B4-BE49-F238E27FC236}">
                <a16:creationId xmlns:a16="http://schemas.microsoft.com/office/drawing/2014/main" id="{1A4E7141-800B-4323-9B00-E19B62C323D0}"/>
              </a:ext>
            </a:extLst>
          </p:cNvPr>
          <p:cNvGraphicFramePr>
            <a:graphicFrameLocks noGrp="1"/>
          </p:cNvGraphicFramePr>
          <p:nvPr>
            <p:extLst>
              <p:ext uri="{D42A27DB-BD31-4B8C-83A1-F6EECF244321}">
                <p14:modId xmlns:p14="http://schemas.microsoft.com/office/powerpoint/2010/main" val="4202133586"/>
              </p:ext>
            </p:extLst>
          </p:nvPr>
        </p:nvGraphicFramePr>
        <p:xfrm>
          <a:off x="1550276" y="3770585"/>
          <a:ext cx="1874431" cy="1822099"/>
        </p:xfrm>
        <a:graphic>
          <a:graphicData uri="http://schemas.openxmlformats.org/drawingml/2006/table">
            <a:tbl>
              <a:tblPr firstRow="1" bandRow="1">
                <a:tableStyleId>{5C22544A-7EE6-4342-B048-85BDC9FD1C3A}</a:tableStyleId>
              </a:tblPr>
              <a:tblGrid>
                <a:gridCol w="1874431">
                  <a:extLst>
                    <a:ext uri="{9D8B030D-6E8A-4147-A177-3AD203B41FA5}">
                      <a16:colId xmlns:a16="http://schemas.microsoft.com/office/drawing/2014/main" val="977461372"/>
                    </a:ext>
                  </a:extLst>
                </a:gridCol>
              </a:tblGrid>
              <a:tr h="1822099">
                <a:tc>
                  <a:txBody>
                    <a:bodyPr/>
                    <a:lstStyle/>
                    <a:p>
                      <a:r>
                        <a:rPr lang="en-US" dirty="0"/>
                        <a:t>WE EXPECT OTHERS TO BEHAVE POSITIVELY </a:t>
                      </a:r>
                      <a:r>
                        <a:rPr lang="en-US"/>
                        <a:t>TOWARDS US</a:t>
                      </a:r>
                    </a:p>
                  </a:txBody>
                  <a:tcPr/>
                </a:tc>
                <a:extLst>
                  <a:ext uri="{0D108BD9-81ED-4DB2-BD59-A6C34878D82A}">
                    <a16:rowId xmlns:a16="http://schemas.microsoft.com/office/drawing/2014/main" val="3354169956"/>
                  </a:ext>
                </a:extLst>
              </a:tr>
            </a:tbl>
          </a:graphicData>
        </a:graphic>
      </p:graphicFrame>
      <p:graphicFrame>
        <p:nvGraphicFramePr>
          <p:cNvPr id="6" name="Table 6">
            <a:extLst>
              <a:ext uri="{FF2B5EF4-FFF2-40B4-BE49-F238E27FC236}">
                <a16:creationId xmlns:a16="http://schemas.microsoft.com/office/drawing/2014/main" id="{BE9D6014-C3B7-4921-A1F7-9A8A92698DC0}"/>
              </a:ext>
            </a:extLst>
          </p:cNvPr>
          <p:cNvGraphicFramePr>
            <a:graphicFrameLocks noGrp="1"/>
          </p:cNvGraphicFramePr>
          <p:nvPr>
            <p:extLst>
              <p:ext uri="{D42A27DB-BD31-4B8C-83A1-F6EECF244321}">
                <p14:modId xmlns:p14="http://schemas.microsoft.com/office/powerpoint/2010/main" val="3636316533"/>
              </p:ext>
            </p:extLst>
          </p:nvPr>
        </p:nvGraphicFramePr>
        <p:xfrm>
          <a:off x="5215758" y="3796861"/>
          <a:ext cx="1726463" cy="1754219"/>
        </p:xfrm>
        <a:graphic>
          <a:graphicData uri="http://schemas.openxmlformats.org/drawingml/2006/table">
            <a:tbl>
              <a:tblPr firstRow="1" bandRow="1">
                <a:tableStyleId>{5C22544A-7EE6-4342-B048-85BDC9FD1C3A}</a:tableStyleId>
              </a:tblPr>
              <a:tblGrid>
                <a:gridCol w="1726463">
                  <a:extLst>
                    <a:ext uri="{9D8B030D-6E8A-4147-A177-3AD203B41FA5}">
                      <a16:colId xmlns:a16="http://schemas.microsoft.com/office/drawing/2014/main" val="2540732254"/>
                    </a:ext>
                  </a:extLst>
                </a:gridCol>
              </a:tblGrid>
              <a:tr h="1754219">
                <a:tc>
                  <a:txBody>
                    <a:bodyPr/>
                    <a:lstStyle/>
                    <a:p>
                      <a:r>
                        <a:rPr lang="en-US" dirty="0"/>
                        <a:t>SO WE CAN TOLERATE MORE </a:t>
                      </a:r>
                      <a:r>
                        <a:rPr lang="en-US"/>
                        <a:t>VUNERABILTY </a:t>
                      </a:r>
                    </a:p>
                  </a:txBody>
                  <a:tcPr/>
                </a:tc>
                <a:extLst>
                  <a:ext uri="{0D108BD9-81ED-4DB2-BD59-A6C34878D82A}">
                    <a16:rowId xmlns:a16="http://schemas.microsoft.com/office/drawing/2014/main" val="2596511632"/>
                  </a:ext>
                </a:extLst>
              </a:tr>
            </a:tbl>
          </a:graphicData>
        </a:graphic>
      </p:graphicFrame>
      <p:graphicFrame>
        <p:nvGraphicFramePr>
          <p:cNvPr id="7" name="Table 7">
            <a:extLst>
              <a:ext uri="{FF2B5EF4-FFF2-40B4-BE49-F238E27FC236}">
                <a16:creationId xmlns:a16="http://schemas.microsoft.com/office/drawing/2014/main" id="{3546D4F1-9520-43B7-9149-2D10EB296667}"/>
              </a:ext>
            </a:extLst>
          </p:cNvPr>
          <p:cNvGraphicFramePr>
            <a:graphicFrameLocks noGrp="1"/>
          </p:cNvGraphicFramePr>
          <p:nvPr>
            <p:extLst>
              <p:ext uri="{D42A27DB-BD31-4B8C-83A1-F6EECF244321}">
                <p14:modId xmlns:p14="http://schemas.microsoft.com/office/powerpoint/2010/main" val="166450263"/>
              </p:ext>
            </p:extLst>
          </p:nvPr>
        </p:nvGraphicFramePr>
        <p:xfrm>
          <a:off x="8854966" y="3770586"/>
          <a:ext cx="1804057" cy="1737360"/>
        </p:xfrm>
        <a:graphic>
          <a:graphicData uri="http://schemas.openxmlformats.org/drawingml/2006/table">
            <a:tbl>
              <a:tblPr firstRow="1" bandRow="1">
                <a:tableStyleId>{5C22544A-7EE6-4342-B048-85BDC9FD1C3A}</a:tableStyleId>
              </a:tblPr>
              <a:tblGrid>
                <a:gridCol w="1804057">
                  <a:extLst>
                    <a:ext uri="{9D8B030D-6E8A-4147-A177-3AD203B41FA5}">
                      <a16:colId xmlns:a16="http://schemas.microsoft.com/office/drawing/2014/main" val="3292837951"/>
                    </a:ext>
                  </a:extLst>
                </a:gridCol>
              </a:tblGrid>
              <a:tr h="1448545">
                <a:tc>
                  <a:txBody>
                    <a:bodyPr/>
                    <a:lstStyle/>
                    <a:p>
                      <a:r>
                        <a:rPr lang="en-US" dirty="0"/>
                        <a:t>WE TEND TO WORK BETTER WITH OTHERS AND STAY FOCUSED ON </a:t>
                      </a:r>
                      <a:r>
                        <a:rPr lang="en-US"/>
                        <a:t>TEAM GOALS</a:t>
                      </a:r>
                    </a:p>
                  </a:txBody>
                  <a:tcPr/>
                </a:tc>
                <a:extLst>
                  <a:ext uri="{0D108BD9-81ED-4DB2-BD59-A6C34878D82A}">
                    <a16:rowId xmlns:a16="http://schemas.microsoft.com/office/drawing/2014/main" val="969838865"/>
                  </a:ext>
                </a:extLst>
              </a:tr>
            </a:tbl>
          </a:graphicData>
        </a:graphic>
      </p:graphicFrame>
      <p:sp>
        <p:nvSpPr>
          <p:cNvPr id="8" name="Arrow: Right 7">
            <a:extLst>
              <a:ext uri="{FF2B5EF4-FFF2-40B4-BE49-F238E27FC236}">
                <a16:creationId xmlns:a16="http://schemas.microsoft.com/office/drawing/2014/main" id="{02EF6FED-85A4-4F6C-BC1C-E6006807BF02}"/>
              </a:ext>
            </a:extLst>
          </p:cNvPr>
          <p:cNvSpPr/>
          <p:nvPr/>
        </p:nvSpPr>
        <p:spPr>
          <a:xfrm>
            <a:off x="3828248" y="4311618"/>
            <a:ext cx="972206" cy="48610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Arrow: Right 8">
            <a:extLst>
              <a:ext uri="{FF2B5EF4-FFF2-40B4-BE49-F238E27FC236}">
                <a16:creationId xmlns:a16="http://schemas.microsoft.com/office/drawing/2014/main" id="{97B6813B-9182-48D5-8894-FB7D12A933EA}"/>
              </a:ext>
            </a:extLst>
          </p:cNvPr>
          <p:cNvSpPr/>
          <p:nvPr/>
        </p:nvSpPr>
        <p:spPr>
          <a:xfrm>
            <a:off x="7478951" y="4309976"/>
            <a:ext cx="972206" cy="48610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9091056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601C574-5908-4FCE-90A1-3FB4D295C079}"/>
              </a:ext>
            </a:extLst>
          </p:cNvPr>
          <p:cNvSpPr txBox="1"/>
          <p:nvPr/>
        </p:nvSpPr>
        <p:spPr>
          <a:xfrm>
            <a:off x="1058918" y="1361090"/>
            <a:ext cx="6921062"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200" b="1">
                <a:cs typeface="Calibri"/>
              </a:rPr>
              <a:t>WHEN THERE IS NO TRUST</a:t>
            </a:r>
          </a:p>
        </p:txBody>
      </p:sp>
      <p:graphicFrame>
        <p:nvGraphicFramePr>
          <p:cNvPr id="3" name="Table 3">
            <a:extLst>
              <a:ext uri="{FF2B5EF4-FFF2-40B4-BE49-F238E27FC236}">
                <a16:creationId xmlns:a16="http://schemas.microsoft.com/office/drawing/2014/main" id="{4768FE66-A77A-4B6B-A03A-89D58383C467}"/>
              </a:ext>
            </a:extLst>
          </p:cNvPr>
          <p:cNvGraphicFramePr>
            <a:graphicFrameLocks noGrp="1"/>
          </p:cNvGraphicFramePr>
          <p:nvPr>
            <p:extLst>
              <p:ext uri="{D42A27DB-BD31-4B8C-83A1-F6EECF244321}">
                <p14:modId xmlns:p14="http://schemas.microsoft.com/office/powerpoint/2010/main" val="2010657737"/>
              </p:ext>
            </p:extLst>
          </p:nvPr>
        </p:nvGraphicFramePr>
        <p:xfrm>
          <a:off x="5059680" y="2995238"/>
          <a:ext cx="2288796" cy="2171187"/>
        </p:xfrm>
        <a:graphic>
          <a:graphicData uri="http://schemas.openxmlformats.org/drawingml/2006/table">
            <a:tbl>
              <a:tblPr firstRow="1" bandRow="1">
                <a:tableStyleId>{5C22544A-7EE6-4342-B048-85BDC9FD1C3A}</a:tableStyleId>
              </a:tblPr>
              <a:tblGrid>
                <a:gridCol w="2288796">
                  <a:extLst>
                    <a:ext uri="{9D8B030D-6E8A-4147-A177-3AD203B41FA5}">
                      <a16:colId xmlns:a16="http://schemas.microsoft.com/office/drawing/2014/main" val="1646690908"/>
                    </a:ext>
                  </a:extLst>
                </a:gridCol>
              </a:tblGrid>
              <a:tr h="2171187">
                <a:tc>
                  <a:txBody>
                    <a:bodyPr/>
                    <a:lstStyle/>
                    <a:p>
                      <a:endParaRPr lang="en-US"/>
                    </a:p>
                    <a:p>
                      <a:pPr lvl="0">
                        <a:buNone/>
                      </a:pPr>
                      <a:endParaRPr lang="en-US" dirty="0"/>
                    </a:p>
                    <a:p>
                      <a:pPr lvl="0">
                        <a:buNone/>
                      </a:pPr>
                      <a:r>
                        <a:rPr lang="en-US"/>
                        <a:t>WE BECOME DEFENSIVE TO REDUCE OUR VUNERABILITY</a:t>
                      </a:r>
                      <a:endParaRPr lang="en-US" dirty="0"/>
                    </a:p>
                  </a:txBody>
                  <a:tcPr/>
                </a:tc>
                <a:extLst>
                  <a:ext uri="{0D108BD9-81ED-4DB2-BD59-A6C34878D82A}">
                    <a16:rowId xmlns:a16="http://schemas.microsoft.com/office/drawing/2014/main" val="283437376"/>
                  </a:ext>
                </a:extLst>
              </a:tr>
            </a:tbl>
          </a:graphicData>
        </a:graphic>
      </p:graphicFrame>
      <p:graphicFrame>
        <p:nvGraphicFramePr>
          <p:cNvPr id="4" name="Table 4">
            <a:extLst>
              <a:ext uri="{FF2B5EF4-FFF2-40B4-BE49-F238E27FC236}">
                <a16:creationId xmlns:a16="http://schemas.microsoft.com/office/drawing/2014/main" id="{398C1E4D-1CC7-4F8C-B95D-F098C6173C1A}"/>
              </a:ext>
            </a:extLst>
          </p:cNvPr>
          <p:cNvGraphicFramePr>
            <a:graphicFrameLocks noGrp="1"/>
          </p:cNvGraphicFramePr>
          <p:nvPr>
            <p:extLst>
              <p:ext uri="{D42A27DB-BD31-4B8C-83A1-F6EECF244321}">
                <p14:modId xmlns:p14="http://schemas.microsoft.com/office/powerpoint/2010/main" val="2390048390"/>
              </p:ext>
            </p:extLst>
          </p:nvPr>
        </p:nvGraphicFramePr>
        <p:xfrm>
          <a:off x="1183990" y="2982100"/>
          <a:ext cx="2249335" cy="2200481"/>
        </p:xfrm>
        <a:graphic>
          <a:graphicData uri="http://schemas.openxmlformats.org/drawingml/2006/table">
            <a:tbl>
              <a:tblPr firstRow="1" bandRow="1">
                <a:tableStyleId>{5C22544A-7EE6-4342-B048-85BDC9FD1C3A}</a:tableStyleId>
              </a:tblPr>
              <a:tblGrid>
                <a:gridCol w="2249335">
                  <a:extLst>
                    <a:ext uri="{9D8B030D-6E8A-4147-A177-3AD203B41FA5}">
                      <a16:colId xmlns:a16="http://schemas.microsoft.com/office/drawing/2014/main" val="16836895"/>
                    </a:ext>
                  </a:extLst>
                </a:gridCol>
              </a:tblGrid>
              <a:tr h="2200481">
                <a:tc>
                  <a:txBody>
                    <a:bodyPr/>
                    <a:lstStyle/>
                    <a:p>
                      <a:endParaRPr lang="en-US" dirty="0"/>
                    </a:p>
                    <a:p>
                      <a:pPr lvl="0">
                        <a:buNone/>
                      </a:pPr>
                      <a:endParaRPr lang="en-US" dirty="0"/>
                    </a:p>
                    <a:p>
                      <a:pPr lvl="0">
                        <a:buNone/>
                      </a:pPr>
                      <a:r>
                        <a:rPr lang="en-US"/>
                        <a:t>WE BECOME MORE SUSPICIOUS OF HOW OTHERS ARE ACTING TOWARDS US</a:t>
                      </a:r>
                    </a:p>
                  </a:txBody>
                  <a:tcPr/>
                </a:tc>
                <a:extLst>
                  <a:ext uri="{0D108BD9-81ED-4DB2-BD59-A6C34878D82A}">
                    <a16:rowId xmlns:a16="http://schemas.microsoft.com/office/drawing/2014/main" val="2270866259"/>
                  </a:ext>
                </a:extLst>
              </a:tr>
            </a:tbl>
          </a:graphicData>
        </a:graphic>
      </p:graphicFrame>
      <p:graphicFrame>
        <p:nvGraphicFramePr>
          <p:cNvPr id="5" name="Table 5">
            <a:extLst>
              <a:ext uri="{FF2B5EF4-FFF2-40B4-BE49-F238E27FC236}">
                <a16:creationId xmlns:a16="http://schemas.microsoft.com/office/drawing/2014/main" id="{49B09FF1-54AE-4B4A-ADC5-C68FBC8671D2}"/>
              </a:ext>
            </a:extLst>
          </p:cNvPr>
          <p:cNvGraphicFramePr>
            <a:graphicFrameLocks noGrp="1"/>
          </p:cNvGraphicFramePr>
          <p:nvPr>
            <p:extLst>
              <p:ext uri="{D42A27DB-BD31-4B8C-83A1-F6EECF244321}">
                <p14:modId xmlns:p14="http://schemas.microsoft.com/office/powerpoint/2010/main" val="361607949"/>
              </p:ext>
            </p:extLst>
          </p:nvPr>
        </p:nvGraphicFramePr>
        <p:xfrm>
          <a:off x="8749862" y="2982310"/>
          <a:ext cx="2239469" cy="2141893"/>
        </p:xfrm>
        <a:graphic>
          <a:graphicData uri="http://schemas.openxmlformats.org/drawingml/2006/table">
            <a:tbl>
              <a:tblPr firstRow="1" bandRow="1">
                <a:tableStyleId>{5C22544A-7EE6-4342-B048-85BDC9FD1C3A}</a:tableStyleId>
              </a:tblPr>
              <a:tblGrid>
                <a:gridCol w="2239469">
                  <a:extLst>
                    <a:ext uri="{9D8B030D-6E8A-4147-A177-3AD203B41FA5}">
                      <a16:colId xmlns:a16="http://schemas.microsoft.com/office/drawing/2014/main" val="564279972"/>
                    </a:ext>
                  </a:extLst>
                </a:gridCol>
              </a:tblGrid>
              <a:tr h="2141893">
                <a:tc>
                  <a:txBody>
                    <a:bodyPr/>
                    <a:lstStyle/>
                    <a:p>
                      <a:endParaRPr lang="en-US"/>
                    </a:p>
                    <a:p>
                      <a:pPr lvl="0">
                        <a:buNone/>
                      </a:pPr>
                      <a:endParaRPr lang="en-US" dirty="0"/>
                    </a:p>
                    <a:p>
                      <a:pPr lvl="0">
                        <a:buNone/>
                      </a:pPr>
                      <a:r>
                        <a:rPr lang="en-US" dirty="0"/>
                        <a:t>WE LOSE SIGHT OF TEAM GOALS AND JUST FOCUS ON OUR </a:t>
                      </a:r>
                      <a:r>
                        <a:rPr lang="en-US"/>
                        <a:t>OWN INTERESTS</a:t>
                      </a:r>
                      <a:endParaRPr lang="en-US" dirty="0"/>
                    </a:p>
                  </a:txBody>
                  <a:tcPr/>
                </a:tc>
                <a:extLst>
                  <a:ext uri="{0D108BD9-81ED-4DB2-BD59-A6C34878D82A}">
                    <a16:rowId xmlns:a16="http://schemas.microsoft.com/office/drawing/2014/main" val="3593722730"/>
                  </a:ext>
                </a:extLst>
              </a:tr>
            </a:tbl>
          </a:graphicData>
        </a:graphic>
      </p:graphicFrame>
      <p:sp>
        <p:nvSpPr>
          <p:cNvPr id="7" name="Arrow: Right 6">
            <a:extLst>
              <a:ext uri="{FF2B5EF4-FFF2-40B4-BE49-F238E27FC236}">
                <a16:creationId xmlns:a16="http://schemas.microsoft.com/office/drawing/2014/main" id="{69E38B3B-A23F-47EE-87F5-97AADB91B254}"/>
              </a:ext>
            </a:extLst>
          </p:cNvPr>
          <p:cNvSpPr/>
          <p:nvPr/>
        </p:nvSpPr>
        <p:spPr>
          <a:xfrm>
            <a:off x="3816753" y="3708916"/>
            <a:ext cx="972206" cy="48610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Arrow: Right 7">
            <a:extLst>
              <a:ext uri="{FF2B5EF4-FFF2-40B4-BE49-F238E27FC236}">
                <a16:creationId xmlns:a16="http://schemas.microsoft.com/office/drawing/2014/main" id="{EAF8E560-0FDB-44F9-BBD0-8DB657559180}"/>
              </a:ext>
            </a:extLst>
          </p:cNvPr>
          <p:cNvSpPr/>
          <p:nvPr/>
        </p:nvSpPr>
        <p:spPr>
          <a:xfrm>
            <a:off x="7559421" y="3707273"/>
            <a:ext cx="972206" cy="48610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788411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3CB2916-A41A-4364-B17B-7B8A15E07188}"/>
              </a:ext>
            </a:extLst>
          </p:cNvPr>
          <p:cNvSpPr txBox="1"/>
          <p:nvPr/>
        </p:nvSpPr>
        <p:spPr>
          <a:xfrm>
            <a:off x="1028700" y="1967266"/>
            <a:ext cx="2628900" cy="2547257"/>
          </a:xfrm>
          <a:prstGeom prst="rect">
            <a:avLst/>
          </a:prstGeom>
          <a:noFill/>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algn="ctr">
              <a:lnSpc>
                <a:spcPct val="90000"/>
              </a:lnSpc>
              <a:spcBef>
                <a:spcPct val="0"/>
              </a:spcBef>
              <a:spcAft>
                <a:spcPts val="600"/>
              </a:spcAft>
            </a:pPr>
            <a:r>
              <a:rPr lang="en-US" sz="3600" b="1" kern="1200">
                <a:solidFill>
                  <a:srgbClr val="FFFFFF"/>
                </a:solidFill>
                <a:latin typeface="+mj-lt"/>
                <a:ea typeface="+mj-ea"/>
                <a:cs typeface="+mj-cs"/>
              </a:rPr>
              <a:t>TUCKMAN</a:t>
            </a:r>
            <a:endParaRPr lang="en-US" sz="3600" kern="1200">
              <a:solidFill>
                <a:srgbClr val="FFFFFF"/>
              </a:solidFill>
              <a:latin typeface="+mj-lt"/>
              <a:ea typeface="+mj-ea"/>
              <a:cs typeface="+mj-cs"/>
            </a:endParaRPr>
          </a:p>
        </p:txBody>
      </p:sp>
      <p:pic>
        <p:nvPicPr>
          <p:cNvPr id="3" name="Picture 3" descr="Chart, bubble chart&#10;&#10;Description automatically generated">
            <a:extLst>
              <a:ext uri="{FF2B5EF4-FFF2-40B4-BE49-F238E27FC236}">
                <a16:creationId xmlns:a16="http://schemas.microsoft.com/office/drawing/2014/main" id="{CF1BCF08-04CE-4CB0-B734-F6441D03509E}"/>
              </a:ext>
            </a:extLst>
          </p:cNvPr>
          <p:cNvPicPr>
            <a:picLocks noChangeAspect="1"/>
          </p:cNvPicPr>
          <p:nvPr/>
        </p:nvPicPr>
        <p:blipFill>
          <a:blip r:embed="rId2"/>
          <a:stretch>
            <a:fillRect/>
          </a:stretch>
        </p:blipFill>
        <p:spPr>
          <a:xfrm>
            <a:off x="4777316" y="943304"/>
            <a:ext cx="6780700" cy="4969062"/>
          </a:xfrm>
          <a:prstGeom prst="rect">
            <a:avLst/>
          </a:prstGeom>
        </p:spPr>
      </p:pic>
    </p:spTree>
    <p:extLst>
      <p:ext uri="{BB962C8B-B14F-4D97-AF65-F5344CB8AC3E}">
        <p14:creationId xmlns:p14="http://schemas.microsoft.com/office/powerpoint/2010/main" val="27550518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5E749065-577B-405A-96B3-885AF9207359}"/>
              </a:ext>
            </a:extLst>
          </p:cNvPr>
          <p:cNvSpPr txBox="1"/>
          <p:nvPr/>
        </p:nvSpPr>
        <p:spPr>
          <a:xfrm>
            <a:off x="1028700" y="1967266"/>
            <a:ext cx="2628900" cy="2547257"/>
          </a:xfrm>
          <a:prstGeom prst="rect">
            <a:avLst/>
          </a:prstGeom>
          <a:noFill/>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algn="ctr">
              <a:lnSpc>
                <a:spcPct val="90000"/>
              </a:lnSpc>
              <a:spcBef>
                <a:spcPct val="0"/>
              </a:spcBef>
              <a:spcAft>
                <a:spcPts val="600"/>
              </a:spcAft>
            </a:pPr>
            <a:r>
              <a:rPr lang="en-US" sz="3600" b="1" kern="1200">
                <a:solidFill>
                  <a:srgbClr val="FFFFFF"/>
                </a:solidFill>
                <a:latin typeface="+mj-lt"/>
                <a:ea typeface="+mj-ea"/>
                <a:cs typeface="+mj-cs"/>
              </a:rPr>
              <a:t>BELBIN</a:t>
            </a:r>
            <a:endParaRPr lang="en-US" sz="3600" kern="1200">
              <a:solidFill>
                <a:srgbClr val="FFFFFF"/>
              </a:solidFill>
              <a:latin typeface="+mj-lt"/>
              <a:ea typeface="+mj-ea"/>
              <a:cs typeface="+mj-cs"/>
            </a:endParaRPr>
          </a:p>
        </p:txBody>
      </p:sp>
      <p:pic>
        <p:nvPicPr>
          <p:cNvPr id="5" name="Picture 5" descr="Graphical user interface, application&#10;&#10;Description automatically generated">
            <a:extLst>
              <a:ext uri="{FF2B5EF4-FFF2-40B4-BE49-F238E27FC236}">
                <a16:creationId xmlns:a16="http://schemas.microsoft.com/office/drawing/2014/main" id="{094628CA-CAA8-420B-B447-6B50D9AD7D4B}"/>
              </a:ext>
            </a:extLst>
          </p:cNvPr>
          <p:cNvPicPr>
            <a:picLocks noChangeAspect="1"/>
          </p:cNvPicPr>
          <p:nvPr/>
        </p:nvPicPr>
        <p:blipFill>
          <a:blip r:embed="rId2"/>
          <a:stretch>
            <a:fillRect/>
          </a:stretch>
        </p:blipFill>
        <p:spPr>
          <a:xfrm>
            <a:off x="5442506" y="65397"/>
            <a:ext cx="5397768" cy="5568739"/>
          </a:xfrm>
          <a:prstGeom prst="rect">
            <a:avLst/>
          </a:prstGeom>
        </p:spPr>
      </p:pic>
      <p:sp>
        <p:nvSpPr>
          <p:cNvPr id="3" name="TextBox 2">
            <a:extLst>
              <a:ext uri="{FF2B5EF4-FFF2-40B4-BE49-F238E27FC236}">
                <a16:creationId xmlns:a16="http://schemas.microsoft.com/office/drawing/2014/main" id="{E4849A2F-88D9-4747-BA00-4185607E6C6A}"/>
              </a:ext>
            </a:extLst>
          </p:cNvPr>
          <p:cNvSpPr txBox="1"/>
          <p:nvPr/>
        </p:nvSpPr>
        <p:spPr>
          <a:xfrm>
            <a:off x="888124" y="5880538"/>
            <a:ext cx="10034751"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dirty="0">
                <a:cs typeface="Calibri"/>
              </a:rPr>
              <a:t>Belbin argues</a:t>
            </a:r>
            <a:r>
              <a:rPr lang="en-US" b="1" i="1" dirty="0">
                <a:cs typeface="Calibri"/>
              </a:rPr>
              <a:t> " A team is not a bunch of people with job titles but a congregation of individuals each </a:t>
            </a:r>
            <a:r>
              <a:rPr lang="en-US" b="1" i="1">
                <a:cs typeface="Calibri"/>
              </a:rPr>
              <a:t>whom has arole that is understood by others.."</a:t>
            </a:r>
            <a:r>
              <a:rPr lang="en-US" b="1" dirty="0">
                <a:cs typeface="Calibri"/>
              </a:rPr>
              <a:t> </a:t>
            </a:r>
            <a:endParaRPr lang="en-US" dirty="0">
              <a:cs typeface="Calibri"/>
            </a:endParaRPr>
          </a:p>
        </p:txBody>
      </p:sp>
    </p:spTree>
    <p:extLst>
      <p:ext uri="{BB962C8B-B14F-4D97-AF65-F5344CB8AC3E}">
        <p14:creationId xmlns:p14="http://schemas.microsoft.com/office/powerpoint/2010/main" val="155212024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a:extLst>
              <a:ext uri="{FF2B5EF4-FFF2-40B4-BE49-F238E27FC236}">
                <a16:creationId xmlns:a16="http://schemas.microsoft.com/office/drawing/2014/main" id="{944081EB-0FE7-461F-91D4-2AEA872B53B6}"/>
              </a:ext>
            </a:extLst>
          </p:cNvPr>
          <p:cNvSpPr/>
          <p:nvPr/>
        </p:nvSpPr>
        <p:spPr>
          <a:xfrm>
            <a:off x="3967748" y="2290011"/>
            <a:ext cx="3796629" cy="241968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a:cs typeface="Calibri"/>
              </a:rPr>
              <a:t>WHY TEAMS FAIL</a:t>
            </a:r>
          </a:p>
        </p:txBody>
      </p:sp>
      <p:sp>
        <p:nvSpPr>
          <p:cNvPr id="4" name="TextBox 3">
            <a:extLst>
              <a:ext uri="{FF2B5EF4-FFF2-40B4-BE49-F238E27FC236}">
                <a16:creationId xmlns:a16="http://schemas.microsoft.com/office/drawing/2014/main" id="{1289B812-61EB-48E7-81C4-69BF48E55065}"/>
              </a:ext>
            </a:extLst>
          </p:cNvPr>
          <p:cNvSpPr txBox="1"/>
          <p:nvPr/>
        </p:nvSpPr>
        <p:spPr>
          <a:xfrm>
            <a:off x="4760328" y="990433"/>
            <a:ext cx="2743200" cy="95410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dirty="0">
                <a:solidFill>
                  <a:schemeClr val="accent1"/>
                </a:solidFill>
                <a:cs typeface="Calibri"/>
              </a:rPr>
              <a:t>LACK OF FEEDBACK</a:t>
            </a:r>
          </a:p>
        </p:txBody>
      </p:sp>
      <p:sp>
        <p:nvSpPr>
          <p:cNvPr id="5" name="TextBox 4">
            <a:extLst>
              <a:ext uri="{FF2B5EF4-FFF2-40B4-BE49-F238E27FC236}">
                <a16:creationId xmlns:a16="http://schemas.microsoft.com/office/drawing/2014/main" id="{19B9B0A2-8D39-495B-ACCC-52BADA925753}"/>
              </a:ext>
            </a:extLst>
          </p:cNvPr>
          <p:cNvSpPr txBox="1"/>
          <p:nvPr/>
        </p:nvSpPr>
        <p:spPr>
          <a:xfrm>
            <a:off x="7844255" y="1574466"/>
            <a:ext cx="2743200"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dirty="0">
                <a:solidFill>
                  <a:schemeClr val="accent1"/>
                </a:solidFill>
                <a:cs typeface="Calibri"/>
              </a:rPr>
              <a:t>LACK OF TRUST</a:t>
            </a:r>
          </a:p>
        </p:txBody>
      </p:sp>
      <p:sp>
        <p:nvSpPr>
          <p:cNvPr id="6" name="TextBox 5">
            <a:extLst>
              <a:ext uri="{FF2B5EF4-FFF2-40B4-BE49-F238E27FC236}">
                <a16:creationId xmlns:a16="http://schemas.microsoft.com/office/drawing/2014/main" id="{677FD227-FE6A-4345-8198-6A00843ACC29}"/>
              </a:ext>
            </a:extLst>
          </p:cNvPr>
          <p:cNvSpPr txBox="1"/>
          <p:nvPr/>
        </p:nvSpPr>
        <p:spPr>
          <a:xfrm>
            <a:off x="8201025" y="3535446"/>
            <a:ext cx="2743200"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dirty="0">
                <a:solidFill>
                  <a:schemeClr val="accent1"/>
                </a:solidFill>
                <a:cs typeface="Calibri"/>
              </a:rPr>
              <a:t>BAD LEADERSHIP</a:t>
            </a:r>
          </a:p>
        </p:txBody>
      </p:sp>
      <p:sp>
        <p:nvSpPr>
          <p:cNvPr id="7" name="TextBox 6">
            <a:extLst>
              <a:ext uri="{FF2B5EF4-FFF2-40B4-BE49-F238E27FC236}">
                <a16:creationId xmlns:a16="http://schemas.microsoft.com/office/drawing/2014/main" id="{50A2B67F-72FF-48DD-88E4-1FDB637FC81A}"/>
              </a:ext>
            </a:extLst>
          </p:cNvPr>
          <p:cNvSpPr txBox="1"/>
          <p:nvPr/>
        </p:nvSpPr>
        <p:spPr>
          <a:xfrm>
            <a:off x="4988426" y="5576637"/>
            <a:ext cx="2743200" cy="95410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dirty="0">
                <a:solidFill>
                  <a:schemeClr val="accent1"/>
                </a:solidFill>
                <a:cs typeface="Calibri"/>
              </a:rPr>
              <a:t>CONFUSED GOALS</a:t>
            </a:r>
          </a:p>
        </p:txBody>
      </p:sp>
      <p:sp>
        <p:nvSpPr>
          <p:cNvPr id="8" name="TextBox 7">
            <a:extLst>
              <a:ext uri="{FF2B5EF4-FFF2-40B4-BE49-F238E27FC236}">
                <a16:creationId xmlns:a16="http://schemas.microsoft.com/office/drawing/2014/main" id="{84114737-DA32-4DB5-AC6B-E7FEF6F7CC7B}"/>
              </a:ext>
            </a:extLst>
          </p:cNvPr>
          <p:cNvSpPr txBox="1"/>
          <p:nvPr/>
        </p:nvSpPr>
        <p:spPr>
          <a:xfrm>
            <a:off x="1080670" y="4663406"/>
            <a:ext cx="2743200" cy="95410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dirty="0">
                <a:solidFill>
                  <a:schemeClr val="accent1"/>
                </a:solidFill>
                <a:cs typeface="Calibri"/>
              </a:rPr>
              <a:t>LACK OF INCENTIVES</a:t>
            </a:r>
          </a:p>
        </p:txBody>
      </p:sp>
      <p:sp>
        <p:nvSpPr>
          <p:cNvPr id="9" name="TextBox 8">
            <a:extLst>
              <a:ext uri="{FF2B5EF4-FFF2-40B4-BE49-F238E27FC236}">
                <a16:creationId xmlns:a16="http://schemas.microsoft.com/office/drawing/2014/main" id="{3E80933A-056D-4E82-8401-A9E4FD824B30}"/>
              </a:ext>
            </a:extLst>
          </p:cNvPr>
          <p:cNvSpPr txBox="1"/>
          <p:nvPr/>
        </p:nvSpPr>
        <p:spPr>
          <a:xfrm>
            <a:off x="982913" y="2172703"/>
            <a:ext cx="2743200" cy="95410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dirty="0">
                <a:solidFill>
                  <a:schemeClr val="accent1"/>
                </a:solidFill>
                <a:cs typeface="Calibri"/>
              </a:rPr>
              <a:t>POOR TEAM DYNAMICS</a:t>
            </a:r>
          </a:p>
        </p:txBody>
      </p:sp>
    </p:spTree>
    <p:extLst>
      <p:ext uri="{BB962C8B-B14F-4D97-AF65-F5344CB8AC3E}">
        <p14:creationId xmlns:p14="http://schemas.microsoft.com/office/powerpoint/2010/main" val="6499931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FC5E631-68C9-4BC2-B5EE-814662741C90}"/>
              </a:ext>
            </a:extLst>
          </p:cNvPr>
          <p:cNvSpPr txBox="1"/>
          <p:nvPr/>
        </p:nvSpPr>
        <p:spPr>
          <a:xfrm>
            <a:off x="4804611" y="3227137"/>
            <a:ext cx="4200357" cy="132343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4000" b="1">
                <a:solidFill>
                  <a:schemeClr val="accent1"/>
                </a:solidFill>
                <a:cs typeface="Calibri"/>
              </a:rPr>
              <a:t>ONE TO ONE COACHING</a:t>
            </a:r>
            <a:endParaRPr lang="en-US" sz="4000" b="1" dirty="0">
              <a:solidFill>
                <a:schemeClr val="accent1"/>
              </a:solidFill>
              <a:cs typeface="Calibri"/>
            </a:endParaRPr>
          </a:p>
        </p:txBody>
      </p:sp>
      <p:sp>
        <p:nvSpPr>
          <p:cNvPr id="3" name="TextBox 2">
            <a:extLst>
              <a:ext uri="{FF2B5EF4-FFF2-40B4-BE49-F238E27FC236}">
                <a16:creationId xmlns:a16="http://schemas.microsoft.com/office/drawing/2014/main" id="{CC670BC5-548A-49F3-AD86-7997D7D65D27}"/>
              </a:ext>
            </a:extLst>
          </p:cNvPr>
          <p:cNvSpPr txBox="1"/>
          <p:nvPr/>
        </p:nvSpPr>
        <p:spPr>
          <a:xfrm>
            <a:off x="870117" y="656223"/>
            <a:ext cx="4654883" cy="132343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4000" b="1">
                <a:solidFill>
                  <a:schemeClr val="accent1"/>
                </a:solidFill>
                <a:cs typeface="Calibri"/>
              </a:rPr>
              <a:t>PRAISE AND ENCOURAGEMENT</a:t>
            </a:r>
            <a:endParaRPr lang="en-US" sz="4000" dirty="0">
              <a:solidFill>
                <a:schemeClr val="accent1"/>
              </a:solidFill>
              <a:cs typeface="Calibri"/>
            </a:endParaRPr>
          </a:p>
        </p:txBody>
      </p:sp>
      <p:sp>
        <p:nvSpPr>
          <p:cNvPr id="4" name="TextBox 3">
            <a:extLst>
              <a:ext uri="{FF2B5EF4-FFF2-40B4-BE49-F238E27FC236}">
                <a16:creationId xmlns:a16="http://schemas.microsoft.com/office/drawing/2014/main" id="{9678C571-D1E5-499C-A801-4EBCF69787B4}"/>
              </a:ext>
            </a:extLst>
          </p:cNvPr>
          <p:cNvSpPr txBox="1"/>
          <p:nvPr/>
        </p:nvSpPr>
        <p:spPr>
          <a:xfrm>
            <a:off x="8058150" y="1400676"/>
            <a:ext cx="3866147" cy="132343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4000" b="1">
                <a:solidFill>
                  <a:schemeClr val="accent1"/>
                </a:solidFill>
                <a:cs typeface="Calibri"/>
              </a:rPr>
              <a:t>PERFORMANCE REVIEWS</a:t>
            </a:r>
            <a:endParaRPr lang="en-US" sz="4000" dirty="0">
              <a:solidFill>
                <a:schemeClr val="accent1"/>
              </a:solidFill>
              <a:cs typeface="Calibri"/>
            </a:endParaRPr>
          </a:p>
        </p:txBody>
      </p:sp>
      <p:sp>
        <p:nvSpPr>
          <p:cNvPr id="5" name="TextBox 4">
            <a:extLst>
              <a:ext uri="{FF2B5EF4-FFF2-40B4-BE49-F238E27FC236}">
                <a16:creationId xmlns:a16="http://schemas.microsoft.com/office/drawing/2014/main" id="{60FF1B9B-08EA-4D34-A7E9-DC28BE6AB814}"/>
              </a:ext>
            </a:extLst>
          </p:cNvPr>
          <p:cNvSpPr txBox="1"/>
          <p:nvPr/>
        </p:nvSpPr>
        <p:spPr>
          <a:xfrm>
            <a:off x="928604" y="4645025"/>
            <a:ext cx="3879515" cy="132343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4000" b="1">
                <a:solidFill>
                  <a:schemeClr val="accent1"/>
                </a:solidFill>
                <a:cs typeface="Calibri"/>
              </a:rPr>
              <a:t>LISTENING AND COUNSELLING</a:t>
            </a:r>
            <a:endParaRPr lang="en-US" sz="4000" dirty="0">
              <a:solidFill>
                <a:schemeClr val="accent1"/>
              </a:solidFill>
              <a:cs typeface="Calibri"/>
            </a:endParaRPr>
          </a:p>
        </p:txBody>
      </p:sp>
      <p:sp>
        <p:nvSpPr>
          <p:cNvPr id="6" name="TextBox 5">
            <a:extLst>
              <a:ext uri="{FF2B5EF4-FFF2-40B4-BE49-F238E27FC236}">
                <a16:creationId xmlns:a16="http://schemas.microsoft.com/office/drawing/2014/main" id="{8B676A5C-9EC7-4435-AC57-16011000440C}"/>
              </a:ext>
            </a:extLst>
          </p:cNvPr>
          <p:cNvSpPr txBox="1"/>
          <p:nvPr/>
        </p:nvSpPr>
        <p:spPr>
          <a:xfrm>
            <a:off x="7902742" y="5309268"/>
            <a:ext cx="2743200" cy="193899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4000" b="1">
                <a:solidFill>
                  <a:schemeClr val="accent1"/>
                </a:solidFill>
                <a:cs typeface="Calibri"/>
              </a:rPr>
              <a:t>DISCIPLINE WHEN NECESSARY</a:t>
            </a:r>
            <a:endParaRPr lang="en-US" sz="4000" dirty="0">
              <a:solidFill>
                <a:schemeClr val="accent1"/>
              </a:solidFill>
              <a:cs typeface="Calibri"/>
            </a:endParaRPr>
          </a:p>
        </p:txBody>
      </p:sp>
      <p:sp>
        <p:nvSpPr>
          <p:cNvPr id="7" name="TextBox 6">
            <a:extLst>
              <a:ext uri="{FF2B5EF4-FFF2-40B4-BE49-F238E27FC236}">
                <a16:creationId xmlns:a16="http://schemas.microsoft.com/office/drawing/2014/main" id="{F4D568F2-242B-4B49-AF86-8093AF9984FC}"/>
              </a:ext>
            </a:extLst>
          </p:cNvPr>
          <p:cNvSpPr txBox="1"/>
          <p:nvPr/>
        </p:nvSpPr>
        <p:spPr>
          <a:xfrm>
            <a:off x="8620460" y="4021721"/>
            <a:ext cx="2743200"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4000" b="1">
                <a:solidFill>
                  <a:schemeClr val="accent1"/>
                </a:solidFill>
                <a:cs typeface="Calibri"/>
              </a:rPr>
              <a:t>APPRAISELS</a:t>
            </a:r>
            <a:endParaRPr lang="en-US" sz="4000" dirty="0">
              <a:solidFill>
                <a:schemeClr val="accent1"/>
              </a:solidFill>
              <a:cs typeface="Calibri"/>
            </a:endParaRPr>
          </a:p>
        </p:txBody>
      </p:sp>
    </p:spTree>
    <p:extLst>
      <p:ext uri="{BB962C8B-B14F-4D97-AF65-F5344CB8AC3E}">
        <p14:creationId xmlns:p14="http://schemas.microsoft.com/office/powerpoint/2010/main" val="26625950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D5A575D-2CB0-4689-AE33-9E0A5DB9B9E5}"/>
              </a:ext>
            </a:extLst>
          </p:cNvPr>
          <p:cNvSpPr txBox="1"/>
          <p:nvPr/>
        </p:nvSpPr>
        <p:spPr>
          <a:xfrm>
            <a:off x="927768" y="887663"/>
            <a:ext cx="9868568" cy="526297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4800" b="1">
                <a:cs typeface="Calibri"/>
              </a:rPr>
              <a:t>JON ADAIR (2002) STATES:</a:t>
            </a:r>
            <a:endParaRPr lang="en-US" dirty="0">
              <a:cs typeface="Calibri"/>
            </a:endParaRPr>
          </a:p>
          <a:p>
            <a:endParaRPr lang="en-US" sz="4800" b="1" dirty="0">
              <a:cs typeface="Calibri"/>
            </a:endParaRPr>
          </a:p>
          <a:p>
            <a:r>
              <a:rPr lang="en-US" sz="4000" b="1" i="1">
                <a:cs typeface="Calibri"/>
              </a:rPr>
              <a:t>"TEAMWORK IS NO ACCIDENT, IT IS THE BY-PRODUCT OF GOOD LEADERSHIP... IF YOU GIVE PEOPLE RESPECT AND TRUST, SOME REAL RESPONSIBILITY, TOGETHER WITH A DEGREE OF INDEPENDENCE, THEY WILL REWARD YOU WITH THEIR BEST." </a:t>
            </a:r>
          </a:p>
        </p:txBody>
      </p:sp>
    </p:spTree>
    <p:extLst>
      <p:ext uri="{BB962C8B-B14F-4D97-AF65-F5344CB8AC3E}">
        <p14:creationId xmlns:p14="http://schemas.microsoft.com/office/powerpoint/2010/main" val="38821010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82A5F716-98EF-42EF-A471-87C6DFDCC7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Rockwell" panose="02060603020205020403"/>
              <a:ea typeface="+mn-ea"/>
              <a:cs typeface="+mn-cs"/>
            </a:endParaRPr>
          </a:p>
        </p:txBody>
      </p:sp>
      <p:sp>
        <p:nvSpPr>
          <p:cNvPr id="9" name="Freeform: Shape 8">
            <a:extLst>
              <a:ext uri="{FF2B5EF4-FFF2-40B4-BE49-F238E27FC236}">
                <a16:creationId xmlns:a16="http://schemas.microsoft.com/office/drawing/2014/main" id="{B87687D8-4EF1-4EF2-BF7E-74BB4A3D18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31529">
            <a:off x="2173916" y="2300932"/>
            <a:ext cx="4418757" cy="4259609"/>
          </a:xfrm>
          <a:custGeom>
            <a:avLst/>
            <a:gdLst>
              <a:gd name="connsiteX0" fmla="*/ 404107 w 4507111"/>
              <a:gd name="connsiteY0" fmla="*/ 0 h 4344781"/>
              <a:gd name="connsiteX1" fmla="*/ 371857 w 4507111"/>
              <a:gd name="connsiteY1" fmla="*/ 117359 h 4344781"/>
              <a:gd name="connsiteX2" fmla="*/ 307833 w 4507111"/>
              <a:gd name="connsiteY2" fmla="*/ 632970 h 4344781"/>
              <a:gd name="connsiteX3" fmla="*/ 3569418 w 4507111"/>
              <a:gd name="connsiteY3" fmla="*/ 4141149 h 4344781"/>
              <a:gd name="connsiteX4" fmla="*/ 4440861 w 4507111"/>
              <a:gd name="connsiteY4" fmla="*/ 4332480 h 4344781"/>
              <a:gd name="connsiteX5" fmla="*/ 4507111 w 4507111"/>
              <a:gd name="connsiteY5" fmla="*/ 4341752 h 4344781"/>
              <a:gd name="connsiteX6" fmla="*/ 4296045 w 4507111"/>
              <a:gd name="connsiteY6" fmla="*/ 4344781 h 4344781"/>
              <a:gd name="connsiteX7" fmla="*/ 3749565 w 4507111"/>
              <a:gd name="connsiteY7" fmla="*/ 4321853 h 4344781"/>
              <a:gd name="connsiteX8" fmla="*/ 36764 w 4507111"/>
              <a:gd name="connsiteY8" fmla="*/ 1629794 h 4344781"/>
              <a:gd name="connsiteX9" fmla="*/ 300069 w 4507111"/>
              <a:gd name="connsiteY9" fmla="*/ 144750 h 43447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507111" h="4344781">
                <a:moveTo>
                  <a:pt x="404107" y="0"/>
                </a:moveTo>
                <a:lnTo>
                  <a:pt x="371857" y="117359"/>
                </a:lnTo>
                <a:cubicBezTo>
                  <a:pt x="333827" y="278567"/>
                  <a:pt x="311875" y="450459"/>
                  <a:pt x="307833" y="632970"/>
                </a:cubicBezTo>
                <a:cubicBezTo>
                  <a:pt x="264711" y="2579752"/>
                  <a:pt x="2253987" y="3769243"/>
                  <a:pt x="3569418" y="4141149"/>
                </a:cubicBezTo>
                <a:cubicBezTo>
                  <a:pt x="3816061" y="4210881"/>
                  <a:pt x="4114807" y="4279754"/>
                  <a:pt x="4440861" y="4332480"/>
                </a:cubicBezTo>
                <a:lnTo>
                  <a:pt x="4507111" y="4341752"/>
                </a:lnTo>
                <a:lnTo>
                  <a:pt x="4296045" y="4344781"/>
                </a:lnTo>
                <a:cubicBezTo>
                  <a:pt x="4097363" y="4343711"/>
                  <a:pt x="3912623" y="4335104"/>
                  <a:pt x="3749565" y="4321853"/>
                </a:cubicBezTo>
                <a:cubicBezTo>
                  <a:pt x="2445102" y="4215850"/>
                  <a:pt x="356405" y="3466499"/>
                  <a:pt x="36764" y="1629794"/>
                </a:cubicBezTo>
                <a:cubicBezTo>
                  <a:pt x="-63123" y="1055823"/>
                  <a:pt x="45741" y="555869"/>
                  <a:pt x="300069" y="144750"/>
                </a:cubicBezTo>
                <a:close/>
              </a:path>
            </a:pathLst>
          </a:cu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panose="02060603020205020403"/>
              <a:ea typeface="+mn-ea"/>
              <a:cs typeface="+mn-cs"/>
            </a:endParaRPr>
          </a:p>
        </p:txBody>
      </p:sp>
      <p:pic>
        <p:nvPicPr>
          <p:cNvPr id="2" name="Picture 2" descr="Logo&#10;&#10;Description automatically generated">
            <a:extLst>
              <a:ext uri="{FF2B5EF4-FFF2-40B4-BE49-F238E27FC236}">
                <a16:creationId xmlns:a16="http://schemas.microsoft.com/office/drawing/2014/main" id="{777FE7FC-0530-45C0-9194-36520CFFD695}"/>
              </a:ext>
            </a:extLst>
          </p:cNvPr>
          <p:cNvPicPr>
            <a:picLocks noChangeAspect="1"/>
          </p:cNvPicPr>
          <p:nvPr/>
        </p:nvPicPr>
        <p:blipFill rotWithShape="1">
          <a:blip r:embed="rId2"/>
          <a:srcRect t="2234" r="1" b="5866"/>
          <a:stretch/>
        </p:blipFill>
        <p:spPr>
          <a:xfrm>
            <a:off x="2354578" y="544297"/>
            <a:ext cx="7761924" cy="5343065"/>
          </a:xfrm>
          <a:custGeom>
            <a:avLst/>
            <a:gdLst/>
            <a:ahLst/>
            <a:cxnLst/>
            <a:rect l="l" t="t" r="r" b="b"/>
            <a:pathLst>
              <a:path w="7761924" h="5343065">
                <a:moveTo>
                  <a:pt x="3025687" y="76"/>
                </a:moveTo>
                <a:cubicBezTo>
                  <a:pt x="3140786" y="756"/>
                  <a:pt x="3256631" y="6055"/>
                  <a:pt x="3372722" y="16088"/>
                </a:cubicBezTo>
                <a:cubicBezTo>
                  <a:pt x="5230178" y="176616"/>
                  <a:pt x="7761924" y="1424594"/>
                  <a:pt x="7761924" y="3316816"/>
                </a:cubicBezTo>
                <a:cubicBezTo>
                  <a:pt x="7646022" y="5237647"/>
                  <a:pt x="4988715" y="5423921"/>
                  <a:pt x="3701109" y="5320611"/>
                </a:cubicBezTo>
                <a:cubicBezTo>
                  <a:pt x="2413504" y="5217301"/>
                  <a:pt x="351800" y="4486992"/>
                  <a:pt x="36290" y="2696959"/>
                </a:cubicBezTo>
                <a:cubicBezTo>
                  <a:pt x="-259500" y="1018804"/>
                  <a:pt x="1299198" y="-10133"/>
                  <a:pt x="3025687" y="76"/>
                </a:cubicBezTo>
                <a:close/>
              </a:path>
            </a:pathLst>
          </a:custGeom>
        </p:spPr>
      </p:pic>
    </p:spTree>
    <p:extLst>
      <p:ext uri="{BB962C8B-B14F-4D97-AF65-F5344CB8AC3E}">
        <p14:creationId xmlns:p14="http://schemas.microsoft.com/office/powerpoint/2010/main" val="282446735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2">
            <a:extLst>
              <a:ext uri="{FF2B5EF4-FFF2-40B4-BE49-F238E27FC236}">
                <a16:creationId xmlns:a16="http://schemas.microsoft.com/office/drawing/2014/main" id="{EBB14A1F-F53C-45C9-A944-9A44077BE190}"/>
              </a:ext>
            </a:extLst>
          </p:cNvPr>
          <p:cNvGraphicFramePr>
            <a:graphicFrameLocks noGrp="1"/>
          </p:cNvGraphicFramePr>
          <p:nvPr>
            <p:extLst>
              <p:ext uri="{D42A27DB-BD31-4B8C-83A1-F6EECF244321}">
                <p14:modId xmlns:p14="http://schemas.microsoft.com/office/powerpoint/2010/main" val="3507338952"/>
              </p:ext>
            </p:extLst>
          </p:nvPr>
        </p:nvGraphicFramePr>
        <p:xfrm>
          <a:off x="886690" y="1981199"/>
          <a:ext cx="9304326" cy="4239487"/>
        </p:xfrm>
        <a:graphic>
          <a:graphicData uri="http://schemas.openxmlformats.org/drawingml/2006/table">
            <a:tbl>
              <a:tblPr firstRow="1" bandRow="1">
                <a:tableStyleId>{5C22544A-7EE6-4342-B048-85BDC9FD1C3A}</a:tableStyleId>
              </a:tblPr>
              <a:tblGrid>
                <a:gridCol w="6826827">
                  <a:extLst>
                    <a:ext uri="{9D8B030D-6E8A-4147-A177-3AD203B41FA5}">
                      <a16:colId xmlns:a16="http://schemas.microsoft.com/office/drawing/2014/main" val="1353661051"/>
                    </a:ext>
                  </a:extLst>
                </a:gridCol>
                <a:gridCol w="1194954">
                  <a:extLst>
                    <a:ext uri="{9D8B030D-6E8A-4147-A177-3AD203B41FA5}">
                      <a16:colId xmlns:a16="http://schemas.microsoft.com/office/drawing/2014/main" val="2633607335"/>
                    </a:ext>
                  </a:extLst>
                </a:gridCol>
                <a:gridCol w="1282545">
                  <a:extLst>
                    <a:ext uri="{9D8B030D-6E8A-4147-A177-3AD203B41FA5}">
                      <a16:colId xmlns:a16="http://schemas.microsoft.com/office/drawing/2014/main" val="1147590079"/>
                    </a:ext>
                  </a:extLst>
                </a:gridCol>
              </a:tblGrid>
              <a:tr h="605641">
                <a:tc>
                  <a:txBody>
                    <a:bodyPr/>
                    <a:lstStyle/>
                    <a:p>
                      <a:r>
                        <a:rPr lang="en-US"/>
                        <a:t>QUESTION</a:t>
                      </a:r>
                    </a:p>
                  </a:txBody>
                  <a:tcPr/>
                </a:tc>
                <a:tc>
                  <a:txBody>
                    <a:bodyPr/>
                    <a:lstStyle/>
                    <a:p>
                      <a:r>
                        <a:rPr lang="en-US"/>
                        <a:t>YES</a:t>
                      </a:r>
                    </a:p>
                  </a:txBody>
                  <a:tcPr/>
                </a:tc>
                <a:tc>
                  <a:txBody>
                    <a:bodyPr/>
                    <a:lstStyle/>
                    <a:p>
                      <a:r>
                        <a:rPr lang="en-US"/>
                        <a:t>NO</a:t>
                      </a:r>
                    </a:p>
                  </a:txBody>
                  <a:tcPr/>
                </a:tc>
                <a:extLst>
                  <a:ext uri="{0D108BD9-81ED-4DB2-BD59-A6C34878D82A}">
                    <a16:rowId xmlns:a16="http://schemas.microsoft.com/office/drawing/2014/main" val="1505984094"/>
                  </a:ext>
                </a:extLst>
              </a:tr>
              <a:tr h="605641">
                <a:tc>
                  <a:txBody>
                    <a:bodyPr/>
                    <a:lstStyle/>
                    <a:p>
                      <a:r>
                        <a:rPr lang="en-US"/>
                        <a:t>WAS MY CONTENT INFORMATIVE?</a:t>
                      </a:r>
                    </a:p>
                  </a:txBody>
                  <a:tcPr/>
                </a:tc>
                <a:tc>
                  <a:txBody>
                    <a:bodyPr/>
                    <a:lstStyle/>
                    <a:p>
                      <a:endParaRPr lang="en-US"/>
                    </a:p>
                  </a:txBody>
                  <a:tcPr/>
                </a:tc>
                <a:tc>
                  <a:txBody>
                    <a:bodyPr/>
                    <a:lstStyle/>
                    <a:p>
                      <a:endParaRPr lang="en-US"/>
                    </a:p>
                  </a:txBody>
                  <a:tcPr/>
                </a:tc>
                <a:extLst>
                  <a:ext uri="{0D108BD9-81ED-4DB2-BD59-A6C34878D82A}">
                    <a16:rowId xmlns:a16="http://schemas.microsoft.com/office/drawing/2014/main" val="4148509080"/>
                  </a:ext>
                </a:extLst>
              </a:tr>
              <a:tr h="605641">
                <a:tc>
                  <a:txBody>
                    <a:bodyPr/>
                    <a:lstStyle/>
                    <a:p>
                      <a:r>
                        <a:rPr lang="en-US"/>
                        <a:t>WAS MY VOICE CLEAR?</a:t>
                      </a:r>
                    </a:p>
                  </a:txBody>
                  <a:tcPr/>
                </a:tc>
                <a:tc>
                  <a:txBody>
                    <a:bodyPr/>
                    <a:lstStyle/>
                    <a:p>
                      <a:endParaRPr lang="en-US"/>
                    </a:p>
                  </a:txBody>
                  <a:tcPr/>
                </a:tc>
                <a:tc>
                  <a:txBody>
                    <a:bodyPr/>
                    <a:lstStyle/>
                    <a:p>
                      <a:endParaRPr lang="en-US"/>
                    </a:p>
                  </a:txBody>
                  <a:tcPr/>
                </a:tc>
                <a:extLst>
                  <a:ext uri="{0D108BD9-81ED-4DB2-BD59-A6C34878D82A}">
                    <a16:rowId xmlns:a16="http://schemas.microsoft.com/office/drawing/2014/main" val="307729560"/>
                  </a:ext>
                </a:extLst>
              </a:tr>
              <a:tr h="605641">
                <a:tc>
                  <a:txBody>
                    <a:bodyPr/>
                    <a:lstStyle/>
                    <a:p>
                      <a:r>
                        <a:rPr lang="en-US"/>
                        <a:t>WAS MY EYE CONTACT SUFFICIENT?</a:t>
                      </a:r>
                    </a:p>
                  </a:txBody>
                  <a:tcPr/>
                </a:tc>
                <a:tc>
                  <a:txBody>
                    <a:bodyPr/>
                    <a:lstStyle/>
                    <a:p>
                      <a:endParaRPr lang="en-US"/>
                    </a:p>
                  </a:txBody>
                  <a:tcPr/>
                </a:tc>
                <a:tc>
                  <a:txBody>
                    <a:bodyPr/>
                    <a:lstStyle/>
                    <a:p>
                      <a:endParaRPr lang="en-US"/>
                    </a:p>
                  </a:txBody>
                  <a:tcPr/>
                </a:tc>
                <a:extLst>
                  <a:ext uri="{0D108BD9-81ED-4DB2-BD59-A6C34878D82A}">
                    <a16:rowId xmlns:a16="http://schemas.microsoft.com/office/drawing/2014/main" val="3294263536"/>
                  </a:ext>
                </a:extLst>
              </a:tr>
              <a:tr h="605641">
                <a:tc>
                  <a:txBody>
                    <a:bodyPr/>
                    <a:lstStyle/>
                    <a:p>
                      <a:r>
                        <a:rPr lang="en-US"/>
                        <a:t>IF I WERE TO DO THIS AGAIN, HOW COULD I IMPROVE?</a:t>
                      </a:r>
                    </a:p>
                  </a:txBody>
                  <a:tcPr/>
                </a:tc>
                <a:tc>
                  <a:txBody>
                    <a:bodyPr/>
                    <a:lstStyle/>
                    <a:p>
                      <a:endParaRPr lang="en-US"/>
                    </a:p>
                  </a:txBody>
                  <a:tcPr/>
                </a:tc>
                <a:tc>
                  <a:txBody>
                    <a:bodyPr/>
                    <a:lstStyle/>
                    <a:p>
                      <a:endParaRPr lang="en-US"/>
                    </a:p>
                  </a:txBody>
                  <a:tcPr/>
                </a:tc>
                <a:extLst>
                  <a:ext uri="{0D108BD9-81ED-4DB2-BD59-A6C34878D82A}">
                    <a16:rowId xmlns:a16="http://schemas.microsoft.com/office/drawing/2014/main" val="449444928"/>
                  </a:ext>
                </a:extLst>
              </a:tr>
              <a:tr h="605641">
                <a:tc>
                  <a:txBody>
                    <a:bodyPr/>
                    <a:lstStyle/>
                    <a:p>
                      <a:endParaRPr lang="en-US"/>
                    </a:p>
                  </a:txBody>
                  <a:tcPr/>
                </a:tc>
                <a:tc>
                  <a:txBody>
                    <a:bodyPr/>
                    <a:lstStyle/>
                    <a:p>
                      <a:endParaRPr lang="en-US"/>
                    </a:p>
                  </a:txBody>
                  <a:tcPr/>
                </a:tc>
                <a:tc>
                  <a:txBody>
                    <a:bodyPr/>
                    <a:lstStyle/>
                    <a:p>
                      <a:endParaRPr lang="en-US"/>
                    </a:p>
                  </a:txBody>
                  <a:tcPr/>
                </a:tc>
                <a:extLst>
                  <a:ext uri="{0D108BD9-81ED-4DB2-BD59-A6C34878D82A}">
                    <a16:rowId xmlns:a16="http://schemas.microsoft.com/office/drawing/2014/main" val="708071427"/>
                  </a:ext>
                </a:extLst>
              </a:tr>
              <a:tr h="605641">
                <a:tc>
                  <a:txBody>
                    <a:bodyPr/>
                    <a:lstStyle/>
                    <a:p>
                      <a:endParaRPr lang="en-US"/>
                    </a:p>
                  </a:txBody>
                  <a:tcPr/>
                </a:tc>
                <a:tc>
                  <a:txBody>
                    <a:bodyPr/>
                    <a:lstStyle/>
                    <a:p>
                      <a:endParaRPr lang="en-US"/>
                    </a:p>
                  </a:txBody>
                  <a:tcPr/>
                </a:tc>
                <a:tc>
                  <a:txBody>
                    <a:bodyPr/>
                    <a:lstStyle/>
                    <a:p>
                      <a:endParaRPr lang="en-US"/>
                    </a:p>
                  </a:txBody>
                  <a:tcPr/>
                </a:tc>
                <a:extLst>
                  <a:ext uri="{0D108BD9-81ED-4DB2-BD59-A6C34878D82A}">
                    <a16:rowId xmlns:a16="http://schemas.microsoft.com/office/drawing/2014/main" val="2750544138"/>
                  </a:ext>
                </a:extLst>
              </a:tr>
            </a:tbl>
          </a:graphicData>
        </a:graphic>
      </p:graphicFrame>
      <p:sp>
        <p:nvSpPr>
          <p:cNvPr id="3" name="TextBox 2">
            <a:extLst>
              <a:ext uri="{FF2B5EF4-FFF2-40B4-BE49-F238E27FC236}">
                <a16:creationId xmlns:a16="http://schemas.microsoft.com/office/drawing/2014/main" id="{1717D7FD-417D-406F-9672-A8F6406BF67A}"/>
              </a:ext>
            </a:extLst>
          </p:cNvPr>
          <p:cNvSpPr txBox="1"/>
          <p:nvPr/>
        </p:nvSpPr>
        <p:spPr>
          <a:xfrm>
            <a:off x="4724400" y="609600"/>
            <a:ext cx="4336472"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a:cs typeface="Calibri"/>
              </a:rPr>
              <a:t>EVALUATION FORM</a:t>
            </a:r>
            <a:endParaRPr lang="en-US" sz="2800" b="1" dirty="0">
              <a:cs typeface="Calibri"/>
            </a:endParaRPr>
          </a:p>
        </p:txBody>
      </p:sp>
    </p:spTree>
    <p:extLst>
      <p:ext uri="{BB962C8B-B14F-4D97-AF65-F5344CB8AC3E}">
        <p14:creationId xmlns:p14="http://schemas.microsoft.com/office/powerpoint/2010/main" val="72056751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AF90F6-24FA-4C1A-8D67-D2B8F8E9C893}"/>
              </a:ext>
            </a:extLst>
          </p:cNvPr>
          <p:cNvSpPr>
            <a:spLocks noGrp="1"/>
          </p:cNvSpPr>
          <p:nvPr>
            <p:ph type="title"/>
          </p:nvPr>
        </p:nvSpPr>
        <p:spPr/>
        <p:txBody>
          <a:bodyPr/>
          <a:lstStyle/>
          <a:p>
            <a:r>
              <a:rPr lang="en-US" b="1" u="sng">
                <a:cs typeface="Calibri Light"/>
              </a:rPr>
              <a:t>REFERENCES</a:t>
            </a:r>
            <a:endParaRPr lang="en-US" b="1">
              <a:cs typeface="Calibri Light" panose="020F0302020204030204"/>
            </a:endParaRPr>
          </a:p>
        </p:txBody>
      </p:sp>
      <p:sp>
        <p:nvSpPr>
          <p:cNvPr id="3" name="TextBox 2">
            <a:extLst>
              <a:ext uri="{FF2B5EF4-FFF2-40B4-BE49-F238E27FC236}">
                <a16:creationId xmlns:a16="http://schemas.microsoft.com/office/drawing/2014/main" id="{A05F8D0D-67AD-40F4-B83E-C2095A7DAEC5}"/>
              </a:ext>
            </a:extLst>
          </p:cNvPr>
          <p:cNvSpPr txBox="1"/>
          <p:nvPr/>
        </p:nvSpPr>
        <p:spPr>
          <a:xfrm>
            <a:off x="362609" y="2162503"/>
            <a:ext cx="11939749" cy="31700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a:cs typeface="Calibri"/>
              </a:rPr>
              <a:t>1. Hind,D and Moss, S (2005) Employability Skills, Sunderland</a:t>
            </a:r>
            <a:endParaRPr lang="en-US" sz="2000" b="1" dirty="0">
              <a:cs typeface="Calibri"/>
            </a:endParaRPr>
          </a:p>
          <a:p>
            <a:endParaRPr lang="en-US" sz="2000" b="1" dirty="0">
              <a:cs typeface="Calibri"/>
            </a:endParaRPr>
          </a:p>
          <a:p>
            <a:r>
              <a:rPr lang="en-US" sz="2000" b="1">
                <a:cs typeface="Calibri"/>
              </a:rPr>
              <a:t>2. Coryll,E (2002) Revolutunize Teamwork 'How to create and lead accountable teams', Nashville Tenessee</a:t>
            </a:r>
            <a:endParaRPr lang="en-US" sz="2000" b="1" dirty="0">
              <a:cs typeface="Calibri"/>
            </a:endParaRPr>
          </a:p>
          <a:p>
            <a:endParaRPr lang="en-US" sz="2000" b="1" dirty="0">
              <a:cs typeface="Calibri"/>
            </a:endParaRPr>
          </a:p>
          <a:p>
            <a:r>
              <a:rPr lang="en-US" sz="2000" b="1">
                <a:cs typeface="Calibri"/>
              </a:rPr>
              <a:t>3. Adair,J (2002) 100 greatest ideas for effective leadership and </a:t>
            </a:r>
            <a:r>
              <a:rPr lang="en-US" sz="2000" b="1" dirty="0">
                <a:cs typeface="Calibri"/>
              </a:rPr>
              <a:t>management, West Sussex</a:t>
            </a:r>
          </a:p>
          <a:p>
            <a:endParaRPr lang="en-US" sz="2000" b="1" dirty="0">
              <a:cs typeface="Calibri"/>
            </a:endParaRPr>
          </a:p>
          <a:p>
            <a:r>
              <a:rPr lang="en-US" sz="2000" b="1">
                <a:cs typeface="Calibri"/>
              </a:rPr>
              <a:t>4. Whitmore,J (1992) coaching for performance, London</a:t>
            </a:r>
            <a:endParaRPr lang="en-US" sz="2000" b="1" dirty="0">
              <a:cs typeface="Calibri"/>
            </a:endParaRPr>
          </a:p>
          <a:p>
            <a:endParaRPr lang="en-US" sz="2000" b="1" dirty="0">
              <a:cs typeface="Calibri"/>
            </a:endParaRPr>
          </a:p>
          <a:p>
            <a:r>
              <a:rPr lang="en-US" sz="2000" b="1">
                <a:cs typeface="Calibri"/>
              </a:rPr>
              <a:t>5. Flemming,P (2004) Retail Management, Gloucestershire</a:t>
            </a:r>
            <a:endParaRPr lang="en-US" sz="2000" b="1" dirty="0">
              <a:cs typeface="Calibri"/>
            </a:endParaRPr>
          </a:p>
          <a:p>
            <a:endParaRPr lang="en-US" sz="2000" b="1" dirty="0">
              <a:cs typeface="Calibri"/>
            </a:endParaRPr>
          </a:p>
        </p:txBody>
      </p:sp>
    </p:spTree>
    <p:extLst>
      <p:ext uri="{BB962C8B-B14F-4D97-AF65-F5344CB8AC3E}">
        <p14:creationId xmlns:p14="http://schemas.microsoft.com/office/powerpoint/2010/main" val="358972079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18</Slides>
  <Notes>0</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office theme</vt:lpstr>
      <vt:lpstr>PowerPoint Presentation</vt:lpstr>
      <vt:lpstr>PRESENTATION PLAN</vt:lpstr>
      <vt:lpstr>PowerPoint Presentation</vt:lpstr>
      <vt:lpstr>                      WHAT IS A TEAM?</vt:lpstr>
      <vt:lpstr>PowerPoint Presentation</vt:lpstr>
      <vt:lpstr>WHITMORE ( 1992) STATES "...AN EFFECTIVE, HIGH PERFORMING TEAM WOULD BE WELL ENDOWED WITH:</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721</cp:revision>
  <dcterms:created xsi:type="dcterms:W3CDTF">2021-05-20T07:34:24Z</dcterms:created>
  <dcterms:modified xsi:type="dcterms:W3CDTF">2021-05-23T13:55:41Z</dcterms:modified>
</cp:coreProperties>
</file>