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3"/>
  </p:notesMasterIdLst>
  <p:sldIdLst>
    <p:sldId id="264" r:id="rId5"/>
    <p:sldId id="328" r:id="rId6"/>
    <p:sldId id="313" r:id="rId7"/>
    <p:sldId id="314" r:id="rId8"/>
    <p:sldId id="315" r:id="rId9"/>
    <p:sldId id="316" r:id="rId10"/>
    <p:sldId id="271" r:id="rId11"/>
    <p:sldId id="272" r:id="rId12"/>
    <p:sldId id="318" r:id="rId13"/>
    <p:sldId id="319" r:id="rId14"/>
    <p:sldId id="320" r:id="rId15"/>
    <p:sldId id="321" r:id="rId16"/>
    <p:sldId id="322" r:id="rId17"/>
    <p:sldId id="323" r:id="rId18"/>
    <p:sldId id="324" r:id="rId19"/>
    <p:sldId id="325" r:id="rId20"/>
    <p:sldId id="327" r:id="rId21"/>
    <p:sldId id="32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heme" Target="theme/theme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presProps" Target="pres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3/15/2026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is a chronic neurological disorder which is accompanied by frequent seizures associated with the abnormal functioning of the brain. The condition may occur at any age and has a great influence on the physical wellbeing, emotional and social functioning. Epilepsy patients need effective long-term care, treatment and support to enhance health outcomes and quality of life.</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is a brain condition that is marked with recurrent seizures which are as a result of irregular electrical broadcasts in the brain. The seizures can be behavioural, conscious or sensory. Epilepsy may occur in various types; among them are focal and generalized seizures. Seizures have to be controlled by using long-term medical management and monitoring to mitigate complications.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is a neurological disorder that is in the majority of cases prevalent in the world. The condition affects millions of people all over the world including a good number in the United Kingdom. Epilepsy burdens the world through the growing number of cases in the population and increased diagnosis. The prevailing trend underlines the significance of efficient healthcare and support systems.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may be exhibited in various forms according to the origin and mode of seizures. In focal, the onset of epilepsy is localized in a single area of the brain whereas in generalized both sides are involved at the same time. The structural epilepsy can be a result of brain damage or a result of a neurological disorder. To determine the treatment and long-term management plans, the proper classification is required.</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modifiable risk factors include those that can be controlled by modifying lifestyles by the individuals or medical practitioners through treatment and behavioural change. Control of sleep habits, alleviation of stress and taking of prescribed medications are very useful in controlling seizures.</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Biological or medical conditions that cannot be manipulated are called non-modifiable risk factors of epilepsy. Epilepsy may be predisposed by genetic factors, brain damages, stroke, neural disorders, and brain infections. These influences surround the structure or functionalities of the brain and make it prone to abnormal electrical activities which might result in repeated cases of seizures in the long run.</a:t>
            </a:r>
          </a:p>
          <a:p>
            <a:endParaRPr lang="en-IN" dirty="0"/>
          </a:p>
        </p:txBody>
      </p:sp>
      <p:sp>
        <p:nvSpPr>
          <p:cNvPr id="4" name="Slide Number Placeholder 3"/>
          <p:cNvSpPr>
            <a:spLocks noGrp="1"/>
          </p:cNvSpPr>
          <p:nvPr>
            <p:ph type="sldNum" sz="quarter" idx="5"/>
          </p:nvPr>
        </p:nvSpPr>
        <p:spPr/>
        <p:txBody>
          <a:bodyPr/>
          <a:lstStyle/>
          <a:p>
            <a:fld id="{D38D5170-3F7F-42B9-A6C2-3B97A40EAA3D}"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symptoms of epilepsy are different in relation to the kind of seizures involved. Most of them experience sudden convulsions, stiffness of the muscles or loss of consciousness. Certain patients complain of warning signs before experiencing seizures referred to as aura. The severity and prevalence of symptoms will vary in people with epilepsy.</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diagnosis consists of a clinical evaluation as well as a neurological test. Patient investigation includes review of patient history and symptoms by the healthcare professionals prior to conducting diagnostic investigations. Electroencephalography and brain imaging are techniques that assist in the confirmation of abnormal brain functioning. This will be because with early diagnosis, treatment can be administered early, and the seizures can be managed better.</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patients with symptoms of the seizure in the UK healthcare system turn to a general practitioner first. In the case of epilepsy suspicion, patients are sent to the specialist of neurology to undergo examination. Diagnosis is verified and proper treatment plans created by neurologists. Long-term support and care is then given by multidisciplinary teams.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treatment of epilepsy is aimed at reducing the number of seizures and improving the quality of life. The most common form of treatment is that of anti-seizure drugs. Surgical procedures can also be discussed in situations when drugs fail to work out. This can be further enhanced by self-management education and support programs in order to improve patient outcomes.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Epilepsy may produce serious social and economic effects on patients and their families. Epilepsy presents a lot of problems to many individuals in terms of education, employment and social participation. Possibly, caregivers undergo emotional and financial difficulties too. The illness usually involves long-term health treatment and assistance.</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Even though epilepsy is an incurable condition, there is a set of measures that can be taken to minimize risks of attacks and complications. It is necessary to prevent brain injuries and adhere to medication. The reduction in seizure triggers can be kept at the minimum through lifestyle management like proper sleep and lessening stress. Treatment in the initial stages is also less risky.</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The co-production model focuses on collaboration between the patients and healthcare professionals in epilepsy management. Epileptic patients engage themselves in the process of planning and decision making towards treatment. This partnership practice enhances communication, compliance to treatment and the health outcomes.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effectLst/>
                <a:latin typeface="+mn-lt"/>
                <a:ea typeface="+mn-ea"/>
                <a:cs typeface="+mn-cs"/>
              </a:rPr>
              <a:t>Patients with epilepsy also require person-centred care. The medical personnel create customised care strategies according to the health requirements and the way of life of the patient. Integrated care services, such as self-management education, assist people in controlling seizures and enhancing their wellbeing. Long-term care outcomes are also enhanced with the help of support interventions.</a:t>
            </a:r>
          </a:p>
          <a:p>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Treatment of epilepsy needs to be treated with a combination of medical therapy, lifestyle interventions and life-long follow-up. Adherence can be improved by education and collaborative care of patients and healthcare professionals, based on minimizing triggers of seizures and long-term health results.</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3/15/2026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345"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3/15/2026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3/15/2026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t>3/15/2026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3/15/2026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anose="02020404030301010803"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200" kern="1200">
          <a:solidFill>
            <a:schemeClr val="tx1"/>
          </a:solidFill>
          <a:latin typeface="+mn-lt"/>
          <a:ea typeface="+mn-ea"/>
          <a:cs typeface="+mn-cs"/>
        </a:defRPr>
      </a:lvl5pPr>
      <a:lvl6pPr marL="160020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6pPr>
      <a:lvl7pPr marL="1899920"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7pPr>
      <a:lvl8pPr marL="220027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8pPr>
      <a:lvl9pPr marL="2499995" indent="-228600" algn="l" defTabSz="914400" rtl="0" eaLnBrk="1" latinLnBrk="0" hangingPunct="1">
        <a:lnSpc>
          <a:spcPct val="100000"/>
        </a:lnSpc>
        <a:spcBef>
          <a:spcPts val="500"/>
        </a:spcBef>
        <a:buClr>
          <a:schemeClr val="tx1">
            <a:lumMod val="85000"/>
            <a:lumOff val="15000"/>
          </a:schemeClr>
        </a:buClr>
        <a:buFont typeface="Garamond" panose="02020404030301010803"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4.xml"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5.xml" /><Relationship Id="rId1" Type="http://schemas.openxmlformats.org/officeDocument/2006/relationships/slideLayout" Target="../slideLayouts/slideLayout4.xml" /></Relationships>
</file>

<file path=ppt/slides/_rels/slide1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6.xml" /><Relationship Id="rId1" Type="http://schemas.openxmlformats.org/officeDocument/2006/relationships/slideLayout" Target="../slideLayouts/slideLayout4.xml" /></Relationships>
</file>

<file path=ppt/slides/_rels/slide18.xml.rels><?xml version="1.0" encoding="UTF-8" standalone="yes"?>
<Relationships xmlns="http://schemas.openxmlformats.org/package/2006/relationships"><Relationship Id="rId8" Type="http://schemas.openxmlformats.org/officeDocument/2006/relationships/hyperlink" Target="https://www.sciencedirect.com/science/article/pii/S105913112300081X" TargetMode="External" /><Relationship Id="rId13" Type="http://schemas.openxmlformats.org/officeDocument/2006/relationships/hyperlink" Target="https://www.frontiersin.org/journals/neurology/articles/10.3389/fneur.2025.1654687/pdf" TargetMode="External" /><Relationship Id="rId18" Type="http://schemas.openxmlformats.org/officeDocument/2006/relationships/hyperlink" Target="https://www.nice.org.uk/guidance/qs211" TargetMode="External" /><Relationship Id="rId26" Type="http://schemas.openxmlformats.org/officeDocument/2006/relationships/hyperlink" Target="https://www.frontiersin.org/journals/neurology/articles/10.3389/fneur.2024.1448596/pdf" TargetMode="External" /><Relationship Id="rId3" Type="http://schemas.openxmlformats.org/officeDocument/2006/relationships/hyperlink" Target="https://www.sciencedirect.com/science/article/pii/S1525505025001970" TargetMode="External" /><Relationship Id="rId21" Type="http://schemas.openxmlformats.org/officeDocument/2006/relationships/hyperlink" Target="https://www.sciencedirect.com/science/article/pii/S0882596324003373" TargetMode="External" /><Relationship Id="rId7" Type="http://schemas.openxmlformats.org/officeDocument/2006/relationships/hyperlink" Target="https://www.cochranelibrary.com/cdsr/doi/10.1002/14651858.CD006245.pub5/pdf/full" TargetMode="External" /><Relationship Id="rId12" Type="http://schemas.openxmlformats.org/officeDocument/2006/relationships/hyperlink" Target="https://www.sciencedirect.com/science/article/pii/S1525505026000363" TargetMode="External" /><Relationship Id="rId17" Type="http://schemas.openxmlformats.org/officeDocument/2006/relationships/hyperlink" Target="https://www.nice.org.uk/guidance/ng217" TargetMode="External" /><Relationship Id="rId25" Type="http://schemas.openxmlformats.org/officeDocument/2006/relationships/hyperlink" Target="https://www.frontiersin.org/journals/neurology/articles/10.3389/fneur.2025.1657256/pdf" TargetMode="External" /><Relationship Id="rId2" Type="http://schemas.openxmlformats.org/officeDocument/2006/relationships/hyperlink" Target="https://bjgpopen.org/content/bjgpoa/8/4/BJGPO.2024.0072.full.pdf" TargetMode="External" /><Relationship Id="rId16" Type="http://schemas.openxmlformats.org/officeDocument/2006/relationships/hyperlink" Target="https://www.england.nhs.uk/rightcare/wp-content/uploads/sites/40/2020/03/rightcare-epilepsy-toolkit-v2.pdf" TargetMode="External" /><Relationship Id="rId20" Type="http://schemas.openxmlformats.org/officeDocument/2006/relationships/hyperlink" Target="https://www.sciencedirect.com/science/article/pii/S1525505025002343" TargetMode="External" /><Relationship Id="rId1" Type="http://schemas.openxmlformats.org/officeDocument/2006/relationships/slideLayout" Target="../slideLayouts/slideLayout4.xml" /><Relationship Id="rId6" Type="http://schemas.openxmlformats.org/officeDocument/2006/relationships/hyperlink" Target="https://www.thelancet.com/pdfs/journals/lanpub/PIIS2468-2667(24)00302-5.pdf" TargetMode="External" /><Relationship Id="rId11" Type="http://schemas.openxmlformats.org/officeDocument/2006/relationships/hyperlink" Target="https://pmc.ncbi.nlm.nih.gov/articles/PMC10023652/pdf/CD015284.pdf" TargetMode="External" /><Relationship Id="rId24" Type="http://schemas.openxmlformats.org/officeDocument/2006/relationships/hyperlink" Target="https://pmc.ncbi.nlm.nih.gov/articles/PMC9169940/pdf/WNL-2022-200542.pdf" TargetMode="External" /><Relationship Id="rId5" Type="http://schemas.openxmlformats.org/officeDocument/2006/relationships/hyperlink" Target="https://www.epilepsy.org.uk/app/uploads/2025/10/EP_Spring25.pdf" TargetMode="External" /><Relationship Id="rId15" Type="http://schemas.openxmlformats.org/officeDocument/2006/relationships/hyperlink" Target="https://www.jmir.org/2025/1/e70665/" TargetMode="External" /><Relationship Id="rId23" Type="http://schemas.openxmlformats.org/officeDocument/2006/relationships/hyperlink" Target="https://pmc.ncbi.nlm.nih.gov/articles/PMC10921962/pdf/ijic-24-1-7659.pdf" TargetMode="External" /><Relationship Id="rId10" Type="http://schemas.openxmlformats.org/officeDocument/2006/relationships/hyperlink" Target="https://www.sciencedirect.com/science/article/pii/S1525505025002240" TargetMode="External" /><Relationship Id="rId19" Type="http://schemas.openxmlformats.org/officeDocument/2006/relationships/hyperlink" Target="https://www.sciencedirect.com/science/article/pii/S1059131122001169" TargetMode="External" /><Relationship Id="rId4" Type="http://schemas.openxmlformats.org/officeDocument/2006/relationships/hyperlink" Target="https://journals.sagepub.com/doi/pdf/10.1177/1535759720947438" TargetMode="External" /><Relationship Id="rId9" Type="http://schemas.openxmlformats.org/officeDocument/2006/relationships/hyperlink" Target="https://onlinelibrary.wiley.com/doi/pdf/10.1111/epi.18252" TargetMode="External" /><Relationship Id="rId14" Type="http://schemas.openxmlformats.org/officeDocument/2006/relationships/hyperlink" Target="https://journals.plos.org/plosone/article/file?id=10.1371/journal.pone.0305547&amp;type=printable" TargetMode="External" /><Relationship Id="rId22" Type="http://schemas.openxmlformats.org/officeDocument/2006/relationships/hyperlink" Target="https://www.frontiersin.org/journals/neurology/articles/10.3389/fneur.2024.1418926/pdf" TargetMode="External" /><Relationship Id="rId27" Type="http://schemas.openxmlformats.org/officeDocument/2006/relationships/hyperlink" Target="https://www.pedneur.com/article/S0887-8994(25)00216-4/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71015" y="2268220"/>
            <a:ext cx="8649970" cy="2173605"/>
          </a:xfrm>
        </p:spPr>
        <p:txBody>
          <a:bodyPr>
            <a:noAutofit/>
          </a:bodyPr>
          <a:lstStyle/>
          <a:p>
            <a:pPr algn="ctr">
              <a:lnSpc>
                <a:spcPct val="107000"/>
              </a:lnSpc>
              <a:spcAft>
                <a:spcPts val="800"/>
              </a:spcAft>
              <a:buNone/>
            </a:pPr>
            <a:r>
              <a:rPr lang="en-IN" sz="5400" b="1" kern="100" dirty="0">
                <a:effectLst/>
                <a:latin typeface="Times New Roman" panose="02020603050405020304" pitchFamily="18" charset="0"/>
                <a:ea typeface="Calibri" panose="020F0502020204030204" pitchFamily="34" charset="0"/>
              </a:rPr>
              <a:t>Epilepsy: Long-Term Care and Support</a:t>
            </a:r>
            <a:endParaRPr lang="en-IN" sz="5400" kern="100" dirty="0">
              <a:effectLst/>
              <a:latin typeface="Times New Roman" panose="02020603050405020304" pitchFamily="18" charset="0"/>
              <a:ea typeface="Calibri" panose="020F0502020204030204" pitchFamily="34" charset="0"/>
            </a:endParaRPr>
          </a:p>
        </p:txBody>
      </p:sp>
      <p:sp>
        <p:nvSpPr>
          <p:cNvPr id="4" name="Text Box 3"/>
          <p:cNvSpPr txBox="1"/>
          <p:nvPr/>
        </p:nvSpPr>
        <p:spPr>
          <a:xfrm>
            <a:off x="2565400" y="4280535"/>
            <a:ext cx="7791450" cy="1123950"/>
          </a:xfrm>
          <a:prstGeom prst="rect">
            <a:avLst/>
          </a:prstGeom>
          <a:noFill/>
        </p:spPr>
        <p:txBody>
          <a:bodyPr wrap="square" rtlCol="0">
            <a:noAutofit/>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188720"/>
            <a:ext cx="10058400" cy="4763770"/>
          </a:xfrm>
        </p:spPr>
        <p:txBody>
          <a:bodyPr/>
          <a:lstStyle/>
          <a:p>
            <a:endParaRPr lang="en-US"/>
          </a:p>
          <a:p>
            <a:pPr marL="0" indent="0">
              <a:buNone/>
            </a:pPr>
            <a:r>
              <a:rPr lang="en-IN" altLang="en-US" sz="2400" b="1">
                <a:latin typeface="Calibri Light" panose="020F0302020204030204" charset="0"/>
                <a:cs typeface="Calibri Light" panose="020F0302020204030204" charset="0"/>
              </a:rPr>
              <a:t>Student Name: Krishaben Ahir</a:t>
            </a:r>
          </a:p>
          <a:p>
            <a:pPr marL="0" indent="0">
              <a:buNone/>
            </a:pPr>
            <a:r>
              <a:rPr lang="en-IN" altLang="en-US" sz="2400" b="1">
                <a:latin typeface="Calibri Light" panose="020F0302020204030204" charset="0"/>
                <a:cs typeface="Calibri Light" panose="020F0302020204030204" charset="0"/>
              </a:rPr>
              <a:t>Student ID: 2527055</a:t>
            </a:r>
          </a:p>
          <a:p>
            <a:pPr marL="0" indent="0">
              <a:buNone/>
            </a:pPr>
            <a:r>
              <a:rPr lang="en-IN" altLang="en-US" sz="2400" b="1">
                <a:latin typeface="Calibri Light" panose="020F0302020204030204" charset="0"/>
                <a:cs typeface="Calibri Light" panose="020F0302020204030204" charset="0"/>
              </a:rPr>
              <a:t>Module Name &amp; Code: Community Care and Management of  Longer - term</a:t>
            </a:r>
          </a:p>
          <a:p>
            <a:pPr marL="0" indent="0">
              <a:buNone/>
            </a:pPr>
            <a:r>
              <a:rPr lang="en-IN" altLang="en-US" sz="2400" b="1">
                <a:latin typeface="Calibri Light" panose="020F0302020204030204" charset="0"/>
                <a:cs typeface="Calibri Light" panose="020F0302020204030204" charset="0"/>
              </a:rPr>
              <a:t>                                          Conditions (LCHS7003)</a:t>
            </a:r>
          </a:p>
          <a:p>
            <a:pPr marL="0" indent="0">
              <a:buNone/>
            </a:pPr>
            <a:r>
              <a:rPr lang="en-IN" altLang="en-US" sz="2400" b="1">
                <a:latin typeface="Calibri Light" panose="020F0302020204030204" charset="0"/>
                <a:cs typeface="Calibri Light" panose="020F0302020204030204" charset="0"/>
              </a:rPr>
              <a:t>Lecturer Name: Dr. Raheela Shaikh</a:t>
            </a:r>
          </a:p>
          <a:p>
            <a:pPr marL="0" indent="0">
              <a:buNone/>
            </a:pPr>
            <a:r>
              <a:rPr lang="en-IN" altLang="en-US" sz="2400" b="1">
                <a:latin typeface="Calibri Light" panose="020F0302020204030204" charset="0"/>
                <a:cs typeface="Calibri Light" panose="020F0302020204030204" charset="0"/>
              </a:rPr>
              <a:t>Institution Name : University  Of Wales Trinity Saint David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p:cNvSpPr>
            <a:spLocks noGrp="1"/>
          </p:cNvSpPr>
          <p:nvPr>
            <p:ph sz="half" idx="1"/>
          </p:nvPr>
        </p:nvSpPr>
        <p:spPr>
          <a:xfrm>
            <a:off x="1066799" y="2103120"/>
            <a:ext cx="5029201" cy="3695796"/>
          </a:xfrm>
          <a:solidFill>
            <a:schemeClr val="bg1"/>
          </a:solidFill>
        </p:spPr>
        <p:txBody>
          <a:bodyPr>
            <a:normAutofit/>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is a chronic neurological disorder causing recurrent seizures (Engel and Mody,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Seizures occur due to abnormal electrical activity in the brain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The condition affects physical, psychological and social wellbeing (Cui et al.,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Long-term care improves quality of life and seizure management (Cotterill et al., 2024).</a:t>
            </a:r>
          </a:p>
          <a:p>
            <a:endParaRPr lang="en-IN" dirty="0"/>
          </a:p>
        </p:txBody>
      </p:sp>
      <p:pic>
        <p:nvPicPr>
          <p:cNvPr id="3" name="Picture 2"/>
          <p:cNvPicPr>
            <a:picLocks noChangeAspect="1"/>
          </p:cNvPicPr>
          <p:nvPr/>
        </p:nvPicPr>
        <p:blipFill>
          <a:blip r:embed="rId3"/>
          <a:stretch>
            <a:fillRect/>
          </a:stretch>
        </p:blipFill>
        <p:spPr>
          <a:xfrm>
            <a:off x="6322247" y="2052900"/>
            <a:ext cx="4802953" cy="379623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Definition of Epilepsy</a:t>
            </a:r>
            <a:endParaRPr lang="en-IN" dirty="0"/>
          </a:p>
        </p:txBody>
      </p:sp>
      <p:sp>
        <p:nvSpPr>
          <p:cNvPr id="3" name="Content Placeholder 2"/>
          <p:cNvSpPr>
            <a:spLocks noGrp="1"/>
          </p:cNvSpPr>
          <p:nvPr>
            <p:ph sz="half" idx="1"/>
          </p:nvPr>
        </p:nvSpPr>
        <p:spPr>
          <a:solidFill>
            <a:schemeClr val="bg1"/>
          </a:solidFill>
        </p:spPr>
        <p:txBody>
          <a:bodyPr>
            <a:normAutofit lnSpcReduction="10000"/>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is defined as a disorder causing recurrent unprovoked seizures (Engel and Mody,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Seizures result from excessive neuronal activity in the brain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The condition may involve focal or generalized seizure types (Vining et al., 2022).</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requires ongoing treatment and long-term clinical management (Spencer, 2016).</a:t>
            </a:r>
          </a:p>
          <a:p>
            <a:endParaRPr lang="en-IN" dirty="0"/>
          </a:p>
        </p:txBody>
      </p:sp>
      <p:pic>
        <p:nvPicPr>
          <p:cNvPr id="2052" name="Picture 4" descr="Neuroimaging of epilepsy | MedLink Neurolog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61125" y="2228453"/>
            <a:ext cx="4664075" cy="34980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Epilepsy Statistics (Global and UK)</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Approximately 50 million people globally live with epilepsy (Feigin et al., 2025).</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prevalence continues increasing worldwide (Yang et al., 2024).</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Around 600,000 people in the UK have epilepsy (Epilepsy Action,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contributes significantly to global neurological disease burden (Shan et al., 2024).</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313641" y="2014194"/>
            <a:ext cx="4664075" cy="347954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Types of Epilepsy</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Focal epilepsy originates from a specific brain region (Vining et al.,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Generalized epilepsy affects both hemispheres of the brain (Engel and Mody,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Structural epilepsy results from brain injury or disease (Zelano,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Classification guides diagnosis and treatment planning (NICE, 2022).</a:t>
            </a:r>
          </a:p>
          <a:p>
            <a:endParaRPr lang="en-IN" dirty="0"/>
          </a:p>
        </p:txBody>
      </p:sp>
      <p:pic>
        <p:nvPicPr>
          <p:cNvPr id="6" name="Content Placeholder 5"/>
          <p:cNvPicPr>
            <a:picLocks noGrp="1" noChangeAspect="1"/>
          </p:cNvPicPr>
          <p:nvPr>
            <p:ph sz="half" idx="2"/>
          </p:nvPr>
        </p:nvPicPr>
        <p:blipFill>
          <a:blip r:embed="rId3"/>
          <a:stretch>
            <a:fillRect/>
          </a:stretch>
        </p:blipFill>
        <p:spPr>
          <a:xfrm>
            <a:off x="6302477" y="2103120"/>
            <a:ext cx="4975123" cy="30686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pPr>
              <a:lnSpc>
                <a:spcPct val="107000"/>
              </a:lnSpc>
              <a:spcAft>
                <a:spcPts val="800"/>
              </a:spcAft>
            </a:pPr>
            <a:r>
              <a:rPr lang="en-IN" sz="3600" b="1" kern="100" dirty="0">
                <a:effectLst/>
                <a:latin typeface="Times New Roman" panose="02020603050405020304" pitchFamily="18" charset="0"/>
                <a:ea typeface="Calibri" panose="020F0502020204030204" pitchFamily="34" charset="0"/>
              </a:rPr>
              <a:t>Modifiable Risk Factors of Epilepsy</a:t>
            </a:r>
            <a:endParaRPr lang="en-IN" dirty="0"/>
          </a:p>
        </p:txBody>
      </p:sp>
      <p:sp>
        <p:nvSpPr>
          <p:cNvPr id="3" name="Content Placeholder 2"/>
          <p:cNvSpPr>
            <a:spLocks noGrp="1"/>
          </p:cNvSpPr>
          <p:nvPr>
            <p:ph sz="half" idx="1"/>
          </p:nvPr>
        </p:nvSpPr>
        <p:spPr>
          <a:solidFill>
            <a:schemeClr val="bg1"/>
          </a:solidFill>
        </p:spPr>
        <p:txBody>
          <a:bodyPr>
            <a:normAutofit fontScale="92500" lnSpcReduction="10000"/>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Sleep deprivation may trigger seizures and worsen epilepsy symptoms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Stress and unhealthy lifestyle behaviours can increase seizure frequency.</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Poor adherence to anti-seizure medication can lead to uncontrolled seizures (Wang and Liu, 2025).</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Lack of proper lifestyle management such as irregular sleep patterns may increase seizure risk.</a:t>
            </a:r>
          </a:p>
          <a:p>
            <a:endParaRPr lang="en-IN" dirty="0"/>
          </a:p>
        </p:txBody>
      </p:sp>
      <p:pic>
        <p:nvPicPr>
          <p:cNvPr id="1026" name="Picture 2" descr="Headache and Fatigue: Possible Cause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987845" y="2103120"/>
            <a:ext cx="5137355" cy="37490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3600" b="1" dirty="0">
                <a:effectLst/>
                <a:latin typeface="Times New Roman" panose="02020603050405020304" pitchFamily="18" charset="0"/>
                <a:ea typeface="Calibri" panose="020F0502020204030204" pitchFamily="34" charset="0"/>
              </a:rPr>
              <a:t>Non-Modifiable Risk Factors of Epilepsy</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Genetic predisposition or family history of epilepsy (Engel and Mody, 2022).</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Brain injury or traumatic brain damage (Zelano, 2025).</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Stroke or neurological disorders affecting the brain.</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Brain infections or structural abnormalities in the brain.</a:t>
            </a:r>
          </a:p>
          <a:p>
            <a:endParaRPr lang="en-IN" dirty="0"/>
          </a:p>
        </p:txBody>
      </p:sp>
      <p:pic>
        <p:nvPicPr>
          <p:cNvPr id="2050" name="Picture 2" descr="Illustration of common imaging following traumatic brain injur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968181" y="2103119"/>
            <a:ext cx="5157019" cy="37490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Signs and Symptoms</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Seizures involve sudden abnormal movements or loss of awareness (Vining et al.,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Symptoms may include convulsions, confusion and sensory disturbances (Engel and Mody,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Some patients experience aura before seizure onset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Symptoms vary depending on seizure type and severity (Spencer, 2016).</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919119" y="2103438"/>
            <a:ext cx="3748087" cy="374808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Initial Assessment of Epilepsy</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Diagnosis begins with clinical assessment and patient history (NICE,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Electroencephalography identifies abnormal brain activity (Engel and Mody,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Brain imaging helps detect structural abnormalities (Zelano,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Early diagnosis supports effective treatment and seizure control (NICE, 2023).</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61125" y="2212056"/>
            <a:ext cx="4664075" cy="35308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NHS Care Pathway (GP to Specialist Care)</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Patients often first consult general practitioners for seizure symptoms (NHS England, 2020).</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GPs refer suspected cases to neurologists for assessment (NICE,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Specialists confirm diagnosis and initiate treatment plans (Cotterill et al., 2024).</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Multidisciplinary teams support long-term epilepsy care (Spanos et al., 2024).</a:t>
            </a:r>
          </a:p>
          <a:p>
            <a:endParaRPr lang="en-IN" dirty="0"/>
          </a:p>
        </p:txBody>
      </p:sp>
      <p:pic>
        <p:nvPicPr>
          <p:cNvPr id="4100" name="Picture 4" descr="Understanding Seizures and What to Do If You Have One | University Hospital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27174" y="2103121"/>
            <a:ext cx="5097391" cy="37490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Management and Treatment (UK Guidance)</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Anti-seizure medications control seizures in many patients (NICE,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Treatment plans follow national epilepsy management guidelines (NICE, 2023).</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Surgical interventions may be considered for severe epilepsy (Engel and Mody, 2022).</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Self-management programs improve seizure control and wellbeing (</a:t>
            </a:r>
            <a:r>
              <a:rPr lang="en-IN" sz="1800" kern="100" dirty="0" err="1">
                <a:effectLst/>
                <a:latin typeface="Times New Roman" panose="02020603050405020304" pitchFamily="18" charset="0"/>
                <a:ea typeface="Calibri" panose="020F0502020204030204" pitchFamily="34" charset="0"/>
              </a:rPr>
              <a:t>Sajatovic</a:t>
            </a:r>
            <a:r>
              <a:rPr lang="en-IN" sz="1800" kern="100" dirty="0">
                <a:effectLst/>
                <a:latin typeface="Times New Roman" panose="02020603050405020304" pitchFamily="18" charset="0"/>
                <a:ea typeface="Calibri" panose="020F0502020204030204" pitchFamily="34" charset="0"/>
              </a:rPr>
              <a:t> et al., 2025).</a:t>
            </a:r>
          </a:p>
          <a:p>
            <a:endParaRPr lang="en-IN" dirty="0"/>
          </a:p>
        </p:txBody>
      </p:sp>
      <p:pic>
        <p:nvPicPr>
          <p:cNvPr id="9" name="Content Placeholder 8"/>
          <p:cNvPicPr>
            <a:picLocks noGrp="1" noChangeAspect="1"/>
          </p:cNvPicPr>
          <p:nvPr>
            <p:ph sz="half" idx="2"/>
          </p:nvPr>
        </p:nvPicPr>
        <p:blipFill>
          <a:blip r:embed="rId3"/>
          <a:stretch>
            <a:fillRect/>
          </a:stretch>
        </p:blipFill>
        <p:spPr>
          <a:xfrm>
            <a:off x="6096001" y="2103438"/>
            <a:ext cx="5029200" cy="3748087"/>
          </a:xfrm>
          <a:prstGeom prst="rect">
            <a:avLst/>
          </a:prstGeom>
        </p:spPr>
      </p:pic>
      <p:sp>
        <p:nvSpPr>
          <p:cNvPr id="7" name="AutoShape 2"/>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IN"/>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Epilepsy affects employment, education and social participation (Cui et al., 2025).</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Caregivers often experience psychological and financial stress (Kiely et al., 2026).</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Long-term healthcare costs increase economic burden (Feigin et al.,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Mental health disorders frequently occur alongside epilepsy (</a:t>
            </a:r>
            <a:r>
              <a:rPr lang="en-IN" sz="1800" kern="100" dirty="0" err="1">
                <a:effectLst/>
                <a:latin typeface="Times New Roman" panose="02020603050405020304" pitchFamily="18" charset="0"/>
                <a:ea typeface="Calibri" panose="020F0502020204030204" pitchFamily="34" charset="0"/>
              </a:rPr>
              <a:t>Gaitatzis</a:t>
            </a:r>
            <a:r>
              <a:rPr lang="en-IN" sz="1800" kern="100" dirty="0">
                <a:effectLst/>
                <a:latin typeface="Times New Roman" panose="02020603050405020304" pitchFamily="18" charset="0"/>
                <a:ea typeface="Calibri" panose="020F0502020204030204" pitchFamily="34" charset="0"/>
              </a:rPr>
              <a:t> and Majeed, 2023).</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61125" y="2441009"/>
            <a:ext cx="4664075" cy="307294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 Prevention and Risk Reduction</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Preventing brain injury reduces epilepsy risk (Zelano, 2025).</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Medication adherence helps prevent seizure recurrence (Wang and Liu, 2025).</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Lifestyle management including sleep and stress control reduces triggers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Early treatment may prevent severe complications such as SUDEP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61763" y="2103438"/>
            <a:ext cx="4205444" cy="374808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Co-Production Model</a:t>
            </a:r>
            <a:endParaRPr lang="en-IN" dirty="0"/>
          </a:p>
        </p:txBody>
      </p:sp>
      <p:sp>
        <p:nvSpPr>
          <p:cNvPr id="3" name="Content Placeholder 2"/>
          <p:cNvSpPr>
            <a:spLocks noGrp="1"/>
          </p:cNvSpPr>
          <p:nvPr>
            <p:ph sz="half" idx="1"/>
          </p:nvPr>
        </p:nvSpPr>
        <p:spPr>
          <a:solidFill>
            <a:schemeClr val="bg1"/>
          </a:solidFill>
        </p:spPr>
        <p:txBody>
          <a:bodyPr>
            <a:normAutofit lnSpcReduction="10000"/>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Co-production promotes collaboration between patients and healthcare professionals (Spanos et al., 2024).</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Patients actively participate in treatment planning and decisions (Cotterill et al., 2024).</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Shared decision-making improves treatment adherence (</a:t>
            </a:r>
            <a:r>
              <a:rPr lang="en-IN" sz="1800" kern="100" dirty="0" err="1">
                <a:effectLst/>
                <a:latin typeface="Times New Roman" panose="02020603050405020304" pitchFamily="18" charset="0"/>
                <a:ea typeface="Calibri" panose="020F0502020204030204" pitchFamily="34" charset="0"/>
              </a:rPr>
              <a:t>Sajatovic</a:t>
            </a:r>
            <a:r>
              <a:rPr lang="en-IN" sz="1800" kern="100" dirty="0">
                <a:effectLst/>
                <a:latin typeface="Times New Roman" panose="02020603050405020304" pitchFamily="18" charset="0"/>
                <a:ea typeface="Calibri" panose="020F0502020204030204" pitchFamily="34" charset="0"/>
              </a:rPr>
              <a:t> et al.,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Collaborative care improves long-term epilepsy management outcomes (Kiriakopoulos et al., 2025).</a:t>
            </a:r>
          </a:p>
          <a:p>
            <a:endParaRPr lang="en-IN" dirty="0"/>
          </a:p>
        </p:txBody>
      </p:sp>
      <p:pic>
        <p:nvPicPr>
          <p:cNvPr id="5" name="Content Placeholder 4"/>
          <p:cNvPicPr>
            <a:picLocks noGrp="1" noChangeAspect="1"/>
          </p:cNvPicPr>
          <p:nvPr>
            <p:ph sz="half" idx="2"/>
          </p:nvPr>
        </p:nvPicPr>
        <p:blipFill>
          <a:blip r:embed="rId3"/>
          <a:stretch>
            <a:fillRect/>
          </a:stretch>
        </p:blipFill>
        <p:spPr>
          <a:xfrm>
            <a:off x="6461125" y="2665710"/>
            <a:ext cx="4664075" cy="262354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sz="4000" b="1" dirty="0">
                <a:effectLst/>
                <a:latin typeface="Times New Roman" panose="02020603050405020304" pitchFamily="18" charset="0"/>
                <a:ea typeface="Calibri" panose="020F0502020204030204" pitchFamily="34" charset="0"/>
              </a:rPr>
              <a:t>Person-Centred Care and Epilepsy Support</a:t>
            </a:r>
            <a:endParaRPr lang="en-IN" dirty="0"/>
          </a:p>
        </p:txBody>
      </p:sp>
      <p:sp>
        <p:nvSpPr>
          <p:cNvPr id="3" name="Content Placeholder 2"/>
          <p:cNvSpPr>
            <a:spLocks noGrp="1"/>
          </p:cNvSpPr>
          <p:nvPr>
            <p:ph sz="half" idx="1"/>
          </p:nvPr>
        </p:nvSpPr>
        <p:spPr>
          <a:solidFill>
            <a:schemeClr val="bg1"/>
          </a:solidFill>
        </p:spPr>
        <p:txBody>
          <a:bodyPr/>
          <a:lstStyle/>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Person-centred care focuses on individual patient needs and preferences (NICE, 2023).</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Self-management education improves quality of life in epilepsy (</a:t>
            </a:r>
            <a:r>
              <a:rPr lang="en-IN" sz="1800" kern="100" dirty="0" err="1">
                <a:effectLst/>
                <a:latin typeface="Times New Roman" panose="02020603050405020304" pitchFamily="18" charset="0"/>
                <a:ea typeface="Calibri" panose="020F0502020204030204" pitchFamily="34" charset="0"/>
              </a:rPr>
              <a:t>Streltzov</a:t>
            </a:r>
            <a:r>
              <a:rPr lang="en-IN" sz="1800" kern="100" dirty="0">
                <a:effectLst/>
                <a:latin typeface="Times New Roman" panose="02020603050405020304" pitchFamily="18" charset="0"/>
                <a:ea typeface="Calibri" panose="020F0502020204030204" pitchFamily="34" charset="0"/>
              </a:rPr>
              <a:t> et al., 2022).</a:t>
            </a:r>
          </a:p>
          <a:p>
            <a:pPr marL="342900" lvl="0" indent="-342900" algn="just">
              <a:lnSpc>
                <a:spcPct val="107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Integrated care models support mental health and epilepsy management (Gandy et al., 2025).</a:t>
            </a:r>
          </a:p>
          <a:p>
            <a:pPr marL="342900" lvl="0" indent="-342900" algn="just">
              <a:lnSpc>
                <a:spcPct val="107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rPr>
              <a:t>Support interventions enhance long-term epilepsy care outcomes (Hjorth et al., 2025).</a:t>
            </a:r>
          </a:p>
          <a:p>
            <a:endParaRPr lang="en-IN" dirty="0"/>
          </a:p>
        </p:txBody>
      </p:sp>
      <p:pic>
        <p:nvPicPr>
          <p:cNvPr id="10242" name="Picture 2" descr="Attributes of person-centred healthcare organisations | Australian  Commission on Safety and Quality in Health Car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712696" y="2103438"/>
            <a:ext cx="4160933" cy="37480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IN" b="1" dirty="0">
                <a:latin typeface="Times New Roman" panose="02020603050405020304" pitchFamily="18" charset="0"/>
                <a:cs typeface="Times New Roman" panose="02020603050405020304" pitchFamily="18" charset="0"/>
              </a:rPr>
              <a:t>Recommendations for Epilepsy Management</a:t>
            </a:r>
          </a:p>
        </p:txBody>
      </p:sp>
      <p:sp>
        <p:nvSpPr>
          <p:cNvPr id="3" name="Content Placeholder 2"/>
          <p:cNvSpPr>
            <a:spLocks noGrp="1"/>
          </p:cNvSpPr>
          <p:nvPr>
            <p:ph sz="half" idx="1"/>
          </p:nvPr>
        </p:nvSpPr>
        <p:spPr>
          <a:xfrm>
            <a:off x="1066800" y="2103120"/>
            <a:ext cx="5157019" cy="3749040"/>
          </a:xfrm>
          <a:solidFill>
            <a:schemeClr val="bg1"/>
          </a:solidFill>
        </p:spPr>
        <p:txBody>
          <a:bodyPr>
            <a:normAutofit fontScale="92500" lnSpcReduction="10000"/>
          </a:bodyPr>
          <a:lstStyle/>
          <a:p>
            <a:pPr marL="342900" lvl="0" indent="-342900" algn="just">
              <a:lnSpc>
                <a:spcPct val="107000"/>
              </a:lnSpc>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Ensure consistent adherence to anti-seizure medications to improve seizure control and reduce complications (Wang and Liu, 2025).</a:t>
            </a:r>
          </a:p>
          <a:p>
            <a:pPr marL="342900" lvl="0" indent="-342900" algn="just">
              <a:lnSpc>
                <a:spcPct val="107000"/>
              </a:lnSpc>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Promote healthy lifestyle habits including adequate sleep and stress management to minimise seizure triggers (Devinsky and </a:t>
            </a:r>
            <a:r>
              <a:rPr lang="en-IN" sz="1800" kern="100" dirty="0" err="1">
                <a:effectLst/>
                <a:latin typeface="Times New Roman" panose="02020603050405020304" pitchFamily="18" charset="0"/>
                <a:ea typeface="Calibri" panose="020F0502020204030204" pitchFamily="34" charset="0"/>
              </a:rPr>
              <a:t>Sisodiya</a:t>
            </a:r>
            <a:r>
              <a:rPr lang="en-IN" sz="1800" kern="100" dirty="0">
                <a:effectLst/>
                <a:latin typeface="Times New Roman" panose="02020603050405020304" pitchFamily="18" charset="0"/>
                <a:ea typeface="Calibri" panose="020F0502020204030204" pitchFamily="34" charset="0"/>
              </a:rPr>
              <a:t>, 2020).</a:t>
            </a:r>
          </a:p>
          <a:p>
            <a:pPr marL="342900" lvl="0" indent="-342900" algn="just">
              <a:lnSpc>
                <a:spcPct val="107000"/>
              </a:lnSpc>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Encourage early diagnosis and regular neurological assessment for effective treatment planning (NICE, 2022).</a:t>
            </a:r>
          </a:p>
          <a:p>
            <a:pPr marL="342900" lvl="0" indent="-342900" algn="just">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Strengthen patient education and self-management programs to enhance long-term health outcomes (</a:t>
            </a:r>
            <a:r>
              <a:rPr lang="en-IN" sz="1800" kern="100" dirty="0" err="1">
                <a:effectLst/>
                <a:latin typeface="Times New Roman" panose="02020603050405020304" pitchFamily="18" charset="0"/>
                <a:ea typeface="Calibri" panose="020F0502020204030204" pitchFamily="34" charset="0"/>
              </a:rPr>
              <a:t>Sajatovic</a:t>
            </a:r>
            <a:r>
              <a:rPr lang="en-IN" sz="1800" kern="100" dirty="0">
                <a:effectLst/>
                <a:latin typeface="Times New Roman" panose="02020603050405020304" pitchFamily="18" charset="0"/>
                <a:ea typeface="Calibri" panose="020F0502020204030204" pitchFamily="34" charset="0"/>
              </a:rPr>
              <a:t> et al., 2025).</a:t>
            </a:r>
          </a:p>
          <a:p>
            <a:endParaRPr lang="en-IN" dirty="0"/>
          </a:p>
        </p:txBody>
      </p:sp>
      <p:pic>
        <p:nvPicPr>
          <p:cNvPr id="7" name="Picture 6"/>
          <p:cNvPicPr>
            <a:picLocks noChangeAspect="1"/>
          </p:cNvPicPr>
          <p:nvPr/>
        </p:nvPicPr>
        <p:blipFill>
          <a:blip r:embed="rId3"/>
          <a:stretch>
            <a:fillRect/>
          </a:stretch>
        </p:blipFill>
        <p:spPr>
          <a:xfrm>
            <a:off x="6351639" y="2103120"/>
            <a:ext cx="4773561" cy="373412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75446"/>
            <a:ext cx="10058400" cy="971389"/>
          </a:xfrm>
          <a:solidFill>
            <a:schemeClr val="bg1"/>
          </a:solidFill>
        </p:spPr>
        <p:txBody>
          <a:bodyPr/>
          <a:lstStyle/>
          <a:p>
            <a:r>
              <a:rPr lang="en-IN"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sz="half" idx="1"/>
          </p:nvPr>
        </p:nvSpPr>
        <p:spPr>
          <a:xfrm>
            <a:off x="1066800" y="1554480"/>
            <a:ext cx="10058400" cy="4828074"/>
          </a:xfrm>
          <a:solidFill>
            <a:schemeClr val="bg1"/>
          </a:solidFill>
        </p:spPr>
        <p:txBody>
          <a:bodyPr>
            <a:noAutofit/>
          </a:bodyPr>
          <a:lstStyle/>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Cotterill, C.L., Booth, A., Dickson, J.M. and Hind, D. (2024) ‘Patients’ perspectives of epilepsy care by specialists and generalists: qualitative evidence synthesis’, </a:t>
            </a:r>
            <a:r>
              <a:rPr lang="en-IN" sz="600" i="1" kern="100" dirty="0">
                <a:effectLst/>
                <a:latin typeface="Times New Roman" panose="02020603050405020304" pitchFamily="18" charset="0"/>
                <a:ea typeface="Calibri" panose="020F0502020204030204" pitchFamily="34" charset="0"/>
              </a:rPr>
              <a:t>BJGP Open</a:t>
            </a:r>
            <a:r>
              <a:rPr lang="en-IN" sz="600" kern="100" dirty="0">
                <a:effectLst/>
                <a:latin typeface="Times New Roman" panose="02020603050405020304" pitchFamily="18" charset="0"/>
                <a:ea typeface="Calibri" panose="020F0502020204030204" pitchFamily="34" charset="0"/>
              </a:rPr>
              <a:t>, 8(4).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
              </a:rPr>
              <a:t>https://bjgpopen.org/content/bjgpoa/8/4/BJGPO.2024.0072.full.pdf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Cui, X., Qi, C., Ren, Z., Wang, B., Sun, L., Chen, Y., Wang, N., Li, T., Han, X. and Zhao, T. (2025) ‘Psychological status and family burden in caregivers of adult people with epilepsy’, </a:t>
            </a:r>
            <a:r>
              <a:rPr lang="en-IN" sz="600" i="1" kern="100" dirty="0">
                <a:effectLst/>
                <a:latin typeface="Times New Roman" panose="02020603050405020304" pitchFamily="18" charset="0"/>
                <a:ea typeface="Calibri" panose="020F0502020204030204" pitchFamily="34" charset="0"/>
              </a:rPr>
              <a:t>Epilepsy &amp; </a:t>
            </a:r>
            <a:r>
              <a:rPr lang="en-IN" sz="600" i="1" kern="100" dirty="0" err="1">
                <a:effectLst/>
                <a:latin typeface="Times New Roman" panose="02020603050405020304" pitchFamily="18" charset="0"/>
                <a:ea typeface="Calibri" panose="020F0502020204030204" pitchFamily="34" charset="0"/>
              </a:rPr>
              <a:t>Behavior</a:t>
            </a:r>
            <a:r>
              <a:rPr lang="en-IN" sz="600" kern="100" dirty="0">
                <a:effectLst/>
                <a:latin typeface="Times New Roman" panose="02020603050405020304" pitchFamily="18" charset="0"/>
                <a:ea typeface="Calibri" panose="020F0502020204030204" pitchFamily="34" charset="0"/>
              </a:rPr>
              <a:t>, 169, p.110458.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3"/>
              </a:rPr>
              <a:t>https://www.sciencedirect.com/science/article/pii/S1525505025001970</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Devinsky, O. and </a:t>
            </a:r>
            <a:r>
              <a:rPr lang="en-IN" sz="600" kern="100" dirty="0" err="1">
                <a:effectLst/>
                <a:latin typeface="Times New Roman" panose="02020603050405020304" pitchFamily="18" charset="0"/>
                <a:ea typeface="Calibri" panose="020F0502020204030204" pitchFamily="34" charset="0"/>
              </a:rPr>
              <a:t>Sisodiya</a:t>
            </a:r>
            <a:r>
              <a:rPr lang="en-IN" sz="600" kern="100" dirty="0">
                <a:effectLst/>
                <a:latin typeface="Times New Roman" panose="02020603050405020304" pitchFamily="18" charset="0"/>
                <a:ea typeface="Calibri" panose="020F0502020204030204" pitchFamily="34" charset="0"/>
              </a:rPr>
              <a:t>, S.M. (2020) ‘SUDEP: advances and challenges’, </a:t>
            </a:r>
            <a:r>
              <a:rPr lang="en-IN" sz="600" i="1" kern="100" dirty="0">
                <a:effectLst/>
                <a:latin typeface="Times New Roman" panose="02020603050405020304" pitchFamily="18" charset="0"/>
                <a:ea typeface="Calibri" panose="020F0502020204030204" pitchFamily="34" charset="0"/>
              </a:rPr>
              <a:t>Epilepsy Currents</a:t>
            </a:r>
            <a:r>
              <a:rPr lang="en-IN" sz="600" kern="100" dirty="0">
                <a:effectLst/>
                <a:latin typeface="Times New Roman" panose="02020603050405020304" pitchFamily="18" charset="0"/>
                <a:ea typeface="Calibri" panose="020F0502020204030204" pitchFamily="34" charset="0"/>
              </a:rPr>
              <a:t>, 20(6_suppl), pp.29S–31S.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4"/>
              </a:rPr>
              <a:t>https://journals.sagepub.com/doi/pdf/10.1177/1535759720947438</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Engel, J. and Mody, I. (2022) </a:t>
            </a:r>
            <a:r>
              <a:rPr lang="en-IN" sz="600" i="1" kern="100" dirty="0">
                <a:effectLst/>
                <a:latin typeface="Times New Roman" panose="02020603050405020304" pitchFamily="18" charset="0"/>
                <a:ea typeface="Calibri" panose="020F0502020204030204" pitchFamily="34" charset="0"/>
              </a:rPr>
              <a:t>Neurobiology of the epilepsies: From Epilepsy: A comprehensive textbook</a:t>
            </a:r>
            <a:r>
              <a:rPr lang="en-IN" sz="600" kern="100" dirty="0">
                <a:effectLst/>
                <a:latin typeface="Times New Roman" panose="02020603050405020304" pitchFamily="18" charset="0"/>
                <a:ea typeface="Calibri" panose="020F0502020204030204" pitchFamily="34" charset="0"/>
              </a:rPr>
              <a:t>. Philadelphia: Lippincott Williams &amp; Wilkins.</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Epilepsy Action (2025) </a:t>
            </a:r>
            <a:r>
              <a:rPr lang="en-IN" sz="600" i="1" kern="100" dirty="0">
                <a:effectLst/>
                <a:latin typeface="Times New Roman" panose="02020603050405020304" pitchFamily="18" charset="0"/>
                <a:ea typeface="Calibri" panose="020F0502020204030204" pitchFamily="34" charset="0"/>
              </a:rPr>
              <a:t>Epilepsy Professional (Spring 2025 edition)</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5"/>
              </a:rPr>
              <a:t>https://www.epilepsy.org.uk/app/uploads/2025/10/EP_Spring25.pdf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Feigin, V.L., Vos, T., Nair, B.S., Hay, S.I., Abate, Y.H., Abd Al </a:t>
            </a:r>
            <a:r>
              <a:rPr lang="en-IN" sz="600" kern="100" dirty="0" err="1">
                <a:effectLst/>
                <a:latin typeface="Times New Roman" panose="02020603050405020304" pitchFamily="18" charset="0"/>
                <a:ea typeface="Calibri" panose="020F0502020204030204" pitchFamily="34" charset="0"/>
              </a:rPr>
              <a:t>Magied</a:t>
            </a:r>
            <a:r>
              <a:rPr lang="en-IN" sz="600" kern="100" dirty="0">
                <a:effectLst/>
                <a:latin typeface="Times New Roman" panose="02020603050405020304" pitchFamily="18" charset="0"/>
                <a:ea typeface="Calibri" panose="020F0502020204030204" pitchFamily="34" charset="0"/>
              </a:rPr>
              <a:t>, A.H., Abd </a:t>
            </a:r>
            <a:r>
              <a:rPr lang="en-IN" sz="600" kern="100" dirty="0" err="1">
                <a:effectLst/>
                <a:latin typeface="Times New Roman" panose="02020603050405020304" pitchFamily="18" charset="0"/>
                <a:ea typeface="Calibri" panose="020F0502020204030204" pitchFamily="34" charset="0"/>
              </a:rPr>
              <a:t>ElHafeez</a:t>
            </a:r>
            <a:r>
              <a:rPr lang="en-IN" sz="600" kern="100" dirty="0">
                <a:effectLst/>
                <a:latin typeface="Times New Roman" panose="02020603050405020304" pitchFamily="18" charset="0"/>
                <a:ea typeface="Calibri" panose="020F0502020204030204" pitchFamily="34" charset="0"/>
              </a:rPr>
              <a:t>, S., Abdelkader, A., </a:t>
            </a:r>
            <a:r>
              <a:rPr lang="en-IN" sz="600" kern="100" dirty="0" err="1">
                <a:effectLst/>
                <a:latin typeface="Times New Roman" panose="02020603050405020304" pitchFamily="18" charset="0"/>
                <a:ea typeface="Calibri" panose="020F0502020204030204" pitchFamily="34" charset="0"/>
              </a:rPr>
              <a:t>Abdollahifar</a:t>
            </a:r>
            <a:r>
              <a:rPr lang="en-IN" sz="600" kern="100" dirty="0">
                <a:effectLst/>
                <a:latin typeface="Times New Roman" panose="02020603050405020304" pitchFamily="18" charset="0"/>
                <a:ea typeface="Calibri" panose="020F0502020204030204" pitchFamily="34" charset="0"/>
              </a:rPr>
              <a:t>, M.A., Abdullahi, A. and Aboagye, R.G. (2025) ‘Global, regional, and national burden of epilepsy, 1990–2021’, </a:t>
            </a:r>
            <a:r>
              <a:rPr lang="en-IN" sz="600" i="1" kern="100" dirty="0">
                <a:effectLst/>
                <a:latin typeface="Times New Roman" panose="02020603050405020304" pitchFamily="18" charset="0"/>
                <a:ea typeface="Calibri" panose="020F0502020204030204" pitchFamily="34" charset="0"/>
              </a:rPr>
              <a:t>The Lancet Public Health</a:t>
            </a:r>
            <a:r>
              <a:rPr lang="en-IN" sz="600" kern="100" dirty="0">
                <a:effectLst/>
                <a:latin typeface="Times New Roman" panose="02020603050405020304" pitchFamily="18" charset="0"/>
                <a:ea typeface="Calibri" panose="020F0502020204030204" pitchFamily="34" charset="0"/>
              </a:rPr>
              <a:t>, 10(3), pp.e203–e227.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6"/>
              </a:rPr>
              <a:t>https://www.thelancet.com/pdfs/journals/lanpub/PIIS2468-2667(24)00302-5.pdf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Fleeman, N., Bradley, P.M., Panebianco, M. and Sharma, A. (2022) ‘Care delivery and self-management strategies for children with epilepsy’, </a:t>
            </a:r>
            <a:r>
              <a:rPr lang="en-IN" sz="600" i="1" kern="100" dirty="0">
                <a:effectLst/>
                <a:latin typeface="Times New Roman" panose="02020603050405020304" pitchFamily="18" charset="0"/>
                <a:ea typeface="Calibri" panose="020F0502020204030204" pitchFamily="34" charset="0"/>
              </a:rPr>
              <a:t>Cochrane Database of Systematic Reviews</a:t>
            </a:r>
            <a:r>
              <a:rPr lang="en-IN" sz="600" kern="100" dirty="0">
                <a:effectLst/>
                <a:latin typeface="Times New Roman" panose="02020603050405020304" pitchFamily="18" charset="0"/>
                <a:ea typeface="Calibri" panose="020F0502020204030204" pitchFamily="34" charset="0"/>
              </a:rPr>
              <a:t>, (4).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7"/>
              </a:rPr>
              <a:t>https://www.cochranelibrary.com/cdsr/doi/10.1002/14651858.CD006245.pub5/pdf/full</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err="1">
                <a:effectLst/>
                <a:latin typeface="Times New Roman" panose="02020603050405020304" pitchFamily="18" charset="0"/>
                <a:ea typeface="Calibri" panose="020F0502020204030204" pitchFamily="34" charset="0"/>
              </a:rPr>
              <a:t>Gaitatzis</a:t>
            </a:r>
            <a:r>
              <a:rPr lang="en-IN" sz="600" kern="100" dirty="0">
                <a:effectLst/>
                <a:latin typeface="Times New Roman" panose="02020603050405020304" pitchFamily="18" charset="0"/>
                <a:ea typeface="Calibri" panose="020F0502020204030204" pitchFamily="34" charset="0"/>
              </a:rPr>
              <a:t>, A. and Majeed, A. (2023) ‘Multimorbidity in people with epilepsy’, </a:t>
            </a:r>
            <a:r>
              <a:rPr lang="en-IN" sz="600" i="1" kern="100" dirty="0">
                <a:effectLst/>
                <a:latin typeface="Times New Roman" panose="02020603050405020304" pitchFamily="18" charset="0"/>
                <a:ea typeface="Calibri" panose="020F0502020204030204" pitchFamily="34" charset="0"/>
              </a:rPr>
              <a:t>Seizure: European Journal of Epilepsy</a:t>
            </a:r>
            <a:r>
              <a:rPr lang="en-IN" sz="600" kern="100" dirty="0">
                <a:effectLst/>
                <a:latin typeface="Times New Roman" panose="02020603050405020304" pitchFamily="18" charset="0"/>
                <a:ea typeface="Calibri" panose="020F0502020204030204" pitchFamily="34" charset="0"/>
              </a:rPr>
              <a:t>, 107, pp.136–145.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8"/>
              </a:rPr>
              <a:t>https://www.sciencedirect.com/science/article/pii/S105913112300081X</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Gandy, M., Wu, W., </a:t>
            </a:r>
            <a:r>
              <a:rPr lang="en-IN" sz="600" kern="100" dirty="0" err="1">
                <a:effectLst/>
                <a:latin typeface="Times New Roman" panose="02020603050405020304" pitchFamily="18" charset="0"/>
                <a:ea typeface="Calibri" panose="020F0502020204030204" pitchFamily="34" charset="0"/>
              </a:rPr>
              <a:t>Woldhuis</a:t>
            </a:r>
            <a:r>
              <a:rPr lang="en-IN" sz="600" kern="100" dirty="0">
                <a:effectLst/>
                <a:latin typeface="Times New Roman" panose="02020603050405020304" pitchFamily="18" charset="0"/>
                <a:ea typeface="Calibri" panose="020F0502020204030204" pitchFamily="34" charset="0"/>
              </a:rPr>
              <a:t>, T., Bennett, S.D., </a:t>
            </a:r>
            <a:r>
              <a:rPr lang="en-IN" sz="600" kern="100" dirty="0" err="1">
                <a:effectLst/>
                <a:latin typeface="Times New Roman" panose="02020603050405020304" pitchFamily="18" charset="0"/>
                <a:ea typeface="Calibri" panose="020F0502020204030204" pitchFamily="34" charset="0"/>
              </a:rPr>
              <a:t>Baslet</a:t>
            </a:r>
            <a:r>
              <a:rPr lang="en-IN" sz="600" kern="100" dirty="0">
                <a:effectLst/>
                <a:latin typeface="Times New Roman" panose="02020603050405020304" pitchFamily="18" charset="0"/>
                <a:ea typeface="Calibri" panose="020F0502020204030204" pitchFamily="34" charset="0"/>
              </a:rPr>
              <a:t>, G., Araujo‐Filho, G., Modi, A.C., Reuber, M., Tang, V., </a:t>
            </a:r>
            <a:r>
              <a:rPr lang="en-IN" sz="600" kern="100" dirty="0" err="1">
                <a:effectLst/>
                <a:latin typeface="Times New Roman" panose="02020603050405020304" pitchFamily="18" charset="0"/>
                <a:ea typeface="Calibri" panose="020F0502020204030204" pitchFamily="34" charset="0"/>
              </a:rPr>
              <a:t>Umuziga</a:t>
            </a:r>
            <a:r>
              <a:rPr lang="en-IN" sz="600" kern="100" dirty="0">
                <a:effectLst/>
                <a:latin typeface="Times New Roman" panose="02020603050405020304" pitchFamily="18" charset="0"/>
                <a:ea typeface="Calibri" panose="020F0502020204030204" pitchFamily="34" charset="0"/>
              </a:rPr>
              <a:t>, M.P. and Munger Clary, H.M. (2025) ‘Integrated care for mental health in epilepsy’, </a:t>
            </a:r>
            <a:r>
              <a:rPr lang="en-IN" sz="600" i="1" kern="100" dirty="0">
                <a:effectLst/>
                <a:latin typeface="Times New Roman" panose="02020603050405020304" pitchFamily="18" charset="0"/>
                <a:ea typeface="Calibri" panose="020F0502020204030204" pitchFamily="34" charset="0"/>
              </a:rPr>
              <a:t>Epilepsia</a:t>
            </a:r>
            <a:r>
              <a:rPr lang="en-IN" sz="600" kern="100" dirty="0">
                <a:effectLst/>
                <a:latin typeface="Times New Roman" panose="02020603050405020304" pitchFamily="18" charset="0"/>
                <a:ea typeface="Calibri" panose="020F0502020204030204" pitchFamily="34" charset="0"/>
              </a:rPr>
              <a:t>, 66(4), pp.1024–1040.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9"/>
              </a:rPr>
              <a:t>https://onlinelibrary.wiley.com/doi/pdf/10.1111/epi.18252</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Hjorth, A., Andersson, K., Bratt, E.L., Malmgren, K., Tranberg, A.E., Zelano, J. and Ozanne, A. (2025) ‘Development of a support intervention model for epilepsy care in outpatient clinics’, </a:t>
            </a:r>
            <a:r>
              <a:rPr lang="en-IN" sz="600" i="1" kern="100" dirty="0">
                <a:effectLst/>
                <a:latin typeface="Times New Roman" panose="02020603050405020304" pitchFamily="18" charset="0"/>
                <a:ea typeface="Calibri" panose="020F0502020204030204" pitchFamily="34" charset="0"/>
              </a:rPr>
              <a:t>Epilepsy &amp; </a:t>
            </a:r>
            <a:r>
              <a:rPr lang="en-IN" sz="600" i="1" kern="100" dirty="0" err="1">
                <a:effectLst/>
                <a:latin typeface="Times New Roman" panose="02020603050405020304" pitchFamily="18" charset="0"/>
                <a:ea typeface="Calibri" panose="020F0502020204030204" pitchFamily="34" charset="0"/>
              </a:rPr>
              <a:t>Behavior</a:t>
            </a:r>
            <a:r>
              <a:rPr lang="en-IN" sz="600" kern="100" dirty="0">
                <a:effectLst/>
                <a:latin typeface="Times New Roman" panose="02020603050405020304" pitchFamily="18" charset="0"/>
                <a:ea typeface="Calibri" panose="020F0502020204030204" pitchFamily="34" charset="0"/>
              </a:rPr>
              <a:t>, 171, p.110485.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0"/>
              </a:rPr>
              <a:t>https://www.sciencedirect.com/science/article/pii/S1525505025002240</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Huang, Y., Nevitt, S.J., Mayer, J., Fleeman, N., Hill, R.A., Doherty, A.J., Wilson, N., Boland, P., Clegg, A.J., Bilsborough, H. and Williams, E.J. (2025) ‘Service delivery and self-management interventions for adults with epilepsy’, </a:t>
            </a:r>
            <a:r>
              <a:rPr lang="en-IN" sz="600" i="1" kern="100" dirty="0">
                <a:effectLst/>
                <a:latin typeface="Times New Roman" panose="02020603050405020304" pitchFamily="18" charset="0"/>
                <a:ea typeface="Calibri" panose="020F0502020204030204" pitchFamily="34" charset="0"/>
              </a:rPr>
              <a:t>Cochrane Database of Systematic Reviews</a:t>
            </a:r>
            <a:r>
              <a:rPr lang="en-IN" sz="600" kern="100" dirty="0">
                <a:effectLst/>
                <a:latin typeface="Times New Roman" panose="02020603050405020304" pitchFamily="18" charset="0"/>
                <a:ea typeface="Calibri" panose="020F0502020204030204" pitchFamily="34" charset="0"/>
              </a:rPr>
              <a:t>, (9).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1"/>
              </a:rPr>
              <a:t>https://pmc.ncbi.nlm.nih.gov/articles/PMC10023652/pdf/CD015284.pdf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Kiely, S., Mercier, A., Symonds, J.D. and Dorris, L. (2026) ‘Psychological impact on parents of learning about SUDEP’, </a:t>
            </a:r>
            <a:r>
              <a:rPr lang="en-IN" sz="600" i="1" kern="100" dirty="0">
                <a:effectLst/>
                <a:latin typeface="Times New Roman" panose="02020603050405020304" pitchFamily="18" charset="0"/>
                <a:ea typeface="Calibri" panose="020F0502020204030204" pitchFamily="34" charset="0"/>
              </a:rPr>
              <a:t>Epilepsy &amp; </a:t>
            </a:r>
            <a:r>
              <a:rPr lang="en-IN" sz="600" i="1" kern="100" dirty="0" err="1">
                <a:effectLst/>
                <a:latin typeface="Times New Roman" panose="02020603050405020304" pitchFamily="18" charset="0"/>
                <a:ea typeface="Calibri" panose="020F0502020204030204" pitchFamily="34" charset="0"/>
              </a:rPr>
              <a:t>Behavior</a:t>
            </a:r>
            <a:r>
              <a:rPr lang="en-IN" sz="600" kern="100" dirty="0">
                <a:effectLst/>
                <a:latin typeface="Times New Roman" panose="02020603050405020304" pitchFamily="18" charset="0"/>
                <a:ea typeface="Calibri" panose="020F0502020204030204" pitchFamily="34" charset="0"/>
              </a:rPr>
              <a:t>, 176, p.110915.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2"/>
              </a:rPr>
              <a:t>https://www.sciencedirect.com/science/article/pii/S1525505026000363</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Kiriakopoulos, E.T., Chu, F., Jobst, B.C. and Kobau, R. (2025) ‘Innovating epilepsy care to improve patient outcomes’, </a:t>
            </a:r>
            <a:r>
              <a:rPr lang="en-IN" sz="600" i="1" kern="100" dirty="0">
                <a:effectLst/>
                <a:latin typeface="Times New Roman" panose="02020603050405020304" pitchFamily="18" charset="0"/>
                <a:ea typeface="Calibri" panose="020F0502020204030204" pitchFamily="34" charset="0"/>
              </a:rPr>
              <a:t>Frontiers in Neurology</a:t>
            </a:r>
            <a:r>
              <a:rPr lang="en-IN" sz="600" kern="100" dirty="0">
                <a:effectLst/>
                <a:latin typeface="Times New Roman" panose="02020603050405020304" pitchFamily="18" charset="0"/>
                <a:ea typeface="Calibri" panose="020F0502020204030204" pitchFamily="34" charset="0"/>
              </a:rPr>
              <a:t>, 16, p.1654687.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3"/>
              </a:rPr>
              <a:t>https://www.frontiersin.org/journals/neurology/articles/10.3389/fneur.2025.1654687/pdf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Li, C., Chen, J., Tan, J., Xiao, Y., Deng, R. and Huang, H. (2024) ‘Effects of transtheoretical model-based self-management program in epilepsy’, </a:t>
            </a:r>
            <a:r>
              <a:rPr lang="en-IN" sz="600" i="1" kern="100" dirty="0" err="1">
                <a:effectLst/>
                <a:latin typeface="Times New Roman" panose="02020603050405020304" pitchFamily="18" charset="0"/>
                <a:ea typeface="Calibri" panose="020F0502020204030204" pitchFamily="34" charset="0"/>
              </a:rPr>
              <a:t>PLoS</a:t>
            </a:r>
            <a:r>
              <a:rPr lang="en-IN" sz="600" i="1" kern="100" dirty="0">
                <a:effectLst/>
                <a:latin typeface="Times New Roman" panose="02020603050405020304" pitchFamily="18" charset="0"/>
                <a:ea typeface="Calibri" panose="020F0502020204030204" pitchFamily="34" charset="0"/>
              </a:rPr>
              <a:t> One</a:t>
            </a:r>
            <a:r>
              <a:rPr lang="en-IN" sz="600" kern="100" dirty="0">
                <a:effectLst/>
                <a:latin typeface="Times New Roman" panose="02020603050405020304" pitchFamily="18" charset="0"/>
                <a:ea typeface="Calibri" panose="020F0502020204030204" pitchFamily="34" charset="0"/>
              </a:rPr>
              <a:t>, 19(11), p.e0305547.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4"/>
              </a:rPr>
              <a:t>https://journals.plos.org/plosone/article/file?id=10.1371/journal.pone.0305547&amp;type=printable</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Liu, T.T., Zhang, M., Li, H.Y., Zhang, Y.W., Liang, L., Huang, X.Y., Gan, X., Mou, L., Liu, C.S., Zhang, M.M. and Liu, J. (2025) ‘Impact of internet hospital follow-up on quality of life of epilepsy patients’, </a:t>
            </a:r>
            <a:r>
              <a:rPr lang="en-IN" sz="600" i="1" kern="100" dirty="0">
                <a:effectLst/>
                <a:latin typeface="Times New Roman" panose="02020603050405020304" pitchFamily="18" charset="0"/>
                <a:ea typeface="Calibri" panose="020F0502020204030204" pitchFamily="34" charset="0"/>
              </a:rPr>
              <a:t>Journal of Medical Internet Research</a:t>
            </a:r>
            <a:r>
              <a:rPr lang="en-IN" sz="600" kern="100" dirty="0">
                <a:effectLst/>
                <a:latin typeface="Times New Roman" panose="02020603050405020304" pitchFamily="18" charset="0"/>
                <a:ea typeface="Calibri" panose="020F0502020204030204" pitchFamily="34" charset="0"/>
              </a:rPr>
              <a:t>, 27, p.e70665.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5"/>
              </a:rPr>
              <a:t>https://www.jmir.org/2025/1/e70665/</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NHS England (2020) </a:t>
            </a:r>
            <a:r>
              <a:rPr lang="en-IN" sz="600" i="1" kern="100" dirty="0" err="1">
                <a:effectLst/>
                <a:latin typeface="Times New Roman" panose="02020603050405020304" pitchFamily="18" charset="0"/>
                <a:ea typeface="Calibri" panose="020F0502020204030204" pitchFamily="34" charset="0"/>
              </a:rPr>
              <a:t>RightCare</a:t>
            </a:r>
            <a:r>
              <a:rPr lang="en-IN" sz="600" i="1" kern="100" dirty="0">
                <a:effectLst/>
                <a:latin typeface="Times New Roman" panose="02020603050405020304" pitchFamily="18" charset="0"/>
                <a:ea typeface="Calibri" panose="020F0502020204030204" pitchFamily="34" charset="0"/>
              </a:rPr>
              <a:t>: Epilepsy toolkit – Optimising care for people living with epilepsy</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6"/>
              </a:rPr>
              <a:t>https://www.england.nhs.uk/rightcare/wp-content/uploads/sites/40/2020/03/rightcare-epilepsy-toolkit-v2.pdf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NICE (2022) </a:t>
            </a:r>
            <a:r>
              <a:rPr lang="en-IN" sz="600" i="1" kern="100" dirty="0">
                <a:effectLst/>
                <a:latin typeface="Times New Roman" panose="02020603050405020304" pitchFamily="18" charset="0"/>
                <a:ea typeface="Calibri" panose="020F0502020204030204" pitchFamily="34" charset="0"/>
              </a:rPr>
              <a:t>Epilepsies in children, young people and adults (NG217)</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7"/>
              </a:rPr>
              <a:t>https://www.nice.org.uk/guidance/ng217</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NICE (2023) </a:t>
            </a:r>
            <a:r>
              <a:rPr lang="en-IN" sz="600" i="1" kern="100" dirty="0">
                <a:effectLst/>
                <a:latin typeface="Times New Roman" panose="02020603050405020304" pitchFamily="18" charset="0"/>
                <a:ea typeface="Calibri" panose="020F0502020204030204" pitchFamily="34" charset="0"/>
              </a:rPr>
              <a:t>Quality standard QS211: Epilepsies in children, young people and adults</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8"/>
              </a:rPr>
              <a:t>https://www.nice.org.uk/guidance/qs211</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Nouri, M.N., Puka, K., Palmer, K. and Speechley, K.N. (2022) ‘Impact of anti-seizure medications on quality of life in children with epilepsy’, </a:t>
            </a:r>
            <a:r>
              <a:rPr lang="en-IN" sz="600" i="1" kern="100" dirty="0">
                <a:effectLst/>
                <a:latin typeface="Times New Roman" panose="02020603050405020304" pitchFamily="18" charset="0"/>
                <a:ea typeface="Calibri" panose="020F0502020204030204" pitchFamily="34" charset="0"/>
              </a:rPr>
              <a:t>Seizure</a:t>
            </a:r>
            <a:r>
              <a:rPr lang="en-IN" sz="600" kern="100" dirty="0">
                <a:effectLst/>
                <a:latin typeface="Times New Roman" panose="02020603050405020304" pitchFamily="18" charset="0"/>
                <a:ea typeface="Calibri" panose="020F0502020204030204" pitchFamily="34" charset="0"/>
              </a:rPr>
              <a:t>, 99, pp.120–126.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19"/>
              </a:rPr>
              <a:t>https://www.sciencedirect.com/science/article/pii/S1059131122001169</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err="1">
                <a:effectLst/>
                <a:latin typeface="Times New Roman" panose="02020603050405020304" pitchFamily="18" charset="0"/>
                <a:ea typeface="Calibri" panose="020F0502020204030204" pitchFamily="34" charset="0"/>
              </a:rPr>
              <a:t>Sajatovic</a:t>
            </a:r>
            <a:r>
              <a:rPr lang="en-IN" sz="600" kern="100" dirty="0">
                <a:effectLst/>
                <a:latin typeface="Times New Roman" panose="02020603050405020304" pitchFamily="18" charset="0"/>
                <a:ea typeface="Calibri" panose="020F0502020204030204" pitchFamily="34" charset="0"/>
              </a:rPr>
              <a:t>, M., </a:t>
            </a:r>
            <a:r>
              <a:rPr lang="en-IN" sz="600" kern="100" dirty="0" err="1">
                <a:effectLst/>
                <a:latin typeface="Times New Roman" panose="02020603050405020304" pitchFamily="18" charset="0"/>
                <a:ea typeface="Calibri" panose="020F0502020204030204" pitchFamily="34" charset="0"/>
              </a:rPr>
              <a:t>Ghearing</a:t>
            </a:r>
            <a:r>
              <a:rPr lang="en-IN" sz="600" kern="100" dirty="0">
                <a:effectLst/>
                <a:latin typeface="Times New Roman" panose="02020603050405020304" pitchFamily="18" charset="0"/>
                <a:ea typeface="Calibri" panose="020F0502020204030204" pitchFamily="34" charset="0"/>
              </a:rPr>
              <a:t>, G.R., Tyrrell, M., Black, J., Krehel-Montgomery, J., Barigye, R., Yala, J., Adeniyi, C., Privitera, M., Rossi, M.A. and Briggs, F. (2025) ‘Self-management for people with epilepsy and negative health events’, </a:t>
            </a:r>
            <a:r>
              <a:rPr lang="en-IN" sz="600" i="1" kern="100" dirty="0">
                <a:effectLst/>
                <a:latin typeface="Times New Roman" panose="02020603050405020304" pitchFamily="18" charset="0"/>
                <a:ea typeface="Calibri" panose="020F0502020204030204" pitchFamily="34" charset="0"/>
              </a:rPr>
              <a:t>Epilepsy &amp; </a:t>
            </a:r>
            <a:r>
              <a:rPr lang="en-IN" sz="600" i="1" kern="100" dirty="0" err="1">
                <a:effectLst/>
                <a:latin typeface="Times New Roman" panose="02020603050405020304" pitchFamily="18" charset="0"/>
                <a:ea typeface="Calibri" panose="020F0502020204030204" pitchFamily="34" charset="0"/>
              </a:rPr>
              <a:t>Behavior</a:t>
            </a:r>
            <a:r>
              <a:rPr lang="en-IN" sz="600" kern="100" dirty="0">
                <a:effectLst/>
                <a:latin typeface="Times New Roman" panose="02020603050405020304" pitchFamily="18" charset="0"/>
                <a:ea typeface="Calibri" panose="020F0502020204030204" pitchFamily="34" charset="0"/>
              </a:rPr>
              <a:t>, 171, p.110495.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0"/>
              </a:rPr>
              <a:t>https://www.sciencedirect.com/science/article/pii/S1525505025002343</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Sezer, H.K., </a:t>
            </a:r>
            <a:r>
              <a:rPr lang="en-IN" sz="600" kern="100" dirty="0" err="1">
                <a:effectLst/>
                <a:latin typeface="Times New Roman" panose="02020603050405020304" pitchFamily="18" charset="0"/>
                <a:ea typeface="Calibri" panose="020F0502020204030204" pitchFamily="34" charset="0"/>
              </a:rPr>
              <a:t>Küçükoğlu</a:t>
            </a:r>
            <a:r>
              <a:rPr lang="en-IN" sz="600" kern="100" dirty="0">
                <a:effectLst/>
                <a:latin typeface="Times New Roman" panose="02020603050405020304" pitchFamily="18" charset="0"/>
                <a:ea typeface="Calibri" panose="020F0502020204030204" pitchFamily="34" charset="0"/>
              </a:rPr>
              <a:t>, S. and </a:t>
            </a:r>
            <a:r>
              <a:rPr lang="en-IN" sz="600" kern="100" dirty="0" err="1">
                <a:effectLst/>
                <a:latin typeface="Times New Roman" panose="02020603050405020304" pitchFamily="18" charset="0"/>
                <a:ea typeface="Calibri" panose="020F0502020204030204" pitchFamily="34" charset="0"/>
              </a:rPr>
              <a:t>Canbal</a:t>
            </a:r>
            <a:r>
              <a:rPr lang="en-IN" sz="600" kern="100" dirty="0">
                <a:effectLst/>
                <a:latin typeface="Times New Roman" panose="02020603050405020304" pitchFamily="18" charset="0"/>
                <a:ea typeface="Calibri" panose="020F0502020204030204" pitchFamily="34" charset="0"/>
              </a:rPr>
              <a:t>, A. (2024) ‘Effectiveness of family self-management education programs for adolescents with epilepsy’, </a:t>
            </a:r>
            <a:r>
              <a:rPr lang="en-IN" sz="600" i="1" kern="100" dirty="0">
                <a:effectLst/>
                <a:latin typeface="Times New Roman" panose="02020603050405020304" pitchFamily="18" charset="0"/>
                <a:ea typeface="Calibri" panose="020F0502020204030204" pitchFamily="34" charset="0"/>
              </a:rPr>
              <a:t>Journal of </a:t>
            </a:r>
            <a:r>
              <a:rPr lang="en-IN" sz="600" i="1" kern="100" dirty="0" err="1">
                <a:effectLst/>
                <a:latin typeface="Times New Roman" panose="02020603050405020304" pitchFamily="18" charset="0"/>
                <a:ea typeface="Calibri" panose="020F0502020204030204" pitchFamily="34" charset="0"/>
              </a:rPr>
              <a:t>Pediatric</a:t>
            </a:r>
            <a:r>
              <a:rPr lang="en-IN" sz="600" i="1" kern="100" dirty="0">
                <a:effectLst/>
                <a:latin typeface="Times New Roman" panose="02020603050405020304" pitchFamily="18" charset="0"/>
                <a:ea typeface="Calibri" panose="020F0502020204030204" pitchFamily="34" charset="0"/>
              </a:rPr>
              <a:t> Nursing</a:t>
            </a:r>
            <a:r>
              <a:rPr lang="en-IN" sz="600" kern="100" dirty="0">
                <a:effectLst/>
                <a:latin typeface="Times New Roman" panose="02020603050405020304" pitchFamily="18" charset="0"/>
                <a:ea typeface="Calibri" panose="020F0502020204030204" pitchFamily="34" charset="0"/>
              </a:rPr>
              <a:t>, 79, pp.171–180.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1"/>
              </a:rPr>
              <a:t>https://www.sciencedirect.com/science/article/pii/S0882596324003373</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Shan, T., Zhu, Y., Fan, H., Liu, Z., Xie, J., Li, M. and Jing, S. (2024) ‘Global burden of epilepsy 1990–2019’, </a:t>
            </a:r>
            <a:r>
              <a:rPr lang="en-IN" sz="600" i="1" kern="100" dirty="0">
                <a:effectLst/>
                <a:latin typeface="Times New Roman" panose="02020603050405020304" pitchFamily="18" charset="0"/>
                <a:ea typeface="Calibri" panose="020F0502020204030204" pitchFamily="34" charset="0"/>
              </a:rPr>
              <a:t>Frontiers in Neurology</a:t>
            </a:r>
            <a:r>
              <a:rPr lang="en-IN" sz="600" kern="100" dirty="0">
                <a:effectLst/>
                <a:latin typeface="Times New Roman" panose="02020603050405020304" pitchFamily="18" charset="0"/>
                <a:ea typeface="Calibri" panose="020F0502020204030204" pitchFamily="34" charset="0"/>
              </a:rPr>
              <a:t>, 15, p.1418926.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2"/>
              </a:rPr>
              <a:t>https://www.frontiersin.org/journals/neurology/articles/10.3389/fneur.2024.1418926/pdf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Spanos, S., Hutchinson, K., Ryder, T., Rapport, F., Goodwin, N. and </a:t>
            </a:r>
            <a:r>
              <a:rPr lang="en-IN" sz="600" kern="100" dirty="0" err="1">
                <a:effectLst/>
                <a:latin typeface="Times New Roman" panose="02020603050405020304" pitchFamily="18" charset="0"/>
                <a:ea typeface="Calibri" panose="020F0502020204030204" pitchFamily="34" charset="0"/>
              </a:rPr>
              <a:t>Zurynski</a:t>
            </a:r>
            <a:r>
              <a:rPr lang="en-IN" sz="600" kern="100" dirty="0">
                <a:effectLst/>
                <a:latin typeface="Times New Roman" panose="02020603050405020304" pitchFamily="18" charset="0"/>
                <a:ea typeface="Calibri" panose="020F0502020204030204" pitchFamily="34" charset="0"/>
              </a:rPr>
              <a:t>, Y. (2024) ‘Integrated care in epilepsy management’, </a:t>
            </a:r>
            <a:r>
              <a:rPr lang="en-IN" sz="600" i="1" kern="100" dirty="0">
                <a:effectLst/>
                <a:latin typeface="Times New Roman" panose="02020603050405020304" pitchFamily="18" charset="0"/>
                <a:ea typeface="Calibri" panose="020F0502020204030204" pitchFamily="34" charset="0"/>
              </a:rPr>
              <a:t>International Journal of Integrated Care</a:t>
            </a:r>
            <a:r>
              <a:rPr lang="en-IN" sz="600" kern="100" dirty="0">
                <a:effectLst/>
                <a:latin typeface="Times New Roman" panose="02020603050405020304" pitchFamily="18" charset="0"/>
                <a:ea typeface="Calibri" panose="020F0502020204030204" pitchFamily="34" charset="0"/>
              </a:rPr>
              <a:t>, 24(1), p.18.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3"/>
              </a:rPr>
              <a:t>https://pmc.ncbi.nlm.nih.gov/articles/PMC10921962/pdf/ijic-24-1-7659.pdf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Spencer, D.C. (2016) </a:t>
            </a:r>
            <a:r>
              <a:rPr lang="en-IN" sz="600" i="1" kern="100" dirty="0">
                <a:effectLst/>
                <a:latin typeface="Times New Roman" panose="02020603050405020304" pitchFamily="18" charset="0"/>
                <a:ea typeface="Calibri" panose="020F0502020204030204" pitchFamily="34" charset="0"/>
              </a:rPr>
              <a:t>Navigating life with epilepsy</a:t>
            </a:r>
            <a:r>
              <a:rPr lang="en-IN" sz="600" kern="100" dirty="0">
                <a:effectLst/>
                <a:latin typeface="Times New Roman" panose="02020603050405020304" pitchFamily="18" charset="0"/>
                <a:ea typeface="Calibri" panose="020F0502020204030204" pitchFamily="34" charset="0"/>
              </a:rPr>
              <a:t>. Oxford: Oxford University Press.</a:t>
            </a:r>
          </a:p>
          <a:p>
            <a:pPr marL="0" indent="0" algn="just">
              <a:lnSpc>
                <a:spcPct val="120000"/>
              </a:lnSpc>
              <a:spcBef>
                <a:spcPts val="0"/>
              </a:spcBef>
              <a:spcAft>
                <a:spcPts val="100"/>
              </a:spcAft>
              <a:buNone/>
            </a:pPr>
            <a:r>
              <a:rPr lang="en-IN" sz="600" kern="100" dirty="0" err="1">
                <a:effectLst/>
                <a:latin typeface="Times New Roman" panose="02020603050405020304" pitchFamily="18" charset="0"/>
                <a:ea typeface="Calibri" panose="020F0502020204030204" pitchFamily="34" charset="0"/>
              </a:rPr>
              <a:t>Streltzov</a:t>
            </a:r>
            <a:r>
              <a:rPr lang="en-IN" sz="600" kern="100" dirty="0">
                <a:effectLst/>
                <a:latin typeface="Times New Roman" panose="02020603050405020304" pitchFamily="18" charset="0"/>
                <a:ea typeface="Calibri" panose="020F0502020204030204" pitchFamily="34" charset="0"/>
              </a:rPr>
              <a:t>, N.A., Schmidt, S.S., Schommer, L.M., Zhao, W., </a:t>
            </a:r>
            <a:r>
              <a:rPr lang="en-IN" sz="600" kern="100" dirty="0" err="1">
                <a:effectLst/>
                <a:latin typeface="Times New Roman" panose="02020603050405020304" pitchFamily="18" charset="0"/>
                <a:ea typeface="Calibri" panose="020F0502020204030204" pitchFamily="34" charset="0"/>
              </a:rPr>
              <a:t>Tosteson</a:t>
            </a:r>
            <a:r>
              <a:rPr lang="en-IN" sz="600" kern="100" dirty="0">
                <a:effectLst/>
                <a:latin typeface="Times New Roman" panose="02020603050405020304" pitchFamily="18" charset="0"/>
                <a:ea typeface="Calibri" panose="020F0502020204030204" pitchFamily="34" charset="0"/>
              </a:rPr>
              <a:t>, T.D., Mazanec, M.T., Kiriakopoulos, E.T., Chu, F., Henninger, H.L., Nagle, K. and Roth, R.M. (2022) ‘Effectiveness of a self-management program in epilepsy’, </a:t>
            </a:r>
            <a:r>
              <a:rPr lang="en-IN" sz="600" i="1" kern="100" dirty="0">
                <a:effectLst/>
                <a:latin typeface="Times New Roman" panose="02020603050405020304" pitchFamily="18" charset="0"/>
                <a:ea typeface="Calibri" panose="020F0502020204030204" pitchFamily="34" charset="0"/>
              </a:rPr>
              <a:t>Neurology</a:t>
            </a:r>
            <a:r>
              <a:rPr lang="en-IN" sz="600" kern="100" dirty="0">
                <a:effectLst/>
                <a:latin typeface="Times New Roman" panose="02020603050405020304" pitchFamily="18" charset="0"/>
                <a:ea typeface="Calibri" panose="020F0502020204030204" pitchFamily="34" charset="0"/>
              </a:rPr>
              <a:t>, 98(21), pp.e2174–e2184.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4"/>
              </a:rPr>
              <a:t>https://pmc.ncbi.nlm.nih.gov/articles/PMC9169940/pdf/WNL-2022-200542.pdf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Vining, E.P., Stafstrom, C., Kossoff, E., Hartman, A., Kelley, S., Doerrer, S., </a:t>
            </a:r>
            <a:r>
              <a:rPr lang="en-IN" sz="600" kern="100" dirty="0" err="1">
                <a:effectLst/>
                <a:latin typeface="Times New Roman" panose="02020603050405020304" pitchFamily="18" charset="0"/>
                <a:ea typeface="Calibri" panose="020F0502020204030204" pitchFamily="34" charset="0"/>
              </a:rPr>
              <a:t>Habela</a:t>
            </a:r>
            <a:r>
              <a:rPr lang="en-IN" sz="600" kern="100" dirty="0">
                <a:effectLst/>
                <a:latin typeface="Times New Roman" panose="02020603050405020304" pitchFamily="18" charset="0"/>
                <a:ea typeface="Calibri" panose="020F0502020204030204" pitchFamily="34" charset="0"/>
              </a:rPr>
              <a:t>, C., Salorio, C. and Singhi, S. (2022) </a:t>
            </a:r>
            <a:r>
              <a:rPr lang="en-IN" sz="600" i="1" kern="100" dirty="0">
                <a:effectLst/>
                <a:latin typeface="Times New Roman" panose="02020603050405020304" pitchFamily="18" charset="0"/>
                <a:ea typeface="Calibri" panose="020F0502020204030204" pitchFamily="34" charset="0"/>
              </a:rPr>
              <a:t>Seizures and epilepsy in children: A comprehensive guide</a:t>
            </a:r>
            <a:r>
              <a:rPr lang="en-IN" sz="600" kern="100" dirty="0">
                <a:effectLst/>
                <a:latin typeface="Times New Roman" panose="02020603050405020304" pitchFamily="18" charset="0"/>
                <a:ea typeface="Calibri" panose="020F0502020204030204" pitchFamily="34" charset="0"/>
              </a:rPr>
              <a:t>. Baltimore: JHU Press.</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Wang, H. and Liu, X. (2025) ‘Medication self-management in patients with epilepsy’, </a:t>
            </a:r>
            <a:r>
              <a:rPr lang="en-IN" sz="600" i="1" kern="100" dirty="0">
                <a:effectLst/>
                <a:latin typeface="Times New Roman" panose="02020603050405020304" pitchFamily="18" charset="0"/>
                <a:ea typeface="Calibri" panose="020F0502020204030204" pitchFamily="34" charset="0"/>
              </a:rPr>
              <a:t>Frontiers in Neurology</a:t>
            </a:r>
            <a:r>
              <a:rPr lang="en-IN" sz="600" kern="100" dirty="0">
                <a:effectLst/>
                <a:latin typeface="Times New Roman" panose="02020603050405020304" pitchFamily="18" charset="0"/>
                <a:ea typeface="Calibri" panose="020F0502020204030204" pitchFamily="34" charset="0"/>
              </a:rPr>
              <a:t>, 16, p.1657256.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5"/>
              </a:rPr>
              <a:t>https://www.frontiersin.org/journals/neurology/articles/10.3389/fneur.2025.1657256/pdf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Yang, L.Z., Guo, Y., Wang, Z.Q. and Zhang, C.Q. (2024) ‘Global burden of epilepsy across age groups’, </a:t>
            </a:r>
            <a:r>
              <a:rPr lang="en-IN" sz="600" i="1" kern="100" dirty="0">
                <a:effectLst/>
                <a:latin typeface="Times New Roman" panose="02020603050405020304" pitchFamily="18" charset="0"/>
                <a:ea typeface="Calibri" panose="020F0502020204030204" pitchFamily="34" charset="0"/>
              </a:rPr>
              <a:t>Frontiers in Neurology</a:t>
            </a:r>
            <a:r>
              <a:rPr lang="en-IN" sz="600" kern="100" dirty="0">
                <a:effectLst/>
                <a:latin typeface="Times New Roman" panose="02020603050405020304" pitchFamily="18" charset="0"/>
                <a:ea typeface="Calibri" panose="020F0502020204030204" pitchFamily="34" charset="0"/>
              </a:rPr>
              <a:t>, 15, p.1448596.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6"/>
              </a:rPr>
              <a:t>https://www.frontiersin.org/journals/neurology/articles/10.3389/fneur.2024.1448596/pdf</a:t>
            </a:r>
            <a:r>
              <a:rPr lang="en-IN" sz="600" kern="100" dirty="0">
                <a:effectLst/>
                <a:latin typeface="Times New Roman" panose="02020603050405020304" pitchFamily="18" charset="0"/>
                <a:ea typeface="Calibri" panose="020F0502020204030204" pitchFamily="34" charset="0"/>
              </a:rPr>
              <a:t> (Accessed: 11 March 2026).</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Zelano, J. (2025) </a:t>
            </a:r>
            <a:r>
              <a:rPr lang="en-IN" sz="600" i="1" kern="100" dirty="0">
                <a:effectLst/>
                <a:latin typeface="Times New Roman" panose="02020603050405020304" pitchFamily="18" charset="0"/>
                <a:ea typeface="Calibri" panose="020F0502020204030204" pitchFamily="34" charset="0"/>
              </a:rPr>
              <a:t>Epilepsy in other brain diseases: A guide to diagnosis and management</a:t>
            </a:r>
            <a:r>
              <a:rPr lang="en-IN" sz="600" kern="100" dirty="0">
                <a:effectLst/>
                <a:latin typeface="Times New Roman" panose="02020603050405020304" pitchFamily="18" charset="0"/>
                <a:ea typeface="Calibri" panose="020F0502020204030204" pitchFamily="34" charset="0"/>
              </a:rPr>
              <a:t>. Boca Raton: CRC Press.</a:t>
            </a:r>
          </a:p>
          <a:p>
            <a:pPr marL="0" indent="0" algn="just">
              <a:lnSpc>
                <a:spcPct val="120000"/>
              </a:lnSpc>
              <a:spcBef>
                <a:spcPts val="0"/>
              </a:spcBef>
              <a:spcAft>
                <a:spcPts val="100"/>
              </a:spcAft>
              <a:buNone/>
            </a:pPr>
            <a:r>
              <a:rPr lang="en-IN" sz="600" kern="100" dirty="0">
                <a:effectLst/>
                <a:latin typeface="Times New Roman" panose="02020603050405020304" pitchFamily="18" charset="0"/>
                <a:ea typeface="Calibri" panose="020F0502020204030204" pitchFamily="34" charset="0"/>
              </a:rPr>
              <a:t>Zhang, C.Q., Li, H.Y., Li, L., Zeng, Y.X., Yuan, H.F., Liang, S.Y. and Chen, Y.M. (2025) ‘Global </a:t>
            </a:r>
            <a:r>
              <a:rPr lang="en-IN" sz="600" kern="100" dirty="0" err="1">
                <a:effectLst/>
                <a:latin typeface="Times New Roman" panose="02020603050405020304" pitchFamily="18" charset="0"/>
                <a:ea typeface="Calibri" panose="020F0502020204030204" pitchFamily="34" charset="0"/>
              </a:rPr>
              <a:t>pediatric</a:t>
            </a:r>
            <a:r>
              <a:rPr lang="en-IN" sz="600" kern="100" dirty="0">
                <a:effectLst/>
                <a:latin typeface="Times New Roman" panose="02020603050405020304" pitchFamily="18" charset="0"/>
                <a:ea typeface="Calibri" panose="020F0502020204030204" pitchFamily="34" charset="0"/>
              </a:rPr>
              <a:t> epilepsy burden’, </a:t>
            </a:r>
            <a:r>
              <a:rPr lang="en-IN" sz="600" i="1" kern="100" dirty="0" err="1">
                <a:effectLst/>
                <a:latin typeface="Times New Roman" panose="02020603050405020304" pitchFamily="18" charset="0"/>
                <a:ea typeface="Calibri" panose="020F0502020204030204" pitchFamily="34" charset="0"/>
              </a:rPr>
              <a:t>Pediatric</a:t>
            </a:r>
            <a:r>
              <a:rPr lang="en-IN" sz="600" i="1" kern="100" dirty="0">
                <a:effectLst/>
                <a:latin typeface="Times New Roman" panose="02020603050405020304" pitchFamily="18" charset="0"/>
                <a:ea typeface="Calibri" panose="020F0502020204030204" pitchFamily="34" charset="0"/>
              </a:rPr>
              <a:t> Neurology</a:t>
            </a:r>
            <a:r>
              <a:rPr lang="en-IN" sz="600" kern="100" dirty="0">
                <a:effectLst/>
                <a:latin typeface="Times New Roman" panose="02020603050405020304" pitchFamily="18" charset="0"/>
                <a:ea typeface="Calibri" panose="020F0502020204030204" pitchFamily="34" charset="0"/>
              </a:rPr>
              <a:t>. Available at: </a:t>
            </a:r>
            <a:r>
              <a:rPr lang="en-IN" sz="600" u="sng" kern="100" dirty="0">
                <a:solidFill>
                  <a:srgbClr val="0563C1"/>
                </a:solidFill>
                <a:effectLst/>
                <a:latin typeface="Times New Roman" panose="02020603050405020304" pitchFamily="18" charset="0"/>
                <a:ea typeface="Calibri" panose="020F0502020204030204" pitchFamily="34" charset="0"/>
                <a:hlinkClick r:id="rId27"/>
              </a:rPr>
              <a:t>https://www.pedneur.com/article/S0887-8994(25)00216-4/pdf</a:t>
            </a:r>
            <a:r>
              <a:rPr lang="en-IN" sz="600" kern="100" dirty="0">
                <a:effectLst/>
                <a:latin typeface="Times New Roman" panose="02020603050405020304" pitchFamily="18" charset="0"/>
                <a:ea typeface="Calibri" panose="020F0502020204030204" pitchFamily="34" charset="0"/>
              </a:rPr>
              <a:t> (Accessed: 11 March 2026).</a:t>
            </a:r>
          </a:p>
          <a:p>
            <a:pPr marL="0" indent="0">
              <a:lnSpc>
                <a:spcPct val="120000"/>
              </a:lnSpc>
              <a:spcBef>
                <a:spcPts val="0"/>
              </a:spcBef>
              <a:spcAft>
                <a:spcPts val="100"/>
              </a:spcAft>
              <a:buNone/>
            </a:pPr>
            <a:endParaRPr lang="en-IN" sz="6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VTI">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avon">
      <a:majorFont>
        <a:latin typeface="Avenir Next LT Pro Light"/>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946BCBFB-BBC7-42F1-95CD-058E172363A0}">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otalTime>0</TotalTime>
  <Words>4025</Words>
  <Application>Microsoft Office PowerPoint</Application>
  <PresentationFormat>Widescreen</PresentationFormat>
  <Paragraphs>146</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SavonVTI</vt:lpstr>
      <vt:lpstr>Epilepsy: Long-Term Care and Support</vt:lpstr>
      <vt:lpstr>PowerPoint Presentation</vt:lpstr>
      <vt:lpstr>Introduction</vt:lpstr>
      <vt:lpstr>Definition of Epilepsy</vt:lpstr>
      <vt:lpstr>Epilepsy Statistics (Global and UK)</vt:lpstr>
      <vt:lpstr>Types of Epilepsy</vt:lpstr>
      <vt:lpstr>Modifiable Risk Factors of Epilepsy</vt:lpstr>
      <vt:lpstr>Non-Modifiable Risk Factors of Epilepsy</vt:lpstr>
      <vt:lpstr>Signs and Symptoms</vt:lpstr>
      <vt:lpstr>Initial Assessment of Epilepsy</vt:lpstr>
      <vt:lpstr>NHS Care Pathway (GP to Specialist Care)</vt:lpstr>
      <vt:lpstr>Management and Treatment (UK Guidance)</vt:lpstr>
      <vt:lpstr>Social and Economic Burden</vt:lpstr>
      <vt:lpstr> Prevention and Risk Reduction</vt:lpstr>
      <vt:lpstr>Co-Production Model</vt:lpstr>
      <vt:lpstr>Person-Centred Care and Epilepsy Support</vt:lpstr>
      <vt:lpstr>Recommendations for Epilepsy Management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Epilepsy: Long-Term Care and Support</dc:title>
  <dc:creator>PRIYANKA</dc:creator>
  <cp:lastModifiedBy>Krisha Ahir</cp:lastModifiedBy>
  <cp:revision>10</cp:revision>
  <dcterms:created xsi:type="dcterms:W3CDTF">2026-03-11T04:03:00Z</dcterms:created>
  <dcterms:modified xsi:type="dcterms:W3CDTF">2026-03-15T12:08:43Z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C66CE18B47024AD79D0F9FD13C292925_13</vt:lpwstr>
  </property>
  <property fmtid="{D5CDD505-2E9C-101B-9397-08002B2CF9AE}" pid="4" name="KSOProductBuildVer">
    <vt:lpwstr>1033-12.2.0.23196</vt:lpwstr>
  </property>
</Properties>
</file>