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64" r:id="rId4"/>
    <p:sldId id="259" r:id="rId5"/>
    <p:sldId id="267" r:id="rId6"/>
    <p:sldId id="262" r:id="rId7"/>
    <p:sldId id="268" r:id="rId8"/>
    <p:sldId id="269" r:id="rId9"/>
    <p:sldId id="260" r:id="rId10"/>
    <p:sldId id="263"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088" autoAdjust="0"/>
    <p:restoredTop sz="94660"/>
  </p:normalViewPr>
  <p:slideViewPr>
    <p:cSldViewPr snapToGrid="0">
      <p:cViewPr varScale="1">
        <p:scale>
          <a:sx n="102" d="100"/>
          <a:sy n="102" d="100"/>
        </p:scale>
        <p:origin x="1350"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F6416E-0C4D-45CE-9517-3502BA691F3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BB6AC20-8E4E-4A33-8949-B98CB16AAEFB}">
      <dgm:prSet custT="1"/>
      <dgm:spPr/>
      <dgm:t>
        <a:bodyPr/>
        <a:lstStyle/>
        <a:p>
          <a:r>
            <a:rPr lang="en-GB" sz="1250" dirty="0">
              <a:latin typeface="Arial" panose="020B0604020202020204" pitchFamily="34" charset="0"/>
              <a:cs typeface="Arial" panose="020B0604020202020204" pitchFamily="34" charset="0"/>
            </a:rPr>
            <a:t>Communication is a fundamental professional skill within health and social care, directly influencing patient safety, dignity, and quality of care. Effective communication involves not only speaking clearly, but also active listening, observation of non-verbal cues, accurate documentation, and appropriate use of digital systems. In professional practice, communication underpins teamwork, safeguarding, and person-centred care.</a:t>
          </a:r>
          <a:endParaRPr lang="en-US" sz="1250" dirty="0">
            <a:latin typeface="Arial" panose="020B0604020202020204" pitchFamily="34" charset="0"/>
            <a:cs typeface="Arial" panose="020B0604020202020204" pitchFamily="34" charset="0"/>
          </a:endParaRPr>
        </a:p>
      </dgm:t>
    </dgm:pt>
    <dgm:pt modelId="{D1FFD35C-C931-4B26-A9FE-E0A21D5CDA31}" type="parTrans" cxnId="{043532CD-244F-4C39-B5F5-937A96A0C614}">
      <dgm:prSet/>
      <dgm:spPr/>
      <dgm:t>
        <a:bodyPr/>
        <a:lstStyle/>
        <a:p>
          <a:endParaRPr lang="en-US"/>
        </a:p>
      </dgm:t>
    </dgm:pt>
    <dgm:pt modelId="{6E401C59-ADAF-46B0-8897-BA2874A1F275}" type="sibTrans" cxnId="{043532CD-244F-4C39-B5F5-937A96A0C614}">
      <dgm:prSet/>
      <dgm:spPr/>
      <dgm:t>
        <a:bodyPr/>
        <a:lstStyle/>
        <a:p>
          <a:endParaRPr lang="en-US"/>
        </a:p>
      </dgm:t>
    </dgm:pt>
    <dgm:pt modelId="{A33BED3F-0894-46FB-9DB4-23E56FC7101F}">
      <dgm:prSet custT="1"/>
      <dgm:spPr/>
      <dgm:t>
        <a:bodyPr/>
        <a:lstStyle/>
        <a:p>
          <a:r>
            <a:rPr lang="en-GB" sz="1250" dirty="0">
              <a:latin typeface="Arial" panose="020B0604020202020204" pitchFamily="34" charset="0"/>
              <a:cs typeface="Arial" panose="020B0604020202020204" pitchFamily="34" charset="0"/>
            </a:rPr>
            <a:t>This presentation will explore the importance of communication in health and social care, examine the SBAR communication model, and reflect on my own strengths and areas for development. It will also outline a personal action plan to support my ongoing professional growth.</a:t>
          </a:r>
          <a:endParaRPr lang="en-US" sz="1250" dirty="0">
            <a:latin typeface="Arial" panose="020B0604020202020204" pitchFamily="34" charset="0"/>
            <a:cs typeface="Arial" panose="020B0604020202020204" pitchFamily="34" charset="0"/>
          </a:endParaRPr>
        </a:p>
      </dgm:t>
    </dgm:pt>
    <dgm:pt modelId="{570B84F5-5637-4D2D-BD6E-5DA5A85D5B35}" type="parTrans" cxnId="{147FEFB4-4B85-4F45-A946-2A468894D9DC}">
      <dgm:prSet/>
      <dgm:spPr/>
      <dgm:t>
        <a:bodyPr/>
        <a:lstStyle/>
        <a:p>
          <a:endParaRPr lang="en-US"/>
        </a:p>
      </dgm:t>
    </dgm:pt>
    <dgm:pt modelId="{78EF3265-51FA-470D-8D05-3B05C722950C}" type="sibTrans" cxnId="{147FEFB4-4B85-4F45-A946-2A468894D9DC}">
      <dgm:prSet/>
      <dgm:spPr/>
      <dgm:t>
        <a:bodyPr/>
        <a:lstStyle/>
        <a:p>
          <a:endParaRPr lang="en-US"/>
        </a:p>
      </dgm:t>
    </dgm:pt>
    <dgm:pt modelId="{F7CBC4FF-55AB-4749-B1E2-D787EDAC87FA}" type="pres">
      <dgm:prSet presAssocID="{A1F6416E-0C4D-45CE-9517-3502BA691F35}" presName="hierChild1" presStyleCnt="0">
        <dgm:presLayoutVars>
          <dgm:chPref val="1"/>
          <dgm:dir/>
          <dgm:animOne val="branch"/>
          <dgm:animLvl val="lvl"/>
          <dgm:resizeHandles/>
        </dgm:presLayoutVars>
      </dgm:prSet>
      <dgm:spPr/>
    </dgm:pt>
    <dgm:pt modelId="{7802A803-6765-40F7-B7BC-BD8F7761B947}" type="pres">
      <dgm:prSet presAssocID="{3BB6AC20-8E4E-4A33-8949-B98CB16AAEFB}" presName="hierRoot1" presStyleCnt="0"/>
      <dgm:spPr/>
    </dgm:pt>
    <dgm:pt modelId="{E0B907C4-1C26-4FE3-B8D0-CC0199B76DB6}" type="pres">
      <dgm:prSet presAssocID="{3BB6AC20-8E4E-4A33-8949-B98CB16AAEFB}" presName="composite" presStyleCnt="0"/>
      <dgm:spPr/>
    </dgm:pt>
    <dgm:pt modelId="{79A20A55-7215-4B54-A147-6F1DF661F5EB}" type="pres">
      <dgm:prSet presAssocID="{3BB6AC20-8E4E-4A33-8949-B98CB16AAEFB}" presName="background" presStyleLbl="node0" presStyleIdx="0" presStyleCnt="2"/>
      <dgm:spPr/>
    </dgm:pt>
    <dgm:pt modelId="{53E0104C-216B-4FD1-A3CB-CA7CEC8810D2}" type="pres">
      <dgm:prSet presAssocID="{3BB6AC20-8E4E-4A33-8949-B98CB16AAEFB}" presName="text" presStyleLbl="fgAcc0" presStyleIdx="0" presStyleCnt="2" custScaleX="111326">
        <dgm:presLayoutVars>
          <dgm:chPref val="3"/>
        </dgm:presLayoutVars>
      </dgm:prSet>
      <dgm:spPr/>
    </dgm:pt>
    <dgm:pt modelId="{AA97478F-ADF6-4777-9978-6C1ECEBB4E19}" type="pres">
      <dgm:prSet presAssocID="{3BB6AC20-8E4E-4A33-8949-B98CB16AAEFB}" presName="hierChild2" presStyleCnt="0"/>
      <dgm:spPr/>
    </dgm:pt>
    <dgm:pt modelId="{0E2F6779-D987-4227-9C2E-CBC51F1B2A53}" type="pres">
      <dgm:prSet presAssocID="{A33BED3F-0894-46FB-9DB4-23E56FC7101F}" presName="hierRoot1" presStyleCnt="0"/>
      <dgm:spPr/>
    </dgm:pt>
    <dgm:pt modelId="{2B16432A-EB07-4503-9CAA-05E026E53EC9}" type="pres">
      <dgm:prSet presAssocID="{A33BED3F-0894-46FB-9DB4-23E56FC7101F}" presName="composite" presStyleCnt="0"/>
      <dgm:spPr/>
    </dgm:pt>
    <dgm:pt modelId="{FA33CA01-0087-40A6-9532-0223685C7A7B}" type="pres">
      <dgm:prSet presAssocID="{A33BED3F-0894-46FB-9DB4-23E56FC7101F}" presName="background" presStyleLbl="node0" presStyleIdx="1" presStyleCnt="2"/>
      <dgm:spPr/>
    </dgm:pt>
    <dgm:pt modelId="{C7693E9F-B8AC-49B0-B3C7-FF95AE3C5721}" type="pres">
      <dgm:prSet presAssocID="{A33BED3F-0894-46FB-9DB4-23E56FC7101F}" presName="text" presStyleLbl="fgAcc0" presStyleIdx="1" presStyleCnt="2">
        <dgm:presLayoutVars>
          <dgm:chPref val="3"/>
        </dgm:presLayoutVars>
      </dgm:prSet>
      <dgm:spPr/>
    </dgm:pt>
    <dgm:pt modelId="{FEDF7787-59D8-47AE-9CF6-30D851FADED9}" type="pres">
      <dgm:prSet presAssocID="{A33BED3F-0894-46FB-9DB4-23E56FC7101F}" presName="hierChild2" presStyleCnt="0"/>
      <dgm:spPr/>
    </dgm:pt>
  </dgm:ptLst>
  <dgm:cxnLst>
    <dgm:cxn modelId="{FB365000-00E8-49A5-949C-16F5FD3428B9}" type="presOf" srcId="{3BB6AC20-8E4E-4A33-8949-B98CB16AAEFB}" destId="{53E0104C-216B-4FD1-A3CB-CA7CEC8810D2}" srcOrd="0" destOrd="0" presId="urn:microsoft.com/office/officeart/2005/8/layout/hierarchy1"/>
    <dgm:cxn modelId="{BDC4C181-78AF-4728-A344-5CA7D5CA5069}" type="presOf" srcId="{A1F6416E-0C4D-45CE-9517-3502BA691F35}" destId="{F7CBC4FF-55AB-4749-B1E2-D787EDAC87FA}" srcOrd="0" destOrd="0" presId="urn:microsoft.com/office/officeart/2005/8/layout/hierarchy1"/>
    <dgm:cxn modelId="{3D49CFAD-09AC-4B41-993A-B3A8FF5DF36C}" type="presOf" srcId="{A33BED3F-0894-46FB-9DB4-23E56FC7101F}" destId="{C7693E9F-B8AC-49B0-B3C7-FF95AE3C5721}" srcOrd="0" destOrd="0" presId="urn:microsoft.com/office/officeart/2005/8/layout/hierarchy1"/>
    <dgm:cxn modelId="{147FEFB4-4B85-4F45-A946-2A468894D9DC}" srcId="{A1F6416E-0C4D-45CE-9517-3502BA691F35}" destId="{A33BED3F-0894-46FB-9DB4-23E56FC7101F}" srcOrd="1" destOrd="0" parTransId="{570B84F5-5637-4D2D-BD6E-5DA5A85D5B35}" sibTransId="{78EF3265-51FA-470D-8D05-3B05C722950C}"/>
    <dgm:cxn modelId="{043532CD-244F-4C39-B5F5-937A96A0C614}" srcId="{A1F6416E-0C4D-45CE-9517-3502BA691F35}" destId="{3BB6AC20-8E4E-4A33-8949-B98CB16AAEFB}" srcOrd="0" destOrd="0" parTransId="{D1FFD35C-C931-4B26-A9FE-E0A21D5CDA31}" sibTransId="{6E401C59-ADAF-46B0-8897-BA2874A1F275}"/>
    <dgm:cxn modelId="{4024493D-0D9C-43CE-AFBA-30F1C8E07F57}" type="presParOf" srcId="{F7CBC4FF-55AB-4749-B1E2-D787EDAC87FA}" destId="{7802A803-6765-40F7-B7BC-BD8F7761B947}" srcOrd="0" destOrd="0" presId="urn:microsoft.com/office/officeart/2005/8/layout/hierarchy1"/>
    <dgm:cxn modelId="{D96430C4-AC82-4273-B4AC-FF64FFC2D21C}" type="presParOf" srcId="{7802A803-6765-40F7-B7BC-BD8F7761B947}" destId="{E0B907C4-1C26-4FE3-B8D0-CC0199B76DB6}" srcOrd="0" destOrd="0" presId="urn:microsoft.com/office/officeart/2005/8/layout/hierarchy1"/>
    <dgm:cxn modelId="{DA32EA8D-6B4E-49F1-8A9A-F69B62829419}" type="presParOf" srcId="{E0B907C4-1C26-4FE3-B8D0-CC0199B76DB6}" destId="{79A20A55-7215-4B54-A147-6F1DF661F5EB}" srcOrd="0" destOrd="0" presId="urn:microsoft.com/office/officeart/2005/8/layout/hierarchy1"/>
    <dgm:cxn modelId="{13AB812E-EF36-45B0-BEF6-1DC36F467211}" type="presParOf" srcId="{E0B907C4-1C26-4FE3-B8D0-CC0199B76DB6}" destId="{53E0104C-216B-4FD1-A3CB-CA7CEC8810D2}" srcOrd="1" destOrd="0" presId="urn:microsoft.com/office/officeart/2005/8/layout/hierarchy1"/>
    <dgm:cxn modelId="{6C6D9ED7-790F-43C2-A8B2-0BE406643ABB}" type="presParOf" srcId="{7802A803-6765-40F7-B7BC-BD8F7761B947}" destId="{AA97478F-ADF6-4777-9978-6C1ECEBB4E19}" srcOrd="1" destOrd="0" presId="urn:microsoft.com/office/officeart/2005/8/layout/hierarchy1"/>
    <dgm:cxn modelId="{BF926231-C43B-410F-B188-E1723C876B8B}" type="presParOf" srcId="{F7CBC4FF-55AB-4749-B1E2-D787EDAC87FA}" destId="{0E2F6779-D987-4227-9C2E-CBC51F1B2A53}" srcOrd="1" destOrd="0" presId="urn:microsoft.com/office/officeart/2005/8/layout/hierarchy1"/>
    <dgm:cxn modelId="{DAC7AE2E-EADF-4BB3-A801-B0EF55578E37}" type="presParOf" srcId="{0E2F6779-D987-4227-9C2E-CBC51F1B2A53}" destId="{2B16432A-EB07-4503-9CAA-05E026E53EC9}" srcOrd="0" destOrd="0" presId="urn:microsoft.com/office/officeart/2005/8/layout/hierarchy1"/>
    <dgm:cxn modelId="{C28DE62A-B1AD-4497-A3A0-39F39EAF91E6}" type="presParOf" srcId="{2B16432A-EB07-4503-9CAA-05E026E53EC9}" destId="{FA33CA01-0087-40A6-9532-0223685C7A7B}" srcOrd="0" destOrd="0" presId="urn:microsoft.com/office/officeart/2005/8/layout/hierarchy1"/>
    <dgm:cxn modelId="{F5028C7A-E95B-4A37-9862-D9B862E9A48F}" type="presParOf" srcId="{2B16432A-EB07-4503-9CAA-05E026E53EC9}" destId="{C7693E9F-B8AC-49B0-B3C7-FF95AE3C5721}" srcOrd="1" destOrd="0" presId="urn:microsoft.com/office/officeart/2005/8/layout/hierarchy1"/>
    <dgm:cxn modelId="{6096FBEE-660A-4D03-94BD-B18C20321773}" type="presParOf" srcId="{0E2F6779-D987-4227-9C2E-CBC51F1B2A53}" destId="{FEDF7787-59D8-47AE-9CF6-30D851FADED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20A55-7215-4B54-A147-6F1DF661F5EB}">
      <dsp:nvSpPr>
        <dsp:cNvPr id="0" name=""/>
        <dsp:cNvSpPr/>
      </dsp:nvSpPr>
      <dsp:spPr>
        <a:xfrm>
          <a:off x="528" y="188709"/>
          <a:ext cx="4890494" cy="27895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E0104C-216B-4FD1-A3CB-CA7CEC8810D2}">
      <dsp:nvSpPr>
        <dsp:cNvPr id="0" name=""/>
        <dsp:cNvSpPr/>
      </dsp:nvSpPr>
      <dsp:spPr>
        <a:xfrm>
          <a:off x="488633" y="652409"/>
          <a:ext cx="4890494" cy="278952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55625">
            <a:lnSpc>
              <a:spcPct val="90000"/>
            </a:lnSpc>
            <a:spcBef>
              <a:spcPct val="0"/>
            </a:spcBef>
            <a:spcAft>
              <a:spcPct val="35000"/>
            </a:spcAft>
            <a:buNone/>
          </a:pPr>
          <a:r>
            <a:rPr lang="en-GB" sz="1250" kern="1200" dirty="0">
              <a:latin typeface="Arial" panose="020B0604020202020204" pitchFamily="34" charset="0"/>
              <a:cs typeface="Arial" panose="020B0604020202020204" pitchFamily="34" charset="0"/>
            </a:rPr>
            <a:t>Communication is a fundamental professional skill within health and social care, directly influencing patient safety, dignity, and quality of care. Effective communication involves not only speaking clearly, but also active listening, observation of non-verbal cues, accurate documentation, and appropriate use of digital systems. In professional practice, communication underpins teamwork, safeguarding, and person-centred care.</a:t>
          </a:r>
          <a:endParaRPr lang="en-US" sz="1250" kern="1200" dirty="0">
            <a:latin typeface="Arial" panose="020B0604020202020204" pitchFamily="34" charset="0"/>
            <a:cs typeface="Arial" panose="020B0604020202020204" pitchFamily="34" charset="0"/>
          </a:endParaRPr>
        </a:p>
      </dsp:txBody>
      <dsp:txXfrm>
        <a:off x="570335" y="734111"/>
        <a:ext cx="4727090" cy="2626118"/>
      </dsp:txXfrm>
    </dsp:sp>
    <dsp:sp modelId="{FA33CA01-0087-40A6-9532-0223685C7A7B}">
      <dsp:nvSpPr>
        <dsp:cNvPr id="0" name=""/>
        <dsp:cNvSpPr/>
      </dsp:nvSpPr>
      <dsp:spPr>
        <a:xfrm>
          <a:off x="5867233" y="188709"/>
          <a:ext cx="4392948" cy="27895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693E9F-B8AC-49B0-B3C7-FF95AE3C5721}">
      <dsp:nvSpPr>
        <dsp:cNvPr id="0" name=""/>
        <dsp:cNvSpPr/>
      </dsp:nvSpPr>
      <dsp:spPr>
        <a:xfrm>
          <a:off x="6355338" y="652409"/>
          <a:ext cx="4392948" cy="278952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55625">
            <a:lnSpc>
              <a:spcPct val="90000"/>
            </a:lnSpc>
            <a:spcBef>
              <a:spcPct val="0"/>
            </a:spcBef>
            <a:spcAft>
              <a:spcPct val="35000"/>
            </a:spcAft>
            <a:buNone/>
          </a:pPr>
          <a:r>
            <a:rPr lang="en-GB" sz="1250" kern="1200" dirty="0">
              <a:latin typeface="Arial" panose="020B0604020202020204" pitchFamily="34" charset="0"/>
              <a:cs typeface="Arial" panose="020B0604020202020204" pitchFamily="34" charset="0"/>
            </a:rPr>
            <a:t>This presentation will explore the importance of communication in health and social care, examine the SBAR communication model, and reflect on my own strengths and areas for development. It will also outline a personal action plan to support my ongoing professional growth.</a:t>
          </a:r>
          <a:endParaRPr lang="en-US" sz="1250" kern="1200" dirty="0">
            <a:latin typeface="Arial" panose="020B0604020202020204" pitchFamily="34" charset="0"/>
            <a:cs typeface="Arial" panose="020B0604020202020204" pitchFamily="34" charset="0"/>
          </a:endParaRPr>
        </a:p>
      </dsp:txBody>
      <dsp:txXfrm>
        <a:off x="6437040" y="734111"/>
        <a:ext cx="4229544" cy="262611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9414763-4154-4652-AC9D-E655E434D97D}"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266899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9414763-4154-4652-AC9D-E655E434D97D}"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3580102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9414763-4154-4652-AC9D-E655E434D97D}"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3927996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9414763-4154-4652-AC9D-E655E434D97D}"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3883054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9414763-4154-4652-AC9D-E655E434D97D}"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2009237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9414763-4154-4652-AC9D-E655E434D97D}"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2333632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414763-4154-4652-AC9D-E655E434D97D}"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1672353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9414763-4154-4652-AC9D-E655E434D97D}"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341932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9414763-4154-4652-AC9D-E655E434D97D}"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1379884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9414763-4154-4652-AC9D-E655E434D97D}"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2889293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9414763-4154-4652-AC9D-E655E434D97D}"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10740054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9414763-4154-4652-AC9D-E655E434D97D}"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B8E0C-C639-4AD8-ABC4-BADD1CE350B8}"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66435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9414763-4154-4652-AC9D-E655E434D97D}"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3945664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9414763-4154-4652-AC9D-E655E434D97D}"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2928528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9414763-4154-4652-AC9D-E655E434D97D}"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38252245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9414763-4154-4652-AC9D-E655E434D97D}"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18250507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9414763-4154-4652-AC9D-E655E434D97D}"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B8E0C-C639-4AD8-ABC4-BADD1CE350B8}" type="slidenum">
              <a:rPr lang="en-GB" smtClean="0"/>
              <a:t>‹#›</a:t>
            </a:fld>
            <a:endParaRPr lang="en-GB"/>
          </a:p>
        </p:txBody>
      </p:sp>
    </p:spTree>
    <p:extLst>
      <p:ext uri="{BB962C8B-B14F-4D97-AF65-F5344CB8AC3E}">
        <p14:creationId xmlns:p14="http://schemas.microsoft.com/office/powerpoint/2010/main" val="3595449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9414763-4154-4652-AC9D-E655E434D97D}" type="datetimeFigureOut">
              <a:rPr lang="en-GB" smtClean="0"/>
              <a:t>22/02/2026</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6B8E0C-C639-4AD8-ABC4-BADD1CE350B8}" type="slidenum">
              <a:rPr lang="en-GB" smtClean="0"/>
              <a:t>‹#›</a:t>
            </a:fld>
            <a:endParaRPr lang="en-GB"/>
          </a:p>
        </p:txBody>
      </p:sp>
    </p:spTree>
    <p:extLst>
      <p:ext uri="{BB962C8B-B14F-4D97-AF65-F5344CB8AC3E}">
        <p14:creationId xmlns:p14="http://schemas.microsoft.com/office/powerpoint/2010/main" val="8827411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www.cqc.org.uk/about-us/fundamental-standards" TargetMode="External"/><Relationship Id="rId1" Type="http://schemas.openxmlformats.org/officeDocument/2006/relationships/slideLayout" Target="../slideLayouts/slideLayout2.xml"/><Relationship Id="rId5" Type="http://schemas.openxmlformats.org/officeDocument/2006/relationships/hyperlink" Target="https://safetyinhealth.biomedcentral.com/articles/10.1186/s40886-018-0073-1"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7423C-C5D9-B34C-401B-7E1081D33695}"/>
              </a:ext>
            </a:extLst>
          </p:cNvPr>
          <p:cNvSpPr>
            <a:spLocks noGrp="1"/>
          </p:cNvSpPr>
          <p:nvPr>
            <p:ph type="ctrTitle"/>
          </p:nvPr>
        </p:nvSpPr>
        <p:spPr>
          <a:xfrm>
            <a:off x="1524000" y="1122363"/>
            <a:ext cx="9144000" cy="1132322"/>
          </a:xfrm>
        </p:spPr>
        <p:txBody>
          <a:bodyPr>
            <a:noAutofit/>
          </a:bodyPr>
          <a:lstStyle/>
          <a:p>
            <a:r>
              <a:rPr lang="en-GB" sz="4400">
                <a:latin typeface="Arial" panose="020B0604020202020204" pitchFamily="34" charset="0"/>
                <a:cs typeface="Arial" panose="020B0604020202020204" pitchFamily="34" charset="0"/>
              </a:rPr>
              <a:t>Effective Communication in Health and Social Care</a:t>
            </a:r>
            <a:endParaRPr lang="en-GB" sz="4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7DAB0B5-D726-CA22-F61C-FA87650CF517}"/>
              </a:ext>
            </a:extLst>
          </p:cNvPr>
          <p:cNvSpPr>
            <a:spLocks noGrp="1"/>
          </p:cNvSpPr>
          <p:nvPr>
            <p:ph type="subTitle" idx="1"/>
          </p:nvPr>
        </p:nvSpPr>
        <p:spPr/>
        <p:txBody>
          <a:bodyPr>
            <a:normAutofit fontScale="55000" lnSpcReduction="20000"/>
          </a:bodyPr>
          <a:lstStyle/>
          <a:p>
            <a:pPr algn="l"/>
            <a:r>
              <a:rPr lang="en-US" dirty="0">
                <a:latin typeface="Arial" panose="020B0604020202020204" pitchFamily="34" charset="0"/>
                <a:cs typeface="Arial" panose="020B0604020202020204" pitchFamily="34" charset="0"/>
              </a:rPr>
              <a:t>Module name: Professional development in Health and Social care.</a:t>
            </a:r>
          </a:p>
          <a:p>
            <a:pPr algn="l"/>
            <a:r>
              <a:rPr lang="en-US" dirty="0">
                <a:latin typeface="Arial" panose="020B0604020202020204" pitchFamily="34" charset="0"/>
                <a:cs typeface="Arial" panose="020B0604020202020204" pitchFamily="34" charset="0"/>
              </a:rPr>
              <a:t>Module code: LCHS 4009</a:t>
            </a:r>
          </a:p>
          <a:p>
            <a:pPr algn="l"/>
            <a:r>
              <a:rPr lang="en-US" dirty="0">
                <a:latin typeface="Arial" panose="020B0604020202020204" pitchFamily="34" charset="0"/>
                <a:cs typeface="Arial" panose="020B0604020202020204" pitchFamily="34" charset="0"/>
              </a:rPr>
              <a:t>Name: Tasnim Khanom</a:t>
            </a:r>
          </a:p>
          <a:p>
            <a:pPr algn="l"/>
            <a:r>
              <a:rPr lang="en-US" dirty="0">
                <a:latin typeface="Arial" panose="020B0604020202020204" pitchFamily="34" charset="0"/>
                <a:cs typeface="Arial" panose="020B0604020202020204" pitchFamily="34" charset="0"/>
              </a:rPr>
              <a:t>Student no: 2431177</a:t>
            </a:r>
          </a:p>
          <a:p>
            <a:pPr algn="l"/>
            <a:r>
              <a:rPr lang="en-US" dirty="0">
                <a:latin typeface="Arial" panose="020B0604020202020204" pitchFamily="34" charset="0"/>
                <a:cs typeface="Arial" panose="020B0604020202020204" pitchFamily="34" charset="0"/>
              </a:rPr>
              <a:t>Lecturer: Dr Walter-Rodney Nagumo</a:t>
            </a:r>
          </a:p>
          <a:p>
            <a:endParaRPr lang="en-GB" dirty="0"/>
          </a:p>
        </p:txBody>
      </p:sp>
    </p:spTree>
    <p:extLst>
      <p:ext uri="{BB962C8B-B14F-4D97-AF65-F5344CB8AC3E}">
        <p14:creationId xmlns:p14="http://schemas.microsoft.com/office/powerpoint/2010/main" val="1862315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33412-0CFA-F0BE-7477-0DC0723B1597}"/>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Introduction</a:t>
            </a:r>
          </a:p>
        </p:txBody>
      </p:sp>
      <p:graphicFrame>
        <p:nvGraphicFramePr>
          <p:cNvPr id="5" name="Content Placeholder 2">
            <a:extLst>
              <a:ext uri="{FF2B5EF4-FFF2-40B4-BE49-F238E27FC236}">
                <a16:creationId xmlns:a16="http://schemas.microsoft.com/office/drawing/2014/main" id="{B1911A42-3B97-AEDF-BF19-4EFDF69DE7B8}"/>
              </a:ext>
            </a:extLst>
          </p:cNvPr>
          <p:cNvGraphicFramePr>
            <a:graphicFrameLocks noGrp="1"/>
          </p:cNvGraphicFramePr>
          <p:nvPr>
            <p:ph idx="1"/>
            <p:extLst>
              <p:ext uri="{D42A27DB-BD31-4B8C-83A1-F6EECF244321}">
                <p14:modId xmlns:p14="http://schemas.microsoft.com/office/powerpoint/2010/main" val="3319857791"/>
              </p:ext>
            </p:extLst>
          </p:nvPr>
        </p:nvGraphicFramePr>
        <p:xfrm>
          <a:off x="913795" y="2112432"/>
          <a:ext cx="10748816" cy="36306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2110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8869C-D830-4C17-BD06-7A0D4914435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communication? </a:t>
            </a:r>
          </a:p>
        </p:txBody>
      </p:sp>
      <p:sp>
        <p:nvSpPr>
          <p:cNvPr id="3" name="Content Placeholder 2">
            <a:extLst>
              <a:ext uri="{FF2B5EF4-FFF2-40B4-BE49-F238E27FC236}">
                <a16:creationId xmlns:a16="http://schemas.microsoft.com/office/drawing/2014/main" id="{8ACC42A8-3D3F-8A3E-2285-5A26154ED102}"/>
              </a:ext>
            </a:extLst>
          </p:cNvPr>
          <p:cNvSpPr>
            <a:spLocks noGrp="1"/>
          </p:cNvSpPr>
          <p:nvPr>
            <p:ph idx="1"/>
          </p:nvPr>
        </p:nvSpPr>
        <p:spPr/>
        <p:txBody>
          <a:bodyPr>
            <a:normAutofit/>
          </a:bodyPr>
          <a:lstStyle/>
          <a:p>
            <a:r>
              <a:rPr lang="en-GB" sz="1200" dirty="0"/>
              <a:t>Communication is a core skill that is needed in health and social care. This is not just about speaking, but it also is about listening and understanding one another and clarity and safety.</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There are several types of communication used in practice, </a:t>
            </a:r>
            <a:r>
              <a:rPr lang="en-GB" sz="1200" dirty="0"/>
              <a:t>, and these will be fundamental especially in a health and social care settings. They are:</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Verbal communication</a:t>
            </a:r>
            <a:r>
              <a:rPr lang="en-GB" sz="1200" dirty="0">
                <a:latin typeface="Arial" panose="020B0604020202020204" pitchFamily="34" charset="0"/>
                <a:cs typeface="Arial" panose="020B0604020202020204" pitchFamily="34" charset="0"/>
              </a:rPr>
              <a:t> – spoken words, tone, pace, and clarity. </a:t>
            </a:r>
            <a:r>
              <a:rPr lang="en-GB" sz="1200" b="1" dirty="0">
                <a:latin typeface="Arial" panose="020B0604020202020204" pitchFamily="34" charset="0"/>
                <a:cs typeface="Arial" panose="020B0604020202020204" pitchFamily="34" charset="0"/>
              </a:rPr>
              <a:t>(</a:t>
            </a:r>
            <a:r>
              <a:rPr lang="en-GB" sz="1200" b="1" dirty="0">
                <a:effectLst/>
                <a:latin typeface="Arial" panose="020B0604020202020204" pitchFamily="34" charset="0"/>
                <a:cs typeface="Arial" panose="020B0604020202020204" pitchFamily="34" charset="0"/>
              </a:rPr>
              <a:t>Burns, 1991). </a:t>
            </a:r>
          </a:p>
          <a:p>
            <a:r>
              <a:rPr lang="en-GB" sz="1200" b="1" dirty="0">
                <a:latin typeface="Arial" panose="020B0604020202020204" pitchFamily="34" charset="0"/>
                <a:cs typeface="Arial" panose="020B0604020202020204" pitchFamily="34" charset="0"/>
              </a:rPr>
              <a:t>Non-verbal communication</a:t>
            </a:r>
            <a:r>
              <a:rPr lang="en-GB" sz="1200" dirty="0">
                <a:latin typeface="Arial" panose="020B0604020202020204" pitchFamily="34" charset="0"/>
                <a:cs typeface="Arial" panose="020B0604020202020204" pitchFamily="34" charset="0"/>
              </a:rPr>
              <a:t> – facial expressions, body language, posture, gestures, and eye contact</a:t>
            </a:r>
          </a:p>
          <a:p>
            <a:r>
              <a:rPr lang="en-GB" sz="1200" b="1" dirty="0">
                <a:latin typeface="Arial" panose="020B0604020202020204" pitchFamily="34" charset="0"/>
                <a:cs typeface="Arial" panose="020B0604020202020204" pitchFamily="34" charset="0"/>
              </a:rPr>
              <a:t>Written communication</a:t>
            </a:r>
            <a:r>
              <a:rPr lang="en-GB" sz="1200" dirty="0">
                <a:latin typeface="Arial" panose="020B0604020202020204" pitchFamily="34" charset="0"/>
                <a:cs typeface="Arial" panose="020B0604020202020204" pitchFamily="34" charset="0"/>
              </a:rPr>
              <a:t> – care plans, reports, risk assessments, safeguarding records</a:t>
            </a:r>
          </a:p>
          <a:p>
            <a:r>
              <a:rPr lang="en-GB" sz="1200" b="1" dirty="0">
                <a:latin typeface="Arial" panose="020B0604020202020204" pitchFamily="34" charset="0"/>
                <a:cs typeface="Arial" panose="020B0604020202020204" pitchFamily="34" charset="0"/>
              </a:rPr>
              <a:t>Digital communication</a:t>
            </a:r>
            <a:r>
              <a:rPr lang="en-GB" sz="1200" dirty="0">
                <a:latin typeface="Arial" panose="020B0604020202020204" pitchFamily="34" charset="0"/>
                <a:cs typeface="Arial" panose="020B0604020202020204" pitchFamily="34" charset="0"/>
              </a:rPr>
              <a:t> – electronic health records, emails, virtual consultations</a:t>
            </a:r>
          </a:p>
          <a:p>
            <a:r>
              <a:rPr lang="en-GB" sz="1200" dirty="0"/>
              <a:t>Communication must be adapted to meet individuals needs, such as language barriers, hearing impairment, learning disabilities, or cognitive conditions like dementia.</a:t>
            </a:r>
            <a:r>
              <a:rPr lang="en-US" sz="1200" dirty="0"/>
              <a:t> </a:t>
            </a:r>
            <a:r>
              <a:rPr lang="en-GB" sz="1200" dirty="0"/>
              <a:t>Person-centred communication ensures that individuals feel respected, valued, and involved in their own care.</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3371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AA3D9-1F11-511C-6638-A58CB3A1D1F5}"/>
              </a:ext>
            </a:extLst>
          </p:cNvPr>
          <p:cNvSpPr>
            <a:spLocks noGrp="1"/>
          </p:cNvSpPr>
          <p:nvPr>
            <p:ph type="title"/>
          </p:nvPr>
        </p:nvSpPr>
        <p:spPr>
          <a:xfrm>
            <a:off x="919119" y="307388"/>
            <a:ext cx="10353761" cy="783475"/>
          </a:xfrm>
        </p:spPr>
        <p:txBody>
          <a:bodyPr>
            <a:normAutofit/>
          </a:bodyPr>
          <a:lstStyle/>
          <a:p>
            <a:r>
              <a:rPr lang="en-GB" dirty="0">
                <a:latin typeface="Arial" panose="020B0604020202020204" pitchFamily="34" charset="0"/>
                <a:cs typeface="Arial" panose="020B0604020202020204" pitchFamily="34" charset="0"/>
              </a:rPr>
              <a:t>Why is communication important…</a:t>
            </a:r>
          </a:p>
        </p:txBody>
      </p:sp>
      <p:sp>
        <p:nvSpPr>
          <p:cNvPr id="3" name="Content Placeholder 2">
            <a:extLst>
              <a:ext uri="{FF2B5EF4-FFF2-40B4-BE49-F238E27FC236}">
                <a16:creationId xmlns:a16="http://schemas.microsoft.com/office/drawing/2014/main" id="{3A9FE2F6-323C-CE23-F2A6-8300A5913189}"/>
              </a:ext>
            </a:extLst>
          </p:cNvPr>
          <p:cNvSpPr>
            <a:spLocks noGrp="1"/>
          </p:cNvSpPr>
          <p:nvPr>
            <p:ph idx="1"/>
          </p:nvPr>
        </p:nvSpPr>
        <p:spPr>
          <a:xfrm>
            <a:off x="319667" y="1251284"/>
            <a:ext cx="9289553" cy="5203078"/>
          </a:xfrm>
        </p:spPr>
        <p:txBody>
          <a:bodyPr>
            <a:normAutofit/>
          </a:bodyPr>
          <a:lstStyle/>
          <a:p>
            <a:pPr>
              <a:lnSpc>
                <a:spcPct val="110000"/>
              </a:lnSpc>
            </a:pPr>
            <a:r>
              <a:rPr lang="en-GB" sz="1200" dirty="0">
                <a:latin typeface="Arial" panose="020B0604020202020204" pitchFamily="34" charset="0"/>
                <a:cs typeface="Arial" panose="020B0604020202020204" pitchFamily="34" charset="0"/>
              </a:rPr>
              <a:t>It is important that we communicate to truly know the health and social care professionals, service users, families and carers so that we as a health care professional can provide a safe, effective and person- centred care. It ensures that we understand the individuals needs, preferences and their condition. </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Effective communication is essential for delivering safe and person-centred care. It enables professionals to understand individuals’ needs and conditions accurately, reducing the risk of clinical errors and safeguarding concerns. According to NHS England (2023), clear communication is central to maintaining patient safety and high-quality care. Furthermore, effective communication supports teamwork, professional accountability, and continuity of care across multidisciplinary settings. In addition, effective communication supports multidisciplinary teamwork, professional accountability, and continuity of care. When individuals feel respected and understood, they are more likely to engage actively in their treatment, which contributes to improved health outcomes.</a:t>
            </a:r>
          </a:p>
          <a:p>
            <a:pPr>
              <a:lnSpc>
                <a:spcPct val="110000"/>
              </a:lnSpc>
            </a:pPr>
            <a:r>
              <a:rPr lang="en-GB" sz="1200" dirty="0">
                <a:latin typeface="Arial" panose="020B0604020202020204" pitchFamily="34" charset="0"/>
                <a:cs typeface="Arial" panose="020B0604020202020204" pitchFamily="34" charset="0"/>
              </a:rPr>
              <a:t>It helps with decision making, problem solving, duty of care, and safeguarding, ensuring information is shared appropriately while maintaining confidentiality and following data protection laws it also helps build trust and positive relationships with service users. When individuals feel listened to and understood, they are more likely to engage with their care and express their needs, concerns, and preferences.</a:t>
            </a:r>
            <a:endParaRPr lang="en-US" sz="1200" dirty="0">
              <a:latin typeface="Arial" panose="020B0604020202020204" pitchFamily="34" charset="0"/>
              <a:cs typeface="Arial" panose="020B0604020202020204" pitchFamily="34" charset="0"/>
            </a:endParaRPr>
          </a:p>
          <a:p>
            <a:pPr>
              <a:lnSpc>
                <a:spcPct val="110000"/>
              </a:lnSpc>
            </a:pPr>
            <a:r>
              <a:rPr lang="en-GB" sz="1200" dirty="0">
                <a:latin typeface="Arial" panose="020B0604020202020204" pitchFamily="34" charset="0"/>
                <a:cs typeface="Arial" panose="020B0604020202020204" pitchFamily="34" charset="0"/>
              </a:rPr>
              <a:t>When individuals feel listened to, respected, and understood, they are more likely to engage with their care, follow advice, and express their needs, concerns, and preferences. This contributes to better health outcomes and improved quality of care. (</a:t>
            </a:r>
            <a:r>
              <a:rPr lang="en-GB" sz="1200" dirty="0">
                <a:effectLst/>
                <a:latin typeface="Arial" panose="020B0604020202020204" pitchFamily="34" charset="0"/>
                <a:cs typeface="Arial" panose="020B0604020202020204" pitchFamily="34" charset="0"/>
              </a:rPr>
              <a:t>Ratna, 2019).</a:t>
            </a:r>
          </a:p>
          <a:p>
            <a:pPr>
              <a:lnSpc>
                <a:spcPct val="110000"/>
              </a:lnSpc>
            </a:pPr>
            <a:r>
              <a:rPr lang="en-GB" sz="1200" dirty="0">
                <a:latin typeface="Arial" panose="020B0604020202020204" pitchFamily="34" charset="0"/>
                <a:cs typeface="Arial" panose="020B0604020202020204" pitchFamily="34" charset="0"/>
              </a:rPr>
              <a:t>Communication is important because it directly affects the quality and safety of care provided to service users. Poor communication can lead to misunderstandings, medication errors, distress, complaints, and even safeguarding issues.</a:t>
            </a:r>
          </a:p>
          <a:p>
            <a:pPr>
              <a:lnSpc>
                <a:spcPct val="110000"/>
              </a:lnSpc>
            </a:pPr>
            <a:r>
              <a:rPr lang="en-GB" sz="1200" dirty="0">
                <a:latin typeface="Arial" panose="020B0604020202020204" pitchFamily="34" charset="0"/>
                <a:cs typeface="Arial" panose="020B0604020202020204" pitchFamily="34" charset="0"/>
              </a:rPr>
              <a:t>Additionally, communication supports teamwork. Health and social care professionals work collaboratively, and accurate information sharing is essential for continuity of care and safeguarding.</a:t>
            </a:r>
            <a:endParaRPr lang="en-US" sz="1200" dirty="0">
              <a:latin typeface="Arial" panose="020B0604020202020204" pitchFamily="34" charset="0"/>
              <a:cs typeface="Arial" panose="020B0604020202020204" pitchFamily="34" charset="0"/>
            </a:endParaRPr>
          </a:p>
          <a:p>
            <a:pPr>
              <a:lnSpc>
                <a:spcPct val="110000"/>
              </a:lnSpc>
            </a:pPr>
            <a:endParaRPr lang="en-US" sz="1200" dirty="0">
              <a:latin typeface="Arial" panose="020B0604020202020204" pitchFamily="34" charset="0"/>
              <a:cs typeface="Arial" panose="020B0604020202020204" pitchFamily="34" charset="0"/>
            </a:endParaRPr>
          </a:p>
          <a:p>
            <a:pPr>
              <a:lnSpc>
                <a:spcPct val="110000"/>
              </a:lnSpc>
            </a:pPr>
            <a:endParaRPr lang="en-GB" sz="800" dirty="0"/>
          </a:p>
        </p:txBody>
      </p:sp>
      <p:pic>
        <p:nvPicPr>
          <p:cNvPr id="7" name="Graphic 6" descr="Doctor">
            <a:extLst>
              <a:ext uri="{FF2B5EF4-FFF2-40B4-BE49-F238E27FC236}">
                <a16:creationId xmlns:a16="http://schemas.microsoft.com/office/drawing/2014/main" id="{4922756A-078D-2DAD-2421-8721877E58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53600" y="2096064"/>
            <a:ext cx="2118732" cy="302471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3196041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EF1C-88A8-07B1-C3CD-9660D473FB4D}"/>
              </a:ext>
            </a:extLst>
          </p:cNvPr>
          <p:cNvSpPr>
            <a:spLocks noGrp="1"/>
          </p:cNvSpPr>
          <p:nvPr>
            <p:ph type="title"/>
          </p:nvPr>
        </p:nvSpPr>
        <p:spPr>
          <a:xfrm>
            <a:off x="919119" y="304800"/>
            <a:ext cx="10353761" cy="1010653"/>
          </a:xfrm>
        </p:spPr>
        <p:txBody>
          <a:bodyPr/>
          <a:lstStyle/>
          <a:p>
            <a:r>
              <a:rPr lang="en-GB" dirty="0"/>
              <a:t>Communication model - sbar</a:t>
            </a:r>
          </a:p>
        </p:txBody>
      </p:sp>
      <p:sp>
        <p:nvSpPr>
          <p:cNvPr id="3" name="Content Placeholder 2">
            <a:extLst>
              <a:ext uri="{FF2B5EF4-FFF2-40B4-BE49-F238E27FC236}">
                <a16:creationId xmlns:a16="http://schemas.microsoft.com/office/drawing/2014/main" id="{C5A883D8-FD95-6AD9-F31C-E9B854A396EC}"/>
              </a:ext>
            </a:extLst>
          </p:cNvPr>
          <p:cNvSpPr>
            <a:spLocks noGrp="1"/>
          </p:cNvSpPr>
          <p:nvPr>
            <p:ph idx="1"/>
          </p:nvPr>
        </p:nvSpPr>
        <p:spPr>
          <a:xfrm>
            <a:off x="689810" y="1475874"/>
            <a:ext cx="10940715" cy="4777441"/>
          </a:xfrm>
        </p:spPr>
        <p:txBody>
          <a:bodyPr>
            <a:normAutofit/>
          </a:bodyPr>
          <a:lstStyle/>
          <a:p>
            <a:r>
              <a:rPr lang="en-GB" sz="1200" b="1" dirty="0">
                <a:latin typeface="Arial" panose="020B0604020202020204" pitchFamily="34" charset="0"/>
                <a:cs typeface="Arial" panose="020B0604020202020204" pitchFamily="34" charset="0"/>
              </a:rPr>
              <a:t>SBAR</a:t>
            </a:r>
            <a:r>
              <a:rPr lang="en-GB" sz="1200" dirty="0">
                <a:latin typeface="Arial" panose="020B0604020202020204" pitchFamily="34" charset="0"/>
                <a:cs typeface="Arial" panose="020B0604020202020204" pitchFamily="34" charset="0"/>
              </a:rPr>
              <a:t> is a structured communication tool used mainly in healthcare to communicate important information clearly and quickly.</a:t>
            </a:r>
          </a:p>
          <a:p>
            <a:r>
              <a:rPr lang="en-GB" sz="1200" dirty="0">
                <a:latin typeface="Arial" panose="020B0604020202020204" pitchFamily="34" charset="0"/>
                <a:cs typeface="Arial" panose="020B0604020202020204" pitchFamily="34" charset="0"/>
              </a:rPr>
              <a:t>According to (Shahid and Thomas, 2020) SBAR stands for:</a:t>
            </a:r>
          </a:p>
          <a:p>
            <a:r>
              <a:rPr lang="en-GB" sz="1200" b="1" dirty="0">
                <a:latin typeface="Arial" panose="020B0604020202020204" pitchFamily="34" charset="0"/>
                <a:cs typeface="Arial" panose="020B0604020202020204" pitchFamily="34" charset="0"/>
              </a:rPr>
              <a:t>S – Situation – </a:t>
            </a:r>
            <a:r>
              <a:rPr lang="en-GB" sz="1200" dirty="0">
                <a:latin typeface="Arial" panose="020B0604020202020204" pitchFamily="34" charset="0"/>
                <a:cs typeface="Arial" panose="020B0604020202020204" pitchFamily="34" charset="0"/>
              </a:rPr>
              <a:t>I informed the senior staff member that a child had fallen and fainted</a:t>
            </a:r>
            <a:r>
              <a:rPr lang="en-GB" sz="1200" b="1"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 – Background – </a:t>
            </a:r>
            <a:r>
              <a:rPr lang="en-GB" sz="1200" dirty="0">
                <a:latin typeface="Arial" panose="020B0604020202020204" pitchFamily="34" charset="0"/>
                <a:cs typeface="Arial" panose="020B0604020202020204" pitchFamily="34" charset="0"/>
              </a:rPr>
              <a:t>The child had been playing in the garden and tripped onto a crate.</a:t>
            </a:r>
          </a:p>
          <a:p>
            <a:r>
              <a:rPr lang="en-GB" sz="1200" b="1" dirty="0">
                <a:latin typeface="Arial" panose="020B0604020202020204" pitchFamily="34" charset="0"/>
                <a:cs typeface="Arial" panose="020B0604020202020204" pitchFamily="34" charset="0"/>
              </a:rPr>
              <a:t>A – Assessment  - </a:t>
            </a:r>
            <a:r>
              <a:rPr lang="en-GB" sz="1200" dirty="0">
                <a:latin typeface="Arial" panose="020B0604020202020204" pitchFamily="34" charset="0"/>
                <a:cs typeface="Arial" panose="020B0604020202020204" pitchFamily="34" charset="0"/>
              </a:rPr>
              <a:t>I observed signs of shock and loss of consciousness</a:t>
            </a:r>
            <a:r>
              <a:rPr lang="en-GB" sz="1200" b="1"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 – Recommendation – </a:t>
            </a:r>
            <a:r>
              <a:rPr lang="en-GB" sz="1200" dirty="0">
                <a:latin typeface="Arial" panose="020B0604020202020204" pitchFamily="34" charset="0"/>
                <a:cs typeface="Arial" panose="020B0604020202020204" pitchFamily="34" charset="0"/>
              </a:rPr>
              <a:t>I requested immediate first aid support and emergency services.</a:t>
            </a:r>
          </a:p>
          <a:p>
            <a:r>
              <a:rPr lang="en-GB" sz="1200" dirty="0">
                <a:latin typeface="Arial" panose="020B0604020202020204" pitchFamily="34" charset="0"/>
                <a:cs typeface="Arial" panose="020B0604020202020204" pitchFamily="34" charset="0"/>
              </a:rPr>
              <a:t>It helps reduce misunderstandings, especially during patient handoffs, emergencies, or doctor–nurse communication.</a:t>
            </a:r>
          </a:p>
          <a:p>
            <a:r>
              <a:rPr lang="en-GB" sz="1200" dirty="0">
                <a:latin typeface="Arial" panose="020B0604020202020204" pitchFamily="34" charset="0"/>
                <a:cs typeface="Arial" panose="020B0604020202020204" pitchFamily="34" charset="0"/>
              </a:rPr>
              <a:t>In my workplace, I have observed that structured communication tools such as SBAR help prevent incomplete handovers and reduce clinical risk. When information is not structured, important details can be missed. This has happened a long time ago when I was working in a nursery as an apprentice, it involves a child who was playing in the garden with his friends, when he accidently trip and fell onto the crate that was there and hurt his stomach, this caused him to go into shock and he then fainted. At the time, I felt anxious and unsure how to structure the information when reporting the incident. This highlighted the importance of using a structured communication model such as SBAR. Reflecting on this experience helped me recognise the need to improve my confidence in escalating concerns clearly and efficiently.</a:t>
            </a:r>
          </a:p>
          <a:p>
            <a:r>
              <a:rPr lang="en-GB" sz="1200" dirty="0">
                <a:latin typeface="Arial" panose="020B0604020202020204" pitchFamily="34" charset="0"/>
                <a:cs typeface="Arial" panose="020B0604020202020204" pitchFamily="34" charset="0"/>
              </a:rPr>
              <a:t>SBAR is especially useful during emergencies, patient handoffs, shift changes, and telephone communications between nurses and doctors. By organizing information in a structured format, SBAR reduces misunderstandings, improves teamwork, enhances patient safety, and supports better clinical decision-making.</a:t>
            </a:r>
          </a:p>
        </p:txBody>
      </p:sp>
    </p:spTree>
    <p:extLst>
      <p:ext uri="{BB962C8B-B14F-4D97-AF65-F5344CB8AC3E}">
        <p14:creationId xmlns:p14="http://schemas.microsoft.com/office/powerpoint/2010/main" val="3752678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B996A54-0CDD-4A46-B3D2-02F43219A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BA573-DB5E-076D-BEE7-ECADBBDD1EA5}"/>
              </a:ext>
            </a:extLst>
          </p:cNvPr>
          <p:cNvSpPr>
            <a:spLocks noGrp="1"/>
          </p:cNvSpPr>
          <p:nvPr>
            <p:ph type="title"/>
          </p:nvPr>
        </p:nvSpPr>
        <p:spPr>
          <a:xfrm>
            <a:off x="696686" y="1122001"/>
            <a:ext cx="3040685" cy="4613999"/>
          </a:xfrm>
        </p:spPr>
        <p:txBody>
          <a:bodyPr anchor="ctr">
            <a:normAutofit/>
          </a:bodyPr>
          <a:lstStyle/>
          <a:p>
            <a:pPr algn="l"/>
            <a:r>
              <a:rPr lang="en-GB" sz="2400">
                <a:solidFill>
                  <a:srgbClr val="FFFFFF"/>
                </a:solidFill>
                <a:latin typeface="Arial" panose="020B0604020202020204" pitchFamily="34" charset="0"/>
                <a:cs typeface="Arial" panose="020B0604020202020204" pitchFamily="34" charset="0"/>
              </a:rPr>
              <a:t>How would this be applied?</a:t>
            </a:r>
          </a:p>
        </p:txBody>
      </p:sp>
      <p:sp useBgFill="1">
        <p:nvSpPr>
          <p:cNvPr id="6" name="Rectangle 5">
            <a:extLst>
              <a:ext uri="{FF2B5EF4-FFF2-40B4-BE49-F238E27FC236}">
                <a16:creationId xmlns:a16="http://schemas.microsoft.com/office/drawing/2014/main" id="{06F0BB8C-8C08-44AD-9EBB-B43BE66A5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29" y="0"/>
            <a:ext cx="812987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B30415-77BB-4BF9-7F06-825A9A22A2DC}"/>
              </a:ext>
            </a:extLst>
          </p:cNvPr>
          <p:cNvSpPr>
            <a:spLocks noGrp="1"/>
          </p:cNvSpPr>
          <p:nvPr>
            <p:ph idx="1"/>
          </p:nvPr>
        </p:nvSpPr>
        <p:spPr>
          <a:xfrm>
            <a:off x="4434058" y="1122001"/>
            <a:ext cx="6844147" cy="5098046"/>
          </a:xfrm>
        </p:spPr>
        <p:txBody>
          <a:bodyPr anchor="ctr">
            <a:normAutofit/>
          </a:bodyPr>
          <a:lstStyle/>
          <a:p>
            <a:pPr>
              <a:lnSpc>
                <a:spcPct val="110000"/>
              </a:lnSpc>
            </a:pPr>
            <a:r>
              <a:rPr lang="en-GB" sz="1200" b="1" dirty="0">
                <a:latin typeface="Arial" panose="020B0604020202020204" pitchFamily="34" charset="0"/>
                <a:cs typeface="Arial" panose="020B0604020202020204" pitchFamily="34" charset="0"/>
              </a:rPr>
              <a:t>Scenario:</a:t>
            </a:r>
          </a:p>
          <a:p>
            <a:pPr marL="0" indent="0">
              <a:lnSpc>
                <a:spcPct val="110000"/>
              </a:lnSpc>
              <a:buNone/>
            </a:pP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 service user with dementia becomes distressed during personal care in a residential setting.</a:t>
            </a:r>
          </a:p>
          <a:p>
            <a:pPr marL="0" indent="0">
              <a:lnSpc>
                <a:spcPct val="110000"/>
              </a:lnSpc>
              <a:buNone/>
            </a:pPr>
            <a:r>
              <a:rPr lang="en-GB" sz="1200" dirty="0">
                <a:latin typeface="Arial" panose="020B0604020202020204" pitchFamily="34" charset="0"/>
                <a:cs typeface="Arial" panose="020B0604020202020204" pitchFamily="34" charset="0"/>
              </a:rPr>
              <a:t>In this situation, effective communication is essential to reduce anxiety and maintain dignity.</a:t>
            </a:r>
          </a:p>
          <a:p>
            <a:pPr>
              <a:lnSpc>
                <a:spcPct val="110000"/>
              </a:lnSpc>
            </a:pPr>
            <a:r>
              <a:rPr lang="en-GB" sz="1200" dirty="0">
                <a:latin typeface="Arial" panose="020B0604020202020204" pitchFamily="34" charset="0"/>
                <a:cs typeface="Arial" panose="020B0604020202020204" pitchFamily="34" charset="0"/>
              </a:rPr>
              <a:t>To apply effective communication, I would:</a:t>
            </a:r>
          </a:p>
          <a:p>
            <a:pPr>
              <a:lnSpc>
                <a:spcPct val="110000"/>
              </a:lnSpc>
            </a:pPr>
            <a:r>
              <a:rPr lang="en-GB" sz="1200" dirty="0">
                <a:latin typeface="Arial" panose="020B0604020202020204" pitchFamily="34" charset="0"/>
                <a:cs typeface="Arial" panose="020B0604020202020204" pitchFamily="34" charset="0"/>
              </a:rPr>
              <a:t>Use a calm and reassuring tone of voice</a:t>
            </a:r>
          </a:p>
          <a:p>
            <a:pPr>
              <a:lnSpc>
                <a:spcPct val="110000"/>
              </a:lnSpc>
            </a:pPr>
            <a:r>
              <a:rPr lang="en-GB" sz="1200" dirty="0">
                <a:latin typeface="Arial" panose="020B0604020202020204" pitchFamily="34" charset="0"/>
                <a:cs typeface="Arial" panose="020B0604020202020204" pitchFamily="34" charset="0"/>
              </a:rPr>
              <a:t>Maintain positive body language and gentle eye contact</a:t>
            </a:r>
          </a:p>
          <a:p>
            <a:pPr>
              <a:lnSpc>
                <a:spcPct val="110000"/>
              </a:lnSpc>
            </a:pPr>
            <a:r>
              <a:rPr lang="en-GB" sz="1200" dirty="0">
                <a:latin typeface="Arial" panose="020B0604020202020204" pitchFamily="34" charset="0"/>
                <a:cs typeface="Arial" panose="020B0604020202020204" pitchFamily="34" charset="0"/>
              </a:rPr>
              <a:t>Use short, simple sentences</a:t>
            </a:r>
          </a:p>
          <a:p>
            <a:pPr>
              <a:lnSpc>
                <a:spcPct val="110000"/>
              </a:lnSpc>
            </a:pPr>
            <a:r>
              <a:rPr lang="en-GB" sz="1200" dirty="0">
                <a:latin typeface="Arial" panose="020B0604020202020204" pitchFamily="34" charset="0"/>
                <a:cs typeface="Arial" panose="020B0604020202020204" pitchFamily="34" charset="0"/>
              </a:rPr>
              <a:t>Allow extra time for responses</a:t>
            </a:r>
          </a:p>
          <a:p>
            <a:pPr>
              <a:lnSpc>
                <a:spcPct val="110000"/>
              </a:lnSpc>
            </a:pPr>
            <a:r>
              <a:rPr lang="en-GB" sz="1200" dirty="0">
                <a:latin typeface="Arial" panose="020B0604020202020204" pitchFamily="34" charset="0"/>
                <a:cs typeface="Arial" panose="020B0604020202020204" pitchFamily="34" charset="0"/>
              </a:rPr>
              <a:t>Observe non-verbal cues for signs of discomfort</a:t>
            </a:r>
          </a:p>
          <a:p>
            <a:pPr>
              <a:lnSpc>
                <a:spcPct val="110000"/>
              </a:lnSpc>
            </a:pPr>
            <a:r>
              <a:rPr lang="en-GB" sz="1200" dirty="0">
                <a:latin typeface="Arial" panose="020B0604020202020204" pitchFamily="34" charset="0"/>
                <a:cs typeface="Arial" panose="020B0604020202020204" pitchFamily="34" charset="0"/>
              </a:rPr>
              <a:t>Explain each action before carrying it out</a:t>
            </a:r>
          </a:p>
          <a:p>
            <a:pPr>
              <a:lnSpc>
                <a:spcPct val="110000"/>
              </a:lnSpc>
            </a:pPr>
            <a:r>
              <a:rPr lang="en-GB" sz="1200" dirty="0">
                <a:latin typeface="Arial" panose="020B0604020202020204" pitchFamily="34" charset="0"/>
                <a:cs typeface="Arial" panose="020B0604020202020204" pitchFamily="34" charset="0"/>
              </a:rPr>
              <a:t>By adapting communication, the service user is more likely to feel safe and respected. This reduces anxiety and promotes dignity and wellbeing. (</a:t>
            </a:r>
            <a:r>
              <a:rPr lang="en-US" altLang="en-US" sz="1200" dirty="0">
                <a:effectLst/>
                <a:latin typeface="Arial" panose="020B0604020202020204" pitchFamily="34" charset="0"/>
                <a:cs typeface="Arial" panose="020B0604020202020204" pitchFamily="34" charset="0"/>
              </a:rPr>
              <a:t>Collins, 2022).</a:t>
            </a:r>
            <a:endParaRPr lang="en-GB" sz="1200" dirty="0">
              <a:latin typeface="Arial" panose="020B0604020202020204" pitchFamily="34" charset="0"/>
              <a:cs typeface="Arial" panose="020B0604020202020204" pitchFamily="34" charset="0"/>
            </a:endParaRPr>
          </a:p>
          <a:p>
            <a:pPr>
              <a:lnSpc>
                <a:spcPct val="110000"/>
              </a:lnSpc>
            </a:pPr>
            <a:r>
              <a:rPr lang="en-GB" sz="1200" dirty="0">
                <a:latin typeface="Arial" panose="020B0604020202020204" pitchFamily="34" charset="0"/>
                <a:cs typeface="Arial" panose="020B0604020202020204" pitchFamily="34" charset="0"/>
              </a:rPr>
              <a:t>This example shows how communication directly impacts emotional safety and quality of care.</a:t>
            </a:r>
          </a:p>
          <a:p>
            <a:pPr>
              <a:lnSpc>
                <a:spcPct val="110000"/>
              </a:lnSpc>
            </a:pPr>
            <a:r>
              <a:rPr lang="en-GB" sz="1200" dirty="0">
                <a:latin typeface="Arial" panose="020B0604020202020204" pitchFamily="34" charset="0"/>
                <a:cs typeface="Arial" panose="020B0604020202020204" pitchFamily="34" charset="0"/>
              </a:rPr>
              <a:t>By adapting communication in this way, the individual is more likely to feel safe and respected. This reduces distress, prevents escalation, and promotes emotional wellbeing</a:t>
            </a:r>
          </a:p>
        </p:txBody>
      </p:sp>
    </p:spTree>
    <p:extLst>
      <p:ext uri="{BB962C8B-B14F-4D97-AF65-F5344CB8AC3E}">
        <p14:creationId xmlns:p14="http://schemas.microsoft.com/office/powerpoint/2010/main" val="161357848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174FA-19BD-D941-7596-4F12E1CC0FF7}"/>
              </a:ext>
            </a:extLst>
          </p:cNvPr>
          <p:cNvSpPr>
            <a:spLocks noGrp="1"/>
          </p:cNvSpPr>
          <p:nvPr>
            <p:ph type="title"/>
          </p:nvPr>
        </p:nvSpPr>
        <p:spPr/>
        <p:txBody>
          <a:bodyPr/>
          <a:lstStyle/>
          <a:p>
            <a:r>
              <a:rPr lang="en-GB" dirty="0"/>
              <a:t>Self-awareness in communication</a:t>
            </a:r>
          </a:p>
        </p:txBody>
      </p:sp>
      <p:sp>
        <p:nvSpPr>
          <p:cNvPr id="3" name="Content Placeholder 2">
            <a:extLst>
              <a:ext uri="{FF2B5EF4-FFF2-40B4-BE49-F238E27FC236}">
                <a16:creationId xmlns:a16="http://schemas.microsoft.com/office/drawing/2014/main" id="{B5B5A9B0-EB41-4F4D-1801-C6C028617EC5}"/>
              </a:ext>
            </a:extLst>
          </p:cNvPr>
          <p:cNvSpPr>
            <a:spLocks noGrp="1"/>
          </p:cNvSpPr>
          <p:nvPr>
            <p:ph idx="1"/>
          </p:nvPr>
        </p:nvSpPr>
        <p:spPr/>
        <p:txBody>
          <a:bodyPr>
            <a:normAutofit fontScale="92500" lnSpcReduction="10000"/>
          </a:bodyPr>
          <a:lstStyle/>
          <a:p>
            <a:r>
              <a:rPr lang="en-GB" sz="1300" dirty="0">
                <a:latin typeface="Arial" panose="020B0604020202020204" pitchFamily="34" charset="0"/>
                <a:cs typeface="Arial" panose="020B0604020202020204" pitchFamily="34" charset="0"/>
              </a:rPr>
              <a:t>Throughout reflecting on my professional practice, I have identified the following:</a:t>
            </a:r>
          </a:p>
          <a:p>
            <a:r>
              <a:rPr lang="en-GB" sz="1300" b="1" dirty="0">
                <a:latin typeface="Arial" panose="020B0604020202020204" pitchFamily="34" charset="0"/>
                <a:cs typeface="Arial" panose="020B0604020202020204" pitchFamily="34" charset="0"/>
              </a:rPr>
              <a:t>Strengths:</a:t>
            </a:r>
          </a:p>
          <a:p>
            <a:r>
              <a:rPr lang="en-GB" sz="1300" dirty="0">
                <a:latin typeface="Arial" panose="020B0604020202020204" pitchFamily="34" charset="0"/>
                <a:cs typeface="Arial" panose="020B0604020202020204" pitchFamily="34" charset="0"/>
              </a:rPr>
              <a:t>Active listening skills</a:t>
            </a:r>
          </a:p>
          <a:p>
            <a:r>
              <a:rPr lang="en-GB" sz="1300" dirty="0">
                <a:latin typeface="Arial" panose="020B0604020202020204" pitchFamily="34" charset="0"/>
                <a:cs typeface="Arial" panose="020B0604020202020204" pitchFamily="34" charset="0"/>
              </a:rPr>
              <a:t>Ability to communicate calmly in stressful situations</a:t>
            </a:r>
          </a:p>
          <a:p>
            <a:r>
              <a:rPr lang="en-GB" sz="1300" dirty="0">
                <a:latin typeface="Arial" panose="020B0604020202020204" pitchFamily="34" charset="0"/>
                <a:cs typeface="Arial" panose="020B0604020202020204" pitchFamily="34" charset="0"/>
              </a:rPr>
              <a:t>Respectful and person-centred approach</a:t>
            </a:r>
          </a:p>
          <a:p>
            <a:r>
              <a:rPr lang="en-GB" sz="1300" dirty="0">
                <a:latin typeface="Arial" panose="020B0604020202020204" pitchFamily="34" charset="0"/>
                <a:cs typeface="Arial" panose="020B0604020202020204" pitchFamily="34" charset="0"/>
              </a:rPr>
              <a:t>Clear written documentation</a:t>
            </a:r>
          </a:p>
          <a:p>
            <a:r>
              <a:rPr lang="en-GB" sz="1300" b="1" dirty="0">
                <a:latin typeface="Arial" panose="020B0604020202020204" pitchFamily="34" charset="0"/>
                <a:cs typeface="Arial" panose="020B0604020202020204" pitchFamily="34" charset="0"/>
              </a:rPr>
              <a:t>Areas for Development:</a:t>
            </a:r>
          </a:p>
          <a:p>
            <a:r>
              <a:rPr lang="en-GB" sz="1300" dirty="0">
                <a:latin typeface="Arial" panose="020B0604020202020204" pitchFamily="34" charset="0"/>
                <a:cs typeface="Arial" panose="020B0604020202020204" pitchFamily="34" charset="0"/>
              </a:rPr>
              <a:t>Becoming more confident when escalating concerns</a:t>
            </a:r>
          </a:p>
          <a:p>
            <a:r>
              <a:rPr lang="en-GB" sz="1300" dirty="0">
                <a:latin typeface="Arial" panose="020B0604020202020204" pitchFamily="34" charset="0"/>
                <a:cs typeface="Arial" panose="020B0604020202020204" pitchFamily="34" charset="0"/>
              </a:rPr>
              <a:t>Reducing use of informal language in professional documentation</a:t>
            </a:r>
          </a:p>
          <a:p>
            <a:r>
              <a:rPr lang="en-GB" sz="1300" dirty="0">
                <a:latin typeface="Arial" panose="020B0604020202020204" pitchFamily="34" charset="0"/>
                <a:cs typeface="Arial" panose="020B0604020202020204" pitchFamily="34" charset="0"/>
              </a:rPr>
              <a:t>Improving confidence in multidisciplinary discussions</a:t>
            </a:r>
          </a:p>
          <a:p>
            <a:r>
              <a:rPr lang="en-GB" sz="1300" dirty="0">
                <a:latin typeface="Arial" panose="020B0604020202020204" pitchFamily="34" charset="0"/>
                <a:cs typeface="Arial" panose="020B0604020202020204" pitchFamily="34" charset="0"/>
              </a:rPr>
              <a:t>Enhancing knowledge of structured communication tools</a:t>
            </a:r>
          </a:p>
          <a:p>
            <a:endParaRPr lang="en-GB" dirty="0"/>
          </a:p>
        </p:txBody>
      </p:sp>
    </p:spTree>
    <p:extLst>
      <p:ext uri="{BB962C8B-B14F-4D97-AF65-F5344CB8AC3E}">
        <p14:creationId xmlns:p14="http://schemas.microsoft.com/office/powerpoint/2010/main" val="3249659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9D91D-9CAE-0E01-DFC3-094C741CFF5E}"/>
              </a:ext>
            </a:extLst>
          </p:cNvPr>
          <p:cNvSpPr>
            <a:spLocks noGrp="1"/>
          </p:cNvSpPr>
          <p:nvPr>
            <p:ph type="title"/>
          </p:nvPr>
        </p:nvSpPr>
        <p:spPr/>
        <p:txBody>
          <a:bodyPr/>
          <a:lstStyle/>
          <a:p>
            <a:r>
              <a:rPr lang="en-GB" dirty="0"/>
              <a:t>personal Action plan</a:t>
            </a:r>
          </a:p>
        </p:txBody>
      </p:sp>
      <p:graphicFrame>
        <p:nvGraphicFramePr>
          <p:cNvPr id="4" name="Table 3">
            <a:extLst>
              <a:ext uri="{FF2B5EF4-FFF2-40B4-BE49-F238E27FC236}">
                <a16:creationId xmlns:a16="http://schemas.microsoft.com/office/drawing/2014/main" id="{0FBE2C3F-1F05-C839-E805-52B3844833DC}"/>
              </a:ext>
            </a:extLst>
          </p:cNvPr>
          <p:cNvGraphicFramePr>
            <a:graphicFrameLocks noGrp="1"/>
          </p:cNvGraphicFramePr>
          <p:nvPr>
            <p:extLst>
              <p:ext uri="{D42A27DB-BD31-4B8C-83A1-F6EECF244321}">
                <p14:modId xmlns:p14="http://schemas.microsoft.com/office/powerpoint/2010/main" val="1015916775"/>
              </p:ext>
            </p:extLst>
          </p:nvPr>
        </p:nvGraphicFramePr>
        <p:xfrm>
          <a:off x="913794" y="1945639"/>
          <a:ext cx="10147496" cy="4101200"/>
        </p:xfrm>
        <a:graphic>
          <a:graphicData uri="http://schemas.openxmlformats.org/drawingml/2006/table">
            <a:tbl>
              <a:tblPr firstRow="1" bandRow="1">
                <a:tableStyleId>{9D7B26C5-4107-4FEC-AEDC-1716B250A1EF}</a:tableStyleId>
              </a:tblPr>
              <a:tblGrid>
                <a:gridCol w="2536874">
                  <a:extLst>
                    <a:ext uri="{9D8B030D-6E8A-4147-A177-3AD203B41FA5}">
                      <a16:colId xmlns:a16="http://schemas.microsoft.com/office/drawing/2014/main" val="4131518653"/>
                    </a:ext>
                  </a:extLst>
                </a:gridCol>
                <a:gridCol w="2536874">
                  <a:extLst>
                    <a:ext uri="{9D8B030D-6E8A-4147-A177-3AD203B41FA5}">
                      <a16:colId xmlns:a16="http://schemas.microsoft.com/office/drawing/2014/main" val="4049174933"/>
                    </a:ext>
                  </a:extLst>
                </a:gridCol>
                <a:gridCol w="2536874">
                  <a:extLst>
                    <a:ext uri="{9D8B030D-6E8A-4147-A177-3AD203B41FA5}">
                      <a16:colId xmlns:a16="http://schemas.microsoft.com/office/drawing/2014/main" val="338852677"/>
                    </a:ext>
                  </a:extLst>
                </a:gridCol>
                <a:gridCol w="2536874">
                  <a:extLst>
                    <a:ext uri="{9D8B030D-6E8A-4147-A177-3AD203B41FA5}">
                      <a16:colId xmlns:a16="http://schemas.microsoft.com/office/drawing/2014/main" val="481777215"/>
                    </a:ext>
                  </a:extLst>
                </a:gridCol>
              </a:tblGrid>
              <a:tr h="1025300">
                <a:tc>
                  <a:txBody>
                    <a:bodyPr/>
                    <a:lstStyle/>
                    <a:p>
                      <a:r>
                        <a:rPr lang="en-GB" sz="1200" b="1" dirty="0">
                          <a:solidFill>
                            <a:schemeClr val="tx1"/>
                          </a:solidFill>
                          <a:effectLst/>
                        </a:rPr>
                        <a:t>Development Area</a:t>
                      </a:r>
                      <a:endParaRPr lang="en-GB" sz="1200" dirty="0">
                        <a:solidFill>
                          <a:schemeClr val="tx1"/>
                        </a:solidFill>
                        <a:latin typeface="Arial" panose="020B0604020202020204" pitchFamily="34" charset="0"/>
                        <a:cs typeface="Arial" panose="020B0604020202020204" pitchFamily="34" charset="0"/>
                      </a:endParaRPr>
                    </a:p>
                  </a:txBody>
                  <a:tcPr/>
                </a:tc>
                <a:tc>
                  <a:txBody>
                    <a:bodyPr/>
                    <a:lstStyle/>
                    <a:p>
                      <a:r>
                        <a:rPr lang="en-GB" sz="1200" b="1" dirty="0">
                          <a:solidFill>
                            <a:schemeClr val="tx1"/>
                          </a:solidFill>
                          <a:effectLst/>
                        </a:rPr>
                        <a:t>Action</a:t>
                      </a:r>
                      <a:endParaRPr lang="en-GB" sz="1200" dirty="0">
                        <a:solidFill>
                          <a:schemeClr val="tx1"/>
                        </a:solidFill>
                        <a:latin typeface="Arial" panose="020B0604020202020204" pitchFamily="34" charset="0"/>
                        <a:cs typeface="Arial" panose="020B0604020202020204" pitchFamily="34" charset="0"/>
                      </a:endParaRPr>
                    </a:p>
                  </a:txBody>
                  <a:tcPr/>
                </a:tc>
                <a:tc>
                  <a:txBody>
                    <a:bodyPr/>
                    <a:lstStyle/>
                    <a:p>
                      <a:r>
                        <a:rPr lang="en-GB" sz="1200" b="1" dirty="0">
                          <a:solidFill>
                            <a:schemeClr val="tx1"/>
                          </a:solidFill>
                          <a:effectLst/>
                        </a:rPr>
                        <a:t>Timescale</a:t>
                      </a:r>
                      <a:endParaRPr lang="en-GB" sz="1200" dirty="0">
                        <a:solidFill>
                          <a:schemeClr val="tx1"/>
                        </a:solidFill>
                        <a:latin typeface="Arial" panose="020B0604020202020204" pitchFamily="34" charset="0"/>
                        <a:cs typeface="Arial" panose="020B0604020202020204" pitchFamily="34" charset="0"/>
                      </a:endParaRPr>
                    </a:p>
                  </a:txBody>
                  <a:tcPr/>
                </a:tc>
                <a:tc>
                  <a:txBody>
                    <a:bodyPr/>
                    <a:lstStyle/>
                    <a:p>
                      <a:r>
                        <a:rPr lang="en-GB" sz="1200" b="1" dirty="0">
                          <a:solidFill>
                            <a:schemeClr val="tx1"/>
                          </a:solidFill>
                          <a:effectLst/>
                        </a:rPr>
                        <a:t>Expected Outcome</a:t>
                      </a:r>
                      <a:endParaRPr lang="en-GB" sz="12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51482875"/>
                  </a:ext>
                </a:extLst>
              </a:tr>
              <a:tr h="1025300">
                <a:tc>
                  <a:txBody>
                    <a:bodyPr/>
                    <a:lstStyle/>
                    <a:p>
                      <a:r>
                        <a:rPr lang="en-GB" sz="1200" dirty="0"/>
                        <a:t>Improve confidence in escalation</a:t>
                      </a:r>
                      <a:endParaRPr lang="en-GB" sz="1200" dirty="0">
                        <a:latin typeface="Arial" panose="020B0604020202020204" pitchFamily="34" charset="0"/>
                        <a:cs typeface="Arial" panose="020B0604020202020204" pitchFamily="34" charset="0"/>
                      </a:endParaRPr>
                    </a:p>
                  </a:txBody>
                  <a:tcPr/>
                </a:tc>
                <a:tc>
                  <a:txBody>
                    <a:bodyPr/>
                    <a:lstStyle/>
                    <a:p>
                      <a:r>
                        <a:rPr lang="en-GB" sz="1200" dirty="0"/>
                        <a:t>Practice using SBAR during at least 3 handovers.</a:t>
                      </a:r>
                    </a:p>
                    <a:p>
                      <a:r>
                        <a:rPr lang="en-GB" sz="1200" dirty="0"/>
                        <a:t>Request feedback from lecturer after escalations.</a:t>
                      </a:r>
                      <a:endParaRPr lang="en-GB" sz="1200" dirty="0">
                        <a:latin typeface="Arial" panose="020B0604020202020204" pitchFamily="34" charset="0"/>
                        <a:cs typeface="Arial" panose="020B0604020202020204" pitchFamily="34" charset="0"/>
                      </a:endParaRPr>
                    </a:p>
                  </a:txBody>
                  <a:tcPr/>
                </a:tc>
                <a:tc>
                  <a:txBody>
                    <a:bodyPr/>
                    <a:lstStyle/>
                    <a:p>
                      <a:r>
                        <a:rPr lang="en-GB" sz="1200" dirty="0"/>
                        <a:t>Within the next 3 months.</a:t>
                      </a:r>
                      <a:endParaRPr lang="en-GB" sz="1200" dirty="0">
                        <a:latin typeface="Arial" panose="020B0604020202020204" pitchFamily="34" charset="0"/>
                        <a:cs typeface="Arial" panose="020B0604020202020204" pitchFamily="34" charset="0"/>
                      </a:endParaRPr>
                    </a:p>
                  </a:txBody>
                  <a:tcPr/>
                </a:tc>
                <a:tc>
                  <a:txBody>
                    <a:bodyPr/>
                    <a:lstStyle/>
                    <a:p>
                      <a:r>
                        <a:rPr lang="en-GB" sz="1200" dirty="0"/>
                        <a:t>Deliver clearer and more structured communication.</a:t>
                      </a:r>
                    </a:p>
                    <a:p>
                      <a:r>
                        <a:rPr lang="en-GB" sz="1200" dirty="0"/>
                        <a:t>Reduce hesitation when escalating.</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64391480"/>
                  </a:ext>
                </a:extLst>
              </a:tr>
              <a:tr h="1025300">
                <a:tc>
                  <a:txBody>
                    <a:bodyPr/>
                    <a:lstStyle/>
                    <a:p>
                      <a:r>
                        <a:rPr lang="en-GB" sz="1200" dirty="0"/>
                        <a:t>Improve referencing skills</a:t>
                      </a:r>
                      <a:endParaRPr lang="en-GB" sz="1200" dirty="0">
                        <a:latin typeface="Arial" panose="020B0604020202020204" pitchFamily="34" charset="0"/>
                        <a:cs typeface="Arial" panose="020B0604020202020204" pitchFamily="34" charset="0"/>
                      </a:endParaRPr>
                    </a:p>
                  </a:txBody>
                  <a:tcPr/>
                </a:tc>
                <a:tc>
                  <a:txBody>
                    <a:bodyPr/>
                    <a:lstStyle/>
                    <a:p>
                      <a:r>
                        <a:rPr lang="en-GB" sz="1200" dirty="0"/>
                        <a:t>Attend an academic writing </a:t>
                      </a:r>
                      <a:r>
                        <a:rPr lang="en-GB" sz="1200"/>
                        <a:t>workshop before week 8.</a:t>
                      </a:r>
                      <a:endParaRPr lang="en-GB" sz="1200" dirty="0"/>
                    </a:p>
                    <a:p>
                      <a:r>
                        <a:rPr lang="en-GB" sz="1200" dirty="0"/>
                        <a:t>Use university referencing guides when completing assignments</a:t>
                      </a:r>
                      <a:endParaRPr lang="en-GB" sz="1200" dirty="0">
                        <a:latin typeface="Arial" panose="020B0604020202020204" pitchFamily="34" charset="0"/>
                        <a:cs typeface="Arial" panose="020B0604020202020204" pitchFamily="34" charset="0"/>
                      </a:endParaRPr>
                    </a:p>
                  </a:txBody>
                  <a:tcPr/>
                </a:tc>
                <a:tc>
                  <a:txBody>
                    <a:bodyPr/>
                    <a:lstStyle/>
                    <a:p>
                      <a:r>
                        <a:rPr lang="en-GB" sz="1200" dirty="0"/>
                        <a:t>By the end of this semester.</a:t>
                      </a:r>
                      <a:endParaRPr lang="en-GB" sz="1200" dirty="0">
                        <a:latin typeface="Arial" panose="020B0604020202020204" pitchFamily="34" charset="0"/>
                        <a:cs typeface="Arial" panose="020B0604020202020204" pitchFamily="34" charset="0"/>
                      </a:endParaRPr>
                    </a:p>
                  </a:txBody>
                  <a:tcPr/>
                </a:tc>
                <a:tc>
                  <a:txBody>
                    <a:bodyPr/>
                    <a:lstStyle/>
                    <a:p>
                      <a:r>
                        <a:rPr lang="en-GB" sz="1200" dirty="0"/>
                        <a:t>Consistent and accurate Harvard referencing.</a:t>
                      </a:r>
                    </a:p>
                    <a:p>
                      <a:r>
                        <a:rPr lang="en-GB" sz="1200" dirty="0"/>
                        <a:t>Improve academic integrity.</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88271768"/>
                  </a:ext>
                </a:extLst>
              </a:tr>
              <a:tr h="1025300">
                <a:tc>
                  <a:txBody>
                    <a:bodyPr/>
                    <a:lstStyle/>
                    <a:p>
                      <a:r>
                        <a:rPr lang="en-GB" sz="1200" dirty="0"/>
                        <a:t>Develop reflective practice </a:t>
                      </a:r>
                      <a:endParaRPr lang="en-GB" sz="1200" dirty="0">
                        <a:latin typeface="Arial" panose="020B0604020202020204" pitchFamily="34" charset="0"/>
                        <a:cs typeface="Arial" panose="020B0604020202020204" pitchFamily="34" charset="0"/>
                      </a:endParaRPr>
                    </a:p>
                  </a:txBody>
                  <a:tcPr/>
                </a:tc>
                <a:tc>
                  <a:txBody>
                    <a:bodyPr/>
                    <a:lstStyle/>
                    <a:p>
                      <a:r>
                        <a:rPr lang="en-GB" sz="1200" dirty="0"/>
                        <a:t>Use reflective models after key clinical  interactions.</a:t>
                      </a:r>
                    </a:p>
                    <a:p>
                      <a:r>
                        <a:rPr lang="en-GB" sz="1200" dirty="0"/>
                        <a:t>Complete at least one written reflection per week.</a:t>
                      </a:r>
                      <a:endParaRPr lang="en-GB" sz="1200" dirty="0">
                        <a:latin typeface="Arial" panose="020B0604020202020204" pitchFamily="34" charset="0"/>
                        <a:cs typeface="Arial" panose="020B0604020202020204" pitchFamily="34" charset="0"/>
                      </a:endParaRPr>
                    </a:p>
                  </a:txBody>
                  <a:tcPr/>
                </a:tc>
                <a:tc>
                  <a:txBody>
                    <a:bodyPr/>
                    <a:lstStyle/>
                    <a:p>
                      <a:r>
                        <a:rPr lang="en-GB" sz="1200" dirty="0"/>
                        <a:t>Ongoing throughout placement.</a:t>
                      </a:r>
                      <a:endParaRPr lang="en-GB" sz="1200" dirty="0">
                        <a:latin typeface="Arial" panose="020B0604020202020204" pitchFamily="34" charset="0"/>
                        <a:cs typeface="Arial" panose="020B0604020202020204" pitchFamily="34" charset="0"/>
                      </a:endParaRPr>
                    </a:p>
                  </a:txBody>
                  <a:tcPr/>
                </a:tc>
                <a:tc>
                  <a:txBody>
                    <a:bodyPr/>
                    <a:lstStyle/>
                    <a:p>
                      <a:r>
                        <a:rPr lang="en-GB" sz="1200" dirty="0"/>
                        <a:t>Continuous professional development.</a:t>
                      </a:r>
                    </a:p>
                    <a:p>
                      <a:r>
                        <a:rPr lang="en-GB" sz="1200" dirty="0"/>
                        <a:t>Increased self-awareness.</a:t>
                      </a:r>
                    </a:p>
                    <a:p>
                      <a:r>
                        <a:rPr lang="en-GB" sz="1200" dirty="0"/>
                        <a:t>Identification of learning needs.</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80131518"/>
                  </a:ext>
                </a:extLst>
              </a:tr>
            </a:tbl>
          </a:graphicData>
        </a:graphic>
      </p:graphicFrame>
    </p:spTree>
    <p:extLst>
      <p:ext uri="{BB962C8B-B14F-4D97-AF65-F5344CB8AC3E}">
        <p14:creationId xmlns:p14="http://schemas.microsoft.com/office/powerpoint/2010/main" val="2380795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94F8E-32EF-FD6D-8CF1-86C763CCFB6F}"/>
              </a:ext>
            </a:extLst>
          </p:cNvPr>
          <p:cNvSpPr>
            <a:spLocks noGrp="1"/>
          </p:cNvSpPr>
          <p:nvPr>
            <p:ph type="title"/>
          </p:nvPr>
        </p:nvSpPr>
        <p:spPr>
          <a:xfrm>
            <a:off x="913796" y="927100"/>
            <a:ext cx="3418766" cy="4616450"/>
          </a:xfrm>
        </p:spPr>
        <p:txBody>
          <a:bodyPr>
            <a:normAutofit/>
          </a:bodyPr>
          <a:lstStyle/>
          <a:p>
            <a:r>
              <a:rPr lang="en-GB" sz="3100" dirty="0">
                <a:latin typeface="Arial" panose="020B0604020202020204" pitchFamily="34" charset="0"/>
                <a:cs typeface="Arial" panose="020B0604020202020204" pitchFamily="34" charset="0"/>
              </a:rPr>
              <a:t>How is it relevant to professional practice?</a:t>
            </a:r>
          </a:p>
        </p:txBody>
      </p:sp>
      <p:sp>
        <p:nvSpPr>
          <p:cNvPr id="3" name="Content Placeholder 2">
            <a:extLst>
              <a:ext uri="{FF2B5EF4-FFF2-40B4-BE49-F238E27FC236}">
                <a16:creationId xmlns:a16="http://schemas.microsoft.com/office/drawing/2014/main" id="{5ADDE0FE-5359-5C47-A4A1-7CEC28CF336F}"/>
              </a:ext>
            </a:extLst>
          </p:cNvPr>
          <p:cNvSpPr>
            <a:spLocks noGrp="1"/>
          </p:cNvSpPr>
          <p:nvPr>
            <p:ph idx="1"/>
          </p:nvPr>
        </p:nvSpPr>
        <p:spPr>
          <a:xfrm>
            <a:off x="4976029" y="754912"/>
            <a:ext cx="6507134" cy="5348176"/>
          </a:xfrm>
        </p:spPr>
        <p:txBody>
          <a:bodyPr anchor="ctr">
            <a:normAutofit/>
          </a:bodyPr>
          <a:lstStyle/>
          <a:p>
            <a:pPr>
              <a:lnSpc>
                <a:spcPct val="110000"/>
              </a:lnSpc>
            </a:pPr>
            <a:r>
              <a:rPr lang="en-GB" sz="1200" dirty="0">
                <a:latin typeface="Arial" panose="020B0604020202020204" pitchFamily="34" charset="0"/>
                <a:cs typeface="Arial" panose="020B0604020202020204" pitchFamily="34" charset="0"/>
              </a:rPr>
              <a:t>Communication is relevant as it is a required skill needed in health and social care practice, in many situations. Communication skills must be continuously developed and reflected upon in professional practice. (</a:t>
            </a:r>
            <a:r>
              <a:rPr lang="en-US" altLang="en-US" sz="1200" dirty="0">
                <a:effectLst/>
                <a:latin typeface="Arial" panose="020B0604020202020204" pitchFamily="34" charset="0"/>
                <a:cs typeface="Arial" panose="020B0604020202020204" pitchFamily="34" charset="0"/>
              </a:rPr>
              <a:t>Sumaiya et al., 2022).</a:t>
            </a:r>
            <a:endParaRPr lang="en-GB" sz="1200" dirty="0">
              <a:latin typeface="Arial" panose="020B0604020202020204" pitchFamily="34" charset="0"/>
              <a:cs typeface="Arial" panose="020B0604020202020204" pitchFamily="34" charset="0"/>
            </a:endParaRPr>
          </a:p>
          <a:p>
            <a:pPr>
              <a:lnSpc>
                <a:spcPct val="110000"/>
              </a:lnSpc>
            </a:pPr>
            <a:r>
              <a:rPr lang="en-GB" sz="1200" dirty="0">
                <a:latin typeface="Arial" panose="020B0604020202020204" pitchFamily="34" charset="0"/>
                <a:cs typeface="Arial" panose="020B0604020202020204" pitchFamily="34" charset="0"/>
              </a:rPr>
              <a:t>Explaining diagnoses and treatment clearly in a way that the individual understands.</a:t>
            </a:r>
            <a:endParaRPr lang="en-US" sz="1200" dirty="0">
              <a:latin typeface="Arial" panose="020B0604020202020204" pitchFamily="34" charset="0"/>
              <a:cs typeface="Arial" panose="020B0604020202020204" pitchFamily="34" charset="0"/>
            </a:endParaRPr>
          </a:p>
          <a:p>
            <a:pPr>
              <a:lnSpc>
                <a:spcPct val="110000"/>
              </a:lnSpc>
            </a:pPr>
            <a:r>
              <a:rPr lang="en-GB" sz="1200" dirty="0">
                <a:latin typeface="Arial" panose="020B0604020202020204" pitchFamily="34" charset="0"/>
                <a:cs typeface="Arial" panose="020B0604020202020204" pitchFamily="34" charset="0"/>
              </a:rPr>
              <a:t>Working effectively within multidisciplinary teams</a:t>
            </a:r>
            <a:endParaRPr lang="en-US" sz="1200" dirty="0">
              <a:latin typeface="Arial" panose="020B0604020202020204" pitchFamily="34" charset="0"/>
              <a:cs typeface="Arial" panose="020B0604020202020204" pitchFamily="34" charset="0"/>
            </a:endParaRPr>
          </a:p>
          <a:p>
            <a:pPr>
              <a:lnSpc>
                <a:spcPct val="110000"/>
              </a:lnSpc>
            </a:pPr>
            <a:r>
              <a:rPr lang="en-GB" sz="1200" dirty="0">
                <a:latin typeface="Arial" panose="020B0604020202020204" pitchFamily="34" charset="0"/>
                <a:cs typeface="Arial" panose="020B0604020202020204" pitchFamily="34" charset="0"/>
              </a:rPr>
              <a:t>Writing accurate and confidential care records</a:t>
            </a:r>
            <a:endParaRPr lang="en-US" sz="1200" dirty="0">
              <a:latin typeface="Arial" panose="020B0604020202020204" pitchFamily="34" charset="0"/>
              <a:cs typeface="Arial" panose="020B0604020202020204" pitchFamily="34" charset="0"/>
            </a:endParaRPr>
          </a:p>
          <a:p>
            <a:pPr>
              <a:lnSpc>
                <a:spcPct val="110000"/>
              </a:lnSpc>
            </a:pPr>
            <a:r>
              <a:rPr lang="en-GB" sz="1200" dirty="0">
                <a:latin typeface="Arial" panose="020B0604020202020204" pitchFamily="34" charset="0"/>
                <a:cs typeface="Arial" panose="020B0604020202020204" pitchFamily="34" charset="0"/>
              </a:rPr>
              <a:t>Reporting safeguarding concerns</a:t>
            </a:r>
          </a:p>
          <a:p>
            <a:pPr>
              <a:lnSpc>
                <a:spcPct val="110000"/>
              </a:lnSpc>
            </a:pPr>
            <a:r>
              <a:rPr lang="en-GB" sz="1200" dirty="0">
                <a:latin typeface="Arial" panose="020B0604020202020204" pitchFamily="34" charset="0"/>
                <a:cs typeface="Arial" panose="020B0604020202020204" pitchFamily="34" charset="0"/>
              </a:rPr>
              <a:t>Following confidentiality and GDPR principles. (</a:t>
            </a:r>
            <a:r>
              <a:rPr lang="en-US" altLang="en-US" sz="1200" dirty="0">
                <a:effectLst/>
                <a:latin typeface="Arial" panose="020B0604020202020204" pitchFamily="34" charset="0"/>
                <a:cs typeface="Arial" panose="020B0604020202020204" pitchFamily="34" charset="0"/>
              </a:rPr>
              <a:t>NHS Digital, 2022).</a:t>
            </a:r>
            <a:endParaRPr lang="en-US" sz="1200" dirty="0">
              <a:latin typeface="Arial" panose="020B0604020202020204" pitchFamily="34" charset="0"/>
              <a:cs typeface="Arial" panose="020B0604020202020204" pitchFamily="34" charset="0"/>
            </a:endParaRPr>
          </a:p>
          <a:p>
            <a:pPr>
              <a:lnSpc>
                <a:spcPct val="110000"/>
              </a:lnSpc>
            </a:pPr>
            <a:r>
              <a:rPr lang="en-GB" sz="1200" dirty="0">
                <a:latin typeface="Arial" panose="020B0604020202020204" pitchFamily="34" charset="0"/>
                <a:cs typeface="Arial" panose="020B0604020202020204" pitchFamily="34" charset="0"/>
              </a:rPr>
              <a:t>The Care Quality Commission (2024) indicates that services must ensure people understand the care and treatment they receive. This means professionals must modify communication styles to suit everyone. This means communication must be adapted to suit everyone's needs, including cultural background, disability, or language differences.</a:t>
            </a:r>
            <a:endParaRPr lang="en-US" sz="1200" dirty="0">
              <a:latin typeface="Arial" panose="020B0604020202020204" pitchFamily="34" charset="0"/>
              <a:cs typeface="Arial" panose="020B0604020202020204" pitchFamily="34" charset="0"/>
            </a:endParaRPr>
          </a:p>
          <a:p>
            <a:pPr>
              <a:lnSpc>
                <a:spcPct val="110000"/>
              </a:lnSpc>
            </a:pPr>
            <a:r>
              <a:rPr lang="en-GB" sz="1200" dirty="0">
                <a:latin typeface="Arial" panose="020B0604020202020204" pitchFamily="34" charset="0"/>
                <a:cs typeface="Arial" panose="020B0604020202020204" pitchFamily="34" charset="0"/>
              </a:rPr>
              <a:t>Strong communication also demonstrates professionalism, accountability, and ethical practice. Effective communication also demonstrates professionalism, accountability, and ethical conduct. It reflects the practitioner’s competence and commitment to high standards of care.</a:t>
            </a:r>
            <a:endParaRPr lang="en-US" sz="1200" dirty="0">
              <a:latin typeface="Arial" panose="020B0604020202020204" pitchFamily="34" charset="0"/>
              <a:cs typeface="Arial" panose="020B0604020202020204" pitchFamily="34" charset="0"/>
            </a:endParaRPr>
          </a:p>
          <a:p>
            <a:pPr>
              <a:lnSpc>
                <a:spcPct val="110000"/>
              </a:lnSpc>
            </a:pPr>
            <a:endParaRPr lang="en-GB" sz="1400" dirty="0">
              <a:latin typeface="Arial" panose="020B0604020202020204" pitchFamily="34" charset="0"/>
              <a:cs typeface="Arial" panose="020B0604020202020204" pitchFamily="34" charset="0"/>
            </a:endParaRPr>
          </a:p>
          <a:p>
            <a:pPr>
              <a:lnSpc>
                <a:spcPct val="110000"/>
              </a:lnSpc>
            </a:pPr>
            <a:endParaRPr lang="en-GB" sz="1400" dirty="0"/>
          </a:p>
        </p:txBody>
      </p:sp>
    </p:spTree>
    <p:extLst>
      <p:ext uri="{BB962C8B-B14F-4D97-AF65-F5344CB8AC3E}">
        <p14:creationId xmlns:p14="http://schemas.microsoft.com/office/powerpoint/2010/main" val="3857642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F308B-848C-9011-8F21-F9CCB47B7BB3}"/>
              </a:ext>
            </a:extLst>
          </p:cNvPr>
          <p:cNvSpPr>
            <a:spLocks noGrp="1"/>
          </p:cNvSpPr>
          <p:nvPr>
            <p:ph type="title"/>
          </p:nvPr>
        </p:nvSpPr>
        <p:spPr>
          <a:xfrm>
            <a:off x="913796" y="927100"/>
            <a:ext cx="3418766" cy="4616450"/>
          </a:xfrm>
        </p:spPr>
        <p:txBody>
          <a:bodyPr>
            <a:normAutofit/>
          </a:bodyPr>
          <a:lstStyle/>
          <a:p>
            <a:r>
              <a:rPr lang="en-GB"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A54834A5-BF60-D0F0-6FF4-3C308240F033}"/>
              </a:ext>
            </a:extLst>
          </p:cNvPr>
          <p:cNvSpPr>
            <a:spLocks noGrp="1"/>
          </p:cNvSpPr>
          <p:nvPr>
            <p:ph idx="1"/>
          </p:nvPr>
        </p:nvSpPr>
        <p:spPr>
          <a:xfrm>
            <a:off x="4976029" y="971549"/>
            <a:ext cx="6291528" cy="4616450"/>
          </a:xfrm>
        </p:spPr>
        <p:txBody>
          <a:bodyPr anchor="ctr">
            <a:normAutofit/>
          </a:bodyPr>
          <a:lstStyle/>
          <a:p>
            <a:r>
              <a:rPr lang="en-GB" sz="1200" dirty="0">
                <a:latin typeface="Arial" panose="020B0604020202020204" pitchFamily="34" charset="0"/>
                <a:cs typeface="Arial" panose="020B0604020202020204" pitchFamily="34" charset="0"/>
              </a:rPr>
              <a:t>In conclusion, communication is a vital professional skill that underpins safe, effective, and person-centred care. It directly influences patient safety, teamwork, safeguarding, and overall service quality.</a:t>
            </a:r>
          </a:p>
          <a:p>
            <a:r>
              <a:rPr lang="en-GB" sz="1200" dirty="0">
                <a:latin typeface="Arial" panose="020B0604020202020204" pitchFamily="34" charset="0"/>
                <a:cs typeface="Arial" panose="020B0604020202020204" pitchFamily="34" charset="0"/>
              </a:rPr>
              <a:t>Without effective communication, care delivery can become unsafe, fragmented, and impersonal. However, when professionals communicate clearly, compassionately, and ethically, individuals feel respected, valued, and involved in their care.</a:t>
            </a:r>
          </a:p>
          <a:p>
            <a:r>
              <a:rPr lang="en-GB" sz="1200" dirty="0">
                <a:latin typeface="Arial" panose="020B0604020202020204" pitchFamily="34" charset="0"/>
                <a:cs typeface="Arial" panose="020B0604020202020204" pitchFamily="34" charset="0"/>
              </a:rPr>
              <a:t>Continuous development of communication skills is therefore essential for maintaining high professional standards and delivering quality health and social care services.</a:t>
            </a:r>
          </a:p>
          <a:p>
            <a:pPr marL="0" indent="0">
              <a:buNone/>
            </a:pPr>
            <a:endParaRPr lang="en-GB" sz="1900" dirty="0"/>
          </a:p>
        </p:txBody>
      </p:sp>
    </p:spTree>
    <p:extLst>
      <p:ext uri="{BB962C8B-B14F-4D97-AF65-F5344CB8AC3E}">
        <p14:creationId xmlns:p14="http://schemas.microsoft.com/office/powerpoint/2010/main" val="3552682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CF5FB-8023-2090-C93D-B6D77A328F70}"/>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21B14195-8AB1-DC18-2C38-5D29FD9FD7A8}"/>
              </a:ext>
            </a:extLst>
          </p:cNvPr>
          <p:cNvSpPr>
            <a:spLocks noGrp="1"/>
          </p:cNvSpPr>
          <p:nvPr>
            <p:ph idx="1"/>
          </p:nvPr>
        </p:nvSpPr>
        <p:spPr>
          <a:xfrm>
            <a:off x="913795" y="1796902"/>
            <a:ext cx="10353762" cy="4451498"/>
          </a:xfrm>
        </p:spPr>
        <p:txBody>
          <a:bodyPr>
            <a:normAutofit/>
          </a:bodyPr>
          <a:lstStyle/>
          <a:p>
            <a:r>
              <a:rPr lang="en-GB" sz="1200" dirty="0">
                <a:latin typeface="Arial" panose="020B0604020202020204" pitchFamily="34" charset="0"/>
                <a:cs typeface="Arial" panose="020B0604020202020204" pitchFamily="34" charset="0"/>
              </a:rPr>
              <a:t>Burns, R.B. (1991) ‘Verbal and non-verbal communication’, in </a:t>
            </a:r>
            <a:r>
              <a:rPr lang="en-GB" sz="1200" i="1" dirty="0">
                <a:latin typeface="Arial" panose="020B0604020202020204" pitchFamily="34" charset="0"/>
                <a:cs typeface="Arial" panose="020B0604020202020204" pitchFamily="34" charset="0"/>
              </a:rPr>
              <a:t>Essential Psychology: For Students and Professionals in the Health and Social Services</a:t>
            </a:r>
            <a:r>
              <a:rPr lang="en-GB" sz="1200" dirty="0">
                <a:latin typeface="Arial" panose="020B0604020202020204" pitchFamily="34" charset="0"/>
                <a:cs typeface="Arial" panose="020B0604020202020204" pitchFamily="34" charset="0"/>
              </a:rPr>
              <a:t>. Dordrecht: Springer, pp. 237–248.</a:t>
            </a:r>
          </a:p>
          <a:p>
            <a:r>
              <a:rPr lang="en-GB" sz="1200" dirty="0">
                <a:latin typeface="Arial" panose="020B0604020202020204" pitchFamily="34" charset="0"/>
                <a:cs typeface="Arial" panose="020B0604020202020204" pitchFamily="34" charset="0"/>
              </a:rPr>
              <a:t>Care Quality Commission (2024) </a:t>
            </a:r>
            <a:r>
              <a:rPr lang="en-GB" sz="1200" i="1" dirty="0">
                <a:latin typeface="Arial" panose="020B0604020202020204" pitchFamily="34" charset="0"/>
                <a:cs typeface="Arial" panose="020B0604020202020204" pitchFamily="34" charset="0"/>
              </a:rPr>
              <a:t>The Fundamental Standards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https://www.cqc.org.uk/about-us/fundamental-standards</a:t>
            </a:r>
            <a:r>
              <a:rPr lang="en-GB" sz="1200" dirty="0">
                <a:latin typeface="Arial" panose="020B0604020202020204" pitchFamily="34" charset="0"/>
                <a:cs typeface="Arial" panose="020B0604020202020204" pitchFamily="34" charset="0"/>
              </a:rPr>
              <a:t> (Accessed: 22 February 2026).</a:t>
            </a:r>
          </a:p>
          <a:p>
            <a:r>
              <a:rPr lang="en-GB" sz="1200" dirty="0">
                <a:latin typeface="Arial" panose="020B0604020202020204" pitchFamily="34" charset="0"/>
                <a:cs typeface="Arial" panose="020B0604020202020204" pitchFamily="34" charset="0"/>
              </a:rPr>
              <a:t>Collins, R. et al. (2022) ‘Methods and approaches for enhancing communication with people with moderate-to-severe dementia’, </a:t>
            </a:r>
            <a:r>
              <a:rPr lang="en-GB" sz="1200" i="1" dirty="0">
                <a:latin typeface="Arial" panose="020B0604020202020204" pitchFamily="34" charset="0"/>
                <a:cs typeface="Arial" panose="020B0604020202020204" pitchFamily="34" charset="0"/>
              </a:rPr>
              <a:t>Dementia</a:t>
            </a:r>
            <a:r>
              <a:rPr lang="en-GB" sz="1200" dirty="0">
                <a:latin typeface="Arial" panose="020B0604020202020204" pitchFamily="34" charset="0"/>
                <a:cs typeface="Arial" panose="020B0604020202020204" pitchFamily="34" charset="0"/>
              </a:rPr>
              <a:t>, 21(4), pp. 1135–1153. doi:10.1177/14713012211069449.</a:t>
            </a:r>
          </a:p>
          <a:p>
            <a:r>
              <a:rPr lang="en-GB" sz="1200" dirty="0">
                <a:latin typeface="Arial" panose="020B0604020202020204" pitchFamily="34" charset="0"/>
                <a:cs typeface="Arial" panose="020B0604020202020204" pitchFamily="34" charset="0"/>
              </a:rPr>
              <a:t>NHS Digital (2022) </a:t>
            </a:r>
            <a:r>
              <a:rPr lang="en-GB" sz="1200" i="1" dirty="0">
                <a:latin typeface="Arial" panose="020B0604020202020204" pitchFamily="34" charset="0"/>
                <a:cs typeface="Arial" panose="020B0604020202020204" pitchFamily="34" charset="0"/>
              </a:rPr>
              <a:t>General Data Protection Regulation (GDPR) – Information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https://digital.nhs.uk</a:t>
            </a:r>
            <a:r>
              <a:rPr lang="en-GB" sz="1200" dirty="0">
                <a:latin typeface="Arial" panose="020B0604020202020204" pitchFamily="34" charset="0"/>
                <a:cs typeface="Arial" panose="020B0604020202020204" pitchFamily="34" charset="0"/>
              </a:rPr>
              <a:t> (Accessed: 22 February 2026).</a:t>
            </a:r>
          </a:p>
          <a:p>
            <a:r>
              <a:rPr lang="en-GB" sz="1200" dirty="0">
                <a:latin typeface="Arial" panose="020B0604020202020204" pitchFamily="34" charset="0"/>
                <a:cs typeface="Arial" panose="020B0604020202020204" pitchFamily="34" charset="0"/>
              </a:rPr>
              <a:t>NHS England (2023) </a:t>
            </a:r>
            <a:r>
              <a:rPr lang="en-GB" sz="1200" i="1" dirty="0">
                <a:latin typeface="Arial" panose="020B0604020202020204" pitchFamily="34" charset="0"/>
                <a:cs typeface="Arial" panose="020B0604020202020204" pitchFamily="34" charset="0"/>
              </a:rPr>
              <a:t>Good communication with patients waiting for care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https://www.england.nhs.uk</a:t>
            </a:r>
            <a:r>
              <a:rPr lang="en-GB" sz="1200" dirty="0">
                <a:latin typeface="Arial" panose="020B0604020202020204" pitchFamily="34" charset="0"/>
                <a:cs typeface="Arial" panose="020B0604020202020204" pitchFamily="34" charset="0"/>
              </a:rPr>
              <a:t> (Accessed: 22 February 2026).</a:t>
            </a:r>
          </a:p>
          <a:p>
            <a:r>
              <a:rPr lang="en-GB" sz="1200" dirty="0">
                <a:latin typeface="Arial" panose="020B0604020202020204" pitchFamily="34" charset="0"/>
                <a:cs typeface="Arial" panose="020B0604020202020204" pitchFamily="34" charset="0"/>
              </a:rPr>
              <a:t>Ratna, H. (2019) ‘The importance of effective communication in healthcare practice’, </a:t>
            </a:r>
            <a:r>
              <a:rPr lang="en-GB" sz="1200" i="1" dirty="0">
                <a:latin typeface="Arial" panose="020B0604020202020204" pitchFamily="34" charset="0"/>
                <a:cs typeface="Arial" panose="020B0604020202020204" pitchFamily="34" charset="0"/>
              </a:rPr>
              <a:t>Harvard Public Health Review</a:t>
            </a:r>
            <a:r>
              <a:rPr lang="en-GB" sz="1200" dirty="0">
                <a:latin typeface="Arial" panose="020B0604020202020204" pitchFamily="34" charset="0"/>
                <a:cs typeface="Arial" panose="020B0604020202020204" pitchFamily="34" charset="0"/>
              </a:rPr>
              <a:t>, 23, pp. 1–6.</a:t>
            </a:r>
          </a:p>
          <a:p>
            <a:r>
              <a:rPr lang="en-GB" sz="1200" dirty="0">
                <a:latin typeface="Arial" panose="020B0604020202020204" pitchFamily="34" charset="0"/>
                <a:cs typeface="Arial" panose="020B0604020202020204" pitchFamily="34" charset="0"/>
              </a:rPr>
              <a:t>Shahid, S. and Thomas, S. (2020) ‘Situation, Background, Assessment, Recommendation (SBAR) communication tool for handoff in health care – a narrative review’, </a:t>
            </a:r>
            <a:r>
              <a:rPr lang="en-GB" sz="1200" i="1" dirty="0">
                <a:latin typeface="Arial" panose="020B0604020202020204" pitchFamily="34" charset="0"/>
                <a:cs typeface="Arial" panose="020B0604020202020204" pitchFamily="34" charset="0"/>
              </a:rPr>
              <a:t>Safety in Health</a:t>
            </a:r>
            <a:r>
              <a:rPr lang="en-GB" sz="1200" dirty="0">
                <a:latin typeface="Arial" panose="020B0604020202020204" pitchFamily="34" charset="0"/>
                <a:cs typeface="Arial" panose="020B0604020202020204" pitchFamily="34" charset="0"/>
              </a:rPr>
              <a:t>, 4(1), pp. 1–9. Available at: </a:t>
            </a:r>
            <a:r>
              <a:rPr lang="en-GB" sz="1200" dirty="0">
                <a:latin typeface="Arial" panose="020B0604020202020204" pitchFamily="34" charset="0"/>
                <a:cs typeface="Arial" panose="020B0604020202020204" pitchFamily="34" charset="0"/>
                <a:hlinkClick r:id="rId5"/>
              </a:rPr>
              <a:t>https://safetyinhealth.biomedcentral.com/articles/10.1186/s40886-018-0073-1</a:t>
            </a:r>
            <a:r>
              <a:rPr lang="en-GB" sz="1200" dirty="0">
                <a:latin typeface="Arial" panose="020B0604020202020204" pitchFamily="34" charset="0"/>
                <a:cs typeface="Arial" panose="020B0604020202020204" pitchFamily="34" charset="0"/>
              </a:rPr>
              <a:t> (Accessed: 22 February 2026).</a:t>
            </a:r>
          </a:p>
          <a:p>
            <a:r>
              <a:rPr lang="en-GB" sz="1200" dirty="0">
                <a:latin typeface="Arial" panose="020B0604020202020204" pitchFamily="34" charset="0"/>
                <a:cs typeface="Arial" panose="020B0604020202020204" pitchFamily="34" charset="0"/>
              </a:rPr>
              <a:t>Sumaiya, B. et al. (2022) ‘The role of effective communication skills in professional life’, </a:t>
            </a:r>
            <a:r>
              <a:rPr lang="en-GB" sz="1200" i="1" dirty="0">
                <a:latin typeface="Arial" panose="020B0604020202020204" pitchFamily="34" charset="0"/>
                <a:cs typeface="Arial" panose="020B0604020202020204" pitchFamily="34" charset="0"/>
              </a:rPr>
              <a:t>World Journal of English Language</a:t>
            </a:r>
            <a:r>
              <a:rPr lang="en-GB" sz="1200" dirty="0">
                <a:latin typeface="Arial" panose="020B0604020202020204" pitchFamily="34" charset="0"/>
                <a:cs typeface="Arial" panose="020B0604020202020204" pitchFamily="34" charset="0"/>
              </a:rPr>
              <a:t>, 12(3), p. 134. doi:10.5430/wjel.v12n3p134.</a:t>
            </a:r>
          </a:p>
          <a:p>
            <a:pPr marL="0" indent="0">
              <a:buNone/>
            </a:pPr>
            <a:endParaRPr lang="en-US" altLang="en-US" sz="1200" dirty="0">
              <a:effectLst/>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90388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311</TotalTime>
  <Words>1910</Words>
  <Application>Microsoft Office PowerPoint</Application>
  <PresentationFormat>Widescreen</PresentationFormat>
  <Paragraphs>106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Bookman Old Style</vt:lpstr>
      <vt:lpstr>Rockwell</vt:lpstr>
      <vt:lpstr>Damask</vt:lpstr>
      <vt:lpstr>Effective Communication in Health and Social Care</vt:lpstr>
      <vt:lpstr>Introduction</vt:lpstr>
      <vt:lpstr>What is communication? </vt:lpstr>
      <vt:lpstr>Why is communication important…</vt:lpstr>
      <vt:lpstr>Communication model - sbar</vt:lpstr>
      <vt:lpstr>How would this be applied?</vt:lpstr>
      <vt:lpstr>Self-awareness in communication</vt:lpstr>
      <vt:lpstr>personal Action plan</vt:lpstr>
      <vt:lpstr>How is it relevant to professional practice?</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tasnim khanom</dc:creator>
  <cp:lastModifiedBy>tasnim khanom</cp:lastModifiedBy>
  <cp:revision>15</cp:revision>
  <dcterms:created xsi:type="dcterms:W3CDTF">2026-02-21T13:45:31Z</dcterms:created>
  <dcterms:modified xsi:type="dcterms:W3CDTF">2026-02-22T20:43:57Z</dcterms:modified>
</cp:coreProperties>
</file>