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Lst>
  <p:sldIdLst>
    <p:sldId id="256" r:id="rId5"/>
    <p:sldId id="262" r:id="rId6"/>
    <p:sldId id="257" r:id="rId7"/>
    <p:sldId id="258" r:id="rId8"/>
    <p:sldId id="259" r:id="rId9"/>
    <p:sldId id="260" r:id="rId10"/>
    <p:sldId id="261" r:id="rId11"/>
    <p:sldId id="263" r:id="rId1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FB2884B-A0F8-44E7-98E8-BEE94F877200}" v="3" dt="2021-12-09T22:31:16.297"/>
    <p1510:client id="{3CC9A517-5330-46CB-90B3-31A07C2FF5CD}" v="1" dt="2021-12-10T18:25:57.025"/>
    <p1510:client id="{960F2A20-12D5-4A34-A037-1D3F1D76B826}" v="2" dt="2023-11-09T21:32:08.963"/>
    <p1510:client id="{F72D3FC0-FEF5-41A0-B01D-08648A4C5E14}" v="1" dt="2021-12-10T18:10:28.14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theme" Target="theme/theme1.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ith Edwards (2219938)" userId="S::2219938@student.uwtsd.ac.uk::13c0306d-bbd1-47be-bb56-86e872110b78" providerId="AD" clId="Web-{960F2A20-12D5-4A34-A037-1D3F1D76B826}"/>
    <pc:docChg chg="sldOrd">
      <pc:chgData name="Cerith Edwards (2219938)" userId="S::2219938@student.uwtsd.ac.uk::13c0306d-bbd1-47be-bb56-86e872110b78" providerId="AD" clId="Web-{960F2A20-12D5-4A34-A037-1D3F1D76B826}" dt="2023-11-09T21:32:08.963" v="1"/>
      <pc:docMkLst>
        <pc:docMk/>
      </pc:docMkLst>
      <pc:sldChg chg="ord">
        <pc:chgData name="Cerith Edwards (2219938)" userId="S::2219938@student.uwtsd.ac.uk::13c0306d-bbd1-47be-bb56-86e872110b78" providerId="AD" clId="Web-{960F2A20-12D5-4A34-A037-1D3F1D76B826}" dt="2023-11-09T21:32:08.963" v="1"/>
        <pc:sldMkLst>
          <pc:docMk/>
          <pc:sldMk cId="1944849480" sldId="261"/>
        </pc:sldMkLst>
      </pc:sldChg>
    </pc:docChg>
  </pc:docChgLst>
  <pc:docChgLst>
    <pc:chgData name="Ryan Lewis-Edwards (1808182)" userId="S::1808182@student.uwtsd.ac.uk::85ace1b2-9963-48ce-a52e-4310757333d8" providerId="AD" clId="Web-{1FB2884B-A0F8-44E7-98E8-BEE94F877200}"/>
    <pc:docChg chg="modSld">
      <pc:chgData name="Ryan Lewis-Edwards (1808182)" userId="S::1808182@student.uwtsd.ac.uk::85ace1b2-9963-48ce-a52e-4310757333d8" providerId="AD" clId="Web-{1FB2884B-A0F8-44E7-98E8-BEE94F877200}" dt="2021-12-09T22:31:16.297" v="2" actId="1076"/>
      <pc:docMkLst>
        <pc:docMk/>
      </pc:docMkLst>
      <pc:sldChg chg="addSp delSp">
        <pc:chgData name="Ryan Lewis-Edwards (1808182)" userId="S::1808182@student.uwtsd.ac.uk::85ace1b2-9963-48ce-a52e-4310757333d8" providerId="AD" clId="Web-{1FB2884B-A0F8-44E7-98E8-BEE94F877200}" dt="2021-12-09T22:12:39.070" v="1"/>
        <pc:sldMkLst>
          <pc:docMk/>
          <pc:sldMk cId="1396092742" sldId="258"/>
        </pc:sldMkLst>
        <pc:spChg chg="add del">
          <ac:chgData name="Ryan Lewis-Edwards (1808182)" userId="S::1808182@student.uwtsd.ac.uk::85ace1b2-9963-48ce-a52e-4310757333d8" providerId="AD" clId="Web-{1FB2884B-A0F8-44E7-98E8-BEE94F877200}" dt="2021-12-09T22:12:39.070" v="1"/>
          <ac:spMkLst>
            <pc:docMk/>
            <pc:sldMk cId="1396092742" sldId="258"/>
            <ac:spMk id="4" creationId="{F18B2159-692D-471B-A483-B5A92E49CE02}"/>
          </ac:spMkLst>
        </pc:spChg>
      </pc:sldChg>
      <pc:sldChg chg="modSp">
        <pc:chgData name="Ryan Lewis-Edwards (1808182)" userId="S::1808182@student.uwtsd.ac.uk::85ace1b2-9963-48ce-a52e-4310757333d8" providerId="AD" clId="Web-{1FB2884B-A0F8-44E7-98E8-BEE94F877200}" dt="2021-12-09T22:31:16.297" v="2" actId="1076"/>
        <pc:sldMkLst>
          <pc:docMk/>
          <pc:sldMk cId="840181834" sldId="259"/>
        </pc:sldMkLst>
        <pc:spChg chg="mod">
          <ac:chgData name="Ryan Lewis-Edwards (1808182)" userId="S::1808182@student.uwtsd.ac.uk::85ace1b2-9963-48ce-a52e-4310757333d8" providerId="AD" clId="Web-{1FB2884B-A0F8-44E7-98E8-BEE94F877200}" dt="2021-12-09T22:31:16.297" v="2" actId="1076"/>
          <ac:spMkLst>
            <pc:docMk/>
            <pc:sldMk cId="840181834" sldId="259"/>
            <ac:spMk id="3" creationId="{127AEACF-3491-4BCA-817C-0999FE25A4AB}"/>
          </ac:spMkLst>
        </pc:spChg>
      </pc:sldChg>
    </pc:docChg>
  </pc:docChgLst>
  <pc:docChgLst>
    <pc:chgData name="Ryan Lewis-Edwards (1808182)" userId="S::1808182@student.uwtsd.ac.uk::85ace1b2-9963-48ce-a52e-4310757333d8" providerId="AD" clId="Web-{3CC9A517-5330-46CB-90B3-31A07C2FF5CD}"/>
    <pc:docChg chg="modSld">
      <pc:chgData name="Ryan Lewis-Edwards (1808182)" userId="S::1808182@student.uwtsd.ac.uk::85ace1b2-9963-48ce-a52e-4310757333d8" providerId="AD" clId="Web-{3CC9A517-5330-46CB-90B3-31A07C2FF5CD}" dt="2021-12-10T18:25:57.025" v="0"/>
      <pc:docMkLst>
        <pc:docMk/>
      </pc:docMkLst>
      <pc:sldChg chg="delSp">
        <pc:chgData name="Ryan Lewis-Edwards (1808182)" userId="S::1808182@student.uwtsd.ac.uk::85ace1b2-9963-48ce-a52e-4310757333d8" providerId="AD" clId="Web-{3CC9A517-5330-46CB-90B3-31A07C2FF5CD}" dt="2021-12-10T18:25:57.025" v="0"/>
        <pc:sldMkLst>
          <pc:docMk/>
          <pc:sldMk cId="840181834" sldId="259"/>
        </pc:sldMkLst>
        <pc:spChg chg="del">
          <ac:chgData name="Ryan Lewis-Edwards (1808182)" userId="S::1808182@student.uwtsd.ac.uk::85ace1b2-9963-48ce-a52e-4310757333d8" providerId="AD" clId="Web-{3CC9A517-5330-46CB-90B3-31A07C2FF5CD}" dt="2021-12-10T18:25:57.025" v="0"/>
          <ac:spMkLst>
            <pc:docMk/>
            <pc:sldMk cId="840181834" sldId="259"/>
            <ac:spMk id="2" creationId="{56234F51-7763-4763-B58C-276C095120D1}"/>
          </ac:spMkLst>
        </pc:spChg>
      </pc:sldChg>
    </pc:docChg>
  </pc:docChgLst>
  <pc:docChgLst>
    <pc:chgData name="Ryan Lewis-Edwards (1808182)" userId="S::1808182@student.uwtsd.ac.uk::85ace1b2-9963-48ce-a52e-4310757333d8" providerId="AD" clId="Web-{F72D3FC0-FEF5-41A0-B01D-08648A4C5E14}"/>
    <pc:docChg chg="modSld">
      <pc:chgData name="Ryan Lewis-Edwards (1808182)" userId="S::1808182@student.uwtsd.ac.uk::85ace1b2-9963-48ce-a52e-4310757333d8" providerId="AD" clId="Web-{F72D3FC0-FEF5-41A0-B01D-08648A4C5E14}" dt="2021-12-10T18:10:28.140" v="0"/>
      <pc:docMkLst>
        <pc:docMk/>
      </pc:docMkLst>
      <pc:sldChg chg="addSp">
        <pc:chgData name="Ryan Lewis-Edwards (1808182)" userId="S::1808182@student.uwtsd.ac.uk::85ace1b2-9963-48ce-a52e-4310757333d8" providerId="AD" clId="Web-{F72D3FC0-FEF5-41A0-B01D-08648A4C5E14}" dt="2021-12-10T18:10:28.140" v="0"/>
        <pc:sldMkLst>
          <pc:docMk/>
          <pc:sldMk cId="840181834" sldId="259"/>
        </pc:sldMkLst>
        <pc:spChg chg="add">
          <ac:chgData name="Ryan Lewis-Edwards (1808182)" userId="S::1808182@student.uwtsd.ac.uk::85ace1b2-9963-48ce-a52e-4310757333d8" providerId="AD" clId="Web-{F72D3FC0-FEF5-41A0-B01D-08648A4C5E14}" dt="2021-12-10T18:10:28.140" v="0"/>
          <ac:spMkLst>
            <pc:docMk/>
            <pc:sldMk cId="840181834" sldId="259"/>
            <ac:spMk id="2" creationId="{56234F51-7763-4763-B58C-276C095120D1}"/>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A66FB0FA-34CE-414F-86C0-04DE0D09B779}"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BAF95F-81D2-4951-9813-491017E1E15F}" type="slidenum">
              <a:rPr lang="en-GB" smtClean="0"/>
              <a:t>‹#›</a:t>
            </a:fld>
            <a:endParaRPr lang="en-GB"/>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40662404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66FB0FA-34CE-414F-86C0-04DE0D09B779}"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1965736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6FB0FA-34CE-414F-86C0-04DE0D09B779}"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24819642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A66FB0FA-34CE-414F-86C0-04DE0D09B779}"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391068635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A66FB0FA-34CE-414F-86C0-04DE0D09B779}" type="datetimeFigureOut">
              <a:rPr lang="en-GB" smtClean="0"/>
              <a:t>09/11/2023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8204546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A66FB0FA-34CE-414F-86C0-04DE0D09B779}" type="datetimeFigureOut">
              <a:rPr lang="en-GB" smtClean="0"/>
              <a:t>09/11/2023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26490594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A66FB0FA-34CE-414F-86C0-04DE0D09B779}" type="datetimeFigureOut">
              <a:rPr lang="en-GB" smtClean="0"/>
              <a:t>09/11/2023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299630598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6FB0FA-34CE-414F-86C0-04DE0D09B779}"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13699855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A66FB0FA-34CE-414F-86C0-04DE0D09B779}" type="datetimeFigureOut">
              <a:rPr lang="en-GB" smtClean="0"/>
              <a:t>09/11/2023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150962449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A66FB0FA-34CE-414F-86C0-04DE0D09B779}" type="datetimeFigureOut">
              <a:rPr lang="en-GB" smtClean="0"/>
              <a:t>09/11/2023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258621909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6FB0FA-34CE-414F-86C0-04DE0D09B779}"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27716975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6FB0FA-34CE-414F-86C0-04DE0D09B779}"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BAF95F-81D2-4951-9813-491017E1E15F}" type="slidenum">
              <a:rPr lang="en-GB" smtClean="0"/>
              <a:t>‹#›</a:t>
            </a:fld>
            <a:endParaRPr lang="en-GB"/>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41202665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6FB0FA-34CE-414F-86C0-04DE0D09B779}"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128409527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6FB0FA-34CE-414F-86C0-04DE0D09B779}"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BAF95F-81D2-4951-9813-491017E1E15F}" type="slidenum">
              <a:rPr lang="en-GB" smtClean="0"/>
              <a:t>‹#›</a:t>
            </a:fld>
            <a:endParaRPr lang="en-GB"/>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a:solidFill>
                  <a:schemeClr val="tx1"/>
                </a:solidFill>
                <a:effectLst/>
              </a:rPr>
              <a:t>”</a:t>
            </a:r>
          </a:p>
        </p:txBody>
      </p:sp>
    </p:spTree>
    <p:extLst>
      <p:ext uri="{BB962C8B-B14F-4D97-AF65-F5344CB8AC3E}">
        <p14:creationId xmlns:p14="http://schemas.microsoft.com/office/powerpoint/2010/main" val="42118457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A66FB0FA-34CE-414F-86C0-04DE0D09B779}"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388527709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66FB0FA-34CE-414F-86C0-04DE0D09B779}"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24829407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A66FB0FA-34CE-414F-86C0-04DE0D09B779}" type="datetimeFigureOut">
              <a:rPr lang="en-GB" smtClean="0"/>
              <a:t>09/11/2023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BBAF95F-81D2-4951-9813-491017E1E15F}" type="slidenum">
              <a:rPr lang="en-GB" smtClean="0"/>
              <a:t>‹#›</a:t>
            </a:fld>
            <a:endParaRPr lang="en-GB"/>
          </a:p>
        </p:txBody>
      </p:sp>
    </p:spTree>
    <p:extLst>
      <p:ext uri="{BB962C8B-B14F-4D97-AF65-F5344CB8AC3E}">
        <p14:creationId xmlns:p14="http://schemas.microsoft.com/office/powerpoint/2010/main" val="12116082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A66FB0FA-34CE-414F-86C0-04DE0D09B779}" type="datetimeFigureOut">
              <a:rPr lang="en-GB" smtClean="0"/>
              <a:t>09/11/2023</a:t>
            </a:fld>
            <a:endParaRPr lang="en-GB"/>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GB"/>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5BBAF95F-81D2-4951-9813-491017E1E15F}" type="slidenum">
              <a:rPr lang="en-GB" smtClean="0"/>
              <a:t>‹#›</a:t>
            </a:fld>
            <a:endParaRPr lang="en-GB"/>
          </a:p>
        </p:txBody>
      </p:sp>
    </p:spTree>
    <p:extLst>
      <p:ext uri="{BB962C8B-B14F-4D97-AF65-F5344CB8AC3E}">
        <p14:creationId xmlns:p14="http://schemas.microsoft.com/office/powerpoint/2010/main" val="1065489733"/>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63F3A5-3206-44E6-9D02-1B07EF41988C}"/>
              </a:ext>
            </a:extLst>
          </p:cNvPr>
          <p:cNvSpPr>
            <a:spLocks noGrp="1"/>
          </p:cNvSpPr>
          <p:nvPr>
            <p:ph type="ctrTitle"/>
          </p:nvPr>
        </p:nvSpPr>
        <p:spPr/>
        <p:txBody>
          <a:bodyPr/>
          <a:lstStyle/>
          <a:p>
            <a:r>
              <a:rPr lang="en-GB"/>
              <a:t>Work Based Project</a:t>
            </a:r>
          </a:p>
        </p:txBody>
      </p:sp>
      <p:sp>
        <p:nvSpPr>
          <p:cNvPr id="3" name="Subtitle 2">
            <a:extLst>
              <a:ext uri="{FF2B5EF4-FFF2-40B4-BE49-F238E27FC236}">
                <a16:creationId xmlns:a16="http://schemas.microsoft.com/office/drawing/2014/main" id="{A7D3EFD2-058A-4B18-9676-042EDDE13511}"/>
              </a:ext>
            </a:extLst>
          </p:cNvPr>
          <p:cNvSpPr>
            <a:spLocks noGrp="1"/>
          </p:cNvSpPr>
          <p:nvPr>
            <p:ph type="subTitle" idx="1"/>
          </p:nvPr>
        </p:nvSpPr>
        <p:spPr/>
        <p:txBody>
          <a:bodyPr/>
          <a:lstStyle/>
          <a:p>
            <a:r>
              <a:rPr lang="en-GB"/>
              <a:t>Research Proposal</a:t>
            </a:r>
          </a:p>
          <a:p>
            <a:endParaRPr lang="en-GB"/>
          </a:p>
          <a:p>
            <a:r>
              <a:rPr lang="en-GB"/>
              <a:t>Dr Deborah Hughes</a:t>
            </a:r>
          </a:p>
        </p:txBody>
      </p:sp>
    </p:spTree>
    <p:extLst>
      <p:ext uri="{BB962C8B-B14F-4D97-AF65-F5344CB8AC3E}">
        <p14:creationId xmlns:p14="http://schemas.microsoft.com/office/powerpoint/2010/main" val="23689454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DFE64-08B0-4C12-915D-119647D8E175}"/>
              </a:ext>
            </a:extLst>
          </p:cNvPr>
          <p:cNvSpPr>
            <a:spLocks noGrp="1"/>
          </p:cNvSpPr>
          <p:nvPr>
            <p:ph type="title"/>
          </p:nvPr>
        </p:nvSpPr>
        <p:spPr/>
        <p:txBody>
          <a:bodyPr/>
          <a:lstStyle/>
          <a:p>
            <a:r>
              <a:rPr lang="en-GB"/>
              <a:t>Objectives</a:t>
            </a:r>
          </a:p>
        </p:txBody>
      </p:sp>
      <p:sp>
        <p:nvSpPr>
          <p:cNvPr id="3" name="Content Placeholder 2">
            <a:extLst>
              <a:ext uri="{FF2B5EF4-FFF2-40B4-BE49-F238E27FC236}">
                <a16:creationId xmlns:a16="http://schemas.microsoft.com/office/drawing/2014/main" id="{BF9817BC-987B-4967-A9DA-D1278A31F74D}"/>
              </a:ext>
            </a:extLst>
          </p:cNvPr>
          <p:cNvSpPr>
            <a:spLocks noGrp="1"/>
          </p:cNvSpPr>
          <p:nvPr>
            <p:ph idx="1"/>
          </p:nvPr>
        </p:nvSpPr>
        <p:spPr/>
        <p:txBody>
          <a:bodyPr/>
          <a:lstStyle/>
          <a:p>
            <a:r>
              <a:rPr lang="en-GB"/>
              <a:t>To identify what a research proposal is.</a:t>
            </a:r>
          </a:p>
          <a:p>
            <a:r>
              <a:rPr lang="en-GB"/>
              <a:t>To identify what a research proposal should contain</a:t>
            </a:r>
          </a:p>
          <a:p>
            <a:r>
              <a:rPr lang="en-GB"/>
              <a:t>To start thinking about your research proposal</a:t>
            </a:r>
          </a:p>
        </p:txBody>
      </p:sp>
    </p:spTree>
    <p:extLst>
      <p:ext uri="{BB962C8B-B14F-4D97-AF65-F5344CB8AC3E}">
        <p14:creationId xmlns:p14="http://schemas.microsoft.com/office/powerpoint/2010/main" val="3786128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6B6843-7E8F-4017-A455-806C34A466A4}"/>
              </a:ext>
            </a:extLst>
          </p:cNvPr>
          <p:cNvSpPr>
            <a:spLocks noGrp="1"/>
          </p:cNvSpPr>
          <p:nvPr>
            <p:ph type="title"/>
          </p:nvPr>
        </p:nvSpPr>
        <p:spPr/>
        <p:txBody>
          <a:bodyPr/>
          <a:lstStyle/>
          <a:p>
            <a:r>
              <a:rPr lang="en-GB"/>
              <a:t>What is a Research Proposal?</a:t>
            </a:r>
          </a:p>
        </p:txBody>
      </p:sp>
      <p:sp>
        <p:nvSpPr>
          <p:cNvPr id="3" name="Content Placeholder 2">
            <a:extLst>
              <a:ext uri="{FF2B5EF4-FFF2-40B4-BE49-F238E27FC236}">
                <a16:creationId xmlns:a16="http://schemas.microsoft.com/office/drawing/2014/main" id="{E249FE24-2AB4-4F32-B3A7-9E41F0F98EAA}"/>
              </a:ext>
            </a:extLst>
          </p:cNvPr>
          <p:cNvSpPr>
            <a:spLocks noGrp="1"/>
          </p:cNvSpPr>
          <p:nvPr>
            <p:ph idx="1"/>
          </p:nvPr>
        </p:nvSpPr>
        <p:spPr/>
        <p:txBody>
          <a:bodyPr>
            <a:normAutofit lnSpcReduction="10000"/>
          </a:bodyPr>
          <a:lstStyle/>
          <a:p>
            <a:r>
              <a:rPr lang="en-GB" b="0" i="0">
                <a:solidFill>
                  <a:srgbClr val="4C4C4C"/>
                </a:solidFill>
                <a:effectLst/>
                <a:latin typeface="Arial" panose="020B0604020202020204" pitchFamily="34" charset="0"/>
              </a:rPr>
              <a:t>A research proposal is a concise and coherent summary of your proposed research. It sets out the central issues or questions that you intend to address. It outlines the general area of study within which your research falls, referring to the current state of knowledge and any recent debates on the topic. It also demonstrates the originality of your proposed research.</a:t>
            </a:r>
          </a:p>
          <a:p>
            <a:r>
              <a:rPr lang="en-GB" b="0" i="0">
                <a:solidFill>
                  <a:srgbClr val="4C4C4C"/>
                </a:solidFill>
                <a:effectLst/>
                <a:latin typeface="Arial" panose="020B0604020202020204" pitchFamily="34" charset="0"/>
              </a:rPr>
              <a:t>The proposal is the most important document that you submit as part of the application process. It gives you an opportunity to demonstrate that you have the aptitude for graduate level research, for example, by demonstrating that you have the ability to communicate complex ideas clearly, concisely and critically. The proposal also helps us to match your research interest with an appropriate supervisor.</a:t>
            </a:r>
            <a:endParaRPr lang="en-GB"/>
          </a:p>
        </p:txBody>
      </p:sp>
    </p:spTree>
    <p:extLst>
      <p:ext uri="{BB962C8B-B14F-4D97-AF65-F5344CB8AC3E}">
        <p14:creationId xmlns:p14="http://schemas.microsoft.com/office/powerpoint/2010/main" val="45360943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B17E2B-95B2-457A-852E-64471105381E}"/>
              </a:ext>
            </a:extLst>
          </p:cNvPr>
          <p:cNvSpPr>
            <a:spLocks noGrp="1"/>
          </p:cNvSpPr>
          <p:nvPr>
            <p:ph type="title"/>
          </p:nvPr>
        </p:nvSpPr>
        <p:spPr/>
        <p:txBody>
          <a:bodyPr/>
          <a:lstStyle/>
          <a:p>
            <a:r>
              <a:rPr lang="en-GB"/>
              <a:t>What should you include in your proposal?</a:t>
            </a:r>
          </a:p>
        </p:txBody>
      </p:sp>
      <p:sp>
        <p:nvSpPr>
          <p:cNvPr id="3" name="Content Placeholder 2">
            <a:extLst>
              <a:ext uri="{FF2B5EF4-FFF2-40B4-BE49-F238E27FC236}">
                <a16:creationId xmlns:a16="http://schemas.microsoft.com/office/drawing/2014/main" id="{3077B035-31A6-454E-B76E-7B01ACC32E51}"/>
              </a:ext>
            </a:extLst>
          </p:cNvPr>
          <p:cNvSpPr>
            <a:spLocks noGrp="1"/>
          </p:cNvSpPr>
          <p:nvPr>
            <p:ph idx="1"/>
          </p:nvPr>
        </p:nvSpPr>
        <p:spPr/>
        <p:txBody>
          <a:bodyPr>
            <a:normAutofit fontScale="92500"/>
          </a:bodyPr>
          <a:lstStyle/>
          <a:p>
            <a:pPr algn="l"/>
            <a:r>
              <a:rPr lang="en-GB">
                <a:solidFill>
                  <a:srgbClr val="4C4C4C"/>
                </a:solidFill>
                <a:latin typeface="Arial" panose="020B0604020202020204" pitchFamily="34" charset="0"/>
              </a:rPr>
              <a:t>Y</a:t>
            </a:r>
            <a:r>
              <a:rPr lang="en-GB" b="0" i="0">
                <a:solidFill>
                  <a:srgbClr val="4C4C4C"/>
                </a:solidFill>
                <a:effectLst/>
                <a:latin typeface="Arial" panose="020B0604020202020204" pitchFamily="34" charset="0"/>
              </a:rPr>
              <a:t>our research proposal should normally include the following information:</a:t>
            </a:r>
          </a:p>
          <a:p>
            <a:pPr algn="l"/>
            <a:r>
              <a:rPr lang="en-GB" b="1" i="0">
                <a:solidFill>
                  <a:srgbClr val="4C4C4C"/>
                </a:solidFill>
                <a:effectLst/>
                <a:latin typeface="Arial" panose="020B0604020202020204" pitchFamily="34" charset="0"/>
              </a:rPr>
              <a:t>1. Title</a:t>
            </a:r>
            <a:endParaRPr lang="en-GB" b="0" i="0">
              <a:solidFill>
                <a:srgbClr val="4C4C4C"/>
              </a:solidFill>
              <a:effectLst/>
              <a:latin typeface="Arial" panose="020B0604020202020204" pitchFamily="34" charset="0"/>
            </a:endParaRPr>
          </a:p>
          <a:p>
            <a:pPr algn="l"/>
            <a:r>
              <a:rPr lang="en-GB" b="0" i="0">
                <a:solidFill>
                  <a:srgbClr val="4C4C4C"/>
                </a:solidFill>
                <a:effectLst/>
                <a:latin typeface="Arial" panose="020B0604020202020204" pitchFamily="34" charset="0"/>
              </a:rPr>
              <a:t>This is just a tentative title for your intended research. You will be able to revise your title during the course of your research if you are accepted for admission.</a:t>
            </a:r>
          </a:p>
          <a:p>
            <a:pPr algn="l"/>
            <a:r>
              <a:rPr lang="en-GB" b="1" i="0">
                <a:solidFill>
                  <a:srgbClr val="4C4C4C"/>
                </a:solidFill>
                <a:effectLst/>
                <a:latin typeface="Arial" panose="020B0604020202020204" pitchFamily="34" charset="0"/>
              </a:rPr>
              <a:t>2. Abstract</a:t>
            </a:r>
            <a:endParaRPr lang="en-GB" b="0" i="0">
              <a:solidFill>
                <a:srgbClr val="4C4C4C"/>
              </a:solidFill>
              <a:effectLst/>
              <a:latin typeface="Arial" panose="020B0604020202020204" pitchFamily="34" charset="0"/>
            </a:endParaRPr>
          </a:p>
          <a:p>
            <a:pPr algn="l"/>
            <a:r>
              <a:rPr lang="en-GB" b="0" i="0">
                <a:solidFill>
                  <a:srgbClr val="4C4C4C"/>
                </a:solidFill>
                <a:effectLst/>
                <a:latin typeface="Arial" panose="020B0604020202020204" pitchFamily="34" charset="0"/>
              </a:rPr>
              <a:t>The proposal should include a concise statement of your intended research of no more than 100 words. This may be a couple of sentences setting out the problem that you want to examine or the central question that you wish to address.</a:t>
            </a:r>
          </a:p>
          <a:p>
            <a:endParaRPr lang="en-GB"/>
          </a:p>
        </p:txBody>
      </p:sp>
    </p:spTree>
    <p:extLst>
      <p:ext uri="{BB962C8B-B14F-4D97-AF65-F5344CB8AC3E}">
        <p14:creationId xmlns:p14="http://schemas.microsoft.com/office/powerpoint/2010/main" val="139609274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7AEACF-3491-4BCA-817C-0999FE25A4AB}"/>
              </a:ext>
            </a:extLst>
          </p:cNvPr>
          <p:cNvSpPr>
            <a:spLocks noGrp="1"/>
          </p:cNvSpPr>
          <p:nvPr>
            <p:ph idx="1"/>
          </p:nvPr>
        </p:nvSpPr>
        <p:spPr>
          <a:xfrm>
            <a:off x="1906287" y="513273"/>
            <a:ext cx="8534400" cy="5848164"/>
          </a:xfrm>
        </p:spPr>
        <p:txBody>
          <a:bodyPr>
            <a:normAutofit fontScale="92500"/>
          </a:bodyPr>
          <a:lstStyle/>
          <a:p>
            <a:pPr algn="l"/>
            <a:r>
              <a:rPr lang="en-GB" b="1" i="0">
                <a:solidFill>
                  <a:srgbClr val="4C4C4C"/>
                </a:solidFill>
                <a:effectLst/>
                <a:latin typeface="Arial" panose="020B0604020202020204" pitchFamily="34" charset="0"/>
              </a:rPr>
              <a:t>3. Research Context</a:t>
            </a:r>
            <a:endParaRPr lang="en-GB" b="0" i="0">
              <a:solidFill>
                <a:srgbClr val="4C4C4C"/>
              </a:solidFill>
              <a:effectLst/>
              <a:latin typeface="Arial" panose="020B0604020202020204" pitchFamily="34" charset="0"/>
            </a:endParaRPr>
          </a:p>
          <a:p>
            <a:pPr algn="l"/>
            <a:r>
              <a:rPr lang="en-GB" b="0" i="0">
                <a:solidFill>
                  <a:srgbClr val="4C4C4C"/>
                </a:solidFill>
                <a:effectLst/>
                <a:latin typeface="Arial" panose="020B0604020202020204" pitchFamily="34" charset="0"/>
              </a:rPr>
              <a:t>You should explain the broad background against which you will conduct your research. You should include a brief overview of the general area of study within which your proposed research falls, summarising the current state of knowledge and recent debates on the topic. This will allow you to demonstrate a familiarity with the relevant field as well as the ability to communicate clearly and concisely.</a:t>
            </a:r>
          </a:p>
          <a:p>
            <a:pPr algn="l"/>
            <a:r>
              <a:rPr lang="en-GB" b="1" i="0">
                <a:solidFill>
                  <a:srgbClr val="4C4C4C"/>
                </a:solidFill>
                <a:effectLst/>
                <a:latin typeface="Arial" panose="020B0604020202020204" pitchFamily="34" charset="0"/>
              </a:rPr>
              <a:t>4. Research Questions</a:t>
            </a:r>
            <a:endParaRPr lang="en-GB" b="0" i="0">
              <a:solidFill>
                <a:srgbClr val="4C4C4C"/>
              </a:solidFill>
              <a:effectLst/>
              <a:latin typeface="Arial" panose="020B0604020202020204" pitchFamily="34" charset="0"/>
            </a:endParaRPr>
          </a:p>
          <a:p>
            <a:pPr algn="l"/>
            <a:r>
              <a:rPr lang="en-GB" b="0" i="0">
                <a:solidFill>
                  <a:srgbClr val="4C4C4C"/>
                </a:solidFill>
                <a:effectLst/>
                <a:latin typeface="Arial" panose="020B0604020202020204" pitchFamily="34" charset="0"/>
              </a:rPr>
              <a:t>The proposal should set out the central aims and questions that will guide your research. Before writing your proposal, you should take time to reflect on the key questions that you are seeking to answer. Many research proposals are too broad, so reflecting on your key research questions is a good way to make sure that your project is sufficiently narrow and feasible.</a:t>
            </a:r>
          </a:p>
          <a:p>
            <a:pPr algn="l"/>
            <a:r>
              <a:rPr lang="en-GB" b="0" i="0">
                <a:solidFill>
                  <a:srgbClr val="4C4C4C"/>
                </a:solidFill>
                <a:effectLst/>
                <a:latin typeface="Arial" panose="020B0604020202020204" pitchFamily="34" charset="0"/>
              </a:rPr>
              <a:t>You might find it helpful to prioritize one or two main questions, from which you can then derive a number of secondary research questions. The proposal should also explain your intended approach to answering the questions: will your approach be empirical, doctrinal or theoretical etc?</a:t>
            </a:r>
          </a:p>
          <a:p>
            <a:endParaRPr lang="en-GB"/>
          </a:p>
        </p:txBody>
      </p:sp>
    </p:spTree>
    <p:extLst>
      <p:ext uri="{BB962C8B-B14F-4D97-AF65-F5344CB8AC3E}">
        <p14:creationId xmlns:p14="http://schemas.microsoft.com/office/powerpoint/2010/main" val="8401818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5D121F7-11EF-4FEC-ACB1-646EEDE20C74}"/>
              </a:ext>
            </a:extLst>
          </p:cNvPr>
          <p:cNvSpPr>
            <a:spLocks noGrp="1"/>
          </p:cNvSpPr>
          <p:nvPr>
            <p:ph idx="1"/>
          </p:nvPr>
        </p:nvSpPr>
        <p:spPr>
          <a:xfrm>
            <a:off x="684212" y="685800"/>
            <a:ext cx="8534400" cy="5732755"/>
          </a:xfrm>
        </p:spPr>
        <p:txBody>
          <a:bodyPr>
            <a:normAutofit/>
          </a:bodyPr>
          <a:lstStyle/>
          <a:p>
            <a:pPr algn="l"/>
            <a:r>
              <a:rPr lang="en-GB" b="1" i="0">
                <a:solidFill>
                  <a:srgbClr val="4C4C4C"/>
                </a:solidFill>
                <a:effectLst/>
                <a:latin typeface="Arial" panose="020B0604020202020204" pitchFamily="34" charset="0"/>
              </a:rPr>
              <a:t>5. Research Methods</a:t>
            </a:r>
            <a:endParaRPr lang="en-GB" b="0" i="0">
              <a:solidFill>
                <a:srgbClr val="4C4C4C"/>
              </a:solidFill>
              <a:effectLst/>
              <a:latin typeface="Arial" panose="020B0604020202020204" pitchFamily="34" charset="0"/>
            </a:endParaRPr>
          </a:p>
          <a:p>
            <a:pPr algn="l"/>
            <a:r>
              <a:rPr lang="en-GB" b="0" i="0">
                <a:solidFill>
                  <a:srgbClr val="4C4C4C"/>
                </a:solidFill>
                <a:effectLst/>
                <a:latin typeface="Arial" panose="020B0604020202020204" pitchFamily="34" charset="0"/>
              </a:rPr>
              <a:t>The proposal should outline your research methods, explaining how you are going to conduct your research. Your methods may include visiting particular libraries or archives, field work or interviews.</a:t>
            </a:r>
          </a:p>
          <a:p>
            <a:pPr algn="l"/>
            <a:r>
              <a:rPr lang="en-GB" b="0" i="0">
                <a:solidFill>
                  <a:srgbClr val="4C4C4C"/>
                </a:solidFill>
                <a:effectLst/>
                <a:latin typeface="Arial" panose="020B0604020202020204" pitchFamily="34" charset="0"/>
              </a:rPr>
              <a:t>Most research is library-based. If your proposed research is library-based, you should explain where your key resources (e.g. journal articles).  If you plan to conduct field work or collect empirical data, you should provide details about this (e.g. if you plan interviews, who will you interview? How many interviews will you conduct? Will there be problems of access?). This section should also explain how you are going to analyse your research findings.</a:t>
            </a:r>
          </a:p>
          <a:p>
            <a:endParaRPr lang="en-GB"/>
          </a:p>
        </p:txBody>
      </p:sp>
    </p:spTree>
    <p:extLst>
      <p:ext uri="{BB962C8B-B14F-4D97-AF65-F5344CB8AC3E}">
        <p14:creationId xmlns:p14="http://schemas.microsoft.com/office/powerpoint/2010/main" val="31124646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53B786F-AF48-4D44-A868-7C01D520A813}"/>
              </a:ext>
            </a:extLst>
          </p:cNvPr>
          <p:cNvSpPr>
            <a:spLocks noGrp="1"/>
          </p:cNvSpPr>
          <p:nvPr>
            <p:ph idx="1"/>
          </p:nvPr>
        </p:nvSpPr>
        <p:spPr>
          <a:xfrm>
            <a:off x="684212" y="685800"/>
            <a:ext cx="8534400" cy="5741633"/>
          </a:xfrm>
        </p:spPr>
        <p:txBody>
          <a:bodyPr/>
          <a:lstStyle/>
          <a:p>
            <a:pPr algn="l"/>
            <a:r>
              <a:rPr lang="en-GB" b="1" i="0">
                <a:solidFill>
                  <a:srgbClr val="4C4C4C"/>
                </a:solidFill>
                <a:effectLst/>
                <a:latin typeface="Arial" panose="020B0604020202020204" pitchFamily="34" charset="0"/>
              </a:rPr>
              <a:t>6. Significance of Research</a:t>
            </a:r>
            <a:endParaRPr lang="en-GB" b="0" i="0">
              <a:solidFill>
                <a:srgbClr val="4C4C4C"/>
              </a:solidFill>
              <a:effectLst/>
              <a:latin typeface="Arial" panose="020B0604020202020204" pitchFamily="34" charset="0"/>
            </a:endParaRPr>
          </a:p>
          <a:p>
            <a:pPr algn="l"/>
            <a:r>
              <a:rPr lang="en-GB" b="0" i="0">
                <a:solidFill>
                  <a:srgbClr val="4C4C4C"/>
                </a:solidFill>
                <a:effectLst/>
                <a:latin typeface="Arial" panose="020B0604020202020204" pitchFamily="34" charset="0"/>
              </a:rPr>
              <a:t>The proposal should demonstrate the originality of your intended research. You should therefore explain why your research is important (for example, by explaining how your research builds on and adds to the current state of knowledge in the field or by setting out reasons why it is timely to research your proposed topic).</a:t>
            </a:r>
          </a:p>
          <a:p>
            <a:pPr algn="l"/>
            <a:r>
              <a:rPr lang="en-GB" b="1" i="0">
                <a:solidFill>
                  <a:srgbClr val="4C4C4C"/>
                </a:solidFill>
                <a:effectLst/>
                <a:latin typeface="Arial" panose="020B0604020202020204" pitchFamily="34" charset="0"/>
              </a:rPr>
              <a:t>7. Bibliography</a:t>
            </a:r>
            <a:endParaRPr lang="en-GB" b="0" i="0">
              <a:solidFill>
                <a:srgbClr val="4C4C4C"/>
              </a:solidFill>
              <a:effectLst/>
              <a:latin typeface="Arial" panose="020B0604020202020204" pitchFamily="34" charset="0"/>
            </a:endParaRPr>
          </a:p>
          <a:p>
            <a:pPr algn="l"/>
            <a:r>
              <a:rPr lang="en-GB" b="0" i="0">
                <a:solidFill>
                  <a:srgbClr val="4C4C4C"/>
                </a:solidFill>
                <a:effectLst/>
                <a:latin typeface="Arial" panose="020B0604020202020204" pitchFamily="34" charset="0"/>
              </a:rPr>
              <a:t>The proposal should include a short bibliography identifying the most relevant works for your topic.</a:t>
            </a:r>
          </a:p>
          <a:p>
            <a:endParaRPr lang="en-GB"/>
          </a:p>
        </p:txBody>
      </p:sp>
    </p:spTree>
    <p:extLst>
      <p:ext uri="{BB962C8B-B14F-4D97-AF65-F5344CB8AC3E}">
        <p14:creationId xmlns:p14="http://schemas.microsoft.com/office/powerpoint/2010/main" val="19448494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CE27E0-E3E0-44F6-8A0B-410874A5664B}"/>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75747070-A04E-47CB-BD41-8AECFB1A66F4}"/>
              </a:ext>
            </a:extLst>
          </p:cNvPr>
          <p:cNvSpPr>
            <a:spLocks noGrp="1"/>
          </p:cNvSpPr>
          <p:nvPr>
            <p:ph idx="1"/>
          </p:nvPr>
        </p:nvSpPr>
        <p:spPr/>
        <p:txBody>
          <a:bodyPr/>
          <a:lstStyle/>
          <a:p>
            <a:r>
              <a:rPr lang="en-GB"/>
              <a:t>Your Research Proposal </a:t>
            </a:r>
          </a:p>
        </p:txBody>
      </p:sp>
    </p:spTree>
    <p:extLst>
      <p:ext uri="{BB962C8B-B14F-4D97-AF65-F5344CB8AC3E}">
        <p14:creationId xmlns:p14="http://schemas.microsoft.com/office/powerpoint/2010/main" val="1358248604"/>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55588AD14A218C44AEE417A7E5BCBD64" ma:contentTypeVersion="8" ma:contentTypeDescription="Create a new document." ma:contentTypeScope="" ma:versionID="8b9cec8f95cfdb38e7d0b0067ccdc2a2">
  <xsd:schema xmlns:xsd="http://www.w3.org/2001/XMLSchema" xmlns:xs="http://www.w3.org/2001/XMLSchema" xmlns:p="http://schemas.microsoft.com/office/2006/metadata/properties" xmlns:ns2="a07acfd4-2c96-4ef5-a0a4-65bc3feddee9" targetNamespace="http://schemas.microsoft.com/office/2006/metadata/properties" ma:root="true" ma:fieldsID="e7e0dba445d5589211b7e4721ec369a4" ns2:_="">
    <xsd:import namespace="a07acfd4-2c96-4ef5-a0a4-65bc3feddee9"/>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ObjectDetectorVersions" minOccurs="0"/>
                <xsd:element ref="ns2:MediaServiceDateTaken"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07acfd4-2c96-4ef5-a0a4-65bc3feddee9"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ObjectDetectorVersions" ma:index="11" nillable="true" ma:displayName="MediaServiceObjectDetectorVersions" ma:hidden="true" ma:indexed="true" ma:internalName="MediaServiceObjectDetectorVersions" ma:readOnly="true">
      <xsd:simpleType>
        <xsd:restriction base="dms:Text"/>
      </xsd:simpleType>
    </xsd:element>
    <xsd:element name="MediaServiceDateTaken" ma:index="12" nillable="true" ma:displayName="MediaServiceDateTaken" ma:hidden="true" ma:indexed="true" ma:internalName="MediaServiceDateTaken"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3644CDD-B663-4E29-A8CE-E5F080436594}"/>
</file>

<file path=customXml/itemProps2.xml><?xml version="1.0" encoding="utf-8"?>
<ds:datastoreItem xmlns:ds="http://schemas.openxmlformats.org/officeDocument/2006/customXml" ds:itemID="{1FDFCBB8-0769-440B-AE8D-9A5CA9E6AD8D}">
  <ds:schemaRefs>
    <ds:schemaRef ds:uri="http://schemas.microsoft.com/sharepoint/v3/contenttype/forms"/>
  </ds:schemaRefs>
</ds:datastoreItem>
</file>

<file path=customXml/itemProps3.xml><?xml version="1.0" encoding="utf-8"?>
<ds:datastoreItem xmlns:ds="http://schemas.openxmlformats.org/officeDocument/2006/customXml" ds:itemID="{CF177144-BF97-4FFB-A925-83F9009F69EA}">
  <ds:schemaRefs>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Slice</Template>
  <Application>Microsoft Office PowerPoint</Application>
  <PresentationFormat>Widescreen</PresentationFormat>
  <Slides>8</Slides>
  <Notes>0</Notes>
  <HiddenSlides>0</HiddenSlides>
  <ScaleCrop>false</ScaleCrop>
  <HeadingPairs>
    <vt:vector size="4" baseType="variant">
      <vt:variant>
        <vt:lpstr>Theme</vt:lpstr>
      </vt:variant>
      <vt:variant>
        <vt:i4>1</vt:i4>
      </vt:variant>
      <vt:variant>
        <vt:lpstr>Slide Titles</vt:lpstr>
      </vt:variant>
      <vt:variant>
        <vt:i4>8</vt:i4>
      </vt:variant>
    </vt:vector>
  </HeadingPairs>
  <TitlesOfParts>
    <vt:vector size="9" baseType="lpstr">
      <vt:lpstr>Slice</vt:lpstr>
      <vt:lpstr>Work Based Project</vt:lpstr>
      <vt:lpstr>Objectives</vt:lpstr>
      <vt:lpstr>What is a Research Proposal?</vt:lpstr>
      <vt:lpstr>What should you include in your proposal?</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Work Based Project</dc:title>
  <dc:creator>Debbie Hughes</dc:creator>
  <cp:revision>5</cp:revision>
  <dcterms:created xsi:type="dcterms:W3CDTF">2021-10-10T22:21:41Z</dcterms:created>
  <dcterms:modified xsi:type="dcterms:W3CDTF">2023-11-09T21:32:18Z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0x01010055588AD14A218C44AEE417A7E5BCBD64</vt:lpwstr>
  </property>
  <property fmtid="{D5CDD505-2E9C-101B-9397-08002B2CF9AE}" pid="3" name="MediaServiceImageTags">
    <vt:lpwstr/>
  </property>
</Properties>
</file>