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1" r:id="rId15"/>
    <p:sldId id="273" r:id="rId16"/>
    <p:sldId id="274"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9BD75B-F570-445F-8275-935724CF63D7}" v="10" dt="2022-08-16T01:56:12.239"/>
  </p1510:revLst>
</p1510:revInfo>
</file>

<file path=ppt/tableStyles.xml><?xml version="1.0" encoding="utf-8"?>
<a:tblStyleLst xmlns:a="http://schemas.openxmlformats.org/drawingml/2006/main" def="{5C22544A-7EE6-4342-B048-85BDC9FD1C3A}">
  <a:tblStyle styleId="{5C22544A-7EE6-4342-B048-85BDC9FD1C3A}" styleName="Среден стил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132" autoAdjust="0"/>
    <p:restoredTop sz="94660"/>
  </p:normalViewPr>
  <p:slideViewPr>
    <p:cSldViewPr snapToGrid="0">
      <p:cViewPr varScale="1">
        <p:scale>
          <a:sx n="52" d="100"/>
          <a:sy n="52" d="100"/>
        </p:scale>
        <p:origin x="64" y="3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9007FF-7A53-4D66-8A21-E2AFC26FCB53}"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D8203B94-3915-4849-A860-FE6FC0749A93}">
      <dgm:prSet/>
      <dgm:spPr/>
      <dgm:t>
        <a:bodyPr/>
        <a:lstStyle/>
        <a:p>
          <a:pPr>
            <a:lnSpc>
              <a:spcPct val="100000"/>
            </a:lnSpc>
          </a:pPr>
          <a:r>
            <a:rPr lang="en-GB"/>
            <a:t>Channels is a system or method for communication with other people. Communication channels are text messages, emails, phone calls. Radio, video and social media. </a:t>
          </a:r>
          <a:endParaRPr lang="en-US"/>
        </a:p>
      </dgm:t>
    </dgm:pt>
    <dgm:pt modelId="{A943D64E-50E6-4589-BE5F-8BE8465685A5}" type="parTrans" cxnId="{04213D9B-9D7A-4213-B1A3-8AA9CD19F9DC}">
      <dgm:prSet/>
      <dgm:spPr/>
      <dgm:t>
        <a:bodyPr/>
        <a:lstStyle/>
        <a:p>
          <a:endParaRPr lang="en-US"/>
        </a:p>
      </dgm:t>
    </dgm:pt>
    <dgm:pt modelId="{149167AF-883D-4681-976F-326F3B71F22E}" type="sibTrans" cxnId="{04213D9B-9D7A-4213-B1A3-8AA9CD19F9DC}">
      <dgm:prSet/>
      <dgm:spPr/>
      <dgm:t>
        <a:bodyPr/>
        <a:lstStyle/>
        <a:p>
          <a:pPr>
            <a:lnSpc>
              <a:spcPct val="100000"/>
            </a:lnSpc>
          </a:pPr>
          <a:endParaRPr lang="en-US"/>
        </a:p>
      </dgm:t>
    </dgm:pt>
    <dgm:pt modelId="{9C6BAAAF-4922-49AF-ABFB-0D33D741C32B}">
      <dgm:prSet/>
      <dgm:spPr/>
      <dgm:t>
        <a:bodyPr/>
        <a:lstStyle/>
        <a:p>
          <a:pPr>
            <a:lnSpc>
              <a:spcPct val="100000"/>
            </a:lnSpc>
          </a:pPr>
          <a:r>
            <a:rPr lang="en-GB"/>
            <a:t>Communication channels are three main groups-verbal, non-verbal and written. Each has its positive and negative sides and more than one channel can be used together. </a:t>
          </a:r>
          <a:endParaRPr lang="en-US"/>
        </a:p>
      </dgm:t>
    </dgm:pt>
    <dgm:pt modelId="{223B9D65-C263-448E-9F57-55ADA37DB3F4}" type="parTrans" cxnId="{7115001D-D814-4926-AFF3-88B75BF99B7D}">
      <dgm:prSet/>
      <dgm:spPr/>
      <dgm:t>
        <a:bodyPr/>
        <a:lstStyle/>
        <a:p>
          <a:endParaRPr lang="en-US"/>
        </a:p>
      </dgm:t>
    </dgm:pt>
    <dgm:pt modelId="{1385C010-80F2-4E12-8FCC-AF29C78796BA}" type="sibTrans" cxnId="{7115001D-D814-4926-AFF3-88B75BF99B7D}">
      <dgm:prSet/>
      <dgm:spPr/>
      <dgm:t>
        <a:bodyPr/>
        <a:lstStyle/>
        <a:p>
          <a:endParaRPr lang="en-US"/>
        </a:p>
      </dgm:t>
    </dgm:pt>
    <dgm:pt modelId="{87CE894A-EB76-451D-B79C-675C5561CCD6}" type="pres">
      <dgm:prSet presAssocID="{FE9007FF-7A53-4D66-8A21-E2AFC26FCB53}" presName="root" presStyleCnt="0">
        <dgm:presLayoutVars>
          <dgm:dir/>
          <dgm:resizeHandles val="exact"/>
        </dgm:presLayoutVars>
      </dgm:prSet>
      <dgm:spPr/>
    </dgm:pt>
    <dgm:pt modelId="{B2A7BB19-B995-4505-91D0-417ECE076D2B}" type="pres">
      <dgm:prSet presAssocID="{FE9007FF-7A53-4D66-8A21-E2AFC26FCB53}" presName="container" presStyleCnt="0">
        <dgm:presLayoutVars>
          <dgm:dir/>
          <dgm:resizeHandles val="exact"/>
        </dgm:presLayoutVars>
      </dgm:prSet>
      <dgm:spPr/>
    </dgm:pt>
    <dgm:pt modelId="{E649BCB0-F2A7-4727-8CB4-D220A21B7551}" type="pres">
      <dgm:prSet presAssocID="{D8203B94-3915-4849-A860-FE6FC0749A93}" presName="compNode" presStyleCnt="0"/>
      <dgm:spPr/>
    </dgm:pt>
    <dgm:pt modelId="{21009068-1A88-43AE-AD49-85751096F6CD}" type="pres">
      <dgm:prSet presAssocID="{D8203B94-3915-4849-A860-FE6FC0749A93}" presName="iconBgRect" presStyleLbl="bgShp" presStyleIdx="0" presStyleCnt="2"/>
      <dgm:spPr/>
    </dgm:pt>
    <dgm:pt modelId="{995BB907-88C2-4075-ABBF-B2076C8C7E9F}" type="pres">
      <dgm:prSet presAssocID="{D8203B94-3915-4849-A860-FE6FC0749A9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Телефон"/>
        </a:ext>
      </dgm:extLst>
    </dgm:pt>
    <dgm:pt modelId="{01CCB6B3-924E-4FC2-A059-AE3D04797965}" type="pres">
      <dgm:prSet presAssocID="{D8203B94-3915-4849-A860-FE6FC0749A93}" presName="spaceRect" presStyleCnt="0"/>
      <dgm:spPr/>
    </dgm:pt>
    <dgm:pt modelId="{FCEFF31B-3406-439B-8E16-243309B11F4A}" type="pres">
      <dgm:prSet presAssocID="{D8203B94-3915-4849-A860-FE6FC0749A93}" presName="textRect" presStyleLbl="revTx" presStyleIdx="0" presStyleCnt="2">
        <dgm:presLayoutVars>
          <dgm:chMax val="1"/>
          <dgm:chPref val="1"/>
        </dgm:presLayoutVars>
      </dgm:prSet>
      <dgm:spPr/>
    </dgm:pt>
    <dgm:pt modelId="{BE6A2C32-14F1-4540-87B8-1365B2533734}" type="pres">
      <dgm:prSet presAssocID="{149167AF-883D-4681-976F-326F3B71F22E}" presName="sibTrans" presStyleLbl="sibTrans2D1" presStyleIdx="0" presStyleCnt="0"/>
      <dgm:spPr/>
    </dgm:pt>
    <dgm:pt modelId="{8CE39D45-6C36-44A0-B5DB-2BBF4B265DCB}" type="pres">
      <dgm:prSet presAssocID="{9C6BAAAF-4922-49AF-ABFB-0D33D741C32B}" presName="compNode" presStyleCnt="0"/>
      <dgm:spPr/>
    </dgm:pt>
    <dgm:pt modelId="{FD845F57-7BC3-437E-842C-A54B0364EECB}" type="pres">
      <dgm:prSet presAssocID="{9C6BAAAF-4922-49AF-ABFB-0D33D741C32B}" presName="iconBgRect" presStyleLbl="bgShp" presStyleIdx="1" presStyleCnt="2"/>
      <dgm:spPr/>
    </dgm:pt>
    <dgm:pt modelId="{5D5CBB41-BFB1-4A9C-9787-2AB82D9BFB22}" type="pres">
      <dgm:prSet presAssocID="{9C6BAAAF-4922-49AF-ABFB-0D33D741C32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Чат"/>
        </a:ext>
      </dgm:extLst>
    </dgm:pt>
    <dgm:pt modelId="{F8BECE8F-15FD-4D9A-9600-9C06C34FD968}" type="pres">
      <dgm:prSet presAssocID="{9C6BAAAF-4922-49AF-ABFB-0D33D741C32B}" presName="spaceRect" presStyleCnt="0"/>
      <dgm:spPr/>
    </dgm:pt>
    <dgm:pt modelId="{BDDCFECA-EBC1-46E9-84AF-03136FCE27D6}" type="pres">
      <dgm:prSet presAssocID="{9C6BAAAF-4922-49AF-ABFB-0D33D741C32B}" presName="textRect" presStyleLbl="revTx" presStyleIdx="1" presStyleCnt="2">
        <dgm:presLayoutVars>
          <dgm:chMax val="1"/>
          <dgm:chPref val="1"/>
        </dgm:presLayoutVars>
      </dgm:prSet>
      <dgm:spPr/>
    </dgm:pt>
  </dgm:ptLst>
  <dgm:cxnLst>
    <dgm:cxn modelId="{7115001D-D814-4926-AFF3-88B75BF99B7D}" srcId="{FE9007FF-7A53-4D66-8A21-E2AFC26FCB53}" destId="{9C6BAAAF-4922-49AF-ABFB-0D33D741C32B}" srcOrd="1" destOrd="0" parTransId="{223B9D65-C263-448E-9F57-55ADA37DB3F4}" sibTransId="{1385C010-80F2-4E12-8FCC-AF29C78796BA}"/>
    <dgm:cxn modelId="{E3808D2F-6BC6-4BA1-969E-8889A858BA80}" type="presOf" srcId="{FE9007FF-7A53-4D66-8A21-E2AFC26FCB53}" destId="{87CE894A-EB76-451D-B79C-675C5561CCD6}" srcOrd="0" destOrd="0" presId="urn:microsoft.com/office/officeart/2018/2/layout/IconCircleList"/>
    <dgm:cxn modelId="{2D33BB71-A692-4642-B1A1-957317EDA35D}" type="presOf" srcId="{9C6BAAAF-4922-49AF-ABFB-0D33D741C32B}" destId="{BDDCFECA-EBC1-46E9-84AF-03136FCE27D6}" srcOrd="0" destOrd="0" presId="urn:microsoft.com/office/officeart/2018/2/layout/IconCircleList"/>
    <dgm:cxn modelId="{04213D9B-9D7A-4213-B1A3-8AA9CD19F9DC}" srcId="{FE9007FF-7A53-4D66-8A21-E2AFC26FCB53}" destId="{D8203B94-3915-4849-A860-FE6FC0749A93}" srcOrd="0" destOrd="0" parTransId="{A943D64E-50E6-4589-BE5F-8BE8465685A5}" sibTransId="{149167AF-883D-4681-976F-326F3B71F22E}"/>
    <dgm:cxn modelId="{3346C6B3-37D7-457F-86AD-11EE3239C0F5}" type="presOf" srcId="{D8203B94-3915-4849-A860-FE6FC0749A93}" destId="{FCEFF31B-3406-439B-8E16-243309B11F4A}" srcOrd="0" destOrd="0" presId="urn:microsoft.com/office/officeart/2018/2/layout/IconCircleList"/>
    <dgm:cxn modelId="{3BC1A8E3-F6E3-40B6-B1BC-367EF2C13BAA}" type="presOf" srcId="{149167AF-883D-4681-976F-326F3B71F22E}" destId="{BE6A2C32-14F1-4540-87B8-1365B2533734}" srcOrd="0" destOrd="0" presId="urn:microsoft.com/office/officeart/2018/2/layout/IconCircleList"/>
    <dgm:cxn modelId="{C31819D3-56DF-4850-B9F5-A677B52CC5A5}" type="presParOf" srcId="{87CE894A-EB76-451D-B79C-675C5561CCD6}" destId="{B2A7BB19-B995-4505-91D0-417ECE076D2B}" srcOrd="0" destOrd="0" presId="urn:microsoft.com/office/officeart/2018/2/layout/IconCircleList"/>
    <dgm:cxn modelId="{86A8E90C-D236-4F5F-919D-D30926CC3D97}" type="presParOf" srcId="{B2A7BB19-B995-4505-91D0-417ECE076D2B}" destId="{E649BCB0-F2A7-4727-8CB4-D220A21B7551}" srcOrd="0" destOrd="0" presId="urn:microsoft.com/office/officeart/2018/2/layout/IconCircleList"/>
    <dgm:cxn modelId="{8E165704-C42B-4ADD-B344-9BEFC77D68A6}" type="presParOf" srcId="{E649BCB0-F2A7-4727-8CB4-D220A21B7551}" destId="{21009068-1A88-43AE-AD49-85751096F6CD}" srcOrd="0" destOrd="0" presId="urn:microsoft.com/office/officeart/2018/2/layout/IconCircleList"/>
    <dgm:cxn modelId="{C8B606BE-447F-41E1-9099-B89057DEB881}" type="presParOf" srcId="{E649BCB0-F2A7-4727-8CB4-D220A21B7551}" destId="{995BB907-88C2-4075-ABBF-B2076C8C7E9F}" srcOrd="1" destOrd="0" presId="urn:microsoft.com/office/officeart/2018/2/layout/IconCircleList"/>
    <dgm:cxn modelId="{F96744D3-DB73-4C1D-A30F-ADAB189590FE}" type="presParOf" srcId="{E649BCB0-F2A7-4727-8CB4-D220A21B7551}" destId="{01CCB6B3-924E-4FC2-A059-AE3D04797965}" srcOrd="2" destOrd="0" presId="urn:microsoft.com/office/officeart/2018/2/layout/IconCircleList"/>
    <dgm:cxn modelId="{00804580-FF48-4512-9B22-AB114D36361A}" type="presParOf" srcId="{E649BCB0-F2A7-4727-8CB4-D220A21B7551}" destId="{FCEFF31B-3406-439B-8E16-243309B11F4A}" srcOrd="3" destOrd="0" presId="urn:microsoft.com/office/officeart/2018/2/layout/IconCircleList"/>
    <dgm:cxn modelId="{F12D083F-FBF9-4EEE-A1B3-D195A963A10E}" type="presParOf" srcId="{B2A7BB19-B995-4505-91D0-417ECE076D2B}" destId="{BE6A2C32-14F1-4540-87B8-1365B2533734}" srcOrd="1" destOrd="0" presId="urn:microsoft.com/office/officeart/2018/2/layout/IconCircleList"/>
    <dgm:cxn modelId="{AB619C20-8C98-457F-B9C7-D5AC3511BF2E}" type="presParOf" srcId="{B2A7BB19-B995-4505-91D0-417ECE076D2B}" destId="{8CE39D45-6C36-44A0-B5DB-2BBF4B265DCB}" srcOrd="2" destOrd="0" presId="urn:microsoft.com/office/officeart/2018/2/layout/IconCircleList"/>
    <dgm:cxn modelId="{41B7661D-CDF9-4A1E-ACC7-F573B7CA6D9B}" type="presParOf" srcId="{8CE39D45-6C36-44A0-B5DB-2BBF4B265DCB}" destId="{FD845F57-7BC3-437E-842C-A54B0364EECB}" srcOrd="0" destOrd="0" presId="urn:microsoft.com/office/officeart/2018/2/layout/IconCircleList"/>
    <dgm:cxn modelId="{9C4C37CB-335D-4825-8E2F-540400438555}" type="presParOf" srcId="{8CE39D45-6C36-44A0-B5DB-2BBF4B265DCB}" destId="{5D5CBB41-BFB1-4A9C-9787-2AB82D9BFB22}" srcOrd="1" destOrd="0" presId="urn:microsoft.com/office/officeart/2018/2/layout/IconCircleList"/>
    <dgm:cxn modelId="{838E4562-4D99-4991-BB13-481D1517C997}" type="presParOf" srcId="{8CE39D45-6C36-44A0-B5DB-2BBF4B265DCB}" destId="{F8BECE8F-15FD-4D9A-9600-9C06C34FD968}" srcOrd="2" destOrd="0" presId="urn:microsoft.com/office/officeart/2018/2/layout/IconCircleList"/>
    <dgm:cxn modelId="{EC1B2BAD-CDFA-4CB8-896A-D5E4D50862EC}" type="presParOf" srcId="{8CE39D45-6C36-44A0-B5DB-2BBF4B265DCB}" destId="{BDDCFECA-EBC1-46E9-84AF-03136FCE27D6}"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009068-1A88-43AE-AD49-85751096F6CD}">
      <dsp:nvSpPr>
        <dsp:cNvPr id="0" name=""/>
        <dsp:cNvSpPr/>
      </dsp:nvSpPr>
      <dsp:spPr>
        <a:xfrm>
          <a:off x="212335" y="1507711"/>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5BB907-88C2-4075-ABBF-B2076C8C7E9F}">
      <dsp:nvSpPr>
        <dsp:cNvPr id="0" name=""/>
        <dsp:cNvSpPr/>
      </dsp:nvSpPr>
      <dsp:spPr>
        <a:xfrm>
          <a:off x="492877" y="1788253"/>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EFF31B-3406-439B-8E16-243309B11F4A}">
      <dsp:nvSpPr>
        <dsp:cNvPr id="0" name=""/>
        <dsp:cNvSpPr/>
      </dsp:nvSpPr>
      <dsp:spPr>
        <a:xfrm>
          <a:off x="1834517" y="1507711"/>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Channels is a system or method for communication with other people. Communication channels are text messages, emails, phone calls. Radio, video and social media. </a:t>
          </a:r>
          <a:endParaRPr lang="en-US" sz="1700" kern="1200"/>
        </a:p>
      </dsp:txBody>
      <dsp:txXfrm>
        <a:off x="1834517" y="1507711"/>
        <a:ext cx="3148942" cy="1335915"/>
      </dsp:txXfrm>
    </dsp:sp>
    <dsp:sp modelId="{FD845F57-7BC3-437E-842C-A54B0364EECB}">
      <dsp:nvSpPr>
        <dsp:cNvPr id="0" name=""/>
        <dsp:cNvSpPr/>
      </dsp:nvSpPr>
      <dsp:spPr>
        <a:xfrm>
          <a:off x="5532139" y="1507711"/>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5CBB41-BFB1-4A9C-9787-2AB82D9BFB22}">
      <dsp:nvSpPr>
        <dsp:cNvPr id="0" name=""/>
        <dsp:cNvSpPr/>
      </dsp:nvSpPr>
      <dsp:spPr>
        <a:xfrm>
          <a:off x="5812681" y="1788253"/>
          <a:ext cx="774830" cy="7748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DCFECA-EBC1-46E9-84AF-03136FCE27D6}">
      <dsp:nvSpPr>
        <dsp:cNvPr id="0" name=""/>
        <dsp:cNvSpPr/>
      </dsp:nvSpPr>
      <dsp:spPr>
        <a:xfrm>
          <a:off x="7154322" y="1507711"/>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Communication channels are three main groups-verbal, non-verbal and written. Each has its positive and negative sides and more than one channel can be used together. </a:t>
          </a:r>
          <a:endParaRPr lang="en-US" sz="1700" kern="1200"/>
        </a:p>
      </dsp:txBody>
      <dsp:txXfrm>
        <a:off x="7154322" y="1507711"/>
        <a:ext cx="3148942" cy="1335915"/>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Заглавен слайд">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23001916-25A7-05D4-8553-A197C89DEE8A}"/>
              </a:ext>
            </a:extLst>
          </p:cNvPr>
          <p:cNvSpPr>
            <a:spLocks noGrp="1"/>
          </p:cNvSpPr>
          <p:nvPr>
            <p:ph type="ctrTitle"/>
          </p:nvPr>
        </p:nvSpPr>
        <p:spPr>
          <a:xfrm>
            <a:off x="1524000" y="1122363"/>
            <a:ext cx="9144000" cy="2387600"/>
          </a:xfrm>
        </p:spPr>
        <p:txBody>
          <a:bodyPr anchor="b"/>
          <a:lstStyle>
            <a:lvl1pPr algn="ctr">
              <a:defRPr sz="6000"/>
            </a:lvl1pPr>
          </a:lstStyle>
          <a:p>
            <a:r>
              <a:rPr lang="bg-BG"/>
              <a:t>Редакт. стил загл. образец</a:t>
            </a:r>
            <a:endParaRPr lang="en-GB"/>
          </a:p>
        </p:txBody>
      </p:sp>
      <p:sp>
        <p:nvSpPr>
          <p:cNvPr id="3" name="Подзаглавие 2">
            <a:extLst>
              <a:ext uri="{FF2B5EF4-FFF2-40B4-BE49-F238E27FC236}">
                <a16:creationId xmlns:a16="http://schemas.microsoft.com/office/drawing/2014/main" id="{627BAAB7-8082-9830-26A3-270550CC29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bg-BG"/>
              <a:t>Щракнете, за да редактирате стила на подзаглавието в образеца</a:t>
            </a:r>
            <a:endParaRPr lang="en-GB"/>
          </a:p>
        </p:txBody>
      </p:sp>
      <p:sp>
        <p:nvSpPr>
          <p:cNvPr id="4" name="Контейнер за дата 3">
            <a:extLst>
              <a:ext uri="{FF2B5EF4-FFF2-40B4-BE49-F238E27FC236}">
                <a16:creationId xmlns:a16="http://schemas.microsoft.com/office/drawing/2014/main" id="{1BDF2F90-C23E-A4B4-E20B-994D75CB6A6F}"/>
              </a:ext>
            </a:extLst>
          </p:cNvPr>
          <p:cNvSpPr>
            <a:spLocks noGrp="1"/>
          </p:cNvSpPr>
          <p:nvPr>
            <p:ph type="dt" sz="half" idx="10"/>
          </p:nvPr>
        </p:nvSpPr>
        <p:spPr/>
        <p:txBody>
          <a:bodyPr/>
          <a:lstStyle/>
          <a:p>
            <a:fld id="{D72390C9-2E94-4B3D-9420-7D2077146E6C}" type="datetimeFigureOut">
              <a:rPr lang="en-GB" smtClean="0"/>
              <a:t>16/08/2022</a:t>
            </a:fld>
            <a:endParaRPr lang="en-GB"/>
          </a:p>
        </p:txBody>
      </p:sp>
      <p:sp>
        <p:nvSpPr>
          <p:cNvPr id="5" name="Контейнер за долния колонтитул 4">
            <a:extLst>
              <a:ext uri="{FF2B5EF4-FFF2-40B4-BE49-F238E27FC236}">
                <a16:creationId xmlns:a16="http://schemas.microsoft.com/office/drawing/2014/main" id="{410E8799-EA2C-9CC1-4950-85003BCF2145}"/>
              </a:ext>
            </a:extLst>
          </p:cNvPr>
          <p:cNvSpPr>
            <a:spLocks noGrp="1"/>
          </p:cNvSpPr>
          <p:nvPr>
            <p:ph type="ftr" sz="quarter" idx="11"/>
          </p:nvPr>
        </p:nvSpPr>
        <p:spPr/>
        <p:txBody>
          <a:bodyPr/>
          <a:lstStyle/>
          <a:p>
            <a:endParaRPr lang="en-GB"/>
          </a:p>
        </p:txBody>
      </p:sp>
      <p:sp>
        <p:nvSpPr>
          <p:cNvPr id="6" name="Контейнер за номер на слайда 5">
            <a:extLst>
              <a:ext uri="{FF2B5EF4-FFF2-40B4-BE49-F238E27FC236}">
                <a16:creationId xmlns:a16="http://schemas.microsoft.com/office/drawing/2014/main" id="{017CDB60-4AFF-E283-AF47-D34EF5534E9F}"/>
              </a:ext>
            </a:extLst>
          </p:cNvPr>
          <p:cNvSpPr>
            <a:spLocks noGrp="1"/>
          </p:cNvSpPr>
          <p:nvPr>
            <p:ph type="sldNum" sz="quarter" idx="12"/>
          </p:nvPr>
        </p:nvSpPr>
        <p:spPr/>
        <p:txBody>
          <a:bodyPr/>
          <a:lstStyle/>
          <a:p>
            <a:fld id="{F9548B65-8C88-4853-8F42-1E4B4BFF2193}" type="slidenum">
              <a:rPr lang="en-GB" smtClean="0"/>
              <a:t>‹#›</a:t>
            </a:fld>
            <a:endParaRPr lang="en-GB"/>
          </a:p>
        </p:txBody>
      </p:sp>
    </p:spTree>
    <p:extLst>
      <p:ext uri="{BB962C8B-B14F-4D97-AF65-F5344CB8AC3E}">
        <p14:creationId xmlns:p14="http://schemas.microsoft.com/office/powerpoint/2010/main" val="542632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лавие и съдържан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4195159B-F25B-4BE9-FB8C-73E729C12504}"/>
              </a:ext>
            </a:extLst>
          </p:cNvPr>
          <p:cNvSpPr>
            <a:spLocks noGrp="1"/>
          </p:cNvSpPr>
          <p:nvPr>
            <p:ph type="title"/>
          </p:nvPr>
        </p:nvSpPr>
        <p:spPr/>
        <p:txBody>
          <a:bodyPr/>
          <a:lstStyle/>
          <a:p>
            <a:r>
              <a:rPr lang="bg-BG"/>
              <a:t>Редакт. стил загл. образец</a:t>
            </a:r>
            <a:endParaRPr lang="en-GB"/>
          </a:p>
        </p:txBody>
      </p:sp>
      <p:sp>
        <p:nvSpPr>
          <p:cNvPr id="3" name="Контейнер за съдържание 2">
            <a:extLst>
              <a:ext uri="{FF2B5EF4-FFF2-40B4-BE49-F238E27FC236}">
                <a16:creationId xmlns:a16="http://schemas.microsoft.com/office/drawing/2014/main" id="{0630F55F-2087-0EC9-0202-746D6047B3E6}"/>
              </a:ext>
            </a:extLst>
          </p:cNvPr>
          <p:cNvSpPr>
            <a:spLocks noGrp="1"/>
          </p:cNvSpPr>
          <p:nvPr>
            <p:ph idx="1"/>
          </p:nvPr>
        </p:nvSpPr>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Контейнер за дата 3">
            <a:extLst>
              <a:ext uri="{FF2B5EF4-FFF2-40B4-BE49-F238E27FC236}">
                <a16:creationId xmlns:a16="http://schemas.microsoft.com/office/drawing/2014/main" id="{C1C05343-AE90-7784-EF1C-E42BF65AB927}"/>
              </a:ext>
            </a:extLst>
          </p:cNvPr>
          <p:cNvSpPr>
            <a:spLocks noGrp="1"/>
          </p:cNvSpPr>
          <p:nvPr>
            <p:ph type="dt" sz="half" idx="10"/>
          </p:nvPr>
        </p:nvSpPr>
        <p:spPr/>
        <p:txBody>
          <a:bodyPr/>
          <a:lstStyle/>
          <a:p>
            <a:fld id="{D72390C9-2E94-4B3D-9420-7D2077146E6C}" type="datetimeFigureOut">
              <a:rPr lang="en-GB" smtClean="0"/>
              <a:t>16/08/2022</a:t>
            </a:fld>
            <a:endParaRPr lang="en-GB"/>
          </a:p>
        </p:txBody>
      </p:sp>
      <p:sp>
        <p:nvSpPr>
          <p:cNvPr id="5" name="Контейнер за долния колонтитул 4">
            <a:extLst>
              <a:ext uri="{FF2B5EF4-FFF2-40B4-BE49-F238E27FC236}">
                <a16:creationId xmlns:a16="http://schemas.microsoft.com/office/drawing/2014/main" id="{322FD1C3-186F-4560-E3D7-0861C9E4E1A9}"/>
              </a:ext>
            </a:extLst>
          </p:cNvPr>
          <p:cNvSpPr>
            <a:spLocks noGrp="1"/>
          </p:cNvSpPr>
          <p:nvPr>
            <p:ph type="ftr" sz="quarter" idx="11"/>
          </p:nvPr>
        </p:nvSpPr>
        <p:spPr/>
        <p:txBody>
          <a:bodyPr/>
          <a:lstStyle/>
          <a:p>
            <a:endParaRPr lang="en-GB"/>
          </a:p>
        </p:txBody>
      </p:sp>
      <p:sp>
        <p:nvSpPr>
          <p:cNvPr id="6" name="Контейнер за номер на слайда 5">
            <a:extLst>
              <a:ext uri="{FF2B5EF4-FFF2-40B4-BE49-F238E27FC236}">
                <a16:creationId xmlns:a16="http://schemas.microsoft.com/office/drawing/2014/main" id="{44C7D73F-8FF8-54DE-78A4-B8A1CE0C82E0}"/>
              </a:ext>
            </a:extLst>
          </p:cNvPr>
          <p:cNvSpPr>
            <a:spLocks noGrp="1"/>
          </p:cNvSpPr>
          <p:nvPr>
            <p:ph type="sldNum" sz="quarter" idx="12"/>
          </p:nvPr>
        </p:nvSpPr>
        <p:spPr/>
        <p:txBody>
          <a:bodyPr/>
          <a:lstStyle/>
          <a:p>
            <a:fld id="{F9548B65-8C88-4853-8F42-1E4B4BFF2193}" type="slidenum">
              <a:rPr lang="en-GB" smtClean="0"/>
              <a:t>‹#›</a:t>
            </a:fld>
            <a:endParaRPr lang="en-GB"/>
          </a:p>
        </p:txBody>
      </p:sp>
    </p:spTree>
    <p:extLst>
      <p:ext uri="{BB962C8B-B14F-4D97-AF65-F5344CB8AC3E}">
        <p14:creationId xmlns:p14="http://schemas.microsoft.com/office/powerpoint/2010/main" val="2804983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лавка разд.">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17B33AAF-9526-1932-FEBD-F440113C75BD}"/>
              </a:ext>
            </a:extLst>
          </p:cNvPr>
          <p:cNvSpPr>
            <a:spLocks noGrp="1"/>
          </p:cNvSpPr>
          <p:nvPr>
            <p:ph type="title"/>
          </p:nvPr>
        </p:nvSpPr>
        <p:spPr>
          <a:xfrm>
            <a:off x="831850" y="1709738"/>
            <a:ext cx="10515600" cy="2852737"/>
          </a:xfrm>
        </p:spPr>
        <p:txBody>
          <a:bodyPr anchor="b"/>
          <a:lstStyle>
            <a:lvl1pPr>
              <a:defRPr sz="6000"/>
            </a:lvl1pPr>
          </a:lstStyle>
          <a:p>
            <a:r>
              <a:rPr lang="bg-BG"/>
              <a:t>Редакт. стил загл. образец</a:t>
            </a:r>
            <a:endParaRPr lang="en-GB"/>
          </a:p>
        </p:txBody>
      </p:sp>
      <p:sp>
        <p:nvSpPr>
          <p:cNvPr id="3" name="Текстов контейнер 2">
            <a:extLst>
              <a:ext uri="{FF2B5EF4-FFF2-40B4-BE49-F238E27FC236}">
                <a16:creationId xmlns:a16="http://schemas.microsoft.com/office/drawing/2014/main" id="{74036805-C32A-A217-24CD-294CAB67A35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bg-BG"/>
              <a:t>Щракнете, за да редактирате стиловете на текста в образеца</a:t>
            </a:r>
          </a:p>
        </p:txBody>
      </p:sp>
      <p:sp>
        <p:nvSpPr>
          <p:cNvPr id="4" name="Контейнер за дата 3">
            <a:extLst>
              <a:ext uri="{FF2B5EF4-FFF2-40B4-BE49-F238E27FC236}">
                <a16:creationId xmlns:a16="http://schemas.microsoft.com/office/drawing/2014/main" id="{DF8A00C5-A080-0E29-F108-8624EBAE8060}"/>
              </a:ext>
            </a:extLst>
          </p:cNvPr>
          <p:cNvSpPr>
            <a:spLocks noGrp="1"/>
          </p:cNvSpPr>
          <p:nvPr>
            <p:ph type="dt" sz="half" idx="10"/>
          </p:nvPr>
        </p:nvSpPr>
        <p:spPr/>
        <p:txBody>
          <a:bodyPr/>
          <a:lstStyle/>
          <a:p>
            <a:fld id="{D72390C9-2E94-4B3D-9420-7D2077146E6C}" type="datetimeFigureOut">
              <a:rPr lang="en-GB" smtClean="0"/>
              <a:t>16/08/2022</a:t>
            </a:fld>
            <a:endParaRPr lang="en-GB"/>
          </a:p>
        </p:txBody>
      </p:sp>
      <p:sp>
        <p:nvSpPr>
          <p:cNvPr id="5" name="Контейнер за долния колонтитул 4">
            <a:extLst>
              <a:ext uri="{FF2B5EF4-FFF2-40B4-BE49-F238E27FC236}">
                <a16:creationId xmlns:a16="http://schemas.microsoft.com/office/drawing/2014/main" id="{D271E6E1-4CEC-DAC3-6050-EA848BD00863}"/>
              </a:ext>
            </a:extLst>
          </p:cNvPr>
          <p:cNvSpPr>
            <a:spLocks noGrp="1"/>
          </p:cNvSpPr>
          <p:nvPr>
            <p:ph type="ftr" sz="quarter" idx="11"/>
          </p:nvPr>
        </p:nvSpPr>
        <p:spPr/>
        <p:txBody>
          <a:bodyPr/>
          <a:lstStyle/>
          <a:p>
            <a:endParaRPr lang="en-GB"/>
          </a:p>
        </p:txBody>
      </p:sp>
      <p:sp>
        <p:nvSpPr>
          <p:cNvPr id="6" name="Контейнер за номер на слайда 5">
            <a:extLst>
              <a:ext uri="{FF2B5EF4-FFF2-40B4-BE49-F238E27FC236}">
                <a16:creationId xmlns:a16="http://schemas.microsoft.com/office/drawing/2014/main" id="{710ABFDD-89C9-575E-9457-3B9EF83376F8}"/>
              </a:ext>
            </a:extLst>
          </p:cNvPr>
          <p:cNvSpPr>
            <a:spLocks noGrp="1"/>
          </p:cNvSpPr>
          <p:nvPr>
            <p:ph type="sldNum" sz="quarter" idx="12"/>
          </p:nvPr>
        </p:nvSpPr>
        <p:spPr/>
        <p:txBody>
          <a:bodyPr/>
          <a:lstStyle/>
          <a:p>
            <a:fld id="{F9548B65-8C88-4853-8F42-1E4B4BFF2193}" type="slidenum">
              <a:rPr lang="en-GB" smtClean="0"/>
              <a:t>‹#›</a:t>
            </a:fld>
            <a:endParaRPr lang="en-GB"/>
          </a:p>
        </p:txBody>
      </p:sp>
    </p:spTree>
    <p:extLst>
      <p:ext uri="{BB962C8B-B14F-4D97-AF65-F5344CB8AC3E}">
        <p14:creationId xmlns:p14="http://schemas.microsoft.com/office/powerpoint/2010/main" val="355333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е съдържания">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002B3126-402B-49A6-8CE6-D0B294FF3B4A}"/>
              </a:ext>
            </a:extLst>
          </p:cNvPr>
          <p:cNvSpPr>
            <a:spLocks noGrp="1"/>
          </p:cNvSpPr>
          <p:nvPr>
            <p:ph type="title"/>
          </p:nvPr>
        </p:nvSpPr>
        <p:spPr/>
        <p:txBody>
          <a:bodyPr/>
          <a:lstStyle/>
          <a:p>
            <a:r>
              <a:rPr lang="bg-BG"/>
              <a:t>Редакт. стил загл. образец</a:t>
            </a:r>
            <a:endParaRPr lang="en-GB"/>
          </a:p>
        </p:txBody>
      </p:sp>
      <p:sp>
        <p:nvSpPr>
          <p:cNvPr id="3" name="Контейнер за съдържание 2">
            <a:extLst>
              <a:ext uri="{FF2B5EF4-FFF2-40B4-BE49-F238E27FC236}">
                <a16:creationId xmlns:a16="http://schemas.microsoft.com/office/drawing/2014/main" id="{571689E7-5934-503E-1A1A-15E943A19A60}"/>
              </a:ext>
            </a:extLst>
          </p:cNvPr>
          <p:cNvSpPr>
            <a:spLocks noGrp="1"/>
          </p:cNvSpPr>
          <p:nvPr>
            <p:ph sz="half" idx="1"/>
          </p:nvPr>
        </p:nvSpPr>
        <p:spPr>
          <a:xfrm>
            <a:off x="838200" y="1825625"/>
            <a:ext cx="5181600" cy="435133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Контейнер за съдържание 3">
            <a:extLst>
              <a:ext uri="{FF2B5EF4-FFF2-40B4-BE49-F238E27FC236}">
                <a16:creationId xmlns:a16="http://schemas.microsoft.com/office/drawing/2014/main" id="{0583B30F-1976-9C08-2264-5C26310885B7}"/>
              </a:ext>
            </a:extLst>
          </p:cNvPr>
          <p:cNvSpPr>
            <a:spLocks noGrp="1"/>
          </p:cNvSpPr>
          <p:nvPr>
            <p:ph sz="half" idx="2"/>
          </p:nvPr>
        </p:nvSpPr>
        <p:spPr>
          <a:xfrm>
            <a:off x="6172200" y="1825625"/>
            <a:ext cx="5181600" cy="435133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5" name="Контейнер за дата 4">
            <a:extLst>
              <a:ext uri="{FF2B5EF4-FFF2-40B4-BE49-F238E27FC236}">
                <a16:creationId xmlns:a16="http://schemas.microsoft.com/office/drawing/2014/main" id="{A248377E-658D-4C7B-2612-5DF5CAD61955}"/>
              </a:ext>
            </a:extLst>
          </p:cNvPr>
          <p:cNvSpPr>
            <a:spLocks noGrp="1"/>
          </p:cNvSpPr>
          <p:nvPr>
            <p:ph type="dt" sz="half" idx="10"/>
          </p:nvPr>
        </p:nvSpPr>
        <p:spPr/>
        <p:txBody>
          <a:bodyPr/>
          <a:lstStyle/>
          <a:p>
            <a:fld id="{D72390C9-2E94-4B3D-9420-7D2077146E6C}" type="datetimeFigureOut">
              <a:rPr lang="en-GB" smtClean="0"/>
              <a:t>16/08/2022</a:t>
            </a:fld>
            <a:endParaRPr lang="en-GB"/>
          </a:p>
        </p:txBody>
      </p:sp>
      <p:sp>
        <p:nvSpPr>
          <p:cNvPr id="6" name="Контейнер за долния колонтитул 5">
            <a:extLst>
              <a:ext uri="{FF2B5EF4-FFF2-40B4-BE49-F238E27FC236}">
                <a16:creationId xmlns:a16="http://schemas.microsoft.com/office/drawing/2014/main" id="{0D0C822D-AAC0-1F32-B822-BAB923CA0C12}"/>
              </a:ext>
            </a:extLst>
          </p:cNvPr>
          <p:cNvSpPr>
            <a:spLocks noGrp="1"/>
          </p:cNvSpPr>
          <p:nvPr>
            <p:ph type="ftr" sz="quarter" idx="11"/>
          </p:nvPr>
        </p:nvSpPr>
        <p:spPr/>
        <p:txBody>
          <a:bodyPr/>
          <a:lstStyle/>
          <a:p>
            <a:endParaRPr lang="en-GB"/>
          </a:p>
        </p:txBody>
      </p:sp>
      <p:sp>
        <p:nvSpPr>
          <p:cNvPr id="7" name="Контейнер за номер на слайда 6">
            <a:extLst>
              <a:ext uri="{FF2B5EF4-FFF2-40B4-BE49-F238E27FC236}">
                <a16:creationId xmlns:a16="http://schemas.microsoft.com/office/drawing/2014/main" id="{FEA4374E-AEBD-4413-400D-5ACFDA071002}"/>
              </a:ext>
            </a:extLst>
          </p:cNvPr>
          <p:cNvSpPr>
            <a:spLocks noGrp="1"/>
          </p:cNvSpPr>
          <p:nvPr>
            <p:ph type="sldNum" sz="quarter" idx="12"/>
          </p:nvPr>
        </p:nvSpPr>
        <p:spPr/>
        <p:txBody>
          <a:bodyPr/>
          <a:lstStyle/>
          <a:p>
            <a:fld id="{F9548B65-8C88-4853-8F42-1E4B4BFF2193}" type="slidenum">
              <a:rPr lang="en-GB" smtClean="0"/>
              <a:t>‹#›</a:t>
            </a:fld>
            <a:endParaRPr lang="en-GB"/>
          </a:p>
        </p:txBody>
      </p:sp>
    </p:spTree>
    <p:extLst>
      <p:ext uri="{BB962C8B-B14F-4D97-AF65-F5344CB8AC3E}">
        <p14:creationId xmlns:p14="http://schemas.microsoft.com/office/powerpoint/2010/main" val="3849653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A9C9B353-19FE-3EC9-2F3F-E380D5EF0F27}"/>
              </a:ext>
            </a:extLst>
          </p:cNvPr>
          <p:cNvSpPr>
            <a:spLocks noGrp="1"/>
          </p:cNvSpPr>
          <p:nvPr>
            <p:ph type="title"/>
          </p:nvPr>
        </p:nvSpPr>
        <p:spPr>
          <a:xfrm>
            <a:off x="839788" y="365125"/>
            <a:ext cx="10515600" cy="1325563"/>
          </a:xfrm>
        </p:spPr>
        <p:txBody>
          <a:bodyPr/>
          <a:lstStyle/>
          <a:p>
            <a:r>
              <a:rPr lang="bg-BG"/>
              <a:t>Редакт. стил загл. образец</a:t>
            </a:r>
            <a:endParaRPr lang="en-GB"/>
          </a:p>
        </p:txBody>
      </p:sp>
      <p:sp>
        <p:nvSpPr>
          <p:cNvPr id="3" name="Текстов контейнер 2">
            <a:extLst>
              <a:ext uri="{FF2B5EF4-FFF2-40B4-BE49-F238E27FC236}">
                <a16:creationId xmlns:a16="http://schemas.microsoft.com/office/drawing/2014/main" id="{C8EC9EF3-0E0B-B7F2-3BCB-D1353F30D4B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a:t>Щракнете, за да редактирате стиловете на текста в образеца</a:t>
            </a:r>
          </a:p>
        </p:txBody>
      </p:sp>
      <p:sp>
        <p:nvSpPr>
          <p:cNvPr id="4" name="Контейнер за съдържание 3">
            <a:extLst>
              <a:ext uri="{FF2B5EF4-FFF2-40B4-BE49-F238E27FC236}">
                <a16:creationId xmlns:a16="http://schemas.microsoft.com/office/drawing/2014/main" id="{0CB13B74-D69B-C0EE-DB8F-BBAD4D4F27FB}"/>
              </a:ext>
            </a:extLst>
          </p:cNvPr>
          <p:cNvSpPr>
            <a:spLocks noGrp="1"/>
          </p:cNvSpPr>
          <p:nvPr>
            <p:ph sz="half" idx="2"/>
          </p:nvPr>
        </p:nvSpPr>
        <p:spPr>
          <a:xfrm>
            <a:off x="839788" y="2505075"/>
            <a:ext cx="5157787" cy="368458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5" name="Текстов контейнер 4">
            <a:extLst>
              <a:ext uri="{FF2B5EF4-FFF2-40B4-BE49-F238E27FC236}">
                <a16:creationId xmlns:a16="http://schemas.microsoft.com/office/drawing/2014/main" id="{2FB90295-1BF0-F15C-6565-237E197DDE3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a:t>Щракнете, за да редактирате стиловете на текста в образеца</a:t>
            </a:r>
          </a:p>
        </p:txBody>
      </p:sp>
      <p:sp>
        <p:nvSpPr>
          <p:cNvPr id="6" name="Контейнер за съдържание 5">
            <a:extLst>
              <a:ext uri="{FF2B5EF4-FFF2-40B4-BE49-F238E27FC236}">
                <a16:creationId xmlns:a16="http://schemas.microsoft.com/office/drawing/2014/main" id="{CD2BB8BD-422B-B600-84DF-440FE2728516}"/>
              </a:ext>
            </a:extLst>
          </p:cNvPr>
          <p:cNvSpPr>
            <a:spLocks noGrp="1"/>
          </p:cNvSpPr>
          <p:nvPr>
            <p:ph sz="quarter" idx="4"/>
          </p:nvPr>
        </p:nvSpPr>
        <p:spPr>
          <a:xfrm>
            <a:off x="6172200" y="2505075"/>
            <a:ext cx="5183188" cy="368458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7" name="Контейнер за дата 6">
            <a:extLst>
              <a:ext uri="{FF2B5EF4-FFF2-40B4-BE49-F238E27FC236}">
                <a16:creationId xmlns:a16="http://schemas.microsoft.com/office/drawing/2014/main" id="{B4D47D74-05D4-FBFC-D649-41F1C7266A38}"/>
              </a:ext>
            </a:extLst>
          </p:cNvPr>
          <p:cNvSpPr>
            <a:spLocks noGrp="1"/>
          </p:cNvSpPr>
          <p:nvPr>
            <p:ph type="dt" sz="half" idx="10"/>
          </p:nvPr>
        </p:nvSpPr>
        <p:spPr/>
        <p:txBody>
          <a:bodyPr/>
          <a:lstStyle/>
          <a:p>
            <a:fld id="{D72390C9-2E94-4B3D-9420-7D2077146E6C}" type="datetimeFigureOut">
              <a:rPr lang="en-GB" smtClean="0"/>
              <a:t>16/08/2022</a:t>
            </a:fld>
            <a:endParaRPr lang="en-GB"/>
          </a:p>
        </p:txBody>
      </p:sp>
      <p:sp>
        <p:nvSpPr>
          <p:cNvPr id="8" name="Контейнер за долния колонтитул 7">
            <a:extLst>
              <a:ext uri="{FF2B5EF4-FFF2-40B4-BE49-F238E27FC236}">
                <a16:creationId xmlns:a16="http://schemas.microsoft.com/office/drawing/2014/main" id="{F3F1FEDF-C5B5-28AE-84E1-EA454567EC16}"/>
              </a:ext>
            </a:extLst>
          </p:cNvPr>
          <p:cNvSpPr>
            <a:spLocks noGrp="1"/>
          </p:cNvSpPr>
          <p:nvPr>
            <p:ph type="ftr" sz="quarter" idx="11"/>
          </p:nvPr>
        </p:nvSpPr>
        <p:spPr/>
        <p:txBody>
          <a:bodyPr/>
          <a:lstStyle/>
          <a:p>
            <a:endParaRPr lang="en-GB"/>
          </a:p>
        </p:txBody>
      </p:sp>
      <p:sp>
        <p:nvSpPr>
          <p:cNvPr id="9" name="Контейнер за номер на слайда 8">
            <a:extLst>
              <a:ext uri="{FF2B5EF4-FFF2-40B4-BE49-F238E27FC236}">
                <a16:creationId xmlns:a16="http://schemas.microsoft.com/office/drawing/2014/main" id="{5DA6D026-A825-CBD5-F753-FA96BDB49E40}"/>
              </a:ext>
            </a:extLst>
          </p:cNvPr>
          <p:cNvSpPr>
            <a:spLocks noGrp="1"/>
          </p:cNvSpPr>
          <p:nvPr>
            <p:ph type="sldNum" sz="quarter" idx="12"/>
          </p:nvPr>
        </p:nvSpPr>
        <p:spPr/>
        <p:txBody>
          <a:bodyPr/>
          <a:lstStyle/>
          <a:p>
            <a:fld id="{F9548B65-8C88-4853-8F42-1E4B4BFF2193}" type="slidenum">
              <a:rPr lang="en-GB" smtClean="0"/>
              <a:t>‹#›</a:t>
            </a:fld>
            <a:endParaRPr lang="en-GB"/>
          </a:p>
        </p:txBody>
      </p:sp>
    </p:spTree>
    <p:extLst>
      <p:ext uri="{BB962C8B-B14F-4D97-AF65-F5344CB8AC3E}">
        <p14:creationId xmlns:p14="http://schemas.microsoft.com/office/powerpoint/2010/main" val="38348202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Само заглав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E269BE28-4ACC-D18F-C60D-022BB4FFB40A}"/>
              </a:ext>
            </a:extLst>
          </p:cNvPr>
          <p:cNvSpPr>
            <a:spLocks noGrp="1"/>
          </p:cNvSpPr>
          <p:nvPr>
            <p:ph type="title"/>
          </p:nvPr>
        </p:nvSpPr>
        <p:spPr/>
        <p:txBody>
          <a:bodyPr/>
          <a:lstStyle/>
          <a:p>
            <a:r>
              <a:rPr lang="bg-BG"/>
              <a:t>Редакт. стил загл. образец</a:t>
            </a:r>
            <a:endParaRPr lang="en-GB"/>
          </a:p>
        </p:txBody>
      </p:sp>
      <p:sp>
        <p:nvSpPr>
          <p:cNvPr id="3" name="Контейнер за дата 2">
            <a:extLst>
              <a:ext uri="{FF2B5EF4-FFF2-40B4-BE49-F238E27FC236}">
                <a16:creationId xmlns:a16="http://schemas.microsoft.com/office/drawing/2014/main" id="{BD46B6EF-EF19-3149-8B06-4E2F8383D5AD}"/>
              </a:ext>
            </a:extLst>
          </p:cNvPr>
          <p:cNvSpPr>
            <a:spLocks noGrp="1"/>
          </p:cNvSpPr>
          <p:nvPr>
            <p:ph type="dt" sz="half" idx="10"/>
          </p:nvPr>
        </p:nvSpPr>
        <p:spPr/>
        <p:txBody>
          <a:bodyPr/>
          <a:lstStyle/>
          <a:p>
            <a:fld id="{D72390C9-2E94-4B3D-9420-7D2077146E6C}" type="datetimeFigureOut">
              <a:rPr lang="en-GB" smtClean="0"/>
              <a:t>16/08/2022</a:t>
            </a:fld>
            <a:endParaRPr lang="en-GB"/>
          </a:p>
        </p:txBody>
      </p:sp>
      <p:sp>
        <p:nvSpPr>
          <p:cNvPr id="4" name="Контейнер за долния колонтитул 3">
            <a:extLst>
              <a:ext uri="{FF2B5EF4-FFF2-40B4-BE49-F238E27FC236}">
                <a16:creationId xmlns:a16="http://schemas.microsoft.com/office/drawing/2014/main" id="{EFD2170B-E07D-24DF-A9F3-D0F43595BE45}"/>
              </a:ext>
            </a:extLst>
          </p:cNvPr>
          <p:cNvSpPr>
            <a:spLocks noGrp="1"/>
          </p:cNvSpPr>
          <p:nvPr>
            <p:ph type="ftr" sz="quarter" idx="11"/>
          </p:nvPr>
        </p:nvSpPr>
        <p:spPr/>
        <p:txBody>
          <a:bodyPr/>
          <a:lstStyle/>
          <a:p>
            <a:endParaRPr lang="en-GB"/>
          </a:p>
        </p:txBody>
      </p:sp>
      <p:sp>
        <p:nvSpPr>
          <p:cNvPr id="5" name="Контейнер за номер на слайда 4">
            <a:extLst>
              <a:ext uri="{FF2B5EF4-FFF2-40B4-BE49-F238E27FC236}">
                <a16:creationId xmlns:a16="http://schemas.microsoft.com/office/drawing/2014/main" id="{601B47C7-18D5-8177-7A8E-6B9CB94249C0}"/>
              </a:ext>
            </a:extLst>
          </p:cNvPr>
          <p:cNvSpPr>
            <a:spLocks noGrp="1"/>
          </p:cNvSpPr>
          <p:nvPr>
            <p:ph type="sldNum" sz="quarter" idx="12"/>
          </p:nvPr>
        </p:nvSpPr>
        <p:spPr/>
        <p:txBody>
          <a:bodyPr/>
          <a:lstStyle/>
          <a:p>
            <a:fld id="{F9548B65-8C88-4853-8F42-1E4B4BFF2193}" type="slidenum">
              <a:rPr lang="en-GB" smtClean="0"/>
              <a:t>‹#›</a:t>
            </a:fld>
            <a:endParaRPr lang="en-GB"/>
          </a:p>
        </p:txBody>
      </p:sp>
    </p:spTree>
    <p:extLst>
      <p:ext uri="{BB962C8B-B14F-4D97-AF65-F5344CB8AC3E}">
        <p14:creationId xmlns:p14="http://schemas.microsoft.com/office/powerpoint/2010/main" val="1648544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разен">
    <p:spTree>
      <p:nvGrpSpPr>
        <p:cNvPr id="1" name=""/>
        <p:cNvGrpSpPr/>
        <p:nvPr/>
      </p:nvGrpSpPr>
      <p:grpSpPr>
        <a:xfrm>
          <a:off x="0" y="0"/>
          <a:ext cx="0" cy="0"/>
          <a:chOff x="0" y="0"/>
          <a:chExt cx="0" cy="0"/>
        </a:xfrm>
      </p:grpSpPr>
      <p:sp>
        <p:nvSpPr>
          <p:cNvPr id="2" name="Контейнер за дата 1">
            <a:extLst>
              <a:ext uri="{FF2B5EF4-FFF2-40B4-BE49-F238E27FC236}">
                <a16:creationId xmlns:a16="http://schemas.microsoft.com/office/drawing/2014/main" id="{A69C7E29-D91F-C208-1B79-EF2CCB5B22BD}"/>
              </a:ext>
            </a:extLst>
          </p:cNvPr>
          <p:cNvSpPr>
            <a:spLocks noGrp="1"/>
          </p:cNvSpPr>
          <p:nvPr>
            <p:ph type="dt" sz="half" idx="10"/>
          </p:nvPr>
        </p:nvSpPr>
        <p:spPr/>
        <p:txBody>
          <a:bodyPr/>
          <a:lstStyle/>
          <a:p>
            <a:fld id="{D72390C9-2E94-4B3D-9420-7D2077146E6C}" type="datetimeFigureOut">
              <a:rPr lang="en-GB" smtClean="0"/>
              <a:t>16/08/2022</a:t>
            </a:fld>
            <a:endParaRPr lang="en-GB"/>
          </a:p>
        </p:txBody>
      </p:sp>
      <p:sp>
        <p:nvSpPr>
          <p:cNvPr id="3" name="Контейнер за долния колонтитул 2">
            <a:extLst>
              <a:ext uri="{FF2B5EF4-FFF2-40B4-BE49-F238E27FC236}">
                <a16:creationId xmlns:a16="http://schemas.microsoft.com/office/drawing/2014/main" id="{153C8D66-5300-7382-E330-B96BBC2107D6}"/>
              </a:ext>
            </a:extLst>
          </p:cNvPr>
          <p:cNvSpPr>
            <a:spLocks noGrp="1"/>
          </p:cNvSpPr>
          <p:nvPr>
            <p:ph type="ftr" sz="quarter" idx="11"/>
          </p:nvPr>
        </p:nvSpPr>
        <p:spPr/>
        <p:txBody>
          <a:bodyPr/>
          <a:lstStyle/>
          <a:p>
            <a:endParaRPr lang="en-GB"/>
          </a:p>
        </p:txBody>
      </p:sp>
      <p:sp>
        <p:nvSpPr>
          <p:cNvPr id="4" name="Контейнер за номер на слайда 3">
            <a:extLst>
              <a:ext uri="{FF2B5EF4-FFF2-40B4-BE49-F238E27FC236}">
                <a16:creationId xmlns:a16="http://schemas.microsoft.com/office/drawing/2014/main" id="{0F6B5811-8660-F206-C510-8944EF117CB7}"/>
              </a:ext>
            </a:extLst>
          </p:cNvPr>
          <p:cNvSpPr>
            <a:spLocks noGrp="1"/>
          </p:cNvSpPr>
          <p:nvPr>
            <p:ph type="sldNum" sz="quarter" idx="12"/>
          </p:nvPr>
        </p:nvSpPr>
        <p:spPr/>
        <p:txBody>
          <a:bodyPr/>
          <a:lstStyle/>
          <a:p>
            <a:fld id="{F9548B65-8C88-4853-8F42-1E4B4BFF2193}" type="slidenum">
              <a:rPr lang="en-GB" smtClean="0"/>
              <a:t>‹#›</a:t>
            </a:fld>
            <a:endParaRPr lang="en-GB"/>
          </a:p>
        </p:txBody>
      </p:sp>
    </p:spTree>
    <p:extLst>
      <p:ext uri="{BB962C8B-B14F-4D97-AF65-F5344CB8AC3E}">
        <p14:creationId xmlns:p14="http://schemas.microsoft.com/office/powerpoint/2010/main" val="35900733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Съдържание с надпис">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AB4DA97C-0E5E-E846-710A-FC38244C4D41}"/>
              </a:ext>
            </a:extLst>
          </p:cNvPr>
          <p:cNvSpPr>
            <a:spLocks noGrp="1"/>
          </p:cNvSpPr>
          <p:nvPr>
            <p:ph type="title"/>
          </p:nvPr>
        </p:nvSpPr>
        <p:spPr>
          <a:xfrm>
            <a:off x="839788" y="457200"/>
            <a:ext cx="3932237" cy="1600200"/>
          </a:xfrm>
        </p:spPr>
        <p:txBody>
          <a:bodyPr anchor="b"/>
          <a:lstStyle>
            <a:lvl1pPr>
              <a:defRPr sz="3200"/>
            </a:lvl1pPr>
          </a:lstStyle>
          <a:p>
            <a:r>
              <a:rPr lang="bg-BG"/>
              <a:t>Редакт. стил загл. образец</a:t>
            </a:r>
            <a:endParaRPr lang="en-GB"/>
          </a:p>
        </p:txBody>
      </p:sp>
      <p:sp>
        <p:nvSpPr>
          <p:cNvPr id="3" name="Контейнер за съдържание 2">
            <a:extLst>
              <a:ext uri="{FF2B5EF4-FFF2-40B4-BE49-F238E27FC236}">
                <a16:creationId xmlns:a16="http://schemas.microsoft.com/office/drawing/2014/main" id="{BF38709F-F331-0C23-FDD0-85478846111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Текстов контейнер 3">
            <a:extLst>
              <a:ext uri="{FF2B5EF4-FFF2-40B4-BE49-F238E27FC236}">
                <a16:creationId xmlns:a16="http://schemas.microsoft.com/office/drawing/2014/main" id="{AD811AA4-1327-DCC8-4F2A-BCA39BC018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bg-BG"/>
              <a:t>Щракнете, за да редактирате стиловете на текста в образеца</a:t>
            </a:r>
          </a:p>
        </p:txBody>
      </p:sp>
      <p:sp>
        <p:nvSpPr>
          <p:cNvPr id="5" name="Контейнер за дата 4">
            <a:extLst>
              <a:ext uri="{FF2B5EF4-FFF2-40B4-BE49-F238E27FC236}">
                <a16:creationId xmlns:a16="http://schemas.microsoft.com/office/drawing/2014/main" id="{87570A28-C711-64C0-FC35-A36E72CC73B5}"/>
              </a:ext>
            </a:extLst>
          </p:cNvPr>
          <p:cNvSpPr>
            <a:spLocks noGrp="1"/>
          </p:cNvSpPr>
          <p:nvPr>
            <p:ph type="dt" sz="half" idx="10"/>
          </p:nvPr>
        </p:nvSpPr>
        <p:spPr/>
        <p:txBody>
          <a:bodyPr/>
          <a:lstStyle/>
          <a:p>
            <a:fld id="{D72390C9-2E94-4B3D-9420-7D2077146E6C}" type="datetimeFigureOut">
              <a:rPr lang="en-GB" smtClean="0"/>
              <a:t>16/08/2022</a:t>
            </a:fld>
            <a:endParaRPr lang="en-GB"/>
          </a:p>
        </p:txBody>
      </p:sp>
      <p:sp>
        <p:nvSpPr>
          <p:cNvPr id="6" name="Контейнер за долния колонтитул 5">
            <a:extLst>
              <a:ext uri="{FF2B5EF4-FFF2-40B4-BE49-F238E27FC236}">
                <a16:creationId xmlns:a16="http://schemas.microsoft.com/office/drawing/2014/main" id="{7F2B8448-0185-5163-AA03-63B826DCC9A0}"/>
              </a:ext>
            </a:extLst>
          </p:cNvPr>
          <p:cNvSpPr>
            <a:spLocks noGrp="1"/>
          </p:cNvSpPr>
          <p:nvPr>
            <p:ph type="ftr" sz="quarter" idx="11"/>
          </p:nvPr>
        </p:nvSpPr>
        <p:spPr/>
        <p:txBody>
          <a:bodyPr/>
          <a:lstStyle/>
          <a:p>
            <a:endParaRPr lang="en-GB"/>
          </a:p>
        </p:txBody>
      </p:sp>
      <p:sp>
        <p:nvSpPr>
          <p:cNvPr id="7" name="Контейнер за номер на слайда 6">
            <a:extLst>
              <a:ext uri="{FF2B5EF4-FFF2-40B4-BE49-F238E27FC236}">
                <a16:creationId xmlns:a16="http://schemas.microsoft.com/office/drawing/2014/main" id="{A8C5B298-FB4C-31E1-5DFE-8E0F6FDC1A1B}"/>
              </a:ext>
            </a:extLst>
          </p:cNvPr>
          <p:cNvSpPr>
            <a:spLocks noGrp="1"/>
          </p:cNvSpPr>
          <p:nvPr>
            <p:ph type="sldNum" sz="quarter" idx="12"/>
          </p:nvPr>
        </p:nvSpPr>
        <p:spPr/>
        <p:txBody>
          <a:bodyPr/>
          <a:lstStyle/>
          <a:p>
            <a:fld id="{F9548B65-8C88-4853-8F42-1E4B4BFF2193}" type="slidenum">
              <a:rPr lang="en-GB" smtClean="0"/>
              <a:t>‹#›</a:t>
            </a:fld>
            <a:endParaRPr lang="en-GB"/>
          </a:p>
        </p:txBody>
      </p:sp>
    </p:spTree>
    <p:extLst>
      <p:ext uri="{BB962C8B-B14F-4D97-AF65-F5344CB8AC3E}">
        <p14:creationId xmlns:p14="http://schemas.microsoft.com/office/powerpoint/2010/main" val="2871266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Картина с надпис">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051D7CD1-2C1D-F0A0-743C-BE2B0391CDFC}"/>
              </a:ext>
            </a:extLst>
          </p:cNvPr>
          <p:cNvSpPr>
            <a:spLocks noGrp="1"/>
          </p:cNvSpPr>
          <p:nvPr>
            <p:ph type="title"/>
          </p:nvPr>
        </p:nvSpPr>
        <p:spPr>
          <a:xfrm>
            <a:off x="839788" y="457200"/>
            <a:ext cx="3932237" cy="1600200"/>
          </a:xfrm>
        </p:spPr>
        <p:txBody>
          <a:bodyPr anchor="b"/>
          <a:lstStyle>
            <a:lvl1pPr>
              <a:defRPr sz="3200"/>
            </a:lvl1pPr>
          </a:lstStyle>
          <a:p>
            <a:r>
              <a:rPr lang="bg-BG"/>
              <a:t>Редакт. стил загл. образец</a:t>
            </a:r>
            <a:endParaRPr lang="en-GB"/>
          </a:p>
        </p:txBody>
      </p:sp>
      <p:sp>
        <p:nvSpPr>
          <p:cNvPr id="3" name="Контейнер за картина 2">
            <a:extLst>
              <a:ext uri="{FF2B5EF4-FFF2-40B4-BE49-F238E27FC236}">
                <a16:creationId xmlns:a16="http://schemas.microsoft.com/office/drawing/2014/main" id="{317E6372-38BC-2836-654E-39DB6AD2A66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Текстов контейнер 3">
            <a:extLst>
              <a:ext uri="{FF2B5EF4-FFF2-40B4-BE49-F238E27FC236}">
                <a16:creationId xmlns:a16="http://schemas.microsoft.com/office/drawing/2014/main" id="{E4345C6D-2EA7-0931-7B46-943D7D153D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bg-BG"/>
              <a:t>Щракнете, за да редактирате стиловете на текста в образеца</a:t>
            </a:r>
          </a:p>
        </p:txBody>
      </p:sp>
      <p:sp>
        <p:nvSpPr>
          <p:cNvPr id="5" name="Контейнер за дата 4">
            <a:extLst>
              <a:ext uri="{FF2B5EF4-FFF2-40B4-BE49-F238E27FC236}">
                <a16:creationId xmlns:a16="http://schemas.microsoft.com/office/drawing/2014/main" id="{A38E1154-72C0-70CE-469E-D16DB407B93F}"/>
              </a:ext>
            </a:extLst>
          </p:cNvPr>
          <p:cNvSpPr>
            <a:spLocks noGrp="1"/>
          </p:cNvSpPr>
          <p:nvPr>
            <p:ph type="dt" sz="half" idx="10"/>
          </p:nvPr>
        </p:nvSpPr>
        <p:spPr/>
        <p:txBody>
          <a:bodyPr/>
          <a:lstStyle/>
          <a:p>
            <a:fld id="{D72390C9-2E94-4B3D-9420-7D2077146E6C}" type="datetimeFigureOut">
              <a:rPr lang="en-GB" smtClean="0"/>
              <a:t>16/08/2022</a:t>
            </a:fld>
            <a:endParaRPr lang="en-GB"/>
          </a:p>
        </p:txBody>
      </p:sp>
      <p:sp>
        <p:nvSpPr>
          <p:cNvPr id="6" name="Контейнер за долния колонтитул 5">
            <a:extLst>
              <a:ext uri="{FF2B5EF4-FFF2-40B4-BE49-F238E27FC236}">
                <a16:creationId xmlns:a16="http://schemas.microsoft.com/office/drawing/2014/main" id="{9B80C24A-EC2C-6C19-76B3-9C913382F3E1}"/>
              </a:ext>
            </a:extLst>
          </p:cNvPr>
          <p:cNvSpPr>
            <a:spLocks noGrp="1"/>
          </p:cNvSpPr>
          <p:nvPr>
            <p:ph type="ftr" sz="quarter" idx="11"/>
          </p:nvPr>
        </p:nvSpPr>
        <p:spPr/>
        <p:txBody>
          <a:bodyPr/>
          <a:lstStyle/>
          <a:p>
            <a:endParaRPr lang="en-GB"/>
          </a:p>
        </p:txBody>
      </p:sp>
      <p:sp>
        <p:nvSpPr>
          <p:cNvPr id="7" name="Контейнер за номер на слайда 6">
            <a:extLst>
              <a:ext uri="{FF2B5EF4-FFF2-40B4-BE49-F238E27FC236}">
                <a16:creationId xmlns:a16="http://schemas.microsoft.com/office/drawing/2014/main" id="{E56B8C0C-3C59-2B15-94A8-ED0AC803EFC9}"/>
              </a:ext>
            </a:extLst>
          </p:cNvPr>
          <p:cNvSpPr>
            <a:spLocks noGrp="1"/>
          </p:cNvSpPr>
          <p:nvPr>
            <p:ph type="sldNum" sz="quarter" idx="12"/>
          </p:nvPr>
        </p:nvSpPr>
        <p:spPr/>
        <p:txBody>
          <a:bodyPr/>
          <a:lstStyle/>
          <a:p>
            <a:fld id="{F9548B65-8C88-4853-8F42-1E4B4BFF2193}" type="slidenum">
              <a:rPr lang="en-GB" smtClean="0"/>
              <a:t>‹#›</a:t>
            </a:fld>
            <a:endParaRPr lang="en-GB"/>
          </a:p>
        </p:txBody>
      </p:sp>
    </p:spTree>
    <p:extLst>
      <p:ext uri="{BB962C8B-B14F-4D97-AF65-F5344CB8AC3E}">
        <p14:creationId xmlns:p14="http://schemas.microsoft.com/office/powerpoint/2010/main" val="23072071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лавие и вертикален текст">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07F19ADB-BB0A-C4EC-5F3D-E314ED8D2805}"/>
              </a:ext>
            </a:extLst>
          </p:cNvPr>
          <p:cNvSpPr>
            <a:spLocks noGrp="1"/>
          </p:cNvSpPr>
          <p:nvPr>
            <p:ph type="title"/>
          </p:nvPr>
        </p:nvSpPr>
        <p:spPr/>
        <p:txBody>
          <a:bodyPr/>
          <a:lstStyle/>
          <a:p>
            <a:r>
              <a:rPr lang="bg-BG"/>
              <a:t>Редакт. стил загл. образец</a:t>
            </a:r>
            <a:endParaRPr lang="en-GB"/>
          </a:p>
        </p:txBody>
      </p:sp>
      <p:sp>
        <p:nvSpPr>
          <p:cNvPr id="3" name="Контейнер за вертикален текст 2">
            <a:extLst>
              <a:ext uri="{FF2B5EF4-FFF2-40B4-BE49-F238E27FC236}">
                <a16:creationId xmlns:a16="http://schemas.microsoft.com/office/drawing/2014/main" id="{39F68F3A-779C-165F-F35A-592FCD873CDF}"/>
              </a:ext>
            </a:extLst>
          </p:cNvPr>
          <p:cNvSpPr>
            <a:spLocks noGrp="1"/>
          </p:cNvSpPr>
          <p:nvPr>
            <p:ph type="body" orient="vert" idx="1"/>
          </p:nvPr>
        </p:nvSpPr>
        <p:spPr/>
        <p:txBody>
          <a:bodyPr vert="eaVert"/>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Контейнер за дата 3">
            <a:extLst>
              <a:ext uri="{FF2B5EF4-FFF2-40B4-BE49-F238E27FC236}">
                <a16:creationId xmlns:a16="http://schemas.microsoft.com/office/drawing/2014/main" id="{7CCF9622-1A59-DD01-29B8-CD3F5A0706AC}"/>
              </a:ext>
            </a:extLst>
          </p:cNvPr>
          <p:cNvSpPr>
            <a:spLocks noGrp="1"/>
          </p:cNvSpPr>
          <p:nvPr>
            <p:ph type="dt" sz="half" idx="10"/>
          </p:nvPr>
        </p:nvSpPr>
        <p:spPr/>
        <p:txBody>
          <a:bodyPr/>
          <a:lstStyle/>
          <a:p>
            <a:fld id="{D72390C9-2E94-4B3D-9420-7D2077146E6C}" type="datetimeFigureOut">
              <a:rPr lang="en-GB" smtClean="0"/>
              <a:t>16/08/2022</a:t>
            </a:fld>
            <a:endParaRPr lang="en-GB"/>
          </a:p>
        </p:txBody>
      </p:sp>
      <p:sp>
        <p:nvSpPr>
          <p:cNvPr id="5" name="Контейнер за долния колонтитул 4">
            <a:extLst>
              <a:ext uri="{FF2B5EF4-FFF2-40B4-BE49-F238E27FC236}">
                <a16:creationId xmlns:a16="http://schemas.microsoft.com/office/drawing/2014/main" id="{D97EF05B-E988-6511-030E-9E8074A1436F}"/>
              </a:ext>
            </a:extLst>
          </p:cNvPr>
          <p:cNvSpPr>
            <a:spLocks noGrp="1"/>
          </p:cNvSpPr>
          <p:nvPr>
            <p:ph type="ftr" sz="quarter" idx="11"/>
          </p:nvPr>
        </p:nvSpPr>
        <p:spPr/>
        <p:txBody>
          <a:bodyPr/>
          <a:lstStyle/>
          <a:p>
            <a:endParaRPr lang="en-GB"/>
          </a:p>
        </p:txBody>
      </p:sp>
      <p:sp>
        <p:nvSpPr>
          <p:cNvPr id="6" name="Контейнер за номер на слайда 5">
            <a:extLst>
              <a:ext uri="{FF2B5EF4-FFF2-40B4-BE49-F238E27FC236}">
                <a16:creationId xmlns:a16="http://schemas.microsoft.com/office/drawing/2014/main" id="{53C840E0-7B0D-5FE4-DE4D-3712C8543DEB}"/>
              </a:ext>
            </a:extLst>
          </p:cNvPr>
          <p:cNvSpPr>
            <a:spLocks noGrp="1"/>
          </p:cNvSpPr>
          <p:nvPr>
            <p:ph type="sldNum" sz="quarter" idx="12"/>
          </p:nvPr>
        </p:nvSpPr>
        <p:spPr/>
        <p:txBody>
          <a:bodyPr/>
          <a:lstStyle/>
          <a:p>
            <a:fld id="{F9548B65-8C88-4853-8F42-1E4B4BFF2193}" type="slidenum">
              <a:rPr lang="en-GB" smtClean="0"/>
              <a:t>‹#›</a:t>
            </a:fld>
            <a:endParaRPr lang="en-GB"/>
          </a:p>
        </p:txBody>
      </p:sp>
    </p:spTree>
    <p:extLst>
      <p:ext uri="{BB962C8B-B14F-4D97-AF65-F5344CB8AC3E}">
        <p14:creationId xmlns:p14="http://schemas.microsoft.com/office/powerpoint/2010/main" val="958790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но заглавие и текст">
    <p:spTree>
      <p:nvGrpSpPr>
        <p:cNvPr id="1" name=""/>
        <p:cNvGrpSpPr/>
        <p:nvPr/>
      </p:nvGrpSpPr>
      <p:grpSpPr>
        <a:xfrm>
          <a:off x="0" y="0"/>
          <a:ext cx="0" cy="0"/>
          <a:chOff x="0" y="0"/>
          <a:chExt cx="0" cy="0"/>
        </a:xfrm>
      </p:grpSpPr>
      <p:sp>
        <p:nvSpPr>
          <p:cNvPr id="2" name="Вертикално заглавие 1">
            <a:extLst>
              <a:ext uri="{FF2B5EF4-FFF2-40B4-BE49-F238E27FC236}">
                <a16:creationId xmlns:a16="http://schemas.microsoft.com/office/drawing/2014/main" id="{CC63ED0E-722E-AEFF-B141-9C4B71DA6645}"/>
              </a:ext>
            </a:extLst>
          </p:cNvPr>
          <p:cNvSpPr>
            <a:spLocks noGrp="1"/>
          </p:cNvSpPr>
          <p:nvPr>
            <p:ph type="title" orient="vert"/>
          </p:nvPr>
        </p:nvSpPr>
        <p:spPr>
          <a:xfrm>
            <a:off x="8724900" y="365125"/>
            <a:ext cx="2628900" cy="5811838"/>
          </a:xfrm>
        </p:spPr>
        <p:txBody>
          <a:bodyPr vert="eaVert"/>
          <a:lstStyle/>
          <a:p>
            <a:r>
              <a:rPr lang="bg-BG"/>
              <a:t>Редакт. стил загл. образец</a:t>
            </a:r>
            <a:endParaRPr lang="en-GB"/>
          </a:p>
        </p:txBody>
      </p:sp>
      <p:sp>
        <p:nvSpPr>
          <p:cNvPr id="3" name="Контейнер за вертикален текст 2">
            <a:extLst>
              <a:ext uri="{FF2B5EF4-FFF2-40B4-BE49-F238E27FC236}">
                <a16:creationId xmlns:a16="http://schemas.microsoft.com/office/drawing/2014/main" id="{05A328BA-5C0D-576C-2C2B-B25F076221B0}"/>
              </a:ext>
            </a:extLst>
          </p:cNvPr>
          <p:cNvSpPr>
            <a:spLocks noGrp="1"/>
          </p:cNvSpPr>
          <p:nvPr>
            <p:ph type="body" orient="vert" idx="1"/>
          </p:nvPr>
        </p:nvSpPr>
        <p:spPr>
          <a:xfrm>
            <a:off x="838200" y="365125"/>
            <a:ext cx="7734300" cy="5811838"/>
          </a:xfrm>
        </p:spPr>
        <p:txBody>
          <a:bodyPr vert="eaVert"/>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Контейнер за дата 3">
            <a:extLst>
              <a:ext uri="{FF2B5EF4-FFF2-40B4-BE49-F238E27FC236}">
                <a16:creationId xmlns:a16="http://schemas.microsoft.com/office/drawing/2014/main" id="{E3E1486B-38C6-F3AC-6E6F-528D52E3A0E0}"/>
              </a:ext>
            </a:extLst>
          </p:cNvPr>
          <p:cNvSpPr>
            <a:spLocks noGrp="1"/>
          </p:cNvSpPr>
          <p:nvPr>
            <p:ph type="dt" sz="half" idx="10"/>
          </p:nvPr>
        </p:nvSpPr>
        <p:spPr/>
        <p:txBody>
          <a:bodyPr/>
          <a:lstStyle/>
          <a:p>
            <a:fld id="{D72390C9-2E94-4B3D-9420-7D2077146E6C}" type="datetimeFigureOut">
              <a:rPr lang="en-GB" smtClean="0"/>
              <a:t>16/08/2022</a:t>
            </a:fld>
            <a:endParaRPr lang="en-GB"/>
          </a:p>
        </p:txBody>
      </p:sp>
      <p:sp>
        <p:nvSpPr>
          <p:cNvPr id="5" name="Контейнер за долния колонтитул 4">
            <a:extLst>
              <a:ext uri="{FF2B5EF4-FFF2-40B4-BE49-F238E27FC236}">
                <a16:creationId xmlns:a16="http://schemas.microsoft.com/office/drawing/2014/main" id="{4E941629-FE06-356D-6D1F-ED4EE0861B99}"/>
              </a:ext>
            </a:extLst>
          </p:cNvPr>
          <p:cNvSpPr>
            <a:spLocks noGrp="1"/>
          </p:cNvSpPr>
          <p:nvPr>
            <p:ph type="ftr" sz="quarter" idx="11"/>
          </p:nvPr>
        </p:nvSpPr>
        <p:spPr/>
        <p:txBody>
          <a:bodyPr/>
          <a:lstStyle/>
          <a:p>
            <a:endParaRPr lang="en-GB"/>
          </a:p>
        </p:txBody>
      </p:sp>
      <p:sp>
        <p:nvSpPr>
          <p:cNvPr id="6" name="Контейнер за номер на слайда 5">
            <a:extLst>
              <a:ext uri="{FF2B5EF4-FFF2-40B4-BE49-F238E27FC236}">
                <a16:creationId xmlns:a16="http://schemas.microsoft.com/office/drawing/2014/main" id="{668C6CCA-FC7B-4597-297E-8495679F792D}"/>
              </a:ext>
            </a:extLst>
          </p:cNvPr>
          <p:cNvSpPr>
            <a:spLocks noGrp="1"/>
          </p:cNvSpPr>
          <p:nvPr>
            <p:ph type="sldNum" sz="quarter" idx="12"/>
          </p:nvPr>
        </p:nvSpPr>
        <p:spPr/>
        <p:txBody>
          <a:bodyPr/>
          <a:lstStyle/>
          <a:p>
            <a:fld id="{F9548B65-8C88-4853-8F42-1E4B4BFF2193}" type="slidenum">
              <a:rPr lang="en-GB" smtClean="0"/>
              <a:t>‹#›</a:t>
            </a:fld>
            <a:endParaRPr lang="en-GB"/>
          </a:p>
        </p:txBody>
      </p:sp>
    </p:spTree>
    <p:extLst>
      <p:ext uri="{BB962C8B-B14F-4D97-AF65-F5344CB8AC3E}">
        <p14:creationId xmlns:p14="http://schemas.microsoft.com/office/powerpoint/2010/main" val="2781194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Контейнер за заглавие 1">
            <a:extLst>
              <a:ext uri="{FF2B5EF4-FFF2-40B4-BE49-F238E27FC236}">
                <a16:creationId xmlns:a16="http://schemas.microsoft.com/office/drawing/2014/main" id="{30055664-B210-3E79-AC0A-670CE4845A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bg-BG"/>
              <a:t>Редакт. стил загл. образец</a:t>
            </a:r>
            <a:endParaRPr lang="en-GB"/>
          </a:p>
        </p:txBody>
      </p:sp>
      <p:sp>
        <p:nvSpPr>
          <p:cNvPr id="3" name="Текстов контейнер 2">
            <a:extLst>
              <a:ext uri="{FF2B5EF4-FFF2-40B4-BE49-F238E27FC236}">
                <a16:creationId xmlns:a16="http://schemas.microsoft.com/office/drawing/2014/main" id="{D324E66B-14EB-3EC7-19DC-6C71CD4E3D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Контейнер за дата 3">
            <a:extLst>
              <a:ext uri="{FF2B5EF4-FFF2-40B4-BE49-F238E27FC236}">
                <a16:creationId xmlns:a16="http://schemas.microsoft.com/office/drawing/2014/main" id="{BCFC6BF3-579A-AF28-3FA4-9C8C2448B5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2390C9-2E94-4B3D-9420-7D2077146E6C}" type="datetimeFigureOut">
              <a:rPr lang="en-GB" smtClean="0"/>
              <a:t>16/08/2022</a:t>
            </a:fld>
            <a:endParaRPr lang="en-GB"/>
          </a:p>
        </p:txBody>
      </p:sp>
      <p:sp>
        <p:nvSpPr>
          <p:cNvPr id="5" name="Контейнер за долния колонтитул 4">
            <a:extLst>
              <a:ext uri="{FF2B5EF4-FFF2-40B4-BE49-F238E27FC236}">
                <a16:creationId xmlns:a16="http://schemas.microsoft.com/office/drawing/2014/main" id="{EC2A6BDE-C01C-CA02-A358-2F200F32B7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Контейнер за номер на слайда 5">
            <a:extLst>
              <a:ext uri="{FF2B5EF4-FFF2-40B4-BE49-F238E27FC236}">
                <a16:creationId xmlns:a16="http://schemas.microsoft.com/office/drawing/2014/main" id="{98A49DBD-B2F5-A548-9E8C-F6374C26E5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548B65-8C88-4853-8F42-1E4B4BFF2193}" type="slidenum">
              <a:rPr lang="en-GB" smtClean="0"/>
              <a:t>‹#›</a:t>
            </a:fld>
            <a:endParaRPr lang="en-GB"/>
          </a:p>
        </p:txBody>
      </p:sp>
    </p:spTree>
    <p:extLst>
      <p:ext uri="{BB962C8B-B14F-4D97-AF65-F5344CB8AC3E}">
        <p14:creationId xmlns:p14="http://schemas.microsoft.com/office/powerpoint/2010/main" val="1220008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F6C956BE-9526-407A-AC69-40ECC719D7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133600" y="685800"/>
            <a:ext cx="10058400" cy="5486400"/>
          </a:xfrm>
          <a:prstGeom prst="rect">
            <a:avLst/>
          </a:prstGeom>
          <a:solidFill>
            <a:schemeClr val="bg1">
              <a:lumMod val="9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dirty="0">
              <a:ln>
                <a:noFill/>
              </a:ln>
              <a:solidFill>
                <a:srgbClr val="000000"/>
              </a:solidFill>
              <a:effectLst/>
              <a:uFillTx/>
              <a:latin typeface="Helvetica Neue Medium"/>
              <a:ea typeface="Helvetica Neue Medium"/>
              <a:cs typeface="Helvetica Neue Medium"/>
              <a:sym typeface="Helvetica Neue Medium"/>
            </a:endParaRPr>
          </a:p>
        </p:txBody>
      </p:sp>
      <p:sp>
        <p:nvSpPr>
          <p:cNvPr id="41" name="Rectangle 40">
            <a:extLst>
              <a:ext uri="{FF2B5EF4-FFF2-40B4-BE49-F238E27FC236}">
                <a16:creationId xmlns:a16="http://schemas.microsoft.com/office/drawing/2014/main" id="{BA76A951-DD63-4E34-8FD8-34ED469419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86728" y="685799"/>
            <a:ext cx="5575112" cy="5486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Картина 8">
            <a:extLst>
              <a:ext uri="{FF2B5EF4-FFF2-40B4-BE49-F238E27FC236}">
                <a16:creationId xmlns:a16="http://schemas.microsoft.com/office/drawing/2014/main" id="{CA5A0B6C-86D9-1171-52D9-A0D7E76B4C1B}"/>
              </a:ext>
            </a:extLst>
          </p:cNvPr>
          <p:cNvPicPr>
            <a:picLocks noChangeAspect="1"/>
          </p:cNvPicPr>
          <p:nvPr/>
        </p:nvPicPr>
        <p:blipFill>
          <a:blip r:embed="rId2"/>
          <a:stretch>
            <a:fillRect/>
          </a:stretch>
        </p:blipFill>
        <p:spPr>
          <a:xfrm>
            <a:off x="6586728" y="1545196"/>
            <a:ext cx="5486400" cy="1002182"/>
          </a:xfrm>
          <a:prstGeom prst="rect">
            <a:avLst/>
          </a:prstGeom>
        </p:spPr>
      </p:pic>
      <p:pic>
        <p:nvPicPr>
          <p:cNvPr id="12" name="Картина 11">
            <a:extLst>
              <a:ext uri="{FF2B5EF4-FFF2-40B4-BE49-F238E27FC236}">
                <a16:creationId xmlns:a16="http://schemas.microsoft.com/office/drawing/2014/main" id="{9962649A-FF6C-CAED-6FF8-21F629F44B16}"/>
              </a:ext>
            </a:extLst>
          </p:cNvPr>
          <p:cNvPicPr>
            <a:picLocks noChangeAspect="1"/>
          </p:cNvPicPr>
          <p:nvPr/>
        </p:nvPicPr>
        <p:blipFill>
          <a:blip r:embed="rId3"/>
          <a:stretch>
            <a:fillRect/>
          </a:stretch>
        </p:blipFill>
        <p:spPr>
          <a:xfrm>
            <a:off x="6587383" y="4051601"/>
            <a:ext cx="2702599" cy="1520211"/>
          </a:xfrm>
          <a:prstGeom prst="rect">
            <a:avLst/>
          </a:prstGeom>
        </p:spPr>
      </p:pic>
      <p:pic>
        <p:nvPicPr>
          <p:cNvPr id="10" name="Картина 9">
            <a:extLst>
              <a:ext uri="{FF2B5EF4-FFF2-40B4-BE49-F238E27FC236}">
                <a16:creationId xmlns:a16="http://schemas.microsoft.com/office/drawing/2014/main" id="{A9355C4D-3C22-3D61-2D7B-B79F72217070}"/>
              </a:ext>
            </a:extLst>
          </p:cNvPr>
          <p:cNvPicPr>
            <a:picLocks noChangeAspect="1"/>
          </p:cNvPicPr>
          <p:nvPr/>
        </p:nvPicPr>
        <p:blipFill>
          <a:blip r:embed="rId2"/>
          <a:stretch>
            <a:fillRect/>
          </a:stretch>
        </p:blipFill>
        <p:spPr>
          <a:xfrm>
            <a:off x="9370529" y="4564870"/>
            <a:ext cx="2702599" cy="493674"/>
          </a:xfrm>
          <a:prstGeom prst="rect">
            <a:avLst/>
          </a:prstGeom>
        </p:spPr>
      </p:pic>
      <p:pic>
        <p:nvPicPr>
          <p:cNvPr id="43" name="Graphic 42">
            <a:extLst>
              <a:ext uri="{FF2B5EF4-FFF2-40B4-BE49-F238E27FC236}">
                <a16:creationId xmlns:a16="http://schemas.microsoft.com/office/drawing/2014/main" id="{39AA2221-D2D1-4078-9F3A-6F8337797D3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5400000">
            <a:off x="3324164" y="-2665476"/>
            <a:ext cx="5486400" cy="12188952"/>
          </a:xfrm>
          <a:prstGeom prst="rect">
            <a:avLst/>
          </a:prstGeom>
        </p:spPr>
      </p:pic>
      <p:sp>
        <p:nvSpPr>
          <p:cNvPr id="8" name="Подзаглавие 6">
            <a:extLst>
              <a:ext uri="{FF2B5EF4-FFF2-40B4-BE49-F238E27FC236}">
                <a16:creationId xmlns:a16="http://schemas.microsoft.com/office/drawing/2014/main" id="{76BEA2A5-9768-65F9-34E1-49826F443FA7}"/>
              </a:ext>
            </a:extLst>
          </p:cNvPr>
          <p:cNvSpPr>
            <a:spLocks noGrp="1"/>
          </p:cNvSpPr>
          <p:nvPr>
            <p:ph type="subTitle" idx="1"/>
          </p:nvPr>
        </p:nvSpPr>
        <p:spPr>
          <a:xfrm>
            <a:off x="1463040" y="3602037"/>
            <a:ext cx="4699872" cy="2446338"/>
          </a:xfrm>
        </p:spPr>
        <p:txBody>
          <a:bodyPr>
            <a:normAutofit fontScale="92500" lnSpcReduction="10000"/>
          </a:bodyPr>
          <a:lstStyle/>
          <a:p>
            <a:pPr algn="l"/>
            <a:r>
              <a:rPr lang="en-GB" sz="1700" dirty="0">
                <a:latin typeface="Arial" panose="020B0604020202020204" pitchFamily="34" charset="0"/>
                <a:cs typeface="Arial" panose="020B0604020202020204" pitchFamily="34" charset="0"/>
              </a:rPr>
              <a:t>STUDENT NAME –MARIANA SLAVCHEVA</a:t>
            </a:r>
          </a:p>
          <a:p>
            <a:pPr algn="l"/>
            <a:endParaRPr lang="en-GB" sz="1700" dirty="0">
              <a:latin typeface="Arial" panose="020B0604020202020204" pitchFamily="34" charset="0"/>
              <a:cs typeface="Arial" panose="020B0604020202020204" pitchFamily="34" charset="0"/>
            </a:endParaRPr>
          </a:p>
          <a:p>
            <a:pPr algn="l"/>
            <a:r>
              <a:rPr lang="en-GB" sz="1700" dirty="0">
                <a:latin typeface="Arial" panose="020B0604020202020204" pitchFamily="34" charset="0"/>
                <a:cs typeface="Arial" panose="020B0604020202020204" pitchFamily="34" charset="0"/>
              </a:rPr>
              <a:t>STUDENT NUMBER-2025197</a:t>
            </a:r>
          </a:p>
          <a:p>
            <a:pPr algn="l"/>
            <a:endParaRPr lang="en-GB" sz="1700" dirty="0">
              <a:latin typeface="Arial" panose="020B0604020202020204" pitchFamily="34" charset="0"/>
              <a:cs typeface="Arial" panose="020B0604020202020204" pitchFamily="34" charset="0"/>
            </a:endParaRPr>
          </a:p>
          <a:p>
            <a:pPr algn="l"/>
            <a:r>
              <a:rPr lang="en-GB" sz="1700" dirty="0">
                <a:latin typeface="Arial" panose="020B0604020202020204" pitchFamily="34" charset="0"/>
                <a:cs typeface="Arial" panose="020B0604020202020204" pitchFamily="34" charset="0"/>
              </a:rPr>
              <a:t>MODUL NAME-BMSW 4002 </a:t>
            </a:r>
          </a:p>
          <a:p>
            <a:pPr algn="l"/>
            <a:r>
              <a:rPr lang="en-GB" sz="1700" dirty="0">
                <a:latin typeface="Arial" panose="020B0604020202020204" pitchFamily="34" charset="0"/>
                <a:cs typeface="Arial" panose="020B0604020202020204" pitchFamily="34" charset="0"/>
              </a:rPr>
              <a:t>TASK 2-GROUP PRESENTATION</a:t>
            </a:r>
          </a:p>
          <a:p>
            <a:pPr algn="l"/>
            <a:r>
              <a:rPr lang="en-GB" sz="1700" dirty="0">
                <a:latin typeface="Arial" panose="020B0604020202020204" pitchFamily="34" charset="0"/>
                <a:cs typeface="Arial" panose="020B0604020202020204" pitchFamily="34" charset="0"/>
              </a:rPr>
              <a:t>STRATEGIES FOR EFFECTIVE COMMUNICATION IN A BUSINESS SETTING</a:t>
            </a:r>
          </a:p>
        </p:txBody>
      </p:sp>
      <p:sp>
        <p:nvSpPr>
          <p:cNvPr id="45" name="Rectangle 44">
            <a:extLst>
              <a:ext uri="{FF2B5EF4-FFF2-40B4-BE49-F238E27FC236}">
                <a16:creationId xmlns:a16="http://schemas.microsoft.com/office/drawing/2014/main" id="{5E5DD906-633A-445F-8E7F-1DB86FB38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9764" y="685797"/>
            <a:ext cx="118872" cy="15504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CFDD1C9F-9A01-47F5-BE1A-443BF602BB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73128" y="6172201"/>
            <a:ext cx="118872"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910796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5177758-12DD-4CC9-902C-4B9C51CB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07B74A1-AC23-4029-85C2-6C2D4C2772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133600" y="685800"/>
            <a:ext cx="10058400" cy="5486400"/>
          </a:xfrm>
          <a:prstGeom prst="rect">
            <a:avLst/>
          </a:prstGeom>
          <a:solidFill>
            <a:schemeClr val="bg1">
              <a:lumMod val="9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dirty="0">
              <a:ln>
                <a:noFill/>
              </a:ln>
              <a:solidFill>
                <a:srgbClr val="000000"/>
              </a:solidFill>
              <a:effectLst/>
              <a:uFillTx/>
              <a:latin typeface="Helvetica Neue Medium"/>
              <a:ea typeface="Helvetica Neue Medium"/>
              <a:cs typeface="Helvetica Neue Medium"/>
              <a:sym typeface="Helvetica Neue Medium"/>
            </a:endParaRPr>
          </a:p>
        </p:txBody>
      </p:sp>
      <p:sp>
        <p:nvSpPr>
          <p:cNvPr id="4" name="Заглавие 1">
            <a:extLst>
              <a:ext uri="{FF2B5EF4-FFF2-40B4-BE49-F238E27FC236}">
                <a16:creationId xmlns:a16="http://schemas.microsoft.com/office/drawing/2014/main" id="{203AF120-1508-95E5-6F83-6C11C59DC29A}"/>
              </a:ext>
            </a:extLst>
          </p:cNvPr>
          <p:cNvSpPr>
            <a:spLocks noGrp="1"/>
          </p:cNvSpPr>
          <p:nvPr>
            <p:ph type="title"/>
          </p:nvPr>
        </p:nvSpPr>
        <p:spPr>
          <a:xfrm>
            <a:off x="5907024" y="685801"/>
            <a:ext cx="5776976" cy="1716314"/>
          </a:xfrm>
        </p:spPr>
        <p:txBody>
          <a:bodyPr anchor="t">
            <a:normAutofit/>
          </a:bodyPr>
          <a:lstStyle/>
          <a:p>
            <a:r>
              <a:rPr lang="en-GB" sz="5000">
                <a:latin typeface="Arial" panose="020B0604020202020204" pitchFamily="34" charset="0"/>
                <a:cs typeface="Arial" panose="020B0604020202020204" pitchFamily="34" charset="0"/>
              </a:rPr>
              <a:t>TABLE OF CONTENT</a:t>
            </a:r>
          </a:p>
        </p:txBody>
      </p:sp>
      <p:sp>
        <p:nvSpPr>
          <p:cNvPr id="15" name="Graphic 14">
            <a:extLst>
              <a:ext uri="{FF2B5EF4-FFF2-40B4-BE49-F238E27FC236}">
                <a16:creationId xmlns:a16="http://schemas.microsoft.com/office/drawing/2014/main" id="{30FF6FEE-5B11-4DDB-8635-80A9798441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3436499"/>
            <a:ext cx="2743200" cy="2746621"/>
          </a:xfrm>
          <a:custGeom>
            <a:avLst/>
            <a:gdLst>
              <a:gd name="connsiteX0" fmla="*/ 2616327 w 2616326"/>
              <a:gd name="connsiteY0" fmla="*/ 634841 h 2618803"/>
              <a:gd name="connsiteX1" fmla="*/ 2616327 w 2616326"/>
              <a:gd name="connsiteY1" fmla="*/ 0 h 2618803"/>
              <a:gd name="connsiteX2" fmla="*/ 0 w 2616326"/>
              <a:gd name="connsiteY2" fmla="*/ 0 h 2618803"/>
              <a:gd name="connsiteX3" fmla="*/ 0 w 2616326"/>
              <a:gd name="connsiteY3" fmla="*/ 2618804 h 2618803"/>
              <a:gd name="connsiteX4" fmla="*/ 634270 w 2616326"/>
              <a:gd name="connsiteY4" fmla="*/ 2618804 h 2618803"/>
              <a:gd name="connsiteX5" fmla="*/ 2616327 w 2616326"/>
              <a:gd name="connsiteY5" fmla="*/ 634841 h 2618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6326" h="2618803">
                <a:moveTo>
                  <a:pt x="2616327" y="634841"/>
                </a:moveTo>
                <a:lnTo>
                  <a:pt x="2616327" y="0"/>
                </a:lnTo>
                <a:lnTo>
                  <a:pt x="0" y="0"/>
                </a:lnTo>
                <a:lnTo>
                  <a:pt x="0" y="2618804"/>
                </a:lnTo>
                <a:lnTo>
                  <a:pt x="634270" y="2618804"/>
                </a:lnTo>
                <a:cubicBezTo>
                  <a:pt x="634270" y="1523143"/>
                  <a:pt x="1521619" y="634841"/>
                  <a:pt x="2616327" y="634841"/>
                </a:cubicBezTo>
                <a:close/>
              </a:path>
            </a:pathLst>
          </a:custGeom>
          <a:solidFill>
            <a:schemeClr val="accent2"/>
          </a:solidFill>
          <a:ln w="9525" cap="flat">
            <a:noFill/>
            <a:prstDash val="solid"/>
            <a:miter/>
          </a:ln>
        </p:spPr>
        <p:txBody>
          <a:bodyPr rtlCol="0" anchor="ctr"/>
          <a:lstStyle/>
          <a:p>
            <a:endParaRPr lang="en-US"/>
          </a:p>
        </p:txBody>
      </p:sp>
      <p:pic>
        <p:nvPicPr>
          <p:cNvPr id="8" name="Graphic 7" descr="Комуникации">
            <a:extLst>
              <a:ext uri="{FF2B5EF4-FFF2-40B4-BE49-F238E27FC236}">
                <a16:creationId xmlns:a16="http://schemas.microsoft.com/office/drawing/2014/main" id="{68B76C10-3371-F42C-FD94-9852808183C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06759" y="914399"/>
            <a:ext cx="5072883" cy="5072883"/>
          </a:xfrm>
          <a:prstGeom prst="rect">
            <a:avLst/>
          </a:prstGeom>
        </p:spPr>
      </p:pic>
      <p:sp>
        <p:nvSpPr>
          <p:cNvPr id="17" name="Rectangle 16">
            <a:extLst>
              <a:ext uri="{FF2B5EF4-FFF2-40B4-BE49-F238E27FC236}">
                <a16:creationId xmlns:a16="http://schemas.microsoft.com/office/drawing/2014/main" id="{AD949E97-66D7-467B-BDD7-5166EF523B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96128" y="685797"/>
            <a:ext cx="118872" cy="15504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Graphic 14">
            <a:extLst>
              <a:ext uri="{FF2B5EF4-FFF2-40B4-BE49-F238E27FC236}">
                <a16:creationId xmlns:a16="http://schemas.microsoft.com/office/drawing/2014/main" id="{29C6353F-64ED-4D08-9A61-1E27D87466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3436499"/>
            <a:ext cx="2743200" cy="2746621"/>
          </a:xfrm>
          <a:custGeom>
            <a:avLst/>
            <a:gdLst>
              <a:gd name="connsiteX0" fmla="*/ 2616327 w 2616326"/>
              <a:gd name="connsiteY0" fmla="*/ 634841 h 2618803"/>
              <a:gd name="connsiteX1" fmla="*/ 2616327 w 2616326"/>
              <a:gd name="connsiteY1" fmla="*/ 0 h 2618803"/>
              <a:gd name="connsiteX2" fmla="*/ 0 w 2616326"/>
              <a:gd name="connsiteY2" fmla="*/ 0 h 2618803"/>
              <a:gd name="connsiteX3" fmla="*/ 0 w 2616326"/>
              <a:gd name="connsiteY3" fmla="*/ 2618804 h 2618803"/>
              <a:gd name="connsiteX4" fmla="*/ 634270 w 2616326"/>
              <a:gd name="connsiteY4" fmla="*/ 2618804 h 2618803"/>
              <a:gd name="connsiteX5" fmla="*/ 2616327 w 2616326"/>
              <a:gd name="connsiteY5" fmla="*/ 634841 h 2618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6326" h="2618803">
                <a:moveTo>
                  <a:pt x="2616327" y="634841"/>
                </a:moveTo>
                <a:lnTo>
                  <a:pt x="2616327" y="0"/>
                </a:lnTo>
                <a:lnTo>
                  <a:pt x="0" y="0"/>
                </a:lnTo>
                <a:lnTo>
                  <a:pt x="0" y="2618804"/>
                </a:lnTo>
                <a:lnTo>
                  <a:pt x="634270" y="2618804"/>
                </a:lnTo>
                <a:cubicBezTo>
                  <a:pt x="634270" y="1523143"/>
                  <a:pt x="1521619" y="634841"/>
                  <a:pt x="2616327" y="634841"/>
                </a:cubicBezTo>
                <a:close/>
              </a:path>
            </a:pathLst>
          </a:custGeom>
          <a:solidFill>
            <a:schemeClr val="accent2">
              <a:alpha val="50000"/>
            </a:schemeClr>
          </a:solidFill>
          <a:ln w="9525" cap="flat">
            <a:noFill/>
            <a:prstDash val="solid"/>
            <a:miter/>
          </a:ln>
        </p:spPr>
        <p:txBody>
          <a:bodyPr rtlCol="0" anchor="ctr"/>
          <a:lstStyle/>
          <a:p>
            <a:endParaRPr lang="en-US"/>
          </a:p>
        </p:txBody>
      </p:sp>
      <p:sp>
        <p:nvSpPr>
          <p:cNvPr id="3" name="Контейнер за съдържание 2">
            <a:extLst>
              <a:ext uri="{FF2B5EF4-FFF2-40B4-BE49-F238E27FC236}">
                <a16:creationId xmlns:a16="http://schemas.microsoft.com/office/drawing/2014/main" id="{6877CF26-4E40-0B67-3E68-F4F4546EFCFB}"/>
              </a:ext>
            </a:extLst>
          </p:cNvPr>
          <p:cNvSpPr>
            <a:spLocks noGrp="1"/>
          </p:cNvSpPr>
          <p:nvPr>
            <p:ph idx="1"/>
          </p:nvPr>
        </p:nvSpPr>
        <p:spPr>
          <a:xfrm>
            <a:off x="5907024" y="2575345"/>
            <a:ext cx="5776976" cy="3498885"/>
          </a:xfrm>
        </p:spPr>
        <p:txBody>
          <a:bodyPr>
            <a:normAutofit/>
          </a:bodyPr>
          <a:lstStyle/>
          <a:p>
            <a:r>
              <a:rPr lang="en-GB" sz="1800" dirty="0"/>
              <a:t>-</a:t>
            </a:r>
            <a:r>
              <a:rPr lang="en-GB" sz="1800" dirty="0">
                <a:latin typeface="Arial" panose="020B0604020202020204" pitchFamily="34" charset="0"/>
                <a:cs typeface="Arial" panose="020B0604020202020204" pitchFamily="34" charset="0"/>
              </a:rPr>
              <a:t>Introduction</a:t>
            </a:r>
          </a:p>
          <a:p>
            <a:r>
              <a:rPr lang="en-GB" sz="1800" dirty="0">
                <a:latin typeface="Arial" panose="020B0604020202020204" pitchFamily="34" charset="0"/>
                <a:cs typeface="Arial" panose="020B0604020202020204" pitchFamily="34" charset="0"/>
              </a:rPr>
              <a:t>-Theories relating to models of communication                                          </a:t>
            </a:r>
          </a:p>
          <a:p>
            <a:r>
              <a:rPr lang="en-GB" sz="1800" dirty="0">
                <a:latin typeface="Arial" panose="020B0604020202020204" pitchFamily="34" charset="0"/>
                <a:cs typeface="Arial" panose="020B0604020202020204" pitchFamily="34" charset="0"/>
              </a:rPr>
              <a:t>-Types of barriers</a:t>
            </a:r>
          </a:p>
          <a:p>
            <a:r>
              <a:rPr lang="en-GB" sz="1800" dirty="0">
                <a:latin typeface="Arial" panose="020B0604020202020204" pitchFamily="34" charset="0"/>
                <a:cs typeface="Arial" panose="020B0604020202020204" pitchFamily="34" charset="0"/>
              </a:rPr>
              <a:t>-The channels of communication that can be used</a:t>
            </a:r>
          </a:p>
          <a:p>
            <a:r>
              <a:rPr lang="en-GB" sz="1800" dirty="0">
                <a:latin typeface="Arial" panose="020B0604020202020204" pitchFamily="34" charset="0"/>
                <a:cs typeface="Arial" panose="020B0604020202020204" pitchFamily="34" charset="0"/>
              </a:rPr>
              <a:t>-The benefits of effective communication </a:t>
            </a:r>
            <a:endParaRPr lang="bg-BG" sz="1800" dirty="0">
              <a:latin typeface="Arial" panose="020B0604020202020204" pitchFamily="34" charset="0"/>
              <a:cs typeface="Arial" panose="020B0604020202020204" pitchFamily="34" charset="0"/>
            </a:endParaRPr>
          </a:p>
          <a:p>
            <a:r>
              <a:rPr lang="bg-BG" sz="1800" dirty="0">
                <a:latin typeface="Arial" panose="020B0604020202020204" pitchFamily="34" charset="0"/>
                <a:cs typeface="Arial" panose="020B0604020202020204" pitchFamily="34" charset="0"/>
              </a:rPr>
              <a:t>-</a:t>
            </a:r>
            <a:r>
              <a:rPr lang="en-GB" sz="1800" dirty="0">
                <a:latin typeface="Arial" panose="020B0604020202020204" pitchFamily="34" charset="0"/>
                <a:cs typeface="Arial" panose="020B0604020202020204" pitchFamily="34" charset="0"/>
              </a:rPr>
              <a:t>Conclusion</a:t>
            </a:r>
          </a:p>
          <a:p>
            <a:r>
              <a:rPr lang="en-GB" sz="1800" dirty="0">
                <a:latin typeface="Arial" panose="020B0604020202020204" pitchFamily="34" charset="0"/>
                <a:cs typeface="Arial" panose="020B0604020202020204" pitchFamily="34" charset="0"/>
              </a:rPr>
              <a:t>-References</a:t>
            </a:r>
            <a:endParaRPr lang="en-GB" sz="1800" dirty="0"/>
          </a:p>
        </p:txBody>
      </p:sp>
      <p:sp>
        <p:nvSpPr>
          <p:cNvPr id="21" name="Rectangle 20">
            <a:extLst>
              <a:ext uri="{FF2B5EF4-FFF2-40B4-BE49-F238E27FC236}">
                <a16:creationId xmlns:a16="http://schemas.microsoft.com/office/drawing/2014/main" id="{F611A8EB-A9A5-412E-B620-0BFA41C6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73128" y="6172201"/>
            <a:ext cx="118872"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10433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023CF47B-80F0-F6FD-9FFE-A7E58607078B}"/>
              </a:ext>
            </a:extLst>
          </p:cNvPr>
          <p:cNvSpPr>
            <a:spLocks noGrp="1"/>
          </p:cNvSpPr>
          <p:nvPr>
            <p:ph type="title"/>
          </p:nvPr>
        </p:nvSpPr>
        <p:spPr>
          <a:xfrm>
            <a:off x="686834" y="1153572"/>
            <a:ext cx="3200400" cy="4461163"/>
          </a:xfrm>
        </p:spPr>
        <p:txBody>
          <a:bodyPr>
            <a:normAutofit/>
          </a:bodyPr>
          <a:lstStyle/>
          <a:p>
            <a:r>
              <a:rPr lang="en-GB" sz="3100">
                <a:solidFill>
                  <a:srgbClr val="FFFFFF"/>
                </a:solidFill>
                <a:latin typeface="Arial" panose="020B0604020202020204" pitchFamily="34" charset="0"/>
                <a:cs typeface="Arial" panose="020B0604020202020204" pitchFamily="34" charset="0"/>
              </a:rPr>
              <a:t>INTRODUCTION</a:t>
            </a: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Контейнер за съдържание 2">
            <a:extLst>
              <a:ext uri="{FF2B5EF4-FFF2-40B4-BE49-F238E27FC236}">
                <a16:creationId xmlns:a16="http://schemas.microsoft.com/office/drawing/2014/main" id="{8EA88EB3-D589-5C4E-0849-C8FD077D275D}"/>
              </a:ext>
            </a:extLst>
          </p:cNvPr>
          <p:cNvSpPr>
            <a:spLocks noGrp="1"/>
          </p:cNvSpPr>
          <p:nvPr>
            <p:ph idx="1"/>
          </p:nvPr>
        </p:nvSpPr>
        <p:spPr>
          <a:xfrm>
            <a:off x="4447308" y="591344"/>
            <a:ext cx="6906491" cy="5585619"/>
          </a:xfrm>
        </p:spPr>
        <p:txBody>
          <a:bodyPr anchor="ctr">
            <a:normAutofit/>
          </a:bodyPr>
          <a:lstStyle/>
          <a:p>
            <a:r>
              <a:rPr lang="en-GB" dirty="0">
                <a:latin typeface="Arial" panose="020B0604020202020204" pitchFamily="34" charset="0"/>
                <a:cs typeface="Arial" panose="020B0604020202020204" pitchFamily="34" charset="0"/>
              </a:rPr>
              <a:t>Communication is vital in an organization. This presentation is intended to show the theories to models of communications.  Also the cannels of communication that can be used. In every organization barriers appear for that, here I have described what they may be and how they will prevent the organization. </a:t>
            </a:r>
          </a:p>
        </p:txBody>
      </p:sp>
    </p:spTree>
    <p:extLst>
      <p:ext uri="{BB962C8B-B14F-4D97-AF65-F5344CB8AC3E}">
        <p14:creationId xmlns:p14="http://schemas.microsoft.com/office/powerpoint/2010/main" val="2492124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578B5536-0B3B-945B-CB84-175BE6280EA0}"/>
              </a:ext>
            </a:extLst>
          </p:cNvPr>
          <p:cNvSpPr>
            <a:spLocks noGrp="1"/>
          </p:cNvSpPr>
          <p:nvPr>
            <p:ph type="title"/>
          </p:nvPr>
        </p:nvSpPr>
        <p:spPr>
          <a:xfrm>
            <a:off x="686834" y="1153572"/>
            <a:ext cx="3200400" cy="4461163"/>
          </a:xfrm>
        </p:spPr>
        <p:txBody>
          <a:bodyPr>
            <a:normAutofit/>
          </a:bodyPr>
          <a:lstStyle/>
          <a:p>
            <a:r>
              <a:rPr lang="en-GB" sz="3100">
                <a:solidFill>
                  <a:srgbClr val="FFFFFF"/>
                </a:solidFill>
              </a:rPr>
              <a:t>THEORIES RELATING TO MODELS OF COMMUNICATION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Контейнер за съдържание 2">
            <a:extLst>
              <a:ext uri="{FF2B5EF4-FFF2-40B4-BE49-F238E27FC236}">
                <a16:creationId xmlns:a16="http://schemas.microsoft.com/office/drawing/2014/main" id="{BB4BAB5E-D49F-CB2B-7043-EB48C6BA55B4}"/>
              </a:ext>
            </a:extLst>
          </p:cNvPr>
          <p:cNvSpPr>
            <a:spLocks noGrp="1"/>
          </p:cNvSpPr>
          <p:nvPr>
            <p:ph idx="1"/>
          </p:nvPr>
        </p:nvSpPr>
        <p:spPr>
          <a:xfrm>
            <a:off x="4447308" y="591344"/>
            <a:ext cx="6906491" cy="5585619"/>
          </a:xfrm>
        </p:spPr>
        <p:txBody>
          <a:bodyPr anchor="ctr">
            <a:normAutofit/>
          </a:bodyPr>
          <a:lstStyle/>
          <a:p>
            <a:r>
              <a:rPr lang="en-GB" sz="2600" dirty="0"/>
              <a:t>-Shannon and Weaver Model</a:t>
            </a:r>
            <a:r>
              <a:rPr lang="bg-BG" sz="2600" dirty="0"/>
              <a:t>-</a:t>
            </a:r>
            <a:r>
              <a:rPr lang="en-GB" sz="2600" dirty="0"/>
              <a:t>according to this model, human communication can be divided into 6 concepts: sender, encoder, channel, noise, decoder, and receiver. </a:t>
            </a:r>
          </a:p>
          <a:p>
            <a:r>
              <a:rPr lang="en-GB" sz="2600" dirty="0"/>
              <a:t>-</a:t>
            </a:r>
            <a:r>
              <a:rPr lang="en-GB" sz="2600" dirty="0" err="1"/>
              <a:t>Berlo’s</a:t>
            </a:r>
            <a:r>
              <a:rPr lang="en-GB" sz="2600" dirty="0"/>
              <a:t> Model</a:t>
            </a:r>
            <a:r>
              <a:rPr lang="bg-BG" sz="2600" dirty="0"/>
              <a:t>-</a:t>
            </a:r>
            <a:r>
              <a:rPr lang="en-GB" sz="2600" dirty="0"/>
              <a:t>the Model is based on encoding and decoding before the sender sends and before the receiver receives the message. </a:t>
            </a:r>
            <a:r>
              <a:rPr lang="en-GB" sz="2600" dirty="0" err="1"/>
              <a:t>Berlo’s</a:t>
            </a:r>
            <a:r>
              <a:rPr lang="en-GB" sz="2600" dirty="0"/>
              <a:t> Model has four components-sender, message, channel and receiver.</a:t>
            </a:r>
          </a:p>
          <a:p>
            <a:r>
              <a:rPr lang="en-GB" sz="2600" dirty="0"/>
              <a:t>-Schramm’s Interactive model-a two-ways process where the receiver and sender take turns sending messages. Communication is not complete until one receive feedback.</a:t>
            </a:r>
          </a:p>
        </p:txBody>
      </p:sp>
    </p:spTree>
    <p:extLst>
      <p:ext uri="{BB962C8B-B14F-4D97-AF65-F5344CB8AC3E}">
        <p14:creationId xmlns:p14="http://schemas.microsoft.com/office/powerpoint/2010/main" val="2973630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8A23142E-C21C-24E9-4111-00BBF38016E8}"/>
              </a:ext>
            </a:extLst>
          </p:cNvPr>
          <p:cNvSpPr>
            <a:spLocks noGrp="1"/>
          </p:cNvSpPr>
          <p:nvPr>
            <p:ph type="title"/>
          </p:nvPr>
        </p:nvSpPr>
        <p:spPr>
          <a:xfrm>
            <a:off x="5297762" y="329184"/>
            <a:ext cx="6251110" cy="1783080"/>
          </a:xfrm>
        </p:spPr>
        <p:txBody>
          <a:bodyPr anchor="b">
            <a:normAutofit/>
          </a:bodyPr>
          <a:lstStyle/>
          <a:p>
            <a:r>
              <a:rPr lang="en-GB" sz="3800"/>
              <a:t>TYPES OF BARRIERS THAT CAN PREVENT ERFFECTIVE COMMUNICATION </a:t>
            </a:r>
          </a:p>
        </p:txBody>
      </p:sp>
      <p:pic>
        <p:nvPicPr>
          <p:cNvPr id="5" name="Picture 4" descr="Hand with red strings">
            <a:extLst>
              <a:ext uri="{FF2B5EF4-FFF2-40B4-BE49-F238E27FC236}">
                <a16:creationId xmlns:a16="http://schemas.microsoft.com/office/drawing/2014/main" id="{04AEF575-D3F1-1429-2E59-DC0C9F031D73}"/>
              </a:ext>
            </a:extLst>
          </p:cNvPr>
          <p:cNvPicPr>
            <a:picLocks noChangeAspect="1"/>
          </p:cNvPicPr>
          <p:nvPr/>
        </p:nvPicPr>
        <p:blipFill rotWithShape="1">
          <a:blip r:embed="rId2"/>
          <a:srcRect l="29327" r="25341"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Контейнер за съдържание 2">
            <a:extLst>
              <a:ext uri="{FF2B5EF4-FFF2-40B4-BE49-F238E27FC236}">
                <a16:creationId xmlns:a16="http://schemas.microsoft.com/office/drawing/2014/main" id="{521B3188-D749-47FA-4FC0-13A81416135E}"/>
              </a:ext>
            </a:extLst>
          </p:cNvPr>
          <p:cNvSpPr>
            <a:spLocks noGrp="1"/>
          </p:cNvSpPr>
          <p:nvPr>
            <p:ph idx="1"/>
          </p:nvPr>
        </p:nvSpPr>
        <p:spPr>
          <a:xfrm>
            <a:off x="5297762" y="2706624"/>
            <a:ext cx="6251110" cy="3483864"/>
          </a:xfrm>
        </p:spPr>
        <p:txBody>
          <a:bodyPr>
            <a:normAutofit/>
          </a:bodyPr>
          <a:lstStyle/>
          <a:p>
            <a:r>
              <a:rPr lang="en-GB" sz="2200" dirty="0"/>
              <a:t>Let’s look at the meaning of the word barrier, it is an obstacle that appears at a given time and situation and complicates a given process completely or partially. </a:t>
            </a:r>
            <a:endParaRPr lang="bg-BG" sz="2200" dirty="0"/>
          </a:p>
          <a:p>
            <a:r>
              <a:rPr lang="en-GB" sz="2200" dirty="0"/>
              <a:t>Barriers can lead to confusion in the message, which in turn leads to wasted money and time. For this, effective communication is vital.</a:t>
            </a:r>
          </a:p>
        </p:txBody>
      </p:sp>
    </p:spTree>
    <p:extLst>
      <p:ext uri="{BB962C8B-B14F-4D97-AF65-F5344CB8AC3E}">
        <p14:creationId xmlns:p14="http://schemas.microsoft.com/office/powerpoint/2010/main" val="14749044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85F44C14-8D09-DA75-9036-46EC4D931DB6}"/>
              </a:ext>
            </a:extLst>
          </p:cNvPr>
          <p:cNvSpPr>
            <a:spLocks noGrp="1"/>
          </p:cNvSpPr>
          <p:nvPr>
            <p:ph type="title"/>
          </p:nvPr>
        </p:nvSpPr>
        <p:spPr>
          <a:xfrm>
            <a:off x="635000" y="640823"/>
            <a:ext cx="3418659" cy="5583148"/>
          </a:xfrm>
        </p:spPr>
        <p:txBody>
          <a:bodyPr anchor="ctr">
            <a:normAutofit/>
          </a:bodyPr>
          <a:lstStyle/>
          <a:p>
            <a:r>
              <a:rPr lang="en-GB" sz="3400"/>
              <a:t>BARRIERS IN COMMUNICATION</a:t>
            </a:r>
            <a:br>
              <a:rPr lang="en-GB" sz="3400"/>
            </a:br>
            <a:endParaRPr lang="en-GB" sz="3400"/>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Контейнер за съдържание 5">
            <a:extLst>
              <a:ext uri="{FF2B5EF4-FFF2-40B4-BE49-F238E27FC236}">
                <a16:creationId xmlns:a16="http://schemas.microsoft.com/office/drawing/2014/main" id="{5B1E121D-F9D6-7B82-7F35-22E40B3CC408}"/>
              </a:ext>
            </a:extLst>
          </p:cNvPr>
          <p:cNvSpPr>
            <a:spLocks noGrp="1"/>
          </p:cNvSpPr>
          <p:nvPr>
            <p:ph idx="1"/>
          </p:nvPr>
        </p:nvSpPr>
        <p:spPr>
          <a:xfrm>
            <a:off x="4341694" y="390525"/>
            <a:ext cx="7012106" cy="5786438"/>
          </a:xfrm>
        </p:spPr>
        <p:txBody>
          <a:bodyPr/>
          <a:lstStyle/>
          <a:p>
            <a:r>
              <a:rPr lang="en-GB" dirty="0"/>
              <a:t>-National culture</a:t>
            </a:r>
          </a:p>
          <a:p>
            <a:r>
              <a:rPr lang="en-GB" dirty="0"/>
              <a:t>Language</a:t>
            </a:r>
          </a:p>
          <a:p>
            <a:r>
              <a:rPr lang="en-GB" dirty="0" err="1"/>
              <a:t>Defendiveness</a:t>
            </a:r>
            <a:endParaRPr lang="en-GB" dirty="0"/>
          </a:p>
          <a:p>
            <a:r>
              <a:rPr lang="en-GB" dirty="0"/>
              <a:t>-</a:t>
            </a:r>
            <a:r>
              <a:rPr lang="en-GB" dirty="0" err="1"/>
              <a:t>Filteringemotions</a:t>
            </a:r>
            <a:endParaRPr lang="en-GB" dirty="0"/>
          </a:p>
          <a:p>
            <a:r>
              <a:rPr lang="en-GB" dirty="0"/>
              <a:t>-Information overload</a:t>
            </a:r>
          </a:p>
          <a:p>
            <a:r>
              <a:rPr lang="en-GB" dirty="0"/>
              <a:t>-Emotions</a:t>
            </a:r>
          </a:p>
        </p:txBody>
      </p:sp>
    </p:spTree>
    <p:extLst>
      <p:ext uri="{BB962C8B-B14F-4D97-AF65-F5344CB8AC3E}">
        <p14:creationId xmlns:p14="http://schemas.microsoft.com/office/powerpoint/2010/main" val="22969175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Заглавие 1">
            <a:extLst>
              <a:ext uri="{FF2B5EF4-FFF2-40B4-BE49-F238E27FC236}">
                <a16:creationId xmlns:a16="http://schemas.microsoft.com/office/drawing/2014/main" id="{498B78C8-1939-22C9-B194-7DB4BE981176}"/>
              </a:ext>
            </a:extLst>
          </p:cNvPr>
          <p:cNvSpPr>
            <a:spLocks noGrp="1"/>
          </p:cNvSpPr>
          <p:nvPr>
            <p:ph type="title"/>
          </p:nvPr>
        </p:nvSpPr>
        <p:spPr>
          <a:xfrm>
            <a:off x="1188069" y="381935"/>
            <a:ext cx="4008583" cy="5974414"/>
          </a:xfrm>
        </p:spPr>
        <p:txBody>
          <a:bodyPr anchor="ctr">
            <a:normAutofit/>
          </a:bodyPr>
          <a:lstStyle/>
          <a:p>
            <a:r>
              <a:rPr lang="en-GB" sz="6800">
                <a:solidFill>
                  <a:srgbClr val="FFFFFF"/>
                </a:solidFill>
              </a:rPr>
              <a:t>NATIONAL CULTURE</a:t>
            </a:r>
          </a:p>
        </p:txBody>
      </p:sp>
      <p:grpSp>
        <p:nvGrpSpPr>
          <p:cNvPr id="12" name="Group 11">
            <a:extLst>
              <a:ext uri="{FF2B5EF4-FFF2-40B4-BE49-F238E27FC236}">
                <a16:creationId xmlns:a16="http://schemas.microsoft.com/office/drawing/2014/main" id="{0474DF76-993E-44DE-AFB0-C416182ACEC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892" y="554152"/>
            <a:ext cx="574177" cy="1075866"/>
            <a:chOff x="613892" y="554152"/>
            <a:chExt cx="574177" cy="1075866"/>
          </a:xfrm>
          <a:solidFill>
            <a:srgbClr val="FFFFFF"/>
          </a:solidFill>
        </p:grpSpPr>
        <p:sp>
          <p:nvSpPr>
            <p:cNvPr id="13"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grp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grpFill/>
            <a:ln w="516" cap="flat">
              <a:noFill/>
              <a:prstDash val="solid"/>
              <a:miter/>
            </a:ln>
          </p:spPr>
          <p:txBody>
            <a:bodyPr rtlCol="0" anchor="ctr"/>
            <a:lstStyle/>
            <a:p>
              <a:endParaRPr lang="en-US"/>
            </a:p>
          </p:txBody>
        </p:sp>
        <p:sp>
          <p:nvSpPr>
            <p:cNvPr id="15"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grpFill/>
            <a:ln w="751" cap="flat">
              <a:noFill/>
              <a:prstDash val="solid"/>
              <a:miter/>
            </a:ln>
          </p:spPr>
          <p:txBody>
            <a:bodyPr rtlCol="0" anchor="ctr"/>
            <a:lstStyle/>
            <a:p>
              <a:endParaRPr lang="en-US"/>
            </a:p>
          </p:txBody>
        </p:sp>
      </p:grpSp>
      <p:sp>
        <p:nvSpPr>
          <p:cNvPr id="3" name="Контейнер за съдържание 2">
            <a:extLst>
              <a:ext uri="{FF2B5EF4-FFF2-40B4-BE49-F238E27FC236}">
                <a16:creationId xmlns:a16="http://schemas.microsoft.com/office/drawing/2014/main" id="{7E89AB83-994D-2FCA-6221-B765F713A7EB}"/>
              </a:ext>
            </a:extLst>
          </p:cNvPr>
          <p:cNvSpPr>
            <a:spLocks noGrp="1"/>
          </p:cNvSpPr>
          <p:nvPr>
            <p:ph idx="1"/>
          </p:nvPr>
        </p:nvSpPr>
        <p:spPr>
          <a:xfrm>
            <a:off x="6297233" y="518400"/>
            <a:ext cx="4771607" cy="5837949"/>
          </a:xfrm>
        </p:spPr>
        <p:txBody>
          <a:bodyPr anchor="ctr">
            <a:normAutofit/>
          </a:bodyPr>
          <a:lstStyle/>
          <a:p>
            <a:r>
              <a:rPr lang="en-GB" sz="2000" dirty="0">
                <a:solidFill>
                  <a:schemeClr val="tx1">
                    <a:alpha val="80000"/>
                  </a:schemeClr>
                </a:solidFill>
              </a:rPr>
              <a:t>Everyone has a different intelligence in themselves, some speak harshly and for them this is normal, other are disgusted by this type of speaking. This is why everyone needs to keep a normal tone and culture when communicating with their team.</a:t>
            </a:r>
          </a:p>
        </p:txBody>
      </p:sp>
      <p:cxnSp>
        <p:nvCxnSpPr>
          <p:cNvPr id="17" name="Straight Connector 16">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664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Заглавие 1">
            <a:extLst>
              <a:ext uri="{FF2B5EF4-FFF2-40B4-BE49-F238E27FC236}">
                <a16:creationId xmlns:a16="http://schemas.microsoft.com/office/drawing/2014/main" id="{C629E5CF-C068-7DC5-F9A1-B86EB1AD64AD}"/>
              </a:ext>
            </a:extLst>
          </p:cNvPr>
          <p:cNvSpPr>
            <a:spLocks noGrp="1"/>
          </p:cNvSpPr>
          <p:nvPr>
            <p:ph type="title"/>
          </p:nvPr>
        </p:nvSpPr>
        <p:spPr>
          <a:xfrm>
            <a:off x="841246" y="673770"/>
            <a:ext cx="3644489" cy="2414488"/>
          </a:xfrm>
        </p:spPr>
        <p:txBody>
          <a:bodyPr anchor="t">
            <a:normAutofit/>
          </a:bodyPr>
          <a:lstStyle/>
          <a:p>
            <a:r>
              <a:rPr lang="en-GB" sz="5400">
                <a:solidFill>
                  <a:srgbClr val="FFFFFF"/>
                </a:solidFill>
              </a:rPr>
              <a:t>LANGUAGE</a:t>
            </a:r>
          </a:p>
        </p:txBody>
      </p:sp>
      <p:sp>
        <p:nvSpPr>
          <p:cNvPr id="3" name="Контейнер за съдържание 2">
            <a:extLst>
              <a:ext uri="{FF2B5EF4-FFF2-40B4-BE49-F238E27FC236}">
                <a16:creationId xmlns:a16="http://schemas.microsoft.com/office/drawing/2014/main" id="{418DEF59-85F3-7AB9-C8DA-45594D98907D}"/>
              </a:ext>
            </a:extLst>
          </p:cNvPr>
          <p:cNvSpPr>
            <a:spLocks noGrp="1"/>
          </p:cNvSpPr>
          <p:nvPr>
            <p:ph idx="1"/>
          </p:nvPr>
        </p:nvSpPr>
        <p:spPr>
          <a:xfrm>
            <a:off x="6095999" y="882315"/>
            <a:ext cx="5254754" cy="5294647"/>
          </a:xfrm>
        </p:spPr>
        <p:txBody>
          <a:bodyPr>
            <a:normAutofit/>
          </a:bodyPr>
          <a:lstStyle/>
          <a:p>
            <a:r>
              <a:rPr lang="en-GB" sz="2200" dirty="0"/>
              <a:t>It is necessary to know the level of English a person in order to react in a correct way with an interpreter. Today, many people use google translator for example in hospitals when there is a language barrier.</a:t>
            </a:r>
          </a:p>
        </p:txBody>
      </p:sp>
      <p:pic>
        <p:nvPicPr>
          <p:cNvPr id="4" name="Картина 3">
            <a:extLst>
              <a:ext uri="{FF2B5EF4-FFF2-40B4-BE49-F238E27FC236}">
                <a16:creationId xmlns:a16="http://schemas.microsoft.com/office/drawing/2014/main" id="{7403A189-0B69-CDFB-DB90-E06D752627FA}"/>
              </a:ext>
            </a:extLst>
          </p:cNvPr>
          <p:cNvPicPr>
            <a:picLocks noChangeAspect="1"/>
          </p:cNvPicPr>
          <p:nvPr/>
        </p:nvPicPr>
        <p:blipFill>
          <a:blip r:embed="rId2"/>
          <a:stretch>
            <a:fillRect/>
          </a:stretch>
        </p:blipFill>
        <p:spPr>
          <a:xfrm>
            <a:off x="6518524" y="2774845"/>
            <a:ext cx="4676775" cy="3886200"/>
          </a:xfrm>
          <a:prstGeom prst="rect">
            <a:avLst/>
          </a:prstGeom>
        </p:spPr>
      </p:pic>
    </p:spTree>
    <p:extLst>
      <p:ext uri="{BB962C8B-B14F-4D97-AF65-F5344CB8AC3E}">
        <p14:creationId xmlns:p14="http://schemas.microsoft.com/office/powerpoint/2010/main" val="2602130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15">
            <a:extLst>
              <a:ext uri="{FF2B5EF4-FFF2-40B4-BE49-F238E27FC236}">
                <a16:creationId xmlns:a16="http://schemas.microsoft.com/office/drawing/2014/main" id="{020C988C-FAAD-4B22-8BA7-6B5DEFD8D1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FDB824B7-6EEC-0BFB-997D-B18F7E8B32B4}"/>
              </a:ext>
            </a:extLst>
          </p:cNvPr>
          <p:cNvSpPr>
            <a:spLocks noGrp="1"/>
          </p:cNvSpPr>
          <p:nvPr>
            <p:ph type="title"/>
          </p:nvPr>
        </p:nvSpPr>
        <p:spPr>
          <a:xfrm>
            <a:off x="838201" y="373946"/>
            <a:ext cx="5114150" cy="1325563"/>
          </a:xfrm>
        </p:spPr>
        <p:txBody>
          <a:bodyPr>
            <a:normAutofit/>
          </a:bodyPr>
          <a:lstStyle/>
          <a:p>
            <a:r>
              <a:rPr lang="en-GB" dirty="0"/>
              <a:t>DEFENDIVENESS</a:t>
            </a:r>
          </a:p>
        </p:txBody>
      </p:sp>
      <p:sp>
        <p:nvSpPr>
          <p:cNvPr id="3" name="Контейнер за съдържание 2">
            <a:extLst>
              <a:ext uri="{FF2B5EF4-FFF2-40B4-BE49-F238E27FC236}">
                <a16:creationId xmlns:a16="http://schemas.microsoft.com/office/drawing/2014/main" id="{5DF227B1-E966-DC1A-EE77-3437D1E43A8F}"/>
              </a:ext>
            </a:extLst>
          </p:cNvPr>
          <p:cNvSpPr>
            <a:spLocks noGrp="1"/>
          </p:cNvSpPr>
          <p:nvPr>
            <p:ph idx="1"/>
          </p:nvPr>
        </p:nvSpPr>
        <p:spPr>
          <a:xfrm>
            <a:off x="838201" y="1825625"/>
            <a:ext cx="5114150" cy="4351338"/>
          </a:xfrm>
        </p:spPr>
        <p:txBody>
          <a:bodyPr>
            <a:normAutofit/>
          </a:bodyPr>
          <a:lstStyle/>
          <a:p>
            <a:r>
              <a:rPr lang="en-GB" dirty="0"/>
              <a:t>People who feel threatened can through their reaction make communication with others difficult. They become sarcastic and judgmental and can de-motivate others.</a:t>
            </a:r>
          </a:p>
        </p:txBody>
      </p:sp>
      <p:sp>
        <p:nvSpPr>
          <p:cNvPr id="31" name="Oval 17">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2635" y="2507215"/>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Arc 19">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432189" flipV="1">
            <a:off x="7537061" y="1878543"/>
            <a:ext cx="4592562" cy="4592562"/>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4" name="Картина 3">
            <a:extLst>
              <a:ext uri="{FF2B5EF4-FFF2-40B4-BE49-F238E27FC236}">
                <a16:creationId xmlns:a16="http://schemas.microsoft.com/office/drawing/2014/main" id="{AA45BBC3-9226-6FBD-1F8D-F41309992DC4}"/>
              </a:ext>
            </a:extLst>
          </p:cNvPr>
          <p:cNvPicPr>
            <a:picLocks noChangeAspect="1"/>
          </p:cNvPicPr>
          <p:nvPr/>
        </p:nvPicPr>
        <p:blipFill>
          <a:blip r:embed="rId2"/>
          <a:stretch>
            <a:fillRect/>
          </a:stretch>
        </p:blipFill>
        <p:spPr>
          <a:xfrm>
            <a:off x="6239651" y="797812"/>
            <a:ext cx="2403889" cy="1742819"/>
          </a:xfrm>
          <a:custGeom>
            <a:avLst/>
            <a:gdLst/>
            <a:ahLst/>
            <a:cxnLst/>
            <a:rect l="l" t="t" r="r" b="b"/>
            <a:pathLst>
              <a:path w="2185353" h="2064564">
                <a:moveTo>
                  <a:pt x="65529" y="0"/>
                </a:moveTo>
                <a:lnTo>
                  <a:pt x="2119824" y="0"/>
                </a:lnTo>
                <a:cubicBezTo>
                  <a:pt x="2156015" y="0"/>
                  <a:pt x="2185353" y="29338"/>
                  <a:pt x="2185353" y="65529"/>
                </a:cubicBezTo>
                <a:lnTo>
                  <a:pt x="2185353" y="1999035"/>
                </a:lnTo>
                <a:cubicBezTo>
                  <a:pt x="2185353" y="2035226"/>
                  <a:pt x="2156015" y="2064564"/>
                  <a:pt x="2119824" y="2064564"/>
                </a:cubicBezTo>
                <a:lnTo>
                  <a:pt x="65529" y="2064564"/>
                </a:lnTo>
                <a:cubicBezTo>
                  <a:pt x="29338" y="2064564"/>
                  <a:pt x="0" y="2035226"/>
                  <a:pt x="0" y="1999035"/>
                </a:cubicBezTo>
                <a:lnTo>
                  <a:pt x="0" y="65529"/>
                </a:lnTo>
                <a:cubicBezTo>
                  <a:pt x="0" y="29338"/>
                  <a:pt x="29338" y="0"/>
                  <a:pt x="65529" y="0"/>
                </a:cubicBezTo>
                <a:close/>
              </a:path>
            </a:pathLst>
          </a:custGeom>
        </p:spPr>
      </p:pic>
      <p:pic>
        <p:nvPicPr>
          <p:cNvPr id="5" name="Picture 4" descr="Red toy person in front of two lines of white figures">
            <a:extLst>
              <a:ext uri="{FF2B5EF4-FFF2-40B4-BE49-F238E27FC236}">
                <a16:creationId xmlns:a16="http://schemas.microsoft.com/office/drawing/2014/main" id="{3CA43ECB-BDAE-10B7-6DA9-86B849EC05AF}"/>
              </a:ext>
            </a:extLst>
          </p:cNvPr>
          <p:cNvPicPr>
            <a:picLocks noChangeAspect="1"/>
          </p:cNvPicPr>
          <p:nvPr/>
        </p:nvPicPr>
        <p:blipFill rotWithShape="1">
          <a:blip r:embed="rId3"/>
          <a:srcRect l="28652" r="24796"/>
          <a:stretch/>
        </p:blipFill>
        <p:spPr>
          <a:xfrm>
            <a:off x="8900483" y="2930036"/>
            <a:ext cx="1998077" cy="2822083"/>
          </a:xfrm>
          <a:custGeom>
            <a:avLst/>
            <a:gdLst/>
            <a:ahLst/>
            <a:cxnLst/>
            <a:rect l="l" t="t" r="r" b="b"/>
            <a:pathLst>
              <a:path w="2185353" h="2064564">
                <a:moveTo>
                  <a:pt x="65529" y="0"/>
                </a:moveTo>
                <a:lnTo>
                  <a:pt x="2119824" y="0"/>
                </a:lnTo>
                <a:cubicBezTo>
                  <a:pt x="2156015" y="0"/>
                  <a:pt x="2185353" y="29338"/>
                  <a:pt x="2185353" y="65529"/>
                </a:cubicBezTo>
                <a:lnTo>
                  <a:pt x="2185353" y="1999035"/>
                </a:lnTo>
                <a:cubicBezTo>
                  <a:pt x="2185353" y="2035226"/>
                  <a:pt x="2156015" y="2064564"/>
                  <a:pt x="2119824" y="2064564"/>
                </a:cubicBezTo>
                <a:lnTo>
                  <a:pt x="65529" y="2064564"/>
                </a:lnTo>
                <a:cubicBezTo>
                  <a:pt x="29338" y="2064564"/>
                  <a:pt x="0" y="2035226"/>
                  <a:pt x="0" y="1999035"/>
                </a:cubicBezTo>
                <a:lnTo>
                  <a:pt x="0" y="65529"/>
                </a:lnTo>
                <a:cubicBezTo>
                  <a:pt x="0" y="29338"/>
                  <a:pt x="29338" y="0"/>
                  <a:pt x="65529" y="0"/>
                </a:cubicBezTo>
                <a:close/>
              </a:path>
            </a:pathLst>
          </a:custGeom>
        </p:spPr>
      </p:pic>
    </p:spTree>
    <p:extLst>
      <p:ext uri="{BB962C8B-B14F-4D97-AF65-F5344CB8AC3E}">
        <p14:creationId xmlns:p14="http://schemas.microsoft.com/office/powerpoint/2010/main" val="7424987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Complex maths formulae on a blackboard">
            <a:extLst>
              <a:ext uri="{FF2B5EF4-FFF2-40B4-BE49-F238E27FC236}">
                <a16:creationId xmlns:a16="http://schemas.microsoft.com/office/drawing/2014/main" id="{579F2C6A-C880-E38D-A02D-03DD8C136D60}"/>
              </a:ext>
            </a:extLst>
          </p:cNvPr>
          <p:cNvPicPr>
            <a:picLocks noChangeAspect="1"/>
          </p:cNvPicPr>
          <p:nvPr/>
        </p:nvPicPr>
        <p:blipFill rotWithShape="1">
          <a:blip r:embed="rId2"/>
          <a:srcRect l="31119" r="17195" b="-1"/>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Заглавие 1">
            <a:extLst>
              <a:ext uri="{FF2B5EF4-FFF2-40B4-BE49-F238E27FC236}">
                <a16:creationId xmlns:a16="http://schemas.microsoft.com/office/drawing/2014/main" id="{EC3A0567-3CC4-984C-D09A-DA0F1625D847}"/>
              </a:ext>
            </a:extLst>
          </p:cNvPr>
          <p:cNvSpPr>
            <a:spLocks noGrp="1"/>
          </p:cNvSpPr>
          <p:nvPr>
            <p:ph type="title"/>
          </p:nvPr>
        </p:nvSpPr>
        <p:spPr>
          <a:xfrm>
            <a:off x="5827048" y="407987"/>
            <a:ext cx="5721484" cy="1325563"/>
          </a:xfrm>
        </p:spPr>
        <p:txBody>
          <a:bodyPr>
            <a:normAutofit/>
          </a:bodyPr>
          <a:lstStyle/>
          <a:p>
            <a:r>
              <a:rPr lang="en-GB" dirty="0"/>
              <a:t>FILTERINGEMOTIONS</a:t>
            </a:r>
          </a:p>
        </p:txBody>
      </p:sp>
      <p:sp>
        <p:nvSpPr>
          <p:cNvPr id="3" name="Контейнер за съдържание 2">
            <a:extLst>
              <a:ext uri="{FF2B5EF4-FFF2-40B4-BE49-F238E27FC236}">
                <a16:creationId xmlns:a16="http://schemas.microsoft.com/office/drawing/2014/main" id="{7F0A6572-4A51-83A3-D325-2395CEB74688}"/>
              </a:ext>
            </a:extLst>
          </p:cNvPr>
          <p:cNvSpPr>
            <a:spLocks noGrp="1"/>
          </p:cNvSpPr>
          <p:nvPr>
            <p:ph idx="1"/>
          </p:nvPr>
        </p:nvSpPr>
        <p:spPr>
          <a:xfrm>
            <a:off x="5827048" y="1868487"/>
            <a:ext cx="5721484" cy="4351338"/>
          </a:xfrm>
        </p:spPr>
        <p:txBody>
          <a:bodyPr>
            <a:normAutofit/>
          </a:bodyPr>
          <a:lstStyle/>
          <a:p>
            <a:r>
              <a:rPr lang="en-GB" dirty="0"/>
              <a:t>Here we have deliberate manipulation of information</a:t>
            </a:r>
          </a:p>
        </p:txBody>
      </p:sp>
    </p:spTree>
    <p:extLst>
      <p:ext uri="{BB962C8B-B14F-4D97-AF65-F5344CB8AC3E}">
        <p14:creationId xmlns:p14="http://schemas.microsoft.com/office/powerpoint/2010/main" val="3034201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AF04B85B-F4C1-D296-5F4F-7EF3D2D75FC9}"/>
              </a:ext>
            </a:extLst>
          </p:cNvPr>
          <p:cNvSpPr>
            <a:spLocks noGrp="1"/>
          </p:cNvSpPr>
          <p:nvPr>
            <p:ph type="title"/>
          </p:nvPr>
        </p:nvSpPr>
        <p:spPr>
          <a:xfrm>
            <a:off x="838201" y="345810"/>
            <a:ext cx="5120561" cy="1325563"/>
          </a:xfrm>
        </p:spPr>
        <p:txBody>
          <a:bodyPr vert="horz" lIns="91440" tIns="45720" rIns="91440" bIns="45720" rtlCol="0">
            <a:normAutofit/>
          </a:bodyPr>
          <a:lstStyle/>
          <a:p>
            <a:r>
              <a:rPr lang="en-US"/>
              <a:t>INFORMATION OVERLOAD</a:t>
            </a:r>
          </a:p>
        </p:txBody>
      </p:sp>
      <p:sp>
        <p:nvSpPr>
          <p:cNvPr id="3" name="Контейнер за съдържание 2">
            <a:extLst>
              <a:ext uri="{FF2B5EF4-FFF2-40B4-BE49-F238E27FC236}">
                <a16:creationId xmlns:a16="http://schemas.microsoft.com/office/drawing/2014/main" id="{99E68CA7-66A4-10AD-D536-2B92CDC7AFA5}"/>
              </a:ext>
            </a:extLst>
          </p:cNvPr>
          <p:cNvSpPr>
            <a:spLocks noGrp="1"/>
          </p:cNvSpPr>
          <p:nvPr>
            <p:ph idx="1"/>
          </p:nvPr>
        </p:nvSpPr>
        <p:spPr>
          <a:xfrm>
            <a:off x="838201" y="1825625"/>
            <a:ext cx="5092194" cy="4351338"/>
          </a:xfrm>
        </p:spPr>
        <p:txBody>
          <a:bodyPr vert="horz" lIns="91440" tIns="45720" rIns="91440" bIns="45720" rtlCol="0">
            <a:normAutofit/>
          </a:bodyPr>
          <a:lstStyle/>
          <a:p>
            <a:pPr marL="0" indent="0">
              <a:buNone/>
            </a:pPr>
            <a:r>
              <a:rPr lang="en-US"/>
              <a:t>This is when we receive a lot of information, which is over our capacity. </a:t>
            </a:r>
          </a:p>
        </p:txBody>
      </p:sp>
      <p:sp>
        <p:nvSpPr>
          <p:cNvPr id="22" name="Oval 21">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Picture 4" descr="Different coloured question marks">
            <a:extLst>
              <a:ext uri="{FF2B5EF4-FFF2-40B4-BE49-F238E27FC236}">
                <a16:creationId xmlns:a16="http://schemas.microsoft.com/office/drawing/2014/main" id="{CB87170D-3A18-3FDE-FF31-D570F74D3A7E}"/>
              </a:ext>
            </a:extLst>
          </p:cNvPr>
          <p:cNvPicPr>
            <a:picLocks noChangeAspect="1"/>
          </p:cNvPicPr>
          <p:nvPr/>
        </p:nvPicPr>
        <p:blipFill rotWithShape="1">
          <a:blip r:embed="rId2"/>
          <a:srcRect l="20218" r="21347" b="1"/>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24" name="Arc 23">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4" name="Картина 3">
            <a:extLst>
              <a:ext uri="{FF2B5EF4-FFF2-40B4-BE49-F238E27FC236}">
                <a16:creationId xmlns:a16="http://schemas.microsoft.com/office/drawing/2014/main" id="{8FB4156A-58F0-6447-DD9A-FB96F3C754A0}"/>
              </a:ext>
            </a:extLst>
          </p:cNvPr>
          <p:cNvPicPr>
            <a:picLocks noChangeAspect="1"/>
          </p:cNvPicPr>
          <p:nvPr/>
        </p:nvPicPr>
        <p:blipFill rotWithShape="1">
          <a:blip r:embed="rId3"/>
          <a:srcRect t="4883" r="-3" b="1450"/>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Tree>
    <p:extLst>
      <p:ext uri="{BB962C8B-B14F-4D97-AF65-F5344CB8AC3E}">
        <p14:creationId xmlns:p14="http://schemas.microsoft.com/office/powerpoint/2010/main" val="2414382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Заглавие 1">
            <a:extLst>
              <a:ext uri="{FF2B5EF4-FFF2-40B4-BE49-F238E27FC236}">
                <a16:creationId xmlns:a16="http://schemas.microsoft.com/office/drawing/2014/main" id="{BA904286-385D-76B7-556D-4D30ECE6DFB6}"/>
              </a:ext>
            </a:extLst>
          </p:cNvPr>
          <p:cNvSpPr>
            <a:spLocks noGrp="1"/>
          </p:cNvSpPr>
          <p:nvPr>
            <p:ph type="title"/>
          </p:nvPr>
        </p:nvSpPr>
        <p:spPr>
          <a:xfrm>
            <a:off x="5894962" y="479493"/>
            <a:ext cx="5458838" cy="1325563"/>
          </a:xfrm>
        </p:spPr>
        <p:txBody>
          <a:bodyPr>
            <a:normAutofit/>
          </a:bodyPr>
          <a:lstStyle/>
          <a:p>
            <a:r>
              <a:rPr lang="en-GB" dirty="0"/>
              <a:t>EMOTIONS</a:t>
            </a:r>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Картина 3">
            <a:extLst>
              <a:ext uri="{FF2B5EF4-FFF2-40B4-BE49-F238E27FC236}">
                <a16:creationId xmlns:a16="http://schemas.microsoft.com/office/drawing/2014/main" id="{53C23B08-2158-943F-CF12-74830299F85C}"/>
              </a:ext>
            </a:extLst>
          </p:cNvPr>
          <p:cNvPicPr>
            <a:picLocks noChangeAspect="1"/>
          </p:cNvPicPr>
          <p:nvPr/>
        </p:nvPicPr>
        <p:blipFill>
          <a:blip r:embed="rId2"/>
          <a:stretch>
            <a:fillRect/>
          </a:stretch>
        </p:blipFill>
        <p:spPr>
          <a:xfrm>
            <a:off x="703182" y="1922857"/>
            <a:ext cx="4777381" cy="284254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Контейнер за съдържание 2">
            <a:extLst>
              <a:ext uri="{FF2B5EF4-FFF2-40B4-BE49-F238E27FC236}">
                <a16:creationId xmlns:a16="http://schemas.microsoft.com/office/drawing/2014/main" id="{78D90D09-0F25-F5F9-FA83-4C3500FCA4A6}"/>
              </a:ext>
            </a:extLst>
          </p:cNvPr>
          <p:cNvSpPr>
            <a:spLocks noGrp="1"/>
          </p:cNvSpPr>
          <p:nvPr>
            <p:ph idx="1"/>
          </p:nvPr>
        </p:nvSpPr>
        <p:spPr>
          <a:xfrm>
            <a:off x="5894962" y="1984443"/>
            <a:ext cx="5458838" cy="4192520"/>
          </a:xfrm>
        </p:spPr>
        <p:txBody>
          <a:bodyPr>
            <a:normAutofit/>
          </a:bodyPr>
          <a:lstStyle/>
          <a:p>
            <a:r>
              <a:rPr lang="en-GB" dirty="0"/>
              <a:t>The message that reaches us depends on how we receive it emotionally. Sometimes emotion interferes with communication. We often ignore objective thinking and get over emotions. </a:t>
            </a:r>
          </a:p>
        </p:txBody>
      </p:sp>
    </p:spTree>
    <p:extLst>
      <p:ext uri="{BB962C8B-B14F-4D97-AF65-F5344CB8AC3E}">
        <p14:creationId xmlns:p14="http://schemas.microsoft.com/office/powerpoint/2010/main" val="38592673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1E18FBDD-78F1-DCD2-3C95-4C95094EBC78}"/>
              </a:ext>
            </a:extLst>
          </p:cNvPr>
          <p:cNvSpPr>
            <a:spLocks noGrp="1"/>
          </p:cNvSpPr>
          <p:nvPr>
            <p:ph type="title"/>
          </p:nvPr>
        </p:nvSpPr>
        <p:spPr>
          <a:xfrm>
            <a:off x="640080" y="325369"/>
            <a:ext cx="4368602" cy="1956841"/>
          </a:xfrm>
        </p:spPr>
        <p:txBody>
          <a:bodyPr anchor="b">
            <a:normAutofit/>
          </a:bodyPr>
          <a:lstStyle/>
          <a:p>
            <a:r>
              <a:rPr lang="en-GB" sz="5400"/>
              <a:t>There is a lot of barriers </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Контейнер за съдържание 2">
            <a:extLst>
              <a:ext uri="{FF2B5EF4-FFF2-40B4-BE49-F238E27FC236}">
                <a16:creationId xmlns:a16="http://schemas.microsoft.com/office/drawing/2014/main" id="{E92130B5-8A5D-A0FC-1419-F7EB8366F282}"/>
              </a:ext>
            </a:extLst>
          </p:cNvPr>
          <p:cNvSpPr>
            <a:spLocks noGrp="1"/>
          </p:cNvSpPr>
          <p:nvPr>
            <p:ph idx="1"/>
          </p:nvPr>
        </p:nvSpPr>
        <p:spPr>
          <a:xfrm>
            <a:off x="640080" y="2872899"/>
            <a:ext cx="4243589" cy="3320668"/>
          </a:xfrm>
        </p:spPr>
        <p:txBody>
          <a:bodyPr>
            <a:normAutofit/>
          </a:bodyPr>
          <a:lstStyle/>
          <a:p>
            <a:r>
              <a:rPr lang="en-GB" sz="2000" dirty="0"/>
              <a:t>There are many barriers that can prevent good communication, but I have focused on those six, as they are the most common. But it is not excluded that the organization will also face technical, organizational and other different barriers, It is important to react adequately and correctly to avoid any problems between the team. </a:t>
            </a:r>
          </a:p>
        </p:txBody>
      </p:sp>
      <p:pic>
        <p:nvPicPr>
          <p:cNvPr id="5" name="Picture 4" descr="Network with pins">
            <a:extLst>
              <a:ext uri="{FF2B5EF4-FFF2-40B4-BE49-F238E27FC236}">
                <a16:creationId xmlns:a16="http://schemas.microsoft.com/office/drawing/2014/main" id="{B5BE57FA-A252-279B-1F33-647343BFF68F}"/>
              </a:ext>
            </a:extLst>
          </p:cNvPr>
          <p:cNvPicPr>
            <a:picLocks noChangeAspect="1"/>
          </p:cNvPicPr>
          <p:nvPr/>
        </p:nvPicPr>
        <p:blipFill rotWithShape="1">
          <a:blip r:embed="rId2"/>
          <a:srcRect l="15977" r="1732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1299867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87E35969-33CB-E420-2019-9251123A0E61}"/>
              </a:ext>
            </a:extLst>
          </p:cNvPr>
          <p:cNvSpPr>
            <a:spLocks noGrp="1"/>
          </p:cNvSpPr>
          <p:nvPr>
            <p:ph type="title"/>
          </p:nvPr>
        </p:nvSpPr>
        <p:spPr/>
        <p:txBody>
          <a:bodyPr/>
          <a:lstStyle/>
          <a:p>
            <a:r>
              <a:rPr lang="en-GB"/>
              <a:t>CHANNELS OF COMMUNICATION </a:t>
            </a:r>
            <a:endParaRPr lang="en-GB" dirty="0"/>
          </a:p>
        </p:txBody>
      </p:sp>
      <p:graphicFrame>
        <p:nvGraphicFramePr>
          <p:cNvPr id="22" name="Контейнер за съдържание 2">
            <a:extLst>
              <a:ext uri="{FF2B5EF4-FFF2-40B4-BE49-F238E27FC236}">
                <a16:creationId xmlns:a16="http://schemas.microsoft.com/office/drawing/2014/main" id="{2933D50D-7093-7681-A1CB-16D73857429F}"/>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60114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Share With Person">
            <a:extLst>
              <a:ext uri="{FF2B5EF4-FFF2-40B4-BE49-F238E27FC236}">
                <a16:creationId xmlns:a16="http://schemas.microsoft.com/office/drawing/2014/main" id="{52FC5998-0780-72A5-3644-1E9D9D36233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64988" y="1744515"/>
            <a:ext cx="3368969" cy="3368969"/>
          </a:xfrm>
          <a:prstGeom prst="rect">
            <a:avLst/>
          </a:prstGeom>
        </p:spPr>
      </p:pic>
      <p:sp>
        <p:nvSpPr>
          <p:cNvPr id="19" name="Freeform: Shape 18">
            <a:extLst>
              <a:ext uri="{FF2B5EF4-FFF2-40B4-BE49-F238E27FC236}">
                <a16:creationId xmlns:a16="http://schemas.microsoft.com/office/drawing/2014/main" id="{15109354-9C5D-4F8C-B0E6-D1043C7BF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9992" y="0"/>
            <a:ext cx="7562008"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chemeClr val="accent2"/>
          </a:solidFill>
          <a:ln w="6857" cap="flat">
            <a:noFill/>
            <a:prstDash val="solid"/>
            <a:miter/>
          </a:ln>
        </p:spPr>
        <p:txBody>
          <a:bodyPr wrap="square" rtlCol="0" anchor="ctr">
            <a:noAutofit/>
          </a:bodyPr>
          <a:lstStyle/>
          <a:p>
            <a:endParaRPr lang="en-US"/>
          </a:p>
        </p:txBody>
      </p:sp>
      <p:sp>
        <p:nvSpPr>
          <p:cNvPr id="2" name="Заглавие 1">
            <a:extLst>
              <a:ext uri="{FF2B5EF4-FFF2-40B4-BE49-F238E27FC236}">
                <a16:creationId xmlns:a16="http://schemas.microsoft.com/office/drawing/2014/main" id="{9F38F919-6BF4-9F14-B1E4-9072A6721D0C}"/>
              </a:ext>
            </a:extLst>
          </p:cNvPr>
          <p:cNvSpPr>
            <a:spLocks noGrp="1"/>
          </p:cNvSpPr>
          <p:nvPr>
            <p:ph type="title"/>
          </p:nvPr>
        </p:nvSpPr>
        <p:spPr>
          <a:xfrm>
            <a:off x="5759354" y="457201"/>
            <a:ext cx="5337270" cy="1835911"/>
          </a:xfrm>
        </p:spPr>
        <p:txBody>
          <a:bodyPr anchor="b">
            <a:normAutofit/>
          </a:bodyPr>
          <a:lstStyle/>
          <a:p>
            <a:r>
              <a:rPr lang="en-GB" sz="4200">
                <a:solidFill>
                  <a:srgbClr val="FFFFFF"/>
                </a:solidFill>
              </a:rPr>
              <a:t>BENEFITS OF EFFECTIVE COMMUNICATION</a:t>
            </a:r>
          </a:p>
        </p:txBody>
      </p:sp>
      <p:sp>
        <p:nvSpPr>
          <p:cNvPr id="21" name="sketch line">
            <a:extLst>
              <a:ext uri="{FF2B5EF4-FFF2-40B4-BE49-F238E27FC236}">
                <a16:creationId xmlns:a16="http://schemas.microsoft.com/office/drawing/2014/main" id="{49B530FE-A87D-41A0-A920-ADC6539EA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9353" y="2560829"/>
            <a:ext cx="5029200" cy="18288"/>
          </a:xfrm>
          <a:custGeom>
            <a:avLst/>
            <a:gdLst>
              <a:gd name="connsiteX0" fmla="*/ 0 w 5029200"/>
              <a:gd name="connsiteY0" fmla="*/ 0 h 18288"/>
              <a:gd name="connsiteX1" fmla="*/ 528066 w 5029200"/>
              <a:gd name="connsiteY1" fmla="*/ 0 h 18288"/>
              <a:gd name="connsiteX2" fmla="*/ 1207008 w 5029200"/>
              <a:gd name="connsiteY2" fmla="*/ 0 h 18288"/>
              <a:gd name="connsiteX3" fmla="*/ 1785366 w 5029200"/>
              <a:gd name="connsiteY3" fmla="*/ 0 h 18288"/>
              <a:gd name="connsiteX4" fmla="*/ 2313432 w 5029200"/>
              <a:gd name="connsiteY4" fmla="*/ 0 h 18288"/>
              <a:gd name="connsiteX5" fmla="*/ 2992374 w 5029200"/>
              <a:gd name="connsiteY5" fmla="*/ 0 h 18288"/>
              <a:gd name="connsiteX6" fmla="*/ 3621024 w 5029200"/>
              <a:gd name="connsiteY6" fmla="*/ 0 h 18288"/>
              <a:gd name="connsiteX7" fmla="*/ 4249674 w 5029200"/>
              <a:gd name="connsiteY7" fmla="*/ 0 h 18288"/>
              <a:gd name="connsiteX8" fmla="*/ 5029200 w 5029200"/>
              <a:gd name="connsiteY8" fmla="*/ 0 h 18288"/>
              <a:gd name="connsiteX9" fmla="*/ 5029200 w 5029200"/>
              <a:gd name="connsiteY9" fmla="*/ 18288 h 18288"/>
              <a:gd name="connsiteX10" fmla="*/ 4501134 w 5029200"/>
              <a:gd name="connsiteY10" fmla="*/ 18288 h 18288"/>
              <a:gd name="connsiteX11" fmla="*/ 4023360 w 5029200"/>
              <a:gd name="connsiteY11" fmla="*/ 18288 h 18288"/>
              <a:gd name="connsiteX12" fmla="*/ 3344418 w 5029200"/>
              <a:gd name="connsiteY12" fmla="*/ 18288 h 18288"/>
              <a:gd name="connsiteX13" fmla="*/ 2816352 w 5029200"/>
              <a:gd name="connsiteY13" fmla="*/ 18288 h 18288"/>
              <a:gd name="connsiteX14" fmla="*/ 2137410 w 5029200"/>
              <a:gd name="connsiteY14" fmla="*/ 18288 h 18288"/>
              <a:gd name="connsiteX15" fmla="*/ 1408176 w 5029200"/>
              <a:gd name="connsiteY15" fmla="*/ 18288 h 18288"/>
              <a:gd name="connsiteX16" fmla="*/ 829818 w 5029200"/>
              <a:gd name="connsiteY16" fmla="*/ 18288 h 18288"/>
              <a:gd name="connsiteX17" fmla="*/ 0 w 5029200"/>
              <a:gd name="connsiteY17" fmla="*/ 18288 h 18288"/>
              <a:gd name="connsiteX18" fmla="*/ 0 w 5029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29200" h="18288" fill="none" extrusionOk="0">
                <a:moveTo>
                  <a:pt x="0" y="0"/>
                </a:moveTo>
                <a:cubicBezTo>
                  <a:pt x="142937" y="1696"/>
                  <a:pt x="371859" y="12840"/>
                  <a:pt x="528066" y="0"/>
                </a:cubicBezTo>
                <a:cubicBezTo>
                  <a:pt x="684273" y="-12840"/>
                  <a:pt x="928949" y="-5725"/>
                  <a:pt x="1207008" y="0"/>
                </a:cubicBezTo>
                <a:cubicBezTo>
                  <a:pt x="1485067" y="5725"/>
                  <a:pt x="1562886" y="-21331"/>
                  <a:pt x="1785366" y="0"/>
                </a:cubicBezTo>
                <a:cubicBezTo>
                  <a:pt x="2007846" y="21331"/>
                  <a:pt x="2056226" y="25221"/>
                  <a:pt x="2313432" y="0"/>
                </a:cubicBezTo>
                <a:cubicBezTo>
                  <a:pt x="2570638" y="-25221"/>
                  <a:pt x="2732455" y="16294"/>
                  <a:pt x="2992374" y="0"/>
                </a:cubicBezTo>
                <a:cubicBezTo>
                  <a:pt x="3252293" y="-16294"/>
                  <a:pt x="3319267" y="-29774"/>
                  <a:pt x="3621024" y="0"/>
                </a:cubicBezTo>
                <a:cubicBezTo>
                  <a:pt x="3922781" y="29774"/>
                  <a:pt x="3998107" y="-1004"/>
                  <a:pt x="4249674" y="0"/>
                </a:cubicBezTo>
                <a:cubicBezTo>
                  <a:pt x="4501241" y="1004"/>
                  <a:pt x="4792523" y="-4510"/>
                  <a:pt x="5029200" y="0"/>
                </a:cubicBezTo>
                <a:cubicBezTo>
                  <a:pt x="5029730" y="6954"/>
                  <a:pt x="5029934" y="12839"/>
                  <a:pt x="5029200" y="18288"/>
                </a:cubicBezTo>
                <a:cubicBezTo>
                  <a:pt x="4805432" y="23154"/>
                  <a:pt x="4715801" y="17034"/>
                  <a:pt x="4501134" y="18288"/>
                </a:cubicBezTo>
                <a:cubicBezTo>
                  <a:pt x="4286467" y="19542"/>
                  <a:pt x="4193719" y="41701"/>
                  <a:pt x="4023360" y="18288"/>
                </a:cubicBezTo>
                <a:cubicBezTo>
                  <a:pt x="3853001" y="-5125"/>
                  <a:pt x="3676466" y="16909"/>
                  <a:pt x="3344418" y="18288"/>
                </a:cubicBezTo>
                <a:cubicBezTo>
                  <a:pt x="3012370" y="19667"/>
                  <a:pt x="2945824" y="14410"/>
                  <a:pt x="2816352" y="18288"/>
                </a:cubicBezTo>
                <a:cubicBezTo>
                  <a:pt x="2686880" y="22166"/>
                  <a:pt x="2438351" y="13507"/>
                  <a:pt x="2137410" y="18288"/>
                </a:cubicBezTo>
                <a:cubicBezTo>
                  <a:pt x="1836469" y="23069"/>
                  <a:pt x="1581391" y="46111"/>
                  <a:pt x="1408176" y="18288"/>
                </a:cubicBezTo>
                <a:cubicBezTo>
                  <a:pt x="1234961" y="-9535"/>
                  <a:pt x="1040489" y="-7495"/>
                  <a:pt x="829818" y="18288"/>
                </a:cubicBezTo>
                <a:cubicBezTo>
                  <a:pt x="619147" y="44071"/>
                  <a:pt x="238626" y="37568"/>
                  <a:pt x="0" y="18288"/>
                </a:cubicBezTo>
                <a:cubicBezTo>
                  <a:pt x="-570" y="9279"/>
                  <a:pt x="132" y="5100"/>
                  <a:pt x="0" y="0"/>
                </a:cubicBezTo>
                <a:close/>
              </a:path>
              <a:path w="5029200" h="18288" stroke="0" extrusionOk="0">
                <a:moveTo>
                  <a:pt x="0" y="0"/>
                </a:moveTo>
                <a:cubicBezTo>
                  <a:pt x="165412" y="-21137"/>
                  <a:pt x="322344" y="-21985"/>
                  <a:pt x="578358" y="0"/>
                </a:cubicBezTo>
                <a:cubicBezTo>
                  <a:pt x="834372" y="21985"/>
                  <a:pt x="907099" y="-19195"/>
                  <a:pt x="1056132" y="0"/>
                </a:cubicBezTo>
                <a:cubicBezTo>
                  <a:pt x="1205165" y="19195"/>
                  <a:pt x="1612834" y="-24928"/>
                  <a:pt x="1785366" y="0"/>
                </a:cubicBezTo>
                <a:cubicBezTo>
                  <a:pt x="1957898" y="24928"/>
                  <a:pt x="2149044" y="19108"/>
                  <a:pt x="2363724" y="0"/>
                </a:cubicBezTo>
                <a:cubicBezTo>
                  <a:pt x="2578404" y="-19108"/>
                  <a:pt x="2759981" y="-21788"/>
                  <a:pt x="2942082" y="0"/>
                </a:cubicBezTo>
                <a:cubicBezTo>
                  <a:pt x="3124183" y="21788"/>
                  <a:pt x="3482217" y="8836"/>
                  <a:pt x="3671316" y="0"/>
                </a:cubicBezTo>
                <a:cubicBezTo>
                  <a:pt x="3860415" y="-8836"/>
                  <a:pt x="4058665" y="-25048"/>
                  <a:pt x="4199382" y="0"/>
                </a:cubicBezTo>
                <a:cubicBezTo>
                  <a:pt x="4340099" y="25048"/>
                  <a:pt x="4735096" y="-22088"/>
                  <a:pt x="5029200" y="0"/>
                </a:cubicBezTo>
                <a:cubicBezTo>
                  <a:pt x="5028517" y="5414"/>
                  <a:pt x="5028480" y="12510"/>
                  <a:pt x="5029200" y="18288"/>
                </a:cubicBezTo>
                <a:cubicBezTo>
                  <a:pt x="4891577" y="31493"/>
                  <a:pt x="4684146" y="-2509"/>
                  <a:pt x="4501134" y="18288"/>
                </a:cubicBezTo>
                <a:cubicBezTo>
                  <a:pt x="4318122" y="39085"/>
                  <a:pt x="4030703" y="3672"/>
                  <a:pt x="3872484" y="18288"/>
                </a:cubicBezTo>
                <a:cubicBezTo>
                  <a:pt x="3714265" y="32905"/>
                  <a:pt x="3546134" y="7501"/>
                  <a:pt x="3294126" y="18288"/>
                </a:cubicBezTo>
                <a:cubicBezTo>
                  <a:pt x="3042118" y="29075"/>
                  <a:pt x="2912116" y="11153"/>
                  <a:pt x="2564892" y="18288"/>
                </a:cubicBezTo>
                <a:cubicBezTo>
                  <a:pt x="2217668" y="25423"/>
                  <a:pt x="2095118" y="11659"/>
                  <a:pt x="1835658" y="18288"/>
                </a:cubicBezTo>
                <a:cubicBezTo>
                  <a:pt x="1576198" y="24917"/>
                  <a:pt x="1500897" y="19889"/>
                  <a:pt x="1307592" y="18288"/>
                </a:cubicBezTo>
                <a:cubicBezTo>
                  <a:pt x="1114287" y="16687"/>
                  <a:pt x="961527" y="47453"/>
                  <a:pt x="678942" y="18288"/>
                </a:cubicBezTo>
                <a:cubicBezTo>
                  <a:pt x="396357" y="-10877"/>
                  <a:pt x="271066" y="23005"/>
                  <a:pt x="0" y="18288"/>
                </a:cubicBezTo>
                <a:cubicBezTo>
                  <a:pt x="-306" y="11061"/>
                  <a:pt x="-655" y="7751"/>
                  <a:pt x="0" y="0"/>
                </a:cubicBezTo>
                <a:close/>
              </a:path>
            </a:pathLst>
          </a:custGeom>
          <a:solidFill>
            <a:srgbClr val="FFFFFF"/>
          </a:solidFill>
          <a:ln w="38100"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Контейнер за съдържание 2">
            <a:extLst>
              <a:ext uri="{FF2B5EF4-FFF2-40B4-BE49-F238E27FC236}">
                <a16:creationId xmlns:a16="http://schemas.microsoft.com/office/drawing/2014/main" id="{5A3D64B3-1737-CEA6-3FB4-C6CB2EDEE76A}"/>
              </a:ext>
            </a:extLst>
          </p:cNvPr>
          <p:cNvSpPr>
            <a:spLocks noGrp="1"/>
          </p:cNvSpPr>
          <p:nvPr>
            <p:ph idx="1"/>
          </p:nvPr>
        </p:nvSpPr>
        <p:spPr>
          <a:xfrm>
            <a:off x="5759354" y="2798064"/>
            <a:ext cx="5461095" cy="3417611"/>
          </a:xfrm>
        </p:spPr>
        <p:txBody>
          <a:bodyPr anchor="t">
            <a:normAutofit/>
          </a:bodyPr>
          <a:lstStyle/>
          <a:p>
            <a:r>
              <a:rPr lang="en-GB" sz="2200">
                <a:solidFill>
                  <a:srgbClr val="FFFFFF"/>
                </a:solidFill>
              </a:rPr>
              <a:t>Good communication skills can improve the way of working and relationship between staff. Some of the benefits of communication are:</a:t>
            </a:r>
            <a:br>
              <a:rPr lang="en-GB" sz="2200">
                <a:solidFill>
                  <a:srgbClr val="FFFFFF"/>
                </a:solidFill>
              </a:rPr>
            </a:br>
            <a:r>
              <a:rPr lang="en-GB" sz="2200">
                <a:solidFill>
                  <a:srgbClr val="FFFFFF"/>
                </a:solidFill>
              </a:rPr>
              <a:t>-trust</a:t>
            </a:r>
          </a:p>
          <a:p>
            <a:r>
              <a:rPr lang="en-GB" sz="2200">
                <a:solidFill>
                  <a:srgbClr val="FFFFFF"/>
                </a:solidFill>
              </a:rPr>
              <a:t>-better relationship-team building</a:t>
            </a:r>
          </a:p>
          <a:p>
            <a:r>
              <a:rPr lang="en-GB" sz="2200">
                <a:solidFill>
                  <a:srgbClr val="FFFFFF"/>
                </a:solidFill>
              </a:rPr>
              <a:t>-increased job satisfaction</a:t>
            </a:r>
          </a:p>
          <a:p>
            <a:r>
              <a:rPr lang="en-GB" sz="2200">
                <a:solidFill>
                  <a:srgbClr val="FFFFFF"/>
                </a:solidFill>
              </a:rPr>
              <a:t>-increase productivity</a:t>
            </a:r>
          </a:p>
          <a:p>
            <a:r>
              <a:rPr lang="en-GB" sz="2200">
                <a:solidFill>
                  <a:srgbClr val="FFFFFF"/>
                </a:solidFill>
              </a:rPr>
              <a:t>-problem solving</a:t>
            </a:r>
          </a:p>
        </p:txBody>
      </p:sp>
    </p:spTree>
    <p:extLst>
      <p:ext uri="{BB962C8B-B14F-4D97-AF65-F5344CB8AC3E}">
        <p14:creationId xmlns:p14="http://schemas.microsoft.com/office/powerpoint/2010/main" val="12992396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Board Room">
            <a:extLst>
              <a:ext uri="{FF2B5EF4-FFF2-40B4-BE49-F238E27FC236}">
                <a16:creationId xmlns:a16="http://schemas.microsoft.com/office/drawing/2014/main" id="{28F8B0A9-FE18-89F2-8F0A-E6130B666C3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64988" y="1744515"/>
            <a:ext cx="3368969" cy="3368969"/>
          </a:xfrm>
          <a:prstGeom prst="rect">
            <a:avLst/>
          </a:prstGeom>
        </p:spPr>
      </p:pic>
      <p:sp>
        <p:nvSpPr>
          <p:cNvPr id="19" name="Freeform: Shape 18">
            <a:extLst>
              <a:ext uri="{FF2B5EF4-FFF2-40B4-BE49-F238E27FC236}">
                <a16:creationId xmlns:a16="http://schemas.microsoft.com/office/drawing/2014/main" id="{15109354-9C5D-4F8C-B0E6-D1043C7BF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9992" y="0"/>
            <a:ext cx="7562008"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chemeClr val="accent2"/>
          </a:solidFill>
          <a:ln w="6857" cap="flat">
            <a:noFill/>
            <a:prstDash val="solid"/>
            <a:miter/>
          </a:ln>
        </p:spPr>
        <p:txBody>
          <a:bodyPr wrap="square" rtlCol="0" anchor="ctr">
            <a:noAutofit/>
          </a:bodyPr>
          <a:lstStyle/>
          <a:p>
            <a:endParaRPr lang="en-US"/>
          </a:p>
        </p:txBody>
      </p:sp>
      <p:sp>
        <p:nvSpPr>
          <p:cNvPr id="2" name="Заглавие 1">
            <a:extLst>
              <a:ext uri="{FF2B5EF4-FFF2-40B4-BE49-F238E27FC236}">
                <a16:creationId xmlns:a16="http://schemas.microsoft.com/office/drawing/2014/main" id="{9D8740A9-26A6-4F07-6D37-5F3AC7A58522}"/>
              </a:ext>
            </a:extLst>
          </p:cNvPr>
          <p:cNvSpPr>
            <a:spLocks noGrp="1"/>
          </p:cNvSpPr>
          <p:nvPr>
            <p:ph type="title"/>
          </p:nvPr>
        </p:nvSpPr>
        <p:spPr>
          <a:xfrm>
            <a:off x="5759354" y="457201"/>
            <a:ext cx="5337270" cy="1835911"/>
          </a:xfrm>
        </p:spPr>
        <p:txBody>
          <a:bodyPr anchor="b">
            <a:normAutofit/>
          </a:bodyPr>
          <a:lstStyle/>
          <a:p>
            <a:r>
              <a:rPr lang="en-GB" sz="5400">
                <a:solidFill>
                  <a:srgbClr val="FFFFFF"/>
                </a:solidFill>
              </a:rPr>
              <a:t>CONCLUSION</a:t>
            </a:r>
          </a:p>
        </p:txBody>
      </p:sp>
      <p:sp>
        <p:nvSpPr>
          <p:cNvPr id="21" name="sketch line">
            <a:extLst>
              <a:ext uri="{FF2B5EF4-FFF2-40B4-BE49-F238E27FC236}">
                <a16:creationId xmlns:a16="http://schemas.microsoft.com/office/drawing/2014/main" id="{49B530FE-A87D-41A0-A920-ADC6539EA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9353" y="2560829"/>
            <a:ext cx="5029200" cy="18288"/>
          </a:xfrm>
          <a:custGeom>
            <a:avLst/>
            <a:gdLst>
              <a:gd name="connsiteX0" fmla="*/ 0 w 5029200"/>
              <a:gd name="connsiteY0" fmla="*/ 0 h 18288"/>
              <a:gd name="connsiteX1" fmla="*/ 528066 w 5029200"/>
              <a:gd name="connsiteY1" fmla="*/ 0 h 18288"/>
              <a:gd name="connsiteX2" fmla="*/ 1207008 w 5029200"/>
              <a:gd name="connsiteY2" fmla="*/ 0 h 18288"/>
              <a:gd name="connsiteX3" fmla="*/ 1785366 w 5029200"/>
              <a:gd name="connsiteY3" fmla="*/ 0 h 18288"/>
              <a:gd name="connsiteX4" fmla="*/ 2313432 w 5029200"/>
              <a:gd name="connsiteY4" fmla="*/ 0 h 18288"/>
              <a:gd name="connsiteX5" fmla="*/ 2992374 w 5029200"/>
              <a:gd name="connsiteY5" fmla="*/ 0 h 18288"/>
              <a:gd name="connsiteX6" fmla="*/ 3621024 w 5029200"/>
              <a:gd name="connsiteY6" fmla="*/ 0 h 18288"/>
              <a:gd name="connsiteX7" fmla="*/ 4249674 w 5029200"/>
              <a:gd name="connsiteY7" fmla="*/ 0 h 18288"/>
              <a:gd name="connsiteX8" fmla="*/ 5029200 w 5029200"/>
              <a:gd name="connsiteY8" fmla="*/ 0 h 18288"/>
              <a:gd name="connsiteX9" fmla="*/ 5029200 w 5029200"/>
              <a:gd name="connsiteY9" fmla="*/ 18288 h 18288"/>
              <a:gd name="connsiteX10" fmla="*/ 4501134 w 5029200"/>
              <a:gd name="connsiteY10" fmla="*/ 18288 h 18288"/>
              <a:gd name="connsiteX11" fmla="*/ 4023360 w 5029200"/>
              <a:gd name="connsiteY11" fmla="*/ 18288 h 18288"/>
              <a:gd name="connsiteX12" fmla="*/ 3344418 w 5029200"/>
              <a:gd name="connsiteY12" fmla="*/ 18288 h 18288"/>
              <a:gd name="connsiteX13" fmla="*/ 2816352 w 5029200"/>
              <a:gd name="connsiteY13" fmla="*/ 18288 h 18288"/>
              <a:gd name="connsiteX14" fmla="*/ 2137410 w 5029200"/>
              <a:gd name="connsiteY14" fmla="*/ 18288 h 18288"/>
              <a:gd name="connsiteX15" fmla="*/ 1408176 w 5029200"/>
              <a:gd name="connsiteY15" fmla="*/ 18288 h 18288"/>
              <a:gd name="connsiteX16" fmla="*/ 829818 w 5029200"/>
              <a:gd name="connsiteY16" fmla="*/ 18288 h 18288"/>
              <a:gd name="connsiteX17" fmla="*/ 0 w 5029200"/>
              <a:gd name="connsiteY17" fmla="*/ 18288 h 18288"/>
              <a:gd name="connsiteX18" fmla="*/ 0 w 5029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29200" h="18288" fill="none" extrusionOk="0">
                <a:moveTo>
                  <a:pt x="0" y="0"/>
                </a:moveTo>
                <a:cubicBezTo>
                  <a:pt x="142937" y="1696"/>
                  <a:pt x="371859" y="12840"/>
                  <a:pt x="528066" y="0"/>
                </a:cubicBezTo>
                <a:cubicBezTo>
                  <a:pt x="684273" y="-12840"/>
                  <a:pt x="928949" y="-5725"/>
                  <a:pt x="1207008" y="0"/>
                </a:cubicBezTo>
                <a:cubicBezTo>
                  <a:pt x="1485067" y="5725"/>
                  <a:pt x="1562886" y="-21331"/>
                  <a:pt x="1785366" y="0"/>
                </a:cubicBezTo>
                <a:cubicBezTo>
                  <a:pt x="2007846" y="21331"/>
                  <a:pt x="2056226" y="25221"/>
                  <a:pt x="2313432" y="0"/>
                </a:cubicBezTo>
                <a:cubicBezTo>
                  <a:pt x="2570638" y="-25221"/>
                  <a:pt x="2732455" y="16294"/>
                  <a:pt x="2992374" y="0"/>
                </a:cubicBezTo>
                <a:cubicBezTo>
                  <a:pt x="3252293" y="-16294"/>
                  <a:pt x="3319267" y="-29774"/>
                  <a:pt x="3621024" y="0"/>
                </a:cubicBezTo>
                <a:cubicBezTo>
                  <a:pt x="3922781" y="29774"/>
                  <a:pt x="3998107" y="-1004"/>
                  <a:pt x="4249674" y="0"/>
                </a:cubicBezTo>
                <a:cubicBezTo>
                  <a:pt x="4501241" y="1004"/>
                  <a:pt x="4792523" y="-4510"/>
                  <a:pt x="5029200" y="0"/>
                </a:cubicBezTo>
                <a:cubicBezTo>
                  <a:pt x="5029730" y="6954"/>
                  <a:pt x="5029934" y="12839"/>
                  <a:pt x="5029200" y="18288"/>
                </a:cubicBezTo>
                <a:cubicBezTo>
                  <a:pt x="4805432" y="23154"/>
                  <a:pt x="4715801" y="17034"/>
                  <a:pt x="4501134" y="18288"/>
                </a:cubicBezTo>
                <a:cubicBezTo>
                  <a:pt x="4286467" y="19542"/>
                  <a:pt x="4193719" y="41701"/>
                  <a:pt x="4023360" y="18288"/>
                </a:cubicBezTo>
                <a:cubicBezTo>
                  <a:pt x="3853001" y="-5125"/>
                  <a:pt x="3676466" y="16909"/>
                  <a:pt x="3344418" y="18288"/>
                </a:cubicBezTo>
                <a:cubicBezTo>
                  <a:pt x="3012370" y="19667"/>
                  <a:pt x="2945824" y="14410"/>
                  <a:pt x="2816352" y="18288"/>
                </a:cubicBezTo>
                <a:cubicBezTo>
                  <a:pt x="2686880" y="22166"/>
                  <a:pt x="2438351" y="13507"/>
                  <a:pt x="2137410" y="18288"/>
                </a:cubicBezTo>
                <a:cubicBezTo>
                  <a:pt x="1836469" y="23069"/>
                  <a:pt x="1581391" y="46111"/>
                  <a:pt x="1408176" y="18288"/>
                </a:cubicBezTo>
                <a:cubicBezTo>
                  <a:pt x="1234961" y="-9535"/>
                  <a:pt x="1040489" y="-7495"/>
                  <a:pt x="829818" y="18288"/>
                </a:cubicBezTo>
                <a:cubicBezTo>
                  <a:pt x="619147" y="44071"/>
                  <a:pt x="238626" y="37568"/>
                  <a:pt x="0" y="18288"/>
                </a:cubicBezTo>
                <a:cubicBezTo>
                  <a:pt x="-570" y="9279"/>
                  <a:pt x="132" y="5100"/>
                  <a:pt x="0" y="0"/>
                </a:cubicBezTo>
                <a:close/>
              </a:path>
              <a:path w="5029200" h="18288" stroke="0" extrusionOk="0">
                <a:moveTo>
                  <a:pt x="0" y="0"/>
                </a:moveTo>
                <a:cubicBezTo>
                  <a:pt x="165412" y="-21137"/>
                  <a:pt x="322344" y="-21985"/>
                  <a:pt x="578358" y="0"/>
                </a:cubicBezTo>
                <a:cubicBezTo>
                  <a:pt x="834372" y="21985"/>
                  <a:pt x="907099" y="-19195"/>
                  <a:pt x="1056132" y="0"/>
                </a:cubicBezTo>
                <a:cubicBezTo>
                  <a:pt x="1205165" y="19195"/>
                  <a:pt x="1612834" y="-24928"/>
                  <a:pt x="1785366" y="0"/>
                </a:cubicBezTo>
                <a:cubicBezTo>
                  <a:pt x="1957898" y="24928"/>
                  <a:pt x="2149044" y="19108"/>
                  <a:pt x="2363724" y="0"/>
                </a:cubicBezTo>
                <a:cubicBezTo>
                  <a:pt x="2578404" y="-19108"/>
                  <a:pt x="2759981" y="-21788"/>
                  <a:pt x="2942082" y="0"/>
                </a:cubicBezTo>
                <a:cubicBezTo>
                  <a:pt x="3124183" y="21788"/>
                  <a:pt x="3482217" y="8836"/>
                  <a:pt x="3671316" y="0"/>
                </a:cubicBezTo>
                <a:cubicBezTo>
                  <a:pt x="3860415" y="-8836"/>
                  <a:pt x="4058665" y="-25048"/>
                  <a:pt x="4199382" y="0"/>
                </a:cubicBezTo>
                <a:cubicBezTo>
                  <a:pt x="4340099" y="25048"/>
                  <a:pt x="4735096" y="-22088"/>
                  <a:pt x="5029200" y="0"/>
                </a:cubicBezTo>
                <a:cubicBezTo>
                  <a:pt x="5028517" y="5414"/>
                  <a:pt x="5028480" y="12510"/>
                  <a:pt x="5029200" y="18288"/>
                </a:cubicBezTo>
                <a:cubicBezTo>
                  <a:pt x="4891577" y="31493"/>
                  <a:pt x="4684146" y="-2509"/>
                  <a:pt x="4501134" y="18288"/>
                </a:cubicBezTo>
                <a:cubicBezTo>
                  <a:pt x="4318122" y="39085"/>
                  <a:pt x="4030703" y="3672"/>
                  <a:pt x="3872484" y="18288"/>
                </a:cubicBezTo>
                <a:cubicBezTo>
                  <a:pt x="3714265" y="32905"/>
                  <a:pt x="3546134" y="7501"/>
                  <a:pt x="3294126" y="18288"/>
                </a:cubicBezTo>
                <a:cubicBezTo>
                  <a:pt x="3042118" y="29075"/>
                  <a:pt x="2912116" y="11153"/>
                  <a:pt x="2564892" y="18288"/>
                </a:cubicBezTo>
                <a:cubicBezTo>
                  <a:pt x="2217668" y="25423"/>
                  <a:pt x="2095118" y="11659"/>
                  <a:pt x="1835658" y="18288"/>
                </a:cubicBezTo>
                <a:cubicBezTo>
                  <a:pt x="1576198" y="24917"/>
                  <a:pt x="1500897" y="19889"/>
                  <a:pt x="1307592" y="18288"/>
                </a:cubicBezTo>
                <a:cubicBezTo>
                  <a:pt x="1114287" y="16687"/>
                  <a:pt x="961527" y="47453"/>
                  <a:pt x="678942" y="18288"/>
                </a:cubicBezTo>
                <a:cubicBezTo>
                  <a:pt x="396357" y="-10877"/>
                  <a:pt x="271066" y="23005"/>
                  <a:pt x="0" y="18288"/>
                </a:cubicBezTo>
                <a:cubicBezTo>
                  <a:pt x="-306" y="11061"/>
                  <a:pt x="-655" y="7751"/>
                  <a:pt x="0" y="0"/>
                </a:cubicBezTo>
                <a:close/>
              </a:path>
            </a:pathLst>
          </a:custGeom>
          <a:solidFill>
            <a:srgbClr val="FFFFFF"/>
          </a:solidFill>
          <a:ln w="38100"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Контейнер за съдържание 2">
            <a:extLst>
              <a:ext uri="{FF2B5EF4-FFF2-40B4-BE49-F238E27FC236}">
                <a16:creationId xmlns:a16="http://schemas.microsoft.com/office/drawing/2014/main" id="{9D4B3002-5C15-A4C4-E7E1-27EAFEA20BAA}"/>
              </a:ext>
            </a:extLst>
          </p:cNvPr>
          <p:cNvSpPr>
            <a:spLocks noGrp="1"/>
          </p:cNvSpPr>
          <p:nvPr>
            <p:ph idx="1"/>
          </p:nvPr>
        </p:nvSpPr>
        <p:spPr>
          <a:xfrm>
            <a:off x="5759354" y="2798064"/>
            <a:ext cx="5461095" cy="3417611"/>
          </a:xfrm>
        </p:spPr>
        <p:txBody>
          <a:bodyPr anchor="t">
            <a:normAutofit/>
          </a:bodyPr>
          <a:lstStyle/>
          <a:p>
            <a:r>
              <a:rPr lang="en-GB" sz="2200">
                <a:solidFill>
                  <a:srgbClr val="FFFFFF"/>
                </a:solidFill>
              </a:rPr>
              <a:t>Based of everything said in this presentation there are rules that if followed and applied correctly would be successful. </a:t>
            </a:r>
          </a:p>
          <a:p>
            <a:r>
              <a:rPr lang="en-GB" sz="2200">
                <a:solidFill>
                  <a:srgbClr val="FFFFFF"/>
                </a:solidFill>
              </a:rPr>
              <a:t>Good communication is a must for team to do well, and lack of it would lead to many problems.</a:t>
            </a:r>
          </a:p>
          <a:p>
            <a:r>
              <a:rPr lang="en-GB" sz="2200">
                <a:solidFill>
                  <a:srgbClr val="FFFFFF"/>
                </a:solidFill>
              </a:rPr>
              <a:t>It is good that there are various models and theories that can be applied to a successful business.</a:t>
            </a:r>
          </a:p>
        </p:txBody>
      </p:sp>
    </p:spTree>
    <p:extLst>
      <p:ext uri="{BB962C8B-B14F-4D97-AF65-F5344CB8AC3E}">
        <p14:creationId xmlns:p14="http://schemas.microsoft.com/office/powerpoint/2010/main" val="2210827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Заглавие 1">
            <a:extLst>
              <a:ext uri="{FF2B5EF4-FFF2-40B4-BE49-F238E27FC236}">
                <a16:creationId xmlns:a16="http://schemas.microsoft.com/office/drawing/2014/main" id="{0F3FB543-7751-0D71-9071-93BFC3CC6DD6}"/>
              </a:ext>
            </a:extLst>
          </p:cNvPr>
          <p:cNvSpPr>
            <a:spLocks noGrp="1"/>
          </p:cNvSpPr>
          <p:nvPr>
            <p:ph type="title"/>
          </p:nvPr>
        </p:nvSpPr>
        <p:spPr>
          <a:xfrm>
            <a:off x="838200" y="401221"/>
            <a:ext cx="10515600" cy="1348065"/>
          </a:xfrm>
        </p:spPr>
        <p:txBody>
          <a:bodyPr>
            <a:normAutofit/>
          </a:bodyPr>
          <a:lstStyle/>
          <a:p>
            <a:r>
              <a:rPr lang="en-GB" sz="5400">
                <a:solidFill>
                  <a:srgbClr val="FFFFFF"/>
                </a:solidFill>
              </a:rPr>
              <a:t>-REFERENCES</a:t>
            </a:r>
          </a:p>
        </p:txBody>
      </p:sp>
      <p:sp>
        <p:nvSpPr>
          <p:cNvPr id="3" name="Контейнер за съдържание 2">
            <a:extLst>
              <a:ext uri="{FF2B5EF4-FFF2-40B4-BE49-F238E27FC236}">
                <a16:creationId xmlns:a16="http://schemas.microsoft.com/office/drawing/2014/main" id="{2A27E477-545B-2879-2465-772E115E8063}"/>
              </a:ext>
            </a:extLst>
          </p:cNvPr>
          <p:cNvSpPr>
            <a:spLocks noGrp="1"/>
          </p:cNvSpPr>
          <p:nvPr>
            <p:ph idx="1"/>
          </p:nvPr>
        </p:nvSpPr>
        <p:spPr>
          <a:xfrm>
            <a:off x="838200" y="2586789"/>
            <a:ext cx="10515600" cy="3590174"/>
          </a:xfrm>
        </p:spPr>
        <p:txBody>
          <a:bodyPr>
            <a:normAutofit/>
          </a:bodyPr>
          <a:lstStyle/>
          <a:p>
            <a:r>
              <a:rPr lang="en-GB" sz="1500" b="0" i="0">
                <a:effectLst/>
                <a:latin typeface="Times New Roman" panose="02020603050405020304" pitchFamily="18" charset="0"/>
              </a:rPr>
              <a:t>References</a:t>
            </a:r>
          </a:p>
          <a:p>
            <a:r>
              <a:rPr lang="en-GB" sz="1500" b="0" i="0">
                <a:effectLst/>
                <a:latin typeface="Times New Roman" panose="02020603050405020304" pitchFamily="18" charset="0"/>
              </a:rPr>
              <a:t>6 Barriers to Effective Communication in the Workplace | Grammarly Business. 2022. </a:t>
            </a:r>
            <a:r>
              <a:rPr lang="en-GB" sz="1500" b="0" i="1">
                <a:effectLst/>
                <a:latin typeface="Times New Roman" panose="02020603050405020304" pitchFamily="18" charset="0"/>
              </a:rPr>
              <a:t>6 Barriers to Effective Communication in the Workplace</a:t>
            </a:r>
            <a:r>
              <a:rPr lang="en-GB" sz="1500" b="0" i="0">
                <a:effectLst/>
                <a:latin typeface="Times New Roman" panose="02020603050405020304" pitchFamily="18" charset="0"/>
              </a:rPr>
              <a:t>. [online] Available at: &lt;https://www.grammarly.com/business/learn/barriers-to-effective-communication/&gt; [Accessed 16 August 2022].</a:t>
            </a:r>
          </a:p>
          <a:p>
            <a:r>
              <a:rPr lang="en-GB" sz="1500" b="0" i="0">
                <a:effectLst/>
                <a:latin typeface="Times New Roman" panose="02020603050405020304" pitchFamily="18" charset="0"/>
              </a:rPr>
              <a:t>Dingwall, J., Labrie, C., McLennon, T. and Underwood, L., 2022. </a:t>
            </a:r>
            <a:r>
              <a:rPr lang="en-GB" sz="1500" b="0" i="1">
                <a:effectLst/>
                <a:latin typeface="Times New Roman" panose="02020603050405020304" pitchFamily="18" charset="0"/>
              </a:rPr>
              <a:t>Communication Channel</a:t>
            </a:r>
            <a:r>
              <a:rPr lang="en-GB" sz="1500" b="0" i="0">
                <a:effectLst/>
                <a:latin typeface="Times New Roman" panose="02020603050405020304" pitchFamily="18" charset="0"/>
              </a:rPr>
              <a:t>. [online] Ecampusontario.pressbooks.pub. Available at: &lt;https://ecampusontario.pressbooks.pub/profcommsontario/chapter/communication-channel/&gt; [Accessed 16 August 2022].</a:t>
            </a:r>
          </a:p>
          <a:p>
            <a:r>
              <a:rPr lang="en-GB" sz="1500" b="0" i="0">
                <a:effectLst/>
                <a:latin typeface="Times New Roman" panose="02020603050405020304" pitchFamily="18" charset="0"/>
              </a:rPr>
              <a:t>Google.com. 2022. </a:t>
            </a:r>
            <a:r>
              <a:rPr lang="en-GB" sz="1500" b="0" i="1">
                <a:effectLst/>
                <a:latin typeface="Times New Roman" panose="02020603050405020304" pitchFamily="18" charset="0"/>
              </a:rPr>
              <a:t>Before you continue to Google Search</a:t>
            </a:r>
            <a:r>
              <a:rPr lang="en-GB" sz="1500" b="0" i="0">
                <a:effectLst/>
                <a:latin typeface="Times New Roman" panose="02020603050405020304" pitchFamily="18" charset="0"/>
              </a:rPr>
              <a:t>. [online] Available at: &lt;https://www.google.com/search?q=shannon+and+weaver+model+of+communication&amp;rlz=1C1CHBF_enGB834GB834&amp;oq=shannon+and+&amp;aqs=chrome.0.0i512j69i57j46i512j0i512l7.4430j0j15&amp;sourceid=chrome&amp;ie=UTF-8&gt; [Accessed 16 August 2022].</a:t>
            </a:r>
          </a:p>
          <a:p>
            <a:r>
              <a:rPr lang="en-GB" sz="1500" b="0" i="0">
                <a:effectLst/>
                <a:latin typeface="Times New Roman" panose="02020603050405020304" pitchFamily="18" charset="0"/>
              </a:rPr>
              <a:t>Impactfactory.com. 2022. </a:t>
            </a:r>
            <a:r>
              <a:rPr lang="en-GB" sz="1500" b="0" i="1">
                <a:effectLst/>
                <a:latin typeface="Times New Roman" panose="02020603050405020304" pitchFamily="18" charset="0"/>
              </a:rPr>
              <a:t>Break Down Communication Barriers | Impact Factory London</a:t>
            </a:r>
            <a:r>
              <a:rPr lang="en-GB" sz="1500" b="0" i="0">
                <a:effectLst/>
                <a:latin typeface="Times New Roman" panose="02020603050405020304" pitchFamily="18" charset="0"/>
              </a:rPr>
              <a:t>. [online] Available at: &lt;https://www.impactfactory.com/library/communication-skills-seven-barriers-great-communications&gt; [Accessed 16 August 2022].</a:t>
            </a:r>
          </a:p>
          <a:p>
            <a:endParaRPr lang="en-GB" sz="1500"/>
          </a:p>
        </p:txBody>
      </p:sp>
    </p:spTree>
    <p:extLst>
      <p:ext uri="{BB962C8B-B14F-4D97-AF65-F5344CB8AC3E}">
        <p14:creationId xmlns:p14="http://schemas.microsoft.com/office/powerpoint/2010/main" val="1703836671"/>
      </p:ext>
    </p:extLst>
  </p:cSld>
  <p:clrMapOvr>
    <a:masterClrMapping/>
  </p:clrMapOvr>
</p:sld>
</file>

<file path=ppt/theme/theme1.xml><?xml version="1.0" encoding="utf-8"?>
<a:theme xmlns:a="http://schemas.openxmlformats.org/drawingml/2006/main" name="Тема на Office">
  <a:themeElements>
    <a:clrScheme name="О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462</TotalTime>
  <Words>918</Words>
  <Application>Microsoft Office PowerPoint</Application>
  <PresentationFormat>Широк екран</PresentationFormat>
  <Paragraphs>64</Paragraphs>
  <Slides>17</Slides>
  <Notes>0</Notes>
  <HiddenSlides>0</HiddenSlides>
  <MMClips>0</MMClips>
  <ScaleCrop>false</ScaleCrop>
  <HeadingPairs>
    <vt:vector size="6" baseType="variant">
      <vt:variant>
        <vt:lpstr>Използвани шрифтове</vt:lpstr>
      </vt:variant>
      <vt:variant>
        <vt:i4>5</vt:i4>
      </vt:variant>
      <vt:variant>
        <vt:lpstr>Тема</vt:lpstr>
      </vt:variant>
      <vt:variant>
        <vt:i4>1</vt:i4>
      </vt:variant>
      <vt:variant>
        <vt:lpstr>Заглавия на слайдовете</vt:lpstr>
      </vt:variant>
      <vt:variant>
        <vt:i4>17</vt:i4>
      </vt:variant>
    </vt:vector>
  </HeadingPairs>
  <TitlesOfParts>
    <vt:vector size="23" baseType="lpstr">
      <vt:lpstr>Arial</vt:lpstr>
      <vt:lpstr>Calibri</vt:lpstr>
      <vt:lpstr>Calibri Light</vt:lpstr>
      <vt:lpstr>Helvetica Neue Medium</vt:lpstr>
      <vt:lpstr>Times New Roman</vt:lpstr>
      <vt:lpstr>Тема на Office</vt:lpstr>
      <vt:lpstr>Презентация на PowerPoint</vt:lpstr>
      <vt:lpstr>TABLE OF CONTENT</vt:lpstr>
      <vt:lpstr>INTRODUCTION</vt:lpstr>
      <vt:lpstr>THEORIES RELATING TO MODELS OF COMMUNICATION </vt:lpstr>
      <vt:lpstr>TYPES OF BARRIERS THAT CAN PREVENT ERFFECTIVE COMMUNICATION </vt:lpstr>
      <vt:lpstr>BARRIERS IN COMMUNICATION </vt:lpstr>
      <vt:lpstr>NATIONAL CULTURE</vt:lpstr>
      <vt:lpstr>LANGUAGE</vt:lpstr>
      <vt:lpstr>DEFENDIVENESS</vt:lpstr>
      <vt:lpstr>FILTERINGEMOTIONS</vt:lpstr>
      <vt:lpstr>INFORMATION OVERLOAD</vt:lpstr>
      <vt:lpstr>EMOTIONS</vt:lpstr>
      <vt:lpstr>There is a lot of barriers </vt:lpstr>
      <vt:lpstr>CHANNELS OF COMMUNICATION </vt:lpstr>
      <vt:lpstr>BENEFITS OF EFFECTIVE COMMUNICATION</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на PowerPoint</dc:title>
  <dc:creator>Mariana Slavcheva</dc:creator>
  <cp:lastModifiedBy>Mariana Slavcheva</cp:lastModifiedBy>
  <cp:revision>3</cp:revision>
  <dcterms:created xsi:type="dcterms:W3CDTF">2022-08-15T23:40:42Z</dcterms:created>
  <dcterms:modified xsi:type="dcterms:W3CDTF">2022-08-16T14:33:06Z</dcterms:modified>
</cp:coreProperties>
</file>