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84"/>
  </p:notesMasterIdLst>
  <p:sldIdLst>
    <p:sldId id="337" r:id="rId5"/>
    <p:sldId id="338" r:id="rId6"/>
    <p:sldId id="435" r:id="rId7"/>
    <p:sldId id="405" r:id="rId8"/>
    <p:sldId id="399" r:id="rId9"/>
    <p:sldId id="400" r:id="rId10"/>
    <p:sldId id="395" r:id="rId11"/>
    <p:sldId id="398" r:id="rId12"/>
    <p:sldId id="340" r:id="rId13"/>
    <p:sldId id="341" r:id="rId14"/>
    <p:sldId id="342" r:id="rId15"/>
    <p:sldId id="350" r:id="rId16"/>
    <p:sldId id="403" r:id="rId17"/>
    <p:sldId id="404" r:id="rId18"/>
    <p:sldId id="360" r:id="rId19"/>
    <p:sldId id="361" r:id="rId20"/>
    <p:sldId id="362" r:id="rId21"/>
    <p:sldId id="402" r:id="rId22"/>
    <p:sldId id="343" r:id="rId23"/>
    <p:sldId id="344" r:id="rId24"/>
    <p:sldId id="345" r:id="rId25"/>
    <p:sldId id="391" r:id="rId26"/>
    <p:sldId id="392" r:id="rId27"/>
    <p:sldId id="393" r:id="rId28"/>
    <p:sldId id="394" r:id="rId29"/>
    <p:sldId id="346" r:id="rId30"/>
    <p:sldId id="297" r:id="rId31"/>
    <p:sldId id="432" r:id="rId32"/>
    <p:sldId id="433" r:id="rId33"/>
    <p:sldId id="434" r:id="rId34"/>
    <p:sldId id="355" r:id="rId35"/>
    <p:sldId id="354" r:id="rId36"/>
    <p:sldId id="353" r:id="rId37"/>
    <p:sldId id="351" r:id="rId38"/>
    <p:sldId id="352" r:id="rId39"/>
    <p:sldId id="356" r:id="rId40"/>
    <p:sldId id="357" r:id="rId41"/>
    <p:sldId id="401" r:id="rId42"/>
    <p:sldId id="358" r:id="rId43"/>
    <p:sldId id="359" r:id="rId44"/>
    <p:sldId id="363" r:id="rId45"/>
    <p:sldId id="365" r:id="rId46"/>
    <p:sldId id="366" r:id="rId47"/>
    <p:sldId id="406" r:id="rId48"/>
    <p:sldId id="436" r:id="rId49"/>
    <p:sldId id="407" r:id="rId50"/>
    <p:sldId id="421" r:id="rId51"/>
    <p:sldId id="423" r:id="rId52"/>
    <p:sldId id="417" r:id="rId53"/>
    <p:sldId id="420" r:id="rId54"/>
    <p:sldId id="437" r:id="rId55"/>
    <p:sldId id="438" r:id="rId56"/>
    <p:sldId id="369" r:id="rId57"/>
    <p:sldId id="370" r:id="rId58"/>
    <p:sldId id="410" r:id="rId59"/>
    <p:sldId id="371" r:id="rId60"/>
    <p:sldId id="374" r:id="rId61"/>
    <p:sldId id="411" r:id="rId62"/>
    <p:sldId id="372" r:id="rId63"/>
    <p:sldId id="380" r:id="rId64"/>
    <p:sldId id="375" r:id="rId65"/>
    <p:sldId id="376" r:id="rId66"/>
    <p:sldId id="377" r:id="rId67"/>
    <p:sldId id="378" r:id="rId68"/>
    <p:sldId id="379" r:id="rId69"/>
    <p:sldId id="412" r:id="rId70"/>
    <p:sldId id="382" r:id="rId71"/>
    <p:sldId id="416" r:id="rId72"/>
    <p:sldId id="418" r:id="rId73"/>
    <p:sldId id="419" r:id="rId74"/>
    <p:sldId id="397" r:id="rId75"/>
    <p:sldId id="424" r:id="rId76"/>
    <p:sldId id="425" r:id="rId77"/>
    <p:sldId id="429" r:id="rId78"/>
    <p:sldId id="431" r:id="rId79"/>
    <p:sldId id="430" r:id="rId80"/>
    <p:sldId id="427" r:id="rId81"/>
    <p:sldId id="414" r:id="rId82"/>
    <p:sldId id="415" r:id="rId8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CC"/>
    <a:srgbClr val="00FF00"/>
    <a:srgbClr val="33CC33"/>
    <a:srgbClr val="5EC276"/>
    <a:srgbClr val="008000"/>
    <a:srgbClr val="0000FF"/>
    <a:srgbClr val="59C75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42294A-1155-45F5-80B1-21A82A6B9985}" v="1" dt="2022-02-09T13:09:30.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19" autoAdjust="0"/>
    <p:restoredTop sz="62791" autoAdjust="0"/>
  </p:normalViewPr>
  <p:slideViewPr>
    <p:cSldViewPr>
      <p:cViewPr varScale="1">
        <p:scale>
          <a:sx n="53" d="100"/>
          <a:sy n="53" d="100"/>
        </p:scale>
        <p:origin x="1806" y="72"/>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notesMaster" Target="notesMasters/notesMaster1.xml"/><Relationship Id="rId89" Type="http://schemas.microsoft.com/office/2016/11/relationships/changesInfo" Target="changesInfos/changesInfo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microsoft.com/office/2015/10/relationships/revisionInfo" Target="revisionInfo.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A242294A-1155-45F5-80B1-21A82A6B9985}"/>
    <pc:docChg chg="addSld delSld modSld">
      <pc:chgData name="Alexander Scott" userId="60900361-c968-457a-be84-5b7d7c948694" providerId="ADAL" clId="{A242294A-1155-45F5-80B1-21A82A6B9985}" dt="2022-02-09T17:11:06.738" v="5" actId="2085"/>
      <pc:docMkLst>
        <pc:docMk/>
      </pc:docMkLst>
      <pc:sldChg chg="modSp mod">
        <pc:chgData name="Alexander Scott" userId="60900361-c968-457a-be84-5b7d7c948694" providerId="ADAL" clId="{A242294A-1155-45F5-80B1-21A82A6B9985}" dt="2022-02-09T15:01:30.989" v="4" actId="20577"/>
        <pc:sldMkLst>
          <pc:docMk/>
          <pc:sldMk cId="2753034961" sldId="338"/>
        </pc:sldMkLst>
        <pc:spChg chg="mod">
          <ac:chgData name="Alexander Scott" userId="60900361-c968-457a-be84-5b7d7c948694" providerId="ADAL" clId="{A242294A-1155-45F5-80B1-21A82A6B9985}" dt="2022-02-09T15:01:30.989" v="4" actId="20577"/>
          <ac:spMkLst>
            <pc:docMk/>
            <pc:sldMk cId="2753034961" sldId="338"/>
            <ac:spMk id="4" creationId="{00000000-0000-0000-0000-000000000000}"/>
          </ac:spMkLst>
        </pc:spChg>
      </pc:sldChg>
      <pc:sldChg chg="add">
        <pc:chgData name="Alexander Scott" userId="60900361-c968-457a-be84-5b7d7c948694" providerId="ADAL" clId="{A242294A-1155-45F5-80B1-21A82A6B9985}" dt="2022-02-09T13:09:30.546" v="3"/>
        <pc:sldMkLst>
          <pc:docMk/>
          <pc:sldMk cId="3402060282" sldId="360"/>
        </pc:sldMkLst>
      </pc:sldChg>
      <pc:sldChg chg="del">
        <pc:chgData name="Alexander Scott" userId="60900361-c968-457a-be84-5b7d7c948694" providerId="ADAL" clId="{A242294A-1155-45F5-80B1-21A82A6B9985}" dt="2022-02-09T13:09:19.097" v="2" actId="2696"/>
        <pc:sldMkLst>
          <pc:docMk/>
          <pc:sldMk cId="4128550601" sldId="360"/>
        </pc:sldMkLst>
      </pc:sldChg>
      <pc:sldChg chg="add">
        <pc:chgData name="Alexander Scott" userId="60900361-c968-457a-be84-5b7d7c948694" providerId="ADAL" clId="{A242294A-1155-45F5-80B1-21A82A6B9985}" dt="2022-02-09T13:09:30.546" v="3"/>
        <pc:sldMkLst>
          <pc:docMk/>
          <pc:sldMk cId="2361197033" sldId="361"/>
        </pc:sldMkLst>
      </pc:sldChg>
      <pc:sldChg chg="del">
        <pc:chgData name="Alexander Scott" userId="60900361-c968-457a-be84-5b7d7c948694" providerId="ADAL" clId="{A242294A-1155-45F5-80B1-21A82A6B9985}" dt="2022-02-09T13:09:19.097" v="2" actId="2696"/>
        <pc:sldMkLst>
          <pc:docMk/>
          <pc:sldMk cId="2625413205" sldId="361"/>
        </pc:sldMkLst>
      </pc:sldChg>
      <pc:sldChg chg="del">
        <pc:chgData name="Alexander Scott" userId="60900361-c968-457a-be84-5b7d7c948694" providerId="ADAL" clId="{A242294A-1155-45F5-80B1-21A82A6B9985}" dt="2022-02-09T13:09:19.097" v="2" actId="2696"/>
        <pc:sldMkLst>
          <pc:docMk/>
          <pc:sldMk cId="884756" sldId="362"/>
        </pc:sldMkLst>
      </pc:sldChg>
      <pc:sldChg chg="add">
        <pc:chgData name="Alexander Scott" userId="60900361-c968-457a-be84-5b7d7c948694" providerId="ADAL" clId="{A242294A-1155-45F5-80B1-21A82A6B9985}" dt="2022-02-09T13:09:30.546" v="3"/>
        <pc:sldMkLst>
          <pc:docMk/>
          <pc:sldMk cId="3422087870" sldId="362"/>
        </pc:sldMkLst>
      </pc:sldChg>
      <pc:sldChg chg="modSp mod">
        <pc:chgData name="Alexander Scott" userId="60900361-c968-457a-be84-5b7d7c948694" providerId="ADAL" clId="{A242294A-1155-45F5-80B1-21A82A6B9985}" dt="2022-02-09T13:07:50.415" v="1" actId="207"/>
        <pc:sldMkLst>
          <pc:docMk/>
          <pc:sldMk cId="3266110215" sldId="379"/>
        </pc:sldMkLst>
        <pc:spChg chg="mod">
          <ac:chgData name="Alexander Scott" userId="60900361-c968-457a-be84-5b7d7c948694" providerId="ADAL" clId="{A242294A-1155-45F5-80B1-21A82A6B9985}" dt="2022-02-09T13:07:50.415" v="1" actId="207"/>
          <ac:spMkLst>
            <pc:docMk/>
            <pc:sldMk cId="3266110215" sldId="379"/>
            <ac:spMk id="23554" creationId="{00000000-0000-0000-0000-000000000000}"/>
          </ac:spMkLst>
        </pc:spChg>
      </pc:sldChg>
      <pc:sldChg chg="add">
        <pc:chgData name="Alexander Scott" userId="60900361-c968-457a-be84-5b7d7c948694" providerId="ADAL" clId="{A242294A-1155-45F5-80B1-21A82A6B9985}" dt="2022-02-09T13:09:30.546" v="3"/>
        <pc:sldMkLst>
          <pc:docMk/>
          <pc:sldMk cId="138496828" sldId="404"/>
        </pc:sldMkLst>
      </pc:sldChg>
      <pc:sldChg chg="del">
        <pc:chgData name="Alexander Scott" userId="60900361-c968-457a-be84-5b7d7c948694" providerId="ADAL" clId="{A242294A-1155-45F5-80B1-21A82A6B9985}" dt="2022-02-09T13:09:19.097" v="2" actId="2696"/>
        <pc:sldMkLst>
          <pc:docMk/>
          <pc:sldMk cId="881664173" sldId="404"/>
        </pc:sldMkLst>
      </pc:sldChg>
      <pc:sldChg chg="modSp mod">
        <pc:chgData name="Alexander Scott" userId="60900361-c968-457a-be84-5b7d7c948694" providerId="ADAL" clId="{A242294A-1155-45F5-80B1-21A82A6B9985}" dt="2022-02-09T17:11:06.738" v="5" actId="2085"/>
        <pc:sldMkLst>
          <pc:docMk/>
          <pc:sldMk cId="3956124430" sldId="431"/>
        </pc:sldMkLst>
        <pc:spChg chg="mod">
          <ac:chgData name="Alexander Scott" userId="60900361-c968-457a-be84-5b7d7c948694" providerId="ADAL" clId="{A242294A-1155-45F5-80B1-21A82A6B9985}" dt="2022-02-09T17:11:06.738" v="5" actId="2085"/>
          <ac:spMkLst>
            <pc:docMk/>
            <pc:sldMk cId="3956124430" sldId="43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smtClean="0">
                <a:latin typeface="+mn-lt"/>
                <a:cs typeface="+mn-cs"/>
              </a:defRPr>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169E394C-1A2D-4A16-96DB-F79282A1773A}" type="datetimeFigureOut">
              <a:rPr lang="en-GB"/>
              <a:pPr>
                <a:defRPr/>
              </a:pPr>
              <a:t>09/02/2022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smtClean="0">
                <a:latin typeface="+mn-lt"/>
                <a:cs typeface="+mn-cs"/>
              </a:defRPr>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BEEDA733-E63F-4BFB-8E57-F659BC9A486A}" type="slidenum">
              <a:rPr lang="en-GB"/>
              <a:pPr>
                <a:defRPr/>
              </a:pPr>
              <a:t>‹#›</a:t>
            </a:fld>
            <a:endParaRPr lang="en-GB" dirty="0"/>
          </a:p>
        </p:txBody>
      </p:sp>
    </p:spTree>
    <p:extLst>
      <p:ext uri="{BB962C8B-B14F-4D97-AF65-F5344CB8AC3E}">
        <p14:creationId xmlns:p14="http://schemas.microsoft.com/office/powerpoint/2010/main" val="1062445770"/>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1</a:t>
            </a:fld>
            <a:endParaRPr lang="en-GB" dirty="0"/>
          </a:p>
        </p:txBody>
      </p:sp>
    </p:spTree>
    <p:extLst>
      <p:ext uri="{BB962C8B-B14F-4D97-AF65-F5344CB8AC3E}">
        <p14:creationId xmlns:p14="http://schemas.microsoft.com/office/powerpoint/2010/main" val="3311416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 do you make of these details from the front matter</a:t>
            </a:r>
          </a:p>
        </p:txBody>
      </p:sp>
      <p:sp>
        <p:nvSpPr>
          <p:cNvPr id="4" name="Slide Number Placeholder 3"/>
          <p:cNvSpPr>
            <a:spLocks noGrp="1"/>
          </p:cNvSpPr>
          <p:nvPr>
            <p:ph type="sldNum" sz="quarter" idx="10"/>
          </p:nvPr>
        </p:nvSpPr>
        <p:spPr/>
        <p:txBody>
          <a:bodyPr/>
          <a:lstStyle/>
          <a:p>
            <a:fld id="{6E4A4CFE-985F-4718-A5F4-EE717FC18B16}" type="slidenum">
              <a:rPr lang="en-GB" smtClean="0"/>
              <a:t>8</a:t>
            </a:fld>
            <a:endParaRPr lang="en-GB" dirty="0"/>
          </a:p>
        </p:txBody>
      </p:sp>
    </p:spTree>
    <p:extLst>
      <p:ext uri="{BB962C8B-B14F-4D97-AF65-F5344CB8AC3E}">
        <p14:creationId xmlns:p14="http://schemas.microsoft.com/office/powerpoint/2010/main" val="2419876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Blurring partly because we already have so many images/memories of the Vietnam War</a:t>
            </a:r>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9</a:t>
            </a:fld>
            <a:endParaRPr lang="en-GB" dirty="0"/>
          </a:p>
        </p:txBody>
      </p:sp>
    </p:spTree>
    <p:extLst>
      <p:ext uri="{BB962C8B-B14F-4D97-AF65-F5344CB8AC3E}">
        <p14:creationId xmlns:p14="http://schemas.microsoft.com/office/powerpoint/2010/main" val="3897012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To</a:t>
            </a:r>
            <a:r>
              <a:rPr lang="en-GB" baseline="0" dirty="0"/>
              <a:t> begin, I want to start at a broad level and gauge your understanding of the conflict</a:t>
            </a:r>
          </a:p>
          <a:p>
            <a:pPr marL="171450" indent="-171450">
              <a:buFont typeface="Arial" panose="020B0604020202020204" pitchFamily="34" charset="0"/>
              <a:buChar char="•"/>
            </a:pPr>
            <a:r>
              <a:rPr lang="en-GB" baseline="0" dirty="0"/>
              <a:t>Resonant phrase</a:t>
            </a:r>
          </a:p>
          <a:p>
            <a:pPr marL="171450" indent="-171450">
              <a:buFont typeface="Arial" panose="020B0604020202020204" pitchFamily="34" charset="0"/>
              <a:buChar char="•"/>
            </a:pPr>
            <a:r>
              <a:rPr lang="en-GB" baseline="0" dirty="0"/>
              <a:t>Read questions</a:t>
            </a:r>
            <a:endParaRPr lang="en-GB" dirty="0"/>
          </a:p>
        </p:txBody>
      </p:sp>
      <p:sp>
        <p:nvSpPr>
          <p:cNvPr id="4" name="Slide Number Placeholder 3"/>
          <p:cNvSpPr>
            <a:spLocks noGrp="1"/>
          </p:cNvSpPr>
          <p:nvPr>
            <p:ph type="sldNum" sz="quarter" idx="10"/>
          </p:nvPr>
        </p:nvSpPr>
        <p:spPr/>
        <p:txBody>
          <a:bodyPr/>
          <a:lstStyle/>
          <a:p>
            <a:fld id="{7E11FED6-08BB-4E1C-BD09-44D2B8B7F046}" type="slidenum">
              <a:rPr lang="en-GB" smtClean="0"/>
              <a:t>10</a:t>
            </a:fld>
            <a:endParaRPr lang="en-GB" dirty="0"/>
          </a:p>
        </p:txBody>
      </p:sp>
    </p:spTree>
    <p:extLst>
      <p:ext uri="{BB962C8B-B14F-4D97-AF65-F5344CB8AC3E}">
        <p14:creationId xmlns:p14="http://schemas.microsoft.com/office/powerpoint/2010/main" val="3835678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0"/>
              </a:spcAft>
              <a:buFont typeface="Symbol"/>
              <a:buChar char=""/>
            </a:pPr>
            <a:r>
              <a:rPr lang="en-GB" sz="1200" dirty="0">
                <a:effectLst/>
                <a:latin typeface="+mn-lt"/>
                <a:ea typeface="Calibri"/>
                <a:cs typeface="Times New Roman"/>
              </a:rPr>
              <a:t>So to start, I want to dwell a bit on the idea that Vietnam was a ‘different war,’ which was the premise behind Lucy Lippard’s essays on how the war was represented in art</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Lippard’s title plays into the conception that as a social, political and cultural event, the Vietnam War offered a fundamental contrast between anything that had hitherto occurred within the history of the United States</a:t>
            </a:r>
          </a:p>
          <a:p>
            <a:pPr marL="457200">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1000"/>
              </a:spcAft>
              <a:buFont typeface="Symbol"/>
              <a:buChar char=""/>
            </a:pPr>
            <a:r>
              <a:rPr lang="en-GB" sz="1200" dirty="0">
                <a:effectLst/>
                <a:latin typeface="+mn-lt"/>
                <a:ea typeface="Calibri"/>
                <a:cs typeface="Times New Roman"/>
              </a:rPr>
              <a:t>And while I certainly encourage students to remain sceptical about the uniqueness of the Vietnam War, several important features certainly mark it as singular as compared with other conflicts that the United States has engaged in.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3714080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0"/>
              </a:spcAft>
              <a:buFont typeface="Symbol"/>
              <a:buChar char=""/>
            </a:pPr>
            <a:r>
              <a:rPr lang="en-GB" sz="1200" dirty="0">
                <a:effectLst/>
                <a:latin typeface="+mn-lt"/>
                <a:ea typeface="Calibri"/>
                <a:cs typeface="Arial"/>
              </a:rPr>
              <a:t>Reagan’s comments passed</a:t>
            </a:r>
            <a:r>
              <a:rPr lang="en-GB" sz="1200" baseline="0" dirty="0">
                <a:effectLst/>
                <a:latin typeface="+mn-lt"/>
                <a:ea typeface="Calibri"/>
                <a:cs typeface="Arial"/>
              </a:rPr>
              <a:t> an implicit verdict on the impact of the Vietnam war domestically</a:t>
            </a:r>
            <a:endParaRPr lang="en-GB" sz="1200" dirty="0">
              <a:effectLst/>
              <a:latin typeface="+mn-lt"/>
              <a:ea typeface="Calibri"/>
              <a:cs typeface="Arial"/>
            </a:endParaRPr>
          </a:p>
          <a:p>
            <a:pPr marL="342900" lvl="0" indent="-342900" algn="just">
              <a:lnSpc>
                <a:spcPct val="150000"/>
              </a:lnSpc>
              <a:spcAft>
                <a:spcPts val="0"/>
              </a:spcAft>
              <a:buFont typeface="Symbol"/>
              <a:buChar char=""/>
            </a:pPr>
            <a:endParaRPr lang="en-GB" sz="1200" dirty="0">
              <a:effectLst/>
              <a:latin typeface="+mn-lt"/>
              <a:ea typeface="Calibri"/>
              <a:cs typeface="Arial"/>
            </a:endParaRPr>
          </a:p>
          <a:p>
            <a:pPr marL="342900" lvl="0" indent="-342900" algn="just">
              <a:lnSpc>
                <a:spcPct val="150000"/>
              </a:lnSpc>
              <a:spcAft>
                <a:spcPts val="0"/>
              </a:spcAft>
              <a:buFont typeface="Symbol"/>
              <a:buChar char=""/>
            </a:pPr>
            <a:r>
              <a:rPr lang="en-GB" sz="1200" dirty="0">
                <a:effectLst/>
                <a:latin typeface="+mn-lt"/>
                <a:ea typeface="Calibri"/>
                <a:cs typeface="Arial"/>
              </a:rPr>
              <a:t>The Vietnam War was also notable how</a:t>
            </a:r>
            <a:r>
              <a:rPr lang="en-GB" sz="1200" baseline="0" dirty="0">
                <a:effectLst/>
                <a:latin typeface="+mn-lt"/>
                <a:ea typeface="Calibri"/>
                <a:cs typeface="Arial"/>
              </a:rPr>
              <a:t> much it influenced US society, politics and culture</a:t>
            </a:r>
          </a:p>
          <a:p>
            <a:pPr marL="342900" lvl="0" indent="-342900" algn="just">
              <a:lnSpc>
                <a:spcPct val="150000"/>
              </a:lnSpc>
              <a:spcAft>
                <a:spcPts val="0"/>
              </a:spcAft>
              <a:buFont typeface="Symbol"/>
              <a:buChar char=""/>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It is important to point out that the war directly impacted millions of Americans – and I’ll just give you some statistics that help express this. </a:t>
            </a:r>
            <a:endParaRPr lang="en-GB" sz="1200" dirty="0">
              <a:effectLst/>
              <a:latin typeface="+mn-lt"/>
              <a:ea typeface="Calibri"/>
              <a:cs typeface="Times New Roman"/>
            </a:endParaRPr>
          </a:p>
          <a:p>
            <a:pPr marL="226695" algn="just">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A total of 2.7 million US military personnel were deployed in Vietnam over the course of the war – a significant number of people by any reckoning, and which roughly equates to more than one in a hundred of the population of the United States at the time. </a:t>
            </a:r>
            <a:endParaRPr lang="en-GB" sz="1200" dirty="0">
              <a:effectLst/>
              <a:latin typeface="+mn-lt"/>
              <a:ea typeface="Calibri"/>
              <a:cs typeface="Times New Roman"/>
            </a:endParaRPr>
          </a:p>
          <a:p>
            <a:pPr marL="226695" algn="just">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Of this total nearly 650,000 were drafted into military service, with the highest deployment coming in 1968, when 536,000 American servicemen and women were stationed in Vietnam.</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While paling compared to those inflicted upon Vietnamese military personnel and civilians, American casualties of the war were not insignificant 58,220 Americans died during the war, with more than 300,000 returning to the United States wounded – and this does not include the tens of thousands who suffered physical and psychological effects as a consequence of the war.</a:t>
            </a:r>
            <a:endParaRPr lang="en-GB" sz="1200" dirty="0">
              <a:effectLst/>
              <a:latin typeface="+mn-lt"/>
              <a:ea typeface="Calibri"/>
              <a:cs typeface="Times New Roman"/>
            </a:endParaRPr>
          </a:p>
          <a:p>
            <a:pPr marL="226695" algn="just">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Such extensive involvement in the war hardly isolates it from other conflicts in US history, however. </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The American Civil War had been waged on the doorstep of civilians in the Southern United States, and the nation had been mobilised on a ‘total war’ footing for both the First and Second World Wars. Not only this, at the turn of the century the United States had been previously embroiled in a military quagmire not entirely unlike the situation in Vietnam in the Philippines at the turn of the twentieth century, while there are parallels between the Vietnam War and other US foreign interventions that have taken place in more recent decades.  </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Of greater novelty, though, was the extent to which the Vietnam War was a controversial issue in the United States, causing political and social divisions on a scale unlike those engendered by any previous conflict save the aforementioned Civil War. </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Millions of Americans were involved in protesting the American presence in Southeast Asia, with opposition to the war maintaining close links to other Sixties social movements</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Arial"/>
              </a:rPr>
              <a:t>Notably, leaders of the campaign for African American Civil Rights including Martin Luther King spoke out against the war, as did more African Americans with more militant views such as Malcolm X, Muhammad Ali and the Black Panther group.</a:t>
            </a:r>
            <a:endParaRPr lang="en-GB" sz="1200" dirty="0">
              <a:effectLst/>
              <a:latin typeface="+mn-lt"/>
              <a:ea typeface="Calibri"/>
              <a:cs typeface="Times New Roman"/>
            </a:endParaRPr>
          </a:p>
          <a:p>
            <a:pPr marL="457200">
              <a:lnSpc>
                <a:spcPct val="150000"/>
              </a:lnSpc>
              <a:spcAft>
                <a:spcPts val="0"/>
              </a:spcAft>
            </a:pPr>
            <a:r>
              <a:rPr lang="en-GB" sz="1200" dirty="0">
                <a:effectLst/>
                <a:latin typeface="+mn-lt"/>
                <a:ea typeface="Calibri"/>
                <a:cs typeface="Arial"/>
              </a:rPr>
              <a:t> </a:t>
            </a:r>
            <a:endParaRPr lang="en-GB" sz="1200" dirty="0">
              <a:effectLst/>
              <a:latin typeface="+mn-lt"/>
              <a:ea typeface="Calibri"/>
              <a:cs typeface="Times New Roman"/>
            </a:endParaRPr>
          </a:p>
          <a:p>
            <a:pPr marL="342900" lvl="0" indent="-342900" algn="just">
              <a:lnSpc>
                <a:spcPct val="150000"/>
              </a:lnSpc>
              <a:spcAft>
                <a:spcPts val="1000"/>
              </a:spcAft>
              <a:buFont typeface="Symbol"/>
              <a:buChar char=""/>
            </a:pPr>
            <a:r>
              <a:rPr lang="en-GB" sz="1200" dirty="0">
                <a:effectLst/>
                <a:latin typeface="+mn-lt"/>
                <a:ea typeface="Calibri"/>
                <a:cs typeface="Arial"/>
              </a:rPr>
              <a:t>Relatedly, Civil Rights, Black Power and opposition to the war also coalesced into widespread protests on university campuses throughout the United States, and there were more general links to what is often referred to as the Sixties counterculture – a blanket term that covers everything from the ‘flower power’ attitudes of what is commonly known as the hippie movement to various the revolutionary groups, the most famous of which was the Weather Underground aka the Weathermen.    </a:t>
            </a:r>
            <a:endParaRPr lang="en-GB" sz="1200" dirty="0">
              <a:effectLst/>
              <a:latin typeface="+mn-lt"/>
              <a:ea typeface="Calibri"/>
              <a:cs typeface="Times New Roman"/>
            </a:endParaRP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9993387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0"/>
              </a:spcAft>
              <a:buFont typeface="Symbol"/>
              <a:buChar char=""/>
            </a:pPr>
            <a:r>
              <a:rPr lang="en-GB" sz="1200" dirty="0">
                <a:effectLst/>
                <a:latin typeface="+mn-lt"/>
                <a:ea typeface="Calibri"/>
                <a:cs typeface="Times New Roman"/>
              </a:rPr>
              <a:t>Vietnam War stood out as a different to the conflict which most permeated American memory in the 1960s and 1970s.</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The contentiousness of the nation’s involvement in Southeast Asia was such that the war could never engineer the sort of social solidarity that characterised the United States during World War Two, whilst the reality of what was in effect an ignominious defeat likewise invalidated any attempts at the sort of triumphal imagery that accompanied military victories in 1945.</a:t>
            </a:r>
          </a:p>
          <a:p>
            <a:pPr marL="457200">
              <a:lnSpc>
                <a:spcPct val="150000"/>
              </a:lnSpc>
              <a:spcAft>
                <a:spcPts val="0"/>
              </a:spcAft>
            </a:pPr>
            <a:r>
              <a:rPr lang="en-GB" sz="1200" dirty="0">
                <a:effectLst/>
                <a:latin typeface="+mn-lt"/>
                <a:ea typeface="Calibri"/>
                <a:cs typeface="Times New Roman"/>
              </a:rPr>
              <a:t> </a:t>
            </a:r>
          </a:p>
          <a:p>
            <a:pPr marL="342900" lvl="0" indent="-342900">
              <a:lnSpc>
                <a:spcPct val="150000"/>
              </a:lnSpc>
              <a:spcAft>
                <a:spcPts val="0"/>
              </a:spcAft>
              <a:buFont typeface="Symbol"/>
              <a:buChar char=""/>
            </a:pPr>
            <a:r>
              <a:rPr lang="en-GB" sz="1200" dirty="0">
                <a:effectLst/>
                <a:latin typeface="+mn-lt"/>
                <a:ea typeface="Calibri"/>
                <a:cs typeface="Times New Roman"/>
              </a:rPr>
              <a:t>Where the view of soldiers lifting the stars and stripes on Iwo Jima provided a shorthand for victory over Japan, for instance, a comparably iconic image from Vietnam showed the airlift of staff from the US embassy during the Fall of Saigon in 1975 – effectively symbolising the defeat of American policy in Southeast Asia. </a:t>
            </a:r>
          </a:p>
          <a:p>
            <a:pPr marL="742950" lvl="1" indent="-285750">
              <a:buFontTx/>
              <a:buChar char="-"/>
            </a:pPr>
            <a:r>
              <a:rPr lang="en-GB" dirty="0">
                <a:cs typeface="Arial" pitchFamily="34" charset="0"/>
              </a:rPr>
              <a:t>Contrasting experience as compared with enshrined American cultural memory of WWII</a:t>
            </a:r>
          </a:p>
          <a:p>
            <a:pPr marL="742950" lvl="1" indent="-285750">
              <a:buFontTx/>
              <a:buChar char="-"/>
            </a:pPr>
            <a:r>
              <a:rPr lang="en-GB" dirty="0">
                <a:cs typeface="Arial" pitchFamily="34" charset="0"/>
              </a:rPr>
              <a:t>Social, political and cultural divisiveness</a:t>
            </a:r>
          </a:p>
          <a:p>
            <a:pPr marL="742950" lvl="1" indent="-285750">
              <a:buFontTx/>
              <a:buChar char="-"/>
            </a:pPr>
            <a:r>
              <a:rPr lang="en-GB" dirty="0">
                <a:cs typeface="Arial" pitchFamily="34" charset="0"/>
              </a:rPr>
              <a:t>Reality/ignominy of defeat, failure</a:t>
            </a:r>
            <a:endParaRPr lang="en-GB" b="1" dirty="0"/>
          </a:p>
          <a:p>
            <a:pPr marL="228600" algn="just">
              <a:lnSpc>
                <a:spcPct val="150000"/>
              </a:lnSpc>
              <a:spcAft>
                <a:spcPts val="0"/>
              </a:spcAft>
            </a:pPr>
            <a:r>
              <a:rPr lang="en-GB" sz="1200" dirty="0">
                <a:effectLst/>
                <a:latin typeface="+mn-lt"/>
                <a:ea typeface="Calibri"/>
                <a:cs typeface="Times New Roman"/>
              </a:rPr>
              <a:t> </a:t>
            </a:r>
            <a:br>
              <a:rPr lang="en-GB" sz="1200" dirty="0">
                <a:effectLst/>
                <a:latin typeface="+mn-lt"/>
                <a:ea typeface="Calibri"/>
                <a:cs typeface="Times New Roman"/>
              </a:rPr>
            </a:br>
            <a:r>
              <a:rPr lang="en-GB" sz="1200" dirty="0">
                <a:effectLst/>
                <a:latin typeface="+mn-lt"/>
                <a:ea typeface="Calibri"/>
                <a:cs typeface="Times New Roman"/>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2549281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0"/>
            <a:r>
              <a:rPr lang="en-GB" sz="1200" kern="1200" dirty="0">
                <a:solidFill>
                  <a:schemeClr val="tx1"/>
                </a:solidFill>
                <a:effectLst/>
                <a:latin typeface="+mn-lt"/>
                <a:ea typeface="+mn-ea"/>
                <a:cs typeface="+mn-cs"/>
              </a:rPr>
              <a:t>As we’ve</a:t>
            </a:r>
            <a:r>
              <a:rPr lang="en-GB" sz="1200" kern="1200" baseline="0" dirty="0">
                <a:solidFill>
                  <a:schemeClr val="tx1"/>
                </a:solidFill>
                <a:effectLst/>
                <a:latin typeface="+mn-lt"/>
                <a:ea typeface="+mn-ea"/>
                <a:cs typeface="+mn-cs"/>
              </a:rPr>
              <a:t> already noted, a</a:t>
            </a:r>
            <a:r>
              <a:rPr lang="en-GB" sz="1200" kern="1200" dirty="0">
                <a:solidFill>
                  <a:schemeClr val="tx1"/>
                </a:solidFill>
                <a:effectLst/>
                <a:latin typeface="+mn-lt"/>
                <a:ea typeface="+mn-ea"/>
                <a:cs typeface="+mn-cs"/>
              </a:rPr>
              <a:t>nother influence on the varied ‘lessons of Vietnam’ was their reliance on comparisons with historic American conflicts – World War Two foremost amongst these</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mention this here because Tim O’Brien’s work offers further evidence of how memories of World War Two impinged on the experiences of those who served in Vietnam.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Born Austin, Minnesota in 1946, O’Brien, as he puts it in </a:t>
            </a:r>
            <a:r>
              <a:rPr lang="en-GB" sz="1200" i="1" kern="1200" dirty="0">
                <a:solidFill>
                  <a:schemeClr val="tx1"/>
                </a:solidFill>
                <a:effectLst/>
                <a:latin typeface="+mn-lt"/>
                <a:ea typeface="+mn-ea"/>
                <a:cs typeface="+mn-cs"/>
              </a:rPr>
              <a:t>If I Die in a Combat Zone</a:t>
            </a:r>
            <a:r>
              <a:rPr lang="en-GB" sz="1200" kern="1200" dirty="0">
                <a:solidFill>
                  <a:schemeClr val="tx1"/>
                </a:solidFill>
                <a:effectLst/>
                <a:latin typeface="+mn-lt"/>
                <a:ea typeface="+mn-ea"/>
                <a:cs typeface="+mn-cs"/>
              </a:rPr>
              <a:t>, “grew out of one war and into another.”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Both his served during the Second World War, and his memoir documents childhood recollections of playing soldiers with school friends; of hearing veterans’ talk about their service in Europe or Asia; and of being surrounded by physical reminders of the war: service tattoos, war wounds and army surplus relics.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sum, O’Brien was “bred [by] the careless muscle-flexing of a splendidly triumphant nation given to bridle to its own fortune and success … [and] fed by the spoils of [the] 1945 victory.”</a:t>
            </a:r>
          </a:p>
          <a:p>
            <a:endParaRPr lang="en-GB" sz="1200" kern="1200" dirty="0">
              <a:solidFill>
                <a:schemeClr val="tx1"/>
              </a:solidFill>
              <a:effectLst/>
              <a:latin typeface="+mn-lt"/>
              <a:ea typeface="+mn-ea"/>
              <a:cs typeface="+mn-cs"/>
            </a:endParaRPr>
          </a:p>
          <a:p>
            <a:pPr marL="0" lvl="0" indent="0" algn="just">
              <a:lnSpc>
                <a:spcPct val="150000"/>
              </a:lnSpc>
              <a:spcAft>
                <a:spcPts val="1000"/>
              </a:spcAft>
              <a:buFont typeface="Symbol"/>
              <a:buNone/>
            </a:pPr>
            <a:r>
              <a:rPr lang="en-GB" sz="1200" dirty="0">
                <a:effectLst/>
                <a:latin typeface="+mn-lt"/>
                <a:ea typeface="Calibri"/>
                <a:cs typeface="Times New Roman"/>
              </a:rPr>
              <a:t>Impilicitllty</a:t>
            </a:r>
            <a:r>
              <a:rPr lang="en-GB" sz="1200" baseline="0" dirty="0">
                <a:effectLst/>
                <a:latin typeface="+mn-lt"/>
                <a:ea typeface="Calibri"/>
                <a:cs typeface="Times New Roman"/>
              </a:rPr>
              <a:t> in this verdict is an assertion that </a:t>
            </a:r>
            <a:r>
              <a:rPr lang="en-GB" sz="1200" dirty="0">
                <a:effectLst/>
                <a:latin typeface="+mn-lt"/>
                <a:ea typeface="Calibri"/>
                <a:cs typeface="Times New Roman"/>
              </a:rPr>
              <a:t>simplistic, sentimentalised narratives told about World War Two – particulary those in the Hollywood combat genre were an uneasy fit for the Vietnam War – were incompatible</a:t>
            </a:r>
            <a:r>
              <a:rPr lang="en-GB" sz="1200" baseline="0" dirty="0">
                <a:effectLst/>
                <a:latin typeface="+mn-lt"/>
                <a:ea typeface="Calibri"/>
                <a:cs typeface="Times New Roman"/>
              </a:rPr>
              <a:t> with the Vietnam War</a:t>
            </a:r>
            <a:endParaRPr lang="en-GB" sz="1200" dirty="0">
              <a:effectLst/>
              <a:latin typeface="+mn-lt"/>
              <a:ea typeface="Calibri"/>
              <a:cs typeface="Times New Roman"/>
            </a:endParaRP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pPr lvl="0"/>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pPr>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14</a:t>
            </a:fld>
            <a:endParaRPr lang="en-GB" altLang="en-US" dirty="0">
              <a:solidFill>
                <a:srgbClr val="000000"/>
              </a:solidFill>
            </a:endParaRPr>
          </a:p>
        </p:txBody>
      </p:sp>
    </p:spTree>
    <p:extLst>
      <p:ext uri="{BB962C8B-B14F-4D97-AF65-F5344CB8AC3E}">
        <p14:creationId xmlns:p14="http://schemas.microsoft.com/office/powerpoint/2010/main" val="35311390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Other</a:t>
            </a:r>
            <a:r>
              <a:rPr lang="en-GB" altLang="en-US" baseline="0" dirty="0"/>
              <a:t> quotes to this effect</a:t>
            </a: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15</a:t>
            </a:fld>
            <a:endParaRPr lang="en-GB" altLang="en-US" dirty="0">
              <a:solidFill>
                <a:srgbClr val="000000"/>
              </a:solidFill>
            </a:endParaRPr>
          </a:p>
        </p:txBody>
      </p:sp>
    </p:spTree>
    <p:extLst>
      <p:ext uri="{BB962C8B-B14F-4D97-AF65-F5344CB8AC3E}">
        <p14:creationId xmlns:p14="http://schemas.microsoft.com/office/powerpoint/2010/main" val="36054182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0"/>
            <a:r>
              <a:rPr lang="en-GB" sz="1200" kern="1200" dirty="0">
                <a:solidFill>
                  <a:schemeClr val="tx1"/>
                </a:solidFill>
                <a:effectLst/>
                <a:latin typeface="+mn-lt"/>
                <a:ea typeface="+mn-ea"/>
                <a:cs typeface="+mn-cs"/>
              </a:rPr>
              <a:t>Broader cultural</a:t>
            </a:r>
            <a:r>
              <a:rPr lang="en-GB" sz="1200" kern="1200" baseline="0" dirty="0">
                <a:solidFill>
                  <a:schemeClr val="tx1"/>
                </a:solidFill>
                <a:effectLst/>
                <a:latin typeface="+mn-lt"/>
                <a:ea typeface="+mn-ea"/>
                <a:cs typeface="+mn-cs"/>
              </a:rPr>
              <a:t> uncertainty</a:t>
            </a:r>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For example, while the war in Southeast Asia was still taking place, John Wayne directed and starred in </a:t>
            </a:r>
            <a:r>
              <a:rPr lang="en-GB" sz="1200" i="1" kern="1200" dirty="0">
                <a:solidFill>
                  <a:schemeClr val="tx1"/>
                </a:solidFill>
                <a:effectLst/>
                <a:latin typeface="+mn-lt"/>
                <a:ea typeface="+mn-ea"/>
                <a:cs typeface="+mn-cs"/>
              </a:rPr>
              <a:t>The Green Berets</a:t>
            </a:r>
            <a:r>
              <a:rPr lang="en-GB" sz="1200" kern="1200" dirty="0">
                <a:solidFill>
                  <a:schemeClr val="tx1"/>
                </a:solidFill>
                <a:effectLst/>
                <a:latin typeface="+mn-lt"/>
                <a:ea typeface="+mn-ea"/>
                <a:cs typeface="+mn-cs"/>
              </a:rPr>
              <a:t>, a film which essentially not altogether successfully attempted transplant the narrative formula of WWII combat movies like </a:t>
            </a:r>
            <a:r>
              <a:rPr lang="en-GB" sz="1200" i="1" kern="1200" dirty="0">
                <a:solidFill>
                  <a:schemeClr val="tx1"/>
                </a:solidFill>
                <a:effectLst/>
                <a:latin typeface="+mn-lt"/>
                <a:ea typeface="+mn-ea"/>
                <a:cs typeface="+mn-cs"/>
              </a:rPr>
              <a:t>The Sands of Iwo Jima </a:t>
            </a:r>
            <a:r>
              <a:rPr lang="en-GB" sz="1200" kern="1200" dirty="0">
                <a:solidFill>
                  <a:schemeClr val="tx1"/>
                </a:solidFill>
                <a:effectLst/>
                <a:latin typeface="+mn-lt"/>
                <a:ea typeface="+mn-ea"/>
                <a:cs typeface="+mn-cs"/>
              </a:rPr>
              <a:t>to the situation in Vietnam.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Indeed, John Wayne looms as a spectre in numerous accounts of the Vietnam War: several veterans namecheck ‘The Duke’ in </a:t>
            </a:r>
            <a:r>
              <a:rPr lang="en-GB" sz="1200" i="1" kern="1200" dirty="0">
                <a:solidFill>
                  <a:schemeClr val="tx1"/>
                </a:solidFill>
                <a:effectLst/>
                <a:latin typeface="+mn-lt"/>
                <a:ea typeface="+mn-ea"/>
                <a:cs typeface="+mn-cs"/>
              </a:rPr>
              <a:t>Bloods</a:t>
            </a:r>
            <a:r>
              <a:rPr lang="en-GB" sz="1200" kern="1200" dirty="0">
                <a:solidFill>
                  <a:schemeClr val="tx1"/>
                </a:solidFill>
                <a:effectLst/>
                <a:latin typeface="+mn-lt"/>
                <a:ea typeface="+mn-ea"/>
                <a:cs typeface="+mn-cs"/>
              </a:rPr>
              <a:t>, as do Philip Caputo and Ron Kovic in their memoirs of the war</a:t>
            </a:r>
            <a:r>
              <a:rPr lang="en-GB" sz="1200" kern="1200" baseline="0" dirty="0">
                <a:solidFill>
                  <a:schemeClr val="tx1"/>
                </a:solidFill>
                <a:effectLst/>
                <a:latin typeface="+mn-lt"/>
                <a:ea typeface="+mn-ea"/>
                <a:cs typeface="+mn-cs"/>
              </a:rPr>
              <a:t> – although interestingly O’Brien tends to stop short of doing so.</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Relatedly, Robert Jay Lifton’s book </a:t>
            </a:r>
            <a:r>
              <a:rPr lang="en-GB" sz="1200" i="1" kern="1200" dirty="0">
                <a:solidFill>
                  <a:schemeClr val="tx1"/>
                </a:solidFill>
                <a:effectLst/>
                <a:latin typeface="+mn-lt"/>
                <a:ea typeface="+mn-ea"/>
                <a:cs typeface="+mn-cs"/>
              </a:rPr>
              <a:t>Home From the War </a:t>
            </a:r>
            <a:r>
              <a:rPr lang="en-GB" sz="1200" kern="1200" dirty="0">
                <a:solidFill>
                  <a:schemeClr val="tx1"/>
                </a:solidFill>
                <a:effectLst/>
                <a:latin typeface="+mn-lt"/>
                <a:ea typeface="+mn-ea"/>
                <a:cs typeface="+mn-cs"/>
              </a:rPr>
              <a:t>details a rap group staged on the theme ‘How Much of John Wayne is Still in Us?’ describing anti-war veterans’ resistance to the seemingly outmoded model of masculine, patriotic heroism epitomised by Wayne.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Some psychoanalysts have even gone so far as to diagnose a ‘John Wayne Syndrome’ to explain the stoic forbearance of traumatic events experienced wartime combatants – although, unlike PTSD, this is not a condition formally acknowledged by the psychiatric profession.</a:t>
            </a:r>
          </a:p>
          <a:p>
            <a:pPr lvl="0"/>
            <a:endParaRPr lang="en-GB" sz="1200" kern="1200" dirty="0">
              <a:solidFill>
                <a:schemeClr val="tx1"/>
              </a:solidFill>
              <a:effectLst/>
              <a:latin typeface="+mn-lt"/>
              <a:ea typeface="+mn-ea"/>
              <a:cs typeface="+mn-cs"/>
            </a:endParaRPr>
          </a:p>
          <a:p>
            <a:pPr>
              <a:spcBef>
                <a:spcPct val="0"/>
              </a:spcBef>
            </a:pPr>
            <a:endParaRPr lang="en-GB" altLang="en-US" dirty="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5CD75566-BA4D-4FA9-8CCC-663162059F9F}" type="slidenum">
              <a:rPr lang="en-GB" altLang="en-US">
                <a:solidFill>
                  <a:srgbClr val="000000"/>
                </a:solidFill>
              </a:rPr>
              <a:pPr fontAlgn="base">
                <a:spcBef>
                  <a:spcPct val="0"/>
                </a:spcBef>
                <a:spcAft>
                  <a:spcPct val="0"/>
                </a:spcAft>
              </a:pPr>
              <a:t>16</a:t>
            </a:fld>
            <a:endParaRPr lang="en-GB" altLang="en-US" dirty="0">
              <a:solidFill>
                <a:srgbClr val="000000"/>
              </a:solidFill>
            </a:endParaRPr>
          </a:p>
        </p:txBody>
      </p:sp>
    </p:spTree>
    <p:extLst>
      <p:ext uri="{BB962C8B-B14F-4D97-AF65-F5344CB8AC3E}">
        <p14:creationId xmlns:p14="http://schemas.microsoft.com/office/powerpoint/2010/main" val="3474857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psychoanalysts have even gone so far as to diagnose a ‘John Wayne Syndrome’ to explain the stoic forbearance of traumatic events experienced wartime combatants – although, unlike PTSD, this is not a condition formally acknowledged by the psychiatric profession.</a:t>
            </a:r>
          </a:p>
          <a:p>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latin typeface="+mn-lt"/>
                <a:cs typeface="Arial" pitchFamily="34" charset="0"/>
              </a:rPr>
              <a:t>John Wayne as model of masculine, patriotic heroism </a:t>
            </a:r>
            <a:r>
              <a:rPr lang="en-GB" i="1" dirty="0">
                <a:latin typeface="+mn-lt"/>
                <a:cs typeface="Arial" pitchFamily="34" charset="0"/>
              </a:rPr>
              <a:t>and </a:t>
            </a:r>
            <a:r>
              <a:rPr lang="en-GB" dirty="0">
                <a:latin typeface="+mn-lt"/>
                <a:cs typeface="Arial" pitchFamily="34" charset="0"/>
              </a:rPr>
              <a:t>as the basis of so-called ‘John Wayne Syndrome’ as a psychological phenomenon experienced by combatants: stoic forbearance of a traumatic event to patients’ long-term detriment, as identified by some [pop?-] psychoanalysts</a:t>
            </a:r>
          </a:p>
          <a:p>
            <a:endParaRPr lang="en-GB" dirty="0"/>
          </a:p>
        </p:txBody>
      </p:sp>
      <p:sp>
        <p:nvSpPr>
          <p:cNvPr id="4" name="Slide Number Placeholder 3"/>
          <p:cNvSpPr>
            <a:spLocks noGrp="1"/>
          </p:cNvSpPr>
          <p:nvPr>
            <p:ph type="sldNum" sz="quarter" idx="10"/>
          </p:nvPr>
        </p:nvSpPr>
        <p:spPr/>
        <p:txBody>
          <a:bodyPr/>
          <a:lstStyle/>
          <a:p>
            <a:fld id="{C40B5561-F4A8-49F8-AEBE-68675B9814F9}" type="slidenum">
              <a:rPr lang="en-GB" smtClean="0"/>
              <a:t>17</a:t>
            </a:fld>
            <a:endParaRPr lang="en-GB" dirty="0"/>
          </a:p>
        </p:txBody>
      </p:sp>
    </p:spTree>
    <p:extLst>
      <p:ext uri="{BB962C8B-B14F-4D97-AF65-F5344CB8AC3E}">
        <p14:creationId xmlns:p14="http://schemas.microsoft.com/office/powerpoint/2010/main" val="635343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spcAft>
                <a:spcPts val="0"/>
              </a:spcAft>
              <a:buFont typeface="Symbol"/>
              <a:buChar char=""/>
            </a:pPr>
            <a:r>
              <a:rPr lang="en-GB" sz="1200" dirty="0">
                <a:effectLst/>
                <a:latin typeface="+mn-lt"/>
                <a:ea typeface="Calibri"/>
                <a:cs typeface="Times New Roman"/>
              </a:rPr>
              <a:t>Perhaps the most immediate interpretive issue that</a:t>
            </a:r>
            <a:r>
              <a:rPr lang="en-GB" sz="1200" baseline="0" dirty="0">
                <a:effectLst/>
                <a:latin typeface="+mn-lt"/>
                <a:ea typeface="Calibri"/>
                <a:cs typeface="Times New Roman"/>
              </a:rPr>
              <a:t> makes Vietn,, ‘different’</a:t>
            </a:r>
            <a:r>
              <a:rPr lang="en-GB" sz="1200" dirty="0">
                <a:effectLst/>
                <a:latin typeface="+mn-lt"/>
                <a:ea typeface="Calibri"/>
                <a:cs typeface="Times New Roman"/>
              </a:rPr>
              <a:t> these is the difficultly of ascertaining precisely what it is we mean when we refer to the ‘Vietnam War,’ as this is by far the only available term used when referring to the conflict.</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In the United States and elsewhere, one may hear ‘Vietnam’ or even just ‘Nam’ as a way of conversationally referring to the war, rather than the actual nation of Vietnam in Southeast Asia.</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Additionally, the war is also sometimes referred to as ‘The Second Indochina War,’ as an acknowledgement of its status as part of a far longer process by which Vietnam gained independence from France, its onetime colonial master.</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Likewise, as we will see on Thursday, there are a number of available terms in the Vietnamese language</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Officially, moreover, the United States does not recognise the Vietnam War as a war: the legal term that tends to be used is the ‘Vietnam Conflict’ – a reflection of the fact that war was never formally declared by the US government.</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A related consequence of this terminological puzzle is that determining the precise chronology of the war can be equally problematic.</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When citing a starting point for the war, for instance, does one choose the date of the first US military presence in Vietnam, 1950, or the date when its first casualty occurred, 1955? Does one choose the date when US involvement escalated in the aftermath of the Gulf of Tonkin incident in 1964, or instead opt see the war as an extension of a much longer Vietnamese struggle against western powers?  </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There are also multiple possible end-dates: the 1973 cease-fire between USA and North Vietnam might be seen as an obvious cut-off, but this would undersell the fact that the North Vietnamese regime toppled the US-backed South just two years later – effectively invalidating the central goal of American policy in Southeast Asia; i.e. the avoidance of a unified, Communist Vietnam.</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But even this is not a definitive endpoint: it was not until 1995 that US–Vietnam diplomatic relations were normalised – a reflection perhaps of the lack of a sense of finality or closure about the war in American culture. </a:t>
            </a:r>
          </a:p>
          <a:p>
            <a:pPr marL="457200">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1000"/>
              </a:spcAft>
              <a:buFont typeface="Symbol"/>
              <a:buChar char=""/>
            </a:pPr>
            <a:r>
              <a:rPr lang="en-GB" sz="1200" dirty="0">
                <a:effectLst/>
                <a:latin typeface="+mn-lt"/>
                <a:ea typeface="Calibri"/>
                <a:cs typeface="Times New Roman"/>
              </a:rPr>
              <a:t>Moreover, there is a metaphorical sense in which the Vietnam War has not ended within the minds of many Americans, and that the US politics, culture and society has been, and is, engaged in myriad acts of restaging and refighting the war.</a:t>
            </a:r>
          </a:p>
          <a:p>
            <a:pPr>
              <a:lnSpc>
                <a:spcPct val="150000"/>
              </a:lnSpc>
              <a:spcAft>
                <a:spcPts val="1000"/>
              </a:spcAft>
            </a:pPr>
            <a:br>
              <a:rPr lang="en-GB" sz="1200" dirty="0">
                <a:effectLst/>
                <a:latin typeface="+mn-lt"/>
                <a:ea typeface="Calibri"/>
                <a:cs typeface="Times New Roman"/>
              </a:rPr>
            </a:br>
            <a:r>
              <a:rPr lang="en-GB" sz="1200" dirty="0">
                <a:effectLst/>
                <a:latin typeface="+mn-lt"/>
                <a:ea typeface="Calibri"/>
                <a:cs typeface="Times New Roman"/>
              </a:rPr>
              <a:t> </a:t>
            </a:r>
          </a:p>
          <a:p>
            <a:pPr lvl="0"/>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4000696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spcAft>
                <a:spcPts val="0"/>
              </a:spcAft>
              <a:buFont typeface="Symbol"/>
              <a:buChar char=""/>
            </a:pPr>
            <a:r>
              <a:rPr lang="en-GB" sz="1200" dirty="0">
                <a:effectLst/>
                <a:latin typeface="+mn-lt"/>
                <a:ea typeface="Calibri"/>
                <a:cs typeface="Times New Roman"/>
              </a:rPr>
              <a:t>Perhaps the most immediate amongst these is the difficultly of ascertaining precisely what it is we mean when we refer to the ‘Vietnam War,’ as this is by far the only available term used when referring to the conflict.</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In the United States and elsewhere, one may hear ‘Vietnam’ or even just ‘Nam’ as a way of conversationally referring to the war, rather than the actual nation of Vietnam in Southeast Asia.</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Additionally, the war is also sometimes referred to as ‘The Second Indochina War,’ as an acknowledgement of its status as part of a far longer process by which Vietnam gained independence from France, its onetime colonial master.</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Likewise, as we will see on Thursday, there are a number of available terms in the Vietnamese language</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Officially, moreover, the United States does not recognise the Vietnam War as a war: the legal term that tends to be used is the ‘Vietnam Conflict’ – a reflection of the fact that war was never formally declared by the US government.</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A related consequence of this terminological puzzle is that determining the precise chronology of the war can be equally problematic.</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When citing a starting point for the war, for instance, does one choose the date of the first US military presence in Vietnam, 1950, or the date when its first casualty occurred, 1955? Does one choose the date when US involvement escalated in the aftermath of the Gulf of Tonkin incident in 1964, or instead opt see the war as an extension of a much longer Vietnamese struggle against western powers?  </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There are also multiple possible end-dates: the 1973 cease-fire between USA and North Vietnam might be seen as an obvious cut-off, but this would undersell the fact that the North Vietnamese regime toppled the US-backed South just two years later – effectively invalidating the central goal of American policy in Southeast Asia; i.e. the avoidance of a unified, Communist Vietnam.</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But even this is not a definitive endpoint: it was not until 1995 that US–Vietnam diplomatic relations were normalised – a reflection perhaps of the lack of a sense of finality or closure about the war in American culture. </a:t>
            </a:r>
          </a:p>
          <a:p>
            <a:pPr marL="457200">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1000"/>
              </a:spcAft>
              <a:buFont typeface="Symbol"/>
              <a:buChar char=""/>
            </a:pPr>
            <a:r>
              <a:rPr lang="en-GB" sz="1200" dirty="0">
                <a:effectLst/>
                <a:latin typeface="+mn-lt"/>
                <a:ea typeface="Calibri"/>
                <a:cs typeface="Times New Roman"/>
              </a:rPr>
              <a:t>Moreover, there is a metaphorical sense in which the Vietnam War has not ended within the minds of many Americans, and that the US politics, culture and society has been, and is, engaged in myriad acts of restaging and refighting the war.</a:t>
            </a:r>
          </a:p>
          <a:p>
            <a:pPr>
              <a:lnSpc>
                <a:spcPct val="150000"/>
              </a:lnSpc>
              <a:spcAft>
                <a:spcPts val="1000"/>
              </a:spcAft>
            </a:pPr>
            <a:br>
              <a:rPr lang="en-GB" sz="1200" dirty="0">
                <a:effectLst/>
                <a:latin typeface="+mn-lt"/>
                <a:ea typeface="Calibri"/>
                <a:cs typeface="Times New Roman"/>
              </a:rPr>
            </a:br>
            <a:r>
              <a:rPr lang="en-GB" sz="1200" dirty="0">
                <a:effectLst/>
                <a:latin typeface="+mn-lt"/>
                <a:ea typeface="Calibri"/>
                <a:cs typeface="Times New Roman"/>
              </a:rPr>
              <a:t> </a:t>
            </a:r>
          </a:p>
          <a:p>
            <a:pPr lvl="0"/>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13139671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0"/>
              </a:spcAft>
              <a:buFont typeface="Symbol"/>
              <a:buChar char=""/>
            </a:pPr>
            <a:r>
              <a:rPr lang="en-GB" sz="1200" dirty="0">
                <a:effectLst/>
                <a:latin typeface="+mn-lt"/>
                <a:ea typeface="Calibri"/>
                <a:cs typeface="Times New Roman"/>
              </a:rPr>
              <a:t>This certainly is</a:t>
            </a:r>
            <a:r>
              <a:rPr lang="en-GB" sz="1200" baseline="0" dirty="0">
                <a:effectLst/>
                <a:latin typeface="+mn-lt"/>
                <a:ea typeface="Calibri"/>
                <a:cs typeface="Times New Roman"/>
              </a:rPr>
              <a:t> the message of one of the best-known representations of the Vietnam War</a:t>
            </a:r>
            <a:endParaRPr lang="en-GB" sz="1200" dirty="0">
              <a:effectLst/>
              <a:latin typeface="Times New Roman"/>
              <a:ea typeface="Calibri"/>
              <a:cs typeface="Times New Roman"/>
            </a:endParaRPr>
          </a:p>
          <a:p>
            <a:pPr marL="457200">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Ditto, when Trautman urges Rambo to call off an armed assault on the police station by warning against the likelihood of civilian casualties, Rambo shouts: “There are no friendly civilians!”</a:t>
            </a:r>
            <a:endParaRPr lang="en-GB" sz="1200" dirty="0">
              <a:effectLst/>
              <a:latin typeface="Times New Roman"/>
              <a:ea typeface="Calibri"/>
              <a:cs typeface="Times New Roman"/>
            </a:endParaRPr>
          </a:p>
          <a:p>
            <a:pPr marL="457200">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The politics behind such a statement are brought to the forefront when Trautman declares that Rambo’s mission is over:  “Nothing is over! You just don't turn it off! It wasn’t my war! … And I did what I had to do to win! But somebody wouldn't let us win! And I come back to the world and I see all those maggots at the airport, protesting me, spitting. Calling me baby killer and all kinds of vile crap! Who are they to protest me? Who are they? Unless they've been me and been there and know what the hell they're yelling about!”</a:t>
            </a:r>
            <a:endParaRPr lang="en-GB" sz="1200" dirty="0">
              <a:effectLst/>
              <a:latin typeface="Times New Roman"/>
              <a:ea typeface="Calibri"/>
              <a:cs typeface="Times New Roman"/>
            </a:endParaRPr>
          </a:p>
          <a:p>
            <a:pPr marL="457200">
              <a:lnSpc>
                <a:spcPct val="115000"/>
              </a:lnSpc>
              <a:spcAft>
                <a:spcPts val="1000"/>
              </a:spcAft>
            </a:pPr>
            <a:r>
              <a:rPr lang="en-GB" sz="1200" dirty="0">
                <a:effectLst/>
                <a:latin typeface="+mn-lt"/>
                <a:ea typeface="Calibri"/>
                <a:cs typeface="Times New Roman"/>
              </a:rPr>
              <a:t> </a:t>
            </a: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25286857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0"/>
              </a:spcAft>
              <a:buFont typeface="Symbol"/>
              <a:buChar char=""/>
            </a:pPr>
            <a:r>
              <a:rPr lang="en-GB" sz="1200" dirty="0">
                <a:effectLst/>
                <a:latin typeface="+mn-lt"/>
                <a:ea typeface="Calibri"/>
                <a:cs typeface="Times New Roman"/>
              </a:rPr>
              <a:t>In oral history interviews, veterans reported feelings of alienation due to the fact that their return to the United States was not accompanied by any of the triumphal parades that characterised World War Two.</a:t>
            </a:r>
            <a:endParaRPr lang="en-GB" sz="1200" dirty="0">
              <a:effectLst/>
              <a:latin typeface="Times New Roman"/>
              <a:ea typeface="Calibri"/>
              <a:cs typeface="Times New Roman"/>
            </a:endParaRPr>
          </a:p>
          <a:p>
            <a:pPr marL="228600" algn="just">
              <a:lnSpc>
                <a:spcPct val="150000"/>
              </a:lnSpc>
              <a:spcAft>
                <a:spcPts val="0"/>
              </a:spcAft>
            </a:pPr>
            <a:r>
              <a:rPr lang="en-GB" sz="1200" dirty="0">
                <a:effectLst/>
                <a:latin typeface="+mn-lt"/>
                <a:ea typeface="Calibri"/>
                <a:cs typeface="Times New Roman"/>
              </a:rPr>
              <a:t> </a:t>
            </a:r>
            <a:endParaRPr lang="en-GB" sz="1200" dirty="0">
              <a:effectLst/>
              <a:latin typeface="Times New Roman"/>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In keeping with Rambo’s diatribe in First Blood about unfriendly</a:t>
            </a:r>
            <a:r>
              <a:rPr lang="en-GB" sz="1200" baseline="0" dirty="0">
                <a:effectLst/>
                <a:latin typeface="+mn-lt"/>
                <a:ea typeface="Calibri"/>
                <a:cs typeface="Times New Roman"/>
              </a:rPr>
              <a:t> civilians</a:t>
            </a:r>
            <a:r>
              <a:rPr lang="en-GB" sz="1200" dirty="0">
                <a:effectLst/>
                <a:latin typeface="+mn-lt"/>
                <a:ea typeface="Calibri"/>
                <a:cs typeface="Times New Roman"/>
              </a:rPr>
              <a:t>, retrospective narratives by and about veterans referred to confrontations with hostile anti-war protestors on arriving back at American airports or naval ports.</a:t>
            </a:r>
            <a:endParaRPr lang="en-GB" sz="1200" dirty="0">
              <a:effectLst/>
              <a:latin typeface="Times New Roman"/>
              <a:ea typeface="Calibri"/>
              <a:cs typeface="Times New Roman"/>
            </a:endParaRPr>
          </a:p>
          <a:p>
            <a:pPr marL="228600" algn="just">
              <a:lnSpc>
                <a:spcPct val="150000"/>
              </a:lnSpc>
              <a:spcAft>
                <a:spcPts val="0"/>
              </a:spcAft>
            </a:pPr>
            <a:r>
              <a:rPr lang="en-GB" sz="1200" dirty="0">
                <a:effectLst/>
                <a:latin typeface="+mn-lt"/>
                <a:ea typeface="Calibri"/>
                <a:cs typeface="Times New Roman"/>
              </a:rPr>
              <a:t> </a:t>
            </a:r>
            <a:endParaRPr lang="en-GB" sz="1200" dirty="0">
              <a:effectLst/>
              <a:latin typeface="Times New Roman"/>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Again a la Rambo, a recurrent trope of these narratives was reports that veterans had been spat upon by civilians or anti-war protestors</a:t>
            </a:r>
            <a:r>
              <a:rPr lang="en-GB" sz="1200" baseline="0" dirty="0">
                <a:effectLst/>
                <a:latin typeface="+mn-lt"/>
                <a:ea typeface="Calibri"/>
                <a:cs typeface="Times New Roman"/>
              </a:rPr>
              <a:t> -  a detail we’ll return to next week</a:t>
            </a:r>
            <a:endParaRPr lang="en-GB" sz="1200" dirty="0">
              <a:effectLst/>
              <a:latin typeface="Times New Roman"/>
              <a:ea typeface="Calibri"/>
              <a:cs typeface="Times New Roman"/>
            </a:endParaRP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7420818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a:t>
            </a:r>
            <a:r>
              <a:rPr lang="en-GB" baseline="0" dirty="0"/>
              <a:t> about another familiar trope associated with </a:t>
            </a:r>
            <a:endParaRPr lang="en-GB" dirty="0"/>
          </a:p>
        </p:txBody>
      </p:sp>
      <p:sp>
        <p:nvSpPr>
          <p:cNvPr id="4" name="Slide Number Placeholder 3"/>
          <p:cNvSpPr>
            <a:spLocks noGrp="1"/>
          </p:cNvSpPr>
          <p:nvPr>
            <p:ph type="sldNum" sz="quarter" idx="10"/>
          </p:nvPr>
        </p:nvSpPr>
        <p:spPr/>
        <p:txBody>
          <a:bodyPr/>
          <a:lstStyle/>
          <a:p>
            <a:fld id="{6E4A4CFE-985F-4718-A5F4-EE717FC18B16}" type="slidenum">
              <a:rPr lang="en-GB" smtClean="0"/>
              <a:t>22</a:t>
            </a:fld>
            <a:endParaRPr lang="en-GB" dirty="0"/>
          </a:p>
        </p:txBody>
      </p:sp>
    </p:spTree>
    <p:extLst>
      <p:ext uri="{BB962C8B-B14F-4D97-AF65-F5344CB8AC3E}">
        <p14:creationId xmlns:p14="http://schemas.microsoft.com/office/powerpoint/2010/main" val="7801946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What</a:t>
            </a:r>
            <a:r>
              <a:rPr lang="en-GB" baseline="0" dirty="0"/>
              <a:t> about other familiar tropes associated with the Vietnam War: </a:t>
            </a:r>
            <a:r>
              <a:rPr lang="en-GB" i="1" baseline="0" dirty="0"/>
              <a:t>no parades?</a:t>
            </a:r>
            <a:endParaRPr lang="en-GB" dirty="0"/>
          </a:p>
          <a:p>
            <a:endParaRPr lang="en-GB" dirty="0"/>
          </a:p>
        </p:txBody>
      </p:sp>
      <p:sp>
        <p:nvSpPr>
          <p:cNvPr id="4" name="Slide Number Placeholder 3"/>
          <p:cNvSpPr>
            <a:spLocks noGrp="1"/>
          </p:cNvSpPr>
          <p:nvPr>
            <p:ph type="sldNum" sz="quarter" idx="10"/>
          </p:nvPr>
        </p:nvSpPr>
        <p:spPr/>
        <p:txBody>
          <a:bodyPr/>
          <a:lstStyle/>
          <a:p>
            <a:fld id="{6E4A4CFE-985F-4718-A5F4-EE717FC18B16}" type="slidenum">
              <a:rPr lang="en-GB" smtClean="0"/>
              <a:t>23</a:t>
            </a:fld>
            <a:endParaRPr lang="en-GB" dirty="0"/>
          </a:p>
        </p:txBody>
      </p:sp>
    </p:spTree>
    <p:extLst>
      <p:ext uri="{BB962C8B-B14F-4D97-AF65-F5344CB8AC3E}">
        <p14:creationId xmlns:p14="http://schemas.microsoft.com/office/powerpoint/2010/main" val="14183239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0"/>
              </a:spcAft>
              <a:buFont typeface="Symbol"/>
              <a:buChar char=""/>
            </a:pPr>
            <a:r>
              <a:rPr lang="en-GB" sz="1200" dirty="0">
                <a:effectLst/>
                <a:latin typeface="+mn-lt"/>
                <a:ea typeface="Calibri"/>
                <a:cs typeface="Times New Roman"/>
              </a:rPr>
              <a:t>Reports of negative homecomings are contentious</a:t>
            </a:r>
            <a:r>
              <a:rPr lang="en-GB" sz="1200" baseline="0" dirty="0">
                <a:effectLst/>
                <a:latin typeface="+mn-lt"/>
                <a:ea typeface="Calibri"/>
                <a:cs typeface="Times New Roman"/>
              </a:rPr>
              <a:t> in any case</a:t>
            </a:r>
          </a:p>
          <a:p>
            <a:pPr marL="342900" lvl="0" indent="-342900" algn="just">
              <a:lnSpc>
                <a:spcPct val="150000"/>
              </a:lnSpc>
              <a:spcAft>
                <a:spcPts val="0"/>
              </a:spcAft>
              <a:buFont typeface="Symbol"/>
              <a:buChar char=""/>
            </a:pPr>
            <a:endParaRPr lang="en-GB" sz="1200" dirty="0">
              <a:effectLst/>
              <a:latin typeface="Times New Roman"/>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While homecoming parades certainly were less common than in WWII, some were held; indeed, in the book and film </a:t>
            </a:r>
            <a:r>
              <a:rPr lang="en-GB" sz="1200" i="1" dirty="0">
                <a:effectLst/>
                <a:latin typeface="+mn-lt"/>
                <a:ea typeface="Calibri"/>
                <a:cs typeface="Times New Roman"/>
              </a:rPr>
              <a:t>Born on the 4th of July</a:t>
            </a:r>
            <a:r>
              <a:rPr lang="en-GB" sz="1200" dirty="0">
                <a:effectLst/>
                <a:latin typeface="+mn-lt"/>
                <a:ea typeface="Calibri"/>
                <a:cs typeface="Times New Roman"/>
              </a:rPr>
              <a:t>, a prominent instance of Ron Kovic experiencing PTSD-like symptoms occurs precisely when he attends a civic reception held in his honour. </a:t>
            </a:r>
            <a:endParaRPr lang="en-GB" sz="1200" dirty="0">
              <a:effectLst/>
              <a:latin typeface="Times New Roman"/>
              <a:ea typeface="Calibri"/>
              <a:cs typeface="Times New Roman"/>
            </a:endParaRPr>
          </a:p>
          <a:p>
            <a:pPr marL="228600" algn="just">
              <a:lnSpc>
                <a:spcPct val="150000"/>
              </a:lnSpc>
              <a:spcAft>
                <a:spcPts val="0"/>
              </a:spcAft>
            </a:pPr>
            <a:r>
              <a:rPr lang="en-GB" sz="1200" dirty="0">
                <a:effectLst/>
                <a:latin typeface="+mn-lt"/>
                <a:ea typeface="Calibri"/>
                <a:cs typeface="Times New Roman"/>
              </a:rPr>
              <a:t> </a:t>
            </a:r>
            <a:endParaRPr lang="en-GB" sz="1200" dirty="0">
              <a:effectLst/>
              <a:latin typeface="Times New Roman"/>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What is more, an author discussed earlier, Jerry Lembcke has conducted extensive research that refutes the content of many homecoming narratives.</a:t>
            </a:r>
            <a:endParaRPr lang="en-GB" sz="1200" dirty="0">
              <a:effectLst/>
              <a:latin typeface="Times New Roman"/>
              <a:ea typeface="Calibri"/>
              <a:cs typeface="Times New Roman"/>
            </a:endParaRPr>
          </a:p>
          <a:p>
            <a:pPr marL="457200">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As mentioned in the seminar reading for the week, oral history interviews by filmmakers in preparation for </a:t>
            </a:r>
            <a:r>
              <a:rPr lang="en-GB" sz="1200" i="1" dirty="0">
                <a:effectLst/>
                <a:latin typeface="+mn-lt"/>
                <a:ea typeface="Calibri"/>
                <a:cs typeface="Times New Roman"/>
              </a:rPr>
              <a:t>Coming Home </a:t>
            </a:r>
            <a:r>
              <a:rPr lang="en-GB" sz="1200" dirty="0">
                <a:effectLst/>
                <a:latin typeface="+mn-lt"/>
                <a:ea typeface="Calibri"/>
                <a:cs typeface="Times New Roman"/>
              </a:rPr>
              <a:t>disclose that US military officers had deliberately briefed soldiers to expect being hassled by anti-war protestors – a detail that made its way on-screen in the film. It maybe, therefore, that accounts of hostile receptions from protestors may have been the product more of something that veterans as a collective were told about, rather than something they had actual personal experience of.</a:t>
            </a:r>
            <a:endParaRPr lang="en-GB" sz="1200" dirty="0">
              <a:effectLst/>
              <a:latin typeface="Times New Roman"/>
              <a:ea typeface="Calibri"/>
              <a:cs typeface="Times New Roman"/>
            </a:endParaRPr>
          </a:p>
          <a:p>
            <a:pPr marL="457200">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Perhaps more importantly, Lembcke’s research finds no documentary evidence to substantiate repeated mentions to veterans having being spat on by protestors when returning stateside; in fact, when examining contemporary newspaper reports and other archival sources, Lembcke identifies the only references to spitting being those inflicted </a:t>
            </a:r>
            <a:r>
              <a:rPr lang="en-GB" sz="1200" i="1" u="sng" dirty="0">
                <a:effectLst/>
                <a:latin typeface="+mn-lt"/>
                <a:ea typeface="Calibri"/>
                <a:cs typeface="Times New Roman"/>
              </a:rPr>
              <a:t>on</a:t>
            </a:r>
            <a:r>
              <a:rPr lang="en-GB" sz="1200" i="1" dirty="0">
                <a:effectLst/>
                <a:latin typeface="+mn-lt"/>
                <a:ea typeface="Calibri"/>
                <a:cs typeface="Times New Roman"/>
              </a:rPr>
              <a:t> </a:t>
            </a:r>
            <a:r>
              <a:rPr lang="en-GB" sz="1200" dirty="0">
                <a:effectLst/>
                <a:latin typeface="+mn-lt"/>
                <a:ea typeface="Calibri"/>
                <a:cs typeface="Times New Roman"/>
              </a:rPr>
              <a:t>protestors </a:t>
            </a:r>
            <a:r>
              <a:rPr lang="en-GB" sz="1200" i="1" u="sng" dirty="0">
                <a:effectLst/>
                <a:latin typeface="+mn-lt"/>
                <a:ea typeface="Calibri"/>
                <a:cs typeface="Times New Roman"/>
              </a:rPr>
              <a:t>by</a:t>
            </a:r>
            <a:r>
              <a:rPr lang="en-GB" sz="1200" dirty="0">
                <a:effectLst/>
                <a:latin typeface="+mn-lt"/>
                <a:ea typeface="Calibri"/>
                <a:cs typeface="Times New Roman"/>
              </a:rPr>
              <a:t> veterans.</a:t>
            </a:r>
            <a:endParaRPr lang="en-GB" sz="1200" dirty="0">
              <a:effectLst/>
              <a:latin typeface="Times New Roman"/>
              <a:ea typeface="Calibri"/>
              <a:cs typeface="Times New Roman"/>
            </a:endParaRP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10635755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0"/>
              </a:spcAft>
              <a:buFont typeface="Symbol"/>
              <a:buChar char=""/>
            </a:pPr>
            <a:r>
              <a:rPr lang="en-GB" sz="1200" dirty="0">
                <a:effectLst/>
                <a:latin typeface="+mn-lt"/>
                <a:ea typeface="Calibri"/>
                <a:cs typeface="Times New Roman"/>
              </a:rPr>
              <a:t>Such findings lead Lembcke to surmise that accounts of the spat-upon soldiers were disseminated by the US government and military leaders in order to disrupt the solidarity between anti-war movement and veterans symbolised by organisations like VVAW.</a:t>
            </a:r>
            <a:endParaRPr lang="en-GB" sz="1200" dirty="0">
              <a:effectLst/>
              <a:latin typeface="Times New Roman"/>
              <a:ea typeface="Calibri"/>
              <a:cs typeface="Times New Roman"/>
            </a:endParaRPr>
          </a:p>
          <a:p>
            <a:pPr marL="228600" algn="just">
              <a:lnSpc>
                <a:spcPct val="150000"/>
              </a:lnSpc>
              <a:spcAft>
                <a:spcPts val="0"/>
              </a:spcAft>
            </a:pPr>
            <a:r>
              <a:rPr lang="en-GB" sz="1200" dirty="0">
                <a:effectLst/>
                <a:latin typeface="+mn-lt"/>
                <a:ea typeface="Calibri"/>
                <a:cs typeface="Times New Roman"/>
              </a:rPr>
              <a:t> </a:t>
            </a:r>
            <a:endParaRPr lang="en-GB" sz="1200" dirty="0">
              <a:effectLst/>
              <a:latin typeface="Times New Roman"/>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Whatever, the more interesting issue that this raises for Lembcke, and for ourselves, concerns attempting to account for the ongoing currency of what he terms </a:t>
            </a:r>
            <a:r>
              <a:rPr lang="en-GB" sz="1200" i="1" dirty="0">
                <a:effectLst/>
                <a:latin typeface="+mn-lt"/>
                <a:ea typeface="Calibri"/>
                <a:cs typeface="Times New Roman"/>
              </a:rPr>
              <a:t>The Spitting Image </a:t>
            </a:r>
            <a:r>
              <a:rPr lang="en-GB" sz="1200" dirty="0">
                <a:effectLst/>
                <a:latin typeface="+mn-lt"/>
                <a:ea typeface="Calibri"/>
                <a:cs typeface="Times New Roman"/>
              </a:rPr>
              <a:t>in spite of its lack of rootedness in documentary evidence.  </a:t>
            </a:r>
            <a:endParaRPr lang="en-GB" sz="1200" dirty="0">
              <a:effectLst/>
              <a:latin typeface="Times New Roman"/>
              <a:ea typeface="Calibri"/>
              <a:cs typeface="Times New Roman"/>
            </a:endParaRPr>
          </a:p>
          <a:p>
            <a:pPr marL="457200">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From a methodological perspective, the myth of a spat-upon veteran offers an intriguing challenge since it is actually rather more difficult to use textual sources to </a:t>
            </a:r>
            <a:r>
              <a:rPr lang="en-GB" sz="1200" i="1" dirty="0">
                <a:effectLst/>
                <a:latin typeface="+mn-lt"/>
                <a:ea typeface="Calibri"/>
                <a:cs typeface="Times New Roman"/>
              </a:rPr>
              <a:t>prove </a:t>
            </a:r>
            <a:r>
              <a:rPr lang="en-GB" sz="1200" dirty="0">
                <a:effectLst/>
                <a:latin typeface="+mn-lt"/>
                <a:ea typeface="Calibri"/>
                <a:cs typeface="Times New Roman"/>
              </a:rPr>
              <a:t>something did not happen than to evidence its actual occurrence: almost by definition, there is likely to be an absence of information or detail which can absolutely incontrovertible clarify the issue.</a:t>
            </a:r>
            <a:endParaRPr lang="en-GB" sz="1200" dirty="0">
              <a:effectLst/>
              <a:latin typeface="Times New Roman"/>
              <a:ea typeface="Calibri"/>
              <a:cs typeface="Times New Roman"/>
            </a:endParaRPr>
          </a:p>
          <a:p>
            <a:pPr marL="457200">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Not only this, but denials about the spitting image by the likes of Lembcke can actually be seen as adding to the fuel to the deeply-beliefs of those who propagate the myth – much as every apparent refutation of a conspiracy theory strengthens conspiracy theorists belief in.</a:t>
            </a:r>
            <a:endParaRPr lang="en-GB" sz="1200" dirty="0">
              <a:effectLst/>
              <a:latin typeface="Times New Roman"/>
              <a:ea typeface="Calibri"/>
              <a:cs typeface="Times New Roman"/>
            </a:endParaRPr>
          </a:p>
          <a:p>
            <a:pPr marL="457200">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Furthermore, the spitting image also offers some important insights which are important to bear in mind when dealing with oral histories and sources that document people’s memories throughout the coming weeks.</a:t>
            </a:r>
            <a:endParaRPr lang="en-GB" sz="1200" dirty="0">
              <a:effectLst/>
              <a:latin typeface="Times New Roman"/>
              <a:ea typeface="Calibri"/>
              <a:cs typeface="Times New Roman"/>
            </a:endParaRPr>
          </a:p>
          <a:p>
            <a:pPr marL="457200">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It also alerts us to how memory is malleable; how it is susceptible to outside cultural influences; and how memory does not necessarily obey the types of analytic criteria conventionally employed by historians.</a:t>
            </a:r>
            <a:endParaRPr lang="en-GB" sz="1200" dirty="0">
              <a:effectLst/>
              <a:latin typeface="Times New Roman"/>
              <a:ea typeface="Calibri"/>
              <a:cs typeface="Times New Roman"/>
            </a:endParaRPr>
          </a:p>
          <a:p>
            <a:pPr marL="457200">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Thought of this way, it becomes less important to ascertain whether ‘the spitting image’ is provable than it is to interpret what the prevalence of this image might tell us about how veterans’ post-war experiences were perceived and understood.</a:t>
            </a:r>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25</a:t>
            </a:fld>
            <a:endParaRPr lang="en-GB" dirty="0">
              <a:solidFill>
                <a:prstClr val="black"/>
              </a:solidFill>
            </a:endParaRPr>
          </a:p>
        </p:txBody>
      </p:sp>
    </p:spTree>
    <p:extLst>
      <p:ext uri="{BB962C8B-B14F-4D97-AF65-F5344CB8AC3E}">
        <p14:creationId xmlns:p14="http://schemas.microsoft.com/office/powerpoint/2010/main" val="13562889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0"/>
              </a:spcAft>
              <a:buFont typeface="Symbol"/>
              <a:buChar char=""/>
            </a:pPr>
            <a:r>
              <a:rPr lang="en-GB" sz="1200" dirty="0">
                <a:effectLst/>
                <a:latin typeface="+mn-lt"/>
                <a:ea typeface="Calibri"/>
                <a:cs typeface="Times New Roman"/>
              </a:rPr>
              <a:t>Also don’t want to downplay real hardships</a:t>
            </a:r>
            <a:r>
              <a:rPr lang="en-GB" sz="1200" baseline="0" dirty="0">
                <a:effectLst/>
                <a:latin typeface="+mn-lt"/>
                <a:ea typeface="Calibri"/>
                <a:cs typeface="Times New Roman"/>
              </a:rPr>
              <a:t> experienced by veterans</a:t>
            </a: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endParaRPr lang="en-GB" sz="1200" dirty="0">
              <a:effectLst/>
              <a:latin typeface="+mn-lt"/>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The ignominy of defeat and the usurping of commonly-held national myths meant that the Vietnam War had a profound impact upon the ways in which Americans were able to conceive their country and its place in the world.</a:t>
            </a:r>
          </a:p>
          <a:p>
            <a:pPr marL="228600" algn="just">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In this sense, it has been interpreted by numerous historians and other commentators as a traumatic episode in American history.</a:t>
            </a:r>
          </a:p>
          <a:p>
            <a:pPr marL="457200">
              <a:lnSpc>
                <a:spcPct val="150000"/>
              </a:lnSpc>
              <a:spcAft>
                <a:spcPts val="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The recurrence “trauma” as the precise phrase to categorise the Vietnam War is one freighted with consequence, though.</a:t>
            </a:r>
          </a:p>
          <a:p>
            <a:pPr marL="457200">
              <a:lnSpc>
                <a:spcPct val="150000"/>
              </a:lnSpc>
              <a:spcAft>
                <a:spcPts val="0"/>
              </a:spcAft>
            </a:pPr>
            <a:endParaRPr lang="en-GB" sz="1200" dirty="0">
              <a:effectLst/>
              <a:latin typeface="+mn-lt"/>
              <a:ea typeface="Calibri"/>
              <a:cs typeface="Times New Roman"/>
            </a:endParaRPr>
          </a:p>
          <a:p>
            <a:pPr marL="342900" lvl="0" indent="-342900" algn="just">
              <a:lnSpc>
                <a:spcPct val="150000"/>
              </a:lnSpc>
              <a:spcAft>
                <a:spcPts val="1000"/>
              </a:spcAft>
              <a:buFont typeface="Symbol"/>
              <a:buChar char=""/>
            </a:pPr>
            <a:r>
              <a:rPr lang="en-GB" sz="1200" dirty="0">
                <a:effectLst/>
                <a:latin typeface="+mn-lt"/>
                <a:ea typeface="Calibri"/>
                <a:cs typeface="Times New Roman"/>
              </a:rPr>
              <a:t>It involves the conflation of the very real traumas experienced by veterans with a particularised narrative about the war: it amounts to an assertion of equivalence between the actual physical and psychological traumas inflicted upon the minds and bodies of men and women who served in Vietnam and the perceived impact which the war had on American society, culture and foreign policy</a:t>
            </a:r>
          </a:p>
          <a:p>
            <a:pPr marL="171450" indent="-171450">
              <a:lnSpc>
                <a:spcPct val="150000"/>
              </a:lnSpc>
              <a:spcAft>
                <a:spcPts val="1000"/>
              </a:spcAft>
              <a:buFont typeface="Arial" panose="020B0604020202020204" pitchFamily="34" charset="0"/>
              <a:buChar char="•"/>
            </a:pPr>
            <a:endParaRPr lang="en-GB" sz="1200" kern="1200" dirty="0">
              <a:solidFill>
                <a:schemeClr val="tx1"/>
              </a:solidFill>
              <a:effectLst/>
              <a:latin typeface="+mn-lt"/>
              <a:ea typeface="+mn-ea"/>
              <a:cs typeface="+mn-cs"/>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Such philosophical issues should not, however, detract from the virtually uncontested fact that many veterans experienced acute social as well as psychological difficulties in the post-war period.</a:t>
            </a:r>
            <a:endParaRPr lang="en-GB" sz="1200" dirty="0">
              <a:effectLst/>
              <a:latin typeface="Times New Roman"/>
              <a:ea typeface="Calibri"/>
              <a:cs typeface="Times New Roman"/>
            </a:endParaRPr>
          </a:p>
          <a:p>
            <a:pPr marL="457200" algn="just">
              <a:lnSpc>
                <a:spcPct val="150000"/>
              </a:lnSpc>
              <a:spcAft>
                <a:spcPts val="0"/>
              </a:spcAft>
            </a:pPr>
            <a:r>
              <a:rPr lang="en-GB" sz="1200" dirty="0">
                <a:effectLst/>
                <a:latin typeface="+mn-lt"/>
                <a:ea typeface="Calibri"/>
                <a:cs typeface="Times New Roman"/>
              </a:rPr>
              <a:t> </a:t>
            </a:r>
            <a:endParaRPr lang="en-GB" sz="1200" dirty="0">
              <a:effectLst/>
              <a:latin typeface="Times New Roman"/>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Veterans experienced high levels of unemployment, even if – with the exception of disabled veterans – there is some dispute as to the extent that this was disproportionate in relation to non-combatants of similar social status.</a:t>
            </a:r>
            <a:endParaRPr lang="en-GB" sz="1200" dirty="0">
              <a:effectLst/>
              <a:latin typeface="Times New Roman"/>
              <a:ea typeface="Calibri"/>
              <a:cs typeface="Times New Roman"/>
            </a:endParaRPr>
          </a:p>
          <a:p>
            <a:pPr marL="457200" algn="just">
              <a:lnSpc>
                <a:spcPct val="150000"/>
              </a:lnSpc>
              <a:spcAft>
                <a:spcPts val="0"/>
              </a:spcAft>
            </a:pPr>
            <a:r>
              <a:rPr lang="en-GB" sz="1200" dirty="0">
                <a:effectLst/>
                <a:latin typeface="+mn-lt"/>
                <a:ea typeface="Calibri"/>
                <a:cs typeface="Times New Roman"/>
              </a:rPr>
              <a:t> </a:t>
            </a:r>
            <a:endParaRPr lang="en-GB" sz="1200" dirty="0">
              <a:effectLst/>
              <a:latin typeface="Times New Roman"/>
              <a:ea typeface="Calibri"/>
              <a:cs typeface="Times New Roman"/>
            </a:endParaRPr>
          </a:p>
          <a:p>
            <a:pPr marL="342900" lvl="0" indent="-342900" algn="just">
              <a:lnSpc>
                <a:spcPct val="150000"/>
              </a:lnSpc>
              <a:spcAft>
                <a:spcPts val="0"/>
              </a:spcAft>
              <a:buFont typeface="Symbol"/>
              <a:buChar char=""/>
            </a:pPr>
            <a:r>
              <a:rPr lang="en-GB" sz="1200" dirty="0">
                <a:effectLst/>
                <a:latin typeface="+mn-lt"/>
                <a:ea typeface="Calibri"/>
                <a:cs typeface="Times New Roman"/>
              </a:rPr>
              <a:t>More definitively, there is statistical evidence to suggest that Vietnam veterans were (and are) disproportionately likely to experience alcohol- and drug-related problems and addictions; to be left homeless; and to be incarcerated for felonies.</a:t>
            </a:r>
            <a:endParaRPr lang="en-GB" sz="1200" dirty="0">
              <a:effectLst/>
              <a:latin typeface="Times New Roman"/>
              <a:ea typeface="Calibri"/>
              <a:cs typeface="Times New Roman"/>
            </a:endParaRPr>
          </a:p>
          <a:p>
            <a:pPr marL="0" indent="0">
              <a:lnSpc>
                <a:spcPct val="150000"/>
              </a:lnSpc>
              <a:spcAft>
                <a:spcPts val="1000"/>
              </a:spcAft>
              <a:buFont typeface="Arial" panose="020B0604020202020204" pitchFamily="34" charset="0"/>
              <a:buNone/>
            </a:pPr>
            <a:endParaRPr lang="en-GB" sz="1200" dirty="0">
              <a:effectLst/>
              <a:latin typeface="+mn-lt"/>
              <a:ea typeface="Calibri"/>
              <a:cs typeface="Times New Roman"/>
            </a:endParaRP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26</a:t>
            </a:fld>
            <a:endParaRPr lang="en-GB" dirty="0">
              <a:solidFill>
                <a:prstClr val="black"/>
              </a:solidFill>
            </a:endParaRPr>
          </a:p>
        </p:txBody>
      </p:sp>
    </p:spTree>
    <p:extLst>
      <p:ext uri="{BB962C8B-B14F-4D97-AF65-F5344CB8AC3E}">
        <p14:creationId xmlns:p14="http://schemas.microsoft.com/office/powerpoint/2010/main" val="2924533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0B5561-F4A8-49F8-AEBE-68675B9814F9}" type="slidenum">
              <a:rPr lang="en-GB" smtClean="0"/>
              <a:t>27</a:t>
            </a:fld>
            <a:endParaRPr lang="en-GB"/>
          </a:p>
        </p:txBody>
      </p:sp>
    </p:spTree>
    <p:extLst>
      <p:ext uri="{BB962C8B-B14F-4D97-AF65-F5344CB8AC3E}">
        <p14:creationId xmlns:p14="http://schemas.microsoft.com/office/powerpoint/2010/main" val="23404470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28</a:t>
            </a:fld>
            <a:endParaRPr lang="en-GB" dirty="0"/>
          </a:p>
        </p:txBody>
      </p:sp>
    </p:spTree>
    <p:extLst>
      <p:ext uri="{BB962C8B-B14F-4D97-AF65-F5344CB8AC3E}">
        <p14:creationId xmlns:p14="http://schemas.microsoft.com/office/powerpoint/2010/main" val="17614563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29</a:t>
            </a:fld>
            <a:endParaRPr lang="en-GB" dirty="0"/>
          </a:p>
        </p:txBody>
      </p:sp>
    </p:spTree>
    <p:extLst>
      <p:ext uri="{BB962C8B-B14F-4D97-AF65-F5344CB8AC3E}">
        <p14:creationId xmlns:p14="http://schemas.microsoft.com/office/powerpoint/2010/main" val="3995259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30</a:t>
            </a:fld>
            <a:endParaRPr lang="en-GB" dirty="0"/>
          </a:p>
        </p:txBody>
      </p:sp>
    </p:spTree>
    <p:extLst>
      <p:ext uri="{BB962C8B-B14F-4D97-AF65-F5344CB8AC3E}">
        <p14:creationId xmlns:p14="http://schemas.microsoft.com/office/powerpoint/2010/main" val="24114989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Most successful in recent years </a:t>
            </a:r>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31</a:t>
            </a:fld>
            <a:endParaRPr lang="en-GB" dirty="0"/>
          </a:p>
        </p:txBody>
      </p:sp>
    </p:spTree>
    <p:extLst>
      <p:ext uri="{BB962C8B-B14F-4D97-AF65-F5344CB8AC3E}">
        <p14:creationId xmlns:p14="http://schemas.microsoft.com/office/powerpoint/2010/main" val="10538746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Refugee crises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Fertile</a:t>
            </a:r>
            <a:r>
              <a:rPr lang="en-GB" baseline="0" dirty="0"/>
              <a:t> subject matter</a:t>
            </a:r>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32</a:t>
            </a:fld>
            <a:endParaRPr lang="en-GB" dirty="0"/>
          </a:p>
        </p:txBody>
      </p:sp>
    </p:spTree>
    <p:extLst>
      <p:ext uri="{BB962C8B-B14F-4D97-AF65-F5344CB8AC3E}">
        <p14:creationId xmlns:p14="http://schemas.microsoft.com/office/powerpoint/2010/main" val="12021484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Of</a:t>
            </a:r>
            <a:r>
              <a:rPr lang="en-GB" baseline="0" dirty="0"/>
              <a:t> course, there is a danger of fixating too much on the American experience – and I’m well aware I’m guilty of this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Point to Vietnamese war novels </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Draw students’ attention to Ken Burns film</a:t>
            </a:r>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33</a:t>
            </a:fld>
            <a:endParaRPr lang="en-GB" dirty="0"/>
          </a:p>
        </p:txBody>
      </p:sp>
    </p:spTree>
    <p:extLst>
      <p:ext uri="{BB962C8B-B14F-4D97-AF65-F5344CB8AC3E}">
        <p14:creationId xmlns:p14="http://schemas.microsoft.com/office/powerpoint/2010/main" val="32485294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And as one might expect given its far-reaching consequences, the United States’ involvement in the Vietnam War attracted the attention of writers of all descriptions over the past sixty or so years – </a:t>
            </a:r>
            <a:r>
              <a:rPr lang="en-GB" sz="1200" i="1" kern="1200" dirty="0">
                <a:solidFill>
                  <a:schemeClr val="tx1"/>
                </a:solidFill>
                <a:effectLst/>
                <a:latin typeface="+mn-lt"/>
                <a:ea typeface="+mn-ea"/>
                <a:cs typeface="+mn-cs"/>
              </a:rPr>
              <a:t>though I’ll limit myself to speak about novelists memoirists today</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Even prior to the first US casualty in Vietnam, the English novelist Graham Greene had published </a:t>
            </a:r>
            <a:r>
              <a:rPr lang="en-GB" sz="1200" i="1" kern="1200" dirty="0">
                <a:solidFill>
                  <a:schemeClr val="tx1"/>
                </a:solidFill>
                <a:effectLst/>
                <a:latin typeface="+mn-lt"/>
                <a:ea typeface="+mn-ea"/>
                <a:cs typeface="+mn-cs"/>
              </a:rPr>
              <a:t>The Quiet American</a:t>
            </a:r>
            <a:r>
              <a:rPr lang="en-GB" sz="1200" kern="1200" dirty="0">
                <a:solidFill>
                  <a:schemeClr val="tx1"/>
                </a:solidFill>
                <a:effectLst/>
                <a:latin typeface="+mn-lt"/>
                <a:ea typeface="+mn-ea"/>
                <a:cs typeface="+mn-cs"/>
              </a:rPr>
              <a:t>, a celebrated account of the escalating CIA presence in Southeast Asia, based in part on his experiences as a newspaper correspondent in French-Indochina.</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One of the bards of American letters Norman Mailer also produced a Vietnam novel in the 1960s, and the conflict has continued to generate well-regarded literary outpourings into the twenty-first century.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2007, Denis Johnson won the US National Book Prize for his Vietnam novel </a:t>
            </a:r>
            <a:r>
              <a:rPr lang="en-GB" sz="1200" i="1" kern="1200" dirty="0">
                <a:solidFill>
                  <a:schemeClr val="tx1"/>
                </a:solidFill>
                <a:effectLst/>
                <a:latin typeface="+mn-lt"/>
                <a:ea typeface="+mn-ea"/>
                <a:cs typeface="+mn-cs"/>
              </a:rPr>
              <a:t>Tree of Smoke</a:t>
            </a:r>
            <a:r>
              <a:rPr lang="en-GB" sz="1200" kern="1200" dirty="0">
                <a:solidFill>
                  <a:schemeClr val="tx1"/>
                </a:solidFill>
                <a:effectLst/>
                <a:latin typeface="+mn-lt"/>
                <a:ea typeface="+mn-ea"/>
                <a:cs typeface="+mn-cs"/>
              </a:rPr>
              <a:t>, whilst </a:t>
            </a:r>
            <a:r>
              <a:rPr lang="en-GB" sz="1200" i="1" kern="1200" dirty="0">
                <a:solidFill>
                  <a:schemeClr val="tx1"/>
                </a:solidFill>
                <a:effectLst/>
                <a:latin typeface="+mn-lt"/>
                <a:ea typeface="+mn-ea"/>
                <a:cs typeface="+mn-cs"/>
              </a:rPr>
              <a:t>Matterhorn </a:t>
            </a:r>
            <a:r>
              <a:rPr lang="en-GB" sz="1200" kern="1200" dirty="0">
                <a:solidFill>
                  <a:schemeClr val="tx1"/>
                </a:solidFill>
                <a:effectLst/>
                <a:latin typeface="+mn-lt"/>
                <a:ea typeface="+mn-ea"/>
                <a:cs typeface="+mn-cs"/>
              </a:rPr>
              <a:t>– by Vietnam veteran Karl Marlantes ­– performed well on bestseller charts and end-of-year lists in 2010.</a:t>
            </a:r>
          </a:p>
          <a:p>
            <a:pPr lvl="0"/>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34</a:t>
            </a:fld>
            <a:endParaRPr lang="en-GB" dirty="0"/>
          </a:p>
        </p:txBody>
      </p:sp>
    </p:spTree>
    <p:extLst>
      <p:ext uri="{BB962C8B-B14F-4D97-AF65-F5344CB8AC3E}">
        <p14:creationId xmlns:p14="http://schemas.microsoft.com/office/powerpoint/2010/main" val="18143203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Still, many of novels published about the Vietnam War instead fall into the category of pulp fiction.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Examples of this genre – </a:t>
            </a:r>
            <a:r>
              <a:rPr lang="en-GB" sz="1200" i="1" kern="1200" dirty="0">
                <a:solidFill>
                  <a:schemeClr val="tx1"/>
                </a:solidFill>
                <a:effectLst/>
                <a:latin typeface="+mn-lt"/>
                <a:ea typeface="+mn-ea"/>
                <a:cs typeface="+mn-cs"/>
              </a:rPr>
              <a:t>First Blood, The Short-Timers </a:t>
            </a:r>
            <a:r>
              <a:rPr lang="en-GB" sz="1200" kern="1200" dirty="0">
                <a:solidFill>
                  <a:schemeClr val="tx1"/>
                </a:solidFill>
                <a:effectLst/>
                <a:latin typeface="+mn-lt"/>
                <a:ea typeface="+mn-ea"/>
                <a:cs typeface="+mn-cs"/>
              </a:rPr>
              <a:t>– have been adapted in to films, whilst their proclivity for excessive violence has earned such works the label ‘carnography’ – a portmanteau of the words carnage and pornography.</a:t>
            </a: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35</a:t>
            </a:fld>
            <a:endParaRPr lang="en-GB" dirty="0"/>
          </a:p>
        </p:txBody>
      </p:sp>
    </p:spTree>
    <p:extLst>
      <p:ext uri="{BB962C8B-B14F-4D97-AF65-F5344CB8AC3E}">
        <p14:creationId xmlns:p14="http://schemas.microsoft.com/office/powerpoint/2010/main" val="8581020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Nguyen – novelist</a:t>
            </a:r>
            <a:r>
              <a:rPr lang="en-GB" sz="1200" kern="1200" baseline="0" dirty="0">
                <a:solidFill>
                  <a:schemeClr val="tx1"/>
                </a:solidFill>
                <a:effectLst/>
                <a:latin typeface="+mn-lt"/>
                <a:ea typeface="+mn-ea"/>
                <a:cs typeface="+mn-cs"/>
              </a:rPr>
              <a:t> and academic critic – is an example of one practical way that the boundaries between fiction and nonfiction are not clearly delineated in relation to Vietnam War literature</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One</a:t>
            </a:r>
            <a:r>
              <a:rPr lang="en-GB" sz="1200" kern="1200" baseline="0" dirty="0">
                <a:solidFill>
                  <a:schemeClr val="tx1"/>
                </a:solidFill>
                <a:effectLst/>
                <a:latin typeface="+mn-lt"/>
                <a:ea typeface="+mn-ea"/>
                <a:cs typeface="+mn-cs"/>
              </a:rPr>
              <a:t> of the most enduring ‘genre’ of the writing about the Vietnam War is the </a:t>
            </a:r>
            <a:r>
              <a:rPr lang="en-GB" sz="1200" kern="1200" dirty="0">
                <a:solidFill>
                  <a:schemeClr val="tx1"/>
                </a:solidFill>
                <a:effectLst/>
                <a:latin typeface="+mn-lt"/>
                <a:ea typeface="+mn-ea"/>
                <a:cs typeface="+mn-cs"/>
              </a:rPr>
              <a:t>cartography cycle of memoirs written about Americans’ experiences in Vietnam­</a:t>
            </a:r>
          </a:p>
          <a:p>
            <a:pPr lvl="0"/>
            <a:endParaRPr lang="en-GB" sz="120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alongside notable veterans’ accounts such as </a:t>
            </a:r>
            <a:r>
              <a:rPr lang="en-GB" sz="1200" i="1" kern="1200" dirty="0">
                <a:solidFill>
                  <a:schemeClr val="tx1"/>
                </a:solidFill>
                <a:effectLst/>
                <a:latin typeface="+mn-lt"/>
                <a:ea typeface="+mn-ea"/>
                <a:cs typeface="+mn-cs"/>
              </a:rPr>
              <a:t>A Rumor of War </a:t>
            </a:r>
            <a:r>
              <a:rPr lang="en-GB" sz="1200" kern="1200" dirty="0">
                <a:solidFill>
                  <a:schemeClr val="tx1"/>
                </a:solidFill>
                <a:effectLst/>
                <a:latin typeface="+mn-lt"/>
                <a:ea typeface="+mn-ea"/>
                <a:cs typeface="+mn-cs"/>
              </a:rPr>
              <a:t>and </a:t>
            </a:r>
            <a:r>
              <a:rPr lang="en-GB" sz="1200" i="1" kern="1200" dirty="0">
                <a:solidFill>
                  <a:schemeClr val="tx1"/>
                </a:solidFill>
                <a:effectLst/>
                <a:latin typeface="+mn-lt"/>
                <a:ea typeface="+mn-ea"/>
                <a:cs typeface="+mn-cs"/>
              </a:rPr>
              <a:t>Born on the Fourth of July</a:t>
            </a:r>
            <a:r>
              <a:rPr lang="en-GB" sz="1200" kern="1200" dirty="0">
                <a:solidFill>
                  <a:schemeClr val="tx1"/>
                </a:solidFill>
                <a:effectLst/>
                <a:latin typeface="+mn-lt"/>
                <a:ea typeface="+mn-ea"/>
                <a:cs typeface="+mn-cs"/>
              </a:rPr>
              <a:t> plus the gonzo journalism of Michael Herr’s </a:t>
            </a:r>
            <a:r>
              <a:rPr lang="en-GB" sz="1200" i="1" kern="1200" dirty="0">
                <a:solidFill>
                  <a:schemeClr val="tx1"/>
                </a:solidFill>
                <a:effectLst/>
                <a:latin typeface="+mn-lt"/>
                <a:ea typeface="+mn-ea"/>
                <a:cs typeface="+mn-cs"/>
              </a:rPr>
              <a:t>Dispatches</a:t>
            </a:r>
            <a:r>
              <a:rPr lang="en-GB" sz="1200" kern="1200" dirty="0">
                <a:solidFill>
                  <a:schemeClr val="tx1"/>
                </a:solidFill>
                <a:effectLst/>
                <a:latin typeface="+mn-lt"/>
                <a:ea typeface="+mn-ea"/>
                <a:cs typeface="+mn-cs"/>
              </a:rPr>
              <a:t>. </a:t>
            </a: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 several of which also acted as source material for movie scripts </a:t>
            </a:r>
            <a:r>
              <a:rPr lang="en-GB" sz="1200" b="1" kern="1200" dirty="0">
                <a:solidFill>
                  <a:schemeClr val="tx1"/>
                </a:solidFill>
                <a:effectLst/>
                <a:latin typeface="+mn-lt"/>
                <a:ea typeface="+mn-ea"/>
                <a:cs typeface="+mn-cs"/>
              </a:rPr>
              <a:t>discss</a:t>
            </a:r>
            <a:endParaRPr lang="en-GB" sz="1200" kern="1200" baseline="0" dirty="0">
              <a:solidFill>
                <a:schemeClr val="tx1"/>
              </a:solidFill>
              <a:effectLst/>
              <a:latin typeface="+mn-lt"/>
              <a:ea typeface="+mn-ea"/>
              <a:cs typeface="+mn-cs"/>
            </a:endParaRPr>
          </a:p>
          <a:p>
            <a:pPr lvl="0"/>
            <a:endParaRPr lang="en-GB" sz="1200" kern="1200" baseline="0" dirty="0">
              <a:solidFill>
                <a:schemeClr val="tx1"/>
              </a:solidFill>
              <a:effectLst/>
              <a:latin typeface="+mn-lt"/>
              <a:ea typeface="+mn-ea"/>
              <a:cs typeface="+mn-cs"/>
            </a:endParaRPr>
          </a:p>
          <a:p>
            <a:pPr lvl="0"/>
            <a:r>
              <a:rPr lang="en-GB" sz="1200" kern="1200" baseline="0" dirty="0">
                <a:solidFill>
                  <a:schemeClr val="tx1"/>
                </a:solidFill>
                <a:effectLst/>
                <a:latin typeface="+mn-lt"/>
                <a:ea typeface="+mn-ea"/>
                <a:cs typeface="+mn-cs"/>
              </a:rPr>
              <a:t>Blurring distinctions further – Caputo also a novelist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Indeed, it was as</a:t>
            </a:r>
            <a:r>
              <a:rPr lang="en-GB" sz="1200" kern="1200" baseline="0" dirty="0">
                <a:solidFill>
                  <a:schemeClr val="tx1"/>
                </a:solidFill>
                <a:effectLst/>
                <a:latin typeface="+mn-lt"/>
                <a:ea typeface="+mn-ea"/>
                <a:cs typeface="+mn-cs"/>
              </a:rPr>
              <a:t> a memoirist </a:t>
            </a:r>
            <a:r>
              <a:rPr lang="en-GB" sz="1200" kern="1200" dirty="0">
                <a:solidFill>
                  <a:schemeClr val="tx1"/>
                </a:solidFill>
                <a:effectLst/>
                <a:latin typeface="+mn-lt"/>
                <a:ea typeface="+mn-ea"/>
                <a:cs typeface="+mn-cs"/>
              </a:rPr>
              <a:t>that Tim O’Brien first made an impact as a writer.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His 1973 book </a:t>
            </a:r>
            <a:r>
              <a:rPr lang="en-GB" sz="1200" i="1" kern="1200" dirty="0">
                <a:solidFill>
                  <a:schemeClr val="tx1"/>
                </a:solidFill>
                <a:effectLst/>
                <a:latin typeface="+mn-lt"/>
                <a:ea typeface="+mn-ea"/>
                <a:cs typeface="+mn-cs"/>
              </a:rPr>
              <a:t>If I Die in the Combat</a:t>
            </a:r>
            <a:r>
              <a:rPr lang="en-GB" sz="1200" kern="1200" dirty="0">
                <a:solidFill>
                  <a:schemeClr val="tx1"/>
                </a:solidFill>
                <a:effectLst/>
                <a:latin typeface="+mn-lt"/>
                <a:ea typeface="+mn-ea"/>
                <a:cs typeface="+mn-cs"/>
              </a:rPr>
              <a:t> is part of an early canon of autobiographical writings about the Vietnam War, </a:t>
            </a:r>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36</a:t>
            </a:fld>
            <a:endParaRPr lang="en-GB" dirty="0"/>
          </a:p>
        </p:txBody>
      </p:sp>
    </p:spTree>
    <p:extLst>
      <p:ext uri="{BB962C8B-B14F-4D97-AF65-F5344CB8AC3E}">
        <p14:creationId xmlns:p14="http://schemas.microsoft.com/office/powerpoint/2010/main" val="29708664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As noted in a prior lecture, by the 1980s, such novels and memoirs were augmented by a sequence of oral histories of the Vietnam War.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While this publishing phenomenon is by no means be unique, there is – I feel – something distinctive about the types of oral history books written about the Vietnam War.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This is the extent to which they rely on </a:t>
            </a:r>
            <a:r>
              <a:rPr lang="en-GB" sz="1200" b="1" i="1" kern="1200" dirty="0">
                <a:solidFill>
                  <a:schemeClr val="tx1"/>
                </a:solidFill>
                <a:effectLst/>
                <a:latin typeface="+mn-lt"/>
                <a:ea typeface="+mn-ea"/>
                <a:cs typeface="+mn-cs"/>
              </a:rPr>
              <a:t>storytelling</a:t>
            </a:r>
            <a:r>
              <a:rPr lang="en-GB" sz="1200" kern="1200" dirty="0">
                <a:solidFill>
                  <a:schemeClr val="tx1"/>
                </a:solidFill>
                <a:effectLst/>
                <a:latin typeface="+mn-lt"/>
                <a:ea typeface="+mn-ea"/>
                <a:cs typeface="+mn-cs"/>
              </a:rPr>
              <a:t> as the specific mode of representing that particular conflict.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To draw contrast with another classic area in the field, where survivors of the Holocaust are typically called upon to bear witness to, or give testimony about, in oral histories, the equivalent compulsion had been for Vietnam veterans has been </a:t>
            </a:r>
            <a:r>
              <a:rPr lang="en-GB" sz="1200" b="1" kern="1200" dirty="0">
                <a:solidFill>
                  <a:schemeClr val="tx1"/>
                </a:solidFill>
                <a:effectLst/>
                <a:latin typeface="+mn-lt"/>
                <a:ea typeface="+mn-ea"/>
                <a:cs typeface="+mn-cs"/>
              </a:rPr>
              <a:t>to tell their story.</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There is, I think, a subtle but consequential distinction here.  </a:t>
            </a:r>
          </a:p>
          <a:p>
            <a:pPr lvl="0"/>
            <a:endParaRPr lang="en-GB" sz="120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To impel someone to </a:t>
            </a:r>
            <a:r>
              <a:rPr lang="en-GB" sz="1200" i="1" kern="1200" dirty="0">
                <a:solidFill>
                  <a:schemeClr val="tx1"/>
                </a:solidFill>
                <a:effectLst/>
                <a:latin typeface="+mn-lt"/>
                <a:ea typeface="+mn-ea"/>
                <a:cs typeface="+mn-cs"/>
              </a:rPr>
              <a:t>tell a story</a:t>
            </a:r>
            <a:r>
              <a:rPr lang="en-GB" sz="1200" kern="1200" dirty="0">
                <a:solidFill>
                  <a:schemeClr val="tx1"/>
                </a:solidFill>
                <a:effectLst/>
                <a:latin typeface="+mn-lt"/>
                <a:ea typeface="+mn-ea"/>
                <a:cs typeface="+mn-cs"/>
              </a:rPr>
              <a:t> is to ask them to not just narrate their memories for the historical record, but to do so in relation to narrative formulae familiar to interviewer and interviewee alike. </a:t>
            </a:r>
          </a:p>
          <a:p>
            <a:pPr lvl="0"/>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37</a:t>
            </a:fld>
            <a:endParaRPr lang="en-GB" dirty="0">
              <a:solidFill>
                <a:prstClr val="black"/>
              </a:solidFill>
            </a:endParaRPr>
          </a:p>
        </p:txBody>
      </p:sp>
    </p:spTree>
    <p:extLst>
      <p:ext uri="{BB962C8B-B14F-4D97-AF65-F5344CB8AC3E}">
        <p14:creationId xmlns:p14="http://schemas.microsoft.com/office/powerpoint/2010/main" val="10528911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 The extracts are suggestive in this regard.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Near the top, we have several quotations from the front matter to Mark Baker’s </a:t>
            </a:r>
            <a:r>
              <a:rPr lang="en-GB" sz="1200" i="1" kern="1200" dirty="0">
                <a:solidFill>
                  <a:schemeClr val="tx1"/>
                </a:solidFill>
                <a:effectLst/>
                <a:latin typeface="+mn-lt"/>
                <a:ea typeface="+mn-ea"/>
                <a:cs typeface="+mn-cs"/>
              </a:rPr>
              <a:t>Nam: The Vietnam War in the Words of the Men and Women who Fought There</a:t>
            </a:r>
            <a:r>
              <a:rPr lang="en-GB" sz="1200" kern="1200" dirty="0">
                <a:solidFill>
                  <a:schemeClr val="tx1"/>
                </a:solidFill>
                <a:effectLst/>
                <a:latin typeface="+mn-lt"/>
                <a:ea typeface="+mn-ea"/>
                <a:cs typeface="+mn-cs"/>
              </a:rPr>
              <a:t>, all of which refer explicitly to stories and storytelling.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Within a few pages of each other, the book is dedicated to “To the men and women who aren’t here to tell their stories,” before an epigraph states: “You want to hear a ge-u-ine war story. </a:t>
            </a:r>
            <a:r>
              <a:rPr lang="en-GB" sz="1200" b="1" kern="1200" dirty="0">
                <a:solidFill>
                  <a:schemeClr val="tx1"/>
                </a:solidFill>
                <a:effectLst/>
                <a:latin typeface="+mn-lt"/>
                <a:ea typeface="+mn-ea"/>
                <a:cs typeface="+mn-cs"/>
              </a:rPr>
              <a:t>I only understand Vietnam as though it were a story.</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part this assertion that Vietnam can only be understood </a:t>
            </a:r>
            <a:r>
              <a:rPr lang="en-GB" sz="1200" i="1" kern="1200" dirty="0">
                <a:solidFill>
                  <a:schemeClr val="tx1"/>
                </a:solidFill>
                <a:effectLst/>
                <a:latin typeface="+mn-lt"/>
                <a:ea typeface="+mn-ea"/>
                <a:cs typeface="+mn-cs"/>
              </a:rPr>
              <a:t>as if it were a story </a:t>
            </a:r>
            <a:r>
              <a:rPr lang="en-GB" sz="1200" kern="1200" dirty="0">
                <a:solidFill>
                  <a:schemeClr val="tx1"/>
                </a:solidFill>
                <a:effectLst/>
                <a:latin typeface="+mn-lt"/>
                <a:ea typeface="+mn-ea"/>
                <a:cs typeface="+mn-cs"/>
              </a:rPr>
              <a:t>is an admission that Baker had no first-hand experience of the conflict in Southeast Asia, but it also making a broader, bolder claim.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Baker’s introduction declares: “This book is not the Truth about Vietnam. But these</a:t>
            </a:r>
            <a:r>
              <a:rPr lang="en-GB" sz="1200" b="1" kern="1200" dirty="0">
                <a:solidFill>
                  <a:schemeClr val="tx1"/>
                </a:solidFill>
                <a:effectLst/>
                <a:latin typeface="+mn-lt"/>
                <a:ea typeface="+mn-ea"/>
                <a:cs typeface="+mn-cs"/>
              </a:rPr>
              <a:t> war stories </a:t>
            </a:r>
            <a:r>
              <a:rPr lang="en-GB" sz="1200" kern="1200" dirty="0">
                <a:solidFill>
                  <a:schemeClr val="tx1"/>
                </a:solidFill>
                <a:effectLst/>
                <a:latin typeface="+mn-lt"/>
                <a:ea typeface="+mn-ea"/>
                <a:cs typeface="+mn-cs"/>
              </a:rPr>
              <a:t>may bring us closer to the truth than we have come so far.”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Such emphases are pertinent to our purposes because storytelling is a prominent leitmotif in O’Brien’s oeuvre ­– as evidenced by the chapter ‘How to Tell a True War Story’ which </a:t>
            </a:r>
          </a:p>
          <a:p>
            <a:pPr lvl="0"/>
            <a:r>
              <a:rPr lang="en-GB" sz="1200" kern="1200" dirty="0">
                <a:solidFill>
                  <a:schemeClr val="tx1"/>
                </a:solidFill>
                <a:effectLst/>
                <a:latin typeface="+mn-lt"/>
                <a:ea typeface="+mn-ea"/>
                <a:cs typeface="+mn-cs"/>
              </a:rPr>
              <a:t>The quotation on-screen underlines the point.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Early in </a:t>
            </a:r>
            <a:r>
              <a:rPr lang="en-GB" sz="1200" i="1" kern="1200" dirty="0">
                <a:solidFill>
                  <a:schemeClr val="tx1"/>
                </a:solidFill>
                <a:effectLst/>
                <a:latin typeface="+mn-lt"/>
                <a:ea typeface="+mn-ea"/>
                <a:cs typeface="+mn-cs"/>
              </a:rPr>
              <a:t>If I Die in a Combat Zone</a:t>
            </a:r>
            <a:r>
              <a:rPr lang="en-GB" sz="1200" kern="1200" dirty="0">
                <a:solidFill>
                  <a:schemeClr val="tx1"/>
                </a:solidFill>
                <a:effectLst/>
                <a:latin typeface="+mn-lt"/>
                <a:ea typeface="+mn-ea"/>
                <a:cs typeface="+mn-cs"/>
              </a:rPr>
              <a:t>, O’Brien poses the question: “Can the foot soldier teach anything important about war, merely for having been there?”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To which he answers: “I think not. He can tell war stories.”</a:t>
            </a:r>
          </a:p>
          <a:p>
            <a:pPr>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38</a:t>
            </a:fld>
            <a:endParaRPr lang="en-GB" altLang="en-US" dirty="0">
              <a:solidFill>
                <a:srgbClr val="000000"/>
              </a:solidFill>
            </a:endParaRPr>
          </a:p>
        </p:txBody>
      </p:sp>
    </p:spTree>
    <p:extLst>
      <p:ext uri="{BB962C8B-B14F-4D97-AF65-F5344CB8AC3E}">
        <p14:creationId xmlns:p14="http://schemas.microsoft.com/office/powerpoint/2010/main" val="28333860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 Such emphases are pertinent to our purposes because storytelling is a prominent leitmotif in O’Brien’s oeuvre ­– as evidenced by the chapter ‘How to Tell a True War Story’ which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quotation on-screen underlines the point.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Early in </a:t>
            </a:r>
            <a:r>
              <a:rPr lang="en-GB" sz="1200" i="1" kern="1200" dirty="0">
                <a:solidFill>
                  <a:schemeClr val="tx1"/>
                </a:solidFill>
                <a:effectLst/>
                <a:latin typeface="+mn-lt"/>
                <a:ea typeface="+mn-ea"/>
                <a:cs typeface="+mn-cs"/>
              </a:rPr>
              <a:t>If I Die in a Combat Zone</a:t>
            </a:r>
            <a:r>
              <a:rPr lang="en-GB" sz="1200" kern="1200" dirty="0">
                <a:solidFill>
                  <a:schemeClr val="tx1"/>
                </a:solidFill>
                <a:effectLst/>
                <a:latin typeface="+mn-lt"/>
                <a:ea typeface="+mn-ea"/>
                <a:cs typeface="+mn-cs"/>
              </a:rPr>
              <a:t>, O’Brien poses the question: “Can the foot soldier teach anything important about war, merely for having been there?”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To which he answers: “I think not. He can tell war stories.”</a:t>
            </a:r>
          </a:p>
          <a:p>
            <a:endParaRPr lang="en-GB" sz="1200" kern="1200" dirty="0">
              <a:solidFill>
                <a:schemeClr val="tx1"/>
              </a:solidFill>
              <a:effectLst/>
              <a:latin typeface="+mn-lt"/>
              <a:ea typeface="+mn-ea"/>
              <a:cs typeface="+mn-cs"/>
            </a:endParaRPr>
          </a:p>
          <a:p>
            <a:pPr>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39</a:t>
            </a:fld>
            <a:endParaRPr lang="en-GB" altLang="en-US" dirty="0">
              <a:solidFill>
                <a:srgbClr val="000000"/>
              </a:solidFill>
            </a:endParaRPr>
          </a:p>
        </p:txBody>
      </p:sp>
    </p:spTree>
    <p:extLst>
      <p:ext uri="{BB962C8B-B14F-4D97-AF65-F5344CB8AC3E}">
        <p14:creationId xmlns:p14="http://schemas.microsoft.com/office/powerpoint/2010/main" val="26601527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0"/>
            <a:r>
              <a:rPr lang="en-GB" sz="1200" kern="1200" dirty="0">
                <a:solidFill>
                  <a:schemeClr val="tx1"/>
                </a:solidFill>
                <a:effectLst/>
                <a:latin typeface="+mn-lt"/>
                <a:ea typeface="+mn-ea"/>
                <a:cs typeface="+mn-cs"/>
              </a:rPr>
              <a:t>Such ruminations have significance beyond literary naval-gazing.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Ihe impact of the Vietnam War in American literature, culture and politics revolves around</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questions of ‘what, how and whose stories about the war should be remembered?’</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 corollary to this is that we have pondered upon the different </a:t>
            </a:r>
            <a:r>
              <a:rPr lang="en-GB" sz="1200" b="1" i="1" kern="1200" dirty="0">
                <a:solidFill>
                  <a:schemeClr val="tx1"/>
                </a:solidFill>
                <a:effectLst/>
                <a:latin typeface="+mn-lt"/>
                <a:ea typeface="+mn-ea"/>
                <a:cs typeface="+mn-cs"/>
              </a:rPr>
              <a:t>lessons </a:t>
            </a:r>
            <a:r>
              <a:rPr lang="en-GB" sz="1200" kern="1200" dirty="0">
                <a:solidFill>
                  <a:schemeClr val="tx1"/>
                </a:solidFill>
                <a:effectLst/>
                <a:latin typeface="+mn-lt"/>
                <a:ea typeface="+mn-ea"/>
                <a:cs typeface="+mn-cs"/>
              </a:rPr>
              <a:t>that might be drawn from the Vietnam War, and the different ways these have affected US foreign policy.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we have seen, for instance, Ronald Reagan pressed home that the “lesson” to be taken from the Vietnam War was that it was “a </a:t>
            </a:r>
            <a:r>
              <a:rPr lang="en-US" sz="1200" kern="1200" dirty="0">
                <a:solidFill>
                  <a:schemeClr val="tx1"/>
                </a:solidFill>
                <a:effectLst/>
                <a:latin typeface="+mn-lt"/>
                <a:ea typeface="+mn-ea"/>
                <a:cs typeface="+mn-cs"/>
              </a:rPr>
              <a:t>noble cause” that should instruct the United States’ conduct in future conflicts ­– a position hostile to </a:t>
            </a:r>
            <a:r>
              <a:rPr lang="en-GB" sz="1200" kern="1200" dirty="0">
                <a:solidFill>
                  <a:schemeClr val="tx1"/>
                </a:solidFill>
                <a:effectLst/>
                <a:latin typeface="+mn-lt"/>
                <a:ea typeface="+mn-ea"/>
                <a:cs typeface="+mn-cs"/>
              </a:rPr>
              <a:t>O’Brien’s equivocations about the pedagogy, or didacticism, of his own war stories.</a:t>
            </a:r>
          </a:p>
          <a:p>
            <a:pPr>
              <a:spcBef>
                <a:spcPct val="0"/>
              </a:spcBef>
            </a:pPr>
            <a:endParaRPr lang="en-GB" altLang="en-US" dirty="0"/>
          </a:p>
          <a:p>
            <a:pPr>
              <a:spcBef>
                <a:spcPct val="0"/>
              </a:spcBef>
            </a:pPr>
            <a:endParaRPr lang="en-GB" altLang="en-US" dirty="0"/>
          </a:p>
          <a:p>
            <a:pPr marL="0" marR="0" lvl="0" indent="0" algn="l" defTabSz="914400" rtl="0" eaLnBrk="1" fontAlgn="base" latinLnBrk="0" hangingPunct="1">
              <a:lnSpc>
                <a:spcPct val="100000"/>
              </a:lnSpc>
              <a:spcBef>
                <a:spcPct val="0"/>
              </a:spcBef>
              <a:spcAft>
                <a:spcPct val="0"/>
              </a:spcAft>
              <a:buClrTx/>
              <a:buSzTx/>
              <a:buFontTx/>
              <a:buNone/>
              <a:tabLst/>
              <a:defRPr/>
            </a:pPr>
            <a:r>
              <a:rPr lang="en-GB" sz="1200" dirty="0">
                <a:latin typeface="+mn-lt"/>
                <a:cs typeface="+mn-cs"/>
              </a:rPr>
              <a:t>How to make Vietnam War stories compatible with existing narrative formulae?</a:t>
            </a:r>
          </a:p>
          <a:p>
            <a:pPr>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40</a:t>
            </a:fld>
            <a:endParaRPr lang="en-GB" altLang="en-US" dirty="0">
              <a:solidFill>
                <a:srgbClr val="000000"/>
              </a:solidFill>
            </a:endParaRPr>
          </a:p>
        </p:txBody>
      </p:sp>
    </p:spTree>
    <p:extLst>
      <p:ext uri="{BB962C8B-B14F-4D97-AF65-F5344CB8AC3E}">
        <p14:creationId xmlns:p14="http://schemas.microsoft.com/office/powerpoint/2010/main" val="21486156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0"/>
            <a:r>
              <a:rPr lang="en-GB" sz="1200" kern="1200" dirty="0">
                <a:solidFill>
                  <a:schemeClr val="tx1"/>
                </a:solidFill>
                <a:effectLst/>
                <a:latin typeface="+mn-lt"/>
                <a:ea typeface="+mn-ea"/>
                <a:cs typeface="+mn-cs"/>
              </a:rPr>
              <a:t>World War Two was, however, just one among many conflicts which have coloured American memory of Vietnam.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John Wayne, after all, was known foremost as a hero of the Western movie genre, and accordingly imagery and tropes associated with the United States western expansion abound in representations of the Vietnam War.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Film and literature frequently rely on a collocation between Vietnam and the supposed ‘wilderness’ of the Western Frontier, framing combat in Southeast Asia as an encounter between Euro-American ‘civilisation’ and the supposed ‘savagery’ of the native inhabitants.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An overt example of this is the film </a:t>
            </a:r>
            <a:r>
              <a:rPr lang="en-GB" sz="1200" i="1" kern="1200" dirty="0">
                <a:solidFill>
                  <a:schemeClr val="tx1"/>
                </a:solidFill>
                <a:effectLst/>
                <a:latin typeface="+mn-lt"/>
                <a:ea typeface="+mn-ea"/>
                <a:cs typeface="+mn-cs"/>
              </a:rPr>
              <a:t>The Deer Hunter</a:t>
            </a:r>
            <a:r>
              <a:rPr lang="en-GB" sz="1200" kern="1200" dirty="0">
                <a:solidFill>
                  <a:schemeClr val="tx1"/>
                </a:solidFill>
                <a:effectLst/>
                <a:latin typeface="+mn-lt"/>
                <a:ea typeface="+mn-ea"/>
                <a:cs typeface="+mn-cs"/>
              </a:rPr>
              <a:t>, which borrows its title and some of its themes from James Fenimore Cooper’s 1841 frontier classic </a:t>
            </a:r>
            <a:r>
              <a:rPr lang="en-GB" sz="1200" i="1" kern="1200" dirty="0">
                <a:solidFill>
                  <a:schemeClr val="tx1"/>
                </a:solidFill>
                <a:effectLst/>
                <a:latin typeface="+mn-lt"/>
                <a:ea typeface="+mn-ea"/>
                <a:cs typeface="+mn-cs"/>
              </a:rPr>
              <a:t>The Deerslayer</a:t>
            </a:r>
            <a:r>
              <a:rPr lang="en-GB" sz="1200" kern="1200" dirty="0">
                <a:solidFill>
                  <a:schemeClr val="tx1"/>
                </a:solidFill>
                <a:effectLst/>
                <a:latin typeface="+mn-lt"/>
                <a:ea typeface="+mn-ea"/>
                <a:cs typeface="+mn-cs"/>
              </a:rPr>
              <a:t>.</a:t>
            </a:r>
          </a:p>
          <a:p>
            <a:pPr lvl="0"/>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The Deerslayer</a:t>
            </a:r>
            <a:r>
              <a:rPr lang="en-GB" sz="1200" kern="1200" dirty="0">
                <a:solidFill>
                  <a:schemeClr val="tx1"/>
                </a:solidFill>
                <a:effectLst/>
                <a:latin typeface="+mn-lt"/>
                <a:ea typeface="+mn-ea"/>
                <a:cs typeface="+mn-cs"/>
              </a:rPr>
              <a:t>, moreover, was the first in Cooper’s five-part </a:t>
            </a:r>
            <a:r>
              <a:rPr lang="en-GB" sz="1200" i="1" kern="1200" dirty="0">
                <a:solidFill>
                  <a:schemeClr val="tx1"/>
                </a:solidFill>
                <a:effectLst/>
                <a:latin typeface="+mn-lt"/>
                <a:ea typeface="+mn-ea"/>
                <a:cs typeface="+mn-cs"/>
              </a:rPr>
              <a:t>Leatherstocking </a:t>
            </a:r>
            <a:r>
              <a:rPr lang="en-GB" sz="1200" kern="1200" dirty="0">
                <a:solidFill>
                  <a:schemeClr val="tx1"/>
                </a:solidFill>
                <a:effectLst/>
                <a:latin typeface="+mn-lt"/>
                <a:ea typeface="+mn-ea"/>
                <a:cs typeface="+mn-cs"/>
              </a:rPr>
              <a:t>series – which includes his best-known work </a:t>
            </a:r>
            <a:r>
              <a:rPr lang="en-GB" sz="1200" i="1" kern="1200" dirty="0">
                <a:solidFill>
                  <a:schemeClr val="tx1"/>
                </a:solidFill>
                <a:effectLst/>
                <a:latin typeface="+mn-lt"/>
                <a:ea typeface="+mn-ea"/>
                <a:cs typeface="+mn-cs"/>
              </a:rPr>
              <a:t>The Last of the Mohicans </a:t>
            </a:r>
            <a:r>
              <a:rPr lang="en-GB" sz="1200" kern="1200" dirty="0">
                <a:solidFill>
                  <a:schemeClr val="tx1"/>
                </a:solidFill>
                <a:effectLst/>
                <a:latin typeface="+mn-lt"/>
                <a:ea typeface="+mn-ea"/>
                <a:cs typeface="+mn-cs"/>
              </a:rPr>
              <a:t>– and introduced the character of Natty Bumpo, a frontiersman brought up by white step-parents but originally of Native American heritage.</a:t>
            </a: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Natty Bumpo’s status the ‘White Indian,’ an interlocutor between races and cultures, provided a literary archetype frequently applied to Vietnam War narratives, through the recurrence of protagonists ‘going native’ to adapt and survive amidst the ‘wild,’ ‘savage’ Vietnamese landscape.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Not for nothing is Rambo referred to as of both German and Native American ancestry in </a:t>
            </a:r>
            <a:r>
              <a:rPr lang="en-GB" sz="1200" i="1" kern="1200" dirty="0">
                <a:solidFill>
                  <a:schemeClr val="tx1"/>
                </a:solidFill>
                <a:effectLst/>
                <a:latin typeface="+mn-lt"/>
                <a:ea typeface="+mn-ea"/>
                <a:cs typeface="+mn-cs"/>
              </a:rPr>
              <a:t>First Blood Part II</a:t>
            </a:r>
            <a:r>
              <a:rPr lang="en-GB" sz="1200" kern="1200" dirty="0">
                <a:solidFill>
                  <a:schemeClr val="tx1"/>
                </a:solidFill>
                <a:effectLst/>
                <a:latin typeface="+mn-lt"/>
                <a:ea typeface="+mn-ea"/>
                <a:cs typeface="+mn-cs"/>
              </a:rPr>
              <a:t>, nor is it entirely incidental that one of his chosen weapons is a bow and arrow.</a:t>
            </a: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pPr>
              <a:spcBef>
                <a:spcPct val="0"/>
              </a:spcBef>
            </a:pPr>
            <a:endParaRPr lang="en-GB" altLang="en-US" dirty="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8F059D5D-0BBB-4601-A05F-083A9138CDD1}" type="slidenum">
              <a:rPr lang="en-GB" altLang="en-US">
                <a:solidFill>
                  <a:srgbClr val="000000"/>
                </a:solidFill>
              </a:rPr>
              <a:pPr fontAlgn="base">
                <a:spcBef>
                  <a:spcPct val="0"/>
                </a:spcBef>
                <a:spcAft>
                  <a:spcPct val="0"/>
                </a:spcAft>
              </a:pPr>
              <a:t>41</a:t>
            </a:fld>
            <a:endParaRPr lang="en-GB" altLang="en-US" dirty="0">
              <a:solidFill>
                <a:srgbClr val="000000"/>
              </a:solidFill>
            </a:endParaRPr>
          </a:p>
        </p:txBody>
      </p:sp>
    </p:spTree>
    <p:extLst>
      <p:ext uri="{BB962C8B-B14F-4D97-AF65-F5344CB8AC3E}">
        <p14:creationId xmlns:p14="http://schemas.microsoft.com/office/powerpoint/2010/main" val="30939718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 Another key referent in Vietnam War narratives is Joseph Conrad’s 1899 novella </a:t>
            </a:r>
            <a:r>
              <a:rPr lang="en-GB" sz="1200" i="1" kern="1200" dirty="0">
                <a:solidFill>
                  <a:schemeClr val="tx1"/>
                </a:solidFill>
                <a:effectLst/>
                <a:latin typeface="+mn-lt"/>
                <a:ea typeface="+mn-ea"/>
                <a:cs typeface="+mn-cs"/>
              </a:rPr>
              <a:t>Heart of Darkness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a:t>
            </a:r>
            <a:r>
              <a:rPr lang="en-GB" sz="1200" i="1" kern="1200" dirty="0">
                <a:solidFill>
                  <a:schemeClr val="tx1"/>
                </a:solidFill>
                <a:effectLst/>
                <a:latin typeface="+mn-lt"/>
                <a:ea typeface="+mn-ea"/>
                <a:cs typeface="+mn-cs"/>
              </a:rPr>
              <a:t>Dispatches</a:t>
            </a:r>
            <a:r>
              <a:rPr lang="en-GB" sz="1200" kern="1200" dirty="0">
                <a:solidFill>
                  <a:schemeClr val="tx1"/>
                </a:solidFill>
                <a:effectLst/>
                <a:latin typeface="+mn-lt"/>
                <a:ea typeface="+mn-ea"/>
                <a:cs typeface="+mn-cs"/>
              </a:rPr>
              <a:t> Michael Herr labelled the war in Vietnam as a “some heavy-heart-of-darkness trip,” a statement which influenced the plot of </a:t>
            </a:r>
            <a:r>
              <a:rPr lang="en-GB" sz="1200" i="1" kern="1200" dirty="0">
                <a:solidFill>
                  <a:schemeClr val="tx1"/>
                </a:solidFill>
                <a:effectLst/>
                <a:latin typeface="+mn-lt"/>
                <a:ea typeface="+mn-ea"/>
                <a:cs typeface="+mn-cs"/>
              </a:rPr>
              <a:t>Apocalypse Now</a:t>
            </a:r>
            <a:r>
              <a:rPr lang="en-GB" sz="1200" kern="1200" dirty="0">
                <a:solidFill>
                  <a:schemeClr val="tx1"/>
                </a:solidFill>
                <a:effectLst/>
                <a:latin typeface="+mn-lt"/>
                <a:ea typeface="+mn-ea"/>
                <a:cs typeface="+mn-cs"/>
              </a:rPr>
              <a:t>, a film Herr consulted 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you may be aware, </a:t>
            </a:r>
            <a:r>
              <a:rPr lang="en-GB" sz="1200" i="1" kern="1200" dirty="0">
                <a:solidFill>
                  <a:schemeClr val="tx1"/>
                </a:solidFill>
                <a:effectLst/>
                <a:latin typeface="+mn-lt"/>
                <a:ea typeface="+mn-ea"/>
                <a:cs typeface="+mn-cs"/>
              </a:rPr>
              <a:t>Apocalypse Now</a:t>
            </a:r>
            <a:r>
              <a:rPr lang="en-GB" sz="1200" kern="1200" dirty="0">
                <a:solidFill>
                  <a:schemeClr val="tx1"/>
                </a:solidFill>
                <a:effectLst/>
                <a:latin typeface="+mn-lt"/>
                <a:ea typeface="+mn-ea"/>
                <a:cs typeface="+mn-cs"/>
              </a:rPr>
              <a:t> uproots Conrad’s masterpiece from colonial Africa to the Vietnam War, with Martin Sheen’s character Willard taking the place of Marlow as the narrator of a mysterious boat journey and Marlon Brando in the role of Kurtz, the military general who becomes the quasi-spiritual figure amongst native inhabitants.</a:t>
            </a:r>
          </a:p>
          <a:p>
            <a:pPr lvl="0"/>
            <a:endParaRPr lang="en-GB" sz="120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i="1" dirty="0">
                <a:latin typeface="+mn-lt"/>
              </a:rPr>
              <a:t>Apocalypse Now </a:t>
            </a:r>
            <a:r>
              <a:rPr lang="en-GB" sz="1200" dirty="0">
                <a:latin typeface="+mn-lt"/>
              </a:rPr>
              <a:t>(1979) as a revision of </a:t>
            </a:r>
            <a:r>
              <a:rPr lang="en-GB" sz="1200" i="1" dirty="0">
                <a:latin typeface="+mn-lt"/>
              </a:rPr>
              <a:t>Heart of Darkness </a:t>
            </a:r>
            <a:r>
              <a:rPr lang="en-GB" sz="1200" dirty="0">
                <a:latin typeface="+mn-lt"/>
              </a:rPr>
              <a:t>(1899), with Nung River substituted for Conrad’s river in colonial Africa; with Willard (Martin Sheen) as Marlow, the storyteller and Marlon Brando in the role of Kurtz, the military general who becomes the quasi-spiritual figure amongst native inhabitants</a:t>
            </a:r>
          </a:p>
          <a:p>
            <a:pPr lvl="0"/>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8AEDC13F-90CB-4943-A909-60904D812361}" type="slidenum">
              <a:rPr lang="en-GB" altLang="en-US">
                <a:solidFill>
                  <a:srgbClr val="000000"/>
                </a:solidFill>
              </a:rPr>
              <a:pPr fontAlgn="base">
                <a:spcBef>
                  <a:spcPct val="0"/>
                </a:spcBef>
                <a:spcAft>
                  <a:spcPct val="0"/>
                </a:spcAft>
              </a:pPr>
              <a:t>42</a:t>
            </a:fld>
            <a:endParaRPr lang="en-GB" altLang="en-US" dirty="0">
              <a:solidFill>
                <a:srgbClr val="000000"/>
              </a:solidFill>
            </a:endParaRPr>
          </a:p>
        </p:txBody>
      </p:sp>
    </p:spTree>
    <p:extLst>
      <p:ext uri="{BB962C8B-B14F-4D97-AF65-F5344CB8AC3E}">
        <p14:creationId xmlns:p14="http://schemas.microsoft.com/office/powerpoint/2010/main" val="80515040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Influence</a:t>
            </a:r>
            <a:r>
              <a:rPr lang="en-GB" sz="1200" kern="1200" baseline="0" dirty="0">
                <a:solidFill>
                  <a:schemeClr val="tx1"/>
                </a:solidFill>
                <a:effectLst/>
                <a:latin typeface="+mn-lt"/>
                <a:ea typeface="+mn-ea"/>
                <a:cs typeface="+mn-cs"/>
              </a:rPr>
              <a:t> of Conrad on O’Brien</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In this respects, it is worth noting that </a:t>
            </a:r>
            <a:r>
              <a:rPr lang="en-GB" sz="1200" i="1" kern="1200" dirty="0">
                <a:solidFill>
                  <a:schemeClr val="tx1"/>
                </a:solidFill>
                <a:effectLst/>
                <a:latin typeface="+mn-lt"/>
                <a:ea typeface="+mn-ea"/>
                <a:cs typeface="+mn-cs"/>
              </a:rPr>
              <a:t>Hearts of Darkness</a:t>
            </a:r>
            <a:r>
              <a:rPr lang="en-GB" sz="1200" kern="1200" dirty="0">
                <a:solidFill>
                  <a:schemeClr val="tx1"/>
                </a:solidFill>
                <a:effectLst/>
                <a:latin typeface="+mn-lt"/>
                <a:ea typeface="+mn-ea"/>
                <a:cs typeface="+mn-cs"/>
              </a:rPr>
              <a:t> also acts as an ironic counterpoint in 1978 novel </a:t>
            </a:r>
            <a:r>
              <a:rPr lang="en-GB" sz="1200" i="1" kern="1200" dirty="0">
                <a:solidFill>
                  <a:schemeClr val="tx1"/>
                </a:solidFill>
                <a:effectLst/>
                <a:latin typeface="+mn-lt"/>
                <a:ea typeface="+mn-ea"/>
                <a:cs typeface="+mn-cs"/>
              </a:rPr>
              <a:t>Going After Cacciato, </a:t>
            </a:r>
            <a:r>
              <a:rPr lang="en-GB" sz="1200" kern="1200" dirty="0">
                <a:solidFill>
                  <a:schemeClr val="tx1"/>
                </a:solidFill>
                <a:effectLst/>
                <a:latin typeface="+mn-lt"/>
                <a:ea typeface="+mn-ea"/>
                <a:cs typeface="+mn-cs"/>
              </a:rPr>
              <a:t>which charts an imaginary trip from Vietnam to Paris</a:t>
            </a:r>
            <a:r>
              <a:rPr lang="en-GB" sz="1200" kern="1200" baseline="0" dirty="0">
                <a:solidFill>
                  <a:schemeClr val="tx1"/>
                </a:solidFill>
                <a:effectLst/>
                <a:latin typeface="+mn-lt"/>
                <a:ea typeface="+mn-ea"/>
                <a:cs typeface="+mn-cs"/>
              </a:rPr>
              <a:t> and his </a:t>
            </a:r>
            <a:r>
              <a:rPr lang="en-GB" sz="1200" kern="1200" dirty="0">
                <a:solidFill>
                  <a:schemeClr val="tx1"/>
                </a:solidFill>
                <a:effectLst/>
                <a:latin typeface="+mn-lt"/>
                <a:ea typeface="+mn-ea"/>
                <a:cs typeface="+mn-cs"/>
              </a:rPr>
              <a:t>story ‘Sweetheart of the Song Tra Bong’ –</a:t>
            </a:r>
            <a:r>
              <a:rPr lang="en-GB" sz="1200" kern="1200" baseline="0" dirty="0">
                <a:solidFill>
                  <a:schemeClr val="tx1"/>
                </a:solidFill>
                <a:effectLst/>
                <a:latin typeface="+mn-lt"/>
                <a:ea typeface="+mn-ea"/>
                <a:cs typeface="+mn-cs"/>
              </a:rPr>
              <a:t> </a:t>
            </a:r>
            <a:r>
              <a:rPr lang="en-GB" sz="1200" b="1" kern="1200" baseline="0" dirty="0">
                <a:solidFill>
                  <a:schemeClr val="tx1"/>
                </a:solidFill>
                <a:effectLst/>
                <a:latin typeface="+mn-lt"/>
                <a:ea typeface="+mn-ea"/>
                <a:cs typeface="+mn-cs"/>
              </a:rPr>
              <a:t>ask for interpretations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43</a:t>
            </a:fld>
            <a:endParaRPr lang="en-GB" dirty="0"/>
          </a:p>
        </p:txBody>
      </p:sp>
    </p:spTree>
    <p:extLst>
      <p:ext uri="{BB962C8B-B14F-4D97-AF65-F5344CB8AC3E}">
        <p14:creationId xmlns:p14="http://schemas.microsoft.com/office/powerpoint/2010/main" val="27923097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i="1" dirty="0">
                <a:solidFill>
                  <a:prstClr val="black"/>
                </a:solidFill>
              </a:rPr>
              <a:t>Heart of Darkness </a:t>
            </a:r>
            <a:r>
              <a:rPr lang="en-GB" dirty="0">
                <a:solidFill>
                  <a:prstClr val="black"/>
                </a:solidFill>
              </a:rPr>
              <a:t>acts as an ironic counterpoint in O’Brien’s </a:t>
            </a:r>
            <a:r>
              <a:rPr lang="en-GB" i="1" dirty="0">
                <a:solidFill>
                  <a:prstClr val="black"/>
                </a:solidFill>
              </a:rPr>
              <a:t>Going After Cacciato  </a:t>
            </a:r>
            <a:r>
              <a:rPr lang="en-GB" dirty="0">
                <a:solidFill>
                  <a:prstClr val="black"/>
                </a:solidFill>
              </a:rPr>
              <a:t>(1978) – a reverse</a:t>
            </a:r>
            <a:r>
              <a:rPr lang="en-GB" baseline="0" dirty="0">
                <a:solidFill>
                  <a:prstClr val="black"/>
                </a:solidFill>
              </a:rPr>
              <a:t> odyssey back to Paris</a:t>
            </a:r>
            <a:endParaRPr lang="en-GB" dirty="0">
              <a:solidFill>
                <a:prstClr val="black"/>
              </a:solidFill>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solidFill>
                <a:prstClr val="black"/>
              </a:solidFill>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solidFill>
                  <a:prstClr val="black"/>
                </a:solidFill>
              </a:rPr>
              <a:t>and his story ‘Sweetheart of the Song Tra Bong’ in </a:t>
            </a:r>
            <a:r>
              <a:rPr lang="en-GB" i="1" dirty="0">
                <a:solidFill>
                  <a:prstClr val="black"/>
                </a:solidFill>
              </a:rPr>
              <a:t>The Things They Carried</a:t>
            </a:r>
            <a:endParaRPr lang="en-GB" dirty="0">
              <a:solidFill>
                <a:prstClr val="black"/>
              </a:solidFill>
            </a:endParaRPr>
          </a:p>
          <a:p>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t>MARLOW and </a:t>
            </a:r>
            <a:r>
              <a:rPr lang="en-GB" dirty="0" err="1"/>
              <a:t>storytellingh</a:t>
            </a:r>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t>BREAK AFTER THIS</a:t>
            </a:r>
            <a:r>
              <a:rPr lang="en-GB" baseline="0" dirty="0"/>
              <a:t> QUESTION</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baseline="0" dirty="0"/>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44</a:t>
            </a:fld>
            <a:endParaRPr lang="en-GB" dirty="0"/>
          </a:p>
        </p:txBody>
      </p:sp>
    </p:spTree>
    <p:extLst>
      <p:ext uri="{BB962C8B-B14F-4D97-AF65-F5344CB8AC3E}">
        <p14:creationId xmlns:p14="http://schemas.microsoft.com/office/powerpoint/2010/main" val="2748335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46</a:t>
            </a:fld>
            <a:endParaRPr lang="en-GB" dirty="0"/>
          </a:p>
        </p:txBody>
      </p:sp>
    </p:spTree>
    <p:extLst>
      <p:ext uri="{BB962C8B-B14F-4D97-AF65-F5344CB8AC3E}">
        <p14:creationId xmlns:p14="http://schemas.microsoft.com/office/powerpoint/2010/main" val="34509251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distinctive slang</a:t>
            </a:r>
          </a:p>
        </p:txBody>
      </p:sp>
      <p:sp>
        <p:nvSpPr>
          <p:cNvPr id="4" name="Slide Number Placeholder 3"/>
          <p:cNvSpPr>
            <a:spLocks noGrp="1"/>
          </p:cNvSpPr>
          <p:nvPr>
            <p:ph type="sldNum" sz="quarter" idx="5"/>
          </p:nvPr>
        </p:nvSpPr>
        <p:spPr/>
        <p:txBody>
          <a:bodyPr/>
          <a:lstStyle/>
          <a:p>
            <a:pPr>
              <a:defRPr/>
            </a:pPr>
            <a:fld id="{BEEDA733-E63F-4BFB-8E57-F659BC9A486A}" type="slidenum">
              <a:rPr lang="en-GB" smtClean="0"/>
              <a:pPr>
                <a:defRPr/>
              </a:pPr>
              <a:t>47</a:t>
            </a:fld>
            <a:endParaRPr lang="en-GB" dirty="0"/>
          </a:p>
        </p:txBody>
      </p:sp>
    </p:spTree>
    <p:extLst>
      <p:ext uri="{BB962C8B-B14F-4D97-AF65-F5344CB8AC3E}">
        <p14:creationId xmlns:p14="http://schemas.microsoft.com/office/powerpoint/2010/main" val="405636098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Playing tricks with language</a:t>
            </a:r>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49</a:t>
            </a:fld>
            <a:endParaRPr lang="en-GB" dirty="0"/>
          </a:p>
        </p:txBody>
      </p:sp>
    </p:spTree>
    <p:extLst>
      <p:ext uri="{BB962C8B-B14F-4D97-AF65-F5344CB8AC3E}">
        <p14:creationId xmlns:p14="http://schemas.microsoft.com/office/powerpoint/2010/main" val="124086393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50</a:t>
            </a:fld>
            <a:endParaRPr lang="en-GB" dirty="0"/>
          </a:p>
        </p:txBody>
      </p:sp>
    </p:spTree>
    <p:extLst>
      <p:ext uri="{BB962C8B-B14F-4D97-AF65-F5344CB8AC3E}">
        <p14:creationId xmlns:p14="http://schemas.microsoft.com/office/powerpoint/2010/main" val="156979569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Besides such attempts to locate it within established myths and traditions, the Vietnam War is notable for the linguistic challenges it posed those wanting to chronicle events in Southeast Asia.</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Michael Herr pointed out, there was a manifest discrepancy between the psychedelic manner he experienced Vietnam and the “cosmetic language” used in military briefings.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Because “most journalism was framed in that language,” Herr concluded it “would be as impossible to tell what Vietnam looked like from reading most newspaper stories as it would to know how it smelled.”</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Enhancing this point, Philip Caputo to something similar when referencing the “clinical, euphemistic language the military prefers to simple English” when describing casualties and strategic objectives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Such staid language also contrasted to the inventive expressiveness of many combat soldiers in Vietnam – something alluded to when we discussed African American speech patterns in </a:t>
            </a:r>
            <a:r>
              <a:rPr lang="en-GB" sz="1200" i="1" kern="1200" dirty="0">
                <a:solidFill>
                  <a:schemeClr val="tx1"/>
                </a:solidFill>
                <a:effectLst/>
                <a:latin typeface="+mn-lt"/>
                <a:ea typeface="+mn-ea"/>
                <a:cs typeface="+mn-cs"/>
              </a:rPr>
              <a:t>Bloods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On this tack, early in </a:t>
            </a:r>
            <a:r>
              <a:rPr lang="en-GB" sz="1200" i="1" kern="1200" dirty="0">
                <a:solidFill>
                  <a:schemeClr val="tx1"/>
                </a:solidFill>
                <a:effectLst/>
                <a:latin typeface="+mn-lt"/>
                <a:ea typeface="+mn-ea"/>
                <a:cs typeface="+mn-cs"/>
              </a:rPr>
              <a:t>Dispatches</a:t>
            </a:r>
            <a:r>
              <a:rPr lang="en-GB" sz="1200" kern="1200" dirty="0">
                <a:solidFill>
                  <a:schemeClr val="tx1"/>
                </a:solidFill>
                <a:effectLst/>
                <a:latin typeface="+mn-lt"/>
                <a:ea typeface="+mn-ea"/>
                <a:cs typeface="+mn-cs"/>
              </a:rPr>
              <a:t>, Herr writes of an encounter with “a black paratrooper” who “glided by and said ‘I been scaled man, I’m smooth now,’ and went on, leaving me to wonder where he’d been to get his language” </a:t>
            </a:r>
            <a:r>
              <a:rPr lang="en-GB" sz="1200" b="1" kern="1200" dirty="0">
                <a:solidFill>
                  <a:schemeClr val="tx1"/>
                </a:solidFill>
                <a:effectLst/>
                <a:latin typeface="+mn-lt"/>
                <a:ea typeface="+mn-ea"/>
                <a:cs typeface="+mn-cs"/>
              </a:rPr>
              <a:t>[repeat ‘where he’d been to get his language’]</a:t>
            </a:r>
            <a:endParaRPr lang="en-GB" sz="1200" kern="1200" dirty="0">
              <a:solidFill>
                <a:schemeClr val="tx1"/>
              </a:solidFill>
              <a:effectLst/>
              <a:latin typeface="+mn-lt"/>
              <a:ea typeface="+mn-ea"/>
              <a:cs typeface="+mn-cs"/>
            </a:endParaRP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51</a:t>
            </a:fld>
            <a:endParaRPr lang="en-GB" dirty="0"/>
          </a:p>
        </p:txBody>
      </p:sp>
    </p:spTree>
    <p:extLst>
      <p:ext uri="{BB962C8B-B14F-4D97-AF65-F5344CB8AC3E}">
        <p14:creationId xmlns:p14="http://schemas.microsoft.com/office/powerpoint/2010/main" val="251326545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Besides such attempts to locate it within established myths and traditions, the Vietnam War is notable for the linguistic challenges it posed those wanting to chronicle events in Southeast Asia.</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Michael Herr pointed out, there was a manifest discrepancy between the psychedelic manner he experienced Vietnam and the “cosmetic language” used in military briefings.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Because “most journalism was framed in that language,” Herr concluded it “would be as impossible to tell what Vietnam looked like from reading most newspaper stories as it would to know how it smelled.”</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Enhancing this point, Philip Caputo to something similar when referencing the “clinical, euphemistic language the military prefers to simple English” when describing casualties and strategic objectives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Such staid language also contrasted to the inventive expressiveness of many combat soldiers in Vietnam – something alluded to when we discussed African American speech patterns in </a:t>
            </a:r>
            <a:r>
              <a:rPr lang="en-GB" sz="1200" i="1" kern="1200" dirty="0">
                <a:solidFill>
                  <a:schemeClr val="tx1"/>
                </a:solidFill>
                <a:effectLst/>
                <a:latin typeface="+mn-lt"/>
                <a:ea typeface="+mn-ea"/>
                <a:cs typeface="+mn-cs"/>
              </a:rPr>
              <a:t>Bloods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On this tack, early in </a:t>
            </a:r>
            <a:r>
              <a:rPr lang="en-GB" sz="1200" i="1" kern="1200" dirty="0">
                <a:solidFill>
                  <a:schemeClr val="tx1"/>
                </a:solidFill>
                <a:effectLst/>
                <a:latin typeface="+mn-lt"/>
                <a:ea typeface="+mn-ea"/>
                <a:cs typeface="+mn-cs"/>
              </a:rPr>
              <a:t>Dispatches</a:t>
            </a:r>
            <a:r>
              <a:rPr lang="en-GB" sz="1200" kern="1200" dirty="0">
                <a:solidFill>
                  <a:schemeClr val="tx1"/>
                </a:solidFill>
                <a:effectLst/>
                <a:latin typeface="+mn-lt"/>
                <a:ea typeface="+mn-ea"/>
                <a:cs typeface="+mn-cs"/>
              </a:rPr>
              <a:t>, Herr writes of an encounter with “a black paratrooper” who “glided by and said ‘I been scaled man, I’m smooth now,’ and went on, leaving me to wonder where he’d been to get his language” </a:t>
            </a:r>
            <a:r>
              <a:rPr lang="en-GB" sz="1200" b="1" kern="1200" dirty="0">
                <a:solidFill>
                  <a:schemeClr val="tx1"/>
                </a:solidFill>
                <a:effectLst/>
                <a:latin typeface="+mn-lt"/>
                <a:ea typeface="+mn-ea"/>
                <a:cs typeface="+mn-cs"/>
              </a:rPr>
              <a:t>[repeat ‘where he’d been to get his language’]</a:t>
            </a:r>
            <a:endParaRPr lang="en-GB" sz="1200" kern="1200" dirty="0">
              <a:solidFill>
                <a:schemeClr val="tx1"/>
              </a:solidFill>
              <a:effectLst/>
              <a:latin typeface="+mn-lt"/>
              <a:ea typeface="+mn-ea"/>
              <a:cs typeface="+mn-cs"/>
            </a:endParaRP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52</a:t>
            </a:fld>
            <a:endParaRPr lang="en-GB" dirty="0"/>
          </a:p>
        </p:txBody>
      </p:sp>
    </p:spTree>
    <p:extLst>
      <p:ext uri="{BB962C8B-B14F-4D97-AF65-F5344CB8AC3E}">
        <p14:creationId xmlns:p14="http://schemas.microsoft.com/office/powerpoint/2010/main" val="33552432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Significantly, such novel uses of language have led to </a:t>
            </a:r>
            <a:r>
              <a:rPr lang="en-GB" sz="1200" i="1" kern="1200" dirty="0">
                <a:solidFill>
                  <a:schemeClr val="tx1"/>
                </a:solidFill>
                <a:effectLst/>
                <a:latin typeface="+mn-lt"/>
                <a:ea typeface="+mn-ea"/>
                <a:cs typeface="+mn-cs"/>
              </a:rPr>
              <a:t>Dispatches</a:t>
            </a:r>
            <a:r>
              <a:rPr lang="en-GB" sz="1200" kern="1200" dirty="0">
                <a:solidFill>
                  <a:schemeClr val="tx1"/>
                </a:solidFill>
                <a:effectLst/>
                <a:latin typeface="+mn-lt"/>
                <a:ea typeface="+mn-ea"/>
                <a:cs typeface="+mn-cs"/>
              </a:rPr>
              <a:t> being cited as an example of postmodern literature, plus of the postmodernity of the Vietnam War more generally.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his classic 1991 work </a:t>
            </a:r>
            <a:r>
              <a:rPr lang="en-GB" sz="1200" i="1" kern="1200" dirty="0">
                <a:solidFill>
                  <a:schemeClr val="tx1"/>
                </a:solidFill>
                <a:effectLst/>
                <a:latin typeface="+mn-lt"/>
                <a:ea typeface="+mn-ea"/>
                <a:cs typeface="+mn-cs"/>
              </a:rPr>
              <a:t>Postmodernism, or The Cultural Logic of Late Capitalism ­</a:t>
            </a:r>
            <a:r>
              <a:rPr lang="en-GB" sz="1200" kern="1200" dirty="0">
                <a:solidFill>
                  <a:schemeClr val="tx1"/>
                </a:solidFill>
                <a:effectLst/>
                <a:latin typeface="+mn-lt"/>
                <a:ea typeface="+mn-ea"/>
                <a:cs typeface="+mn-cs"/>
              </a:rPr>
              <a:t>– a text I’ve actually foisted upon some members of the audience in a previous lectures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incidentally – Fredric Jameson posits that Herr’s book “evokes the space of postmodern warfare” through its: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“Extraordinary linguistic innovations … the eclectic way its language impersonally fuses a whole range of contemporary collective idiolects, most notably rock language and Black language.”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Importantly, Jameson sees this as more than syntactical experimentation, and as instead being “dictated by problems of content.”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Jameson this offers the following insight: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first terrible postmodernist war cannot be told in the traditional paradigms of the war novel or movie – indeed that breakdown of all previous narrative paradigms is, along with the breakdown of any shared language through which a veteran might convey such experience, among the principal subjects of [Herr’s] book and may be said to open up the place of a whole new reflexivity.”</a:t>
            </a: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53</a:t>
            </a:fld>
            <a:endParaRPr lang="en-GB" dirty="0"/>
          </a:p>
        </p:txBody>
      </p:sp>
    </p:spTree>
    <p:extLst>
      <p:ext uri="{BB962C8B-B14F-4D97-AF65-F5344CB8AC3E}">
        <p14:creationId xmlns:p14="http://schemas.microsoft.com/office/powerpoint/2010/main" val="403400866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In this brief extract, Jameson denotes many of the important characteristics that distinguish postmodern literature, and thus suffices as a workable definition of postmodernism for the remainder of this lecture.</a:t>
            </a:r>
          </a:p>
          <a:p>
            <a:pPr marL="0" indent="0" fontAlgn="auto">
              <a:spcBef>
                <a:spcPts val="0"/>
              </a:spcBef>
              <a:spcAft>
                <a:spcPts val="0"/>
              </a:spcAft>
              <a:buFont typeface="Arial" panose="020B0604020202020204" pitchFamily="34" charset="0"/>
              <a:buNone/>
              <a:defRPr/>
            </a:pPr>
            <a:endParaRPr lang="en-GB" sz="1200" b="1" dirty="0">
              <a:solidFill>
                <a:srgbClr val="FF0000"/>
              </a:solidFill>
              <a:latin typeface="+mn-lt"/>
            </a:endParaRPr>
          </a:p>
          <a:p>
            <a:pPr marL="0" indent="0" fontAlgn="auto">
              <a:spcBef>
                <a:spcPts val="0"/>
              </a:spcBef>
              <a:spcAft>
                <a:spcPts val="0"/>
              </a:spcAft>
              <a:buFont typeface="Arial" panose="020B0604020202020204" pitchFamily="34" charset="0"/>
              <a:buNone/>
              <a:defRPr/>
            </a:pPr>
            <a:r>
              <a:rPr lang="en-GB" sz="1200" b="1" dirty="0">
                <a:solidFill>
                  <a:srgbClr val="FF0000"/>
                </a:solidFill>
                <a:latin typeface="+mn-lt"/>
              </a:rPr>
              <a:t>Jameson</a:t>
            </a:r>
            <a:r>
              <a:rPr lang="en-GB" sz="1200" b="1" baseline="0" dirty="0">
                <a:solidFill>
                  <a:srgbClr val="FF0000"/>
                </a:solidFill>
                <a:latin typeface="+mn-lt"/>
              </a:rPr>
              <a:t> posited four key aspects of postmodern literature</a:t>
            </a:r>
            <a:endParaRPr lang="en-GB" sz="1200" b="1" dirty="0">
              <a:solidFill>
                <a:srgbClr val="FF0000"/>
              </a:solidFill>
              <a:latin typeface="+mn-lt"/>
            </a:endParaRPr>
          </a:p>
          <a:p>
            <a:pPr marL="285750" indent="-285750" fontAlgn="auto">
              <a:spcBef>
                <a:spcPts val="0"/>
              </a:spcBef>
              <a:spcAft>
                <a:spcPts val="0"/>
              </a:spcAft>
              <a:buFont typeface="Arial" panose="020B0604020202020204" pitchFamily="34" charset="0"/>
              <a:buChar char="•"/>
              <a:defRPr/>
            </a:pPr>
            <a:endParaRPr lang="en-GB" sz="1200" b="1" dirty="0">
              <a:solidFill>
                <a:srgbClr val="FF0000"/>
              </a:solidFill>
              <a:latin typeface="+mn-lt"/>
            </a:endParaRPr>
          </a:p>
          <a:p>
            <a:pPr marL="285750" indent="-285750" fontAlgn="auto">
              <a:spcBef>
                <a:spcPts val="0"/>
              </a:spcBef>
              <a:spcAft>
                <a:spcPts val="0"/>
              </a:spcAft>
              <a:buFont typeface="Arial" panose="020B0604020202020204" pitchFamily="34" charset="0"/>
              <a:buChar char="•"/>
              <a:defRPr/>
            </a:pPr>
            <a:r>
              <a:rPr lang="en-GB" sz="1200" b="1" dirty="0">
                <a:solidFill>
                  <a:srgbClr val="FF0000"/>
                </a:solidFill>
                <a:latin typeface="+mn-lt"/>
              </a:rPr>
              <a:t>Experimentations with style and language</a:t>
            </a:r>
          </a:p>
          <a:p>
            <a:pPr marL="285750" indent="-285750" fontAlgn="auto">
              <a:spcBef>
                <a:spcPts val="0"/>
              </a:spcBef>
              <a:spcAft>
                <a:spcPts val="0"/>
              </a:spcAft>
              <a:buFont typeface="Arial" panose="020B0604020202020204" pitchFamily="34" charset="0"/>
              <a:buChar char="•"/>
              <a:defRPr/>
            </a:pPr>
            <a:r>
              <a:rPr lang="en-GB" sz="1200" b="1" dirty="0">
                <a:solidFill>
                  <a:srgbClr val="0000FF"/>
                </a:solidFill>
                <a:latin typeface="+mn-lt"/>
              </a:rPr>
              <a:t>Experimentations with narrative and representational forms </a:t>
            </a:r>
          </a:p>
          <a:p>
            <a:pPr marL="285750" indent="-285750" fontAlgn="auto">
              <a:spcBef>
                <a:spcPts val="0"/>
              </a:spcBef>
              <a:spcAft>
                <a:spcPts val="0"/>
              </a:spcAft>
              <a:buFont typeface="Arial" panose="020B0604020202020204" pitchFamily="34" charset="0"/>
              <a:buChar char="•"/>
              <a:defRPr/>
            </a:pPr>
            <a:r>
              <a:rPr lang="en-GB" sz="1200" b="1" dirty="0">
                <a:solidFill>
                  <a:srgbClr val="33CC33"/>
                </a:solidFill>
                <a:latin typeface="+mn-lt"/>
              </a:rPr>
              <a:t>Experimentations with structure and content</a:t>
            </a:r>
          </a:p>
          <a:p>
            <a:pPr marL="285750" indent="-285750" fontAlgn="auto">
              <a:spcBef>
                <a:spcPts val="0"/>
              </a:spcBef>
              <a:spcAft>
                <a:spcPts val="0"/>
              </a:spcAft>
              <a:buFont typeface="Arial" panose="020B0604020202020204" pitchFamily="34" charset="0"/>
              <a:buChar char="•"/>
              <a:defRPr/>
            </a:pPr>
            <a:r>
              <a:rPr lang="en-GB" sz="1200" b="1" dirty="0">
                <a:solidFill>
                  <a:srgbClr val="00B0F0"/>
                </a:solidFill>
                <a:latin typeface="+mn-lt"/>
              </a:rPr>
              <a:t>Experimentations with modes of perceiving the world</a:t>
            </a: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postmodern literature, and thus suffices as a workable definition of postmodernism for the remainder of this lecture.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coloration scheme on this slide is intended to illustrate this point.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Most obvious, as already hinted, Jameson identifies </a:t>
            </a:r>
            <a:r>
              <a:rPr lang="en-GB" sz="1200" i="1" kern="1200" dirty="0">
                <a:solidFill>
                  <a:schemeClr val="tx1"/>
                </a:solidFill>
                <a:effectLst/>
                <a:latin typeface="+mn-lt"/>
                <a:ea typeface="+mn-ea"/>
                <a:cs typeface="+mn-cs"/>
              </a:rPr>
              <a:t>Dispatches </a:t>
            </a:r>
            <a:r>
              <a:rPr lang="en-GB" sz="1200" kern="1200" dirty="0">
                <a:solidFill>
                  <a:schemeClr val="tx1"/>
                </a:solidFill>
                <a:effectLst/>
                <a:latin typeface="+mn-lt"/>
                <a:ea typeface="+mn-ea"/>
                <a:cs typeface="+mn-cs"/>
              </a:rPr>
              <a:t>as an exemplar of the experimentations with style and language which run through much literature commonly categorised as postmodern by critics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At the same time, Jameson sees Herr’s work as trialling new narrative and representational devices – due to the apparent fact that traditional ‘paradigms’ did not seem to fit the Vietnam War.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logical extension of this, Jameson argues, is postmodern authors like Herr also experimented with the formal structure and content of their work – as indicated in green here.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sum impact of this, for Jameson, is that works such as </a:t>
            </a:r>
            <a:r>
              <a:rPr lang="en-GB" sz="1200" i="1" kern="1200" dirty="0">
                <a:solidFill>
                  <a:schemeClr val="tx1"/>
                </a:solidFill>
                <a:effectLst/>
                <a:latin typeface="+mn-lt"/>
                <a:ea typeface="+mn-ea"/>
                <a:cs typeface="+mn-cs"/>
              </a:rPr>
              <a:t>Dispatches </a:t>
            </a:r>
            <a:r>
              <a:rPr lang="en-GB" sz="1200" kern="1200" dirty="0">
                <a:solidFill>
                  <a:schemeClr val="tx1"/>
                </a:solidFill>
                <a:effectLst/>
                <a:latin typeface="+mn-lt"/>
                <a:ea typeface="+mn-ea"/>
                <a:cs typeface="+mn-cs"/>
              </a:rPr>
              <a:t>advance innovative ways f perceiving the world; that they, in his terms, open up “a whole new reflexivity.”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Jameson’s eyes, postmodern literature experiments not just with modes of narrative, reflexivity, form, content and language, but that it question and revise pre-existing versions of all of these things: that postmodernism problematizes the very processes by which human experiences can be verbalised, perceived and narrated.</a:t>
            </a:r>
          </a:p>
          <a:p>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54</a:t>
            </a:fld>
            <a:endParaRPr lang="en-GB" dirty="0"/>
          </a:p>
        </p:txBody>
      </p:sp>
    </p:spTree>
    <p:extLst>
      <p:ext uri="{BB962C8B-B14F-4D97-AF65-F5344CB8AC3E}">
        <p14:creationId xmlns:p14="http://schemas.microsoft.com/office/powerpoint/2010/main" val="16062748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55</a:t>
            </a:fld>
            <a:endParaRPr lang="en-GB" dirty="0"/>
          </a:p>
        </p:txBody>
      </p:sp>
    </p:spTree>
    <p:extLst>
      <p:ext uri="{BB962C8B-B14F-4D97-AF65-F5344CB8AC3E}">
        <p14:creationId xmlns:p14="http://schemas.microsoft.com/office/powerpoint/2010/main" val="409687594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sz="1200" kern="1200" dirty="0">
              <a:solidFill>
                <a:schemeClr val="tx1"/>
              </a:solidFill>
              <a:effectLst/>
              <a:latin typeface="+mn-lt"/>
              <a:ea typeface="+mn-ea"/>
              <a:cs typeface="+mn-cs"/>
            </a:endParaRPr>
          </a:p>
          <a:p>
            <a:pPr lvl="1"/>
            <a:r>
              <a:rPr lang="en-GB" sz="1200" kern="1200" dirty="0">
                <a:solidFill>
                  <a:schemeClr val="tx1"/>
                </a:solidFill>
                <a:effectLst/>
                <a:latin typeface="+mn-lt"/>
                <a:ea typeface="+mn-ea"/>
                <a:cs typeface="+mn-cs"/>
              </a:rPr>
              <a:t>Far from just a literary phenomenon, Jameson views postmodernism as constituting a fundamental reorientation of how space and time are perceived and experienced in the age of neoliberal, global capitalism – hence the subtitle of his book </a:t>
            </a:r>
            <a:r>
              <a:rPr lang="en-GB" sz="1200" i="1" kern="1200" dirty="0">
                <a:solidFill>
                  <a:schemeClr val="tx1"/>
                </a:solidFill>
                <a:effectLst/>
                <a:latin typeface="+mn-lt"/>
                <a:ea typeface="+mn-ea"/>
                <a:cs typeface="+mn-cs"/>
              </a:rPr>
              <a:t>The Cultural Logic of Late Capitalism</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Linked to factors such as the rise of new forms of information technology, rapid communication, and globalisation of the market economy, posits that late capitalism involved a flattening out of distinctions between different geographical locations.</a:t>
            </a:r>
          </a:p>
          <a:p>
            <a:r>
              <a:rPr lang="en-GB" sz="1200"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Corresponding, Jameson observed the same process in the manner in which chronological eras can be understood and experienced: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no longer seem[s] any organic relationship between the American history we learn from schoolbooks and the lived experience of the current multinational, high-rise, stagflated city of our own daily life.” </a:t>
            </a:r>
          </a:p>
          <a:p>
            <a:endParaRPr lang="en-GB" sz="120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b="1" i="1" kern="1200" dirty="0">
                <a:solidFill>
                  <a:schemeClr val="tx1"/>
                </a:solidFill>
                <a:effectLst/>
                <a:latin typeface="+mn-lt"/>
                <a:ea typeface="+mn-ea"/>
                <a:cs typeface="+mn-cs"/>
              </a:rPr>
              <a:t>postmodernism here; let me pause he to state that it is resolutely not my expectation that you will be fully conversant with what postmodernism based on what I’ve said. Rather, my hope is that your appreciation of postmodernism will develop in the next half of the lecture, but for now we’ll break for ten minutes before we reconvene for a shorter second half of the lecture followed by our film screening.</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56</a:t>
            </a:fld>
            <a:endParaRPr lang="en-GB" dirty="0"/>
          </a:p>
        </p:txBody>
      </p:sp>
    </p:spTree>
    <p:extLst>
      <p:ext uri="{BB962C8B-B14F-4D97-AF65-F5344CB8AC3E}">
        <p14:creationId xmlns:p14="http://schemas.microsoft.com/office/powerpoint/2010/main" val="104031725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kern="1200" dirty="0">
                <a:solidFill>
                  <a:schemeClr val="tx1"/>
                </a:solidFill>
                <a:effectLst/>
                <a:latin typeface="+mn-lt"/>
                <a:ea typeface="+mn-ea"/>
                <a:cs typeface="+mn-cs"/>
              </a:rPr>
              <a:t>So let’s begin by testing Jameson’s assertion that Vietnam was “the first terrible postmodernist war” </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57</a:t>
            </a:fld>
            <a:endParaRPr lang="en-GB" dirty="0"/>
          </a:p>
        </p:txBody>
      </p:sp>
    </p:spTree>
    <p:extLst>
      <p:ext uri="{BB962C8B-B14F-4D97-AF65-F5344CB8AC3E}">
        <p14:creationId xmlns:p14="http://schemas.microsoft.com/office/powerpoint/2010/main" val="157959113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And certainly, there does seem some validity to the historiographic argument that the Vietnam War about the spatial and temporal dynamics of postmodernism.</a:t>
            </a:r>
          </a:p>
          <a:p>
            <a:r>
              <a:rPr lang="en-GB" sz="1200"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Taking geographical matters first, there is room for an argument that the American experience of the Vietnam War was postmodern due in the sense that seemed to occur simultaneously at home and abroad, both in terms of its coincidence with the anti-war movement in the United States and the nigh-instantaneous manner in which events in Southeast Asia were reported on in the domestic media; </a:t>
            </a:r>
            <a:r>
              <a:rPr lang="en-GB" sz="1200" b="1" kern="1200" dirty="0">
                <a:solidFill>
                  <a:schemeClr val="tx1"/>
                </a:solidFill>
                <a:effectLst/>
                <a:latin typeface="+mn-lt"/>
                <a:ea typeface="+mn-ea"/>
                <a:cs typeface="+mn-cs"/>
              </a:rPr>
              <a:t>Pause </a:t>
            </a:r>
            <a:r>
              <a:rPr lang="en-GB" sz="1200" kern="1200" dirty="0">
                <a:solidFill>
                  <a:schemeClr val="tx1"/>
                </a:solidFill>
                <a:effectLst/>
                <a:latin typeface="+mn-lt"/>
                <a:ea typeface="+mn-ea"/>
                <a:cs typeface="+mn-cs"/>
              </a:rPr>
              <a:t>pertinent in this respect, the advent of television news coverage is, for example, often said to have ‘brought the war into Americans’ own homes.’</a:t>
            </a:r>
          </a:p>
          <a:p>
            <a:r>
              <a:rPr lang="en-GB" sz="1200"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Slightly more tangentially, we might also think about the reduced importance of national boundaries in relation to the rapidity by which homecoming servicemen moved between South Asia to North America, plus the proxy wars waged by the United States in Vietnam’s neighbours Laos and Cambodia. </a:t>
            </a:r>
          </a:p>
          <a:p>
            <a:r>
              <a:rPr lang="en-GB" sz="1200"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Moving on to Jameson’s ideas about the ‘time’ of postmodernism, our earlier discussions about the not always successful struggles to incorporate Vietnam War into traditional historic narratives and myths bespeaks something of the loss of ‘historicty’ Jameson diagnosed as a key symptom of postmodern culture. </a:t>
            </a:r>
          </a:p>
          <a:p>
            <a:r>
              <a:rPr lang="en-GB" sz="1200"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Equally, we could add to this the impingement of movies and popular culture figures such as John Wayne on Americans’ understandings of history as helping disturb understandings of the past which may at one time have seemed reasonably straightforward and assured.</a:t>
            </a:r>
          </a:p>
          <a:p>
            <a:r>
              <a:rPr lang="en-GB" sz="1200" kern="1200" dirty="0">
                <a:solidFill>
                  <a:schemeClr val="tx1"/>
                </a:solidFill>
                <a:effectLst/>
                <a:latin typeface="+mn-lt"/>
                <a:ea typeface="+mn-ea"/>
                <a:cs typeface="+mn-cs"/>
              </a:rPr>
              <a:t> </a:t>
            </a:r>
          </a:p>
          <a:p>
            <a:pPr lvl="1"/>
            <a:r>
              <a:rPr lang="en-GB" sz="1200" kern="1200" dirty="0">
                <a:solidFill>
                  <a:schemeClr val="tx1"/>
                </a:solidFill>
                <a:effectLst/>
                <a:latin typeface="+mn-lt"/>
                <a:ea typeface="+mn-ea"/>
                <a:cs typeface="+mn-cs"/>
              </a:rPr>
              <a:t>Perhaps most pointedly, the perpetual refighting of the Vietnam War in US politics, culture and society that is a key theme of this course can itself be thought of as peculiarly postmodern.</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58</a:t>
            </a:fld>
            <a:endParaRPr lang="en-GB" dirty="0"/>
          </a:p>
        </p:txBody>
      </p:sp>
    </p:spTree>
    <p:extLst>
      <p:ext uri="{BB962C8B-B14F-4D97-AF65-F5344CB8AC3E}">
        <p14:creationId xmlns:p14="http://schemas.microsoft.com/office/powerpoint/2010/main" val="275360192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leads to a more</a:t>
            </a:r>
            <a:r>
              <a:rPr lang="en-GB" baseline="0" dirty="0"/>
              <a:t> petinent question for our purposes</a:t>
            </a:r>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59</a:t>
            </a:fld>
            <a:endParaRPr lang="en-GB" dirty="0"/>
          </a:p>
        </p:txBody>
      </p:sp>
    </p:spTree>
    <p:extLst>
      <p:ext uri="{BB962C8B-B14F-4D97-AF65-F5344CB8AC3E}">
        <p14:creationId xmlns:p14="http://schemas.microsoft.com/office/powerpoint/2010/main" val="125112374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Enhancing its peculiarly postmodern attributes, </a:t>
            </a:r>
            <a:r>
              <a:rPr lang="en-GB" sz="1200" i="1" kern="1200" dirty="0">
                <a:solidFill>
                  <a:schemeClr val="tx1"/>
                </a:solidFill>
                <a:effectLst/>
                <a:latin typeface="+mn-lt"/>
                <a:ea typeface="+mn-ea"/>
                <a:cs typeface="+mn-cs"/>
              </a:rPr>
              <a:t>The Things They Carries </a:t>
            </a:r>
            <a:r>
              <a:rPr lang="en-GB" sz="1200" kern="1200" dirty="0">
                <a:solidFill>
                  <a:schemeClr val="tx1"/>
                </a:solidFill>
                <a:effectLst/>
                <a:latin typeface="+mn-lt"/>
                <a:ea typeface="+mn-ea"/>
                <a:cs typeface="+mn-cs"/>
              </a:rPr>
              <a:t>is also a work which frequently flattens spatial distinctions between the United States and Vietnam, and which employs an unstable chronology.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Past and present, North America and Southeast Asia are presented as largely interchangeable, and in the last paragraphs of the book O’Brien refers to how, cognitively, the war is constantly occurring and recurring under his “spell of memory and imagination.” </a:t>
            </a: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60</a:t>
            </a:fld>
            <a:endParaRPr lang="en-GB" dirty="0"/>
          </a:p>
        </p:txBody>
      </p:sp>
    </p:spTree>
    <p:extLst>
      <p:ext uri="{BB962C8B-B14F-4D97-AF65-F5344CB8AC3E}">
        <p14:creationId xmlns:p14="http://schemas.microsoft.com/office/powerpoint/2010/main" val="358792422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kern="1200" dirty="0">
                <a:solidFill>
                  <a:schemeClr val="tx1"/>
                </a:solidFill>
                <a:effectLst/>
                <a:latin typeface="+mn-lt"/>
                <a:ea typeface="+mn-ea"/>
                <a:cs typeface="+mn-cs"/>
              </a:rPr>
              <a:t>It is less clear, though, that postmodernism departed from prior literary tradition.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It is striking that many of the characteristics Jameson cites as ‘postmodern’ – its experimentations with style, narrative, content and modes of perception – are as valid to the early twentieth-century authors like Marcel Proust, William Faulkner or James Joyce who are typically regarded as exponents of literary modernism as they are to an arch postmodernist such as Thomas Pynchon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Equally, it would be naïve to regard the Vietnam War as novel in having impacted literary styles, narratives and forms.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particular, World War One was a crucial factor of literary modernism, and it too provoked works that critically re-evaluated commonly-held Western societal myths.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Tim O’Brien, furthermore, is an inheritor of this precisely this modernist tradition.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61</a:t>
            </a:fld>
            <a:endParaRPr lang="en-GB" dirty="0"/>
          </a:p>
        </p:txBody>
      </p:sp>
    </p:spTree>
    <p:extLst>
      <p:ext uri="{BB962C8B-B14F-4D97-AF65-F5344CB8AC3E}">
        <p14:creationId xmlns:p14="http://schemas.microsoft.com/office/powerpoint/2010/main" val="5020202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i="1" kern="1200" dirty="0">
                <a:solidFill>
                  <a:schemeClr val="tx1"/>
                </a:solidFill>
                <a:effectLst/>
                <a:latin typeface="+mn-lt"/>
                <a:ea typeface="+mn-ea"/>
                <a:cs typeface="+mn-cs"/>
              </a:rPr>
              <a:t>If I Die in a Combat Zone</a:t>
            </a:r>
            <a:r>
              <a:rPr lang="en-GB" sz="1200" kern="1200" dirty="0">
                <a:solidFill>
                  <a:schemeClr val="tx1"/>
                </a:solidFill>
                <a:effectLst/>
                <a:latin typeface="+mn-lt"/>
                <a:ea typeface="+mn-ea"/>
                <a:cs typeface="+mn-cs"/>
              </a:rPr>
              <a:t>, contains numerous references to ‘Hugh Selwyn Mauberley,’ a 1920 poem which was written by Ezra Pound to express his distaste at World War One.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Echoing a more famous work by Wilfred Owen, Pound’s poem contained an ironic commentary on the lines ‘d</a:t>
            </a:r>
            <a:r>
              <a:rPr lang="en-GB" sz="1200" i="1" kern="1200" dirty="0">
                <a:solidFill>
                  <a:schemeClr val="tx1"/>
                </a:solidFill>
                <a:effectLst/>
                <a:latin typeface="+mn-lt"/>
                <a:ea typeface="+mn-ea"/>
                <a:cs typeface="+mn-cs"/>
              </a:rPr>
              <a:t>ulce et decorum est pro patria mori</a:t>
            </a:r>
            <a:r>
              <a:rPr lang="en-GB" sz="1200" kern="1200" dirty="0">
                <a:solidFill>
                  <a:schemeClr val="tx1"/>
                </a:solidFill>
                <a:effectLst/>
                <a:latin typeface="+mn-lt"/>
                <a:ea typeface="+mn-ea"/>
                <a:cs typeface="+mn-cs"/>
              </a:rPr>
              <a:t>,’ first written in Ancient Rome and which translated roughly as ‘How sweet and honourable it is to die for one's country’ which were </a:t>
            </a: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So you can see here the lines detailing the reasons why recruits volunteered for the army, followed by the “denial non dulce non et” décor, before Pound’s verse trails off as if to expose the laziness and vacuity of such patriotic sentiments</a:t>
            </a:r>
            <a:r>
              <a:rPr lang="en-GB" sz="1200" kern="1200" dirty="0">
                <a:solidFill>
                  <a:schemeClr val="tx1"/>
                </a:solidFill>
                <a:effectLst/>
                <a:latin typeface="+mn-lt"/>
                <a:ea typeface="+mn-ea"/>
                <a:cs typeface="+mn-cs"/>
              </a:rPr>
              <a: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62</a:t>
            </a:fld>
            <a:endParaRPr lang="en-GB" dirty="0"/>
          </a:p>
        </p:txBody>
      </p:sp>
    </p:spTree>
    <p:extLst>
      <p:ext uri="{BB962C8B-B14F-4D97-AF65-F5344CB8AC3E}">
        <p14:creationId xmlns:p14="http://schemas.microsoft.com/office/powerpoint/2010/main" val="384039450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Pound’s contemporary Ernest Hemingway, perhaps the most celebrated American modernist, is another key reference in O’Brien’s work.</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interviews O’Brien has admitted to typing out sections of Hemingway’s prose so as to get a feel for his style, and in a sense his books can viewed as an extended dialogue with the ideas forwarded by Hemingway in works such as the World War One novel </a:t>
            </a:r>
            <a:r>
              <a:rPr lang="en-GB" sz="1200" i="1" kern="1200" dirty="0">
                <a:solidFill>
                  <a:schemeClr val="tx1"/>
                </a:solidFill>
                <a:effectLst/>
                <a:latin typeface="+mn-lt"/>
                <a:ea typeface="+mn-ea"/>
                <a:cs typeface="+mn-cs"/>
              </a:rPr>
              <a:t>A Farewell to Arms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quoted from </a:t>
            </a:r>
            <a:r>
              <a:rPr lang="en-GB" sz="1200" i="1" kern="1200" dirty="0">
                <a:solidFill>
                  <a:schemeClr val="tx1"/>
                </a:solidFill>
                <a:effectLst/>
                <a:latin typeface="+mn-lt"/>
                <a:ea typeface="+mn-ea"/>
                <a:cs typeface="+mn-cs"/>
              </a:rPr>
              <a:t>If I Die in a Combat Zone</a:t>
            </a:r>
            <a:r>
              <a:rPr lang="en-GB" sz="1200" kern="1200" dirty="0">
                <a:solidFill>
                  <a:schemeClr val="tx1"/>
                </a:solidFill>
                <a:effectLst/>
                <a:latin typeface="+mn-lt"/>
                <a:ea typeface="+mn-ea"/>
                <a:cs typeface="+mn-cs"/>
              </a:rPr>
              <a:t> onscreen show O’Brien querying aspects of Hemingway’s wartime reportage, and taking issue with the famous Hemingway mantra that courage can be defined by “grace under pressure” – something he returned to in the chapter of </a:t>
            </a:r>
            <a:r>
              <a:rPr lang="en-GB" sz="1200" i="1" kern="1200" dirty="0">
                <a:solidFill>
                  <a:schemeClr val="tx1"/>
                </a:solidFill>
                <a:effectLst/>
                <a:latin typeface="+mn-lt"/>
                <a:ea typeface="+mn-ea"/>
                <a:cs typeface="+mn-cs"/>
              </a:rPr>
              <a:t>The Things They Carried </a:t>
            </a:r>
            <a:r>
              <a:rPr lang="en-GB" sz="1200" kern="1200" dirty="0">
                <a:solidFill>
                  <a:schemeClr val="tx1"/>
                </a:solidFill>
                <a:effectLst/>
                <a:latin typeface="+mn-lt"/>
                <a:ea typeface="+mn-ea"/>
                <a:cs typeface="+mn-cs"/>
              </a:rPr>
              <a:t>read for this week’s workshop.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63</a:t>
            </a:fld>
            <a:endParaRPr lang="en-GB" dirty="0"/>
          </a:p>
        </p:txBody>
      </p:sp>
    </p:spTree>
    <p:extLst>
      <p:ext uri="{BB962C8B-B14F-4D97-AF65-F5344CB8AC3E}">
        <p14:creationId xmlns:p14="http://schemas.microsoft.com/office/powerpoint/2010/main" val="59221928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At the same time, O’Brien’s conversation with Hemingway’s ideas can be seen part of the postmodern project to question and revise literary modernism.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mentioned in conjunction with </a:t>
            </a:r>
            <a:r>
              <a:rPr lang="en-GB" sz="1200" i="1" kern="1200" dirty="0">
                <a:solidFill>
                  <a:schemeClr val="tx1"/>
                </a:solidFill>
                <a:effectLst/>
                <a:latin typeface="+mn-lt"/>
                <a:ea typeface="+mn-ea"/>
                <a:cs typeface="+mn-cs"/>
              </a:rPr>
              <a:t>Dispatches </a:t>
            </a:r>
            <a:r>
              <a:rPr lang="en-GB" sz="1200" kern="1200" dirty="0">
                <a:solidFill>
                  <a:schemeClr val="tx1"/>
                </a:solidFill>
                <a:effectLst/>
                <a:latin typeface="+mn-lt"/>
                <a:ea typeface="+mn-ea"/>
                <a:cs typeface="+mn-cs"/>
              </a:rPr>
              <a:t>– a point underscored by O’Brien’s deliberations on the semantic connotations of the word courage.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Perhaps more overtly, O’Brien is an author who consciously strives to deconstruct narrative conventions.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readers of </a:t>
            </a:r>
            <a:r>
              <a:rPr lang="en-GB" sz="1200" i="1" kern="1200" dirty="0">
                <a:solidFill>
                  <a:schemeClr val="tx1"/>
                </a:solidFill>
                <a:effectLst/>
                <a:latin typeface="+mn-lt"/>
                <a:ea typeface="+mn-ea"/>
                <a:cs typeface="+mn-cs"/>
              </a:rPr>
              <a:t>The Things They Carried </a:t>
            </a:r>
            <a:r>
              <a:rPr lang="en-GB" sz="1200" kern="1200" dirty="0">
                <a:solidFill>
                  <a:schemeClr val="tx1"/>
                </a:solidFill>
                <a:effectLst/>
                <a:latin typeface="+mn-lt"/>
                <a:ea typeface="+mn-ea"/>
                <a:cs typeface="+mn-cs"/>
              </a:rPr>
              <a:t>quickly appreciate, throughout his oeuvre ’Brien repeatedly uses techniques that disturb audience expectation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a:t>
            </a:r>
            <a:r>
              <a:rPr lang="en-GB" sz="1200" i="1" kern="1200" dirty="0">
                <a:solidFill>
                  <a:schemeClr val="tx1"/>
                </a:solidFill>
                <a:effectLst/>
                <a:latin typeface="+mn-lt"/>
                <a:ea typeface="+mn-ea"/>
                <a:cs typeface="+mn-cs"/>
              </a:rPr>
              <a:t>Things</a:t>
            </a:r>
            <a:r>
              <a:rPr lang="en-GB" sz="1200" kern="1200" dirty="0">
                <a:solidFill>
                  <a:schemeClr val="tx1"/>
                </a:solidFill>
                <a:effectLst/>
                <a:latin typeface="+mn-lt"/>
                <a:ea typeface="+mn-ea"/>
                <a:cs typeface="+mn-cs"/>
              </a:rPr>
              <a:t>, for instance, he includes several chapters – ‘Good Form,’ ‘Notes,’ and ‘How To Tell a True War Story’ – which analyse and qualify aspects of the stories profiled elsewhere in the book.</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Adding to this is the sense in which </a:t>
            </a:r>
            <a:r>
              <a:rPr lang="en-GB" sz="1200" i="1" kern="1200" dirty="0">
                <a:solidFill>
                  <a:schemeClr val="tx1"/>
                </a:solidFill>
                <a:effectLst/>
                <a:latin typeface="+mn-lt"/>
                <a:ea typeface="+mn-ea"/>
                <a:cs typeface="+mn-cs"/>
              </a:rPr>
              <a:t>The Things They Carried </a:t>
            </a:r>
            <a:r>
              <a:rPr lang="en-GB" sz="1200" kern="1200" dirty="0">
                <a:solidFill>
                  <a:schemeClr val="tx1"/>
                </a:solidFill>
                <a:effectLst/>
                <a:latin typeface="+mn-lt"/>
                <a:ea typeface="+mn-ea"/>
                <a:cs typeface="+mn-cs"/>
              </a:rPr>
              <a:t>confounds generic classification: is it a novel? a memoir? a short story collection? or something else?</a:t>
            </a: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65</a:t>
            </a:fld>
            <a:endParaRPr lang="en-GB" dirty="0"/>
          </a:p>
        </p:txBody>
      </p:sp>
    </p:spTree>
    <p:extLst>
      <p:ext uri="{BB962C8B-B14F-4D97-AF65-F5344CB8AC3E}">
        <p14:creationId xmlns:p14="http://schemas.microsoft.com/office/powerpoint/2010/main" val="319585824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At the same time, O’Brien’s conversation with Hemingway’s ideas can be seen part of the postmodern project to question and revise literary modernism.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mentioned in conjunction with </a:t>
            </a:r>
            <a:r>
              <a:rPr lang="en-GB" sz="1200" i="1" kern="1200" dirty="0">
                <a:solidFill>
                  <a:schemeClr val="tx1"/>
                </a:solidFill>
                <a:effectLst/>
                <a:latin typeface="+mn-lt"/>
                <a:ea typeface="+mn-ea"/>
                <a:cs typeface="+mn-cs"/>
              </a:rPr>
              <a:t>Dispatches </a:t>
            </a:r>
            <a:r>
              <a:rPr lang="en-GB" sz="1200" kern="1200" dirty="0">
                <a:solidFill>
                  <a:schemeClr val="tx1"/>
                </a:solidFill>
                <a:effectLst/>
                <a:latin typeface="+mn-lt"/>
                <a:ea typeface="+mn-ea"/>
                <a:cs typeface="+mn-cs"/>
              </a:rPr>
              <a:t>– a point underscored by O’Brien’s deliberations on the semantic connotations of the word courage.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Perhaps more overtly, O’Brien is an author who consciously strives to deconstruct narrative conventions.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readers of </a:t>
            </a:r>
            <a:r>
              <a:rPr lang="en-GB" sz="1200" i="1" kern="1200" dirty="0">
                <a:solidFill>
                  <a:schemeClr val="tx1"/>
                </a:solidFill>
                <a:effectLst/>
                <a:latin typeface="+mn-lt"/>
                <a:ea typeface="+mn-ea"/>
                <a:cs typeface="+mn-cs"/>
              </a:rPr>
              <a:t>The Things They Carried </a:t>
            </a:r>
            <a:r>
              <a:rPr lang="en-GB" sz="1200" kern="1200" dirty="0">
                <a:solidFill>
                  <a:schemeClr val="tx1"/>
                </a:solidFill>
                <a:effectLst/>
                <a:latin typeface="+mn-lt"/>
                <a:ea typeface="+mn-ea"/>
                <a:cs typeface="+mn-cs"/>
              </a:rPr>
              <a:t>quickly appreciate, throughout his oeuvre ’Brien repeatedly uses techniques that disturb audience expectation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a:t>
            </a:r>
            <a:r>
              <a:rPr lang="en-GB" sz="1200" i="1" kern="1200" dirty="0">
                <a:solidFill>
                  <a:schemeClr val="tx1"/>
                </a:solidFill>
                <a:effectLst/>
                <a:latin typeface="+mn-lt"/>
                <a:ea typeface="+mn-ea"/>
                <a:cs typeface="+mn-cs"/>
              </a:rPr>
              <a:t>Things</a:t>
            </a:r>
            <a:r>
              <a:rPr lang="en-GB" sz="1200" kern="1200" dirty="0">
                <a:solidFill>
                  <a:schemeClr val="tx1"/>
                </a:solidFill>
                <a:effectLst/>
                <a:latin typeface="+mn-lt"/>
                <a:ea typeface="+mn-ea"/>
                <a:cs typeface="+mn-cs"/>
              </a:rPr>
              <a:t>, for instance, he includes several chapters – ‘Good Form,’ ‘Notes,’ and ‘How To Tell a True War Story’ – which analyse and qualify aspects of the stories profiled elsewhere in the book.</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Adding to this is the sense in which </a:t>
            </a:r>
            <a:r>
              <a:rPr lang="en-GB" sz="1200" i="1" kern="1200" dirty="0">
                <a:solidFill>
                  <a:schemeClr val="tx1"/>
                </a:solidFill>
                <a:effectLst/>
                <a:latin typeface="+mn-lt"/>
                <a:ea typeface="+mn-ea"/>
                <a:cs typeface="+mn-cs"/>
              </a:rPr>
              <a:t>The Things They Carried </a:t>
            </a:r>
            <a:r>
              <a:rPr lang="en-GB" sz="1200" kern="1200" dirty="0">
                <a:solidFill>
                  <a:schemeClr val="tx1"/>
                </a:solidFill>
                <a:effectLst/>
                <a:latin typeface="+mn-lt"/>
                <a:ea typeface="+mn-ea"/>
                <a:cs typeface="+mn-cs"/>
              </a:rPr>
              <a:t>confounds generic classification: is it a novel? a memoir? a short story collection? or something else?</a:t>
            </a:r>
          </a:p>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66</a:t>
            </a:fld>
            <a:endParaRPr lang="en-GB" dirty="0"/>
          </a:p>
        </p:txBody>
      </p:sp>
    </p:spTree>
    <p:extLst>
      <p:ext uri="{BB962C8B-B14F-4D97-AF65-F5344CB8AC3E}">
        <p14:creationId xmlns:p14="http://schemas.microsoft.com/office/powerpoint/2010/main" val="216702962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O’Brien’s testing of the limits of truth and evidence is congruent with wider inquiries</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We’ve</a:t>
            </a:r>
            <a:r>
              <a:rPr lang="en-GB" sz="1200" kern="1200" baseline="0" dirty="0">
                <a:solidFill>
                  <a:schemeClr val="tx1"/>
                </a:solidFill>
                <a:effectLst/>
                <a:latin typeface="+mn-lt"/>
                <a:ea typeface="+mn-ea"/>
                <a:cs typeface="+mn-cs"/>
              </a:rPr>
              <a:t> mentioned </a:t>
            </a:r>
            <a:r>
              <a:rPr lang="en-GB" sz="1200" kern="1200" dirty="0">
                <a:solidFill>
                  <a:schemeClr val="tx1"/>
                </a:solidFill>
                <a:effectLst/>
                <a:latin typeface="+mn-lt"/>
                <a:ea typeface="+mn-ea"/>
                <a:cs typeface="+mn-cs"/>
              </a:rPr>
              <a:t>the accounts of Vietnam veterans ­–  a topic where boundaries of fact and fiction to can be extremely muddy.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There is, for instance, fairly well-documented phenomenon of ‘fakers’ or wannabes who pretend to have served in Vietnam and/or of veterans who have fabricated details pertaining to their experiences in the military.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To give a flavour of this, I have for instance seen it mentioned that in the mid-1970s the musician Stephen Stills – one part of Crosby, Stills, Nash and Young, a band famed for their anti-war stance – tried to convince people he served in Vietnam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Conversely, the headlines generated by the debunking of NBC news anchor Brian Williams’ war stories can be seen as a contemporary example of the same sort of thing.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Attempts to discredit wannabes is a phenomenon in its own right, as  evidenced by the efforts of RG Burkett and Glenna Whitley, proprietors of the website </a:t>
            </a:r>
            <a:r>
              <a:rPr lang="en-GB" sz="1200" i="1" kern="1200" dirty="0">
                <a:solidFill>
                  <a:schemeClr val="tx1"/>
                </a:solidFill>
                <a:effectLst/>
                <a:latin typeface="+mn-lt"/>
                <a:ea typeface="+mn-ea"/>
                <a:cs typeface="+mn-cs"/>
              </a:rPr>
              <a:t>Stolen Valor </a:t>
            </a:r>
            <a:r>
              <a:rPr lang="en-GB" sz="1200" kern="1200" dirty="0">
                <a:solidFill>
                  <a:schemeClr val="tx1"/>
                </a:solidFill>
                <a:effectLst/>
                <a:latin typeface="+mn-lt"/>
                <a:ea typeface="+mn-ea"/>
                <a:cs typeface="+mn-cs"/>
              </a:rPr>
              <a:t>plus a book of the same name.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Easy</a:t>
            </a:r>
            <a:r>
              <a:rPr lang="en-GB" sz="1200" kern="1200" baseline="0" dirty="0">
                <a:solidFill>
                  <a:schemeClr val="tx1"/>
                </a:solidFill>
                <a:effectLst/>
                <a:latin typeface="+mn-lt"/>
                <a:ea typeface="+mn-ea"/>
                <a:cs typeface="+mn-cs"/>
              </a:rPr>
              <a:t> to condemn … but perhaps says something more about the fluidity of memory</a:t>
            </a:r>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68</a:t>
            </a:fld>
            <a:endParaRPr lang="en-GB" dirty="0"/>
          </a:p>
        </p:txBody>
      </p:sp>
    </p:spTree>
    <p:extLst>
      <p:ext uri="{BB962C8B-B14F-4D97-AF65-F5344CB8AC3E}">
        <p14:creationId xmlns:p14="http://schemas.microsoft.com/office/powerpoint/2010/main" val="179050832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4A4CFE-985F-4718-A5F4-EE717FC18B16}" type="slidenum">
              <a:rPr lang="en-GB" smtClean="0"/>
              <a:t>71</a:t>
            </a:fld>
            <a:endParaRPr lang="en-GB" dirty="0"/>
          </a:p>
        </p:txBody>
      </p:sp>
    </p:spTree>
    <p:extLst>
      <p:ext uri="{BB962C8B-B14F-4D97-AF65-F5344CB8AC3E}">
        <p14:creationId xmlns:p14="http://schemas.microsoft.com/office/powerpoint/2010/main" val="60180002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4A4CFE-985F-4718-A5F4-EE717FC18B16}" type="slidenum">
              <a:rPr lang="en-GB" smtClean="0"/>
              <a:t>72</a:t>
            </a:fld>
            <a:endParaRPr lang="en-GB" dirty="0"/>
          </a:p>
        </p:txBody>
      </p:sp>
    </p:spTree>
    <p:extLst>
      <p:ext uri="{BB962C8B-B14F-4D97-AF65-F5344CB8AC3E}">
        <p14:creationId xmlns:p14="http://schemas.microsoft.com/office/powerpoint/2010/main" val="177275840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4A4CFE-985F-4718-A5F4-EE717FC18B16}" type="slidenum">
              <a:rPr lang="en-GB" smtClean="0"/>
              <a:t>73</a:t>
            </a:fld>
            <a:endParaRPr lang="en-GB" dirty="0"/>
          </a:p>
        </p:txBody>
      </p:sp>
    </p:spTree>
    <p:extLst>
      <p:ext uri="{BB962C8B-B14F-4D97-AF65-F5344CB8AC3E}">
        <p14:creationId xmlns:p14="http://schemas.microsoft.com/office/powerpoint/2010/main" val="214988738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74</a:t>
            </a:fld>
            <a:endParaRPr lang="en-GB" dirty="0"/>
          </a:p>
        </p:txBody>
      </p:sp>
    </p:spTree>
    <p:extLst>
      <p:ext uri="{BB962C8B-B14F-4D97-AF65-F5344CB8AC3E}">
        <p14:creationId xmlns:p14="http://schemas.microsoft.com/office/powerpoint/2010/main" val="254666163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75</a:t>
            </a:fld>
            <a:endParaRPr lang="en-GB" dirty="0"/>
          </a:p>
        </p:txBody>
      </p:sp>
    </p:spTree>
    <p:extLst>
      <p:ext uri="{BB962C8B-B14F-4D97-AF65-F5344CB8AC3E}">
        <p14:creationId xmlns:p14="http://schemas.microsoft.com/office/powerpoint/2010/main" val="118044761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76</a:t>
            </a:fld>
            <a:endParaRPr lang="en-GB" dirty="0"/>
          </a:p>
        </p:txBody>
      </p:sp>
    </p:spTree>
    <p:extLst>
      <p:ext uri="{BB962C8B-B14F-4D97-AF65-F5344CB8AC3E}">
        <p14:creationId xmlns:p14="http://schemas.microsoft.com/office/powerpoint/2010/main" val="141082294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4A4CFE-985F-4718-A5F4-EE717FC18B16}" type="slidenum">
              <a:rPr lang="en-GB" smtClean="0"/>
              <a:t>77</a:t>
            </a:fld>
            <a:endParaRPr lang="en-GB" dirty="0"/>
          </a:p>
        </p:txBody>
      </p:sp>
    </p:spTree>
    <p:extLst>
      <p:ext uri="{BB962C8B-B14F-4D97-AF65-F5344CB8AC3E}">
        <p14:creationId xmlns:p14="http://schemas.microsoft.com/office/powerpoint/2010/main" val="206039685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EEDA733-E63F-4BFB-8E57-F659BC9A486A}" type="slidenum">
              <a:rPr lang="en-GB" smtClean="0"/>
              <a:pPr>
                <a:defRPr/>
              </a:pPr>
              <a:t>78</a:t>
            </a:fld>
            <a:endParaRPr lang="en-GB" dirty="0"/>
          </a:p>
        </p:txBody>
      </p:sp>
    </p:spTree>
    <p:extLst>
      <p:ext uri="{BB962C8B-B14F-4D97-AF65-F5344CB8AC3E}">
        <p14:creationId xmlns:p14="http://schemas.microsoft.com/office/powerpoint/2010/main" val="2930859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571500" y="1524000"/>
            <a:ext cx="8001000" cy="22860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571500" y="4571999"/>
            <a:ext cx="8001000" cy="1524000"/>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371628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927295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571500" y="1524001"/>
            <a:ext cx="8001000" cy="3038475"/>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571500" y="4589464"/>
            <a:ext cx="8001000" cy="150653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1042626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571501" y="2286000"/>
            <a:ext cx="386333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4709160" y="2286000"/>
            <a:ext cx="386334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2115099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571500" y="762000"/>
            <a:ext cx="8001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571501" y="2286000"/>
            <a:ext cx="3863339" cy="76199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571501" y="3048000"/>
            <a:ext cx="386333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4709158" y="2286001"/>
            <a:ext cx="3863342" cy="76199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4709158" y="3048000"/>
            <a:ext cx="386334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883073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428931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3817785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571500" y="761998"/>
            <a:ext cx="2857500" cy="1524002"/>
          </a:xfrm>
        </p:spPr>
        <p:txBody>
          <a:bodyPr anchor="t" anchorCtr="0"/>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4000500" y="762001"/>
            <a:ext cx="4572000" cy="533400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571500" y="2286001"/>
            <a:ext cx="2857500" cy="381000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2068531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571501" y="762000"/>
            <a:ext cx="2857499" cy="1524000"/>
          </a:xfrm>
        </p:spPr>
        <p:txBody>
          <a:bodyPr anchor="t" anchorCtr="0"/>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4000500" y="762001"/>
            <a:ext cx="4516041" cy="53340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571501" y="2286000"/>
            <a:ext cx="2857499" cy="381000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2173064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485245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6857999" y="762000"/>
            <a:ext cx="17145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571501" y="762000"/>
            <a:ext cx="5714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2/9/2022</a:t>
            </a:fld>
            <a:endParaRPr lang="en-US" dirty="0"/>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dirty="0"/>
          </a:p>
        </p:txBody>
      </p:sp>
    </p:spTree>
    <p:extLst>
      <p:ext uri="{BB962C8B-B14F-4D97-AF65-F5344CB8AC3E}">
        <p14:creationId xmlns:p14="http://schemas.microsoft.com/office/powerpoint/2010/main" val="953491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6118382" y="6244836"/>
            <a:ext cx="3025617"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125" b="0" i="0" u="none" strike="noStrike" kern="1200" cap="none" spc="0" normalizeH="0" baseline="0" noProof="0" dirty="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336368"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675" dirty="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5482095" y="6144070"/>
            <a:ext cx="3313703"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571500" y="762000"/>
            <a:ext cx="8001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571500" y="2286001"/>
            <a:ext cx="8001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7041874" y="194321"/>
            <a:ext cx="1530626" cy="365125"/>
          </a:xfrm>
          <a:prstGeom prst="rect">
            <a:avLst/>
          </a:prstGeom>
        </p:spPr>
        <p:txBody>
          <a:bodyPr vert="horz" lIns="91440" tIns="45720" rIns="91440" bIns="45720" rtlCol="0" anchor="ctr"/>
          <a:lstStyle>
            <a:lvl1pPr algn="r">
              <a:defRPr sz="900">
                <a:solidFill>
                  <a:schemeClr val="tx1">
                    <a:tint val="75000"/>
                    <a:alpha val="70000"/>
                  </a:schemeClr>
                </a:solidFill>
              </a:defRPr>
            </a:lvl1pPr>
          </a:lstStyle>
          <a:p>
            <a:fld id="{76969C88-B244-455D-A017-012B25B1ACDD}" type="datetimeFigureOut">
              <a:rPr lang="en-US" smtClean="0"/>
              <a:pPr/>
              <a:t>2/9/2022</a:t>
            </a:fld>
            <a:endParaRPr lang="en-US" dirty="0"/>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571500" y="6356351"/>
            <a:ext cx="4959626" cy="365125"/>
          </a:xfrm>
          <a:prstGeom prst="rect">
            <a:avLst/>
          </a:prstGeom>
        </p:spPr>
        <p:txBody>
          <a:bodyPr vert="horz" lIns="91440" tIns="45720" rIns="91440" bIns="45720" rtlCol="0" anchor="ctr"/>
          <a:lstStyle>
            <a:lvl1pPr algn="l">
              <a:defRPr sz="9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7429500" y="6356351"/>
            <a:ext cx="1143000" cy="365125"/>
          </a:xfrm>
          <a:prstGeom prst="rect">
            <a:avLst/>
          </a:prstGeom>
        </p:spPr>
        <p:txBody>
          <a:bodyPr vert="horz" lIns="91440" tIns="45720" rIns="91440" bIns="45720" rtlCol="0" anchor="ctr"/>
          <a:lstStyle>
            <a:lvl1pPr algn="r">
              <a:defRPr sz="900">
                <a:solidFill>
                  <a:schemeClr val="tx1">
                    <a:tint val="75000"/>
                    <a:alpha val="70000"/>
                  </a:schemeClr>
                </a:solidFill>
              </a:defRPr>
            </a:lvl1pPr>
          </a:lstStyle>
          <a:p>
            <a:fld id="{07CE569E-9B7C-4CB9-AB80-C0841F922CFF}" type="slidenum">
              <a:rPr lang="en-US" smtClean="0"/>
              <a:pPr/>
              <a:t>‹#›</a:t>
            </a:fld>
            <a:endParaRPr lang="en-US" dirty="0"/>
          </a:p>
        </p:txBody>
      </p:sp>
    </p:spTree>
    <p:extLst>
      <p:ext uri="{BB962C8B-B14F-4D97-AF65-F5344CB8AC3E}">
        <p14:creationId xmlns:p14="http://schemas.microsoft.com/office/powerpoint/2010/main" val="279581979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125000"/>
        </a:lnSpc>
        <a:spcBef>
          <a:spcPts val="750"/>
        </a:spcBef>
        <a:buFont typeface="Arial" panose="020B0604020202020204" pitchFamily="34" charset="0"/>
        <a:buChar char="•"/>
        <a:defRPr sz="2100" kern="1200">
          <a:solidFill>
            <a:schemeClr val="tx1">
              <a:alpha val="70000"/>
            </a:schemeClr>
          </a:solidFill>
          <a:latin typeface="+mn-lt"/>
          <a:ea typeface="+mn-ea"/>
          <a:cs typeface="+mn-cs"/>
        </a:defRPr>
      </a:lvl1pPr>
      <a:lvl2pPr marL="514350" indent="-171450" algn="l" defTabSz="685800" rtl="0" eaLnBrk="1" latinLnBrk="0" hangingPunct="1">
        <a:lnSpc>
          <a:spcPct val="125000"/>
        </a:lnSpc>
        <a:spcBef>
          <a:spcPts val="375"/>
        </a:spcBef>
        <a:buFont typeface="Arial" panose="020B0604020202020204" pitchFamily="34" charset="0"/>
        <a:buChar char="•"/>
        <a:defRPr sz="1800" kern="1200">
          <a:solidFill>
            <a:schemeClr val="tx1">
              <a:alpha val="70000"/>
            </a:schemeClr>
          </a:solidFill>
          <a:latin typeface="+mn-lt"/>
          <a:ea typeface="+mn-ea"/>
          <a:cs typeface="+mn-cs"/>
        </a:defRPr>
      </a:lvl2pPr>
      <a:lvl3pPr marL="857250" indent="-171450" algn="l" defTabSz="685800" rtl="0" eaLnBrk="1" latinLnBrk="0" hangingPunct="1">
        <a:lnSpc>
          <a:spcPct val="125000"/>
        </a:lnSpc>
        <a:spcBef>
          <a:spcPts val="375"/>
        </a:spcBef>
        <a:buFont typeface="Arial" panose="020B0604020202020204" pitchFamily="34" charset="0"/>
        <a:buChar char="•"/>
        <a:defRPr sz="1500" kern="1200">
          <a:solidFill>
            <a:schemeClr val="tx1">
              <a:alpha val="70000"/>
            </a:schemeClr>
          </a:solidFill>
          <a:latin typeface="+mn-lt"/>
          <a:ea typeface="+mn-ea"/>
          <a:cs typeface="+mn-cs"/>
        </a:defRPr>
      </a:lvl3pPr>
      <a:lvl4pPr marL="1200150" indent="-171450" algn="l" defTabSz="685800" rtl="0" eaLnBrk="1" latinLnBrk="0" hangingPunct="1">
        <a:lnSpc>
          <a:spcPct val="125000"/>
        </a:lnSpc>
        <a:spcBef>
          <a:spcPts val="375"/>
        </a:spcBef>
        <a:buFont typeface="Arial" panose="020B0604020202020204" pitchFamily="34" charset="0"/>
        <a:buChar char="•"/>
        <a:defRPr sz="1350" kern="1200">
          <a:solidFill>
            <a:schemeClr val="tx1">
              <a:alpha val="70000"/>
            </a:schemeClr>
          </a:solidFill>
          <a:latin typeface="+mn-lt"/>
          <a:ea typeface="+mn-ea"/>
          <a:cs typeface="+mn-cs"/>
        </a:defRPr>
      </a:lvl4pPr>
      <a:lvl5pPr marL="1543050" indent="-171450" algn="l" defTabSz="685800" rtl="0" eaLnBrk="1" latinLnBrk="0" hangingPunct="1">
        <a:lnSpc>
          <a:spcPct val="125000"/>
        </a:lnSpc>
        <a:spcBef>
          <a:spcPts val="375"/>
        </a:spcBef>
        <a:buFont typeface="Arial" panose="020B0604020202020204" pitchFamily="34" charset="0"/>
        <a:buChar char="•"/>
        <a:defRPr sz="1350" kern="1200">
          <a:solidFill>
            <a:schemeClr val="tx1">
              <a:alpha val="70000"/>
            </a:schemeClr>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3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53.jpeg"/><Relationship Id="rId5" Type="http://schemas.openxmlformats.org/officeDocument/2006/relationships/image" Target="../media/image52.png"/><Relationship Id="rId4" Type="http://schemas.openxmlformats.org/officeDocument/2006/relationships/image" Target="../media/image51.png"/></Relationships>
</file>

<file path=ppt/slides/_rels/slide37.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63.png"/><Relationship Id="rId4" Type="http://schemas.openxmlformats.org/officeDocument/2006/relationships/image" Target="../media/image62.png"/></Relationships>
</file>

<file path=ppt/slides/_rels/slide4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66.png"/><Relationship Id="rId4" Type="http://schemas.openxmlformats.org/officeDocument/2006/relationships/image" Target="../media/image65.png"/></Relationships>
</file>

<file path=ppt/slides/_rels/slide4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68.png"/></Relationships>
</file>

<file path=ppt/slides/_rels/slide44.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media/image51.png"/></Relationships>
</file>

<file path=ppt/slides/_rels/slide5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51.png"/></Relationships>
</file>

<file path=ppt/slides/_rels/slide5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54.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54.xml"/><Relationship Id="rId1" Type="http://schemas.openxmlformats.org/officeDocument/2006/relationships/slideLayout" Target="../slideLayouts/slideLayout7.xml"/><Relationship Id="rId4" Type="http://schemas.openxmlformats.org/officeDocument/2006/relationships/image" Target="../media/image74.png"/></Relationships>
</file>

<file path=ppt/slides/_rels/slide6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76.emf"/><Relationship Id="rId2" Type="http://schemas.openxmlformats.org/officeDocument/2006/relationships/notesSlide" Target="../notesSlides/notesSlide58.xml"/><Relationship Id="rId1" Type="http://schemas.openxmlformats.org/officeDocument/2006/relationships/slideLayout" Target="../slideLayouts/slideLayout7.xml"/><Relationship Id="rId5" Type="http://schemas.openxmlformats.org/officeDocument/2006/relationships/image" Target="../media/image78.png"/><Relationship Id="rId4" Type="http://schemas.openxmlformats.org/officeDocument/2006/relationships/image" Target="../media/image77.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5.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5.xml"/></Relationships>
</file>

<file path=ppt/slides/_rels/slide7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slideLayout" Target="../slideLayouts/slideLayout2.xml"/><Relationship Id="rId1" Type="http://schemas.openxmlformats.org/officeDocument/2006/relationships/video" Target="https://www.youtube.com/embed/TXRSh6I1ECw?start=27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fontAlgn="auto">
              <a:spcBef>
                <a:spcPts val="0"/>
              </a:spcBef>
              <a:spcAft>
                <a:spcPts val="0"/>
              </a:spcAft>
              <a:defRPr/>
            </a:pPr>
            <a:endParaRPr lang="en-US" sz="1350" dirty="0">
              <a:solidFill>
                <a:srgbClr val="FFFFFF"/>
              </a:solidFill>
              <a:latin typeface="Avenir Next LT Pro"/>
            </a:endParaRPr>
          </a:p>
        </p:txBody>
      </p:sp>
      <p:sp>
        <p:nvSpPr>
          <p:cNvPr id="2" name="Title 1">
            <a:extLst>
              <a:ext uri="{FF2B5EF4-FFF2-40B4-BE49-F238E27FC236}">
                <a16:creationId xmlns:a16="http://schemas.microsoft.com/office/drawing/2014/main" id="{616BC5D0-0795-4472-8F71-3F26A497D4DB}"/>
              </a:ext>
            </a:extLst>
          </p:cNvPr>
          <p:cNvSpPr>
            <a:spLocks noGrp="1"/>
          </p:cNvSpPr>
          <p:nvPr>
            <p:ph type="ctrTitle"/>
          </p:nvPr>
        </p:nvSpPr>
        <p:spPr>
          <a:xfrm>
            <a:off x="4417449" y="3238364"/>
            <a:ext cx="4000500" cy="1714500"/>
          </a:xfrm>
        </p:spPr>
        <p:txBody>
          <a:bodyPr>
            <a:noAutofit/>
          </a:bodyPr>
          <a:lstStyle/>
          <a:p>
            <a:pPr algn="l"/>
            <a:r>
              <a:rPr lang="en-GB" sz="4800" dirty="0"/>
              <a:t>How to Tell a True War Story: </a:t>
            </a:r>
            <a:br>
              <a:rPr lang="en-GB" sz="4800" dirty="0"/>
            </a:br>
            <a:r>
              <a:rPr lang="en-GB" sz="4800" dirty="0"/>
              <a:t>Tim O'Brien's </a:t>
            </a:r>
            <a:r>
              <a:rPr lang="en-GB" sz="4800" i="1" dirty="0"/>
              <a:t>The Things They Carried</a:t>
            </a:r>
          </a:p>
        </p:txBody>
      </p:sp>
      <p:sp>
        <p:nvSpPr>
          <p:cNvPr id="3" name="Subtitle 2">
            <a:extLst>
              <a:ext uri="{FF2B5EF4-FFF2-40B4-BE49-F238E27FC236}">
                <a16:creationId xmlns:a16="http://schemas.microsoft.com/office/drawing/2014/main" id="{5A688E48-E652-4AB5-9994-40BA9A0E8062}"/>
              </a:ext>
            </a:extLst>
          </p:cNvPr>
          <p:cNvSpPr>
            <a:spLocks noGrp="1"/>
          </p:cNvSpPr>
          <p:nvPr>
            <p:ph type="subTitle" idx="1"/>
          </p:nvPr>
        </p:nvSpPr>
        <p:spPr>
          <a:xfrm>
            <a:off x="4572000" y="4286249"/>
            <a:ext cx="4000500" cy="1143000"/>
          </a:xfrm>
        </p:spPr>
        <p:txBody>
          <a:bodyPr>
            <a:normAutofit/>
          </a:bodyPr>
          <a:lstStyle/>
          <a:p>
            <a:pPr algn="l"/>
            <a:endParaRPr lang="en-GB" dirty="0"/>
          </a:p>
        </p:txBody>
      </p:sp>
      <p:sp>
        <p:nvSpPr>
          <p:cNvPr id="14" name="Freeform: Shape 13">
            <a:extLst>
              <a:ext uri="{FF2B5EF4-FFF2-40B4-BE49-F238E27FC236}">
                <a16:creationId xmlns:a16="http://schemas.microsoft.com/office/drawing/2014/main" id="{4EB7CBBE-178B-4DB3-AD92-DED458BAE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121569"/>
            <a:ext cx="3889373" cy="4879182"/>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1350" dirty="0">
              <a:solidFill>
                <a:prstClr val="white"/>
              </a:solidFill>
              <a:latin typeface="Avenir Next LT Pro Light"/>
            </a:endParaRPr>
          </a:p>
        </p:txBody>
      </p:sp>
      <p:pic>
        <p:nvPicPr>
          <p:cNvPr id="7" name="Picture 6"/>
          <p:cNvPicPr>
            <a:picLocks noChangeAspect="1"/>
          </p:cNvPicPr>
          <p:nvPr/>
        </p:nvPicPr>
        <p:blipFill rotWithShape="1">
          <a:blip r:embed="rId3"/>
          <a:srcRect l="4296" t="-596" r="9919"/>
          <a:stretch/>
        </p:blipFill>
        <p:spPr>
          <a:xfrm>
            <a:off x="285811" y="421721"/>
            <a:ext cx="3836913" cy="5815591"/>
          </a:xfrm>
          <a:prstGeom prst="rect">
            <a:avLst/>
          </a:prstGeom>
        </p:spPr>
      </p:pic>
    </p:spTree>
    <p:extLst>
      <p:ext uri="{BB962C8B-B14F-4D97-AF65-F5344CB8AC3E}">
        <p14:creationId xmlns:p14="http://schemas.microsoft.com/office/powerpoint/2010/main" val="541263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001000" cy="1524000"/>
          </a:xfrm>
        </p:spPr>
        <p:txBody>
          <a:bodyPr/>
          <a:lstStyle/>
          <a:p>
            <a:r>
              <a:rPr lang="en-GB" dirty="0"/>
              <a:t>Overview of lecture</a:t>
            </a:r>
          </a:p>
        </p:txBody>
      </p:sp>
      <p:sp>
        <p:nvSpPr>
          <p:cNvPr id="4" name="TextBox 3"/>
          <p:cNvSpPr txBox="1">
            <a:spLocks/>
          </p:cNvSpPr>
          <p:nvPr/>
        </p:nvSpPr>
        <p:spPr>
          <a:xfrm>
            <a:off x="491335" y="1524000"/>
            <a:ext cx="8217024" cy="5073352"/>
          </a:xfrm>
          <a:prstGeom prst="rect">
            <a:avLst/>
          </a:prstGeom>
          <a:noFill/>
        </p:spPr>
        <p:txBody>
          <a:bodyPr wrap="none" lIns="540000" tIns="180000" rIns="540000" bIns="180000" numCol="2" spcCol="360000">
            <a:noAutofit/>
          </a:bodyPr>
          <a:lstStyle/>
          <a:p>
            <a:pPr fontAlgn="auto">
              <a:spcBef>
                <a:spcPts val="0"/>
              </a:spcBef>
              <a:spcAft>
                <a:spcPts val="0"/>
              </a:spcAft>
              <a:defRPr/>
            </a:pPr>
            <a:r>
              <a:rPr lang="en-GB" sz="1600" b="1" dirty="0">
                <a:solidFill>
                  <a:srgbClr val="FFFF00"/>
                </a:solidFill>
                <a:latin typeface="+mn-lt"/>
                <a:cs typeface="Arial" pitchFamily="34" charset="0"/>
              </a:rPr>
              <a:t>PART ONE </a:t>
            </a:r>
          </a:p>
          <a:p>
            <a:pPr fontAlgn="auto">
              <a:spcBef>
                <a:spcPts val="0"/>
              </a:spcBef>
              <a:spcAft>
                <a:spcPts val="0"/>
              </a:spcAft>
              <a:defRPr/>
            </a:pPr>
            <a:r>
              <a:rPr lang="en-GB" sz="1600" b="1" dirty="0">
                <a:solidFill>
                  <a:srgbClr val="FFFF00"/>
                </a:solidFill>
                <a:latin typeface="+mn-lt"/>
                <a:cs typeface="Arial" pitchFamily="34" charset="0"/>
              </a:rPr>
              <a:t>NARRATIVISING THE VIETNAM WAR</a:t>
            </a:r>
          </a:p>
          <a:p>
            <a:pPr fontAlgn="auto">
              <a:spcBef>
                <a:spcPts val="0"/>
              </a:spcBef>
              <a:spcAft>
                <a:spcPts val="0"/>
              </a:spcAft>
              <a:defRPr/>
            </a:pPr>
            <a:endParaRPr lang="en-GB" sz="1600" dirty="0">
              <a:solidFill>
                <a:srgbClr val="FFFF00"/>
              </a:solidFill>
              <a:latin typeface="+mn-lt"/>
              <a:cs typeface="Arial" pitchFamily="34" charset="0"/>
            </a:endParaRPr>
          </a:p>
          <a:p>
            <a:pPr fontAlgn="auto">
              <a:spcBef>
                <a:spcPts val="0"/>
              </a:spcBef>
              <a:spcAft>
                <a:spcPts val="0"/>
              </a:spcAft>
              <a:defRPr/>
            </a:pPr>
            <a:r>
              <a:rPr lang="en-GB" sz="1600" dirty="0">
                <a:solidFill>
                  <a:srgbClr val="FFFF00"/>
                </a:solidFill>
                <a:latin typeface="+mn-lt"/>
                <a:cs typeface="Arial" pitchFamily="34" charset="0"/>
              </a:rPr>
              <a:t>Tim O’Brien and </a:t>
            </a:r>
            <a:r>
              <a:rPr lang="en-GB" sz="1600" i="1" dirty="0">
                <a:solidFill>
                  <a:srgbClr val="FFFF00"/>
                </a:solidFill>
                <a:latin typeface="+mn-lt"/>
                <a:cs typeface="Arial" pitchFamily="34" charset="0"/>
              </a:rPr>
              <a:t>The Things They Carried</a:t>
            </a:r>
            <a:endParaRPr lang="en-GB" sz="1600" dirty="0">
              <a:solidFill>
                <a:srgbClr val="FFFF00"/>
              </a:solidFill>
              <a:latin typeface="+mn-lt"/>
              <a:cs typeface="Arial" pitchFamily="34" charset="0"/>
            </a:endParaRPr>
          </a:p>
          <a:p>
            <a:pPr fontAlgn="auto">
              <a:spcBef>
                <a:spcPts val="0"/>
              </a:spcBef>
              <a:spcAft>
                <a:spcPts val="0"/>
              </a:spcAft>
              <a:defRPr/>
            </a:pPr>
            <a:endParaRPr lang="en-GB" sz="1600" dirty="0">
              <a:solidFill>
                <a:srgbClr val="FFFF00"/>
              </a:solidFill>
              <a:latin typeface="+mn-lt"/>
              <a:cs typeface="Arial" pitchFamily="34" charset="0"/>
            </a:endParaRPr>
          </a:p>
          <a:p>
            <a:pPr fontAlgn="auto">
              <a:spcBef>
                <a:spcPts val="0"/>
              </a:spcBef>
              <a:spcAft>
                <a:spcPts val="0"/>
              </a:spcAft>
              <a:defRPr/>
            </a:pPr>
            <a:r>
              <a:rPr lang="en-GB" sz="1600" dirty="0">
                <a:solidFill>
                  <a:srgbClr val="FFFF00"/>
                </a:solidFill>
                <a:latin typeface="+mn-lt"/>
                <a:cs typeface="Arial" pitchFamily="34" charset="0"/>
              </a:rPr>
              <a:t>A Different War?</a:t>
            </a:r>
          </a:p>
          <a:p>
            <a:pPr marL="285750" indent="-285750" fontAlgn="auto">
              <a:spcBef>
                <a:spcPts val="0"/>
              </a:spcBef>
              <a:spcAft>
                <a:spcPts val="0"/>
              </a:spcAft>
              <a:buFontTx/>
              <a:buChar char="-"/>
              <a:defRPr/>
            </a:pPr>
            <a:r>
              <a:rPr lang="en-GB" sz="1600" dirty="0">
                <a:latin typeface="+mn-lt"/>
                <a:cs typeface="Arial" pitchFamily="34" charset="0"/>
              </a:rPr>
              <a:t>Perceptions of Vietnam veterans</a:t>
            </a:r>
          </a:p>
          <a:p>
            <a:pPr marL="285750" indent="-285750" fontAlgn="auto">
              <a:spcBef>
                <a:spcPts val="0"/>
              </a:spcBef>
              <a:spcAft>
                <a:spcPts val="0"/>
              </a:spcAft>
              <a:buFontTx/>
              <a:buChar char="-"/>
              <a:defRPr/>
            </a:pPr>
            <a:r>
              <a:rPr lang="en-GB" sz="1600" dirty="0">
                <a:latin typeface="+mn-lt"/>
                <a:cs typeface="Arial" pitchFamily="34" charset="0"/>
              </a:rPr>
              <a:t>Homecoming experiences</a:t>
            </a:r>
          </a:p>
          <a:p>
            <a:pPr marL="285750" indent="-285750" fontAlgn="auto">
              <a:spcBef>
                <a:spcPts val="0"/>
              </a:spcBef>
              <a:spcAft>
                <a:spcPts val="0"/>
              </a:spcAft>
              <a:buFontTx/>
              <a:buChar char="-"/>
              <a:defRPr/>
            </a:pPr>
            <a:r>
              <a:rPr lang="en-GB" sz="1600" dirty="0">
                <a:latin typeface="+mn-lt"/>
                <a:cs typeface="Arial" pitchFamily="34" charset="0"/>
              </a:rPr>
              <a:t>‘The Spitting Image’</a:t>
            </a:r>
          </a:p>
          <a:p>
            <a:pPr marL="285750" indent="-285750" fontAlgn="auto">
              <a:spcBef>
                <a:spcPts val="0"/>
              </a:spcBef>
              <a:spcAft>
                <a:spcPts val="0"/>
              </a:spcAft>
              <a:buFontTx/>
              <a:buChar char="-"/>
              <a:defRPr/>
            </a:pPr>
            <a:r>
              <a:rPr lang="en-GB" sz="1600" dirty="0">
                <a:latin typeface="+mn-lt"/>
                <a:cs typeface="Arial" pitchFamily="34" charset="0"/>
              </a:rPr>
              <a:t>Vietnam as Trauma</a:t>
            </a:r>
          </a:p>
          <a:p>
            <a:pPr marL="285750" indent="-285750" fontAlgn="auto">
              <a:spcBef>
                <a:spcPts val="0"/>
              </a:spcBef>
              <a:spcAft>
                <a:spcPts val="0"/>
              </a:spcAft>
              <a:buFontTx/>
              <a:buChar char="-"/>
              <a:defRPr/>
            </a:pPr>
            <a:r>
              <a:rPr lang="en-GB" sz="1600" dirty="0">
                <a:latin typeface="+mn-lt"/>
                <a:cs typeface="Arial" pitchFamily="34" charset="0"/>
              </a:rPr>
              <a:t>Vietnam and Memory</a:t>
            </a:r>
          </a:p>
          <a:p>
            <a:pPr marL="285750" indent="-285750" fontAlgn="auto">
              <a:spcBef>
                <a:spcPts val="0"/>
              </a:spcBef>
              <a:spcAft>
                <a:spcPts val="0"/>
              </a:spcAft>
              <a:buFontTx/>
              <a:buChar char="-"/>
              <a:defRPr/>
            </a:pPr>
            <a:r>
              <a:rPr lang="en-GB" sz="1600" dirty="0">
                <a:latin typeface="+mn-lt"/>
                <a:cs typeface="Arial" pitchFamily="34" charset="0"/>
              </a:rPr>
              <a:t>Vietnam and Memory Industry</a:t>
            </a:r>
          </a:p>
          <a:p>
            <a:pPr marL="285750" indent="-285750" fontAlgn="auto">
              <a:spcBef>
                <a:spcPts val="0"/>
              </a:spcBef>
              <a:spcAft>
                <a:spcPts val="0"/>
              </a:spcAft>
              <a:buFontTx/>
              <a:buChar char="-"/>
              <a:defRPr/>
            </a:pPr>
            <a:endParaRPr lang="en-GB" sz="1600" dirty="0">
              <a:latin typeface="+mn-lt"/>
              <a:cs typeface="Arial" pitchFamily="34" charset="0"/>
            </a:endParaRPr>
          </a:p>
          <a:p>
            <a:pPr fontAlgn="auto">
              <a:spcBef>
                <a:spcPts val="0"/>
              </a:spcBef>
              <a:spcAft>
                <a:spcPts val="0"/>
              </a:spcAft>
              <a:defRPr/>
            </a:pPr>
            <a:r>
              <a:rPr lang="en-GB" sz="1600" dirty="0">
                <a:solidFill>
                  <a:srgbClr val="FFFF00"/>
                </a:solidFill>
                <a:latin typeface="+mn-lt"/>
                <a:cs typeface="Arial" pitchFamily="34" charset="0"/>
              </a:rPr>
              <a:t>Vietnam War Stories</a:t>
            </a:r>
          </a:p>
          <a:p>
            <a:pPr marL="285750" indent="-285750" fontAlgn="auto">
              <a:spcBef>
                <a:spcPts val="0"/>
              </a:spcBef>
              <a:spcAft>
                <a:spcPts val="0"/>
              </a:spcAft>
              <a:buFontTx/>
              <a:buChar char="-"/>
              <a:defRPr/>
            </a:pPr>
            <a:r>
              <a:rPr lang="en-GB" sz="1600" dirty="0">
                <a:latin typeface="+mn-lt"/>
                <a:cs typeface="Arial" pitchFamily="34" charset="0"/>
              </a:rPr>
              <a:t>Narrativizing the Vietnam War</a:t>
            </a:r>
          </a:p>
          <a:p>
            <a:pPr marL="285750" indent="-285750" fontAlgn="auto">
              <a:spcBef>
                <a:spcPts val="0"/>
              </a:spcBef>
              <a:spcAft>
                <a:spcPts val="0"/>
              </a:spcAft>
              <a:buFontTx/>
              <a:buChar char="-"/>
              <a:defRPr/>
            </a:pPr>
            <a:r>
              <a:rPr lang="en-GB" sz="1600" dirty="0">
                <a:latin typeface="+mn-lt"/>
                <a:cs typeface="Arial" pitchFamily="34" charset="0"/>
              </a:rPr>
              <a:t>Vietnam in literature</a:t>
            </a:r>
          </a:p>
          <a:p>
            <a:pPr marL="285750" indent="-285750" fontAlgn="auto">
              <a:spcBef>
                <a:spcPts val="0"/>
              </a:spcBef>
              <a:spcAft>
                <a:spcPts val="0"/>
              </a:spcAft>
              <a:buFontTx/>
              <a:buChar char="-"/>
              <a:defRPr/>
            </a:pPr>
            <a:r>
              <a:rPr lang="en-GB" sz="1600" dirty="0">
                <a:latin typeface="+mn-lt"/>
                <a:cs typeface="Arial" pitchFamily="34" charset="0"/>
              </a:rPr>
              <a:t>John Wayne Syndrome</a:t>
            </a:r>
          </a:p>
          <a:p>
            <a:pPr marL="285750" indent="-285750" fontAlgn="auto">
              <a:spcBef>
                <a:spcPts val="0"/>
              </a:spcBef>
              <a:spcAft>
                <a:spcPts val="0"/>
              </a:spcAft>
              <a:buFontTx/>
              <a:buChar char="-"/>
              <a:defRPr/>
            </a:pPr>
            <a:r>
              <a:rPr lang="en-GB" sz="1600" dirty="0">
                <a:latin typeface="+mn-lt"/>
                <a:cs typeface="Arial" pitchFamily="34" charset="0"/>
              </a:rPr>
              <a:t>Frontier myth</a:t>
            </a:r>
          </a:p>
          <a:p>
            <a:pPr marL="285750" indent="-285750" fontAlgn="auto">
              <a:spcBef>
                <a:spcPts val="0"/>
              </a:spcBef>
              <a:spcAft>
                <a:spcPts val="0"/>
              </a:spcAft>
              <a:buFontTx/>
              <a:buChar char="-"/>
              <a:defRPr/>
            </a:pPr>
            <a:r>
              <a:rPr lang="en-GB" sz="1600" dirty="0">
                <a:latin typeface="+mn-lt"/>
                <a:cs typeface="Arial" pitchFamily="34" charset="0"/>
              </a:rPr>
              <a:t>Hearts of Darkness and odysseys</a:t>
            </a:r>
          </a:p>
          <a:p>
            <a:pPr fontAlgn="auto">
              <a:spcBef>
                <a:spcPts val="0"/>
              </a:spcBef>
              <a:spcAft>
                <a:spcPts val="0"/>
              </a:spcAft>
              <a:defRPr/>
            </a:pPr>
            <a:endParaRPr lang="en-GB" sz="1600" b="1">
              <a:solidFill>
                <a:srgbClr val="FFFF00"/>
              </a:solidFill>
              <a:latin typeface="+mn-lt"/>
              <a:cs typeface="Arial" pitchFamily="34" charset="0"/>
            </a:endParaRPr>
          </a:p>
          <a:p>
            <a:pPr fontAlgn="auto">
              <a:spcBef>
                <a:spcPts val="0"/>
              </a:spcBef>
              <a:spcAft>
                <a:spcPts val="0"/>
              </a:spcAft>
              <a:defRPr/>
            </a:pPr>
            <a:r>
              <a:rPr lang="en-GB" sz="1600" b="1">
                <a:solidFill>
                  <a:srgbClr val="FFFF00"/>
                </a:solidFill>
                <a:latin typeface="+mn-lt"/>
                <a:cs typeface="Arial" pitchFamily="34" charset="0"/>
              </a:rPr>
              <a:t>PART </a:t>
            </a:r>
            <a:r>
              <a:rPr lang="en-GB" sz="1600" b="1" dirty="0">
                <a:solidFill>
                  <a:srgbClr val="FFFF00"/>
                </a:solidFill>
                <a:latin typeface="+mn-lt"/>
                <a:cs typeface="Arial" pitchFamily="34" charset="0"/>
              </a:rPr>
              <a:t>TWO </a:t>
            </a:r>
          </a:p>
          <a:p>
            <a:pPr fontAlgn="auto">
              <a:spcBef>
                <a:spcPts val="0"/>
              </a:spcBef>
              <a:spcAft>
                <a:spcPts val="0"/>
              </a:spcAft>
              <a:defRPr/>
            </a:pPr>
            <a:r>
              <a:rPr lang="en-GB" sz="1600" b="1" dirty="0">
                <a:solidFill>
                  <a:srgbClr val="FFFF00"/>
                </a:solidFill>
                <a:latin typeface="+mn-lt"/>
                <a:cs typeface="Arial" pitchFamily="34" charset="0"/>
              </a:rPr>
              <a:t>INTERPRETING TIM O’BRIEN</a:t>
            </a:r>
          </a:p>
          <a:p>
            <a:pPr fontAlgn="auto">
              <a:spcBef>
                <a:spcPts val="0"/>
              </a:spcBef>
              <a:spcAft>
                <a:spcPts val="0"/>
              </a:spcAft>
              <a:defRPr/>
            </a:pPr>
            <a:endParaRPr lang="en-GB" sz="1600" b="1" dirty="0">
              <a:solidFill>
                <a:srgbClr val="FFFF00"/>
              </a:solidFill>
              <a:latin typeface="+mn-lt"/>
              <a:cs typeface="Arial" pitchFamily="34" charset="0"/>
            </a:endParaRPr>
          </a:p>
          <a:p>
            <a:pPr fontAlgn="auto">
              <a:spcBef>
                <a:spcPts val="0"/>
              </a:spcBef>
              <a:spcAft>
                <a:spcPts val="0"/>
              </a:spcAft>
              <a:defRPr/>
            </a:pPr>
            <a:r>
              <a:rPr lang="en-GB" sz="1600" dirty="0">
                <a:solidFill>
                  <a:srgbClr val="FFFF00"/>
                </a:solidFill>
                <a:latin typeface="+mn-lt"/>
                <a:cs typeface="Arial" pitchFamily="34" charset="0"/>
              </a:rPr>
              <a:t>Vietnam War and Postmodernism</a:t>
            </a:r>
            <a:r>
              <a:rPr lang="en-GB" sz="1600" dirty="0">
                <a:latin typeface="+mn-lt"/>
                <a:cs typeface="Arial" pitchFamily="34" charset="0"/>
              </a:rPr>
              <a:t> </a:t>
            </a:r>
          </a:p>
          <a:p>
            <a:pPr marL="285750" indent="-285750" fontAlgn="auto">
              <a:spcBef>
                <a:spcPts val="0"/>
              </a:spcBef>
              <a:spcAft>
                <a:spcPts val="0"/>
              </a:spcAft>
              <a:buFontTx/>
              <a:buChar char="-"/>
              <a:defRPr/>
            </a:pPr>
            <a:r>
              <a:rPr lang="en-GB" sz="1600" dirty="0">
                <a:cs typeface="Arial" pitchFamily="34" charset="0"/>
              </a:rPr>
              <a:t>Vietnam War in language</a:t>
            </a:r>
          </a:p>
          <a:p>
            <a:pPr marL="285750" indent="-285750" fontAlgn="auto">
              <a:spcBef>
                <a:spcPts val="0"/>
              </a:spcBef>
              <a:spcAft>
                <a:spcPts val="0"/>
              </a:spcAft>
              <a:buFontTx/>
              <a:buChar char="-"/>
              <a:defRPr/>
            </a:pPr>
            <a:r>
              <a:rPr lang="en-GB" sz="1600" dirty="0">
                <a:latin typeface="+mn-lt"/>
                <a:cs typeface="Arial" pitchFamily="34" charset="0"/>
              </a:rPr>
              <a:t>Michael Herr, Fredric Jameson</a:t>
            </a:r>
          </a:p>
          <a:p>
            <a:pPr marL="285750" indent="-285750" fontAlgn="auto">
              <a:spcBef>
                <a:spcPts val="0"/>
              </a:spcBef>
              <a:spcAft>
                <a:spcPts val="0"/>
              </a:spcAft>
              <a:buFontTx/>
              <a:buChar char="-"/>
              <a:defRPr/>
            </a:pPr>
            <a:r>
              <a:rPr lang="en-GB" sz="1600" dirty="0">
                <a:latin typeface="+mn-lt"/>
                <a:cs typeface="Arial" pitchFamily="34" charset="0"/>
              </a:rPr>
              <a:t>Questioning of form and structure</a:t>
            </a:r>
          </a:p>
          <a:p>
            <a:pPr marL="285750" indent="-285750" fontAlgn="auto">
              <a:spcBef>
                <a:spcPts val="0"/>
              </a:spcBef>
              <a:spcAft>
                <a:spcPts val="0"/>
              </a:spcAft>
              <a:buFontTx/>
              <a:buChar char="-"/>
              <a:defRPr/>
            </a:pPr>
            <a:r>
              <a:rPr lang="en-GB" sz="1600" dirty="0">
                <a:latin typeface="+mn-lt"/>
                <a:cs typeface="Arial" pitchFamily="34" charset="0"/>
              </a:rPr>
              <a:t>Questioning of knowledge and truth</a:t>
            </a:r>
          </a:p>
          <a:p>
            <a:pPr marL="285750" indent="-285750" fontAlgn="auto">
              <a:spcBef>
                <a:spcPts val="0"/>
              </a:spcBef>
              <a:spcAft>
                <a:spcPts val="0"/>
              </a:spcAft>
              <a:buFontTx/>
              <a:buChar char="-"/>
              <a:defRPr/>
            </a:pPr>
            <a:r>
              <a:rPr lang="en-GB" sz="1600" dirty="0">
                <a:latin typeface="+mn-lt"/>
                <a:cs typeface="Arial" pitchFamily="34" charset="0"/>
              </a:rPr>
              <a:t>Flattening of time and space</a:t>
            </a:r>
          </a:p>
          <a:p>
            <a:pPr marL="285750" indent="-285750" fontAlgn="auto">
              <a:spcBef>
                <a:spcPts val="0"/>
              </a:spcBef>
              <a:spcAft>
                <a:spcPts val="0"/>
              </a:spcAft>
              <a:buFontTx/>
              <a:buChar char="-"/>
              <a:defRPr/>
            </a:pPr>
            <a:r>
              <a:rPr lang="en-GB" sz="1600" dirty="0">
                <a:latin typeface="+mn-lt"/>
                <a:cs typeface="Arial" pitchFamily="34" charset="0"/>
              </a:rPr>
              <a:t>O’Brien as postmodernist</a:t>
            </a:r>
          </a:p>
          <a:p>
            <a:pPr marL="285750" indent="-285750" fontAlgn="auto">
              <a:spcBef>
                <a:spcPts val="0"/>
              </a:spcBef>
              <a:spcAft>
                <a:spcPts val="0"/>
              </a:spcAft>
              <a:buFontTx/>
              <a:buChar char="-"/>
              <a:defRPr/>
            </a:pPr>
            <a:r>
              <a:rPr lang="en-GB" sz="1600" dirty="0">
                <a:latin typeface="+mn-lt"/>
                <a:cs typeface="Arial" pitchFamily="34" charset="0"/>
              </a:rPr>
              <a:t>O’Brien as modernist</a:t>
            </a:r>
          </a:p>
          <a:p>
            <a:pPr fontAlgn="auto">
              <a:spcBef>
                <a:spcPts val="0"/>
              </a:spcBef>
              <a:spcAft>
                <a:spcPts val="0"/>
              </a:spcAft>
              <a:defRPr/>
            </a:pPr>
            <a:endParaRPr lang="en-GB" sz="1600" dirty="0">
              <a:latin typeface="+mn-lt"/>
              <a:cs typeface="Arial" pitchFamily="34" charset="0"/>
            </a:endParaRPr>
          </a:p>
          <a:p>
            <a:pPr fontAlgn="auto">
              <a:spcBef>
                <a:spcPts val="0"/>
              </a:spcBef>
              <a:spcAft>
                <a:spcPts val="0"/>
              </a:spcAft>
              <a:defRPr/>
            </a:pPr>
            <a:r>
              <a:rPr lang="en-GB" sz="1600" dirty="0">
                <a:solidFill>
                  <a:srgbClr val="FFFF00"/>
                </a:solidFill>
                <a:latin typeface="+mn-lt"/>
                <a:cs typeface="Arial" pitchFamily="34" charset="0"/>
              </a:rPr>
              <a:t>How to Tell a True War Story?</a:t>
            </a:r>
          </a:p>
          <a:p>
            <a:pPr fontAlgn="auto">
              <a:spcBef>
                <a:spcPts val="0"/>
              </a:spcBef>
              <a:spcAft>
                <a:spcPts val="0"/>
              </a:spcAft>
              <a:defRPr/>
            </a:pPr>
            <a:endParaRPr lang="en-GB" sz="1400" b="1" dirty="0">
              <a:latin typeface="+mn-lt"/>
              <a:cs typeface="Arial" pitchFamily="34" charset="0"/>
            </a:endParaRPr>
          </a:p>
        </p:txBody>
      </p:sp>
    </p:spTree>
    <p:extLst>
      <p:ext uri="{BB962C8B-B14F-4D97-AF65-F5344CB8AC3E}">
        <p14:creationId xmlns:p14="http://schemas.microsoft.com/office/powerpoint/2010/main" val="2753034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0E8B9-C63D-49A7-B722-4E131EB72C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3D420B-36D9-4CFE-BF8B-30B1D54A4E5C}"/>
              </a:ext>
            </a:extLst>
          </p:cNvPr>
          <p:cNvSpPr>
            <a:spLocks noGrp="1"/>
          </p:cNvSpPr>
          <p:nvPr>
            <p:ph idx="1"/>
          </p:nvPr>
        </p:nvSpPr>
        <p:spPr/>
        <p:txBody>
          <a:bodyPr/>
          <a:lstStyle/>
          <a:p>
            <a:pPr marL="0" indent="0" fontAlgn="auto">
              <a:spcBef>
                <a:spcPts val="0"/>
              </a:spcBef>
              <a:spcAft>
                <a:spcPts val="0"/>
              </a:spcAft>
              <a:buNone/>
              <a:defRPr/>
            </a:pPr>
            <a:r>
              <a:rPr lang="en-GB" sz="3600" b="1" dirty="0">
                <a:solidFill>
                  <a:srgbClr val="FFFF00"/>
                </a:solidFill>
                <a:latin typeface="+mn-lt"/>
                <a:cs typeface="Arial" pitchFamily="34" charset="0"/>
              </a:rPr>
              <a:t>PART ONE: </a:t>
            </a:r>
          </a:p>
          <a:p>
            <a:pPr marL="0" indent="0" fontAlgn="auto">
              <a:spcBef>
                <a:spcPts val="0"/>
              </a:spcBef>
              <a:spcAft>
                <a:spcPts val="0"/>
              </a:spcAft>
              <a:buNone/>
              <a:defRPr/>
            </a:pPr>
            <a:r>
              <a:rPr lang="en-GB" sz="3600" b="1" dirty="0">
                <a:solidFill>
                  <a:srgbClr val="FFFF00"/>
                </a:solidFill>
                <a:latin typeface="+mn-lt"/>
                <a:cs typeface="Arial" pitchFamily="34" charset="0"/>
              </a:rPr>
              <a:t>NARRATIVISING THE VIETNAM WAR</a:t>
            </a:r>
          </a:p>
          <a:p>
            <a:endParaRPr lang="en-GB" dirty="0"/>
          </a:p>
        </p:txBody>
      </p:sp>
    </p:spTree>
    <p:extLst>
      <p:ext uri="{BB962C8B-B14F-4D97-AF65-F5344CB8AC3E}">
        <p14:creationId xmlns:p14="http://schemas.microsoft.com/office/powerpoint/2010/main" val="995266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88640"/>
            <a:ext cx="8001000" cy="1524000"/>
          </a:xfrm>
        </p:spPr>
        <p:txBody>
          <a:bodyPr/>
          <a:lstStyle/>
          <a:p>
            <a:r>
              <a:rPr lang="en-GB"/>
              <a:t>Tim O’Brien</a:t>
            </a:r>
            <a:endParaRPr lang="en-GB" dirty="0"/>
          </a:p>
        </p:txBody>
      </p:sp>
      <p:sp>
        <p:nvSpPr>
          <p:cNvPr id="3" name="Content Placeholder 2"/>
          <p:cNvSpPr>
            <a:spLocks noGrp="1"/>
          </p:cNvSpPr>
          <p:nvPr>
            <p:ph idx="1"/>
          </p:nvPr>
        </p:nvSpPr>
        <p:spPr>
          <a:xfrm>
            <a:off x="571500" y="3025554"/>
            <a:ext cx="6160740" cy="3427782"/>
          </a:xfrm>
        </p:spPr>
        <p:txBody>
          <a:bodyPr numCol="2" spcCol="360000">
            <a:normAutofit fontScale="77500" lnSpcReduction="20000"/>
          </a:bodyPr>
          <a:lstStyle/>
          <a:p>
            <a:r>
              <a:rPr lang="en-GB" sz="2600" i="1" dirty="0"/>
              <a:t>If I Die in a Combat Zone, Box Me Up and Ship Me Home</a:t>
            </a:r>
            <a:r>
              <a:rPr lang="en-GB" sz="2600" dirty="0"/>
              <a:t> (1973)</a:t>
            </a:r>
          </a:p>
          <a:p>
            <a:r>
              <a:rPr lang="en-GB" sz="2600" i="1" dirty="0"/>
              <a:t>Northern Lights </a:t>
            </a:r>
            <a:r>
              <a:rPr lang="en-GB" sz="2600" dirty="0"/>
              <a:t>(1975)</a:t>
            </a:r>
          </a:p>
          <a:p>
            <a:r>
              <a:rPr lang="en-GB" sz="2600" i="1" dirty="0"/>
              <a:t>Going After </a:t>
            </a:r>
            <a:r>
              <a:rPr lang="en-GB" sz="2600" i="1" dirty="0" err="1"/>
              <a:t>Cacciato</a:t>
            </a:r>
            <a:r>
              <a:rPr lang="en-GB" sz="2600" dirty="0"/>
              <a:t> (1978)</a:t>
            </a:r>
          </a:p>
          <a:p>
            <a:r>
              <a:rPr lang="en-GB" sz="2600" i="1" dirty="0"/>
              <a:t>The Nuclear Age</a:t>
            </a:r>
            <a:r>
              <a:rPr lang="en-GB" sz="2600" dirty="0"/>
              <a:t> (1985) </a:t>
            </a:r>
          </a:p>
          <a:p>
            <a:endParaRPr lang="en-GB" sz="2600" i="1" dirty="0"/>
          </a:p>
          <a:p>
            <a:r>
              <a:rPr lang="en-GB" sz="2600" i="1" dirty="0"/>
              <a:t>The Things They Carried</a:t>
            </a:r>
            <a:r>
              <a:rPr lang="en-GB" sz="2600" dirty="0"/>
              <a:t> (1990) </a:t>
            </a:r>
          </a:p>
          <a:p>
            <a:r>
              <a:rPr lang="en-GB" sz="2600" i="1" dirty="0"/>
              <a:t>In the Lake of the Woods</a:t>
            </a:r>
            <a:r>
              <a:rPr lang="en-GB" sz="2600" dirty="0"/>
              <a:t> (1994)</a:t>
            </a:r>
          </a:p>
          <a:p>
            <a:r>
              <a:rPr lang="en-GB" sz="2600" i="1" dirty="0"/>
              <a:t>Tomcat in Love</a:t>
            </a:r>
            <a:r>
              <a:rPr lang="en-GB" sz="2600" dirty="0"/>
              <a:t> (1998)</a:t>
            </a:r>
          </a:p>
          <a:p>
            <a:r>
              <a:rPr lang="en-GB" sz="2600" i="1" dirty="0"/>
              <a:t>July, July</a:t>
            </a:r>
            <a:r>
              <a:rPr lang="en-GB" sz="2600" dirty="0"/>
              <a:t> (2002)</a:t>
            </a:r>
          </a:p>
          <a:p>
            <a:r>
              <a:rPr lang="en-GB" sz="2600" i="1" dirty="0"/>
              <a:t>Dad's Maybe Book</a:t>
            </a:r>
            <a:r>
              <a:rPr lang="en-GB" sz="2600" dirty="0"/>
              <a:t> (2019)</a:t>
            </a:r>
          </a:p>
          <a:p>
            <a:pPr marL="0" indent="0">
              <a:buNone/>
            </a:pPr>
            <a:endParaRPr lang="en-GB" dirty="0"/>
          </a:p>
        </p:txBody>
      </p:sp>
      <p:pic>
        <p:nvPicPr>
          <p:cNvPr id="4" name="Picture 3"/>
          <p:cNvPicPr>
            <a:picLocks noChangeAspect="1"/>
          </p:cNvPicPr>
          <p:nvPr/>
        </p:nvPicPr>
        <p:blipFill>
          <a:blip r:embed="rId2"/>
          <a:stretch>
            <a:fillRect/>
          </a:stretch>
        </p:blipFill>
        <p:spPr>
          <a:xfrm>
            <a:off x="6732240" y="301080"/>
            <a:ext cx="2290567" cy="2276872"/>
          </a:xfrm>
          <a:prstGeom prst="rect">
            <a:avLst/>
          </a:prstGeom>
        </p:spPr>
      </p:pic>
      <p:pic>
        <p:nvPicPr>
          <p:cNvPr id="5" name="Picture 4"/>
          <p:cNvPicPr>
            <a:picLocks noChangeAspect="1"/>
          </p:cNvPicPr>
          <p:nvPr/>
        </p:nvPicPr>
        <p:blipFill>
          <a:blip r:embed="rId3"/>
          <a:stretch>
            <a:fillRect/>
          </a:stretch>
        </p:blipFill>
        <p:spPr>
          <a:xfrm>
            <a:off x="6732240" y="3008785"/>
            <a:ext cx="2400300" cy="3653257"/>
          </a:xfrm>
          <a:prstGeom prst="rect">
            <a:avLst/>
          </a:prstGeom>
        </p:spPr>
      </p:pic>
      <p:sp>
        <p:nvSpPr>
          <p:cNvPr id="7" name="TextBox 6">
            <a:extLst>
              <a:ext uri="{FF2B5EF4-FFF2-40B4-BE49-F238E27FC236}">
                <a16:creationId xmlns:a16="http://schemas.microsoft.com/office/drawing/2014/main" id="{5727EC7B-5D50-482E-B1C7-09ABA2689C21}"/>
              </a:ext>
            </a:extLst>
          </p:cNvPr>
          <p:cNvSpPr txBox="1"/>
          <p:nvPr/>
        </p:nvSpPr>
        <p:spPr>
          <a:xfrm>
            <a:off x="571500" y="1474465"/>
            <a:ext cx="6013648" cy="1384995"/>
          </a:xfrm>
          <a:prstGeom prst="rect">
            <a:avLst/>
          </a:prstGeom>
          <a:noFill/>
        </p:spPr>
        <p:txBody>
          <a:bodyPr wrap="square">
            <a:spAutoFit/>
          </a:bodyPr>
          <a:lstStyle/>
          <a:p>
            <a:pPr marL="457200" indent="-457200">
              <a:buFont typeface="Arial" panose="020B0604020202020204" pitchFamily="34" charset="0"/>
              <a:buChar char="•"/>
            </a:pPr>
            <a:r>
              <a:rPr lang="en-GB" sz="2800" dirty="0">
                <a:latin typeface="+mn-lt"/>
              </a:rPr>
              <a:t>b. 1941; grew up in Worthington, Minnesota</a:t>
            </a:r>
          </a:p>
          <a:p>
            <a:pPr marL="457200" indent="-457200">
              <a:buFont typeface="Arial" panose="020B0604020202020204" pitchFamily="34" charset="0"/>
              <a:buChar char="•"/>
            </a:pPr>
            <a:r>
              <a:rPr lang="en-GB" sz="2800" dirty="0">
                <a:latin typeface="+mn-lt"/>
              </a:rPr>
              <a:t>Served in Vietnam 1969—70</a:t>
            </a:r>
          </a:p>
        </p:txBody>
      </p:sp>
    </p:spTree>
    <p:extLst>
      <p:ext uri="{BB962C8B-B14F-4D97-AF65-F5344CB8AC3E}">
        <p14:creationId xmlns:p14="http://schemas.microsoft.com/office/powerpoint/2010/main" val="1945952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420888"/>
            <a:ext cx="8892480" cy="1548581"/>
          </a:xfrm>
        </p:spPr>
        <p:txBody>
          <a:bodyPr>
            <a:noAutofit/>
          </a:bodyPr>
          <a:lstStyle/>
          <a:p>
            <a:pPr algn="ctr"/>
            <a:r>
              <a:rPr lang="en-GB" sz="3600" dirty="0"/>
              <a:t>What did you make of the assigned readings and the documentary?</a:t>
            </a:r>
            <a:br>
              <a:rPr lang="en-GB" sz="3600" dirty="0"/>
            </a:br>
            <a:br>
              <a:rPr lang="en-GB" sz="3600" dirty="0"/>
            </a:br>
            <a:r>
              <a:rPr lang="en-GB" sz="3600" dirty="0"/>
              <a:t>Are there any themes you particularly want to discuss in relation to them?</a:t>
            </a:r>
            <a:br>
              <a:rPr lang="en-GB" sz="3600" dirty="0"/>
            </a:br>
            <a:br>
              <a:rPr lang="en-GB" sz="3600" dirty="0"/>
            </a:br>
            <a:r>
              <a:rPr lang="en-GB" sz="3600" dirty="0"/>
              <a:t>Did you have any favourite chapters/stories in</a:t>
            </a:r>
            <a:r>
              <a:rPr lang="en-GB" sz="3600" i="1" dirty="0"/>
              <a:t> The Things They Carried</a:t>
            </a:r>
            <a:r>
              <a:rPr lang="en-GB" sz="3600" dirty="0"/>
              <a:t>?</a:t>
            </a:r>
          </a:p>
        </p:txBody>
      </p:sp>
    </p:spTree>
    <p:extLst>
      <p:ext uri="{BB962C8B-B14F-4D97-AF65-F5344CB8AC3E}">
        <p14:creationId xmlns:p14="http://schemas.microsoft.com/office/powerpoint/2010/main" val="2271741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268" y="399729"/>
            <a:ext cx="8001000" cy="1524000"/>
          </a:xfrm>
        </p:spPr>
        <p:txBody>
          <a:bodyPr/>
          <a:lstStyle/>
          <a:p>
            <a:pPr algn="ctr"/>
            <a:r>
              <a:rPr lang="en-GB" dirty="0"/>
              <a:t>Themes</a:t>
            </a:r>
          </a:p>
        </p:txBody>
      </p:sp>
      <p:sp>
        <p:nvSpPr>
          <p:cNvPr id="3" name="Content Placeholder 2"/>
          <p:cNvSpPr>
            <a:spLocks noGrp="1"/>
          </p:cNvSpPr>
          <p:nvPr>
            <p:ph idx="1"/>
          </p:nvPr>
        </p:nvSpPr>
        <p:spPr>
          <a:xfrm>
            <a:off x="571500" y="1628800"/>
            <a:ext cx="8001000" cy="4475285"/>
          </a:xfrm>
        </p:spPr>
        <p:txBody>
          <a:bodyPr>
            <a:normAutofit/>
          </a:bodyPr>
          <a:lstStyle/>
          <a:p>
            <a:r>
              <a:rPr lang="en-GB" sz="3200" dirty="0"/>
              <a:t>War (</a:t>
            </a:r>
            <a:r>
              <a:rPr lang="en-GB" sz="3200" i="1" dirty="0"/>
              <a:t>duh!?</a:t>
            </a:r>
            <a:r>
              <a:rPr lang="en-GB" sz="3200" dirty="0"/>
              <a:t>)</a:t>
            </a:r>
          </a:p>
          <a:p>
            <a:r>
              <a:rPr lang="en-GB" sz="3200" dirty="0"/>
              <a:t>Memory</a:t>
            </a:r>
          </a:p>
          <a:p>
            <a:r>
              <a:rPr lang="en-GB" sz="3200" dirty="0"/>
              <a:t>Truth</a:t>
            </a:r>
          </a:p>
          <a:p>
            <a:r>
              <a:rPr lang="en-GB" sz="3200" dirty="0"/>
              <a:t>Boundaries between fact and fiction</a:t>
            </a:r>
          </a:p>
          <a:p>
            <a:r>
              <a:rPr lang="en-GB" sz="3200" dirty="0"/>
              <a:t>Relationship between authors’ experiences and their writing</a:t>
            </a:r>
          </a:p>
        </p:txBody>
      </p:sp>
    </p:spTree>
    <p:extLst>
      <p:ext uri="{BB962C8B-B14F-4D97-AF65-F5344CB8AC3E}">
        <p14:creationId xmlns:p14="http://schemas.microsoft.com/office/powerpoint/2010/main" val="2278684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A410DA-A690-4E66-9F7D-34638560D048}"/>
              </a:ext>
            </a:extLst>
          </p:cNvPr>
          <p:cNvPicPr>
            <a:picLocks noChangeAspect="1"/>
          </p:cNvPicPr>
          <p:nvPr/>
        </p:nvPicPr>
        <p:blipFill>
          <a:blip r:embed="rId2"/>
          <a:stretch>
            <a:fillRect/>
          </a:stretch>
        </p:blipFill>
        <p:spPr>
          <a:xfrm>
            <a:off x="6695728" y="198872"/>
            <a:ext cx="2448272" cy="3257576"/>
          </a:xfrm>
          <a:prstGeom prst="rect">
            <a:avLst/>
          </a:prstGeom>
        </p:spPr>
      </p:pic>
      <p:sp>
        <p:nvSpPr>
          <p:cNvPr id="5" name="TextBox 4">
            <a:extLst>
              <a:ext uri="{FF2B5EF4-FFF2-40B4-BE49-F238E27FC236}">
                <a16:creationId xmlns:a16="http://schemas.microsoft.com/office/drawing/2014/main" id="{7013E5C0-1C55-4F4A-A556-A4EC09596C5F}"/>
              </a:ext>
            </a:extLst>
          </p:cNvPr>
          <p:cNvSpPr txBox="1"/>
          <p:nvPr/>
        </p:nvSpPr>
        <p:spPr>
          <a:xfrm>
            <a:off x="5489848" y="3390302"/>
            <a:ext cx="3654152" cy="3447098"/>
          </a:xfrm>
          <a:prstGeom prst="rect">
            <a:avLst/>
          </a:prstGeom>
          <a:solidFill>
            <a:schemeClr val="bg2"/>
          </a:solidFill>
        </p:spPr>
        <p:txBody>
          <a:bodyPr wrap="square">
            <a:spAutoFit/>
          </a:bodyPr>
          <a:lstStyle/>
          <a:p>
            <a:pPr marL="1200150" lvl="2" indent="-285750" algn="r">
              <a:buFontTx/>
              <a:buChar char="-"/>
            </a:pPr>
            <a:r>
              <a:rPr lang="en-GB" dirty="0">
                <a:latin typeface="+mn-lt"/>
              </a:rPr>
              <a:t>Orhan Pamuk, translated by </a:t>
            </a:r>
            <a:r>
              <a:rPr lang="en-GB" dirty="0" err="1">
                <a:latin typeface="+mn-lt"/>
              </a:rPr>
              <a:t>Nazım</a:t>
            </a:r>
            <a:r>
              <a:rPr lang="en-GB" dirty="0">
                <a:latin typeface="+mn-lt"/>
              </a:rPr>
              <a:t> </a:t>
            </a:r>
            <a:r>
              <a:rPr lang="en-GB" dirty="0" err="1">
                <a:latin typeface="+mn-lt"/>
              </a:rPr>
              <a:t>Dikbaş</a:t>
            </a:r>
            <a:r>
              <a:rPr lang="en-GB" dirty="0">
                <a:latin typeface="+mn-lt"/>
              </a:rPr>
              <a:t>, </a:t>
            </a:r>
            <a:r>
              <a:rPr lang="en-GB" i="1" dirty="0">
                <a:latin typeface="+mn-lt"/>
              </a:rPr>
              <a:t>The Naïve and Sentimental Novelist: Understanding What Happens When We Write and Read Novels </a:t>
            </a:r>
            <a:r>
              <a:rPr lang="en-GB" dirty="0">
                <a:latin typeface="+mn-lt"/>
              </a:rPr>
              <a:t>(London: Faber and Faber, 2010), p. 35.</a:t>
            </a:r>
          </a:p>
          <a:p>
            <a:pPr algn="just"/>
            <a:r>
              <a:rPr lang="en-GB" sz="2000" dirty="0">
                <a:latin typeface="+mn-lt"/>
              </a:rPr>
              <a:t>	</a:t>
            </a:r>
            <a:endParaRPr lang="en-GB" dirty="0"/>
          </a:p>
        </p:txBody>
      </p:sp>
      <p:sp>
        <p:nvSpPr>
          <p:cNvPr id="6" name="TextBox 5">
            <a:extLst>
              <a:ext uri="{FF2B5EF4-FFF2-40B4-BE49-F238E27FC236}">
                <a16:creationId xmlns:a16="http://schemas.microsoft.com/office/drawing/2014/main" id="{221810E3-CD38-434C-8778-008ACDEAB1CD}"/>
              </a:ext>
            </a:extLst>
          </p:cNvPr>
          <p:cNvSpPr txBox="1"/>
          <p:nvPr/>
        </p:nvSpPr>
        <p:spPr>
          <a:xfrm>
            <a:off x="0" y="0"/>
            <a:ext cx="6695728" cy="7128784"/>
          </a:xfrm>
          <a:prstGeom prst="rect">
            <a:avLst/>
          </a:prstGeom>
          <a:noFill/>
        </p:spPr>
        <p:txBody>
          <a:bodyPr wrap="square" lIns="540000" tIns="360000" rIns="540000" bIns="360000" rtlCol="0">
            <a:spAutoFit/>
          </a:bodyPr>
          <a:lstStyle/>
          <a:p>
            <a:pPr algn="just"/>
            <a:r>
              <a:rPr lang="en-GB" sz="2200" dirty="0">
                <a:latin typeface="+mn-lt"/>
              </a:rPr>
              <a:t>“The art of the novel draws its power from the </a:t>
            </a:r>
            <a:r>
              <a:rPr lang="en-GB" sz="2200" i="1" dirty="0">
                <a:solidFill>
                  <a:srgbClr val="FFFF00"/>
                </a:solidFill>
                <a:latin typeface="+mn-lt"/>
              </a:rPr>
              <a:t>absence of a perfect consensus</a:t>
            </a:r>
            <a:r>
              <a:rPr lang="en-GB" sz="2200" dirty="0">
                <a:latin typeface="+mn-lt"/>
              </a:rPr>
              <a:t> between writer and reader on the understanding of fiction. </a:t>
            </a:r>
            <a:r>
              <a:rPr lang="en-GB" sz="2200" dirty="0">
                <a:solidFill>
                  <a:srgbClr val="FFFF00"/>
                </a:solidFill>
                <a:latin typeface="+mn-lt"/>
              </a:rPr>
              <a:t>Readers and authors acknowledge and agree on the fact that novels are neither completely imaginary nor completely factual</a:t>
            </a:r>
            <a:r>
              <a:rPr lang="en-GB" sz="2200" dirty="0">
                <a:latin typeface="+mn-lt"/>
              </a:rPr>
              <a:t>. But as we read a novel, word after word, sentence after sentence, this awareness is transformed into questioning, into a strong and focused curiosity. </a:t>
            </a:r>
            <a:r>
              <a:rPr lang="en-GB" sz="2200" dirty="0">
                <a:solidFill>
                  <a:srgbClr val="FFFF00"/>
                </a:solidFill>
                <a:latin typeface="+mn-lt"/>
              </a:rPr>
              <a:t>Clearly the writer must have experienced something of that sort, the reader thinks, but perhaps he has exaggerated or imagined part of it. Or on the contrary, the reader, presuming that writers are capable of writing only what they have experienced, may begin to imagine the ‘truth’ about the writer.</a:t>
            </a:r>
            <a:r>
              <a:rPr lang="en-GB" sz="2200" dirty="0">
                <a:latin typeface="+mn-lt"/>
              </a:rPr>
              <a:t>”</a:t>
            </a:r>
          </a:p>
          <a:p>
            <a:pPr marL="1200150" lvl="2" indent="-285750" algn="r">
              <a:buFontTx/>
              <a:buChar char="-"/>
            </a:pPr>
            <a:endParaRPr lang="en-GB" sz="2000" dirty="0">
              <a:latin typeface="+mn-lt"/>
            </a:endParaRPr>
          </a:p>
        </p:txBody>
      </p:sp>
    </p:spTree>
    <p:extLst>
      <p:ext uri="{BB962C8B-B14F-4D97-AF65-F5344CB8AC3E}">
        <p14:creationId xmlns:p14="http://schemas.microsoft.com/office/powerpoint/2010/main" val="3503951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1501" y="381001"/>
            <a:ext cx="8001000" cy="1524000"/>
          </a:xfrm>
        </p:spPr>
        <p:txBody>
          <a:bodyPr/>
          <a:lstStyle/>
          <a:p>
            <a:r>
              <a:rPr lang="en-GB" dirty="0"/>
              <a:t>Epitextual front matter in </a:t>
            </a:r>
            <a:r>
              <a:rPr lang="en-GB" i="1" dirty="0"/>
              <a:t>The Things They Carried</a:t>
            </a:r>
            <a:endParaRPr lang="en-GB" dirty="0"/>
          </a:p>
        </p:txBody>
      </p:sp>
      <p:sp>
        <p:nvSpPr>
          <p:cNvPr id="5" name="Content Placeholder 4"/>
          <p:cNvSpPr>
            <a:spLocks noGrp="1"/>
          </p:cNvSpPr>
          <p:nvPr>
            <p:ph sz="half" idx="2"/>
          </p:nvPr>
        </p:nvSpPr>
        <p:spPr>
          <a:xfrm>
            <a:off x="547183" y="1927414"/>
            <a:ext cx="3712467" cy="4692351"/>
          </a:xfrm>
        </p:spPr>
        <p:txBody>
          <a:bodyPr>
            <a:normAutofit/>
          </a:bodyPr>
          <a:lstStyle/>
          <a:p>
            <a:pPr marL="0" indent="0">
              <a:buNone/>
            </a:pPr>
            <a:r>
              <a:rPr lang="en-GB" sz="2600" i="1" dirty="0">
                <a:solidFill>
                  <a:schemeClr val="tx2">
                    <a:alpha val="70000"/>
                  </a:schemeClr>
                </a:solidFill>
              </a:rPr>
              <a:t>This is a work of fiction, except for a few details regarding  the author’s own life, all the incidents, names and characters are imaginary.</a:t>
            </a:r>
            <a:endParaRPr lang="en-GB" sz="2600" dirty="0">
              <a:solidFill>
                <a:schemeClr val="tx2">
                  <a:alpha val="70000"/>
                </a:schemeClr>
              </a:solidFill>
            </a:endParaRPr>
          </a:p>
          <a:p>
            <a:endParaRPr lang="en-GB" sz="2000" dirty="0"/>
          </a:p>
        </p:txBody>
      </p:sp>
      <p:sp>
        <p:nvSpPr>
          <p:cNvPr id="7" name="Content Placeholder 6"/>
          <p:cNvSpPr>
            <a:spLocks noGrp="1"/>
          </p:cNvSpPr>
          <p:nvPr>
            <p:ph sz="quarter" idx="4"/>
          </p:nvPr>
        </p:nvSpPr>
        <p:spPr>
          <a:xfrm>
            <a:off x="4709158" y="1905001"/>
            <a:ext cx="3863342" cy="4476327"/>
          </a:xfrm>
        </p:spPr>
        <p:txBody>
          <a:bodyPr>
            <a:normAutofit fontScale="92500"/>
          </a:bodyPr>
          <a:lstStyle/>
          <a:p>
            <a:pPr marL="0" indent="0" algn="r">
              <a:buNone/>
            </a:pPr>
            <a:r>
              <a:rPr lang="en-GB" sz="2800" i="1" dirty="0">
                <a:solidFill>
                  <a:srgbClr val="FFFF00">
                    <a:alpha val="70000"/>
                  </a:srgbClr>
                </a:solidFill>
              </a:rPr>
              <a:t>This book is lovingly dedicated to</a:t>
            </a:r>
            <a:r>
              <a:rPr lang="en-GB" sz="2800" dirty="0">
                <a:solidFill>
                  <a:srgbClr val="FFFF00">
                    <a:alpha val="70000"/>
                  </a:srgbClr>
                </a:solidFill>
              </a:rPr>
              <a:t> </a:t>
            </a:r>
            <a:r>
              <a:rPr lang="en-GB" sz="2800" i="1" dirty="0">
                <a:solidFill>
                  <a:srgbClr val="FFFF00">
                    <a:alpha val="70000"/>
                  </a:srgbClr>
                </a:solidFill>
              </a:rPr>
              <a:t>the men of Alpha Company, and in particular</a:t>
            </a:r>
            <a:r>
              <a:rPr lang="en-GB" sz="2800" dirty="0">
                <a:solidFill>
                  <a:srgbClr val="FFFF00">
                    <a:alpha val="70000"/>
                  </a:srgbClr>
                </a:solidFill>
              </a:rPr>
              <a:t> </a:t>
            </a:r>
            <a:r>
              <a:rPr lang="en-GB" sz="2800" i="1" dirty="0">
                <a:solidFill>
                  <a:srgbClr val="FFFF00">
                    <a:alpha val="70000"/>
                  </a:srgbClr>
                </a:solidFill>
              </a:rPr>
              <a:t>to Jimmy Cross, Norman Bowker, Rat Kiley, Mitchell Sanders, Henry Dobbins, and Kiowa</a:t>
            </a:r>
            <a:endParaRPr lang="en-GB" sz="2800" dirty="0">
              <a:solidFill>
                <a:srgbClr val="FFFF00">
                  <a:alpha val="70000"/>
                </a:srgbClr>
              </a:solidFill>
            </a:endParaRPr>
          </a:p>
          <a:p>
            <a:endParaRPr lang="en-GB" dirty="0"/>
          </a:p>
        </p:txBody>
      </p:sp>
      <p:sp>
        <p:nvSpPr>
          <p:cNvPr id="8" name="Text Placeholder 7"/>
          <p:cNvSpPr>
            <a:spLocks noGrp="1"/>
          </p:cNvSpPr>
          <p:nvPr>
            <p:ph type="body" sz="quarter" idx="3"/>
          </p:nvPr>
        </p:nvSpPr>
        <p:spPr/>
        <p:txBody>
          <a:bodyPr/>
          <a:lstStyle/>
          <a:p>
            <a:endParaRPr lang="en-GB" dirty="0"/>
          </a:p>
        </p:txBody>
      </p:sp>
      <p:sp>
        <p:nvSpPr>
          <p:cNvPr id="9" name="Text Placeholder 8"/>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162489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91880" y="1196753"/>
            <a:ext cx="5427749" cy="5181308"/>
          </a:xfrm>
        </p:spPr>
        <p:txBody>
          <a:bodyPr>
            <a:normAutofit lnSpcReduction="10000"/>
          </a:bodyPr>
          <a:lstStyle/>
          <a:p>
            <a:pPr marL="0" indent="0" algn="just">
              <a:buNone/>
            </a:pPr>
            <a:r>
              <a:rPr lang="en-GB" sz="2600" dirty="0"/>
              <a:t>Each war has a distinct identity, a face with carefully drawn features, familiar at a glance to the nation’s people. The tendency is to remember any given war, to the extent it is remembered at all, for a detail or two. …</a:t>
            </a:r>
            <a:endParaRPr lang="en-GB" dirty="0"/>
          </a:p>
          <a:p>
            <a:pPr algn="r">
              <a:buFontTx/>
              <a:buChar char="-"/>
            </a:pPr>
            <a:r>
              <a:rPr lang="en-GB" sz="2200" dirty="0"/>
              <a:t>Viet Thanh Nguyen,  </a:t>
            </a:r>
            <a:r>
              <a:rPr lang="en-GB" sz="2200" i="1" dirty="0"/>
              <a:t>Nothing Ever Dies: Vietnam and the Memory of War </a:t>
            </a:r>
            <a:r>
              <a:rPr lang="en-GB" sz="2200" dirty="0"/>
              <a:t>(Cambridge, MA : Harvard University Press, 2016), p. 5.</a:t>
            </a:r>
          </a:p>
        </p:txBody>
      </p:sp>
      <p:pic>
        <p:nvPicPr>
          <p:cNvPr id="4" name="Picture 3"/>
          <p:cNvPicPr>
            <a:picLocks noChangeAspect="1"/>
          </p:cNvPicPr>
          <p:nvPr/>
        </p:nvPicPr>
        <p:blipFill>
          <a:blip r:embed="rId3"/>
          <a:stretch>
            <a:fillRect/>
          </a:stretch>
        </p:blipFill>
        <p:spPr>
          <a:xfrm>
            <a:off x="297854" y="1758462"/>
            <a:ext cx="2793341" cy="4177384"/>
          </a:xfrm>
          <a:prstGeom prst="rect">
            <a:avLst/>
          </a:prstGeom>
        </p:spPr>
      </p:pic>
      <p:sp>
        <p:nvSpPr>
          <p:cNvPr id="5" name="Title 4"/>
          <p:cNvSpPr>
            <a:spLocks noGrp="1"/>
          </p:cNvSpPr>
          <p:nvPr>
            <p:ph type="title"/>
          </p:nvPr>
        </p:nvSpPr>
        <p:spPr>
          <a:xfrm>
            <a:off x="400216" y="27708"/>
            <a:ext cx="8001000" cy="1524000"/>
          </a:xfrm>
        </p:spPr>
        <p:txBody>
          <a:bodyPr/>
          <a:lstStyle/>
          <a:p>
            <a:r>
              <a:rPr lang="en-GB" dirty="0"/>
              <a:t>Narrativizing the Vietnam War</a:t>
            </a:r>
          </a:p>
        </p:txBody>
      </p:sp>
    </p:spTree>
    <p:extLst>
      <p:ext uri="{BB962C8B-B14F-4D97-AF65-F5344CB8AC3E}">
        <p14:creationId xmlns:p14="http://schemas.microsoft.com/office/powerpoint/2010/main" val="3517790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8687"/>
            <a:ext cx="9144000" cy="6815191"/>
          </a:xfrm>
          <a:prstGeom prst="rect">
            <a:avLst/>
          </a:prstGeom>
          <a:noFill/>
        </p:spPr>
        <p:txBody>
          <a:bodyPr wrap="square" lIns="540000" tIns="540000" rIns="540000" bIns="540000" rtlCol="0">
            <a:spAutoFit/>
          </a:bodyPr>
          <a:lstStyle/>
          <a:p>
            <a:pPr algn="ctr"/>
            <a:endParaRPr lang="en-GB" sz="4400" b="1" dirty="0">
              <a:latin typeface="+mn-lt"/>
            </a:endParaRPr>
          </a:p>
          <a:p>
            <a:pPr algn="ctr"/>
            <a:endParaRPr lang="en-GB" sz="4400" b="1" dirty="0">
              <a:latin typeface="+mn-lt"/>
            </a:endParaRPr>
          </a:p>
          <a:p>
            <a:pPr algn="ctr"/>
            <a:r>
              <a:rPr lang="en-GB" sz="8000" b="1" dirty="0">
                <a:effectLst>
                  <a:outerShdw blurRad="38100" dist="38100" dir="2700000" algn="tl">
                    <a:srgbClr val="000000">
                      <a:alpha val="43137"/>
                    </a:srgbClr>
                  </a:outerShdw>
                </a:effectLst>
                <a:latin typeface="+mn-lt"/>
              </a:rPr>
              <a:t>“VIETNAM WAR”</a:t>
            </a:r>
          </a:p>
          <a:p>
            <a:pPr algn="ctr"/>
            <a:r>
              <a:rPr lang="en-GB" sz="2400" b="1" dirty="0">
                <a:latin typeface="+mn-lt"/>
              </a:rPr>
              <a:t>What words, images and ideas do you most associate with the Vietnam War?</a:t>
            </a:r>
          </a:p>
          <a:p>
            <a:pPr algn="ctr"/>
            <a:r>
              <a:rPr lang="en-GB" sz="2400" b="1" dirty="0">
                <a:latin typeface="+mn-lt"/>
              </a:rPr>
              <a:t>What representations of the Vietnam War are you familiar with, and what are there notable features?</a:t>
            </a:r>
          </a:p>
          <a:p>
            <a:pPr algn="ctr"/>
            <a:endParaRPr lang="en-GB" sz="2800" dirty="0"/>
          </a:p>
        </p:txBody>
      </p:sp>
    </p:spTree>
    <p:extLst>
      <p:ext uri="{BB962C8B-B14F-4D97-AF65-F5344CB8AC3E}">
        <p14:creationId xmlns:p14="http://schemas.microsoft.com/office/powerpoint/2010/main" val="2496815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6412" y="4302118"/>
            <a:ext cx="4893660" cy="2204359"/>
          </a:xfrm>
          <a:prstGeom prst="rect">
            <a:avLst/>
          </a:prstGeom>
          <a:noFill/>
        </p:spPr>
        <p:txBody>
          <a:bodyPr wrap="square" lIns="540000" tIns="360000" rIns="540000" bIns="360000" rtlCol="0">
            <a:spAutoFit/>
          </a:bodyPr>
          <a:lstStyle/>
          <a:p>
            <a:pPr lvl="0"/>
            <a:r>
              <a:rPr lang="en-GB" sz="2000" dirty="0">
                <a:latin typeface="+mn-lt"/>
              </a:rPr>
              <a:t>Lucy R Lippard</a:t>
            </a:r>
            <a:r>
              <a:rPr lang="en-GB" sz="2000" i="1" dirty="0">
                <a:latin typeface="+mn-lt"/>
              </a:rPr>
              <a:t>, A Different War: Vietnam in Art </a:t>
            </a:r>
            <a:r>
              <a:rPr lang="en-GB" sz="2000" dirty="0">
                <a:latin typeface="+mn-lt"/>
              </a:rPr>
              <a:t>(Seattle: Whatcom Museum of History and Art/Real Comet Press, 1990)</a:t>
            </a:r>
          </a:p>
          <a:p>
            <a:endParaRPr lang="en-GB" sz="1600" b="1" dirty="0">
              <a:cs typeface="Arial" pitchFamily="34" charset="0"/>
            </a:endParaRPr>
          </a:p>
        </p:txBody>
      </p:sp>
      <p:pic>
        <p:nvPicPr>
          <p:cNvPr id="8194" name="Picture 2" descr="http://ecx.images-amazon.com/images/I/5104C8KmARL._SY344_BO1,204,203,200_.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1568" y="1340768"/>
            <a:ext cx="3169157" cy="42174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1124744"/>
            <a:ext cx="5781569" cy="3189244"/>
          </a:xfrm>
          <a:prstGeom prst="rect">
            <a:avLst/>
          </a:prstGeom>
          <a:noFill/>
        </p:spPr>
        <p:txBody>
          <a:bodyPr wrap="square" lIns="540000" tIns="360000" rIns="540000" bIns="360000" rtlCol="0">
            <a:spAutoFit/>
          </a:bodyPr>
          <a:lstStyle/>
          <a:p>
            <a:pPr marL="285750" lvl="0" indent="-285750" algn="just">
              <a:buFont typeface="Arial" panose="020B0604020202020204" pitchFamily="34" charset="0"/>
              <a:buChar char="•"/>
            </a:pPr>
            <a:r>
              <a:rPr lang="en-GB" sz="4000" b="1" dirty="0">
                <a:latin typeface="+mn-lt"/>
              </a:rPr>
              <a:t>Why might the Vietnam War is considered ‘a different war’?</a:t>
            </a:r>
          </a:p>
        </p:txBody>
      </p:sp>
    </p:spTree>
    <p:extLst>
      <p:ext uri="{BB962C8B-B14F-4D97-AF65-F5344CB8AC3E}">
        <p14:creationId xmlns:p14="http://schemas.microsoft.com/office/powerpoint/2010/main" val="369917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855" y="0"/>
            <a:ext cx="9144000" cy="1132957"/>
          </a:xfrm>
          <a:prstGeom prst="rect">
            <a:avLst/>
          </a:prstGeom>
          <a:noFill/>
        </p:spPr>
        <p:txBody>
          <a:bodyPr wrap="square" lIns="360000" tIns="180000" rIns="360000" bIns="180000" rtlCol="0">
            <a:spAutoFit/>
          </a:bodyPr>
          <a:lstStyle/>
          <a:p>
            <a:pPr lvl="1" algn="ctr"/>
            <a:r>
              <a:rPr lang="en-GB" sz="3200" b="1" dirty="0">
                <a:solidFill>
                  <a:srgbClr val="FFFF00"/>
                </a:solidFill>
                <a:latin typeface="+mj-lt"/>
                <a:cs typeface="Arial" pitchFamily="34" charset="0"/>
              </a:rPr>
              <a:t>Vietnam War and US Politics/Society</a:t>
            </a:r>
          </a:p>
          <a:p>
            <a:pPr lvl="1"/>
            <a:endParaRPr lang="en-GB" b="1" dirty="0"/>
          </a:p>
        </p:txBody>
      </p:sp>
      <p:sp>
        <p:nvSpPr>
          <p:cNvPr id="4" name="TextBox 3"/>
          <p:cNvSpPr txBox="1"/>
          <p:nvPr/>
        </p:nvSpPr>
        <p:spPr>
          <a:xfrm>
            <a:off x="0" y="864270"/>
            <a:ext cx="9144000" cy="5913066"/>
          </a:xfrm>
          <a:prstGeom prst="rect">
            <a:avLst/>
          </a:prstGeom>
          <a:noFill/>
        </p:spPr>
        <p:txBody>
          <a:bodyPr wrap="square" lIns="540000" tIns="360000" rIns="540000" bIns="360000" rtlCol="0">
            <a:spAutoFit/>
          </a:bodyPr>
          <a:lstStyle/>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dirty="0"/>
              <a:t>Total no. US military personnel deployed in Vietnam =  2.7 million; peak  536,000 in 1968. </a:t>
            </a:r>
          </a:p>
          <a:p>
            <a:pPr marL="285750" indent="-285750">
              <a:buFont typeface="Arial" panose="020B0604020202020204" pitchFamily="34" charset="0"/>
              <a:buChar char="•"/>
            </a:pPr>
            <a:r>
              <a:rPr lang="en-GB" dirty="0"/>
              <a:t>US casualties totalled 58,220 dead, 303,644 wounded</a:t>
            </a:r>
          </a:p>
          <a:p>
            <a:pPr marL="285750" indent="-285750">
              <a:buFont typeface="Arial" panose="020B0604020202020204" pitchFamily="34" charset="0"/>
              <a:buChar char="•"/>
            </a:pPr>
            <a:r>
              <a:rPr lang="en-GB" dirty="0"/>
              <a:t>Widespread opposition to involvement in Vietnam in US; intersections with Civil Rights movement, second-wave feminism, Black Power, student protests, Sixties counterculture </a:t>
            </a:r>
            <a:endParaRPr lang="en-GB" sz="2000" dirty="0"/>
          </a:p>
        </p:txBody>
      </p:sp>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76" y="725348"/>
            <a:ext cx="3194035" cy="21293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6417" y="959044"/>
            <a:ext cx="2643103" cy="2056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19242" y="863557"/>
            <a:ext cx="1608226" cy="2118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81660" y="1772347"/>
            <a:ext cx="1749177" cy="2419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0966" y="2028797"/>
            <a:ext cx="3756025" cy="237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82636" y="2408321"/>
            <a:ext cx="1878630" cy="22919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4931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4139951" cy="3102727"/>
          </a:xfrm>
          <a:prstGeom prst="rect">
            <a:avLst/>
          </a:prstGeom>
          <a:noFill/>
        </p:spPr>
        <p:txBody>
          <a:bodyPr wrap="square" lIns="180000" tIns="180000" rIns="180000" bIns="180000" rtlCol="0">
            <a:spAutoFit/>
          </a:bodyPr>
          <a:lstStyle/>
          <a:p>
            <a:pPr lvl="1"/>
            <a:r>
              <a:rPr lang="en-GB" sz="3200" b="1" dirty="0">
                <a:solidFill>
                  <a:srgbClr val="FFFF00"/>
                </a:solidFill>
                <a:latin typeface="+mj-lt"/>
                <a:cs typeface="Arial" pitchFamily="34" charset="0"/>
              </a:rPr>
              <a:t>Vietnam as a “Different War”</a:t>
            </a:r>
          </a:p>
          <a:p>
            <a:pPr lvl="1"/>
            <a:endParaRPr lang="en-GB" sz="3200" b="1" dirty="0">
              <a:solidFill>
                <a:srgbClr val="FFFF00"/>
              </a:solidFill>
              <a:latin typeface="+mj-lt"/>
              <a:cs typeface="Arial" pitchFamily="34" charset="0"/>
            </a:endParaRPr>
          </a:p>
          <a:p>
            <a:pPr lvl="1"/>
            <a:r>
              <a:rPr lang="en-GB" sz="3200" b="1" dirty="0">
                <a:latin typeface="+mn-lt"/>
                <a:cs typeface="Arial" pitchFamily="34" charset="0"/>
              </a:rPr>
              <a:t>Contrast with WWII</a:t>
            </a:r>
          </a:p>
          <a:p>
            <a:pPr lvl="1"/>
            <a:endParaRPr lang="en-GB" b="1" dirty="0">
              <a:cs typeface="Arial" pitchFamily="34" charset="0"/>
            </a:endParaRPr>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386" y="3060903"/>
            <a:ext cx="4680520" cy="3788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60735" y="0"/>
            <a:ext cx="4783265" cy="3139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37128" y="3133505"/>
            <a:ext cx="1790502" cy="23126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30508" y="3265859"/>
            <a:ext cx="2313492" cy="34570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2463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3" y="896526"/>
            <a:ext cx="6798385" cy="6519047"/>
          </a:xfrm>
          <a:prstGeom prst="rect">
            <a:avLst/>
          </a:prstGeom>
          <a:noFill/>
        </p:spPr>
        <p:txBody>
          <a:bodyPr wrap="square" lIns="360000" tIns="180000" rIns="360000" bIns="180000">
            <a:spAutoFit/>
          </a:bodyPr>
          <a:lstStyle/>
          <a:p>
            <a:pPr algn="just" fontAlgn="auto">
              <a:spcBef>
                <a:spcPts val="0"/>
              </a:spcBef>
              <a:spcAft>
                <a:spcPts val="0"/>
              </a:spcAft>
              <a:defRPr/>
            </a:pPr>
            <a:r>
              <a:rPr lang="en-GB" sz="2200" dirty="0">
                <a:latin typeface="+mn-lt"/>
                <a:cs typeface="+mn-cs"/>
              </a:rPr>
              <a:t>“</a:t>
            </a:r>
            <a:r>
              <a:rPr lang="en-GB" sz="2200" b="1" dirty="0">
                <a:solidFill>
                  <a:srgbClr val="FFC000"/>
                </a:solidFill>
                <a:latin typeface="+mn-lt"/>
                <a:cs typeface="+mn-cs"/>
              </a:rPr>
              <a:t>I grew out of one war and into another</a:t>
            </a:r>
            <a:r>
              <a:rPr lang="en-GB" sz="2200" dirty="0">
                <a:latin typeface="+mn-lt"/>
                <a:cs typeface="+mn-cs"/>
              </a:rPr>
              <a:t>. My father came from the leaden ships of the sea, from the Pacific theatre; my mother wore the uniform of the WAVES [Women Accepted for Volunteer Emergency Service]. I was the offspring of that great campaign against the tyrants of the 1940s, one explosion in the Baby Boom, one of the millions of new human beings to replace those who had just died. I </a:t>
            </a:r>
            <a:r>
              <a:rPr lang="en-GB" sz="2200" b="1" dirty="0">
                <a:latin typeface="+mn-lt"/>
                <a:cs typeface="+mn-cs"/>
              </a:rPr>
              <a:t>was bred with the haste and dispatch and careless muscle-flexing of a rejuvenated, splendidly triumphant nation given to bridle its own good fortunes and success. </a:t>
            </a:r>
            <a:r>
              <a:rPr lang="en-GB" sz="2200" b="1" dirty="0">
                <a:solidFill>
                  <a:srgbClr val="FFC000"/>
                </a:solidFill>
                <a:latin typeface="+mn-lt"/>
                <a:cs typeface="+mn-cs"/>
              </a:rPr>
              <a:t>I was fed by the spoils of 1945 victory</a:t>
            </a:r>
            <a:r>
              <a:rPr lang="en-GB" sz="2200" dirty="0">
                <a:latin typeface="+mn-lt"/>
                <a:cs typeface="+mn-cs"/>
              </a:rPr>
              <a:t>.”</a:t>
            </a:r>
          </a:p>
          <a:p>
            <a:pPr marL="285750" indent="-285750" algn="r" fontAlgn="auto">
              <a:spcBef>
                <a:spcPts val="0"/>
              </a:spcBef>
              <a:spcAft>
                <a:spcPts val="0"/>
              </a:spcAft>
              <a:buFontTx/>
              <a:buChar char="-"/>
              <a:defRPr/>
            </a:pPr>
            <a:r>
              <a:rPr lang="en-GB" sz="1200" dirty="0">
                <a:latin typeface="+mn-lt"/>
                <a:cs typeface="+mn-cs"/>
              </a:rPr>
              <a:t>O’Brien, ‘Pro Patria,’ in </a:t>
            </a:r>
            <a:r>
              <a:rPr lang="en-GB" sz="1200" i="1" dirty="0">
                <a:latin typeface="+mn-lt"/>
                <a:cs typeface="+mn-cs"/>
              </a:rPr>
              <a:t>If I Die in a Combat Zone</a:t>
            </a:r>
            <a:r>
              <a:rPr lang="en-GB" sz="1200" dirty="0">
                <a:latin typeface="+mn-lt"/>
                <a:cs typeface="+mn-cs"/>
              </a:rPr>
              <a:t>, pp. 21–23</a:t>
            </a:r>
          </a:p>
          <a:p>
            <a:pPr marL="285750" indent="-285750" algn="just" fontAlgn="auto">
              <a:spcBef>
                <a:spcPts val="0"/>
              </a:spcBef>
              <a:spcAft>
                <a:spcPts val="0"/>
              </a:spcAft>
              <a:buFontTx/>
              <a:buChar char="-"/>
              <a:defRPr/>
            </a:pPr>
            <a:endParaRPr lang="en-GB" sz="1400" dirty="0">
              <a:latin typeface="+mn-lt"/>
              <a:cs typeface="+mn-cs"/>
            </a:endParaRPr>
          </a:p>
          <a:p>
            <a:pPr marL="285750" indent="-285750" algn="just" fontAlgn="auto">
              <a:spcBef>
                <a:spcPts val="0"/>
              </a:spcBef>
              <a:spcAft>
                <a:spcPts val="0"/>
              </a:spcAft>
              <a:buFontTx/>
              <a:buChar char="-"/>
              <a:defRPr/>
            </a:pPr>
            <a:endParaRPr lang="en-GB" sz="1400" dirty="0">
              <a:latin typeface="+mn-lt"/>
              <a:cs typeface="+mn-cs"/>
            </a:endParaRPr>
          </a:p>
          <a:p>
            <a:pPr marL="742950" lvl="1" indent="-285750" fontAlgn="auto">
              <a:spcBef>
                <a:spcPts val="0"/>
              </a:spcBef>
              <a:spcAft>
                <a:spcPts val="0"/>
              </a:spcAft>
              <a:buFontTx/>
              <a:buChar char="-"/>
              <a:defRPr/>
            </a:pPr>
            <a:endParaRPr lang="en-GB" dirty="0">
              <a:latin typeface="+mn-lt"/>
              <a:cs typeface="Arial" pitchFamily="34" charset="0"/>
            </a:endParaRPr>
          </a:p>
          <a:p>
            <a:pPr lvl="1" fontAlgn="auto">
              <a:spcBef>
                <a:spcPts val="0"/>
              </a:spcBef>
              <a:spcAft>
                <a:spcPts val="0"/>
              </a:spcAft>
              <a:defRPr/>
            </a:pPr>
            <a:endParaRPr lang="en-GB" b="1" dirty="0">
              <a:latin typeface="+mn-lt"/>
              <a:cs typeface="+mn-cs"/>
            </a:endParaRPr>
          </a:p>
        </p:txBody>
      </p:sp>
      <p:pic>
        <p:nvPicPr>
          <p:cNvPr id="512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0407" y="1268760"/>
            <a:ext cx="2122224" cy="3239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188640"/>
            <a:ext cx="9144000" cy="707886"/>
          </a:xfrm>
          <a:prstGeom prst="rect">
            <a:avLst/>
          </a:prstGeom>
        </p:spPr>
        <p:txBody>
          <a:bodyPr wrap="square">
            <a:spAutoFit/>
          </a:bodyPr>
          <a:lstStyle/>
          <a:p>
            <a:pPr algn="ctr"/>
            <a:r>
              <a:rPr lang="en-GB" altLang="en-US" sz="4000" b="1" dirty="0">
                <a:solidFill>
                  <a:srgbClr val="FFFF00"/>
                </a:solidFill>
                <a:latin typeface="+mj-lt"/>
              </a:rPr>
              <a:t>Vietnam War vs WWII </a:t>
            </a:r>
          </a:p>
        </p:txBody>
      </p:sp>
    </p:spTree>
    <p:extLst>
      <p:ext uri="{BB962C8B-B14F-4D97-AF65-F5344CB8AC3E}">
        <p14:creationId xmlns:p14="http://schemas.microsoft.com/office/powerpoint/2010/main" val="138496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3" y="896526"/>
            <a:ext cx="6798385" cy="6780657"/>
          </a:xfrm>
          <a:prstGeom prst="rect">
            <a:avLst/>
          </a:prstGeom>
          <a:noFill/>
        </p:spPr>
        <p:txBody>
          <a:bodyPr wrap="square" lIns="360000" tIns="180000" rIns="360000" bIns="180000">
            <a:spAutoFit/>
          </a:bodyPr>
          <a:lstStyle/>
          <a:p>
            <a:pPr algn="just" fontAlgn="auto">
              <a:spcBef>
                <a:spcPts val="0"/>
              </a:spcBef>
              <a:spcAft>
                <a:spcPts val="0"/>
              </a:spcAft>
              <a:defRPr/>
            </a:pPr>
            <a:r>
              <a:rPr lang="en-GB" sz="2200" dirty="0">
                <a:latin typeface="+mn-lt"/>
                <a:cs typeface="+mn-cs"/>
              </a:rPr>
              <a:t>“… Friends introduced me to the army surplus store. We bought dented relics of our fathers’ history, rusted canteens and olive-scented, scarred helmet liners. Then we were our fathers, taking on the Japs and the Krauts on the flat fairways of the golf course.”</a:t>
            </a:r>
          </a:p>
          <a:p>
            <a:pPr algn="just" fontAlgn="auto">
              <a:spcBef>
                <a:spcPts val="0"/>
              </a:spcBef>
              <a:spcAft>
                <a:spcPts val="0"/>
              </a:spcAft>
              <a:defRPr/>
            </a:pPr>
            <a:endParaRPr lang="en-GB" sz="2200" dirty="0">
              <a:latin typeface="+mn-lt"/>
              <a:cs typeface="+mn-cs"/>
            </a:endParaRPr>
          </a:p>
          <a:p>
            <a:pPr algn="just" fontAlgn="auto">
              <a:spcBef>
                <a:spcPts val="0"/>
              </a:spcBef>
              <a:spcAft>
                <a:spcPts val="0"/>
              </a:spcAft>
              <a:defRPr/>
            </a:pPr>
            <a:r>
              <a:rPr lang="en-GB" sz="2200" dirty="0">
                <a:latin typeface="+mn-lt"/>
                <a:cs typeface="+mn-cs"/>
              </a:rPr>
              <a:t>“… I learned about the Second World War, hearing it from men who had fought it. The talk was tough. Nothing to do with causes or reason; the war was right, they muttered, it had to be fought. The talk was of bellies full of German lead the long hike from Normandy to Berlin, close calls and of scars just visible on hairy arms.”</a:t>
            </a:r>
          </a:p>
          <a:p>
            <a:pPr algn="just" fontAlgn="auto">
              <a:spcBef>
                <a:spcPts val="0"/>
              </a:spcBef>
              <a:spcAft>
                <a:spcPts val="0"/>
              </a:spcAft>
              <a:defRPr/>
            </a:pPr>
            <a:endParaRPr lang="en-GB" sz="1100" dirty="0">
              <a:latin typeface="+mn-lt"/>
              <a:cs typeface="+mn-cs"/>
            </a:endParaRPr>
          </a:p>
          <a:p>
            <a:pPr marL="285750" indent="-285750" algn="r" fontAlgn="auto">
              <a:spcBef>
                <a:spcPts val="0"/>
              </a:spcBef>
              <a:spcAft>
                <a:spcPts val="0"/>
              </a:spcAft>
              <a:buFontTx/>
              <a:buChar char="-"/>
              <a:defRPr/>
            </a:pPr>
            <a:r>
              <a:rPr lang="en-GB" sz="1200" dirty="0">
                <a:latin typeface="+mn-lt"/>
                <a:cs typeface="+mn-cs"/>
              </a:rPr>
              <a:t>O’Brien, ‘Pro Patria,’ in </a:t>
            </a:r>
            <a:r>
              <a:rPr lang="en-GB" sz="1200" i="1" dirty="0">
                <a:latin typeface="+mn-lt"/>
                <a:cs typeface="+mn-cs"/>
              </a:rPr>
              <a:t>If I Die in a Combat Zone</a:t>
            </a:r>
            <a:r>
              <a:rPr lang="en-GB" sz="1200" dirty="0">
                <a:latin typeface="+mn-lt"/>
                <a:cs typeface="+mn-cs"/>
              </a:rPr>
              <a:t>, pp. 21–23</a:t>
            </a:r>
          </a:p>
          <a:p>
            <a:pPr marL="285750" indent="-285750" algn="just" fontAlgn="auto">
              <a:spcBef>
                <a:spcPts val="0"/>
              </a:spcBef>
              <a:spcAft>
                <a:spcPts val="0"/>
              </a:spcAft>
              <a:buFontTx/>
              <a:buChar char="-"/>
              <a:defRPr/>
            </a:pPr>
            <a:endParaRPr lang="en-GB" sz="1400" dirty="0">
              <a:latin typeface="+mn-lt"/>
              <a:cs typeface="+mn-cs"/>
            </a:endParaRPr>
          </a:p>
          <a:p>
            <a:pPr marL="285750" indent="-285750" algn="just" fontAlgn="auto">
              <a:spcBef>
                <a:spcPts val="0"/>
              </a:spcBef>
              <a:spcAft>
                <a:spcPts val="0"/>
              </a:spcAft>
              <a:buFontTx/>
              <a:buChar char="-"/>
              <a:defRPr/>
            </a:pPr>
            <a:endParaRPr lang="en-GB" sz="1400" dirty="0">
              <a:latin typeface="+mn-lt"/>
              <a:cs typeface="+mn-cs"/>
            </a:endParaRPr>
          </a:p>
          <a:p>
            <a:pPr marL="742950" lvl="1" indent="-285750" fontAlgn="auto">
              <a:spcBef>
                <a:spcPts val="0"/>
              </a:spcBef>
              <a:spcAft>
                <a:spcPts val="0"/>
              </a:spcAft>
              <a:buFontTx/>
              <a:buChar char="-"/>
              <a:defRPr/>
            </a:pPr>
            <a:endParaRPr lang="en-GB" dirty="0">
              <a:latin typeface="+mn-lt"/>
              <a:cs typeface="Arial" pitchFamily="34" charset="0"/>
            </a:endParaRPr>
          </a:p>
          <a:p>
            <a:pPr lvl="1" fontAlgn="auto">
              <a:spcBef>
                <a:spcPts val="0"/>
              </a:spcBef>
              <a:spcAft>
                <a:spcPts val="0"/>
              </a:spcAft>
              <a:defRPr/>
            </a:pPr>
            <a:endParaRPr lang="en-GB" b="1" dirty="0">
              <a:latin typeface="+mn-lt"/>
              <a:cs typeface="+mn-cs"/>
            </a:endParaRPr>
          </a:p>
        </p:txBody>
      </p:sp>
      <p:pic>
        <p:nvPicPr>
          <p:cNvPr id="512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0407" y="1268760"/>
            <a:ext cx="2122224" cy="3239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188640"/>
            <a:ext cx="9144000" cy="707886"/>
          </a:xfrm>
          <a:prstGeom prst="rect">
            <a:avLst/>
          </a:prstGeom>
        </p:spPr>
        <p:txBody>
          <a:bodyPr wrap="square">
            <a:spAutoFit/>
          </a:bodyPr>
          <a:lstStyle/>
          <a:p>
            <a:pPr algn="ctr"/>
            <a:r>
              <a:rPr lang="en-GB" altLang="en-US" sz="4000" b="1" dirty="0">
                <a:solidFill>
                  <a:srgbClr val="FFFF00"/>
                </a:solidFill>
                <a:latin typeface="+mj-lt"/>
              </a:rPr>
              <a:t>Vietnam War vs WWII </a:t>
            </a:r>
          </a:p>
        </p:txBody>
      </p:sp>
    </p:spTree>
    <p:extLst>
      <p:ext uri="{BB962C8B-B14F-4D97-AF65-F5344CB8AC3E}">
        <p14:creationId xmlns:p14="http://schemas.microsoft.com/office/powerpoint/2010/main" val="3402060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96526"/>
            <a:ext cx="7310514" cy="6211270"/>
          </a:xfrm>
          <a:prstGeom prst="rect">
            <a:avLst/>
          </a:prstGeom>
          <a:noFill/>
        </p:spPr>
        <p:txBody>
          <a:bodyPr wrap="square" lIns="360000" tIns="180000" rIns="360000" bIns="180000">
            <a:spAutoFit/>
          </a:bodyPr>
          <a:lstStyle/>
          <a:p>
            <a:pPr marL="285750" indent="-285750" fontAlgn="auto">
              <a:spcBef>
                <a:spcPts val="0"/>
              </a:spcBef>
              <a:spcAft>
                <a:spcPts val="0"/>
              </a:spcAft>
              <a:buFont typeface="Arial" panose="020B0604020202020204" pitchFamily="34" charset="0"/>
              <a:buChar char="•"/>
              <a:defRPr/>
            </a:pPr>
            <a:r>
              <a:rPr lang="en-GB" sz="2200" i="1" dirty="0">
                <a:latin typeface="+mn-lt"/>
                <a:cs typeface="Arial" pitchFamily="34" charset="0"/>
              </a:rPr>
              <a:t>The Green Berets </a:t>
            </a:r>
            <a:r>
              <a:rPr lang="en-GB" sz="2200" dirty="0">
                <a:latin typeface="+mn-lt"/>
                <a:cs typeface="Arial" pitchFamily="34" charset="0"/>
              </a:rPr>
              <a:t>(1968, directed by and starring John Wayne) tried to ape WWII combat movies (e.g. </a:t>
            </a:r>
            <a:r>
              <a:rPr lang="en-GB" sz="2200" i="1" dirty="0">
                <a:latin typeface="+mn-lt"/>
                <a:cs typeface="Arial" pitchFamily="34" charset="0"/>
              </a:rPr>
              <a:t>Sands of Iwo Jima</a:t>
            </a:r>
            <a:r>
              <a:rPr lang="en-GB" sz="2200" dirty="0">
                <a:latin typeface="+mn-lt"/>
                <a:cs typeface="Arial" pitchFamily="34" charset="0"/>
              </a:rPr>
              <a:t>, 1949)</a:t>
            </a:r>
          </a:p>
          <a:p>
            <a:pPr marL="285750" indent="-285750" algn="just" fontAlgn="auto">
              <a:spcBef>
                <a:spcPts val="0"/>
              </a:spcBef>
              <a:spcAft>
                <a:spcPts val="0"/>
              </a:spcAft>
              <a:buFont typeface="Arial" panose="020B0604020202020204" pitchFamily="34" charset="0"/>
              <a:buChar char="•"/>
              <a:defRPr/>
            </a:pPr>
            <a:endParaRPr lang="en-GB" sz="2200" dirty="0">
              <a:latin typeface="+mn-lt"/>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sz="2200" dirty="0">
                <a:latin typeface="+mn-lt"/>
                <a:cs typeface="Arial" pitchFamily="34" charset="0"/>
              </a:rPr>
              <a:t>Allusions to John Wayne recur in veterans’ accounts of the war </a:t>
            </a:r>
          </a:p>
          <a:p>
            <a:pPr marL="285750" indent="-285750" algn="just" fontAlgn="auto">
              <a:spcBef>
                <a:spcPts val="0"/>
              </a:spcBef>
              <a:spcAft>
                <a:spcPts val="0"/>
              </a:spcAft>
              <a:buFont typeface="Arial" panose="020B0604020202020204" pitchFamily="34" charset="0"/>
              <a:buChar char="•"/>
              <a:defRPr/>
            </a:pPr>
            <a:endParaRPr lang="en-GB" sz="2200" dirty="0">
              <a:latin typeface="+mn-lt"/>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sz="2200" dirty="0">
                <a:latin typeface="+mn-lt"/>
                <a:cs typeface="Arial" pitchFamily="34" charset="0"/>
              </a:rPr>
              <a:t>Wayne’s image and persona as an impact upon psychology of troops in Vietnam: psychoanalyst Robert Jay Lifton recalled holding a rap group on the theme ‘How Much of John Wayne is Still in Us?’ and described veterans’ resistance to ‘the John Wayne thing’ (see Lifton, </a:t>
            </a:r>
            <a:r>
              <a:rPr lang="en-GB" sz="2200" i="1" dirty="0">
                <a:latin typeface="+mn-lt"/>
                <a:cs typeface="Arial" pitchFamily="34" charset="0"/>
              </a:rPr>
              <a:t>Home From the War</a:t>
            </a:r>
            <a:r>
              <a:rPr lang="en-GB" sz="2200" dirty="0">
                <a:latin typeface="+mn-lt"/>
                <a:cs typeface="Arial" pitchFamily="34" charset="0"/>
              </a:rPr>
              <a:t>, pp. 94, 238–239, 251–256</a:t>
            </a:r>
            <a:r>
              <a:rPr lang="en-GB" sz="2000" dirty="0">
                <a:latin typeface="+mn-lt"/>
                <a:cs typeface="Arial" pitchFamily="34" charset="0"/>
              </a:rPr>
              <a:t>)</a:t>
            </a:r>
          </a:p>
          <a:p>
            <a:pPr fontAlgn="auto">
              <a:spcBef>
                <a:spcPts val="0"/>
              </a:spcBef>
              <a:spcAft>
                <a:spcPts val="0"/>
              </a:spcAft>
              <a:defRPr/>
            </a:pPr>
            <a:endParaRPr lang="en-GB"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lvl="1" fontAlgn="auto">
              <a:spcBef>
                <a:spcPts val="0"/>
              </a:spcBef>
              <a:spcAft>
                <a:spcPts val="0"/>
              </a:spcAft>
              <a:defRPr/>
            </a:pPr>
            <a:endParaRPr lang="en-GB" b="1" dirty="0">
              <a:latin typeface="+mn-lt"/>
              <a:cs typeface="+mn-cs"/>
            </a:endParaRPr>
          </a:p>
        </p:txBody>
      </p:sp>
      <p:pic>
        <p:nvPicPr>
          <p:cNvPr id="717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0514" y="1085861"/>
            <a:ext cx="1809750" cy="2376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0514" y="3573016"/>
            <a:ext cx="1833486" cy="27483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0" y="188640"/>
            <a:ext cx="9144000" cy="707886"/>
          </a:xfrm>
          <a:prstGeom prst="rect">
            <a:avLst/>
          </a:prstGeom>
        </p:spPr>
        <p:txBody>
          <a:bodyPr wrap="square">
            <a:spAutoFit/>
          </a:bodyPr>
          <a:lstStyle/>
          <a:p>
            <a:pPr algn="ctr"/>
            <a:r>
              <a:rPr lang="en-GB" altLang="en-US" sz="4000" b="1" dirty="0">
                <a:solidFill>
                  <a:srgbClr val="FFFF00"/>
                </a:solidFill>
                <a:latin typeface="+mj-lt"/>
              </a:rPr>
              <a:t>Vietnam War vs WWII </a:t>
            </a:r>
          </a:p>
        </p:txBody>
      </p:sp>
    </p:spTree>
    <p:extLst>
      <p:ext uri="{BB962C8B-B14F-4D97-AF65-F5344CB8AC3E}">
        <p14:creationId xmlns:p14="http://schemas.microsoft.com/office/powerpoint/2010/main" val="2361197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804808" y="1261382"/>
            <a:ext cx="2710543" cy="2844744"/>
          </a:xfrm>
        </p:spPr>
        <p:txBody>
          <a:bodyPr/>
          <a:lstStyle/>
          <a:p>
            <a:pPr marL="0" indent="0">
              <a:buNone/>
            </a:pPr>
            <a:r>
              <a:rPr lang="en-GB" dirty="0"/>
              <a:t>Elsa Brenner, ‘</a:t>
            </a:r>
            <a:r>
              <a:rPr lang="en-GB" b="1" dirty="0"/>
              <a:t>Fighting the John Wayne Syndrome</a:t>
            </a:r>
            <a:r>
              <a:rPr lang="en-GB" dirty="0"/>
              <a:t>,’ </a:t>
            </a:r>
            <a:r>
              <a:rPr lang="en-GB" i="1" dirty="0"/>
              <a:t>New York Times</a:t>
            </a:r>
            <a:r>
              <a:rPr lang="en-GB" dirty="0"/>
              <a:t>, 17 November 1991, section WC, p. 12</a:t>
            </a:r>
          </a:p>
          <a:p>
            <a:endParaRPr lang="en-GB" dirty="0"/>
          </a:p>
          <a:p>
            <a:endParaRPr lang="en-GB" dirty="0"/>
          </a:p>
        </p:txBody>
      </p:sp>
      <p:pic>
        <p:nvPicPr>
          <p:cNvPr id="5" name="Picture 4"/>
          <p:cNvPicPr>
            <a:picLocks noChangeAspect="1"/>
          </p:cNvPicPr>
          <p:nvPr/>
        </p:nvPicPr>
        <p:blipFill rotWithShape="1">
          <a:blip r:embed="rId3"/>
          <a:srcRect l="30000" t="23519" r="26607" b="28920"/>
          <a:stretch/>
        </p:blipFill>
        <p:spPr>
          <a:xfrm>
            <a:off x="342900" y="1261382"/>
            <a:ext cx="5143500" cy="4333875"/>
          </a:xfrm>
          <a:prstGeom prst="rect">
            <a:avLst/>
          </a:prstGeom>
        </p:spPr>
      </p:pic>
      <p:sp>
        <p:nvSpPr>
          <p:cNvPr id="6" name="Rectangle 5"/>
          <p:cNvSpPr/>
          <p:nvPr/>
        </p:nvSpPr>
        <p:spPr>
          <a:xfrm>
            <a:off x="0" y="188640"/>
            <a:ext cx="9144000" cy="707886"/>
          </a:xfrm>
          <a:prstGeom prst="rect">
            <a:avLst/>
          </a:prstGeom>
        </p:spPr>
        <p:txBody>
          <a:bodyPr wrap="square">
            <a:spAutoFit/>
          </a:bodyPr>
          <a:lstStyle/>
          <a:p>
            <a:pPr algn="ctr"/>
            <a:r>
              <a:rPr lang="en-GB" altLang="en-US" sz="4000" b="1" dirty="0">
                <a:solidFill>
                  <a:srgbClr val="FFFF00"/>
                </a:solidFill>
                <a:latin typeface="+mj-lt"/>
              </a:rPr>
              <a:t>Vietnam War vs WWII </a:t>
            </a:r>
          </a:p>
        </p:txBody>
      </p:sp>
    </p:spTree>
    <p:extLst>
      <p:ext uri="{BB962C8B-B14F-4D97-AF65-F5344CB8AC3E}">
        <p14:creationId xmlns:p14="http://schemas.microsoft.com/office/powerpoint/2010/main" val="3422087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9144000" cy="6805618"/>
          </a:xfrm>
          <a:prstGeom prst="rect">
            <a:avLst/>
          </a:prstGeom>
          <a:noFill/>
        </p:spPr>
        <p:txBody>
          <a:bodyPr wrap="square" lIns="540000" tIns="360000" rIns="540000" bIns="360000" rtlCol="0">
            <a:spAutoFit/>
          </a:bodyPr>
          <a:lstStyle/>
          <a:p>
            <a:r>
              <a:rPr lang="en-GB" sz="3600" b="1" dirty="0">
                <a:solidFill>
                  <a:srgbClr val="FFFF00"/>
                </a:solidFill>
                <a:latin typeface="+mj-lt"/>
                <a:cs typeface="Arial" pitchFamily="34" charset="0"/>
              </a:rPr>
              <a:t>Vietnam as a “Different War”</a:t>
            </a:r>
          </a:p>
          <a:p>
            <a:endParaRPr lang="en-GB" sz="1700" b="1" dirty="0"/>
          </a:p>
          <a:p>
            <a:r>
              <a:rPr lang="en-GB" sz="2800" b="1" dirty="0">
                <a:latin typeface="+mn-lt"/>
              </a:rPr>
              <a:t>Different names:</a:t>
            </a:r>
          </a:p>
          <a:p>
            <a:pPr lvl="1"/>
            <a:endParaRPr lang="en-GB" sz="1400" b="1" dirty="0">
              <a:latin typeface="+mn-lt"/>
            </a:endParaRPr>
          </a:p>
          <a:p>
            <a:pPr marL="457200" indent="-457200">
              <a:buFont typeface="Arial" panose="020B0604020202020204" pitchFamily="34" charset="0"/>
              <a:buChar char="•"/>
            </a:pPr>
            <a:r>
              <a:rPr lang="en-GB" sz="2800" dirty="0">
                <a:latin typeface="+mn-lt"/>
              </a:rPr>
              <a:t>Popularly referred to as ‘Vietnam War’ or even simply ‘Vietnam’ (‘Nam’)</a:t>
            </a:r>
          </a:p>
          <a:p>
            <a:pPr marL="457200" indent="-457200">
              <a:buFont typeface="Arial" panose="020B0604020202020204" pitchFamily="34" charset="0"/>
              <a:buChar char="•"/>
            </a:pPr>
            <a:r>
              <a:rPr lang="en-GB" sz="2800" dirty="0">
                <a:latin typeface="+mn-lt"/>
              </a:rPr>
              <a:t>‘The Second Indochina War’</a:t>
            </a:r>
          </a:p>
          <a:p>
            <a:pPr marL="457200" indent="-457200">
              <a:buFont typeface="Arial" panose="020B0604020202020204" pitchFamily="34" charset="0"/>
              <a:buChar char="•"/>
            </a:pPr>
            <a:r>
              <a:rPr lang="en-GB" sz="2800" dirty="0">
                <a:latin typeface="+mn-lt"/>
              </a:rPr>
              <a:t>Known as ‘The Resistance War Against America’ </a:t>
            </a:r>
            <a:r>
              <a:rPr lang="en-GB" sz="2000" dirty="0">
                <a:latin typeface="+mn-lt"/>
              </a:rPr>
              <a:t>(</a:t>
            </a:r>
            <a:r>
              <a:rPr lang="en-GB" i="1" dirty="0">
                <a:latin typeface="+mn-lt"/>
              </a:rPr>
              <a:t>Kháng chiến chống Mỹ </a:t>
            </a:r>
            <a:r>
              <a:rPr lang="en-GB" dirty="0">
                <a:latin typeface="+mn-lt"/>
              </a:rPr>
              <a:t>)</a:t>
            </a:r>
            <a:r>
              <a:rPr lang="en-GB" sz="2000" i="1" dirty="0">
                <a:latin typeface="+mn-lt"/>
              </a:rPr>
              <a:t> </a:t>
            </a:r>
            <a:r>
              <a:rPr lang="en-GB" sz="2800" dirty="0">
                <a:latin typeface="+mn-lt"/>
              </a:rPr>
              <a:t>‘The Resistance War against the American Empire to Save the Nation</a:t>
            </a:r>
            <a:r>
              <a:rPr lang="en-GB" sz="2400" dirty="0">
                <a:latin typeface="+mn-lt"/>
              </a:rPr>
              <a:t>’ </a:t>
            </a:r>
            <a:r>
              <a:rPr lang="en-GB" dirty="0">
                <a:latin typeface="+mn-lt"/>
              </a:rPr>
              <a:t>(</a:t>
            </a:r>
            <a:r>
              <a:rPr lang="vi-VN" i="1" dirty="0">
                <a:latin typeface="+mn-lt"/>
              </a:rPr>
              <a:t>Kháng chiến chống Mỹ cứu nước</a:t>
            </a:r>
            <a:r>
              <a:rPr lang="en-GB" sz="2000" dirty="0">
                <a:latin typeface="+mn-lt"/>
              </a:rPr>
              <a:t>) </a:t>
            </a:r>
            <a:r>
              <a:rPr lang="en-GB" sz="2800" dirty="0">
                <a:latin typeface="+mn-lt"/>
              </a:rPr>
              <a:t>or ‘The American War’ (</a:t>
            </a:r>
            <a:r>
              <a:rPr lang="en-GB" i="1" dirty="0">
                <a:latin typeface="+mn-lt"/>
              </a:rPr>
              <a:t>Cuộc chiến tranh Mỹ) </a:t>
            </a:r>
            <a:r>
              <a:rPr lang="en-GB" sz="2800" dirty="0">
                <a:latin typeface="+mn-lt"/>
              </a:rPr>
              <a:t>in Vietnam</a:t>
            </a:r>
          </a:p>
          <a:p>
            <a:pPr marL="457200" indent="-457200">
              <a:buFont typeface="Arial" panose="020B0604020202020204" pitchFamily="34" charset="0"/>
              <a:buChar char="•"/>
            </a:pPr>
            <a:r>
              <a:rPr lang="en-GB" sz="2800" dirty="0">
                <a:latin typeface="+mn-lt"/>
              </a:rPr>
              <a:t>Referred to as the ‘Vietnam Conflict’ in US Governmental documents</a:t>
            </a:r>
          </a:p>
          <a:p>
            <a:pPr marL="285750" indent="-285750">
              <a:buFontTx/>
              <a:buChar char="-"/>
            </a:pPr>
            <a:endParaRPr lang="en-GB" sz="1000" b="1" dirty="0"/>
          </a:p>
          <a:p>
            <a:pPr marL="285750" indent="-285750">
              <a:buFontTx/>
              <a:buChar char="-"/>
            </a:pPr>
            <a:endParaRPr lang="en-GB" sz="1000" b="1" dirty="0"/>
          </a:p>
        </p:txBody>
      </p:sp>
    </p:spTree>
    <p:extLst>
      <p:ext uri="{BB962C8B-B14F-4D97-AF65-F5344CB8AC3E}">
        <p14:creationId xmlns:p14="http://schemas.microsoft.com/office/powerpoint/2010/main" val="3065719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9144000" cy="6313176"/>
          </a:xfrm>
          <a:prstGeom prst="rect">
            <a:avLst/>
          </a:prstGeom>
          <a:noFill/>
        </p:spPr>
        <p:txBody>
          <a:bodyPr wrap="square" lIns="540000" tIns="360000" rIns="540000" bIns="360000" rtlCol="0">
            <a:spAutoFit/>
          </a:bodyPr>
          <a:lstStyle/>
          <a:p>
            <a:pPr algn="ctr"/>
            <a:r>
              <a:rPr lang="en-GB" sz="3600" b="1" dirty="0">
                <a:solidFill>
                  <a:srgbClr val="FFFF00"/>
                </a:solidFill>
                <a:latin typeface="+mj-lt"/>
                <a:cs typeface="Arial" pitchFamily="34" charset="0"/>
              </a:rPr>
              <a:t>Vietnam as a “Different War”</a:t>
            </a:r>
          </a:p>
          <a:p>
            <a:endParaRPr lang="en-GB" sz="1700" b="1" dirty="0"/>
          </a:p>
          <a:p>
            <a:pPr marL="742950" lvl="1" indent="-285750">
              <a:buFontTx/>
              <a:buChar char="-"/>
            </a:pPr>
            <a:endParaRPr lang="en-GB" sz="1000" b="1" dirty="0"/>
          </a:p>
          <a:p>
            <a:r>
              <a:rPr lang="en-GB" sz="2000" b="1" dirty="0">
                <a:solidFill>
                  <a:srgbClr val="FFFF00"/>
                </a:solidFill>
                <a:latin typeface="+mn-lt"/>
              </a:rPr>
              <a:t>Different chronologies:</a:t>
            </a:r>
          </a:p>
          <a:p>
            <a:endParaRPr lang="en-GB" sz="2000" b="1" i="1" dirty="0">
              <a:solidFill>
                <a:srgbClr val="FFFF00"/>
              </a:solidFill>
              <a:latin typeface="+mn-lt"/>
            </a:endParaRPr>
          </a:p>
          <a:p>
            <a:r>
              <a:rPr lang="en-GB" sz="2000" b="1" i="1" dirty="0">
                <a:solidFill>
                  <a:srgbClr val="FFFF00"/>
                </a:solidFill>
                <a:latin typeface="+mn-lt"/>
              </a:rPr>
              <a:t>Start date?</a:t>
            </a:r>
          </a:p>
          <a:p>
            <a:pPr marL="285750" indent="-285750">
              <a:buFont typeface="Arial" panose="020B0604020202020204" pitchFamily="34" charset="0"/>
              <a:buChar char="•"/>
            </a:pPr>
            <a:r>
              <a:rPr lang="en-GB" sz="2000" dirty="0">
                <a:latin typeface="+mn-lt"/>
              </a:rPr>
              <a:t>1950? (date of arrival of first US ‘military advisors’ into Vietnam)</a:t>
            </a:r>
          </a:p>
          <a:p>
            <a:pPr marL="285750" indent="-285750">
              <a:buFont typeface="Arial" panose="020B0604020202020204" pitchFamily="34" charset="0"/>
              <a:buChar char="•"/>
            </a:pPr>
            <a:r>
              <a:rPr lang="en-GB" sz="2000" dirty="0">
                <a:latin typeface="+mn-lt"/>
              </a:rPr>
              <a:t>1955? (date of first US serviceman to lose their life in Vietnam)</a:t>
            </a:r>
          </a:p>
          <a:p>
            <a:pPr marL="285750" indent="-285750">
              <a:buFont typeface="Arial" panose="020B0604020202020204" pitchFamily="34" charset="0"/>
              <a:buChar char="•"/>
            </a:pPr>
            <a:r>
              <a:rPr lang="en-GB" sz="2000" dirty="0">
                <a:latin typeface="+mn-lt"/>
              </a:rPr>
              <a:t>1964? (Congressional approval for escalation of US military involvement in Vietnam after the Gulf of Tonkin incident)</a:t>
            </a:r>
          </a:p>
          <a:p>
            <a:pPr marL="285750" indent="-285750">
              <a:buFont typeface="Arial" panose="020B0604020202020204" pitchFamily="34" charset="0"/>
              <a:buChar char="•"/>
            </a:pPr>
            <a:r>
              <a:rPr lang="en-GB" sz="2000" dirty="0">
                <a:latin typeface="+mn-lt"/>
              </a:rPr>
              <a:t>1946? (beginning of Viet Minh war of resistance against French rule)</a:t>
            </a:r>
          </a:p>
          <a:p>
            <a:pPr marL="285750" indent="-285750">
              <a:buFont typeface="Arial" panose="020B0604020202020204" pitchFamily="34" charset="0"/>
              <a:buChar char="•"/>
            </a:pPr>
            <a:r>
              <a:rPr lang="en-GB" sz="2000" dirty="0">
                <a:latin typeface="+mn-lt"/>
              </a:rPr>
              <a:t>1858? (start of French colonial presence in Southeast Asia)</a:t>
            </a:r>
          </a:p>
          <a:p>
            <a:pPr marL="285750" indent="-285750">
              <a:buFont typeface="Arial" panose="020B0604020202020204" pitchFamily="34" charset="0"/>
              <a:buChar char="•"/>
            </a:pPr>
            <a:endParaRPr lang="en-GB" sz="2000" b="1" i="1" dirty="0">
              <a:latin typeface="+mn-lt"/>
            </a:endParaRPr>
          </a:p>
          <a:p>
            <a:r>
              <a:rPr lang="en-GB" sz="2000" b="1" i="1" dirty="0">
                <a:solidFill>
                  <a:srgbClr val="FFFF00"/>
                </a:solidFill>
                <a:latin typeface="+mn-lt"/>
              </a:rPr>
              <a:t>End date?</a:t>
            </a:r>
          </a:p>
          <a:p>
            <a:pPr marL="285750" indent="-285750">
              <a:buFont typeface="Arial" panose="020B0604020202020204" pitchFamily="34" charset="0"/>
              <a:buChar char="•"/>
            </a:pPr>
            <a:r>
              <a:rPr lang="en-GB" sz="2000" dirty="0">
                <a:latin typeface="+mn-lt"/>
              </a:rPr>
              <a:t>1973? (cease-fire between US and north Vietnam regime)</a:t>
            </a:r>
          </a:p>
          <a:p>
            <a:pPr marL="285750" indent="-285750">
              <a:buFont typeface="Arial" panose="020B0604020202020204" pitchFamily="34" charset="0"/>
              <a:buChar char="•"/>
            </a:pPr>
            <a:r>
              <a:rPr lang="en-GB" sz="2000" dirty="0">
                <a:latin typeface="+mn-lt"/>
              </a:rPr>
              <a:t>1975? (fall of Saigon, reunification of north and south Vietnam) </a:t>
            </a:r>
          </a:p>
          <a:p>
            <a:pPr marL="285750" indent="-285750">
              <a:buFont typeface="Arial" panose="020B0604020202020204" pitchFamily="34" charset="0"/>
              <a:buChar char="•"/>
            </a:pPr>
            <a:r>
              <a:rPr lang="en-GB" sz="2000" dirty="0">
                <a:latin typeface="+mn-lt"/>
              </a:rPr>
              <a:t>1995? (normalisation of US–Vietnamese diplomatic relations)</a:t>
            </a:r>
          </a:p>
          <a:p>
            <a:pPr marL="285750" indent="-285750">
              <a:buFont typeface="Arial" panose="020B0604020202020204" pitchFamily="34" charset="0"/>
              <a:buChar char="•"/>
            </a:pPr>
            <a:r>
              <a:rPr lang="en-GB" sz="2000" dirty="0">
                <a:latin typeface="+mn-lt"/>
              </a:rPr>
              <a:t>Ongoing? (figuratively)</a:t>
            </a:r>
          </a:p>
        </p:txBody>
      </p:sp>
    </p:spTree>
    <p:extLst>
      <p:ext uri="{BB962C8B-B14F-4D97-AF65-F5344CB8AC3E}">
        <p14:creationId xmlns:p14="http://schemas.microsoft.com/office/powerpoint/2010/main" val="652740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190339"/>
          </a:xfrm>
          <a:prstGeom prst="rect">
            <a:avLst/>
          </a:prstGeom>
          <a:noFill/>
        </p:spPr>
        <p:txBody>
          <a:bodyPr wrap="square" lIns="360000" tIns="360000" rIns="360000" bIns="360000" rtlCol="0">
            <a:spAutoFit/>
          </a:bodyPr>
          <a:lstStyle/>
          <a:p>
            <a:r>
              <a:rPr lang="en-GB" sz="3600" b="1" dirty="0">
                <a:solidFill>
                  <a:srgbClr val="FFFF00"/>
                </a:solidFill>
                <a:latin typeface="+mj-lt"/>
                <a:cs typeface="Arial" pitchFamily="34" charset="0"/>
              </a:rPr>
              <a:t>Perceptions of Veterans </a:t>
            </a:r>
          </a:p>
          <a:p>
            <a:r>
              <a:rPr lang="en-GB" sz="2800" b="1" i="1" dirty="0">
                <a:cs typeface="Arial" pitchFamily="34" charset="0"/>
              </a:rPr>
              <a:t>First Blood </a:t>
            </a:r>
            <a:r>
              <a:rPr lang="en-GB" sz="2800" b="1" dirty="0">
                <a:cs typeface="Arial" pitchFamily="34" charset="0"/>
              </a:rPr>
              <a:t>(novel 1972, film 1982)</a:t>
            </a:r>
          </a:p>
          <a:p>
            <a:endParaRPr lang="en-GB" sz="1700" b="1" i="1" dirty="0">
              <a:cs typeface="Arial" pitchFamily="34" charset="0"/>
            </a:endParaRPr>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000" dirty="0"/>
          </a:p>
          <a:p>
            <a:endParaRPr lang="en-GB" sz="1700" dirty="0"/>
          </a:p>
          <a:p>
            <a:r>
              <a:rPr lang="en-GB" sz="2000" dirty="0">
                <a:latin typeface="+mn-lt"/>
              </a:rPr>
              <a:t>Trautman: This mission is over, Rambo. It's over Johnny. It's over! </a:t>
            </a:r>
          </a:p>
          <a:p>
            <a:r>
              <a:rPr lang="en-GB" sz="2000" dirty="0">
                <a:latin typeface="+mn-lt"/>
              </a:rPr>
              <a:t>Rambo: Nothing is over! You just don't turn it off! It wasn’t my war! You asked me, I didn't ask you! And I did what I had to do to win! But somebody wouldn't let us win! And I come back to the world and I see all those maggots at the airport, protesting me, spitting. Calling me baby killer and all kinds of vile crap! Who are they to protest me? Who are they? Unless they've been me and been there and know what the hell they're yelling about! </a:t>
            </a:r>
          </a:p>
          <a:p>
            <a:endParaRPr lang="en-GB" sz="1600" i="1" dirty="0">
              <a:cs typeface="Arial" pitchFamily="34" charset="0"/>
            </a:endParaRPr>
          </a:p>
        </p:txBody>
      </p:sp>
      <p:pic>
        <p:nvPicPr>
          <p:cNvPr id="717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9803" y="1412776"/>
            <a:ext cx="4064772" cy="2276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6564377" y="188640"/>
            <a:ext cx="2179899" cy="3269849"/>
          </a:xfrm>
          <a:prstGeom prst="rect">
            <a:avLst/>
          </a:prstGeom>
        </p:spPr>
      </p:pic>
    </p:spTree>
    <p:extLst>
      <p:ext uri="{BB962C8B-B14F-4D97-AF65-F5344CB8AC3E}">
        <p14:creationId xmlns:p14="http://schemas.microsoft.com/office/powerpoint/2010/main" val="941134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962423"/>
            <a:ext cx="9144001" cy="5580328"/>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r>
              <a:rPr lang="en-GB" altLang="en-US" sz="2400" dirty="0">
                <a:latin typeface="+mn-lt"/>
              </a:rPr>
              <a:t>Feelings of alienation: veterans’ homecoming  not accompanied by triumphalism that characterised WWII</a:t>
            </a:r>
          </a:p>
          <a:p>
            <a:pPr marL="285750" indent="-285750" algn="just">
              <a:buFont typeface="Arial" panose="020B0604020202020204" pitchFamily="34" charset="0"/>
              <a:buChar char="•"/>
            </a:pPr>
            <a:endParaRPr lang="en-GB" altLang="en-US" sz="2400" dirty="0">
              <a:latin typeface="+mn-lt"/>
            </a:endParaRPr>
          </a:p>
          <a:p>
            <a:pPr marL="285750" indent="-285750" algn="just">
              <a:buFont typeface="Arial" panose="020B0604020202020204" pitchFamily="34" charset="0"/>
              <a:buChar char="•"/>
            </a:pPr>
            <a:r>
              <a:rPr lang="en-GB" altLang="en-US" sz="2400" dirty="0">
                <a:latin typeface="+mn-lt"/>
              </a:rPr>
              <a:t>Retrospective narratives by and about veterans referred to confrontations with hostile anti-war protestors on arriving back at American airports or naval ports.</a:t>
            </a:r>
          </a:p>
          <a:p>
            <a:pPr marL="285750" indent="-285750" algn="just">
              <a:buFont typeface="Arial" panose="020B0604020202020204" pitchFamily="34" charset="0"/>
              <a:buChar char="•"/>
            </a:pPr>
            <a:endParaRPr lang="en-GB" altLang="en-US" sz="2400" dirty="0">
              <a:latin typeface="+mn-lt"/>
            </a:endParaRPr>
          </a:p>
          <a:p>
            <a:pPr marL="285750" indent="-285750" algn="just">
              <a:buFont typeface="Arial" panose="020B0604020202020204" pitchFamily="34" charset="0"/>
              <a:buChar char="•"/>
            </a:pPr>
            <a:r>
              <a:rPr lang="en-GB" altLang="en-US" sz="2400" dirty="0">
                <a:latin typeface="+mn-lt"/>
              </a:rPr>
              <a:t>Recurrent trope of veterans being spat upon by civilians or anti-war protestors</a:t>
            </a:r>
            <a:endParaRPr lang="en-GB" sz="2400" dirty="0">
              <a:latin typeface="+mn-lt"/>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941595"/>
            <a:ext cx="3405987" cy="18975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88024" y="902559"/>
            <a:ext cx="4375067" cy="2056543"/>
          </a:xfrm>
          <a:prstGeom prst="rect">
            <a:avLst/>
          </a:prstGeom>
        </p:spPr>
      </p:pic>
      <p:sp>
        <p:nvSpPr>
          <p:cNvPr id="4" name="Rectangle 3"/>
          <p:cNvSpPr/>
          <p:nvPr/>
        </p:nvSpPr>
        <p:spPr>
          <a:xfrm>
            <a:off x="32139" y="233709"/>
            <a:ext cx="8932349" cy="707886"/>
          </a:xfrm>
          <a:prstGeom prst="rect">
            <a:avLst/>
          </a:prstGeom>
        </p:spPr>
        <p:txBody>
          <a:bodyPr wrap="square">
            <a:spAutoFit/>
          </a:bodyPr>
          <a:lstStyle/>
          <a:p>
            <a:pPr algn="ctr"/>
            <a:r>
              <a:rPr lang="en-GB" sz="4000" b="1" dirty="0">
                <a:solidFill>
                  <a:srgbClr val="FFFF00"/>
                </a:solidFill>
                <a:latin typeface="+mj-lt"/>
                <a:cs typeface="Arial" pitchFamily="34" charset="0"/>
              </a:rPr>
              <a:t>Perceptions of Veterans </a:t>
            </a:r>
          </a:p>
        </p:txBody>
      </p:sp>
    </p:spTree>
    <p:extLst>
      <p:ext uri="{BB962C8B-B14F-4D97-AF65-F5344CB8AC3E}">
        <p14:creationId xmlns:p14="http://schemas.microsoft.com/office/powerpoint/2010/main" val="1065511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solidFill>
                  <a:srgbClr val="FFFF00"/>
                </a:solidFill>
              </a:rPr>
              <a:t>No parades?</a:t>
            </a:r>
            <a:br>
              <a:rPr lang="en-GB" dirty="0">
                <a:solidFill>
                  <a:srgbClr val="FFFF00"/>
                </a:solidFill>
              </a:rPr>
            </a:br>
            <a:endParaRPr lang="en-GB" dirty="0">
              <a:solidFill>
                <a:srgbClr val="FFFF00"/>
              </a:solidFill>
            </a:endParaRPr>
          </a:p>
        </p:txBody>
      </p:sp>
      <p:pic>
        <p:nvPicPr>
          <p:cNvPr id="1026"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71500" y="2286000"/>
            <a:ext cx="2587053" cy="3951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sz="quarter" idx="4"/>
          </p:nvPr>
        </p:nvSpPr>
        <p:spPr>
          <a:xfrm>
            <a:off x="3923928" y="2286000"/>
            <a:ext cx="4648572" cy="3810000"/>
          </a:xfrm>
        </p:spPr>
        <p:txBody>
          <a:bodyPr>
            <a:normAutofit/>
          </a:bodyPr>
          <a:lstStyle/>
          <a:p>
            <a:r>
              <a:rPr lang="en-GB" sz="3200" dirty="0"/>
              <a:t>How is this issue reflected upon in O’Brien’s novel – particularly the story ‘Notes’?</a:t>
            </a:r>
          </a:p>
        </p:txBody>
      </p:sp>
    </p:spTree>
    <p:extLst>
      <p:ext uri="{BB962C8B-B14F-4D97-AF65-F5344CB8AC3E}">
        <p14:creationId xmlns:p14="http://schemas.microsoft.com/office/powerpoint/2010/main" val="2744421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363273" cy="1524000"/>
          </a:xfrm>
        </p:spPr>
        <p:txBody>
          <a:bodyPr>
            <a:normAutofit/>
          </a:bodyPr>
          <a:lstStyle/>
          <a:p>
            <a:r>
              <a:rPr lang="en-GB" dirty="0">
                <a:solidFill>
                  <a:srgbClr val="FFFF00"/>
                </a:solidFill>
              </a:rPr>
              <a:t>No parades?</a:t>
            </a:r>
            <a:r>
              <a:rPr lang="en-GB" dirty="0"/>
              <a:t> </a:t>
            </a:r>
          </a:p>
        </p:txBody>
      </p:sp>
      <p:sp>
        <p:nvSpPr>
          <p:cNvPr id="6" name="Content Placeholder 5"/>
          <p:cNvSpPr>
            <a:spLocks noGrp="1"/>
          </p:cNvSpPr>
          <p:nvPr>
            <p:ph sz="quarter" idx="4"/>
          </p:nvPr>
        </p:nvSpPr>
        <p:spPr>
          <a:xfrm>
            <a:off x="3347864" y="404664"/>
            <a:ext cx="5554961" cy="4497363"/>
          </a:xfrm>
        </p:spPr>
        <p:txBody>
          <a:bodyPr>
            <a:noAutofit/>
          </a:bodyPr>
          <a:lstStyle/>
          <a:p>
            <a:pPr marL="0" indent="0" algn="just">
              <a:buNone/>
            </a:pPr>
            <a:r>
              <a:rPr lang="en-GB" sz="1800" dirty="0"/>
              <a:t>“‘God, this is starting to sound like some jerkoff vet crying in his beer.  Sorry about that. I'm no basket case—not even any bad dreams. And I don't feel like anybody mistreats me or anything, except sometimes people act too nice, too polite, like they're afraid they might ask the wrong question . . . But I shouldn't bitch. One thing I hate – really hate – is all those whiner-vets. Guys sniveling about how they didn't get any parades. Such absolute crap. I mean, who in his right mind wants a parade? Or getting his back clapped by a bunch of patriotic idiots who don't know jack about what it feels like to kill people or get shot at or sleep in the rain or watch your buddy go down underneath the mud? Who needs it?’”</a:t>
            </a:r>
          </a:p>
          <a:p>
            <a:pPr algn="r">
              <a:buFontTx/>
              <a:buChar char="-"/>
            </a:pPr>
            <a:r>
              <a:rPr lang="en-GB" sz="1800" dirty="0"/>
              <a:t>Norman Bowker letter to Tim O’Brien, ‘Notes,’ </a:t>
            </a:r>
            <a:r>
              <a:rPr lang="en-GB" sz="1800" i="1" dirty="0"/>
              <a:t>The Things They Carried</a:t>
            </a:r>
          </a:p>
          <a:p>
            <a:pPr marL="0" indent="0" algn="just">
              <a:buNone/>
            </a:pPr>
            <a:endParaRPr lang="en-GB" sz="1800" dirty="0"/>
          </a:p>
        </p:txBody>
      </p:sp>
      <p:pic>
        <p:nvPicPr>
          <p:cNvPr id="1026"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323528" y="1700808"/>
            <a:ext cx="2587053" cy="3951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04915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15" y="2250660"/>
            <a:ext cx="7076166" cy="5241774"/>
          </a:xfrm>
          <a:prstGeom prst="rect">
            <a:avLst/>
          </a:prstGeom>
          <a:noFill/>
        </p:spPr>
        <p:txBody>
          <a:bodyPr wrap="square" lIns="360000" tIns="180000" rIns="360000" bIns="180000" rtlCol="0">
            <a:spAutoFit/>
          </a:bodyPr>
          <a:lstStyle/>
          <a:p>
            <a:r>
              <a:rPr lang="en-GB" sz="3200" b="1" dirty="0">
                <a:latin typeface="+mj-lt"/>
                <a:cs typeface="Arial" pitchFamily="34" charset="0"/>
              </a:rPr>
              <a:t>‘</a:t>
            </a:r>
            <a:r>
              <a:rPr lang="en-GB" sz="3200" b="1" dirty="0">
                <a:solidFill>
                  <a:srgbClr val="FFFF00"/>
                </a:solidFill>
                <a:latin typeface="+mj-lt"/>
                <a:cs typeface="Arial" pitchFamily="34" charset="0"/>
              </a:rPr>
              <a:t>The Spitting Image’</a:t>
            </a:r>
            <a:endParaRPr lang="pt-BR" sz="3200" b="1" dirty="0">
              <a:solidFill>
                <a:srgbClr val="FFFF00"/>
              </a:solidFill>
              <a:latin typeface="+mj-lt"/>
              <a:cs typeface="Arial" pitchFamily="34" charset="0"/>
            </a:endParaRPr>
          </a:p>
          <a:p>
            <a:endParaRPr lang="pt-BR" b="1" dirty="0">
              <a:cs typeface="Arial" pitchFamily="34" charset="0"/>
            </a:endParaRPr>
          </a:p>
          <a:p>
            <a:pPr marL="285750" indent="-285750" algn="just">
              <a:buFont typeface="Arial" panose="020B0604020202020204" pitchFamily="34" charset="0"/>
              <a:buChar char="•"/>
            </a:pPr>
            <a:r>
              <a:rPr lang="en-GB" altLang="en-US" sz="2000" dirty="0">
                <a:latin typeface="+mn-lt"/>
              </a:rPr>
              <a:t>Homecoming parades less common than in WWII; but some held</a:t>
            </a:r>
          </a:p>
          <a:p>
            <a:pPr marL="285750" indent="-285750" algn="just">
              <a:buFontTx/>
              <a:buChar char="-"/>
            </a:pPr>
            <a:endParaRPr lang="en-GB" altLang="en-US" sz="2000" dirty="0">
              <a:latin typeface="+mn-lt"/>
            </a:endParaRPr>
          </a:p>
          <a:p>
            <a:pPr marL="285750" indent="-285750" algn="just">
              <a:buFont typeface="Arial" panose="020B0604020202020204" pitchFamily="34" charset="0"/>
              <a:buChar char="•"/>
            </a:pPr>
            <a:r>
              <a:rPr lang="en-GB" altLang="en-US" sz="2000" dirty="0">
                <a:latin typeface="+mn-lt"/>
              </a:rPr>
              <a:t>Jerry Lembcke argues US military deliberately briefed veterans to expect hassle by anti-war protestors (as shown in </a:t>
            </a:r>
            <a:r>
              <a:rPr lang="en-GB" altLang="en-US" sz="2000" i="1" dirty="0">
                <a:latin typeface="+mn-lt"/>
              </a:rPr>
              <a:t>Coming Home</a:t>
            </a:r>
            <a:r>
              <a:rPr lang="en-GB" altLang="en-US" sz="2000" dirty="0">
                <a:latin typeface="+mn-lt"/>
              </a:rPr>
              <a:t>)</a:t>
            </a:r>
          </a:p>
          <a:p>
            <a:pPr marL="285750" indent="-285750" algn="just">
              <a:buFont typeface="Arial" panose="020B0604020202020204" pitchFamily="34" charset="0"/>
              <a:buChar char="•"/>
            </a:pPr>
            <a:endParaRPr lang="en-GB" altLang="en-US" sz="2000" dirty="0">
              <a:latin typeface="+mn-lt"/>
            </a:endParaRPr>
          </a:p>
          <a:p>
            <a:pPr marL="285750" indent="-285750" algn="just">
              <a:buFont typeface="Arial" panose="020B0604020202020204" pitchFamily="34" charset="0"/>
              <a:buChar char="•"/>
            </a:pPr>
            <a:r>
              <a:rPr lang="en-GB" altLang="en-US" sz="2000" dirty="0">
                <a:latin typeface="+mn-lt"/>
              </a:rPr>
              <a:t>Lembcke finds no documentary evidence of veterans having being spat on by protestors</a:t>
            </a:r>
            <a:endParaRPr lang="en-GB" dirty="0">
              <a:latin typeface="+mn-lt"/>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55976" y="2"/>
            <a:ext cx="4788024" cy="2250658"/>
          </a:xfrm>
          <a:prstGeom prst="rect">
            <a:avLst/>
          </a:prstGeom>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439" y="17766"/>
            <a:ext cx="3767157" cy="1602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2280" y="3010475"/>
            <a:ext cx="1828530" cy="28244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107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7164290" cy="6349770"/>
          </a:xfrm>
          <a:prstGeom prst="rect">
            <a:avLst/>
          </a:prstGeom>
          <a:noFill/>
        </p:spPr>
        <p:txBody>
          <a:bodyPr wrap="square" lIns="360000" tIns="180000" rIns="360000" bIns="180000" rtlCol="0">
            <a:spAutoFit/>
          </a:bodyPr>
          <a:lstStyle/>
          <a:p>
            <a:pPr algn="ctr"/>
            <a:r>
              <a:rPr lang="en-GB" altLang="en-US" sz="4000" b="1" dirty="0">
                <a:solidFill>
                  <a:srgbClr val="FFFF00"/>
                </a:solidFill>
                <a:latin typeface="+mj-lt"/>
              </a:rPr>
              <a:t>‘The Spitting Image’</a:t>
            </a:r>
          </a:p>
          <a:p>
            <a:pPr marL="1257300" lvl="2" indent="-342900" algn="just">
              <a:buFont typeface="Arial" panose="020B0604020202020204" pitchFamily="34" charset="0"/>
              <a:buChar char="•"/>
            </a:pPr>
            <a:endParaRPr lang="en-GB" altLang="en-US" sz="2000" b="1" i="1" dirty="0"/>
          </a:p>
          <a:p>
            <a:pPr marL="342900" indent="-342900" algn="just">
              <a:buFont typeface="Arial" panose="020B0604020202020204" pitchFamily="34" charset="0"/>
              <a:buChar char="•"/>
            </a:pPr>
            <a:r>
              <a:rPr lang="en-GB" altLang="en-US" sz="2600" dirty="0">
                <a:latin typeface="+mn-lt"/>
              </a:rPr>
              <a:t>Ongoing currency of ‘the spitting image’ despite its lack of evidence </a:t>
            </a:r>
          </a:p>
          <a:p>
            <a:pPr marL="342900" indent="-342900" algn="just">
              <a:buFont typeface="Arial" panose="020B0604020202020204" pitchFamily="34" charset="0"/>
              <a:buChar char="•"/>
            </a:pPr>
            <a:endParaRPr lang="en-GB" altLang="en-US" sz="2600" dirty="0">
              <a:latin typeface="+mn-lt"/>
            </a:endParaRPr>
          </a:p>
          <a:p>
            <a:pPr marL="342900" indent="-342900" algn="just">
              <a:buFont typeface="Arial" panose="020B0604020202020204" pitchFamily="34" charset="0"/>
              <a:buChar char="•"/>
            </a:pPr>
            <a:r>
              <a:rPr lang="en-GB" altLang="en-US" sz="2600" dirty="0">
                <a:latin typeface="+mn-lt"/>
              </a:rPr>
              <a:t>Analytical problem: how to prove something </a:t>
            </a:r>
            <a:r>
              <a:rPr lang="en-GB" altLang="en-US" sz="2600" i="1" dirty="0">
                <a:latin typeface="+mn-lt"/>
              </a:rPr>
              <a:t>did not </a:t>
            </a:r>
            <a:r>
              <a:rPr lang="en-GB" altLang="en-US" sz="2600" dirty="0">
                <a:latin typeface="+mn-lt"/>
              </a:rPr>
              <a:t>happen merely by using archival sources</a:t>
            </a:r>
          </a:p>
          <a:p>
            <a:pPr marL="342900" indent="-342900" algn="just">
              <a:buFont typeface="Arial" panose="020B0604020202020204" pitchFamily="34" charset="0"/>
              <a:buChar char="•"/>
            </a:pPr>
            <a:endParaRPr lang="en-GB" altLang="en-US" sz="2600" dirty="0">
              <a:latin typeface="+mn-lt"/>
            </a:endParaRPr>
          </a:p>
          <a:p>
            <a:pPr marL="342900" indent="-342900" algn="just">
              <a:buFont typeface="Arial" panose="020B0604020202020204" pitchFamily="34" charset="0"/>
              <a:buChar char="•"/>
            </a:pPr>
            <a:r>
              <a:rPr lang="en-GB" altLang="en-US" sz="2600" dirty="0">
                <a:latin typeface="+mn-lt"/>
              </a:rPr>
              <a:t>Malleability of memory:</a:t>
            </a:r>
          </a:p>
          <a:p>
            <a:pPr marL="457200" indent="-457200" algn="just">
              <a:buFontTx/>
              <a:buChar char="-"/>
            </a:pPr>
            <a:r>
              <a:rPr lang="en-GB" altLang="en-US" sz="2600" dirty="0">
                <a:latin typeface="+mn-lt"/>
              </a:rPr>
              <a:t>susceptible to influence by outside culture</a:t>
            </a:r>
          </a:p>
          <a:p>
            <a:pPr marL="457200" indent="-457200" algn="just">
              <a:buFontTx/>
              <a:buChar char="-"/>
            </a:pPr>
            <a:r>
              <a:rPr lang="en-GB" altLang="en-US" sz="2600" dirty="0">
                <a:latin typeface="+mn-lt"/>
              </a:rPr>
              <a:t>does not necessarily obey criteria conventionally employed by historians</a:t>
            </a:r>
          </a:p>
          <a:p>
            <a:pPr marL="285750" indent="-285750">
              <a:buFontTx/>
              <a:buChar char="-"/>
            </a:pPr>
            <a:endParaRPr lang="en-GB" altLang="en-US" sz="1700" dirty="0"/>
          </a:p>
        </p:txBody>
      </p:sp>
      <p:pic>
        <p:nvPicPr>
          <p:cNvPr id="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1700808"/>
            <a:ext cx="1828530" cy="28244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640761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7384"/>
            <a:ext cx="9144000" cy="7196155"/>
          </a:xfrm>
          <a:prstGeom prst="rect">
            <a:avLst/>
          </a:prstGeom>
          <a:noFill/>
        </p:spPr>
        <p:txBody>
          <a:bodyPr wrap="square" lIns="180000" tIns="180000" rIns="180000" bIns="180000" rtlCol="0">
            <a:spAutoFit/>
          </a:bodyPr>
          <a:lstStyle/>
          <a:p>
            <a:pPr lvl="1" algn="ctr"/>
            <a:r>
              <a:rPr lang="en-GB" sz="3600" b="1" dirty="0">
                <a:solidFill>
                  <a:srgbClr val="FFFF00"/>
                </a:solidFill>
                <a:latin typeface="+mj-lt"/>
                <a:cs typeface="Arial" pitchFamily="34" charset="0"/>
              </a:rPr>
              <a:t>V</a:t>
            </a:r>
            <a:r>
              <a:rPr lang="pt-BR" sz="3600" b="1" dirty="0">
                <a:solidFill>
                  <a:srgbClr val="FFFF00"/>
                </a:solidFill>
                <a:latin typeface="+mj-lt"/>
                <a:cs typeface="Arial" pitchFamily="34" charset="0"/>
              </a:rPr>
              <a:t>ietnam War as Trauma</a:t>
            </a: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800100" lvl="1" indent="-342900">
              <a:buFont typeface="Arial" panose="020B0604020202020204" pitchFamily="34" charset="0"/>
              <a:buChar char="•"/>
            </a:pPr>
            <a:r>
              <a:rPr lang="en-GB" sz="2000" dirty="0">
                <a:cs typeface="Arial" pitchFamily="34" charset="0"/>
              </a:rPr>
              <a:t>Physical and psychological trauma experienced by veterans (and exacerbated by homecoming experiences)</a:t>
            </a:r>
          </a:p>
          <a:p>
            <a:pPr marL="800100" lvl="1" indent="-342900">
              <a:buFont typeface="Arial" panose="020B0604020202020204" pitchFamily="34" charset="0"/>
              <a:buChar char="•"/>
            </a:pPr>
            <a:r>
              <a:rPr lang="en-GB" sz="2000" dirty="0">
                <a:cs typeface="Arial" pitchFamily="34" charset="0"/>
              </a:rPr>
              <a:t>Posttraumatic Stress Disorder (PTSD) first clinically defined in treatment of US Vietnam veterans</a:t>
            </a:r>
          </a:p>
          <a:p>
            <a:pPr marL="800100" lvl="1" indent="-342900">
              <a:buFont typeface="Arial" panose="020B0604020202020204" pitchFamily="34" charset="0"/>
              <a:buChar char="•"/>
            </a:pPr>
            <a:r>
              <a:rPr lang="en-GB" sz="2000" dirty="0">
                <a:cs typeface="Arial" pitchFamily="34" charset="0"/>
              </a:rPr>
              <a:t>Veterans a very visual, physical reminder of the war &amp; impact in US society</a:t>
            </a:r>
          </a:p>
          <a:p>
            <a:pPr marL="800100" lvl="1" indent="-342900">
              <a:buFont typeface="Arial" panose="020B0604020202020204" pitchFamily="34" charset="0"/>
              <a:buChar char="•"/>
            </a:pPr>
            <a:r>
              <a:rPr lang="en-GB" sz="2000" dirty="0">
                <a:cs typeface="Arial" pitchFamily="34" charset="0"/>
              </a:rPr>
              <a:t>Trope of ‘healing’ scars, wounds, and traumas inflicted upon veterans and nation alike</a:t>
            </a:r>
          </a:p>
          <a:p>
            <a:pPr marL="742950" lvl="1" indent="-285750">
              <a:buFontTx/>
              <a:buChar char="-"/>
            </a:pPr>
            <a:endParaRPr lang="en-GB" dirty="0">
              <a:cs typeface="Arial" pitchFamily="34" charset="0"/>
            </a:endParaRPr>
          </a:p>
          <a:p>
            <a:pPr lvl="1"/>
            <a:endParaRPr lang="en-GB" b="1" dirty="0"/>
          </a:p>
        </p:txBody>
      </p:sp>
      <p:pic>
        <p:nvPicPr>
          <p:cNvPr id="5" name="Content Placeholder 5" descr="homeless vet.bmp"/>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5292080" y="965631"/>
            <a:ext cx="2953281" cy="2939351"/>
          </a:xfrm>
          <a:prstGeom prst="rect">
            <a:avLst/>
          </a:prstGeom>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6765" y="930982"/>
            <a:ext cx="3867150" cy="2952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70690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FFD0C-61ED-4495-ACB0-65CDF61A2804}"/>
              </a:ext>
            </a:extLst>
          </p:cNvPr>
          <p:cNvSpPr>
            <a:spLocks noGrp="1"/>
          </p:cNvSpPr>
          <p:nvPr>
            <p:ph type="title"/>
          </p:nvPr>
        </p:nvSpPr>
        <p:spPr>
          <a:xfrm>
            <a:off x="628650" y="0"/>
            <a:ext cx="7886700" cy="994172"/>
          </a:xfrm>
        </p:spPr>
        <p:txBody>
          <a:bodyPr>
            <a:normAutofit/>
          </a:bodyPr>
          <a:lstStyle/>
          <a:p>
            <a:pPr algn="ctr"/>
            <a:r>
              <a:rPr lang="en-GB" sz="3600" b="1" dirty="0">
                <a:solidFill>
                  <a:srgbClr val="FFFF00"/>
                </a:solidFill>
              </a:rPr>
              <a:t>Vietnam War and Memory</a:t>
            </a:r>
            <a:endParaRPr lang="en-US" sz="3600" dirty="0">
              <a:solidFill>
                <a:srgbClr val="FFFF00"/>
              </a:solidFill>
            </a:endParaRPr>
          </a:p>
        </p:txBody>
      </p:sp>
      <p:sp>
        <p:nvSpPr>
          <p:cNvPr id="3" name="Content Placeholder 2">
            <a:extLst>
              <a:ext uri="{FF2B5EF4-FFF2-40B4-BE49-F238E27FC236}">
                <a16:creationId xmlns:a16="http://schemas.microsoft.com/office/drawing/2014/main" id="{519CB495-41E4-49AC-AB92-E159314FD8B9}"/>
              </a:ext>
            </a:extLst>
          </p:cNvPr>
          <p:cNvSpPr>
            <a:spLocks noGrp="1"/>
          </p:cNvSpPr>
          <p:nvPr>
            <p:ph idx="1"/>
          </p:nvPr>
        </p:nvSpPr>
        <p:spPr>
          <a:xfrm>
            <a:off x="628650" y="1196752"/>
            <a:ext cx="8119814" cy="5472608"/>
          </a:xfrm>
          <a:solidFill>
            <a:schemeClr val="bg2"/>
          </a:solidFill>
        </p:spPr>
        <p:txBody>
          <a:bodyPr vert="horz" lIns="68580" tIns="34290" rIns="68580" bIns="34290" rtlCol="0" anchor="t">
            <a:normAutofit fontScale="85000" lnSpcReduction="10000"/>
          </a:bodyPr>
          <a:lstStyle/>
          <a:p>
            <a:pPr marL="0" indent="0" algn="just">
              <a:buNone/>
            </a:pPr>
            <a:r>
              <a:rPr lang="en-GB" sz="2400" dirty="0">
                <a:cs typeface="Calibri" panose="020F0502020204030204"/>
              </a:rPr>
              <a:t>"</a:t>
            </a:r>
            <a:r>
              <a:rPr lang="en-GB" sz="2400" dirty="0">
                <a:ea typeface="+mn-lt"/>
                <a:cs typeface="+mn-lt"/>
              </a:rPr>
              <a:t>When </a:t>
            </a:r>
            <a:r>
              <a:rPr lang="en-GB" sz="2400" i="1" dirty="0">
                <a:ea typeface="+mn-lt"/>
                <a:cs typeface="+mn-lt"/>
              </a:rPr>
              <a:t>Platoon </a:t>
            </a:r>
            <a:r>
              <a:rPr lang="en-GB" sz="2400" dirty="0">
                <a:ea typeface="+mn-lt"/>
                <a:cs typeface="+mn-lt"/>
              </a:rPr>
              <a:t>was first released [in 1987], a number of people asked me 'Was the war really like that? I never found an answer, in part because, not matter how realistic and graphic, a movie is after all a movie, and war is only like itself. But I also failed to find an answer because what 'really' happened is now so </a:t>
            </a:r>
            <a:r>
              <a:rPr lang="en-GB" sz="2400" dirty="0">
                <a:solidFill>
                  <a:srgbClr val="FFFF00"/>
                </a:solidFill>
                <a:ea typeface="+mn-lt"/>
                <a:cs typeface="+mn-lt"/>
              </a:rPr>
              <a:t>thoroughly mixed up in my mind with what has been said about what happened that the pure experience is no longer there</a:t>
            </a:r>
            <a:r>
              <a:rPr lang="en-GB" sz="2400" dirty="0">
                <a:solidFill>
                  <a:srgbClr val="FF0000"/>
                </a:solidFill>
                <a:ea typeface="+mn-lt"/>
                <a:cs typeface="+mn-lt"/>
              </a:rPr>
              <a:t>.</a:t>
            </a:r>
            <a:r>
              <a:rPr lang="en-GB" sz="2400" dirty="0">
                <a:ea typeface="+mn-lt"/>
                <a:cs typeface="+mn-lt"/>
              </a:rPr>
              <a:t> This is odd, even painful, in some ways. But it is also </a:t>
            </a:r>
            <a:r>
              <a:rPr lang="en-GB" sz="2400" b="1" dirty="0">
                <a:solidFill>
                  <a:srgbClr val="FFC000">
                    <a:alpha val="70000"/>
                  </a:srgbClr>
                </a:solidFill>
                <a:ea typeface="+mn-lt"/>
                <a:cs typeface="+mn-lt"/>
              </a:rPr>
              <a:t>testimony to the way our memories work</a:t>
            </a:r>
            <a:r>
              <a:rPr lang="en-GB" sz="2400" dirty="0">
                <a:ea typeface="+mn-lt"/>
                <a:cs typeface="+mn-lt"/>
              </a:rPr>
              <a:t>. </a:t>
            </a:r>
            <a:r>
              <a:rPr lang="en-GB" sz="2400" dirty="0">
                <a:solidFill>
                  <a:srgbClr val="FFFF00"/>
                </a:solidFill>
                <a:ea typeface="+mn-lt"/>
                <a:cs typeface="+mn-lt"/>
              </a:rPr>
              <a:t>The Vietnam War is no longer a definite event so much as it is a collective and mobile script in which we continue to scrawl, erase, rewrite our conflicting and changing view of ourselves</a:t>
            </a:r>
            <a:r>
              <a:rPr lang="en-GB" sz="2400" dirty="0">
                <a:ea typeface="+mn-lt"/>
                <a:cs typeface="+mn-lt"/>
              </a:rPr>
              <a:t>."</a:t>
            </a:r>
            <a:endParaRPr lang="en-US" sz="2400" dirty="0"/>
          </a:p>
          <a:p>
            <a:pPr marL="0" indent="0" algn="r">
              <a:buNone/>
            </a:pPr>
            <a:r>
              <a:rPr lang="en-GB" sz="1950" dirty="0">
                <a:cs typeface="Calibri" panose="020F0502020204030204"/>
              </a:rPr>
              <a:t>- V</a:t>
            </a:r>
            <a:r>
              <a:rPr lang="en-GB" sz="1800" dirty="0">
                <a:cs typeface="Calibri" panose="020F0502020204030204"/>
              </a:rPr>
              <a:t>ietnam veteran William Adams in 1989, cited by Marita </a:t>
            </a:r>
            <a:r>
              <a:rPr lang="en-GB" sz="1800" dirty="0" err="1">
                <a:cs typeface="Calibri" panose="020F0502020204030204"/>
              </a:rPr>
              <a:t>Sturken</a:t>
            </a:r>
            <a:r>
              <a:rPr lang="en-GB" sz="1800" dirty="0">
                <a:cs typeface="Calibri" panose="020F0502020204030204"/>
              </a:rPr>
              <a:t>, </a:t>
            </a:r>
            <a:r>
              <a:rPr lang="en-GB" sz="1800" i="1" dirty="0">
                <a:cs typeface="Calibri" panose="020F0502020204030204"/>
              </a:rPr>
              <a:t>Tangled Memories: The Vietnam War, the AIDS Epidemic and the Politics of Remembering </a:t>
            </a:r>
            <a:r>
              <a:rPr lang="en-GB" sz="1800" dirty="0">
                <a:cs typeface="Calibri" panose="020F0502020204030204"/>
              </a:rPr>
              <a:t>(Berkeley: University California Press, 1997), p. 86.</a:t>
            </a:r>
          </a:p>
        </p:txBody>
      </p:sp>
    </p:spTree>
    <p:extLst>
      <p:ext uri="{BB962C8B-B14F-4D97-AF65-F5344CB8AC3E}">
        <p14:creationId xmlns:p14="http://schemas.microsoft.com/office/powerpoint/2010/main" val="9232757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47864" y="1196752"/>
            <a:ext cx="5498282" cy="5633540"/>
          </a:xfrm>
          <a:solidFill>
            <a:schemeClr val="bg2"/>
          </a:solidFill>
          <a:ln>
            <a:noFill/>
          </a:ln>
        </p:spPr>
        <p:txBody>
          <a:bodyPr>
            <a:normAutofit fontScale="70000" lnSpcReduction="20000"/>
          </a:bodyPr>
          <a:lstStyle/>
          <a:p>
            <a:pPr marL="0" indent="0" algn="just">
              <a:buNone/>
            </a:pPr>
            <a:r>
              <a:rPr lang="en-GB" sz="2600" dirty="0"/>
              <a:t>“</a:t>
            </a:r>
            <a:r>
              <a:rPr lang="en-GB" sz="2800" dirty="0"/>
              <a:t>An entire memory industry exists, ready to capitalize on history by selling memory to consumers … [This] is merely a symptom of … the industrialization of memory. Industrializing memory proceeds in parallel with how warfare is industrialized as part and parcel of capitalist society, </a:t>
            </a:r>
            <a:r>
              <a:rPr lang="en-GB" sz="2800" dirty="0">
                <a:solidFill>
                  <a:srgbClr val="FFFF00">
                    <a:alpha val="70000"/>
                  </a:srgbClr>
                </a:solidFill>
              </a:rPr>
              <a:t>where the actual firepower exercised in a war is matched by the firepower of memory that defines and refines that war’s identity</a:t>
            </a:r>
            <a:r>
              <a:rPr lang="en-GB" sz="2800" dirty="0"/>
              <a:t>. Thus, the Pentagon’s war of attrition in Vietnam was matched by Hollywood’s </a:t>
            </a:r>
            <a:r>
              <a:rPr lang="en-GB" sz="2800" i="1" dirty="0"/>
              <a:t>Apocalypse Now </a:t>
            </a:r>
            <a:r>
              <a:rPr lang="en-GB" sz="2800" dirty="0"/>
              <a:t>and its entire celluloid campaign to refight the Vietnam War on global movie screen.”</a:t>
            </a:r>
          </a:p>
          <a:p>
            <a:pPr marL="0" indent="0" algn="r">
              <a:buNone/>
            </a:pPr>
            <a:r>
              <a:rPr lang="en-GB" sz="2200" dirty="0"/>
              <a:t>- Nguyen,  </a:t>
            </a:r>
            <a:r>
              <a:rPr lang="en-GB" sz="2200" i="1" dirty="0"/>
              <a:t>Nothing Ever Dies</a:t>
            </a:r>
            <a:r>
              <a:rPr lang="en-GB" sz="2200" dirty="0"/>
              <a:t>, pp. 13—14.</a:t>
            </a:r>
          </a:p>
          <a:p>
            <a:pPr marL="0" indent="0" algn="just">
              <a:buNone/>
            </a:pPr>
            <a:endParaRPr lang="en-GB" sz="2200" dirty="0"/>
          </a:p>
        </p:txBody>
      </p:sp>
      <p:pic>
        <p:nvPicPr>
          <p:cNvPr id="4" name="Picture 3"/>
          <p:cNvPicPr>
            <a:picLocks noChangeAspect="1"/>
          </p:cNvPicPr>
          <p:nvPr/>
        </p:nvPicPr>
        <p:blipFill>
          <a:blip r:embed="rId3"/>
          <a:stretch>
            <a:fillRect/>
          </a:stretch>
        </p:blipFill>
        <p:spPr>
          <a:xfrm>
            <a:off x="297854" y="1758462"/>
            <a:ext cx="2793341" cy="4177384"/>
          </a:xfrm>
          <a:prstGeom prst="rect">
            <a:avLst/>
          </a:prstGeom>
        </p:spPr>
      </p:pic>
      <p:sp>
        <p:nvSpPr>
          <p:cNvPr id="5" name="Title 4"/>
          <p:cNvSpPr>
            <a:spLocks noGrp="1"/>
          </p:cNvSpPr>
          <p:nvPr>
            <p:ph type="title"/>
          </p:nvPr>
        </p:nvSpPr>
        <p:spPr>
          <a:xfrm>
            <a:off x="400216" y="27708"/>
            <a:ext cx="8001000" cy="1524000"/>
          </a:xfrm>
        </p:spPr>
        <p:txBody>
          <a:bodyPr/>
          <a:lstStyle/>
          <a:p>
            <a:pPr algn="ctr"/>
            <a:r>
              <a:rPr lang="en-GB" b="1" dirty="0"/>
              <a:t>Vietnam War and Memory Industry</a:t>
            </a:r>
          </a:p>
        </p:txBody>
      </p:sp>
    </p:spTree>
    <p:extLst>
      <p:ext uri="{BB962C8B-B14F-4D97-AF65-F5344CB8AC3E}">
        <p14:creationId xmlns:p14="http://schemas.microsoft.com/office/powerpoint/2010/main" val="9003943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75856" y="1196752"/>
            <a:ext cx="5643773" cy="5661247"/>
          </a:xfrm>
          <a:ln>
            <a:noFill/>
          </a:ln>
        </p:spPr>
        <p:txBody>
          <a:bodyPr>
            <a:normAutofit/>
          </a:bodyPr>
          <a:lstStyle/>
          <a:p>
            <a:pPr marL="0" indent="0" algn="just">
              <a:buNone/>
            </a:pPr>
            <a:r>
              <a:rPr lang="en-GB" sz="2800" dirty="0"/>
              <a:t>“ … Even identifying the sites of industrial memory is not enough to show how the strong industries of strong countries will find more receptive audiences and consumers than the weak industries of weak countries will.”</a:t>
            </a:r>
          </a:p>
          <a:p>
            <a:pPr marL="0" indent="0" algn="r">
              <a:buNone/>
            </a:pPr>
            <a:r>
              <a:rPr lang="en-GB" sz="2200" dirty="0"/>
              <a:t>- Nguyen,  </a:t>
            </a:r>
            <a:r>
              <a:rPr lang="en-GB" sz="2200" i="1" dirty="0"/>
              <a:t>Nothing Ever Dies</a:t>
            </a:r>
            <a:r>
              <a:rPr lang="en-GB" sz="2200" dirty="0"/>
              <a:t>, p. 15.</a:t>
            </a:r>
          </a:p>
          <a:p>
            <a:pPr marL="0" indent="0" algn="just">
              <a:buNone/>
            </a:pPr>
            <a:endParaRPr lang="en-GB" sz="2200" dirty="0"/>
          </a:p>
        </p:txBody>
      </p:sp>
      <p:pic>
        <p:nvPicPr>
          <p:cNvPr id="4" name="Picture 3"/>
          <p:cNvPicPr>
            <a:picLocks noChangeAspect="1"/>
          </p:cNvPicPr>
          <p:nvPr/>
        </p:nvPicPr>
        <p:blipFill>
          <a:blip r:embed="rId3"/>
          <a:stretch>
            <a:fillRect/>
          </a:stretch>
        </p:blipFill>
        <p:spPr>
          <a:xfrm>
            <a:off x="297854" y="1758462"/>
            <a:ext cx="2793341" cy="4177384"/>
          </a:xfrm>
          <a:prstGeom prst="rect">
            <a:avLst/>
          </a:prstGeom>
        </p:spPr>
      </p:pic>
      <p:sp>
        <p:nvSpPr>
          <p:cNvPr id="5" name="Title 4"/>
          <p:cNvSpPr>
            <a:spLocks noGrp="1"/>
          </p:cNvSpPr>
          <p:nvPr>
            <p:ph type="title"/>
          </p:nvPr>
        </p:nvSpPr>
        <p:spPr>
          <a:xfrm>
            <a:off x="400216" y="27708"/>
            <a:ext cx="8001000" cy="1524000"/>
          </a:xfrm>
        </p:spPr>
        <p:txBody>
          <a:bodyPr/>
          <a:lstStyle/>
          <a:p>
            <a:pPr algn="ctr"/>
            <a:r>
              <a:rPr lang="en-GB" dirty="0"/>
              <a:t>Vietnam War and Memory Industry</a:t>
            </a:r>
          </a:p>
        </p:txBody>
      </p:sp>
    </p:spTree>
    <p:extLst>
      <p:ext uri="{BB962C8B-B14F-4D97-AF65-F5344CB8AC3E}">
        <p14:creationId xmlns:p14="http://schemas.microsoft.com/office/powerpoint/2010/main" val="2586343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75856" y="1196752"/>
            <a:ext cx="5688632" cy="5661248"/>
          </a:xfrm>
          <a:solidFill>
            <a:schemeClr val="bg2"/>
          </a:solidFill>
          <a:ln>
            <a:noFill/>
          </a:ln>
        </p:spPr>
        <p:txBody>
          <a:bodyPr>
            <a:normAutofit fontScale="55000" lnSpcReduction="20000"/>
          </a:bodyPr>
          <a:lstStyle/>
          <a:p>
            <a:pPr marL="0" indent="0" algn="just">
              <a:buNone/>
            </a:pPr>
            <a:r>
              <a:rPr lang="en-GB" sz="3800" dirty="0"/>
              <a:t>“Because of the reach of American military and mnemonic power … I always run into American memories. No matter where I go outside of Vietnam, if I want to discuss the war, even with intellectuals and academics, I often have to encounter their encounters with American memories. The Ivy League professor of contemporary literature who inquired about Tim O’Brien at my lecture on Vietnamese civilian war memories (because, she asked, what about actual war stories?); the Indian professor of Indian cinema who brought up </a:t>
            </a:r>
            <a:r>
              <a:rPr lang="en-GB" sz="3800" i="1" dirty="0"/>
              <a:t>Apocalypse Now </a:t>
            </a:r>
            <a:r>
              <a:rPr lang="en-GB" sz="3800" dirty="0"/>
              <a:t>when I mentioned Vietnamese cinema about the war …”</a:t>
            </a:r>
          </a:p>
          <a:p>
            <a:pPr marL="0" indent="0" algn="r">
              <a:buNone/>
            </a:pPr>
            <a:r>
              <a:rPr lang="en-GB" sz="2200" dirty="0"/>
              <a:t>- Nguyen,  </a:t>
            </a:r>
            <a:r>
              <a:rPr lang="en-GB" sz="2200" i="1" dirty="0"/>
              <a:t>Nothing Ever Dies</a:t>
            </a:r>
            <a:r>
              <a:rPr lang="en-GB" sz="2200" dirty="0"/>
              <a:t>, p. 116</a:t>
            </a:r>
          </a:p>
          <a:p>
            <a:pPr marL="0" indent="0" algn="just">
              <a:buNone/>
            </a:pPr>
            <a:endParaRPr lang="en-GB" sz="2200" dirty="0"/>
          </a:p>
        </p:txBody>
      </p:sp>
      <p:pic>
        <p:nvPicPr>
          <p:cNvPr id="4" name="Picture 3"/>
          <p:cNvPicPr>
            <a:picLocks noChangeAspect="1"/>
          </p:cNvPicPr>
          <p:nvPr/>
        </p:nvPicPr>
        <p:blipFill>
          <a:blip r:embed="rId3"/>
          <a:stretch>
            <a:fillRect/>
          </a:stretch>
        </p:blipFill>
        <p:spPr>
          <a:xfrm>
            <a:off x="297854" y="1758462"/>
            <a:ext cx="2793341" cy="4177384"/>
          </a:xfrm>
          <a:prstGeom prst="rect">
            <a:avLst/>
          </a:prstGeom>
        </p:spPr>
      </p:pic>
      <p:sp>
        <p:nvSpPr>
          <p:cNvPr id="5" name="Title 4"/>
          <p:cNvSpPr>
            <a:spLocks noGrp="1"/>
          </p:cNvSpPr>
          <p:nvPr>
            <p:ph type="title"/>
          </p:nvPr>
        </p:nvSpPr>
        <p:spPr>
          <a:xfrm>
            <a:off x="400216" y="27708"/>
            <a:ext cx="8001000" cy="1524000"/>
          </a:xfrm>
        </p:spPr>
        <p:txBody>
          <a:bodyPr/>
          <a:lstStyle/>
          <a:p>
            <a:pPr algn="ctr"/>
            <a:r>
              <a:rPr lang="en-GB" dirty="0"/>
              <a:t>Vietnam War and Memory Industry</a:t>
            </a:r>
          </a:p>
        </p:txBody>
      </p:sp>
    </p:spTree>
    <p:extLst>
      <p:ext uri="{BB962C8B-B14F-4D97-AF65-F5344CB8AC3E}">
        <p14:creationId xmlns:p14="http://schemas.microsoft.com/office/powerpoint/2010/main" val="581350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stretch>
            <a:fillRect/>
          </a:stretch>
        </p:blipFill>
        <p:spPr>
          <a:xfrm>
            <a:off x="2285647" y="1268760"/>
            <a:ext cx="2128327" cy="3200677"/>
          </a:xfrm>
          <a:prstGeom prst="rect">
            <a:avLst/>
          </a:prstGeom>
        </p:spPr>
      </p:pic>
      <p:sp>
        <p:nvSpPr>
          <p:cNvPr id="4" name="Title 1"/>
          <p:cNvSpPr>
            <a:spLocks noGrp="1"/>
          </p:cNvSpPr>
          <p:nvPr>
            <p:ph type="title"/>
          </p:nvPr>
        </p:nvSpPr>
        <p:spPr>
          <a:xfrm>
            <a:off x="299174" y="4797152"/>
            <a:ext cx="8229600" cy="1143000"/>
          </a:xfrm>
        </p:spPr>
        <p:txBody>
          <a:bodyPr/>
          <a:lstStyle/>
          <a:p>
            <a:r>
              <a:rPr lang="en-GB" sz="3600" dirty="0"/>
              <a:t>Vietnamese-American Diasporic Literature</a:t>
            </a:r>
          </a:p>
        </p:txBody>
      </p:sp>
      <p:pic>
        <p:nvPicPr>
          <p:cNvPr id="6" name="Picture 5"/>
          <p:cNvPicPr>
            <a:picLocks noChangeAspect="1"/>
          </p:cNvPicPr>
          <p:nvPr/>
        </p:nvPicPr>
        <p:blipFill>
          <a:blip r:embed="rId4"/>
          <a:stretch>
            <a:fillRect/>
          </a:stretch>
        </p:blipFill>
        <p:spPr>
          <a:xfrm>
            <a:off x="99981" y="1268760"/>
            <a:ext cx="2115802" cy="3229058"/>
          </a:xfrm>
          <a:prstGeom prst="rect">
            <a:avLst/>
          </a:prstGeom>
        </p:spPr>
      </p:pic>
      <p:pic>
        <p:nvPicPr>
          <p:cNvPr id="7" name="Picture 6"/>
          <p:cNvPicPr>
            <a:picLocks noChangeAspect="1"/>
          </p:cNvPicPr>
          <p:nvPr/>
        </p:nvPicPr>
        <p:blipFill>
          <a:blip r:embed="rId5"/>
          <a:stretch>
            <a:fillRect/>
          </a:stretch>
        </p:blipFill>
        <p:spPr>
          <a:xfrm>
            <a:off x="4571516" y="1296346"/>
            <a:ext cx="2132299" cy="3215507"/>
          </a:xfrm>
          <a:prstGeom prst="rect">
            <a:avLst/>
          </a:prstGeom>
        </p:spPr>
      </p:pic>
      <p:pic>
        <p:nvPicPr>
          <p:cNvPr id="8" name="Picture 7"/>
          <p:cNvPicPr>
            <a:picLocks noChangeAspect="1"/>
          </p:cNvPicPr>
          <p:nvPr/>
        </p:nvPicPr>
        <p:blipFill>
          <a:blip r:embed="rId6"/>
          <a:stretch>
            <a:fillRect/>
          </a:stretch>
        </p:blipFill>
        <p:spPr>
          <a:xfrm>
            <a:off x="6836728" y="1297141"/>
            <a:ext cx="2118848" cy="3200677"/>
          </a:xfrm>
          <a:prstGeom prst="rect">
            <a:avLst/>
          </a:prstGeom>
        </p:spPr>
      </p:pic>
    </p:spTree>
    <p:extLst>
      <p:ext uri="{BB962C8B-B14F-4D97-AF65-F5344CB8AC3E}">
        <p14:creationId xmlns:p14="http://schemas.microsoft.com/office/powerpoint/2010/main" val="35995193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normAutofit fontScale="90000"/>
          </a:bodyPr>
          <a:lstStyle/>
          <a:p>
            <a:pPr algn="ctr"/>
            <a:br>
              <a:rPr lang="en-GB" sz="3600" dirty="0">
                <a:solidFill>
                  <a:srgbClr val="FFFF00"/>
                </a:solidFill>
              </a:rPr>
            </a:br>
            <a:r>
              <a:rPr lang="en-GB" sz="3600" dirty="0">
                <a:solidFill>
                  <a:srgbClr val="FFFF00"/>
                </a:solidFill>
              </a:rPr>
              <a:t>Vietnamese-American Diasporic Literature</a:t>
            </a:r>
          </a:p>
        </p:txBody>
      </p:sp>
      <p:pic>
        <p:nvPicPr>
          <p:cNvPr id="4" name="Content Placeholder 3"/>
          <p:cNvPicPr>
            <a:picLocks noGrp="1" noChangeAspect="1"/>
          </p:cNvPicPr>
          <p:nvPr>
            <p:ph idx="1"/>
          </p:nvPr>
        </p:nvPicPr>
        <p:blipFill>
          <a:blip r:embed="rId3"/>
          <a:stretch>
            <a:fillRect/>
          </a:stretch>
        </p:blipFill>
        <p:spPr>
          <a:xfrm>
            <a:off x="107504" y="1556792"/>
            <a:ext cx="2938701" cy="4525963"/>
          </a:xfrm>
          <a:prstGeom prst="rect">
            <a:avLst/>
          </a:prstGeom>
        </p:spPr>
      </p:pic>
      <p:pic>
        <p:nvPicPr>
          <p:cNvPr id="5" name="Picture 4"/>
          <p:cNvPicPr>
            <a:picLocks noChangeAspect="1"/>
          </p:cNvPicPr>
          <p:nvPr/>
        </p:nvPicPr>
        <p:blipFill>
          <a:blip r:embed="rId4"/>
          <a:stretch>
            <a:fillRect/>
          </a:stretch>
        </p:blipFill>
        <p:spPr>
          <a:xfrm>
            <a:off x="4185136" y="1465019"/>
            <a:ext cx="1840220" cy="2944353"/>
          </a:xfrm>
          <a:prstGeom prst="rect">
            <a:avLst/>
          </a:prstGeom>
        </p:spPr>
      </p:pic>
      <p:pic>
        <p:nvPicPr>
          <p:cNvPr id="6" name="Picture 5"/>
          <p:cNvPicPr>
            <a:picLocks noChangeAspect="1"/>
          </p:cNvPicPr>
          <p:nvPr/>
        </p:nvPicPr>
        <p:blipFill>
          <a:blip r:embed="rId5"/>
          <a:stretch>
            <a:fillRect/>
          </a:stretch>
        </p:blipFill>
        <p:spPr>
          <a:xfrm>
            <a:off x="7164288" y="1465019"/>
            <a:ext cx="1839524" cy="2830410"/>
          </a:xfrm>
          <a:prstGeom prst="rect">
            <a:avLst/>
          </a:prstGeom>
        </p:spPr>
      </p:pic>
      <p:pic>
        <p:nvPicPr>
          <p:cNvPr id="7" name="Picture 6"/>
          <p:cNvPicPr>
            <a:picLocks noChangeAspect="1"/>
          </p:cNvPicPr>
          <p:nvPr/>
        </p:nvPicPr>
        <p:blipFill>
          <a:blip r:embed="rId6"/>
          <a:stretch>
            <a:fillRect/>
          </a:stretch>
        </p:blipFill>
        <p:spPr>
          <a:xfrm>
            <a:off x="3538228" y="3955154"/>
            <a:ext cx="1840220" cy="2770988"/>
          </a:xfrm>
          <a:prstGeom prst="rect">
            <a:avLst/>
          </a:prstGeom>
        </p:spPr>
      </p:pic>
      <p:pic>
        <p:nvPicPr>
          <p:cNvPr id="8" name="Picture 7"/>
          <p:cNvPicPr>
            <a:picLocks noChangeAspect="1"/>
          </p:cNvPicPr>
          <p:nvPr/>
        </p:nvPicPr>
        <p:blipFill>
          <a:blip r:embed="rId7"/>
          <a:stretch>
            <a:fillRect/>
          </a:stretch>
        </p:blipFill>
        <p:spPr>
          <a:xfrm>
            <a:off x="6771977" y="3810681"/>
            <a:ext cx="1843650" cy="2798011"/>
          </a:xfrm>
          <a:prstGeom prst="rect">
            <a:avLst/>
          </a:prstGeom>
        </p:spPr>
      </p:pic>
    </p:spTree>
    <p:extLst>
      <p:ext uri="{BB962C8B-B14F-4D97-AF65-F5344CB8AC3E}">
        <p14:creationId xmlns:p14="http://schemas.microsoft.com/office/powerpoint/2010/main" val="4611552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8001000" cy="1524000"/>
          </a:xfrm>
        </p:spPr>
        <p:txBody>
          <a:bodyPr/>
          <a:lstStyle/>
          <a:p>
            <a:r>
              <a:rPr lang="en-GB" dirty="0"/>
              <a:t>American War in Vietnamese Literature</a:t>
            </a:r>
          </a:p>
        </p:txBody>
      </p:sp>
      <p:pic>
        <p:nvPicPr>
          <p:cNvPr id="4" name="Content Placeholder 3"/>
          <p:cNvPicPr>
            <a:picLocks noGrp="1" noChangeAspect="1"/>
          </p:cNvPicPr>
          <p:nvPr>
            <p:ph idx="1"/>
          </p:nvPr>
        </p:nvPicPr>
        <p:blipFill>
          <a:blip r:embed="rId3"/>
          <a:stretch>
            <a:fillRect/>
          </a:stretch>
        </p:blipFill>
        <p:spPr>
          <a:xfrm>
            <a:off x="899592" y="1556792"/>
            <a:ext cx="3394472" cy="4525963"/>
          </a:xfrm>
          <a:prstGeom prst="rect">
            <a:avLst/>
          </a:prstGeom>
        </p:spPr>
      </p:pic>
      <p:pic>
        <p:nvPicPr>
          <p:cNvPr id="5" name="Picture 4"/>
          <p:cNvPicPr>
            <a:picLocks noChangeAspect="1"/>
          </p:cNvPicPr>
          <p:nvPr/>
        </p:nvPicPr>
        <p:blipFill>
          <a:blip r:embed="rId4"/>
          <a:stretch>
            <a:fillRect/>
          </a:stretch>
        </p:blipFill>
        <p:spPr>
          <a:xfrm>
            <a:off x="4860032" y="1551697"/>
            <a:ext cx="2905125" cy="4524375"/>
          </a:xfrm>
          <a:prstGeom prst="rect">
            <a:avLst/>
          </a:prstGeom>
        </p:spPr>
      </p:pic>
    </p:spTree>
    <p:extLst>
      <p:ext uri="{BB962C8B-B14F-4D97-AF65-F5344CB8AC3E}">
        <p14:creationId xmlns:p14="http://schemas.microsoft.com/office/powerpoint/2010/main" val="22713525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107504" y="5093714"/>
            <a:ext cx="8749035" cy="979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just"/>
            <a:r>
              <a:rPr lang="en-GB" altLang="en-US" sz="4000" dirty="0">
                <a:solidFill>
                  <a:schemeClr val="tx2"/>
                </a:solidFill>
                <a:latin typeface="+mj-lt"/>
              </a:rPr>
              <a:t>Vietnam War in American Novels</a:t>
            </a:r>
          </a:p>
        </p:txBody>
      </p:sp>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3465" t="2979" r="3721" b="2383"/>
          <a:stretch/>
        </p:blipFill>
        <p:spPr bwMode="auto">
          <a:xfrm>
            <a:off x="2136264" y="624948"/>
            <a:ext cx="2458066" cy="3524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624949"/>
            <a:ext cx="2129393" cy="35246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7430" y="624947"/>
            <a:ext cx="2260427" cy="34310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4127" y="624947"/>
            <a:ext cx="2273305" cy="3431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9"/>
          <p:cNvSpPr>
            <a:spLocks noChangeArrowheads="1"/>
          </p:cNvSpPr>
          <p:nvPr/>
        </p:nvSpPr>
        <p:spPr bwMode="auto">
          <a:xfrm>
            <a:off x="0" y="4149577"/>
            <a:ext cx="2136264"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1955</a:t>
            </a:r>
          </a:p>
        </p:txBody>
      </p:sp>
      <p:sp>
        <p:nvSpPr>
          <p:cNvPr id="8" name="Rectangle 9"/>
          <p:cNvSpPr>
            <a:spLocks noChangeArrowheads="1"/>
          </p:cNvSpPr>
          <p:nvPr/>
        </p:nvSpPr>
        <p:spPr bwMode="auto">
          <a:xfrm>
            <a:off x="2136263" y="4155779"/>
            <a:ext cx="2418273"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1967</a:t>
            </a:r>
          </a:p>
        </p:txBody>
      </p:sp>
      <p:sp>
        <p:nvSpPr>
          <p:cNvPr id="9" name="Rectangle 9"/>
          <p:cNvSpPr>
            <a:spLocks noChangeArrowheads="1"/>
          </p:cNvSpPr>
          <p:nvPr/>
        </p:nvSpPr>
        <p:spPr bwMode="auto">
          <a:xfrm>
            <a:off x="4657124" y="4064238"/>
            <a:ext cx="2260307" cy="1029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2007</a:t>
            </a:r>
          </a:p>
          <a:p>
            <a:pPr algn="ctr"/>
            <a:r>
              <a:rPr lang="en-GB" altLang="en-US" sz="1200" dirty="0"/>
              <a:t>Winner of the US National Book Award; Pulitzer Prize finalist </a:t>
            </a:r>
          </a:p>
        </p:txBody>
      </p:sp>
      <p:sp>
        <p:nvSpPr>
          <p:cNvPr id="10" name="Rectangle 9"/>
          <p:cNvSpPr>
            <a:spLocks noChangeArrowheads="1"/>
          </p:cNvSpPr>
          <p:nvPr/>
        </p:nvSpPr>
        <p:spPr bwMode="auto">
          <a:xfrm>
            <a:off x="6917429" y="4064238"/>
            <a:ext cx="2191645"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2009/2010</a:t>
            </a:r>
          </a:p>
        </p:txBody>
      </p:sp>
    </p:spTree>
    <p:extLst>
      <p:ext uri="{BB962C8B-B14F-4D97-AF65-F5344CB8AC3E}">
        <p14:creationId xmlns:p14="http://schemas.microsoft.com/office/powerpoint/2010/main" val="32079609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2718" y="762870"/>
            <a:ext cx="2423175" cy="36044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01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1512" y="775645"/>
            <a:ext cx="2163328" cy="3592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01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58982" y="775646"/>
            <a:ext cx="2321806" cy="3592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9"/>
          <p:cNvSpPr>
            <a:spLocks noChangeArrowheads="1"/>
          </p:cNvSpPr>
          <p:nvPr/>
        </p:nvSpPr>
        <p:spPr bwMode="auto">
          <a:xfrm>
            <a:off x="6998576" y="4368045"/>
            <a:ext cx="2136264"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1987</a:t>
            </a:r>
          </a:p>
        </p:txBody>
      </p:sp>
      <p:sp>
        <p:nvSpPr>
          <p:cNvPr id="10" name="Rectangle 9"/>
          <p:cNvSpPr>
            <a:spLocks noChangeArrowheads="1"/>
          </p:cNvSpPr>
          <p:nvPr/>
        </p:nvSpPr>
        <p:spPr bwMode="auto">
          <a:xfrm>
            <a:off x="4658982" y="4387316"/>
            <a:ext cx="2339594" cy="844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1979</a:t>
            </a:r>
          </a:p>
          <a:p>
            <a:pPr algn="ctr"/>
            <a:r>
              <a:rPr lang="en-GB" altLang="en-US" sz="1200" dirty="0"/>
              <a:t>Inspiration for </a:t>
            </a:r>
            <a:r>
              <a:rPr lang="en-GB" altLang="en-US" sz="1200" i="1" dirty="0"/>
              <a:t>Full Metal Jacket </a:t>
            </a:r>
            <a:r>
              <a:rPr lang="en-GB" altLang="en-US" sz="1200" dirty="0"/>
              <a:t>(1987)</a:t>
            </a:r>
          </a:p>
        </p:txBody>
      </p:sp>
      <p:sp>
        <p:nvSpPr>
          <p:cNvPr id="11" name="Rectangle 9"/>
          <p:cNvSpPr>
            <a:spLocks noChangeArrowheads="1"/>
          </p:cNvSpPr>
          <p:nvPr/>
        </p:nvSpPr>
        <p:spPr bwMode="auto">
          <a:xfrm>
            <a:off x="-4489" y="4363952"/>
            <a:ext cx="2136264"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1987</a:t>
            </a:r>
          </a:p>
        </p:txBody>
      </p:sp>
      <p:sp>
        <p:nvSpPr>
          <p:cNvPr id="12" name="Rectangle 9"/>
          <p:cNvSpPr>
            <a:spLocks noChangeArrowheads="1"/>
          </p:cNvSpPr>
          <p:nvPr/>
        </p:nvSpPr>
        <p:spPr bwMode="auto">
          <a:xfrm>
            <a:off x="2251086" y="4387316"/>
            <a:ext cx="2407895" cy="844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52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1972</a:t>
            </a:r>
          </a:p>
          <a:p>
            <a:pPr algn="ctr"/>
            <a:r>
              <a:rPr lang="en-GB" altLang="en-US" sz="1200" dirty="0"/>
              <a:t>Inspiration for </a:t>
            </a:r>
            <a:r>
              <a:rPr lang="en-GB" altLang="en-US" sz="1200" i="1" dirty="0"/>
              <a:t>First Blood </a:t>
            </a:r>
            <a:r>
              <a:rPr lang="en-GB" altLang="en-US" sz="1200" dirty="0"/>
              <a:t>(1982)</a:t>
            </a:r>
          </a:p>
        </p:txBody>
      </p:sp>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20" y="751869"/>
            <a:ext cx="2200998" cy="36264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2"/>
          <p:cNvSpPr>
            <a:spLocks noChangeArrowheads="1"/>
          </p:cNvSpPr>
          <p:nvPr/>
        </p:nvSpPr>
        <p:spPr bwMode="auto">
          <a:xfrm>
            <a:off x="107504" y="5093714"/>
            <a:ext cx="8749035" cy="1594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just"/>
            <a:r>
              <a:rPr lang="en-GB" altLang="en-US" sz="4000" dirty="0">
                <a:solidFill>
                  <a:schemeClr val="tx2"/>
                </a:solidFill>
                <a:latin typeface="+mj-lt"/>
              </a:rPr>
              <a:t>Vietnam War in American Novels</a:t>
            </a:r>
          </a:p>
          <a:p>
            <a:pPr algn="just"/>
            <a:r>
              <a:rPr lang="en-GB" altLang="en-US" sz="4000" dirty="0">
                <a:solidFill>
                  <a:schemeClr val="tx2"/>
                </a:solidFill>
                <a:latin typeface="+mj-lt"/>
              </a:rPr>
              <a:t>‘Carnography’</a:t>
            </a:r>
          </a:p>
        </p:txBody>
      </p:sp>
    </p:spTree>
    <p:extLst>
      <p:ext uri="{BB962C8B-B14F-4D97-AF65-F5344CB8AC3E}">
        <p14:creationId xmlns:p14="http://schemas.microsoft.com/office/powerpoint/2010/main" val="41989874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9"/>
          <p:cNvSpPr>
            <a:spLocks noChangeArrowheads="1"/>
          </p:cNvSpPr>
          <p:nvPr/>
        </p:nvSpPr>
        <p:spPr bwMode="auto">
          <a:xfrm>
            <a:off x="159267" y="3342365"/>
            <a:ext cx="1944216" cy="1214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ltLang="en-US" sz="1200" dirty="0"/>
              <a:t>1977</a:t>
            </a:r>
          </a:p>
          <a:p>
            <a:r>
              <a:rPr lang="en-GB" altLang="en-US" sz="1200" dirty="0"/>
              <a:t>Herr worked as a consultant on </a:t>
            </a:r>
            <a:r>
              <a:rPr lang="en-GB" altLang="en-US" sz="1200" i="1" dirty="0"/>
              <a:t>Apocalypse Now </a:t>
            </a:r>
            <a:r>
              <a:rPr lang="en-GB" altLang="en-US" sz="1200" dirty="0"/>
              <a:t>and </a:t>
            </a:r>
            <a:r>
              <a:rPr lang="en-GB" altLang="en-US" sz="1200" i="1" dirty="0"/>
              <a:t>Full Metal Jacket</a:t>
            </a:r>
            <a:endParaRPr lang="en-GB" altLang="en-US" sz="1200" dirty="0"/>
          </a:p>
        </p:txBody>
      </p:sp>
      <p:pic>
        <p:nvPicPr>
          <p:cNvPr id="1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184" y="260648"/>
            <a:ext cx="1944216" cy="2995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4056" y="260648"/>
            <a:ext cx="1943928" cy="29158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2550" y="260648"/>
            <a:ext cx="1676871" cy="29158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4034" name="Picture 2" descr="We Were Soldiers Once...and Young.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46119" y="258017"/>
            <a:ext cx="1933006" cy="2915891"/>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9"/>
          <p:cNvSpPr>
            <a:spLocks noChangeArrowheads="1"/>
          </p:cNvSpPr>
          <p:nvPr/>
        </p:nvSpPr>
        <p:spPr bwMode="auto">
          <a:xfrm>
            <a:off x="2484056" y="3256621"/>
            <a:ext cx="1943928"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44000" rIns="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en-GB" altLang="en-US" sz="1200" dirty="0"/>
              <a:t>1977</a:t>
            </a:r>
          </a:p>
        </p:txBody>
      </p:sp>
      <p:sp>
        <p:nvSpPr>
          <p:cNvPr id="17" name="Rectangle 9"/>
          <p:cNvSpPr>
            <a:spLocks noChangeArrowheads="1"/>
          </p:cNvSpPr>
          <p:nvPr/>
        </p:nvSpPr>
        <p:spPr bwMode="auto">
          <a:xfrm>
            <a:off x="5840985" y="3201771"/>
            <a:ext cx="838436" cy="1398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44000" rIns="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r>
              <a:rPr lang="en-GB" altLang="en-US" sz="1200" dirty="0"/>
              <a:t>1976</a:t>
            </a:r>
          </a:p>
          <a:p>
            <a:pPr algn="r"/>
            <a:r>
              <a:rPr lang="en-GB" altLang="en-US" sz="1200" dirty="0"/>
              <a:t>Inspiration for </a:t>
            </a:r>
            <a:r>
              <a:rPr lang="en-GB" altLang="en-US" sz="1200" i="1" dirty="0"/>
              <a:t>Born on the Fourth of July </a:t>
            </a:r>
            <a:r>
              <a:rPr lang="en-GB" altLang="en-US" sz="1200" dirty="0"/>
              <a:t>(1989)</a:t>
            </a:r>
          </a:p>
          <a:p>
            <a:pPr algn="ctr"/>
            <a:endParaRPr lang="en-GB" altLang="en-US" sz="1200" dirty="0"/>
          </a:p>
        </p:txBody>
      </p:sp>
      <p:sp>
        <p:nvSpPr>
          <p:cNvPr id="18" name="Rectangle 9"/>
          <p:cNvSpPr>
            <a:spLocks noChangeArrowheads="1"/>
          </p:cNvSpPr>
          <p:nvPr/>
        </p:nvSpPr>
        <p:spPr bwMode="auto">
          <a:xfrm>
            <a:off x="7041627" y="3173596"/>
            <a:ext cx="1960862" cy="1029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r"/>
            <a:r>
              <a:rPr lang="en-GB" altLang="en-US" sz="1200" dirty="0"/>
              <a:t>1992</a:t>
            </a:r>
          </a:p>
          <a:p>
            <a:pPr algn="r"/>
            <a:r>
              <a:rPr lang="en-GB" altLang="en-US" sz="1200" dirty="0"/>
              <a:t>Inspiration for </a:t>
            </a:r>
            <a:r>
              <a:rPr lang="en-GB" altLang="en-US" sz="1200" i="1" dirty="0"/>
              <a:t>We Were Soldiers </a:t>
            </a:r>
            <a:r>
              <a:rPr lang="en-GB" altLang="en-US" sz="1200" dirty="0"/>
              <a:t>(2002)</a:t>
            </a:r>
          </a:p>
          <a:p>
            <a:pPr algn="ctr"/>
            <a:endParaRPr lang="en-GB" altLang="en-US" sz="1200" dirty="0"/>
          </a:p>
        </p:txBody>
      </p:sp>
      <p:pic>
        <p:nvPicPr>
          <p:cNvPr id="19"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03069" y="3472645"/>
            <a:ext cx="1998005" cy="3050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Rectangle 2"/>
          <p:cNvSpPr>
            <a:spLocks noChangeArrowheads="1"/>
          </p:cNvSpPr>
          <p:nvPr/>
        </p:nvSpPr>
        <p:spPr bwMode="auto">
          <a:xfrm>
            <a:off x="107504" y="4642251"/>
            <a:ext cx="3168351" cy="2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just"/>
            <a:r>
              <a:rPr lang="en-GB" altLang="en-US" sz="4000" dirty="0">
                <a:solidFill>
                  <a:srgbClr val="FFFF00"/>
                </a:solidFill>
                <a:latin typeface="+mj-lt"/>
              </a:rPr>
              <a:t>Vietnam War Memoirs</a:t>
            </a:r>
          </a:p>
        </p:txBody>
      </p:sp>
      <p:sp>
        <p:nvSpPr>
          <p:cNvPr id="22" name="Rectangle 9"/>
          <p:cNvSpPr>
            <a:spLocks noChangeArrowheads="1"/>
          </p:cNvSpPr>
          <p:nvPr/>
        </p:nvSpPr>
        <p:spPr bwMode="auto">
          <a:xfrm>
            <a:off x="5002550" y="4005064"/>
            <a:ext cx="476229"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solidFill>
                  <a:schemeClr val="bg2"/>
                </a:solidFill>
              </a:rPr>
              <a:t>1973</a:t>
            </a:r>
          </a:p>
        </p:txBody>
      </p:sp>
    </p:spTree>
    <p:extLst>
      <p:ext uri="{BB962C8B-B14F-4D97-AF65-F5344CB8AC3E}">
        <p14:creationId xmlns:p14="http://schemas.microsoft.com/office/powerpoint/2010/main" val="1634107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8411" y="-1048767"/>
            <a:ext cx="9108132" cy="4580055"/>
          </a:xfrm>
          <a:prstGeom prst="rect">
            <a:avLst/>
          </a:prstGeom>
          <a:noFill/>
        </p:spPr>
        <p:txBody>
          <a:bodyPr wrap="square" lIns="540000" tIns="180000" rIns="540000" bIns="180000" rtlCol="0">
            <a:spAutoFit/>
          </a:bodyPr>
          <a:lstStyle/>
          <a:p>
            <a:r>
              <a:rPr lang="en-GB" altLang="en-US" b="1" dirty="0">
                <a:solidFill>
                  <a:srgbClr val="000000"/>
                </a:solidFill>
              </a:rPr>
              <a:t>1. Vietnam War Stories: Vietnam War in literature – oral history</a:t>
            </a:r>
          </a:p>
          <a:p>
            <a:pPr algn="just"/>
            <a:endParaRPr lang="en-GB" sz="1600" b="1" dirty="0">
              <a:cs typeface="Arial" pitchFamily="34" charset="0"/>
            </a:endParaRPr>
          </a:p>
          <a:p>
            <a:pPr algn="just"/>
            <a:endParaRPr lang="en-GB" sz="1600" b="1" dirty="0">
              <a:cs typeface="Arial" pitchFamily="34" charset="0"/>
            </a:endParaRPr>
          </a:p>
          <a:p>
            <a:pPr algn="just"/>
            <a:endParaRPr lang="en-GB" sz="1600" b="1" dirty="0">
              <a:cs typeface="Arial" pitchFamily="34" charset="0"/>
            </a:endParaRPr>
          </a:p>
          <a:p>
            <a:pPr algn="just"/>
            <a:endParaRPr lang="en-GB" sz="1600" b="1" dirty="0">
              <a:cs typeface="Arial" pitchFamily="34" charset="0"/>
            </a:endParaRPr>
          </a:p>
          <a:p>
            <a:pPr algn="just"/>
            <a:endParaRPr lang="en-GB" sz="1600" b="1" dirty="0">
              <a:cs typeface="Arial" pitchFamily="34" charset="0"/>
            </a:endParaRPr>
          </a:p>
          <a:p>
            <a:pPr algn="just"/>
            <a:endParaRPr lang="en-GB" sz="1600" b="1" dirty="0">
              <a:cs typeface="Arial" pitchFamily="34" charset="0"/>
            </a:endParaRPr>
          </a:p>
          <a:p>
            <a:pPr algn="just"/>
            <a:endParaRPr lang="en-GB" sz="1600" b="1" dirty="0">
              <a:cs typeface="Arial" pitchFamily="34" charset="0"/>
            </a:endParaRPr>
          </a:p>
          <a:p>
            <a:pPr algn="just"/>
            <a:endParaRPr lang="en-GB" sz="1600" b="1" dirty="0">
              <a:cs typeface="Arial" pitchFamily="34" charset="0"/>
            </a:endParaRPr>
          </a:p>
          <a:p>
            <a:pPr algn="just"/>
            <a:endParaRPr lang="en-GB" sz="1600" b="1" dirty="0">
              <a:cs typeface="Arial" pitchFamily="34" charset="0"/>
            </a:endParaRPr>
          </a:p>
          <a:p>
            <a:pPr algn="just"/>
            <a:endParaRPr lang="en-GB" sz="1600" b="1" dirty="0">
              <a:cs typeface="Arial" pitchFamily="34" charset="0"/>
            </a:endParaRPr>
          </a:p>
          <a:p>
            <a:pPr algn="just"/>
            <a:endParaRPr lang="en-GB" sz="1600" b="1" dirty="0">
              <a:cs typeface="Arial" pitchFamily="34" charset="0"/>
            </a:endParaRPr>
          </a:p>
          <a:p>
            <a:pPr algn="just"/>
            <a:endParaRPr lang="en-GB" sz="1600" b="1" dirty="0">
              <a:cs typeface="Arial" pitchFamily="34" charset="0"/>
            </a:endParaRPr>
          </a:p>
          <a:p>
            <a:pPr marL="285750" indent="-285750" algn="just">
              <a:buFontTx/>
              <a:buChar char="-"/>
            </a:pPr>
            <a:endParaRPr lang="en-GB" altLang="en-US" sz="1600" dirty="0"/>
          </a:p>
          <a:p>
            <a:pPr marL="285750" indent="-285750" algn="just">
              <a:buFontTx/>
              <a:buChar char="-"/>
            </a:pPr>
            <a:endParaRPr kumimoji="0" lang="en-GB" sz="1600" i="0" u="none" strike="noStrike" kern="0" cap="none" spc="0" normalizeH="0" baseline="0" noProof="0" dirty="0">
              <a:ln>
                <a:noFill/>
              </a:ln>
              <a:solidFill>
                <a:sysClr val="windowText" lastClr="000000"/>
              </a:solidFill>
              <a:effectLst/>
              <a:uLnTx/>
              <a:uFillTx/>
              <a:cs typeface="Arial" pitchFamily="34" charset="0"/>
            </a:endParaRPr>
          </a:p>
          <a:p>
            <a:pPr marL="285750" indent="-285750" algn="just">
              <a:buFontTx/>
              <a:buChar char="-"/>
            </a:pPr>
            <a:endParaRPr kumimoji="0" lang="en-GB" sz="1600" i="0" u="none" strike="noStrike" kern="0" cap="none" spc="0" normalizeH="0" baseline="0" noProof="0" dirty="0">
              <a:ln>
                <a:noFill/>
              </a:ln>
              <a:solidFill>
                <a:sysClr val="windowText" lastClr="000000"/>
              </a:solidFill>
              <a:effectLst/>
              <a:uLnTx/>
              <a:uFillTx/>
              <a:cs typeface="Arial" pitchFamily="34" charset="0"/>
            </a:endParaRPr>
          </a:p>
          <a:p>
            <a:pPr algn="just"/>
            <a:r>
              <a:rPr lang="en-GB" sz="1600" kern="0" dirty="0">
                <a:solidFill>
                  <a:sysClr val="windowText" lastClr="000000"/>
                </a:solidFill>
                <a:cs typeface="Arial" pitchFamily="34" charset="0"/>
              </a:rPr>
              <a:t>  </a:t>
            </a: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620688"/>
            <a:ext cx="1368152" cy="23647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6296" y="628471"/>
            <a:ext cx="1544464" cy="23688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6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56928" y="613857"/>
            <a:ext cx="1595020" cy="23738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61" name="Picture 5"/>
          <p:cNvPicPr>
            <a:picLocks noChangeAspect="1" noChangeArrowheads="1"/>
          </p:cNvPicPr>
          <p:nvPr/>
        </p:nvPicPr>
        <p:blipFill rotWithShape="1">
          <a:blip r:embed="rId6">
            <a:extLst>
              <a:ext uri="{28A0092B-C50C-407E-A947-70E740481C1C}">
                <a14:useLocalDpi xmlns:a14="http://schemas.microsoft.com/office/drawing/2010/main" val="0"/>
              </a:ext>
            </a:extLst>
          </a:blip>
          <a:srcRect l="20666" r="22281"/>
          <a:stretch/>
        </p:blipFill>
        <p:spPr bwMode="auto">
          <a:xfrm>
            <a:off x="2039938" y="613857"/>
            <a:ext cx="1368152" cy="23980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62"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8411" y="620688"/>
            <a:ext cx="1549846" cy="23843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9"/>
          <p:cNvSpPr>
            <a:spLocks noChangeArrowheads="1"/>
          </p:cNvSpPr>
          <p:nvPr/>
        </p:nvSpPr>
        <p:spPr bwMode="auto">
          <a:xfrm>
            <a:off x="372" y="3011896"/>
            <a:ext cx="1547292"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1987</a:t>
            </a:r>
          </a:p>
        </p:txBody>
      </p:sp>
      <p:sp>
        <p:nvSpPr>
          <p:cNvPr id="9" name="Rectangle 9"/>
          <p:cNvSpPr>
            <a:spLocks noChangeArrowheads="1"/>
          </p:cNvSpPr>
          <p:nvPr/>
        </p:nvSpPr>
        <p:spPr bwMode="auto">
          <a:xfrm>
            <a:off x="1907704" y="2977372"/>
            <a:ext cx="1500386"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1986</a:t>
            </a:r>
          </a:p>
        </p:txBody>
      </p:sp>
      <p:sp>
        <p:nvSpPr>
          <p:cNvPr id="10" name="Rectangle 9"/>
          <p:cNvSpPr>
            <a:spLocks noChangeArrowheads="1"/>
          </p:cNvSpPr>
          <p:nvPr/>
        </p:nvSpPr>
        <p:spPr bwMode="auto">
          <a:xfrm>
            <a:off x="3486306" y="2994348"/>
            <a:ext cx="2136264"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1987</a:t>
            </a:r>
          </a:p>
        </p:txBody>
      </p:sp>
      <p:sp>
        <p:nvSpPr>
          <p:cNvPr id="11" name="Rectangle 9"/>
          <p:cNvSpPr>
            <a:spLocks noChangeArrowheads="1"/>
          </p:cNvSpPr>
          <p:nvPr/>
        </p:nvSpPr>
        <p:spPr bwMode="auto">
          <a:xfrm>
            <a:off x="5379804" y="2994348"/>
            <a:ext cx="1496452"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1981</a:t>
            </a:r>
          </a:p>
        </p:txBody>
      </p:sp>
      <p:sp>
        <p:nvSpPr>
          <p:cNvPr id="12" name="Rectangle 9"/>
          <p:cNvSpPr>
            <a:spLocks noChangeArrowheads="1"/>
          </p:cNvSpPr>
          <p:nvPr/>
        </p:nvSpPr>
        <p:spPr bwMode="auto">
          <a:xfrm>
            <a:off x="7236296" y="3011896"/>
            <a:ext cx="1544464"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1982</a:t>
            </a:r>
          </a:p>
        </p:txBody>
      </p:sp>
      <p:pic>
        <p:nvPicPr>
          <p:cNvPr id="13"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25173" y="3487374"/>
            <a:ext cx="1665242" cy="27249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9"/>
          <p:cNvSpPr>
            <a:spLocks noChangeArrowheads="1"/>
          </p:cNvSpPr>
          <p:nvPr/>
        </p:nvSpPr>
        <p:spPr bwMode="auto">
          <a:xfrm>
            <a:off x="3807484" y="6212317"/>
            <a:ext cx="1700620" cy="475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88000" tIns="144000" rIns="252000" bIns="144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1200" dirty="0"/>
              <a:t>1984</a:t>
            </a:r>
          </a:p>
        </p:txBody>
      </p:sp>
      <p:sp>
        <p:nvSpPr>
          <p:cNvPr id="16" name="Rectangle 2"/>
          <p:cNvSpPr>
            <a:spLocks noChangeArrowheads="1"/>
          </p:cNvSpPr>
          <p:nvPr/>
        </p:nvSpPr>
        <p:spPr bwMode="auto">
          <a:xfrm>
            <a:off x="180966" y="3781048"/>
            <a:ext cx="3168351" cy="221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just"/>
            <a:r>
              <a:rPr lang="en-GB" altLang="en-US" sz="4000" dirty="0">
                <a:solidFill>
                  <a:srgbClr val="FFFF00"/>
                </a:solidFill>
                <a:latin typeface="+mj-lt"/>
              </a:rPr>
              <a:t>Vietnam War Oral Histories</a:t>
            </a:r>
          </a:p>
        </p:txBody>
      </p:sp>
    </p:spTree>
    <p:extLst>
      <p:ext uri="{BB962C8B-B14F-4D97-AF65-F5344CB8AC3E}">
        <p14:creationId xmlns:p14="http://schemas.microsoft.com/office/powerpoint/2010/main" val="36239960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16632"/>
            <a:ext cx="6552728" cy="6303603"/>
          </a:xfrm>
          <a:prstGeom prst="rect">
            <a:avLst/>
          </a:prstGeom>
          <a:noFill/>
        </p:spPr>
        <p:txBody>
          <a:bodyPr wrap="square" lIns="360000" tIns="180000" rIns="360000" bIns="180000">
            <a:spAutoFit/>
          </a:bodyPr>
          <a:lstStyle/>
          <a:p>
            <a:r>
              <a:rPr lang="en-GB" altLang="en-US" sz="3200" b="1" dirty="0">
                <a:solidFill>
                  <a:srgbClr val="FFFF00"/>
                </a:solidFill>
                <a:latin typeface="+mj-lt"/>
              </a:rPr>
              <a:t>Vietnam War and Storytelling </a:t>
            </a:r>
          </a:p>
          <a:p>
            <a:endParaRPr lang="en-GB" b="1" dirty="0">
              <a:solidFill>
                <a:prstClr val="black"/>
              </a:solidFill>
              <a:latin typeface="+mn-lt"/>
              <a:cs typeface="+mn-cs"/>
            </a:endParaRPr>
          </a:p>
          <a:p>
            <a:pPr algn="just" fontAlgn="auto">
              <a:spcBef>
                <a:spcPts val="0"/>
              </a:spcBef>
              <a:spcAft>
                <a:spcPts val="0"/>
              </a:spcAft>
              <a:defRPr/>
            </a:pPr>
            <a:r>
              <a:rPr lang="en-GB" sz="2400" dirty="0">
                <a:solidFill>
                  <a:schemeClr val="tx2"/>
                </a:solidFill>
                <a:latin typeface="+mn-lt"/>
                <a:cs typeface="+mn-cs"/>
              </a:rPr>
              <a:t>“To the men and women who aren’t here to tell their stories.”</a:t>
            </a:r>
          </a:p>
          <a:p>
            <a:pPr algn="just" fontAlgn="auto">
              <a:spcBef>
                <a:spcPts val="0"/>
              </a:spcBef>
              <a:spcAft>
                <a:spcPts val="0"/>
              </a:spcAft>
              <a:defRPr/>
            </a:pPr>
            <a:endParaRPr lang="en-GB" sz="2400" dirty="0">
              <a:solidFill>
                <a:schemeClr val="tx2"/>
              </a:solidFill>
              <a:latin typeface="+mn-lt"/>
              <a:cs typeface="+mn-cs"/>
            </a:endParaRPr>
          </a:p>
          <a:p>
            <a:pPr algn="just" fontAlgn="auto">
              <a:spcBef>
                <a:spcPts val="0"/>
              </a:spcBef>
              <a:spcAft>
                <a:spcPts val="0"/>
              </a:spcAft>
              <a:defRPr/>
            </a:pPr>
            <a:r>
              <a:rPr lang="en-GB" sz="2400" dirty="0">
                <a:solidFill>
                  <a:schemeClr val="tx2"/>
                </a:solidFill>
                <a:latin typeface="+mn-lt"/>
                <a:cs typeface="+mn-cs"/>
              </a:rPr>
              <a:t>“This book is not the Truth about Vietnam. Everyone holds a piece of that puzzle. But these war stories, filled with emotion and stripped of ambition and romance, may bring us closer to the truth than we have come so far.” </a:t>
            </a:r>
          </a:p>
          <a:p>
            <a:pPr algn="just" fontAlgn="auto">
              <a:spcBef>
                <a:spcPts val="0"/>
              </a:spcBef>
              <a:spcAft>
                <a:spcPts val="0"/>
              </a:spcAft>
              <a:defRPr/>
            </a:pPr>
            <a:endParaRPr lang="en-GB" sz="2400" dirty="0">
              <a:solidFill>
                <a:schemeClr val="tx2"/>
              </a:solidFill>
              <a:latin typeface="+mn-lt"/>
              <a:cs typeface="+mn-cs"/>
            </a:endParaRPr>
          </a:p>
          <a:p>
            <a:pPr algn="just" fontAlgn="auto">
              <a:spcBef>
                <a:spcPts val="0"/>
              </a:spcBef>
              <a:spcAft>
                <a:spcPts val="0"/>
              </a:spcAft>
              <a:defRPr/>
            </a:pPr>
            <a:r>
              <a:rPr lang="en-GB" sz="2400" dirty="0">
                <a:solidFill>
                  <a:schemeClr val="tx2"/>
                </a:solidFill>
                <a:latin typeface="+mn-lt"/>
                <a:cs typeface="+mn-cs"/>
              </a:rPr>
              <a:t>“You want to hear a ge-u-ine war story. </a:t>
            </a:r>
            <a:r>
              <a:rPr lang="en-GB" sz="2400" b="1" dirty="0">
                <a:solidFill>
                  <a:schemeClr val="tx2"/>
                </a:solidFill>
                <a:latin typeface="+mn-lt"/>
                <a:cs typeface="+mn-cs"/>
              </a:rPr>
              <a:t>I only understand Vietnam as though it were a story. </a:t>
            </a:r>
            <a:r>
              <a:rPr lang="en-GB" sz="2400" dirty="0">
                <a:solidFill>
                  <a:schemeClr val="tx2"/>
                </a:solidFill>
                <a:latin typeface="+mn-lt"/>
                <a:cs typeface="+mn-cs"/>
              </a:rPr>
              <a:t>It’s not like it happened to me.”</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198" y="382589"/>
            <a:ext cx="1971868"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804248" y="3717033"/>
            <a:ext cx="2339752" cy="2831544"/>
          </a:xfrm>
          <a:prstGeom prst="rect">
            <a:avLst/>
          </a:prstGeom>
        </p:spPr>
        <p:txBody>
          <a:bodyPr wrap="square">
            <a:spAutoFit/>
          </a:bodyPr>
          <a:lstStyle/>
          <a:p>
            <a:pPr algn="r" fontAlgn="auto">
              <a:spcBef>
                <a:spcPts val="0"/>
              </a:spcBef>
              <a:spcAft>
                <a:spcPts val="0"/>
              </a:spcAft>
              <a:defRPr/>
            </a:pPr>
            <a:r>
              <a:rPr lang="en-GB" dirty="0">
                <a:solidFill>
                  <a:schemeClr val="tx2"/>
                </a:solidFill>
              </a:rPr>
              <a:t>dedication, introduction, epigraph to Mark Baker, </a:t>
            </a:r>
            <a:r>
              <a:rPr lang="en-GB" altLang="en-US" i="1" dirty="0">
                <a:solidFill>
                  <a:schemeClr val="tx2"/>
                </a:solidFill>
              </a:rPr>
              <a:t>Nam: The Vietnam War in the Words of the Men and Women who Fought There </a:t>
            </a:r>
            <a:r>
              <a:rPr lang="en-GB" altLang="en-US" dirty="0">
                <a:solidFill>
                  <a:schemeClr val="tx2"/>
                </a:solidFill>
              </a:rPr>
              <a:t>(Abacus: London, 1987 [1982]), pp. v, xiv–xv, xvii</a:t>
            </a:r>
          </a:p>
          <a:p>
            <a:pPr marL="285750" indent="-285750" algn="r" fontAlgn="auto">
              <a:spcBef>
                <a:spcPts val="0"/>
              </a:spcBef>
              <a:spcAft>
                <a:spcPts val="0"/>
              </a:spcAft>
              <a:buFontTx/>
              <a:buChar char="-"/>
              <a:defRPr/>
            </a:pPr>
            <a:endParaRPr lang="en-GB" altLang="en-US" sz="1600" dirty="0"/>
          </a:p>
        </p:txBody>
      </p:sp>
    </p:spTree>
    <p:extLst>
      <p:ext uri="{BB962C8B-B14F-4D97-AF65-F5344CB8AC3E}">
        <p14:creationId xmlns:p14="http://schemas.microsoft.com/office/powerpoint/2010/main" val="1441644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404664"/>
            <a:ext cx="6409060" cy="7473154"/>
          </a:xfrm>
          <a:prstGeom prst="rect">
            <a:avLst/>
          </a:prstGeom>
          <a:noFill/>
        </p:spPr>
        <p:txBody>
          <a:bodyPr wrap="square" lIns="360000" tIns="180000" rIns="360000" bIns="180000">
            <a:spAutoFit/>
          </a:bodyPr>
          <a:lstStyle/>
          <a:p>
            <a:r>
              <a:rPr lang="en-GB" altLang="en-US" sz="3200" b="1" dirty="0">
                <a:solidFill>
                  <a:srgbClr val="FFFF00"/>
                </a:solidFill>
                <a:latin typeface="+mj-lt"/>
              </a:rPr>
              <a:t>Vietnam War and Storytelling </a:t>
            </a:r>
          </a:p>
          <a:p>
            <a:endParaRPr lang="en-GB" b="1" dirty="0">
              <a:solidFill>
                <a:prstClr val="black"/>
              </a:solidFill>
              <a:latin typeface="+mn-lt"/>
              <a:cs typeface="+mn-cs"/>
            </a:endParaRPr>
          </a:p>
          <a:p>
            <a:pPr algn="just" fontAlgn="auto">
              <a:spcBef>
                <a:spcPts val="0"/>
              </a:spcBef>
              <a:spcAft>
                <a:spcPts val="0"/>
              </a:spcAft>
              <a:defRPr/>
            </a:pPr>
            <a:endParaRPr lang="en-GB" altLang="en-US" sz="1400" dirty="0"/>
          </a:p>
          <a:p>
            <a:pPr marL="285750" indent="-285750" algn="r" fontAlgn="auto">
              <a:spcBef>
                <a:spcPts val="0"/>
              </a:spcBef>
              <a:spcAft>
                <a:spcPts val="0"/>
              </a:spcAft>
              <a:buFontTx/>
              <a:buChar char="-"/>
              <a:defRPr/>
            </a:pPr>
            <a:endParaRPr lang="en-GB" altLang="en-US" sz="1400" dirty="0"/>
          </a:p>
          <a:p>
            <a:pPr algn="just" fontAlgn="auto">
              <a:spcBef>
                <a:spcPts val="0"/>
              </a:spcBef>
              <a:spcAft>
                <a:spcPts val="0"/>
              </a:spcAft>
              <a:defRPr/>
            </a:pPr>
            <a:r>
              <a:rPr lang="en-GB" sz="2800" dirty="0">
                <a:solidFill>
                  <a:schemeClr val="tx2"/>
                </a:solidFill>
                <a:latin typeface="+mn-lt"/>
              </a:rPr>
              <a:t>“Do dreams offer lessons? Do nightmares have themes, do we awaken and analyse them and live our lives and advise others as a result? </a:t>
            </a:r>
            <a:r>
              <a:rPr lang="en-GB" sz="2800" b="1" dirty="0">
                <a:solidFill>
                  <a:schemeClr val="tx2"/>
                </a:solidFill>
                <a:latin typeface="+mn-lt"/>
              </a:rPr>
              <a:t>Can the foot soldier teach anything important about war, merely for having been there? I think not. He can tell war stories</a:t>
            </a:r>
            <a:r>
              <a:rPr lang="en-GB" sz="2800" dirty="0">
                <a:solidFill>
                  <a:schemeClr val="tx2"/>
                </a:solidFill>
                <a:latin typeface="+mn-lt"/>
              </a:rPr>
              <a:t>.”</a:t>
            </a:r>
          </a:p>
          <a:p>
            <a:pPr marL="285750" indent="-285750" algn="r" fontAlgn="auto">
              <a:spcBef>
                <a:spcPts val="0"/>
              </a:spcBef>
              <a:spcAft>
                <a:spcPts val="0"/>
              </a:spcAft>
              <a:buFontTx/>
              <a:buChar char="-"/>
              <a:defRPr/>
            </a:pPr>
            <a:r>
              <a:rPr lang="en-GB" sz="2000" dirty="0">
                <a:solidFill>
                  <a:schemeClr val="tx2"/>
                </a:solidFill>
              </a:rPr>
              <a:t>Tim O’Brien, </a:t>
            </a:r>
            <a:r>
              <a:rPr lang="en-GB" sz="2000" i="1" dirty="0">
                <a:solidFill>
                  <a:schemeClr val="tx2"/>
                </a:solidFill>
              </a:rPr>
              <a:t>If I Die in a Combat Zone </a:t>
            </a:r>
            <a:r>
              <a:rPr lang="en-GB" sz="2000" dirty="0">
                <a:solidFill>
                  <a:schemeClr val="tx2"/>
                </a:solidFill>
              </a:rPr>
              <a:t>(Flamingo: London, 1995 [1973]), pp. 34</a:t>
            </a:r>
          </a:p>
          <a:p>
            <a:pPr algn="r" fontAlgn="auto">
              <a:spcBef>
                <a:spcPts val="0"/>
              </a:spcBef>
              <a:spcAft>
                <a:spcPts val="0"/>
              </a:spcAft>
              <a:defRPr/>
            </a:pPr>
            <a:r>
              <a:rPr lang="en-GB" sz="2400" dirty="0">
                <a:solidFill>
                  <a:schemeClr val="tx2"/>
                </a:solidFill>
              </a:rPr>
              <a:t> </a:t>
            </a:r>
          </a:p>
          <a:p>
            <a:pPr algn="just" fontAlgn="auto">
              <a:spcBef>
                <a:spcPts val="0"/>
              </a:spcBef>
              <a:spcAft>
                <a:spcPts val="0"/>
              </a:spcAft>
              <a:defRPr/>
            </a:pPr>
            <a:endParaRPr lang="en-GB" sz="1600" dirty="0">
              <a:solidFill>
                <a:prstClr val="black"/>
              </a:solidFill>
              <a:latin typeface="+mn-lt"/>
              <a:cs typeface="+mn-cs"/>
            </a:endParaRPr>
          </a:p>
          <a:p>
            <a:pPr marL="285750" indent="-285750" algn="just" fontAlgn="auto">
              <a:spcBef>
                <a:spcPts val="0"/>
              </a:spcBef>
              <a:spcAft>
                <a:spcPts val="0"/>
              </a:spcAft>
              <a:buFontTx/>
              <a:buChar char="-"/>
              <a:defRPr/>
            </a:pPr>
            <a:endParaRPr lang="en-GB" sz="1600" dirty="0">
              <a:solidFill>
                <a:prstClr val="black"/>
              </a:solidFill>
              <a:latin typeface="+mn-lt"/>
              <a:cs typeface="+mn-cs"/>
            </a:endParaRPr>
          </a:p>
          <a:p>
            <a:pPr marL="742950" lvl="1" indent="-285750" fontAlgn="auto">
              <a:spcBef>
                <a:spcPts val="0"/>
              </a:spcBef>
              <a:spcAft>
                <a:spcPts val="0"/>
              </a:spcAft>
              <a:buFontTx/>
              <a:buChar char="-"/>
              <a:defRPr/>
            </a:pPr>
            <a:endParaRPr lang="en-GB" dirty="0">
              <a:latin typeface="+mn-lt"/>
              <a:cs typeface="Arial" pitchFamily="34" charset="0"/>
            </a:endParaRPr>
          </a:p>
          <a:p>
            <a:pPr lvl="1" fontAlgn="auto">
              <a:spcBef>
                <a:spcPts val="0"/>
              </a:spcBef>
              <a:spcAft>
                <a:spcPts val="0"/>
              </a:spcAft>
              <a:defRPr/>
            </a:pPr>
            <a:endParaRPr lang="en-GB" b="1" dirty="0">
              <a:latin typeface="+mn-lt"/>
              <a:cs typeface="+mn-cs"/>
            </a:endParaRPr>
          </a:p>
        </p:txBody>
      </p:sp>
      <p:pic>
        <p:nvPicPr>
          <p:cNvPr id="512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588" y="1916832"/>
            <a:ext cx="2263775" cy="34559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332783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1886" y="896526"/>
            <a:ext cx="5542731" cy="6765268"/>
          </a:xfrm>
          <a:prstGeom prst="rect">
            <a:avLst/>
          </a:prstGeom>
          <a:noFill/>
        </p:spPr>
        <p:txBody>
          <a:bodyPr wrap="square" lIns="360000" tIns="180000" rIns="360000" bIns="180000">
            <a:spAutoFit/>
          </a:bodyPr>
          <a:lstStyle/>
          <a:p>
            <a:pPr marL="285750" indent="-285750" algn="just" fontAlgn="auto">
              <a:spcBef>
                <a:spcPts val="0"/>
              </a:spcBef>
              <a:spcAft>
                <a:spcPts val="0"/>
              </a:spcAft>
              <a:buFont typeface="Arial" panose="020B0604020202020204" pitchFamily="34" charset="0"/>
              <a:buChar char="•"/>
              <a:defRPr/>
            </a:pPr>
            <a:r>
              <a:rPr lang="en-GB" sz="2600" dirty="0">
                <a:latin typeface="+mn-lt"/>
              </a:rPr>
              <a:t>What – and whose – stories about the war should be remembered, and how?</a:t>
            </a:r>
          </a:p>
          <a:p>
            <a:pPr marL="285750" indent="-285750" algn="just" fontAlgn="auto">
              <a:spcBef>
                <a:spcPts val="0"/>
              </a:spcBef>
              <a:spcAft>
                <a:spcPts val="0"/>
              </a:spcAft>
              <a:buFont typeface="Arial" panose="020B0604020202020204" pitchFamily="34" charset="0"/>
              <a:buChar char="•"/>
              <a:defRPr/>
            </a:pPr>
            <a:endParaRPr lang="en-GB" sz="2600" dirty="0">
              <a:latin typeface="+mn-lt"/>
            </a:endParaRPr>
          </a:p>
          <a:p>
            <a:pPr marL="285750" indent="-285750" algn="just" fontAlgn="auto">
              <a:spcBef>
                <a:spcPts val="0"/>
              </a:spcBef>
              <a:spcAft>
                <a:spcPts val="0"/>
              </a:spcAft>
              <a:buFont typeface="Arial" panose="020B0604020202020204" pitchFamily="34" charset="0"/>
              <a:buChar char="•"/>
              <a:defRPr/>
            </a:pPr>
            <a:r>
              <a:rPr lang="en-GB" sz="2600" dirty="0">
                <a:latin typeface="+mn-lt"/>
              </a:rPr>
              <a:t>What ‘lessons’ can be taken from the war? </a:t>
            </a:r>
          </a:p>
          <a:p>
            <a:pPr marL="285750" indent="-285750" algn="just" fontAlgn="auto">
              <a:spcBef>
                <a:spcPts val="0"/>
              </a:spcBef>
              <a:spcAft>
                <a:spcPts val="0"/>
              </a:spcAft>
              <a:buFont typeface="Arial" panose="020B0604020202020204" pitchFamily="34" charset="0"/>
              <a:buChar char="•"/>
              <a:defRPr/>
            </a:pPr>
            <a:endParaRPr lang="en-GB" sz="2600" dirty="0">
              <a:latin typeface="+mn-lt"/>
            </a:endParaRPr>
          </a:p>
          <a:p>
            <a:pPr marL="285750" indent="-285750" algn="just" fontAlgn="auto">
              <a:spcBef>
                <a:spcPts val="0"/>
              </a:spcBef>
              <a:spcAft>
                <a:spcPts val="0"/>
              </a:spcAft>
              <a:buFont typeface="Arial" panose="020B0604020202020204" pitchFamily="34" charset="0"/>
              <a:buChar char="•"/>
              <a:defRPr/>
            </a:pPr>
            <a:r>
              <a:rPr lang="en-GB" sz="2600" dirty="0">
                <a:latin typeface="+mn-lt"/>
                <a:cs typeface="+mn-cs"/>
              </a:rPr>
              <a:t>Can these ‘lessons’ apply to US foreign policy?</a:t>
            </a:r>
          </a:p>
          <a:p>
            <a:pPr marL="285750" indent="-285750" algn="just" fontAlgn="auto">
              <a:spcBef>
                <a:spcPts val="0"/>
              </a:spcBef>
              <a:spcAft>
                <a:spcPts val="0"/>
              </a:spcAft>
              <a:buFont typeface="Arial" panose="020B0604020202020204" pitchFamily="34" charset="0"/>
              <a:buChar char="•"/>
              <a:defRPr/>
            </a:pPr>
            <a:endParaRPr lang="en-GB" sz="2600" dirty="0">
              <a:latin typeface="+mn-lt"/>
              <a:cs typeface="+mn-cs"/>
            </a:endParaRPr>
          </a:p>
          <a:p>
            <a:pPr marL="285750" indent="-285750" algn="just" fontAlgn="auto">
              <a:spcBef>
                <a:spcPts val="0"/>
              </a:spcBef>
              <a:spcAft>
                <a:spcPts val="0"/>
              </a:spcAft>
              <a:buFont typeface="Arial" panose="020B0604020202020204" pitchFamily="34" charset="0"/>
              <a:buChar char="•"/>
              <a:defRPr/>
            </a:pPr>
            <a:r>
              <a:rPr lang="en-GB" sz="2600" dirty="0">
                <a:latin typeface="+mn-lt"/>
                <a:cs typeface="+mn-cs"/>
              </a:rPr>
              <a:t>Can Vietnam War stories be made compatible with existing narrative formulae?</a:t>
            </a:r>
          </a:p>
          <a:p>
            <a:pPr marL="285750" indent="-285750" algn="just" fontAlgn="auto">
              <a:spcBef>
                <a:spcPts val="0"/>
              </a:spcBef>
              <a:spcAft>
                <a:spcPts val="0"/>
              </a:spcAft>
              <a:buFontTx/>
              <a:buChar char="-"/>
              <a:defRPr/>
            </a:pPr>
            <a:endParaRPr lang="en-GB" sz="2600" dirty="0">
              <a:solidFill>
                <a:prstClr val="black"/>
              </a:solidFill>
              <a:latin typeface="+mn-lt"/>
              <a:cs typeface="+mn-cs"/>
            </a:endParaRPr>
          </a:p>
          <a:p>
            <a:pPr marL="742950" lvl="1" indent="-285750" fontAlgn="auto">
              <a:spcBef>
                <a:spcPts val="0"/>
              </a:spcBef>
              <a:spcAft>
                <a:spcPts val="0"/>
              </a:spcAft>
              <a:buFontTx/>
              <a:buChar char="-"/>
              <a:defRPr/>
            </a:pPr>
            <a:endParaRPr lang="en-GB" sz="2600" dirty="0">
              <a:latin typeface="+mn-lt"/>
              <a:cs typeface="Arial" pitchFamily="34" charset="0"/>
            </a:endParaRPr>
          </a:p>
          <a:p>
            <a:pPr lvl="1" fontAlgn="auto">
              <a:spcBef>
                <a:spcPts val="0"/>
              </a:spcBef>
              <a:spcAft>
                <a:spcPts val="0"/>
              </a:spcAft>
              <a:defRPr/>
            </a:pPr>
            <a:endParaRPr lang="en-GB" sz="2600" b="1" dirty="0">
              <a:latin typeface="+mn-lt"/>
              <a:cs typeface="+mn-cs"/>
            </a:endParaRPr>
          </a:p>
        </p:txBody>
      </p:sp>
      <p:pic>
        <p:nvPicPr>
          <p:cNvPr id="3" name="Picture 2"/>
          <p:cNvPicPr>
            <a:picLocks noChangeAspect="1"/>
          </p:cNvPicPr>
          <p:nvPr/>
        </p:nvPicPr>
        <p:blipFill>
          <a:blip r:embed="rId3"/>
          <a:stretch>
            <a:fillRect/>
          </a:stretch>
        </p:blipFill>
        <p:spPr>
          <a:xfrm>
            <a:off x="5974779" y="1124744"/>
            <a:ext cx="3133725" cy="4762500"/>
          </a:xfrm>
          <a:prstGeom prst="rect">
            <a:avLst/>
          </a:prstGeom>
        </p:spPr>
      </p:pic>
      <p:sp>
        <p:nvSpPr>
          <p:cNvPr id="4" name="Rectangle 3"/>
          <p:cNvSpPr/>
          <p:nvPr/>
        </p:nvSpPr>
        <p:spPr>
          <a:xfrm>
            <a:off x="0" y="188640"/>
            <a:ext cx="9144000" cy="707886"/>
          </a:xfrm>
          <a:prstGeom prst="rect">
            <a:avLst/>
          </a:prstGeom>
        </p:spPr>
        <p:txBody>
          <a:bodyPr wrap="square">
            <a:spAutoFit/>
          </a:bodyPr>
          <a:lstStyle/>
          <a:p>
            <a:pPr algn="ctr"/>
            <a:r>
              <a:rPr lang="en-GB" altLang="en-US" sz="4000" b="1" dirty="0">
                <a:solidFill>
                  <a:srgbClr val="FFFF00"/>
                </a:solidFill>
                <a:latin typeface="+mj-lt"/>
              </a:rPr>
              <a:t>Vietnam War and Storytelling </a:t>
            </a:r>
          </a:p>
        </p:txBody>
      </p:sp>
    </p:spTree>
    <p:extLst>
      <p:ext uri="{BB962C8B-B14F-4D97-AF65-F5344CB8AC3E}">
        <p14:creationId xmlns:p14="http://schemas.microsoft.com/office/powerpoint/2010/main" val="25658311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36917"/>
            <a:ext cx="9036495" cy="7719375"/>
          </a:xfrm>
          <a:prstGeom prst="rect">
            <a:avLst/>
          </a:prstGeom>
          <a:noFill/>
        </p:spPr>
        <p:txBody>
          <a:bodyPr wrap="square" lIns="360000" tIns="180000" rIns="360000" bIns="180000">
            <a:spAutoFit/>
          </a:bodyPr>
          <a:lstStyle/>
          <a:p>
            <a:pPr algn="ctr" fontAlgn="auto">
              <a:spcBef>
                <a:spcPts val="0"/>
              </a:spcBef>
              <a:spcAft>
                <a:spcPts val="0"/>
              </a:spcAft>
              <a:defRPr/>
            </a:pPr>
            <a:r>
              <a:rPr lang="en-GB" sz="2800" b="1" dirty="0">
                <a:solidFill>
                  <a:srgbClr val="FFFF00"/>
                </a:solidFill>
                <a:latin typeface="+mj-lt"/>
                <a:cs typeface="+mn-cs"/>
              </a:rPr>
              <a:t>Vietnam War and the Frontier Myth</a:t>
            </a: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fontAlgn="auto">
              <a:spcBef>
                <a:spcPts val="0"/>
              </a:spcBef>
              <a:spcAft>
                <a:spcPts val="0"/>
              </a:spcAft>
              <a:defRPr/>
            </a:pPr>
            <a:endParaRPr lang="en-GB" b="1" dirty="0">
              <a:solidFill>
                <a:prstClr val="black"/>
              </a:solidFill>
              <a:latin typeface="+mn-lt"/>
              <a:cs typeface="+mn-cs"/>
            </a:endParaRPr>
          </a:p>
          <a:p>
            <a:pPr marL="285750" indent="-285750" fontAlgn="auto">
              <a:spcBef>
                <a:spcPts val="0"/>
              </a:spcBef>
              <a:spcAft>
                <a:spcPts val="0"/>
              </a:spcAft>
              <a:buFont typeface="Arial" panose="020B0604020202020204" pitchFamily="34" charset="0"/>
              <a:buChar char="•"/>
              <a:defRPr/>
            </a:pPr>
            <a:r>
              <a:rPr lang="en-GB" dirty="0">
                <a:latin typeface="+mn-lt"/>
                <a:cs typeface="Arial" pitchFamily="34" charset="0"/>
              </a:rPr>
              <a:t>Framing of Vietnam War as encounter between ‘savagery’ and ‘civilisation’ and equation of Vietnam and ‘wilderness’ of the American West</a:t>
            </a:r>
          </a:p>
          <a:p>
            <a:pPr marL="285750" indent="-285750" fontAlgn="auto">
              <a:spcBef>
                <a:spcPts val="0"/>
              </a:spcBef>
              <a:spcAft>
                <a:spcPts val="0"/>
              </a:spcAft>
              <a:buFont typeface="Arial" panose="020B0604020202020204" pitchFamily="34" charset="0"/>
              <a:buChar char="•"/>
              <a:defRPr/>
            </a:pPr>
            <a:endParaRPr lang="en-GB" dirty="0">
              <a:latin typeface="+mn-lt"/>
              <a:cs typeface="Arial" pitchFamily="34" charset="0"/>
            </a:endParaRPr>
          </a:p>
          <a:p>
            <a:pPr marL="285750" indent="-285750" algn="just" fontAlgn="auto">
              <a:spcBef>
                <a:spcPts val="0"/>
              </a:spcBef>
              <a:spcAft>
                <a:spcPts val="0"/>
              </a:spcAft>
              <a:buFont typeface="Arial" panose="020B0604020202020204" pitchFamily="34" charset="0"/>
              <a:buChar char="•"/>
              <a:defRPr/>
            </a:pPr>
            <a:r>
              <a:rPr lang="en-GB" dirty="0">
                <a:latin typeface="+mn-lt"/>
                <a:cs typeface="Arial" pitchFamily="34" charset="0"/>
              </a:rPr>
              <a:t>Trope of ‘going native’ to adapt and survive amidst ‘alien’ landscape </a:t>
            </a:r>
          </a:p>
          <a:p>
            <a:pPr marL="285750" indent="-285750" fontAlgn="auto">
              <a:spcBef>
                <a:spcPts val="0"/>
              </a:spcBef>
              <a:spcAft>
                <a:spcPts val="0"/>
              </a:spcAft>
              <a:buFont typeface="Arial" panose="020B0604020202020204" pitchFamily="34" charset="0"/>
              <a:buChar char="•"/>
              <a:defRPr/>
            </a:pPr>
            <a:endParaRPr lang="en-GB" dirty="0">
              <a:latin typeface="+mn-lt"/>
              <a:cs typeface="Arial" pitchFamily="34" charset="0"/>
            </a:endParaRPr>
          </a:p>
          <a:p>
            <a:pPr marL="285750" indent="-285750" fontAlgn="auto">
              <a:spcBef>
                <a:spcPts val="0"/>
              </a:spcBef>
              <a:spcAft>
                <a:spcPts val="0"/>
              </a:spcAft>
              <a:buFont typeface="Arial" panose="020B0604020202020204" pitchFamily="34" charset="0"/>
              <a:buChar char="•"/>
              <a:defRPr/>
            </a:pPr>
            <a:r>
              <a:rPr lang="en-GB" dirty="0">
                <a:latin typeface="+mn-lt"/>
                <a:cs typeface="Arial" pitchFamily="34" charset="0"/>
              </a:rPr>
              <a:t>Allusions to the figure of the ‘White Indian’ created by James Fenimore Cooper</a:t>
            </a:r>
          </a:p>
          <a:p>
            <a:pPr fontAlgn="auto">
              <a:spcBef>
                <a:spcPts val="0"/>
              </a:spcBef>
              <a:spcAft>
                <a:spcPts val="0"/>
              </a:spcAft>
              <a:defRPr/>
            </a:pPr>
            <a:endParaRPr lang="en-GB" dirty="0">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fontAlgn="auto">
              <a:spcBef>
                <a:spcPts val="0"/>
              </a:spcBef>
              <a:spcAft>
                <a:spcPts val="0"/>
              </a:spcAft>
              <a:defRPr/>
            </a:pPr>
            <a:endParaRPr lang="en-GB" dirty="0">
              <a:solidFill>
                <a:prstClr val="black"/>
              </a:solidFill>
              <a:latin typeface="+mn-lt"/>
              <a:cs typeface="Arial" pitchFamily="34" charset="0"/>
            </a:endParaRPr>
          </a:p>
          <a:p>
            <a:pPr lvl="1" fontAlgn="auto">
              <a:spcBef>
                <a:spcPts val="0"/>
              </a:spcBef>
              <a:spcAft>
                <a:spcPts val="0"/>
              </a:spcAft>
              <a:defRPr/>
            </a:pPr>
            <a:endParaRPr lang="en-GB" b="1" dirty="0">
              <a:latin typeface="+mn-lt"/>
              <a:cs typeface="+mn-cs"/>
            </a:endParaRPr>
          </a:p>
        </p:txBody>
      </p:sp>
      <p:pic>
        <p:nvPicPr>
          <p:cNvPr id="819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208" y="916541"/>
            <a:ext cx="2276343" cy="3235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01942" y="1069290"/>
            <a:ext cx="2086010" cy="3083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5"/>
          <a:stretch>
            <a:fillRect/>
          </a:stretch>
        </p:blipFill>
        <p:spPr>
          <a:xfrm>
            <a:off x="5201174" y="837937"/>
            <a:ext cx="3848969" cy="2545286"/>
          </a:xfrm>
          <a:prstGeom prst="rect">
            <a:avLst/>
          </a:prstGeom>
        </p:spPr>
      </p:pic>
    </p:spTree>
    <p:extLst>
      <p:ext uri="{BB962C8B-B14F-4D97-AF65-F5344CB8AC3E}">
        <p14:creationId xmlns:p14="http://schemas.microsoft.com/office/powerpoint/2010/main" val="34931724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Box 1"/>
          <p:cNvSpPr txBox="1">
            <a:spLocks noChangeArrowheads="1"/>
          </p:cNvSpPr>
          <p:nvPr/>
        </p:nvSpPr>
        <p:spPr bwMode="auto">
          <a:xfrm>
            <a:off x="2147612" y="2060847"/>
            <a:ext cx="6996387" cy="8458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a:defRPr>
                <a:solidFill>
                  <a:schemeClr val="tx1"/>
                </a:solidFill>
                <a:latin typeface="Calibri" pitchFamily="34" charset="0"/>
              </a:defRPr>
            </a:lvl1pPr>
            <a:lvl2pPr>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285750" indent="-285750" algn="just" fontAlgn="auto">
              <a:spcBef>
                <a:spcPts val="0"/>
              </a:spcBef>
              <a:spcAft>
                <a:spcPts val="0"/>
              </a:spcAft>
              <a:buFont typeface="Arial" panose="020B0604020202020204" pitchFamily="34" charset="0"/>
              <a:buChar char="•"/>
              <a:defRPr/>
            </a:pPr>
            <a:r>
              <a:rPr lang="en-GB" sz="2000" dirty="0">
                <a:latin typeface="+mn-lt"/>
              </a:rPr>
              <a:t>Vietnam as “some heavy-heart-of-darkness trip,” Michael Herr, </a:t>
            </a:r>
            <a:r>
              <a:rPr lang="en-GB" sz="2000" i="1" dirty="0">
                <a:latin typeface="+mn-lt"/>
              </a:rPr>
              <a:t>Dispatches </a:t>
            </a:r>
            <a:r>
              <a:rPr lang="en-GB" sz="2000" dirty="0">
                <a:latin typeface="+mn-lt"/>
              </a:rPr>
              <a:t>(1977)</a:t>
            </a:r>
          </a:p>
          <a:p>
            <a:pPr algn="just" fontAlgn="auto">
              <a:spcBef>
                <a:spcPts val="0"/>
              </a:spcBef>
              <a:spcAft>
                <a:spcPts val="0"/>
              </a:spcAft>
              <a:defRPr/>
            </a:pPr>
            <a:endParaRPr lang="en-GB" sz="2000" b="1" dirty="0">
              <a:latin typeface="+mn-lt"/>
            </a:endParaRPr>
          </a:p>
          <a:p>
            <a:pPr marL="285750" indent="-285750" algn="just" fontAlgn="auto">
              <a:spcBef>
                <a:spcPts val="0"/>
              </a:spcBef>
              <a:spcAft>
                <a:spcPts val="0"/>
              </a:spcAft>
              <a:buFont typeface="Arial" panose="020B0604020202020204" pitchFamily="34" charset="0"/>
              <a:buChar char="•"/>
              <a:defRPr/>
            </a:pPr>
            <a:r>
              <a:rPr lang="en-GB" sz="2000" i="1" dirty="0">
                <a:latin typeface="+mn-lt"/>
              </a:rPr>
              <a:t>Apocalypse Now </a:t>
            </a:r>
            <a:r>
              <a:rPr lang="en-GB" sz="2000" dirty="0">
                <a:latin typeface="+mn-lt"/>
              </a:rPr>
              <a:t>(1979) as a revision of </a:t>
            </a:r>
            <a:r>
              <a:rPr lang="en-GB" sz="2000" i="1" dirty="0">
                <a:latin typeface="+mn-lt"/>
              </a:rPr>
              <a:t>Heart of Darkness </a:t>
            </a:r>
            <a:r>
              <a:rPr lang="en-GB" sz="2000" dirty="0">
                <a:latin typeface="+mn-lt"/>
              </a:rPr>
              <a:t>(1899</a:t>
            </a:r>
          </a:p>
          <a:p>
            <a:pPr marL="285750" indent="-285750" algn="just" fontAlgn="auto">
              <a:spcBef>
                <a:spcPts val="0"/>
              </a:spcBef>
              <a:spcAft>
                <a:spcPts val="0"/>
              </a:spcAft>
              <a:buFont typeface="Arial" panose="020B0604020202020204" pitchFamily="34" charset="0"/>
              <a:buChar char="•"/>
              <a:defRPr/>
            </a:pPr>
            <a:endParaRPr lang="en-GB" sz="2000" i="1" dirty="0">
              <a:latin typeface="+mn-lt"/>
            </a:endParaRPr>
          </a:p>
          <a:p>
            <a:pPr marL="285750" indent="-285750" algn="just" fontAlgn="auto">
              <a:spcBef>
                <a:spcPts val="0"/>
              </a:spcBef>
              <a:spcAft>
                <a:spcPts val="0"/>
              </a:spcAft>
              <a:buFont typeface="Arial" panose="020B0604020202020204" pitchFamily="34" charset="0"/>
              <a:buChar char="•"/>
              <a:defRPr/>
            </a:pPr>
            <a:r>
              <a:rPr lang="en-GB" sz="2000" i="1" dirty="0">
                <a:latin typeface="+mn-lt"/>
              </a:rPr>
              <a:t>Heart of Darkness </a:t>
            </a:r>
            <a:r>
              <a:rPr lang="en-GB" sz="2000" dirty="0">
                <a:latin typeface="+mn-lt"/>
              </a:rPr>
              <a:t>as an investigation of the proximity and contiguousness of savagery and civilisation</a:t>
            </a:r>
          </a:p>
          <a:p>
            <a:pPr algn="just" fontAlgn="auto">
              <a:spcBef>
                <a:spcPts val="0"/>
              </a:spcBef>
              <a:spcAft>
                <a:spcPts val="0"/>
              </a:spcAft>
              <a:defRPr/>
            </a:pPr>
            <a:endParaRPr lang="en-GB" sz="2000" dirty="0">
              <a:solidFill>
                <a:prstClr val="black"/>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b="1" dirty="0">
              <a:solidFill>
                <a:srgbClr val="000000"/>
              </a:solidFill>
            </a:endParaRPr>
          </a:p>
          <a:p>
            <a:endParaRPr lang="en-GB" altLang="en-US" dirty="0">
              <a:solidFill>
                <a:srgbClr val="000000"/>
              </a:solidFill>
            </a:endParaRPr>
          </a:p>
          <a:p>
            <a:endParaRPr lang="en-GB" altLang="en-US" dirty="0">
              <a:solidFill>
                <a:srgbClr val="000000"/>
              </a:solidFill>
            </a:endParaRPr>
          </a:p>
          <a:p>
            <a:endParaRPr lang="en-GB" altLang="en-US" dirty="0">
              <a:solidFill>
                <a:srgbClr val="000000"/>
              </a:solidFill>
            </a:endParaRPr>
          </a:p>
          <a:p>
            <a:pPr lvl="1"/>
            <a:endParaRPr lang="en-GB" altLang="en-US" b="1" dirty="0"/>
          </a:p>
        </p:txBody>
      </p:sp>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1" y="3601847"/>
            <a:ext cx="2203711" cy="3213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75" y="165092"/>
            <a:ext cx="2149475" cy="3203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2" name="Picture 8"/>
          <p:cNvPicPr>
            <a:picLocks noChangeAspect="1" noChangeArrowheads="1"/>
          </p:cNvPicPr>
          <p:nvPr/>
        </p:nvPicPr>
        <p:blipFill rotWithShape="1">
          <a:blip r:embed="rId5">
            <a:extLst>
              <a:ext uri="{28A0092B-C50C-407E-A947-70E740481C1C}">
                <a14:useLocalDpi xmlns:a14="http://schemas.microsoft.com/office/drawing/2010/main" val="0"/>
              </a:ext>
            </a:extLst>
          </a:blip>
          <a:srcRect r="7356"/>
          <a:stretch/>
        </p:blipFill>
        <p:spPr bwMode="auto">
          <a:xfrm>
            <a:off x="7071110" y="-1"/>
            <a:ext cx="2079316" cy="14729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2411760" y="395693"/>
            <a:ext cx="4699568" cy="1077218"/>
          </a:xfrm>
          <a:prstGeom prst="rect">
            <a:avLst/>
          </a:prstGeom>
        </p:spPr>
        <p:txBody>
          <a:bodyPr wrap="square">
            <a:spAutoFit/>
          </a:bodyPr>
          <a:lstStyle/>
          <a:p>
            <a:pPr algn="ctr"/>
            <a:r>
              <a:rPr lang="en-GB" altLang="en-US" sz="3200" b="1" dirty="0">
                <a:solidFill>
                  <a:srgbClr val="FFFF00"/>
                </a:solidFill>
                <a:latin typeface="+mj-lt"/>
              </a:rPr>
              <a:t>Vietnam and </a:t>
            </a:r>
            <a:r>
              <a:rPr lang="en-GB" altLang="en-US" sz="3200" b="1" i="1" dirty="0">
                <a:solidFill>
                  <a:srgbClr val="FFFF00"/>
                </a:solidFill>
                <a:latin typeface="+mj-lt"/>
              </a:rPr>
              <a:t>Heart of Darkness </a:t>
            </a:r>
            <a:endParaRPr lang="en-GB" altLang="en-US" sz="3200" b="1" dirty="0">
              <a:solidFill>
                <a:srgbClr val="FFFF00"/>
              </a:solidFill>
              <a:latin typeface="+mj-lt"/>
            </a:endParaRPr>
          </a:p>
        </p:txBody>
      </p:sp>
    </p:spTree>
    <p:extLst>
      <p:ext uri="{BB962C8B-B14F-4D97-AF65-F5344CB8AC3E}">
        <p14:creationId xmlns:p14="http://schemas.microsoft.com/office/powerpoint/2010/main" val="32177508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877262" y="257975"/>
            <a:ext cx="2544672" cy="4035122"/>
          </a:xfrm>
          <a:prstGeom prst="rect">
            <a:avLst/>
          </a:prstGeom>
        </p:spPr>
      </p:pic>
      <p:pic>
        <p:nvPicPr>
          <p:cNvPr id="4" name="Picture 3"/>
          <p:cNvPicPr>
            <a:picLocks noChangeAspect="1"/>
          </p:cNvPicPr>
          <p:nvPr/>
        </p:nvPicPr>
        <p:blipFill rotWithShape="1">
          <a:blip r:embed="rId4"/>
          <a:srcRect l="31100" t="23628" r="31100" b="11321"/>
          <a:stretch/>
        </p:blipFill>
        <p:spPr>
          <a:xfrm>
            <a:off x="611560" y="1628800"/>
            <a:ext cx="4834267" cy="4968552"/>
          </a:xfrm>
          <a:prstGeom prst="rect">
            <a:avLst/>
          </a:prstGeom>
        </p:spPr>
      </p:pic>
      <p:pic>
        <p:nvPicPr>
          <p:cNvPr id="5" name="Picture 4"/>
          <p:cNvPicPr>
            <a:picLocks noChangeAspect="1"/>
          </p:cNvPicPr>
          <p:nvPr/>
        </p:nvPicPr>
        <p:blipFill rotWithShape="1">
          <a:blip r:embed="rId5"/>
          <a:srcRect l="29525" t="45605" r="30050" b="33298"/>
          <a:stretch/>
        </p:blipFill>
        <p:spPr>
          <a:xfrm>
            <a:off x="611560" y="257974"/>
            <a:ext cx="4032448" cy="1256867"/>
          </a:xfrm>
          <a:prstGeom prst="rect">
            <a:avLst/>
          </a:prstGeom>
        </p:spPr>
      </p:pic>
    </p:spTree>
    <p:extLst>
      <p:ext uri="{BB962C8B-B14F-4D97-AF65-F5344CB8AC3E}">
        <p14:creationId xmlns:p14="http://schemas.microsoft.com/office/powerpoint/2010/main" val="34132008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Conrad and O’Brien</a:t>
            </a:r>
          </a:p>
        </p:txBody>
      </p:sp>
      <p:sp>
        <p:nvSpPr>
          <p:cNvPr id="3" name="Content Placeholder 2"/>
          <p:cNvSpPr>
            <a:spLocks noGrp="1"/>
          </p:cNvSpPr>
          <p:nvPr>
            <p:ph idx="1"/>
          </p:nvPr>
        </p:nvSpPr>
        <p:spPr>
          <a:xfrm>
            <a:off x="571500" y="2286001"/>
            <a:ext cx="4641548" cy="3818083"/>
          </a:xfrm>
        </p:spPr>
        <p:txBody>
          <a:bodyPr/>
          <a:lstStyle/>
          <a:p>
            <a:r>
              <a:rPr lang="en-GB" dirty="0"/>
              <a:t>How might </a:t>
            </a:r>
            <a:r>
              <a:rPr lang="en-GB" i="1" dirty="0"/>
              <a:t>Heart of Darkness </a:t>
            </a:r>
            <a:r>
              <a:rPr lang="en-GB" dirty="0"/>
              <a:t>and Conrad feature as influences in </a:t>
            </a:r>
            <a:r>
              <a:rPr lang="en-GB" i="1" dirty="0"/>
              <a:t>The Things They Carried </a:t>
            </a:r>
            <a:r>
              <a:rPr lang="en-GB" dirty="0"/>
              <a:t>and O’Brien’s wider oeuvre?</a:t>
            </a:r>
          </a:p>
        </p:txBody>
      </p:sp>
      <p:pic>
        <p:nvPicPr>
          <p:cNvPr id="7" name="Picture 6"/>
          <p:cNvPicPr>
            <a:picLocks noChangeAspect="1"/>
          </p:cNvPicPr>
          <p:nvPr/>
        </p:nvPicPr>
        <p:blipFill>
          <a:blip r:embed="rId3"/>
          <a:stretch>
            <a:fillRect/>
          </a:stretch>
        </p:blipFill>
        <p:spPr>
          <a:xfrm>
            <a:off x="5580112" y="777601"/>
            <a:ext cx="3359452" cy="4944916"/>
          </a:xfrm>
          <a:prstGeom prst="rect">
            <a:avLst/>
          </a:prstGeom>
        </p:spPr>
      </p:pic>
    </p:spTree>
    <p:extLst>
      <p:ext uri="{BB962C8B-B14F-4D97-AF65-F5344CB8AC3E}">
        <p14:creationId xmlns:p14="http://schemas.microsoft.com/office/powerpoint/2010/main" val="39483220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0E8B9-C63D-49A7-B722-4E131EB72C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3D420B-36D9-4CFE-BF8B-30B1D54A4E5C}"/>
              </a:ext>
            </a:extLst>
          </p:cNvPr>
          <p:cNvSpPr>
            <a:spLocks noGrp="1"/>
          </p:cNvSpPr>
          <p:nvPr>
            <p:ph idx="1"/>
          </p:nvPr>
        </p:nvSpPr>
        <p:spPr/>
        <p:txBody>
          <a:bodyPr/>
          <a:lstStyle/>
          <a:p>
            <a:pPr marL="0" indent="0" fontAlgn="auto">
              <a:spcBef>
                <a:spcPts val="0"/>
              </a:spcBef>
              <a:spcAft>
                <a:spcPts val="0"/>
              </a:spcAft>
              <a:buNone/>
              <a:defRPr/>
            </a:pPr>
            <a:r>
              <a:rPr lang="en-GB" sz="3600" b="1" dirty="0">
                <a:solidFill>
                  <a:srgbClr val="FFFF00"/>
                </a:solidFill>
                <a:latin typeface="+mn-lt"/>
                <a:cs typeface="Arial" pitchFamily="34" charset="0"/>
              </a:rPr>
              <a:t>PART TWO: </a:t>
            </a:r>
          </a:p>
          <a:p>
            <a:pPr marL="0" indent="0" fontAlgn="auto">
              <a:spcBef>
                <a:spcPts val="0"/>
              </a:spcBef>
              <a:spcAft>
                <a:spcPts val="0"/>
              </a:spcAft>
              <a:buNone/>
              <a:defRPr/>
            </a:pPr>
            <a:r>
              <a:rPr lang="en-GB" sz="3600" b="1" dirty="0">
                <a:solidFill>
                  <a:srgbClr val="FFFF00"/>
                </a:solidFill>
                <a:latin typeface="+mn-lt"/>
                <a:cs typeface="Arial" pitchFamily="34" charset="0"/>
              </a:rPr>
              <a:t>INTERPRETING TIM O’BRIEN</a:t>
            </a:r>
          </a:p>
          <a:p>
            <a:endParaRPr lang="en-GB" dirty="0"/>
          </a:p>
        </p:txBody>
      </p:sp>
    </p:spTree>
    <p:extLst>
      <p:ext uri="{BB962C8B-B14F-4D97-AF65-F5344CB8AC3E}">
        <p14:creationId xmlns:p14="http://schemas.microsoft.com/office/powerpoint/2010/main" val="39689427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Language in </a:t>
            </a:r>
            <a:r>
              <a:rPr lang="en-GB" i="1" dirty="0">
                <a:solidFill>
                  <a:srgbClr val="FFFF00"/>
                </a:solidFill>
              </a:rPr>
              <a:t>The Things They Carried</a:t>
            </a:r>
            <a:endParaRPr lang="en-GB" dirty="0">
              <a:solidFill>
                <a:srgbClr val="FFFF00"/>
              </a:solidFill>
            </a:endParaRPr>
          </a:p>
        </p:txBody>
      </p:sp>
      <p:sp>
        <p:nvSpPr>
          <p:cNvPr id="3" name="Content Placeholder 2"/>
          <p:cNvSpPr>
            <a:spLocks noGrp="1"/>
          </p:cNvSpPr>
          <p:nvPr>
            <p:ph idx="1"/>
          </p:nvPr>
        </p:nvSpPr>
        <p:spPr/>
        <p:txBody>
          <a:bodyPr>
            <a:normAutofit fontScale="92500"/>
          </a:bodyPr>
          <a:lstStyle/>
          <a:p>
            <a:r>
              <a:rPr lang="en-GB" dirty="0"/>
              <a:t>Is there anything notable about the way language is used by O’Brien?</a:t>
            </a:r>
          </a:p>
          <a:p>
            <a:endParaRPr lang="en-GB" dirty="0"/>
          </a:p>
          <a:p>
            <a:r>
              <a:rPr lang="en-GB" dirty="0"/>
              <a:t>What do you make of his prose style and vocabulary?</a:t>
            </a:r>
          </a:p>
          <a:p>
            <a:endParaRPr lang="en-GB" dirty="0"/>
          </a:p>
          <a:p>
            <a:r>
              <a:rPr lang="en-GB" dirty="0"/>
              <a:t>Does the book foreground language as a theme/problem?</a:t>
            </a:r>
          </a:p>
          <a:p>
            <a:endParaRPr lang="en-GB" dirty="0"/>
          </a:p>
          <a:p>
            <a:r>
              <a:rPr lang="en-GB" dirty="0"/>
              <a:t>Are there any particular linguistic issues or problems that might be raise by attempts to represent the Vietnam War?</a:t>
            </a:r>
          </a:p>
        </p:txBody>
      </p:sp>
    </p:spTree>
    <p:extLst>
      <p:ext uri="{BB962C8B-B14F-4D97-AF65-F5344CB8AC3E}">
        <p14:creationId xmlns:p14="http://schemas.microsoft.com/office/powerpoint/2010/main" val="19227117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D91C2-286F-4A85-90B9-B69ED889C674}"/>
              </a:ext>
            </a:extLst>
          </p:cNvPr>
          <p:cNvSpPr>
            <a:spLocks noGrp="1"/>
          </p:cNvSpPr>
          <p:nvPr>
            <p:ph type="title"/>
          </p:nvPr>
        </p:nvSpPr>
        <p:spPr/>
        <p:txBody>
          <a:bodyPr/>
          <a:lstStyle/>
          <a:p>
            <a:r>
              <a:rPr lang="en-GB" dirty="0">
                <a:solidFill>
                  <a:srgbClr val="FFFF00"/>
                </a:solidFill>
              </a:rPr>
              <a:t>Language in </a:t>
            </a:r>
            <a:r>
              <a:rPr lang="en-GB" i="1" dirty="0">
                <a:solidFill>
                  <a:srgbClr val="FFFF00"/>
                </a:solidFill>
              </a:rPr>
              <a:t>The Things They Carried</a:t>
            </a:r>
            <a:endParaRPr lang="en-GB" dirty="0">
              <a:solidFill>
                <a:srgbClr val="FFFF00"/>
              </a:solidFill>
            </a:endParaRPr>
          </a:p>
        </p:txBody>
      </p:sp>
      <p:sp>
        <p:nvSpPr>
          <p:cNvPr id="3" name="Content Placeholder 2">
            <a:extLst>
              <a:ext uri="{FF2B5EF4-FFF2-40B4-BE49-F238E27FC236}">
                <a16:creationId xmlns:a16="http://schemas.microsoft.com/office/drawing/2014/main" id="{2B4784B4-53EB-4573-A588-9DFEC5FFEFDA}"/>
              </a:ext>
            </a:extLst>
          </p:cNvPr>
          <p:cNvSpPr>
            <a:spLocks noGrp="1"/>
          </p:cNvSpPr>
          <p:nvPr>
            <p:ph idx="1"/>
          </p:nvPr>
        </p:nvSpPr>
        <p:spPr/>
        <p:txBody>
          <a:bodyPr/>
          <a:lstStyle/>
          <a:p>
            <a:pPr marL="0" indent="0">
              <a:buNone/>
            </a:pPr>
            <a:r>
              <a:rPr lang="en-US" sz="2800" dirty="0"/>
              <a:t>They were called legs or grunts. To carry something was to hump it, as when Lieutenant Jimmy Cross humped his love for Martha up the hills and through the swamps. In its intransitive form, to hump meant to walk, or to march, but it implied burdens far beyond the intransitive.</a:t>
            </a:r>
          </a:p>
          <a:p>
            <a:pPr marL="0" indent="0" algn="r">
              <a:buNone/>
            </a:pPr>
            <a:r>
              <a:rPr lang="en-US" dirty="0"/>
              <a:t>- From ‘The Things They Carried’ chapter/story </a:t>
            </a:r>
            <a:endParaRPr lang="en-GB" dirty="0"/>
          </a:p>
        </p:txBody>
      </p:sp>
    </p:spTree>
    <p:extLst>
      <p:ext uri="{BB962C8B-B14F-4D97-AF65-F5344CB8AC3E}">
        <p14:creationId xmlns:p14="http://schemas.microsoft.com/office/powerpoint/2010/main" val="37678037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D91C2-286F-4A85-90B9-B69ED889C674}"/>
              </a:ext>
            </a:extLst>
          </p:cNvPr>
          <p:cNvSpPr>
            <a:spLocks noGrp="1"/>
          </p:cNvSpPr>
          <p:nvPr>
            <p:ph type="title"/>
          </p:nvPr>
        </p:nvSpPr>
        <p:spPr>
          <a:xfrm>
            <a:off x="571500" y="0"/>
            <a:ext cx="8001000" cy="1524000"/>
          </a:xfrm>
        </p:spPr>
        <p:txBody>
          <a:bodyPr/>
          <a:lstStyle/>
          <a:p>
            <a:r>
              <a:rPr lang="en-GB" dirty="0">
                <a:solidFill>
                  <a:srgbClr val="FFFF00"/>
                </a:solidFill>
              </a:rPr>
              <a:t>Language in </a:t>
            </a:r>
            <a:r>
              <a:rPr lang="en-GB" i="1" dirty="0">
                <a:solidFill>
                  <a:srgbClr val="FFFF00"/>
                </a:solidFill>
              </a:rPr>
              <a:t>The Things They Carried</a:t>
            </a:r>
            <a:endParaRPr lang="en-GB" dirty="0">
              <a:solidFill>
                <a:srgbClr val="FFFF00"/>
              </a:solidFill>
            </a:endParaRPr>
          </a:p>
        </p:txBody>
      </p:sp>
      <p:sp>
        <p:nvSpPr>
          <p:cNvPr id="3" name="Content Placeholder 2">
            <a:extLst>
              <a:ext uri="{FF2B5EF4-FFF2-40B4-BE49-F238E27FC236}">
                <a16:creationId xmlns:a16="http://schemas.microsoft.com/office/drawing/2014/main" id="{2B4784B4-53EB-4573-A588-9DFEC5FFEFDA}"/>
              </a:ext>
            </a:extLst>
          </p:cNvPr>
          <p:cNvSpPr>
            <a:spLocks noGrp="1"/>
          </p:cNvSpPr>
          <p:nvPr>
            <p:ph idx="1"/>
          </p:nvPr>
        </p:nvSpPr>
        <p:spPr>
          <a:xfrm>
            <a:off x="571500" y="1340769"/>
            <a:ext cx="8104956" cy="4896544"/>
          </a:xfrm>
        </p:spPr>
        <p:txBody>
          <a:bodyPr>
            <a:normAutofit fontScale="92500" lnSpcReduction="10000"/>
          </a:bodyPr>
          <a:lstStyle/>
          <a:p>
            <a:pPr marL="0" indent="0">
              <a:buNone/>
            </a:pPr>
            <a:r>
              <a:rPr lang="en-US" sz="2400" dirty="0"/>
              <a:t>They used </a:t>
            </a:r>
            <a:r>
              <a:rPr lang="en-US" sz="2400" dirty="0">
                <a:solidFill>
                  <a:srgbClr val="FFFF00">
                    <a:alpha val="70000"/>
                  </a:srgbClr>
                </a:solidFill>
              </a:rPr>
              <a:t>a hard vocabulary </a:t>
            </a:r>
            <a:r>
              <a:rPr lang="en-US" sz="2400" dirty="0"/>
              <a:t>to contain the terrible softness. </a:t>
            </a:r>
            <a:r>
              <a:rPr lang="en-US" sz="2400" i="1" dirty="0"/>
              <a:t>Greased </a:t>
            </a:r>
            <a:r>
              <a:rPr lang="en-US" sz="2400" dirty="0"/>
              <a:t>they'd say. </a:t>
            </a:r>
            <a:r>
              <a:rPr lang="en-US" sz="2400" i="1" dirty="0"/>
              <a:t>Offed, lit up, zapped while zipping</a:t>
            </a:r>
            <a:r>
              <a:rPr lang="en-US" sz="2400" dirty="0"/>
              <a:t>. It wasn't cruelty, just stage presence. They were actors. When someone died, it wasn't quite dying, because in a curious way it seemed scripted, and because they had their lines mostly memorized, irony mixed with tragedy, and because they called it by other names, as if to encyst and destroy the reality of death itself. They kicked corpses. They cut off thumbs. They talked grunt lingo. They told stories about Ted Lavender's supply of tranquilizers, how the poor guy didn't feel a thing, how incredibly tranquil he was.</a:t>
            </a:r>
          </a:p>
          <a:p>
            <a:pPr marL="0" indent="0" algn="r">
              <a:buNone/>
            </a:pPr>
            <a:r>
              <a:rPr lang="en-US" dirty="0"/>
              <a:t>- From ‘The Things They Carried’ chapter/story </a:t>
            </a:r>
            <a:endParaRPr lang="en-GB" dirty="0"/>
          </a:p>
        </p:txBody>
      </p:sp>
    </p:spTree>
    <p:extLst>
      <p:ext uri="{BB962C8B-B14F-4D97-AF65-F5344CB8AC3E}">
        <p14:creationId xmlns:p14="http://schemas.microsoft.com/office/powerpoint/2010/main" val="29890964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263105"/>
            <a:ext cx="8001000" cy="1524000"/>
          </a:xfrm>
        </p:spPr>
        <p:txBody>
          <a:bodyPr/>
          <a:lstStyle/>
          <a:p>
            <a:r>
              <a:rPr lang="en-GB" dirty="0">
                <a:solidFill>
                  <a:srgbClr val="FFFF00"/>
                </a:solidFill>
              </a:rPr>
              <a:t>Language in </a:t>
            </a:r>
            <a:r>
              <a:rPr lang="en-GB" i="1" dirty="0">
                <a:solidFill>
                  <a:srgbClr val="FFFF00"/>
                </a:solidFill>
              </a:rPr>
              <a:t>The Things They Carried</a:t>
            </a:r>
            <a:endParaRPr lang="en-GB" dirty="0">
              <a:solidFill>
                <a:srgbClr val="FFFF00"/>
              </a:solidFill>
            </a:endParaRPr>
          </a:p>
        </p:txBody>
      </p:sp>
      <p:sp>
        <p:nvSpPr>
          <p:cNvPr id="3" name="Content Placeholder 2"/>
          <p:cNvSpPr>
            <a:spLocks noGrp="1"/>
          </p:cNvSpPr>
          <p:nvPr>
            <p:ph idx="1"/>
          </p:nvPr>
        </p:nvSpPr>
        <p:spPr>
          <a:xfrm>
            <a:off x="571500" y="1772817"/>
            <a:ext cx="8001000" cy="4331268"/>
          </a:xfrm>
        </p:spPr>
        <p:txBody>
          <a:bodyPr>
            <a:normAutofit fontScale="92500"/>
          </a:bodyPr>
          <a:lstStyle/>
          <a:p>
            <a:pPr marL="0" indent="0" algn="just">
              <a:buNone/>
            </a:pPr>
            <a:r>
              <a:rPr lang="en-US" sz="2800" dirty="0"/>
              <a:t>For almost two weeks, Sanders said, they lived the night life. That was the phrase everyone used: the night life. </a:t>
            </a:r>
            <a:r>
              <a:rPr lang="en-US" sz="2800" dirty="0">
                <a:solidFill>
                  <a:srgbClr val="FFFF00">
                    <a:alpha val="70000"/>
                  </a:srgbClr>
                </a:solidFill>
              </a:rPr>
              <a:t>A language trick. It made things seem tolerable</a:t>
            </a:r>
            <a:r>
              <a:rPr lang="en-US" sz="2800" dirty="0"/>
              <a:t>. How's the Nam treating you? one guy would ask, and some other guy would say, Hey, one big party, just living the night life.</a:t>
            </a:r>
          </a:p>
          <a:p>
            <a:pPr marL="0" indent="0">
              <a:buNone/>
            </a:pPr>
            <a:endParaRPr lang="en-US" dirty="0"/>
          </a:p>
          <a:p>
            <a:pPr algn="r">
              <a:buFontTx/>
              <a:buChar char="-"/>
            </a:pPr>
            <a:r>
              <a:rPr lang="en-US" dirty="0"/>
              <a:t>From ‘Night Life’ </a:t>
            </a:r>
          </a:p>
          <a:p>
            <a:pPr>
              <a:buFontTx/>
              <a:buChar char="-"/>
            </a:pPr>
            <a:endParaRPr lang="en-GB" dirty="0"/>
          </a:p>
        </p:txBody>
      </p:sp>
    </p:spTree>
    <p:extLst>
      <p:ext uri="{BB962C8B-B14F-4D97-AF65-F5344CB8AC3E}">
        <p14:creationId xmlns:p14="http://schemas.microsoft.com/office/powerpoint/2010/main" val="1023978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0"/>
            <a:ext cx="8001000" cy="1524000"/>
          </a:xfrm>
        </p:spPr>
        <p:txBody>
          <a:bodyPr/>
          <a:lstStyle/>
          <a:p>
            <a:r>
              <a:rPr lang="en-GB" dirty="0">
                <a:solidFill>
                  <a:srgbClr val="FFFF00"/>
                </a:solidFill>
              </a:rPr>
              <a:t>Language in </a:t>
            </a:r>
            <a:r>
              <a:rPr lang="en-GB" i="1" dirty="0">
                <a:solidFill>
                  <a:srgbClr val="FFFF00"/>
                </a:solidFill>
              </a:rPr>
              <a:t>The Things They Carried</a:t>
            </a:r>
            <a:endParaRPr lang="en-GB" dirty="0">
              <a:solidFill>
                <a:srgbClr val="FFFF00"/>
              </a:solidFill>
            </a:endParaRPr>
          </a:p>
        </p:txBody>
      </p:sp>
      <p:sp>
        <p:nvSpPr>
          <p:cNvPr id="3" name="Content Placeholder 2"/>
          <p:cNvSpPr>
            <a:spLocks noGrp="1"/>
          </p:cNvSpPr>
          <p:nvPr>
            <p:ph idx="1"/>
          </p:nvPr>
        </p:nvSpPr>
        <p:spPr>
          <a:xfrm>
            <a:off x="571500" y="1340768"/>
            <a:ext cx="8001000" cy="4824535"/>
          </a:xfrm>
        </p:spPr>
        <p:txBody>
          <a:bodyPr>
            <a:normAutofit fontScale="92500" lnSpcReduction="10000"/>
          </a:bodyPr>
          <a:lstStyle/>
          <a:p>
            <a:pPr marL="0" indent="0" algn="just">
              <a:buNone/>
            </a:pPr>
            <a:r>
              <a:rPr lang="en-US" sz="2000" dirty="0"/>
              <a:t>In Vietnam, we had ways of making the dead seem not quite so dead. Shaking hands, that was one way. By slighting death, by acting, we pretended it was not the terrible thing it was. </a:t>
            </a:r>
            <a:r>
              <a:rPr lang="en-US" sz="2000" dirty="0">
                <a:solidFill>
                  <a:srgbClr val="FFFF00">
                    <a:alpha val="70000"/>
                  </a:srgbClr>
                </a:solidFill>
              </a:rPr>
              <a:t>By our language, which was both hard and wistful, we transformed the bodies into piles of waste</a:t>
            </a:r>
            <a:r>
              <a:rPr lang="en-US" sz="2000" dirty="0"/>
              <a:t>. Thus, when someone got killed, as Curt Lemon did, his body was not really a body, but rather one small bit of waste in the midst of a much wider wastage. I learned that words make a difference. It's easier to cope with a kicked bucket than a corpse; if it isn't human, it doesn't matter much if it's dead. And so a VC nurse, fried by napalm, was a crispy critter. A Vietnamese baby, which lay nearby, was a roasted peanut. "Just a crunchie munchie," Rat Kiley said as he stepped over the body.</a:t>
            </a:r>
            <a:endParaRPr lang="en-US" dirty="0"/>
          </a:p>
          <a:p>
            <a:pPr algn="r">
              <a:buFontTx/>
              <a:buChar char="-"/>
            </a:pPr>
            <a:r>
              <a:rPr lang="en-US" dirty="0"/>
              <a:t>From ‘The Lives of the Dead’</a:t>
            </a:r>
          </a:p>
          <a:p>
            <a:pPr>
              <a:buFontTx/>
              <a:buChar char="-"/>
            </a:pPr>
            <a:endParaRPr lang="en-GB" dirty="0"/>
          </a:p>
        </p:txBody>
      </p:sp>
    </p:spTree>
    <p:extLst>
      <p:ext uri="{BB962C8B-B14F-4D97-AF65-F5344CB8AC3E}">
        <p14:creationId xmlns:p14="http://schemas.microsoft.com/office/powerpoint/2010/main" val="3083750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7631113" cy="6703713"/>
          </a:xfrm>
          <a:prstGeom prst="rect">
            <a:avLst/>
          </a:prstGeom>
          <a:solidFill>
            <a:schemeClr val="bg2"/>
          </a:solidFill>
        </p:spPr>
        <p:txBody>
          <a:bodyPr lIns="360000" tIns="180000" rIns="360000" bIns="180000">
            <a:spAutoFit/>
          </a:bodyPr>
          <a:lstStyle/>
          <a:p>
            <a:pPr fontAlgn="auto">
              <a:spcBef>
                <a:spcPts val="0"/>
              </a:spcBef>
              <a:spcAft>
                <a:spcPts val="0"/>
              </a:spcAft>
              <a:defRPr/>
            </a:pPr>
            <a:r>
              <a:rPr lang="en-GB" sz="3600" b="1" dirty="0">
                <a:solidFill>
                  <a:srgbClr val="FFFF00"/>
                </a:solidFill>
                <a:latin typeface="+mj-lt"/>
                <a:cs typeface="+mn-cs"/>
              </a:rPr>
              <a:t>Vietnam  War and Language</a:t>
            </a:r>
          </a:p>
          <a:p>
            <a:pPr fontAlgn="auto">
              <a:spcBef>
                <a:spcPts val="0"/>
              </a:spcBef>
              <a:spcAft>
                <a:spcPts val="0"/>
              </a:spcAft>
              <a:defRPr/>
            </a:pPr>
            <a:endParaRPr lang="en-GB" b="1" dirty="0">
              <a:solidFill>
                <a:prstClr val="black"/>
              </a:solidFill>
              <a:latin typeface="+mn-lt"/>
              <a:cs typeface="+mn-cs"/>
            </a:endParaRPr>
          </a:p>
          <a:p>
            <a:pPr algn="just" fontAlgn="auto">
              <a:spcBef>
                <a:spcPts val="0"/>
              </a:spcBef>
              <a:spcAft>
                <a:spcPts val="0"/>
              </a:spcAft>
              <a:defRPr/>
            </a:pPr>
            <a:r>
              <a:rPr lang="en-GB" sz="2200" dirty="0">
                <a:latin typeface="+mn-lt"/>
                <a:cs typeface="+mn-cs"/>
              </a:rPr>
              <a:t>“Briefings came in a language that sounded cosmetic … [and] since most of the journalism from the war was framed in that language it would be as impossible to tell what Vietnam looked like from reading most newspaper stories as it would to know how it smelled.”</a:t>
            </a:r>
          </a:p>
          <a:p>
            <a:pPr marL="285750" indent="-285750" algn="r" fontAlgn="auto">
              <a:spcBef>
                <a:spcPts val="0"/>
              </a:spcBef>
              <a:spcAft>
                <a:spcPts val="0"/>
              </a:spcAft>
              <a:buFontTx/>
              <a:buChar char="-"/>
              <a:defRPr/>
            </a:pPr>
            <a:r>
              <a:rPr lang="en-GB" sz="1600" dirty="0">
                <a:latin typeface="+mn-lt"/>
                <a:cs typeface="+mn-cs"/>
              </a:rPr>
              <a:t>From Michael Herr, </a:t>
            </a:r>
            <a:r>
              <a:rPr lang="en-GB" sz="1600" i="1" dirty="0">
                <a:latin typeface="+mn-lt"/>
                <a:cs typeface="+mn-cs"/>
              </a:rPr>
              <a:t>Dispatches </a:t>
            </a:r>
            <a:r>
              <a:rPr lang="en-GB" sz="1600" dirty="0">
                <a:latin typeface="+mn-lt"/>
                <a:cs typeface="+mn-cs"/>
              </a:rPr>
              <a:t>(1977)</a:t>
            </a:r>
          </a:p>
          <a:p>
            <a:pPr algn="just" fontAlgn="auto">
              <a:spcBef>
                <a:spcPts val="0"/>
              </a:spcBef>
              <a:spcAft>
                <a:spcPts val="0"/>
              </a:spcAft>
              <a:defRPr/>
            </a:pPr>
            <a:endParaRPr lang="en-GB" sz="2000" dirty="0">
              <a:latin typeface="+mn-lt"/>
              <a:cs typeface="+mn-cs"/>
            </a:endParaRPr>
          </a:p>
          <a:p>
            <a:pPr algn="just" fontAlgn="auto">
              <a:spcBef>
                <a:spcPts val="0"/>
              </a:spcBef>
              <a:spcAft>
                <a:spcPts val="0"/>
              </a:spcAft>
              <a:defRPr/>
            </a:pPr>
            <a:r>
              <a:rPr lang="en-GB" sz="2200" dirty="0">
                <a:latin typeface="+mn-lt"/>
                <a:cs typeface="+mn-cs"/>
              </a:rPr>
              <a:t>“Reports had to be written in that clinical, euphemistic language the military prefers to simple English. If a marine had been shot through the guts … I had to say ‘GSW’ (gun-shot wound) ‘through and through, abdomen.’ Shrapnel wounds were ‘multiple fragment lacerations,’ and the phrase for dismemberment ‘traumatic amputation.’”</a:t>
            </a:r>
          </a:p>
          <a:p>
            <a:pPr marL="285750" indent="-285750" algn="r" fontAlgn="auto">
              <a:spcBef>
                <a:spcPts val="0"/>
              </a:spcBef>
              <a:spcAft>
                <a:spcPts val="0"/>
              </a:spcAft>
              <a:buFontTx/>
              <a:buChar char="-"/>
              <a:defRPr/>
            </a:pPr>
            <a:r>
              <a:rPr lang="en-GB" sz="1600" dirty="0">
                <a:latin typeface="+mn-lt"/>
                <a:cs typeface="+mn-cs"/>
              </a:rPr>
              <a:t>From Philip Caputo, </a:t>
            </a:r>
            <a:r>
              <a:rPr lang="en-GB" sz="1600" i="1" dirty="0">
                <a:latin typeface="+mn-lt"/>
                <a:cs typeface="+mn-cs"/>
              </a:rPr>
              <a:t>A Rumor of War </a:t>
            </a:r>
            <a:r>
              <a:rPr lang="en-GB" sz="1600" dirty="0">
                <a:latin typeface="+mn-lt"/>
                <a:cs typeface="+mn-cs"/>
              </a:rPr>
              <a:t>(1977)</a:t>
            </a:r>
          </a:p>
          <a:p>
            <a:pPr marL="285750" indent="-285750" algn="just" fontAlgn="auto">
              <a:spcBef>
                <a:spcPts val="0"/>
              </a:spcBef>
              <a:spcAft>
                <a:spcPts val="0"/>
              </a:spcAft>
              <a:buFontTx/>
              <a:buChar char="-"/>
              <a:defRPr/>
            </a:pPr>
            <a:endParaRPr lang="en-GB" sz="2000" i="1" dirty="0">
              <a:latin typeface="+mn-lt"/>
              <a:cs typeface="+mn-cs"/>
            </a:endParaRPr>
          </a:p>
        </p:txBody>
      </p:sp>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r="49831"/>
          <a:stretch>
            <a:fillRect/>
          </a:stretch>
        </p:blipFill>
        <p:spPr bwMode="auto">
          <a:xfrm>
            <a:off x="7631113" y="0"/>
            <a:ext cx="1512887" cy="2332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1113" y="2332038"/>
            <a:ext cx="1512887" cy="2268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88092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7631113" cy="6118937"/>
          </a:xfrm>
          <a:prstGeom prst="rect">
            <a:avLst/>
          </a:prstGeom>
          <a:solidFill>
            <a:schemeClr val="bg2"/>
          </a:solidFill>
        </p:spPr>
        <p:txBody>
          <a:bodyPr lIns="360000" tIns="180000" rIns="360000" bIns="180000">
            <a:spAutoFit/>
          </a:bodyPr>
          <a:lstStyle/>
          <a:p>
            <a:pPr fontAlgn="auto">
              <a:spcBef>
                <a:spcPts val="0"/>
              </a:spcBef>
              <a:spcAft>
                <a:spcPts val="0"/>
              </a:spcAft>
              <a:defRPr/>
            </a:pPr>
            <a:r>
              <a:rPr lang="en-GB" sz="3600" b="1" dirty="0">
                <a:solidFill>
                  <a:srgbClr val="FFFF00"/>
                </a:solidFill>
                <a:latin typeface="+mj-lt"/>
                <a:cs typeface="+mn-cs"/>
              </a:rPr>
              <a:t>Vietnam  War and Language</a:t>
            </a:r>
          </a:p>
          <a:p>
            <a:pPr fontAlgn="auto">
              <a:spcBef>
                <a:spcPts val="0"/>
              </a:spcBef>
              <a:spcAft>
                <a:spcPts val="0"/>
              </a:spcAft>
              <a:defRPr/>
            </a:pPr>
            <a:endParaRPr lang="en-GB" b="1" dirty="0">
              <a:solidFill>
                <a:prstClr val="black"/>
              </a:solidFill>
              <a:latin typeface="+mn-lt"/>
              <a:cs typeface="+mn-cs"/>
            </a:endParaRPr>
          </a:p>
          <a:p>
            <a:pPr algn="just" fontAlgn="auto">
              <a:spcBef>
                <a:spcPts val="0"/>
              </a:spcBef>
              <a:spcAft>
                <a:spcPts val="0"/>
              </a:spcAft>
              <a:defRPr/>
            </a:pPr>
            <a:r>
              <a:rPr lang="en-GB" sz="3600" dirty="0">
                <a:latin typeface="+mn-lt"/>
              </a:rPr>
              <a:t>“It’s funny what you remember. Like a black paratrooper with the 101</a:t>
            </a:r>
            <a:r>
              <a:rPr lang="en-GB" sz="3600" baseline="30000" dirty="0">
                <a:latin typeface="+mn-lt"/>
              </a:rPr>
              <a:t>st</a:t>
            </a:r>
            <a:r>
              <a:rPr lang="en-GB" sz="3600" dirty="0">
                <a:latin typeface="+mn-lt"/>
              </a:rPr>
              <a:t> glided by and said ‘I been </a:t>
            </a:r>
            <a:r>
              <a:rPr lang="en-GB" sz="3600" i="1" dirty="0">
                <a:latin typeface="+mn-lt"/>
              </a:rPr>
              <a:t>scaled</a:t>
            </a:r>
            <a:r>
              <a:rPr lang="en-GB" sz="3600" dirty="0">
                <a:latin typeface="+mn-lt"/>
              </a:rPr>
              <a:t> man, I’m </a:t>
            </a:r>
            <a:r>
              <a:rPr lang="en-GB" sz="3600" i="1" dirty="0">
                <a:latin typeface="+mn-lt"/>
              </a:rPr>
              <a:t>smooth</a:t>
            </a:r>
            <a:r>
              <a:rPr lang="en-GB" sz="3600" dirty="0">
                <a:latin typeface="+mn-lt"/>
              </a:rPr>
              <a:t> now,’ and went on, </a:t>
            </a:r>
            <a:r>
              <a:rPr lang="en-GB" sz="3600" b="1" dirty="0">
                <a:latin typeface="+mn-lt"/>
              </a:rPr>
              <a:t>leaving me to wonder </a:t>
            </a:r>
            <a:r>
              <a:rPr lang="en-GB" sz="3600" b="1" dirty="0">
                <a:solidFill>
                  <a:srgbClr val="FFC000"/>
                </a:solidFill>
                <a:latin typeface="+mn-lt"/>
              </a:rPr>
              <a:t>where he’d been to get his language</a:t>
            </a:r>
            <a:r>
              <a:rPr lang="en-GB" sz="3600" dirty="0">
                <a:latin typeface="+mn-lt"/>
              </a:rPr>
              <a:t>.”</a:t>
            </a:r>
          </a:p>
          <a:p>
            <a:pPr marL="285750" indent="-285750" algn="r" fontAlgn="auto">
              <a:spcBef>
                <a:spcPts val="0"/>
              </a:spcBef>
              <a:spcAft>
                <a:spcPts val="0"/>
              </a:spcAft>
              <a:buFontTx/>
              <a:buChar char="-"/>
              <a:defRPr/>
            </a:pPr>
            <a:r>
              <a:rPr lang="en-GB" sz="2800" dirty="0">
                <a:latin typeface="+mn-lt"/>
                <a:cs typeface="+mn-cs"/>
              </a:rPr>
              <a:t>From Michael Herr, </a:t>
            </a:r>
            <a:r>
              <a:rPr lang="en-GB" sz="2800" i="1" dirty="0">
                <a:latin typeface="+mn-lt"/>
                <a:cs typeface="+mn-cs"/>
              </a:rPr>
              <a:t>Dispatches </a:t>
            </a:r>
            <a:r>
              <a:rPr lang="en-GB" sz="2800" dirty="0">
                <a:latin typeface="+mn-lt"/>
                <a:cs typeface="+mn-cs"/>
              </a:rPr>
              <a:t>(1977</a:t>
            </a:r>
            <a:r>
              <a:rPr lang="en-GB" sz="1600" dirty="0">
                <a:latin typeface="+mn-lt"/>
                <a:cs typeface="+mn-cs"/>
              </a:rPr>
              <a:t>)</a:t>
            </a:r>
          </a:p>
          <a:p>
            <a:pPr algn="just" fontAlgn="auto">
              <a:spcBef>
                <a:spcPts val="0"/>
              </a:spcBef>
              <a:spcAft>
                <a:spcPts val="0"/>
              </a:spcAft>
              <a:defRPr/>
            </a:pPr>
            <a:endParaRPr lang="en-GB" sz="2000" dirty="0">
              <a:latin typeface="+mn-lt"/>
              <a:cs typeface="+mn-cs"/>
            </a:endParaRPr>
          </a:p>
          <a:p>
            <a:pPr algn="just" fontAlgn="auto">
              <a:spcBef>
                <a:spcPts val="0"/>
              </a:spcBef>
              <a:spcAft>
                <a:spcPts val="0"/>
              </a:spcAft>
              <a:defRPr/>
            </a:pPr>
            <a:endParaRPr lang="en-GB" sz="2000" dirty="0">
              <a:latin typeface="+mn-lt"/>
              <a:cs typeface="+mn-cs"/>
            </a:endParaRPr>
          </a:p>
        </p:txBody>
      </p:sp>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r="49831"/>
          <a:stretch>
            <a:fillRect/>
          </a:stretch>
        </p:blipFill>
        <p:spPr bwMode="auto">
          <a:xfrm>
            <a:off x="7631113" y="0"/>
            <a:ext cx="1512887" cy="2332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1113" y="2332038"/>
            <a:ext cx="1512887" cy="2268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80916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7812360" cy="7436560"/>
          </a:xfrm>
          <a:prstGeom prst="rect">
            <a:avLst/>
          </a:prstGeom>
          <a:solidFill>
            <a:schemeClr val="bg2"/>
          </a:solidFill>
        </p:spPr>
        <p:txBody>
          <a:bodyPr wrap="square" lIns="540000" tIns="360000" rIns="540000" bIns="360000">
            <a:spAutoFit/>
          </a:bodyPr>
          <a:lstStyle/>
          <a:p>
            <a:pPr fontAlgn="auto">
              <a:spcBef>
                <a:spcPts val="0"/>
              </a:spcBef>
              <a:spcAft>
                <a:spcPts val="0"/>
              </a:spcAft>
              <a:defRPr/>
            </a:pPr>
            <a:r>
              <a:rPr lang="en-GB" sz="2800" b="1" dirty="0">
                <a:solidFill>
                  <a:srgbClr val="FFFF00"/>
                </a:solidFill>
                <a:latin typeface="+mj-lt"/>
                <a:cs typeface="Arial" pitchFamily="34" charset="0"/>
              </a:rPr>
              <a:t>Vietnam War and Postmodernism </a:t>
            </a:r>
          </a:p>
          <a:p>
            <a:pPr fontAlgn="auto">
              <a:spcBef>
                <a:spcPts val="0"/>
              </a:spcBef>
              <a:spcAft>
                <a:spcPts val="0"/>
              </a:spcAft>
              <a:defRPr/>
            </a:pPr>
            <a:endParaRPr lang="en-GB" sz="2000" b="1" dirty="0">
              <a:solidFill>
                <a:prstClr val="black"/>
              </a:solidFill>
              <a:latin typeface="+mn-lt"/>
              <a:cs typeface="+mn-cs"/>
            </a:endParaRPr>
          </a:p>
          <a:p>
            <a:pPr algn="just" fontAlgn="auto">
              <a:spcBef>
                <a:spcPts val="0"/>
              </a:spcBef>
              <a:spcAft>
                <a:spcPts val="0"/>
              </a:spcAft>
              <a:defRPr/>
            </a:pPr>
            <a:r>
              <a:rPr lang="en-GB" sz="2000" dirty="0">
                <a:latin typeface="+mn-lt"/>
                <a:cs typeface="+mn-cs"/>
              </a:rPr>
              <a:t>“Michael Herr … evokes </a:t>
            </a:r>
            <a:r>
              <a:rPr lang="en-GB" sz="2000" b="1" dirty="0">
                <a:latin typeface="+mn-lt"/>
                <a:cs typeface="+mn-cs"/>
              </a:rPr>
              <a:t>the space of postmodern warfare </a:t>
            </a:r>
            <a:r>
              <a:rPr lang="en-GB" sz="2000" dirty="0">
                <a:latin typeface="+mn-lt"/>
                <a:cs typeface="+mn-cs"/>
              </a:rPr>
              <a:t>… in his great book on the experience of Vietnam, </a:t>
            </a:r>
            <a:r>
              <a:rPr lang="en-GB" sz="2000" i="1" dirty="0">
                <a:latin typeface="+mn-lt"/>
                <a:cs typeface="+mn-cs"/>
              </a:rPr>
              <a:t>Dispatches</a:t>
            </a:r>
            <a:r>
              <a:rPr lang="en-GB" sz="2000" dirty="0">
                <a:latin typeface="+mn-lt"/>
                <a:cs typeface="+mn-cs"/>
              </a:rPr>
              <a:t>. The </a:t>
            </a:r>
            <a:r>
              <a:rPr lang="en-GB" sz="2000" b="1" dirty="0">
                <a:solidFill>
                  <a:srgbClr val="FF0000"/>
                </a:solidFill>
                <a:latin typeface="+mn-lt"/>
                <a:cs typeface="+mn-cs"/>
              </a:rPr>
              <a:t>extraordinary linguistic innovations </a:t>
            </a:r>
            <a:r>
              <a:rPr lang="en-GB" sz="2000" dirty="0">
                <a:latin typeface="+mn-lt"/>
                <a:cs typeface="+mn-cs"/>
              </a:rPr>
              <a:t>of this work may still be considered postmodern, in the eclectic way in which its language impersonally fuses a whole range of contemporary collective idiolects, most notably rock language  and Black language:</a:t>
            </a:r>
            <a:r>
              <a:rPr lang="en-GB" sz="2000" dirty="0">
                <a:solidFill>
                  <a:srgbClr val="33CC33"/>
                </a:solidFill>
                <a:latin typeface="+mn-lt"/>
                <a:cs typeface="+mn-cs"/>
              </a:rPr>
              <a:t> </a:t>
            </a:r>
            <a:r>
              <a:rPr lang="en-GB" sz="2000" b="1" dirty="0">
                <a:solidFill>
                  <a:srgbClr val="33CC33"/>
                </a:solidFill>
                <a:latin typeface="+mn-lt"/>
                <a:cs typeface="+mn-cs"/>
              </a:rPr>
              <a:t>but the fusion is dictated by problems of content</a:t>
            </a:r>
            <a:r>
              <a:rPr lang="en-GB" sz="2000" dirty="0">
                <a:solidFill>
                  <a:srgbClr val="33CC33"/>
                </a:solidFill>
                <a:latin typeface="+mn-lt"/>
                <a:cs typeface="+mn-cs"/>
              </a:rPr>
              <a:t>.</a:t>
            </a:r>
          </a:p>
          <a:p>
            <a:pPr algn="just" fontAlgn="auto">
              <a:spcBef>
                <a:spcPts val="0"/>
              </a:spcBef>
              <a:spcAft>
                <a:spcPts val="0"/>
              </a:spcAft>
              <a:defRPr/>
            </a:pPr>
            <a:r>
              <a:rPr lang="en-GB" sz="2000" dirty="0">
                <a:latin typeface="+mn-lt"/>
                <a:cs typeface="+mn-cs"/>
              </a:rPr>
              <a:t> 	“This </a:t>
            </a:r>
            <a:r>
              <a:rPr lang="en-GB" sz="2000" b="1" dirty="0">
                <a:latin typeface="+mn-lt"/>
                <a:cs typeface="+mn-cs"/>
              </a:rPr>
              <a:t>first terrible postmodernist war </a:t>
            </a:r>
            <a:r>
              <a:rPr lang="en-GB" sz="2000" b="1" dirty="0">
                <a:solidFill>
                  <a:srgbClr val="FFC000"/>
                </a:solidFill>
                <a:latin typeface="+mn-lt"/>
                <a:cs typeface="+mn-cs"/>
              </a:rPr>
              <a:t>cannot be told in any of the traditional paradigms of the war novel or movie </a:t>
            </a:r>
            <a:r>
              <a:rPr lang="en-GB" sz="2000" dirty="0">
                <a:latin typeface="+mn-lt"/>
                <a:cs typeface="+mn-cs"/>
              </a:rPr>
              <a:t>– indeed that </a:t>
            </a:r>
            <a:r>
              <a:rPr lang="en-GB" sz="2000" b="1" dirty="0">
                <a:solidFill>
                  <a:srgbClr val="FFC000"/>
                </a:solidFill>
                <a:latin typeface="+mn-lt"/>
                <a:cs typeface="+mn-cs"/>
              </a:rPr>
              <a:t>breakdown of all previous narrative paradigms</a:t>
            </a:r>
            <a:r>
              <a:rPr lang="en-GB" sz="2000" b="1" dirty="0">
                <a:solidFill>
                  <a:srgbClr val="0000FF"/>
                </a:solidFill>
                <a:latin typeface="+mn-lt"/>
                <a:cs typeface="+mn-cs"/>
              </a:rPr>
              <a:t> </a:t>
            </a:r>
            <a:r>
              <a:rPr lang="en-GB" sz="2000" dirty="0">
                <a:latin typeface="+mn-lt"/>
                <a:cs typeface="+mn-cs"/>
              </a:rPr>
              <a:t>is, along with the </a:t>
            </a:r>
            <a:r>
              <a:rPr lang="en-GB" sz="2000" b="1" dirty="0">
                <a:solidFill>
                  <a:srgbClr val="FF0000"/>
                </a:solidFill>
                <a:latin typeface="+mn-lt"/>
                <a:cs typeface="+mn-cs"/>
              </a:rPr>
              <a:t>breakdown of any shared language </a:t>
            </a:r>
            <a:r>
              <a:rPr lang="en-GB" sz="2000" dirty="0">
                <a:latin typeface="+mn-lt"/>
                <a:cs typeface="+mn-cs"/>
              </a:rPr>
              <a:t>through which a veteran might convey such experience, among the principal subjects of the book and may be said to open up the place of</a:t>
            </a:r>
            <a:r>
              <a:rPr lang="en-GB" sz="2000" b="1" dirty="0">
                <a:latin typeface="+mn-lt"/>
                <a:cs typeface="+mn-cs"/>
              </a:rPr>
              <a:t> </a:t>
            </a:r>
            <a:r>
              <a:rPr lang="en-GB" sz="2000" b="1" dirty="0">
                <a:solidFill>
                  <a:srgbClr val="00B0F0"/>
                </a:solidFill>
                <a:latin typeface="+mn-lt"/>
                <a:cs typeface="+mn-cs"/>
              </a:rPr>
              <a:t>a whole new reflexivity</a:t>
            </a:r>
            <a:r>
              <a:rPr lang="en-GB" sz="2000" dirty="0">
                <a:latin typeface="+mn-lt"/>
                <a:cs typeface="+mn-cs"/>
              </a:rPr>
              <a:t>.”</a:t>
            </a:r>
          </a:p>
          <a:p>
            <a:pPr marL="285750" indent="-285750" algn="r" fontAlgn="auto">
              <a:spcBef>
                <a:spcPts val="0"/>
              </a:spcBef>
              <a:spcAft>
                <a:spcPts val="0"/>
              </a:spcAft>
              <a:buFontTx/>
              <a:buChar char="-"/>
              <a:defRPr/>
            </a:pPr>
            <a:r>
              <a:rPr lang="en-GB" dirty="0">
                <a:latin typeface="+mn-lt"/>
                <a:cs typeface="+mn-cs"/>
              </a:rPr>
              <a:t>Fredric Jameson, </a:t>
            </a:r>
            <a:r>
              <a:rPr lang="en-GB" i="1" dirty="0">
                <a:latin typeface="+mn-lt"/>
                <a:cs typeface="+mn-cs"/>
              </a:rPr>
              <a:t>Postmodernism, or The Cultural Logic of Late Capitalism</a:t>
            </a:r>
            <a:r>
              <a:rPr lang="en-GB" dirty="0">
                <a:latin typeface="+mn-lt"/>
                <a:cs typeface="+mn-cs"/>
              </a:rPr>
              <a:t> (Durham, NC: </a:t>
            </a:r>
            <a:r>
              <a:rPr lang="en-GB" dirty="0"/>
              <a:t>Duke University, </a:t>
            </a:r>
            <a:r>
              <a:rPr lang="en-GB" dirty="0">
                <a:latin typeface="+mn-lt"/>
                <a:cs typeface="+mn-cs"/>
              </a:rPr>
              <a:t>1991), pp. 44–45</a:t>
            </a:r>
          </a:p>
          <a:p>
            <a:pPr algn="just" fontAlgn="auto">
              <a:spcBef>
                <a:spcPts val="0"/>
              </a:spcBef>
              <a:spcAft>
                <a:spcPts val="0"/>
              </a:spcAft>
              <a:defRPr/>
            </a:pPr>
            <a:endParaRPr lang="en-GB" sz="1400" dirty="0">
              <a:latin typeface="+mn-lt"/>
              <a:cs typeface="+mn-cs"/>
            </a:endParaRPr>
          </a:p>
        </p:txBody>
      </p:sp>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rcRect r="49831"/>
          <a:stretch>
            <a:fillRect/>
          </a:stretch>
        </p:blipFill>
        <p:spPr bwMode="auto">
          <a:xfrm>
            <a:off x="7650163" y="-20638"/>
            <a:ext cx="1512887" cy="2332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50163" y="2324100"/>
            <a:ext cx="1482725" cy="2233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143546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r="49831"/>
          <a:stretch>
            <a:fillRect/>
          </a:stretch>
        </p:blipFill>
        <p:spPr bwMode="auto">
          <a:xfrm>
            <a:off x="7650163" y="-20638"/>
            <a:ext cx="1512887" cy="2332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50163" y="2324100"/>
            <a:ext cx="1482725" cy="2233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20638"/>
            <a:ext cx="7650162" cy="6420898"/>
          </a:xfrm>
          <a:prstGeom prst="rect">
            <a:avLst/>
          </a:prstGeom>
        </p:spPr>
        <p:txBody>
          <a:bodyPr wrap="square" lIns="540000" tIns="360000" rIns="540000" bIns="360000">
            <a:spAutoFit/>
          </a:bodyPr>
          <a:lstStyle/>
          <a:p>
            <a:pPr fontAlgn="auto">
              <a:spcBef>
                <a:spcPts val="0"/>
              </a:spcBef>
              <a:spcAft>
                <a:spcPts val="0"/>
              </a:spcAft>
              <a:defRPr/>
            </a:pPr>
            <a:r>
              <a:rPr lang="en-GB" sz="2800" b="1" dirty="0">
                <a:solidFill>
                  <a:srgbClr val="FFFF00"/>
                </a:solidFill>
                <a:latin typeface="+mj-lt"/>
                <a:cs typeface="Arial" pitchFamily="34" charset="0"/>
              </a:rPr>
              <a:t>Vietnam War and Postmodernism </a:t>
            </a:r>
          </a:p>
          <a:p>
            <a:pPr fontAlgn="auto">
              <a:spcBef>
                <a:spcPts val="0"/>
              </a:spcBef>
              <a:spcAft>
                <a:spcPts val="0"/>
              </a:spcAft>
              <a:defRPr/>
            </a:pPr>
            <a:endParaRPr lang="en-GB" sz="2000" b="1" dirty="0">
              <a:solidFill>
                <a:prstClr val="black"/>
              </a:solidFill>
              <a:latin typeface="+mn-lt"/>
              <a:cs typeface="+mn-cs"/>
            </a:endParaRPr>
          </a:p>
          <a:p>
            <a:pPr fontAlgn="auto">
              <a:spcBef>
                <a:spcPts val="0"/>
              </a:spcBef>
              <a:spcAft>
                <a:spcPts val="0"/>
              </a:spcAft>
              <a:defRPr/>
            </a:pPr>
            <a:r>
              <a:rPr lang="en-GB" sz="2000" b="1" i="1" dirty="0">
                <a:latin typeface="+mn-lt"/>
              </a:rPr>
              <a:t>Jameson posits four distinctive aspects of  postmodern literature:</a:t>
            </a:r>
            <a:endParaRPr lang="en-GB" sz="2000" b="1" dirty="0">
              <a:latin typeface="+mn-lt"/>
            </a:endParaRPr>
          </a:p>
          <a:p>
            <a:pPr marL="285750" indent="-285750" fontAlgn="auto">
              <a:spcBef>
                <a:spcPts val="0"/>
              </a:spcBef>
              <a:spcAft>
                <a:spcPts val="0"/>
              </a:spcAft>
              <a:buFont typeface="Arial" panose="020B0604020202020204" pitchFamily="34" charset="0"/>
              <a:buChar char="•"/>
              <a:defRPr/>
            </a:pPr>
            <a:endParaRPr lang="en-GB" sz="2000" b="1" dirty="0">
              <a:solidFill>
                <a:srgbClr val="FF0000"/>
              </a:solidFill>
              <a:latin typeface="+mn-lt"/>
            </a:endParaRPr>
          </a:p>
          <a:p>
            <a:pPr marL="285750" indent="-285750" fontAlgn="auto">
              <a:spcBef>
                <a:spcPts val="0"/>
              </a:spcBef>
              <a:spcAft>
                <a:spcPts val="0"/>
              </a:spcAft>
              <a:buFont typeface="Arial" panose="020B0604020202020204" pitchFamily="34" charset="0"/>
              <a:buChar char="•"/>
              <a:defRPr/>
            </a:pPr>
            <a:r>
              <a:rPr lang="en-GB" sz="2400" b="1" dirty="0">
                <a:solidFill>
                  <a:srgbClr val="FF0000"/>
                </a:solidFill>
                <a:latin typeface="+mn-lt"/>
              </a:rPr>
              <a:t>Experimentations with style and language</a:t>
            </a:r>
          </a:p>
          <a:p>
            <a:pPr marL="285750" indent="-285750" fontAlgn="auto">
              <a:spcBef>
                <a:spcPts val="0"/>
              </a:spcBef>
              <a:spcAft>
                <a:spcPts val="0"/>
              </a:spcAft>
              <a:buFont typeface="Arial" panose="020B0604020202020204" pitchFamily="34" charset="0"/>
              <a:buChar char="•"/>
              <a:defRPr/>
            </a:pPr>
            <a:r>
              <a:rPr lang="en-GB" sz="2400" b="1" dirty="0">
                <a:solidFill>
                  <a:srgbClr val="FFC000"/>
                </a:solidFill>
                <a:latin typeface="+mn-lt"/>
              </a:rPr>
              <a:t>Experimentations with narrative and representational forms </a:t>
            </a:r>
          </a:p>
          <a:p>
            <a:pPr marL="285750" indent="-285750" fontAlgn="auto">
              <a:spcBef>
                <a:spcPts val="0"/>
              </a:spcBef>
              <a:spcAft>
                <a:spcPts val="0"/>
              </a:spcAft>
              <a:buFont typeface="Arial" panose="020B0604020202020204" pitchFamily="34" charset="0"/>
              <a:buChar char="•"/>
              <a:defRPr/>
            </a:pPr>
            <a:r>
              <a:rPr lang="en-GB" sz="2400" b="1" dirty="0">
                <a:solidFill>
                  <a:srgbClr val="33CC33"/>
                </a:solidFill>
                <a:latin typeface="+mn-lt"/>
              </a:rPr>
              <a:t>Experimentations with structure and content</a:t>
            </a:r>
          </a:p>
          <a:p>
            <a:pPr marL="285750" indent="-285750" fontAlgn="auto">
              <a:spcBef>
                <a:spcPts val="0"/>
              </a:spcBef>
              <a:spcAft>
                <a:spcPts val="0"/>
              </a:spcAft>
              <a:buFont typeface="Arial" panose="020B0604020202020204" pitchFamily="34" charset="0"/>
              <a:buChar char="•"/>
              <a:defRPr/>
            </a:pPr>
            <a:r>
              <a:rPr lang="en-GB" sz="2400" b="1" dirty="0">
                <a:solidFill>
                  <a:srgbClr val="00B0F0"/>
                </a:solidFill>
                <a:latin typeface="+mn-lt"/>
              </a:rPr>
              <a:t>Experimentations with modes of perceiving the world</a:t>
            </a:r>
          </a:p>
          <a:p>
            <a:pPr fontAlgn="auto">
              <a:spcBef>
                <a:spcPts val="0"/>
              </a:spcBef>
              <a:spcAft>
                <a:spcPts val="0"/>
              </a:spcAft>
              <a:defRPr/>
            </a:pPr>
            <a:endParaRPr lang="en-GB" sz="2000" b="1" i="1" dirty="0">
              <a:latin typeface="+mn-lt"/>
            </a:endParaRPr>
          </a:p>
          <a:p>
            <a:pPr fontAlgn="auto">
              <a:spcBef>
                <a:spcPts val="0"/>
              </a:spcBef>
              <a:spcAft>
                <a:spcPts val="0"/>
              </a:spcAft>
              <a:defRPr/>
            </a:pPr>
            <a:r>
              <a:rPr lang="en-GB" sz="2000" b="1" i="1" dirty="0">
                <a:latin typeface="+mn-lt"/>
              </a:rPr>
              <a:t>AND (crucially) that postmodern literature constitutes a questioning and problematizing of all the above concepts and phenomena</a:t>
            </a:r>
          </a:p>
          <a:p>
            <a:pPr algn="just" fontAlgn="auto">
              <a:spcBef>
                <a:spcPts val="0"/>
              </a:spcBef>
              <a:spcAft>
                <a:spcPts val="0"/>
              </a:spcAft>
              <a:defRPr/>
            </a:pPr>
            <a:endParaRPr lang="en-GB" sz="1400" dirty="0">
              <a:latin typeface="+mn-lt"/>
              <a:cs typeface="+mn-cs"/>
            </a:endParaRPr>
          </a:p>
        </p:txBody>
      </p:sp>
    </p:spTree>
    <p:extLst>
      <p:ext uri="{BB962C8B-B14F-4D97-AF65-F5344CB8AC3E}">
        <p14:creationId xmlns:p14="http://schemas.microsoft.com/office/powerpoint/2010/main" val="10144310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7190339"/>
          </a:xfrm>
          <a:prstGeom prst="rect">
            <a:avLst/>
          </a:prstGeom>
        </p:spPr>
        <p:txBody>
          <a:bodyPr wrap="square" lIns="540000" tIns="360000" rIns="540000" bIns="360000">
            <a:spAutoFit/>
          </a:bodyPr>
          <a:lstStyle/>
          <a:p>
            <a:pPr fontAlgn="auto">
              <a:spcBef>
                <a:spcPts val="0"/>
              </a:spcBef>
              <a:spcAft>
                <a:spcPts val="0"/>
              </a:spcAft>
              <a:defRPr/>
            </a:pPr>
            <a:r>
              <a:rPr lang="en-GB" sz="2800" b="1" dirty="0">
                <a:solidFill>
                  <a:srgbClr val="FFFF00"/>
                </a:solidFill>
                <a:latin typeface="+mj-lt"/>
                <a:cs typeface="Arial" pitchFamily="34" charset="0"/>
              </a:rPr>
              <a:t>Vietnam War and Postmodernism </a:t>
            </a:r>
          </a:p>
          <a:p>
            <a:pPr fontAlgn="auto">
              <a:spcBef>
                <a:spcPts val="0"/>
              </a:spcBef>
              <a:spcAft>
                <a:spcPts val="0"/>
              </a:spcAft>
              <a:defRPr/>
            </a:pPr>
            <a:endParaRPr lang="en-GB" sz="2000" b="1" dirty="0">
              <a:solidFill>
                <a:prstClr val="black"/>
              </a:solidFill>
              <a:latin typeface="+mn-lt"/>
              <a:cs typeface="+mn-cs"/>
            </a:endParaRPr>
          </a:p>
          <a:p>
            <a:pPr algn="just" fontAlgn="auto">
              <a:spcBef>
                <a:spcPts val="0"/>
              </a:spcBef>
              <a:spcAft>
                <a:spcPts val="0"/>
              </a:spcAft>
              <a:defRPr/>
            </a:pPr>
            <a:r>
              <a:rPr lang="en-GB" dirty="0">
                <a:latin typeface="+mn-lt"/>
                <a:cs typeface="+mn-cs"/>
              </a:rPr>
              <a:t>“Michael Herr … evokes </a:t>
            </a:r>
            <a:r>
              <a:rPr lang="en-GB" b="1" dirty="0">
                <a:latin typeface="+mn-lt"/>
                <a:cs typeface="+mn-cs"/>
              </a:rPr>
              <a:t>the space of postmodern warfare </a:t>
            </a:r>
            <a:r>
              <a:rPr lang="en-GB" dirty="0">
                <a:latin typeface="+mn-lt"/>
                <a:cs typeface="+mn-cs"/>
              </a:rPr>
              <a:t>… in his great book on the experience of Vietnam, </a:t>
            </a:r>
            <a:r>
              <a:rPr lang="en-GB" i="1" dirty="0">
                <a:latin typeface="+mn-lt"/>
                <a:cs typeface="+mn-cs"/>
              </a:rPr>
              <a:t>Dispatches</a:t>
            </a:r>
            <a:r>
              <a:rPr lang="en-GB" dirty="0">
                <a:latin typeface="+mn-lt"/>
                <a:cs typeface="+mn-cs"/>
              </a:rPr>
              <a:t>. The </a:t>
            </a:r>
            <a:r>
              <a:rPr lang="en-GB" b="1" dirty="0">
                <a:solidFill>
                  <a:srgbClr val="FF0000"/>
                </a:solidFill>
                <a:latin typeface="+mn-lt"/>
                <a:cs typeface="+mn-cs"/>
              </a:rPr>
              <a:t>extraordinary linguistic innovations </a:t>
            </a:r>
            <a:r>
              <a:rPr lang="en-GB" dirty="0">
                <a:latin typeface="+mn-lt"/>
                <a:cs typeface="+mn-cs"/>
              </a:rPr>
              <a:t>of this work may still be considered postmodern, in the eclectic way in which its language impersonally fuses a whole range of contemporary collective idiolects, most notably rock language  and Black language:</a:t>
            </a:r>
            <a:r>
              <a:rPr lang="en-GB" dirty="0">
                <a:solidFill>
                  <a:srgbClr val="33CC33"/>
                </a:solidFill>
                <a:latin typeface="+mn-lt"/>
                <a:cs typeface="+mn-cs"/>
              </a:rPr>
              <a:t> </a:t>
            </a:r>
            <a:r>
              <a:rPr lang="en-GB" b="1" dirty="0">
                <a:solidFill>
                  <a:srgbClr val="33CC33"/>
                </a:solidFill>
                <a:latin typeface="+mn-lt"/>
                <a:cs typeface="+mn-cs"/>
              </a:rPr>
              <a:t>but the fusion is dictated by problems of content</a:t>
            </a:r>
            <a:r>
              <a:rPr lang="en-GB" dirty="0">
                <a:solidFill>
                  <a:srgbClr val="33CC33"/>
                </a:solidFill>
                <a:latin typeface="+mn-lt"/>
                <a:cs typeface="+mn-cs"/>
              </a:rPr>
              <a:t>.</a:t>
            </a:r>
          </a:p>
          <a:p>
            <a:pPr algn="just" fontAlgn="auto">
              <a:spcBef>
                <a:spcPts val="0"/>
              </a:spcBef>
              <a:spcAft>
                <a:spcPts val="0"/>
              </a:spcAft>
              <a:defRPr/>
            </a:pPr>
            <a:r>
              <a:rPr lang="en-GB" dirty="0">
                <a:latin typeface="+mn-lt"/>
                <a:cs typeface="+mn-cs"/>
              </a:rPr>
              <a:t> 	“This </a:t>
            </a:r>
            <a:r>
              <a:rPr lang="en-GB" b="1" dirty="0">
                <a:latin typeface="+mn-lt"/>
                <a:cs typeface="+mn-cs"/>
              </a:rPr>
              <a:t>first terrible postmodernist war </a:t>
            </a:r>
            <a:r>
              <a:rPr lang="en-GB" b="1" dirty="0">
                <a:solidFill>
                  <a:srgbClr val="FFC000"/>
                </a:solidFill>
                <a:latin typeface="+mn-lt"/>
                <a:cs typeface="+mn-cs"/>
              </a:rPr>
              <a:t>cannot be told in any of the traditional paradigms of the war novel or movie </a:t>
            </a:r>
            <a:r>
              <a:rPr lang="en-GB" dirty="0">
                <a:latin typeface="+mn-lt"/>
                <a:cs typeface="+mn-cs"/>
              </a:rPr>
              <a:t>– indeed that </a:t>
            </a:r>
            <a:r>
              <a:rPr lang="en-GB" b="1" dirty="0">
                <a:solidFill>
                  <a:srgbClr val="FFC000"/>
                </a:solidFill>
                <a:latin typeface="+mn-lt"/>
                <a:cs typeface="+mn-cs"/>
              </a:rPr>
              <a:t>breakdown of all previous narrative paradigms</a:t>
            </a:r>
            <a:r>
              <a:rPr lang="en-GB" b="1" dirty="0">
                <a:solidFill>
                  <a:srgbClr val="0000FF"/>
                </a:solidFill>
                <a:latin typeface="+mn-lt"/>
                <a:cs typeface="+mn-cs"/>
              </a:rPr>
              <a:t> </a:t>
            </a:r>
            <a:r>
              <a:rPr lang="en-GB" dirty="0">
                <a:latin typeface="+mn-lt"/>
                <a:cs typeface="+mn-cs"/>
              </a:rPr>
              <a:t>is, along with the </a:t>
            </a:r>
            <a:r>
              <a:rPr lang="en-GB" b="1" dirty="0">
                <a:solidFill>
                  <a:srgbClr val="FF0000"/>
                </a:solidFill>
                <a:latin typeface="+mn-lt"/>
                <a:cs typeface="+mn-cs"/>
              </a:rPr>
              <a:t>breakdown of any shared language </a:t>
            </a:r>
            <a:r>
              <a:rPr lang="en-GB" dirty="0">
                <a:latin typeface="+mn-lt"/>
                <a:cs typeface="+mn-cs"/>
              </a:rPr>
              <a:t>through which a veteran might convey such experience, among the principal subjects of the book and may be said to open up the place of</a:t>
            </a:r>
            <a:r>
              <a:rPr lang="en-GB" b="1" dirty="0">
                <a:latin typeface="+mn-lt"/>
                <a:cs typeface="+mn-cs"/>
              </a:rPr>
              <a:t> </a:t>
            </a:r>
            <a:r>
              <a:rPr lang="en-GB" b="1" dirty="0">
                <a:solidFill>
                  <a:srgbClr val="00B0F0"/>
                </a:solidFill>
                <a:latin typeface="+mn-lt"/>
                <a:cs typeface="+mn-cs"/>
              </a:rPr>
              <a:t>a whole new reflexivity</a:t>
            </a:r>
            <a:r>
              <a:rPr lang="en-GB" dirty="0">
                <a:latin typeface="+mn-lt"/>
                <a:cs typeface="+mn-cs"/>
              </a:rPr>
              <a:t>.”</a:t>
            </a:r>
          </a:p>
          <a:p>
            <a:pPr algn="just" fontAlgn="auto">
              <a:spcBef>
                <a:spcPts val="0"/>
              </a:spcBef>
              <a:spcAft>
                <a:spcPts val="0"/>
              </a:spcAft>
              <a:defRPr/>
            </a:pPr>
            <a:endParaRPr lang="en-GB" sz="2000" dirty="0">
              <a:latin typeface="+mn-lt"/>
              <a:cs typeface="+mn-cs"/>
            </a:endParaRPr>
          </a:p>
          <a:p>
            <a:pPr algn="just" fontAlgn="auto">
              <a:spcBef>
                <a:spcPts val="0"/>
              </a:spcBef>
              <a:spcAft>
                <a:spcPts val="0"/>
              </a:spcAft>
              <a:defRPr/>
            </a:pPr>
            <a:r>
              <a:rPr lang="en-GB" sz="2000" dirty="0">
                <a:latin typeface="+mn-lt"/>
                <a:cs typeface="+mn-cs"/>
              </a:rPr>
              <a:t>Postmodern literary ‘experiments’</a:t>
            </a:r>
          </a:p>
          <a:p>
            <a:pPr marL="285750" indent="-285750" fontAlgn="auto">
              <a:spcBef>
                <a:spcPts val="0"/>
              </a:spcBef>
              <a:spcAft>
                <a:spcPts val="0"/>
              </a:spcAft>
              <a:buFont typeface="Arial" panose="020B0604020202020204" pitchFamily="34" charset="0"/>
              <a:buChar char="•"/>
              <a:defRPr/>
            </a:pPr>
            <a:r>
              <a:rPr lang="en-GB" sz="2400" b="1" dirty="0">
                <a:solidFill>
                  <a:srgbClr val="FF0000"/>
                </a:solidFill>
                <a:latin typeface="+mn-lt"/>
              </a:rPr>
              <a:t>Style and language</a:t>
            </a:r>
          </a:p>
          <a:p>
            <a:pPr marL="285750" indent="-285750" fontAlgn="auto">
              <a:spcBef>
                <a:spcPts val="0"/>
              </a:spcBef>
              <a:spcAft>
                <a:spcPts val="0"/>
              </a:spcAft>
              <a:buFont typeface="Arial" panose="020B0604020202020204" pitchFamily="34" charset="0"/>
              <a:buChar char="•"/>
              <a:defRPr/>
            </a:pPr>
            <a:r>
              <a:rPr lang="en-GB" sz="2400" b="1" dirty="0">
                <a:solidFill>
                  <a:srgbClr val="FFC000"/>
                </a:solidFill>
                <a:latin typeface="+mn-lt"/>
              </a:rPr>
              <a:t>Narrative and representational forms </a:t>
            </a:r>
          </a:p>
          <a:p>
            <a:pPr marL="285750" indent="-285750" fontAlgn="auto">
              <a:spcBef>
                <a:spcPts val="0"/>
              </a:spcBef>
              <a:spcAft>
                <a:spcPts val="0"/>
              </a:spcAft>
              <a:buFont typeface="Arial" panose="020B0604020202020204" pitchFamily="34" charset="0"/>
              <a:buChar char="•"/>
              <a:defRPr/>
            </a:pPr>
            <a:r>
              <a:rPr lang="en-GB" sz="2400" b="1" dirty="0">
                <a:solidFill>
                  <a:srgbClr val="33CC33"/>
                </a:solidFill>
                <a:latin typeface="+mn-lt"/>
              </a:rPr>
              <a:t>Structure and content</a:t>
            </a:r>
          </a:p>
          <a:p>
            <a:pPr marL="285750" indent="-285750" fontAlgn="auto">
              <a:spcBef>
                <a:spcPts val="0"/>
              </a:spcBef>
              <a:spcAft>
                <a:spcPts val="0"/>
              </a:spcAft>
              <a:buFont typeface="Arial" panose="020B0604020202020204" pitchFamily="34" charset="0"/>
              <a:buChar char="•"/>
              <a:defRPr/>
            </a:pPr>
            <a:r>
              <a:rPr lang="en-GB" sz="2400" b="1" dirty="0">
                <a:solidFill>
                  <a:srgbClr val="00B0F0"/>
                </a:solidFill>
                <a:latin typeface="+mn-lt"/>
              </a:rPr>
              <a:t>Modes of perceiving the world</a:t>
            </a:r>
          </a:p>
          <a:p>
            <a:pPr algn="just" fontAlgn="auto">
              <a:spcBef>
                <a:spcPts val="0"/>
              </a:spcBef>
              <a:spcAft>
                <a:spcPts val="0"/>
              </a:spcAft>
              <a:defRPr/>
            </a:pPr>
            <a:endParaRPr lang="en-GB" sz="2000" dirty="0">
              <a:latin typeface="+mn-lt"/>
              <a:cs typeface="+mn-cs"/>
            </a:endParaRPr>
          </a:p>
        </p:txBody>
      </p:sp>
    </p:spTree>
    <p:extLst>
      <p:ext uri="{BB962C8B-B14F-4D97-AF65-F5344CB8AC3E}">
        <p14:creationId xmlns:p14="http://schemas.microsoft.com/office/powerpoint/2010/main" val="9196590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7680325" cy="7067228"/>
          </a:xfrm>
          <a:prstGeom prst="rect">
            <a:avLst/>
          </a:prstGeom>
        </p:spPr>
        <p:txBody>
          <a:bodyPr lIns="540000" tIns="360000" rIns="540000" bIns="360000">
            <a:spAutoFit/>
          </a:bodyPr>
          <a:lstStyle/>
          <a:p>
            <a:pPr lvl="0" fontAlgn="auto">
              <a:spcBef>
                <a:spcPts val="0"/>
              </a:spcBef>
              <a:spcAft>
                <a:spcPts val="0"/>
              </a:spcAft>
              <a:defRPr/>
            </a:pPr>
            <a:r>
              <a:rPr lang="en-GB" sz="2800" b="1" dirty="0">
                <a:solidFill>
                  <a:srgbClr val="FFFF00"/>
                </a:solidFill>
                <a:latin typeface="Sitka Subheading"/>
                <a:cs typeface="Arial" pitchFamily="34" charset="0"/>
              </a:rPr>
              <a:t>Vietnam War and Postmodernism </a:t>
            </a:r>
          </a:p>
          <a:p>
            <a:pPr fontAlgn="auto">
              <a:spcBef>
                <a:spcPts val="0"/>
              </a:spcBef>
              <a:spcAft>
                <a:spcPts val="0"/>
              </a:spcAft>
              <a:defRPr/>
            </a:pPr>
            <a:endParaRPr lang="en-GB" sz="1400" b="1" dirty="0">
              <a:solidFill>
                <a:prstClr val="black"/>
              </a:solidFill>
              <a:latin typeface="+mn-lt"/>
              <a:cs typeface="+mn-cs"/>
            </a:endParaRPr>
          </a:p>
          <a:p>
            <a:pPr fontAlgn="auto">
              <a:spcBef>
                <a:spcPts val="0"/>
              </a:spcBef>
              <a:spcAft>
                <a:spcPts val="0"/>
              </a:spcAft>
              <a:defRPr/>
            </a:pPr>
            <a:r>
              <a:rPr lang="en-GB" sz="1600" b="1" dirty="0">
                <a:latin typeface="+mn-lt"/>
                <a:cs typeface="+mn-cs"/>
              </a:rPr>
              <a:t>For Jameson postmodernism is more than a  literary phenomenon; it involves  fundamental reorientation of how space and time are perceived and experienced:</a:t>
            </a:r>
          </a:p>
          <a:p>
            <a:pPr fontAlgn="auto">
              <a:spcBef>
                <a:spcPts val="0"/>
              </a:spcBef>
              <a:spcAft>
                <a:spcPts val="0"/>
              </a:spcAft>
              <a:defRPr/>
            </a:pPr>
            <a:endParaRPr lang="en-GB" sz="1600" b="1" dirty="0">
              <a:latin typeface="+mn-lt"/>
              <a:cs typeface="+mn-cs"/>
            </a:endParaRPr>
          </a:p>
          <a:p>
            <a:pPr algn="just" fontAlgn="auto">
              <a:spcBef>
                <a:spcPts val="0"/>
              </a:spcBef>
              <a:spcAft>
                <a:spcPts val="0"/>
              </a:spcAft>
              <a:defRPr/>
            </a:pPr>
            <a:endParaRPr lang="en-GB" b="1" i="1" dirty="0">
              <a:latin typeface="+mn-lt"/>
              <a:cs typeface="+mn-cs"/>
            </a:endParaRPr>
          </a:p>
          <a:p>
            <a:pPr marL="285750" indent="-285750" algn="just" fontAlgn="auto">
              <a:spcBef>
                <a:spcPts val="0"/>
              </a:spcBef>
              <a:spcAft>
                <a:spcPts val="0"/>
              </a:spcAft>
              <a:buFont typeface="Arial" panose="020B0604020202020204" pitchFamily="34" charset="0"/>
              <a:buChar char="•"/>
              <a:defRPr/>
            </a:pPr>
            <a:r>
              <a:rPr lang="en-GB" b="1" dirty="0">
                <a:latin typeface="+mn-lt"/>
                <a:cs typeface="+mn-cs"/>
              </a:rPr>
              <a:t>A flattening out of distinctions between different geographical locations </a:t>
            </a:r>
            <a:r>
              <a:rPr lang="en-GB" dirty="0">
                <a:latin typeface="+mn-lt"/>
                <a:cs typeface="+mn-cs"/>
              </a:rPr>
              <a:t>(“our now postmodern bodies are bereft of spatial coordinates and practically – let alone theoretically – incapable of distantation,” Jameson</a:t>
            </a:r>
            <a:r>
              <a:rPr lang="en-GB" i="1" dirty="0">
                <a:latin typeface="+mn-lt"/>
                <a:cs typeface="+mn-cs"/>
              </a:rPr>
              <a:t>, Postmodernism,</a:t>
            </a:r>
            <a:r>
              <a:rPr lang="en-GB" dirty="0">
                <a:latin typeface="+mn-lt"/>
                <a:cs typeface="+mn-cs"/>
              </a:rPr>
              <a:t> pp. 48–49)</a:t>
            </a:r>
          </a:p>
          <a:p>
            <a:pPr marL="285750" indent="-285750" algn="just" fontAlgn="auto">
              <a:spcBef>
                <a:spcPts val="0"/>
              </a:spcBef>
              <a:spcAft>
                <a:spcPts val="0"/>
              </a:spcAft>
              <a:buFont typeface="Arial" panose="020B0604020202020204" pitchFamily="34" charset="0"/>
              <a:buChar char="•"/>
              <a:defRPr/>
            </a:pPr>
            <a:endParaRPr lang="en-GB" dirty="0">
              <a:latin typeface="+mn-lt"/>
              <a:cs typeface="+mn-cs"/>
            </a:endParaRPr>
          </a:p>
          <a:p>
            <a:pPr marL="285750" indent="-285750" algn="just" fontAlgn="auto">
              <a:spcBef>
                <a:spcPts val="0"/>
              </a:spcBef>
              <a:spcAft>
                <a:spcPts val="0"/>
              </a:spcAft>
              <a:buFont typeface="Arial" panose="020B0604020202020204" pitchFamily="34" charset="0"/>
              <a:buChar char="•"/>
              <a:defRPr/>
            </a:pPr>
            <a:r>
              <a:rPr lang="en-GB" b="1" dirty="0">
                <a:latin typeface="+mn-lt"/>
                <a:cs typeface="+mn-cs"/>
              </a:rPr>
              <a:t>A flattening out of distinctions between different historical epochs </a:t>
            </a:r>
            <a:r>
              <a:rPr lang="en-GB" dirty="0">
                <a:latin typeface="+mn-lt"/>
                <a:cs typeface="+mn-cs"/>
              </a:rPr>
              <a:t>(“a waning of our historicity, of our lived possibility of experiencing history in some active way … there no longer seem[s] any organic relationship between the American history we learn from schoolbooks and the lived experience of … of our own daily life;” “the </a:t>
            </a:r>
            <a:r>
              <a:rPr lang="en-GB" dirty="0"/>
              <a:t>conception of postmodernism outlined here is </a:t>
            </a:r>
            <a:r>
              <a:rPr lang="en-GB" b="1" dirty="0">
                <a:solidFill>
                  <a:srgbClr val="FFFF00"/>
                </a:solidFill>
              </a:rPr>
              <a:t>historical rather than merely stylistic</a:t>
            </a:r>
            <a:r>
              <a:rPr lang="en-GB" dirty="0"/>
              <a:t>,” </a:t>
            </a:r>
            <a:r>
              <a:rPr lang="en-GB" dirty="0">
                <a:latin typeface="+mn-lt"/>
                <a:cs typeface="+mn-cs"/>
              </a:rPr>
              <a:t>Jameson</a:t>
            </a:r>
            <a:r>
              <a:rPr lang="en-GB" i="1" dirty="0">
                <a:latin typeface="+mn-lt"/>
                <a:cs typeface="+mn-cs"/>
              </a:rPr>
              <a:t>, Postmodernism,</a:t>
            </a:r>
            <a:r>
              <a:rPr lang="en-GB" dirty="0">
                <a:latin typeface="+mn-lt"/>
                <a:cs typeface="+mn-cs"/>
              </a:rPr>
              <a:t> pp. 21, </a:t>
            </a:r>
            <a:r>
              <a:rPr lang="en-GB" dirty="0"/>
              <a:t>45–46</a:t>
            </a:r>
            <a:endParaRPr lang="en-GB" dirty="0">
              <a:latin typeface="+mn-lt"/>
              <a:cs typeface="+mn-cs"/>
            </a:endParaRPr>
          </a:p>
          <a:p>
            <a:pPr marL="285750" indent="-285750" algn="just" fontAlgn="auto">
              <a:spcBef>
                <a:spcPts val="0"/>
              </a:spcBef>
              <a:spcAft>
                <a:spcPts val="0"/>
              </a:spcAft>
              <a:buFont typeface="Arial" panose="020B0604020202020204" pitchFamily="34" charset="0"/>
              <a:buChar char="•"/>
              <a:defRPr/>
            </a:pPr>
            <a:endParaRPr lang="en-GB" dirty="0">
              <a:latin typeface="+mn-lt"/>
              <a:cs typeface="+mn-cs"/>
            </a:endParaRPr>
          </a:p>
          <a:p>
            <a:pPr algn="just" fontAlgn="auto">
              <a:spcBef>
                <a:spcPts val="0"/>
              </a:spcBef>
              <a:spcAft>
                <a:spcPts val="0"/>
              </a:spcAft>
              <a:defRPr/>
            </a:pPr>
            <a:endParaRPr lang="en-GB" b="1" i="1" dirty="0">
              <a:latin typeface="+mn-lt"/>
              <a:cs typeface="+mn-cs"/>
            </a:endParaRPr>
          </a:p>
        </p:txBody>
      </p:sp>
      <p:pic>
        <p:nvPicPr>
          <p:cNvPr id="1638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0163" y="2324100"/>
            <a:ext cx="1482725" cy="2233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242635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7178707"/>
          </a:xfrm>
          <a:prstGeom prst="rect">
            <a:avLst/>
          </a:prstGeom>
        </p:spPr>
        <p:txBody>
          <a:bodyPr wrap="square" lIns="720000" tIns="720000" rIns="720000" bIns="720000">
            <a:spAutoFit/>
          </a:bodyPr>
          <a:lstStyle/>
          <a:p>
            <a:pPr lvl="0" fontAlgn="auto">
              <a:spcBef>
                <a:spcPts val="0"/>
              </a:spcBef>
              <a:spcAft>
                <a:spcPts val="0"/>
              </a:spcAft>
              <a:defRPr/>
            </a:pPr>
            <a:r>
              <a:rPr lang="en-GB" sz="3600" b="1" dirty="0">
                <a:solidFill>
                  <a:srgbClr val="FFFF00"/>
                </a:solidFill>
                <a:latin typeface="Sitka Subheading"/>
                <a:cs typeface="Arial" pitchFamily="34" charset="0"/>
              </a:rPr>
              <a:t>Vietnam War and Postmodernism </a:t>
            </a:r>
          </a:p>
          <a:p>
            <a:pPr algn="just"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a:p>
            <a:pPr algn="just"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a:p>
            <a:pPr marL="285750" indent="-285750" algn="just" fontAlgn="auto">
              <a:spcBef>
                <a:spcPts val="0"/>
              </a:spcBef>
              <a:spcAft>
                <a:spcPts val="0"/>
              </a:spcAft>
              <a:buFont typeface="Arial" panose="020B0604020202020204" pitchFamily="34" charset="0"/>
              <a:buChar char="•"/>
              <a:defRPr/>
            </a:pPr>
            <a:r>
              <a:rPr lang="en-GB" sz="3200" b="1" dirty="0">
                <a:solidFill>
                  <a:srgbClr val="FFFF00"/>
                </a:solidFill>
                <a:effectLst>
                  <a:outerShdw blurRad="38100" dist="38100" dir="2700000" algn="tl">
                    <a:srgbClr val="000000">
                      <a:alpha val="43137"/>
                    </a:srgbClr>
                  </a:outerShdw>
                </a:effectLst>
                <a:latin typeface="+mn-lt"/>
                <a:cs typeface="+mn-cs"/>
              </a:rPr>
              <a:t>A flattening out of distinctions between different geographical locations? </a:t>
            </a:r>
          </a:p>
          <a:p>
            <a:pPr marL="800100" lvl="1" indent="-342900" algn="just" fontAlgn="auto">
              <a:spcBef>
                <a:spcPts val="0"/>
              </a:spcBef>
              <a:spcAft>
                <a:spcPts val="0"/>
              </a:spcAft>
              <a:buFontTx/>
              <a:buChar char="-"/>
              <a:defRPr/>
            </a:pPr>
            <a:endParaRPr lang="en-GB" sz="2400" dirty="0">
              <a:latin typeface="+mn-lt"/>
              <a:cs typeface="+mn-cs"/>
            </a:endParaRPr>
          </a:p>
          <a:p>
            <a:pPr marL="342900" indent="-342900" algn="just" fontAlgn="auto">
              <a:spcBef>
                <a:spcPts val="0"/>
              </a:spcBef>
              <a:spcAft>
                <a:spcPts val="0"/>
              </a:spcAft>
              <a:buFontTx/>
              <a:buChar char="-"/>
              <a:defRPr/>
            </a:pPr>
            <a:endParaRPr lang="en-GB" sz="2400" dirty="0">
              <a:latin typeface="+mn-lt"/>
              <a:cs typeface="+mn-cs"/>
            </a:endParaRPr>
          </a:p>
          <a:p>
            <a:pPr marL="285750" indent="-285750" algn="just" fontAlgn="auto">
              <a:spcBef>
                <a:spcPts val="0"/>
              </a:spcBef>
              <a:spcAft>
                <a:spcPts val="0"/>
              </a:spcAft>
              <a:buFont typeface="Arial" panose="020B0604020202020204" pitchFamily="34" charset="0"/>
              <a:buChar char="•"/>
              <a:defRPr/>
            </a:pPr>
            <a:r>
              <a:rPr lang="en-GB" sz="3200" b="1" dirty="0">
                <a:solidFill>
                  <a:srgbClr val="FFFF00"/>
                </a:solidFill>
                <a:effectLst>
                  <a:outerShdw blurRad="38100" dist="38100" dir="2700000" algn="tl">
                    <a:srgbClr val="000000">
                      <a:alpha val="43137"/>
                    </a:srgbClr>
                  </a:outerShdw>
                </a:effectLst>
                <a:latin typeface="+mn-lt"/>
                <a:cs typeface="+mn-cs"/>
              </a:rPr>
              <a:t>A flattening out of distinctions between different historical epochs?</a:t>
            </a:r>
          </a:p>
          <a:p>
            <a:pPr marL="800100" lvl="1" indent="-342900" algn="just" fontAlgn="auto">
              <a:spcBef>
                <a:spcPts val="0"/>
              </a:spcBef>
              <a:spcAft>
                <a:spcPts val="0"/>
              </a:spcAft>
              <a:buFontTx/>
              <a:buChar char="-"/>
              <a:defRPr/>
            </a:pPr>
            <a:endParaRPr lang="en-GB" dirty="0">
              <a:latin typeface="+mn-lt"/>
              <a:cs typeface="+mn-cs"/>
            </a:endParaRPr>
          </a:p>
          <a:p>
            <a:pPr algn="just" fontAlgn="auto">
              <a:spcBef>
                <a:spcPts val="0"/>
              </a:spcBef>
              <a:spcAft>
                <a:spcPts val="0"/>
              </a:spcAft>
              <a:defRPr/>
            </a:pPr>
            <a:endParaRPr lang="en-GB" sz="2000" b="1" dirty="0">
              <a:latin typeface="+mn-lt"/>
              <a:cs typeface="+mn-cs"/>
            </a:endParaRPr>
          </a:p>
          <a:p>
            <a:pPr algn="just" fontAlgn="auto">
              <a:spcBef>
                <a:spcPts val="0"/>
              </a:spcBef>
              <a:spcAft>
                <a:spcPts val="0"/>
              </a:spcAft>
              <a:defRPr/>
            </a:pPr>
            <a:endParaRPr lang="en-GB" sz="2000" b="1" dirty="0">
              <a:latin typeface="+mn-lt"/>
              <a:cs typeface="+mn-cs"/>
            </a:endParaRPr>
          </a:p>
          <a:p>
            <a:pPr algn="just" fontAlgn="auto">
              <a:spcBef>
                <a:spcPts val="0"/>
              </a:spcBef>
              <a:spcAft>
                <a:spcPts val="0"/>
              </a:spcAft>
              <a:defRPr/>
            </a:pPr>
            <a:endParaRPr lang="en-GB" sz="1600" dirty="0">
              <a:latin typeface="+mn-lt"/>
              <a:cs typeface="+mn-cs"/>
            </a:endParaRPr>
          </a:p>
          <a:p>
            <a:pPr algn="just" fontAlgn="auto">
              <a:spcBef>
                <a:spcPts val="0"/>
              </a:spcBef>
              <a:spcAft>
                <a:spcPts val="0"/>
              </a:spcAft>
              <a:defRPr/>
            </a:pPr>
            <a:endParaRPr lang="en-GB" b="1" i="1" dirty="0">
              <a:latin typeface="+mn-lt"/>
              <a:cs typeface="+mn-cs"/>
            </a:endParaRPr>
          </a:p>
        </p:txBody>
      </p:sp>
    </p:spTree>
    <p:extLst>
      <p:ext uri="{BB962C8B-B14F-4D97-AF65-F5344CB8AC3E}">
        <p14:creationId xmlns:p14="http://schemas.microsoft.com/office/powerpoint/2010/main" val="5045917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7565487"/>
          </a:xfrm>
          <a:prstGeom prst="rect">
            <a:avLst/>
          </a:prstGeom>
        </p:spPr>
        <p:txBody>
          <a:bodyPr wrap="square" lIns="360000" tIns="180000" rIns="360000" bIns="180000">
            <a:spAutoFit/>
          </a:bodyPr>
          <a:lstStyle/>
          <a:p>
            <a:pPr lvl="0" fontAlgn="auto">
              <a:spcBef>
                <a:spcPts val="0"/>
              </a:spcBef>
              <a:spcAft>
                <a:spcPts val="0"/>
              </a:spcAft>
              <a:defRPr/>
            </a:pPr>
            <a:r>
              <a:rPr lang="en-GB" sz="2800" b="1" dirty="0">
                <a:solidFill>
                  <a:srgbClr val="FFFF00"/>
                </a:solidFill>
                <a:latin typeface="Sitka Subheading"/>
                <a:cs typeface="Arial" pitchFamily="34" charset="0"/>
              </a:rPr>
              <a:t>Vietnam War and Postmodernism </a:t>
            </a:r>
          </a:p>
          <a:p>
            <a:pPr algn="just" fontAlgn="auto">
              <a:spcBef>
                <a:spcPts val="0"/>
              </a:spcBef>
              <a:spcAft>
                <a:spcPts val="0"/>
              </a:spcAft>
              <a:defRPr/>
            </a:pPr>
            <a:endParaRPr lang="en-GB" b="1" dirty="0">
              <a:effectLst>
                <a:outerShdw blurRad="38100" dist="38100" dir="2700000" algn="tl">
                  <a:srgbClr val="000000">
                    <a:alpha val="43137"/>
                  </a:srgbClr>
                </a:outerShdw>
              </a:effectLst>
              <a:latin typeface="+mn-lt"/>
              <a:cs typeface="+mn-cs"/>
            </a:endParaRPr>
          </a:p>
          <a:p>
            <a:pPr marL="285750" indent="-285750" algn="just" fontAlgn="auto">
              <a:spcBef>
                <a:spcPts val="0"/>
              </a:spcBef>
              <a:spcAft>
                <a:spcPts val="0"/>
              </a:spcAft>
              <a:buFont typeface="Arial" panose="020B0604020202020204" pitchFamily="34" charset="0"/>
              <a:buChar char="•"/>
              <a:defRPr/>
            </a:pPr>
            <a:r>
              <a:rPr lang="en-GB" sz="2400" b="1" dirty="0">
                <a:solidFill>
                  <a:srgbClr val="FFFF00"/>
                </a:solidFill>
                <a:effectLst>
                  <a:outerShdw blurRad="38100" dist="38100" dir="2700000" algn="tl">
                    <a:srgbClr val="000000">
                      <a:alpha val="43137"/>
                    </a:srgbClr>
                  </a:outerShdw>
                </a:effectLst>
                <a:latin typeface="+mn-lt"/>
                <a:cs typeface="+mn-cs"/>
              </a:rPr>
              <a:t>A flattening out of distinctions between different geographical locations? </a:t>
            </a:r>
          </a:p>
          <a:p>
            <a:pPr marL="800100" lvl="1" indent="-342900" algn="just" fontAlgn="auto">
              <a:spcBef>
                <a:spcPts val="0"/>
              </a:spcBef>
              <a:spcAft>
                <a:spcPts val="0"/>
              </a:spcAft>
              <a:buFontTx/>
              <a:buChar char="-"/>
              <a:defRPr/>
            </a:pPr>
            <a:endParaRPr lang="en-GB" dirty="0">
              <a:latin typeface="+mn-lt"/>
              <a:cs typeface="+mn-cs"/>
            </a:endParaRPr>
          </a:p>
          <a:p>
            <a:pPr marL="800100" lvl="1" indent="-342900" algn="just" fontAlgn="auto">
              <a:spcBef>
                <a:spcPts val="0"/>
              </a:spcBef>
              <a:spcAft>
                <a:spcPts val="0"/>
              </a:spcAft>
              <a:buFontTx/>
              <a:buChar char="-"/>
              <a:defRPr/>
            </a:pPr>
            <a:r>
              <a:rPr lang="en-GB" dirty="0">
                <a:latin typeface="+mn-lt"/>
                <a:cs typeface="+mn-cs"/>
              </a:rPr>
              <a:t>Simultaneity of war at home and abroad</a:t>
            </a:r>
          </a:p>
          <a:p>
            <a:pPr marL="800100" lvl="1" indent="-342900" algn="just" fontAlgn="auto">
              <a:spcBef>
                <a:spcPts val="0"/>
              </a:spcBef>
              <a:spcAft>
                <a:spcPts val="0"/>
              </a:spcAft>
              <a:buFontTx/>
              <a:buChar char="-"/>
              <a:defRPr/>
            </a:pPr>
            <a:endParaRPr lang="en-GB" dirty="0">
              <a:latin typeface="+mn-lt"/>
              <a:cs typeface="+mn-cs"/>
            </a:endParaRPr>
          </a:p>
          <a:p>
            <a:pPr marL="800100" lvl="1" indent="-342900" algn="just" fontAlgn="auto">
              <a:spcBef>
                <a:spcPts val="0"/>
              </a:spcBef>
              <a:spcAft>
                <a:spcPts val="0"/>
              </a:spcAft>
              <a:buFontTx/>
              <a:buChar char="-"/>
              <a:defRPr/>
            </a:pPr>
            <a:r>
              <a:rPr lang="en-GB" dirty="0">
                <a:latin typeface="+mn-lt"/>
                <a:cs typeface="+mn-cs"/>
              </a:rPr>
              <a:t>Reduced distances for communication and travel</a:t>
            </a:r>
          </a:p>
          <a:p>
            <a:pPr marL="800100" lvl="1" indent="-342900" algn="just" fontAlgn="auto">
              <a:spcBef>
                <a:spcPts val="0"/>
              </a:spcBef>
              <a:spcAft>
                <a:spcPts val="0"/>
              </a:spcAft>
              <a:buFontTx/>
              <a:buChar char="-"/>
              <a:defRPr/>
            </a:pPr>
            <a:endParaRPr lang="en-GB" dirty="0">
              <a:latin typeface="+mn-lt"/>
              <a:cs typeface="+mn-cs"/>
            </a:endParaRPr>
          </a:p>
          <a:p>
            <a:pPr marL="800100" lvl="1" indent="-342900" algn="just" fontAlgn="auto">
              <a:spcBef>
                <a:spcPts val="0"/>
              </a:spcBef>
              <a:spcAft>
                <a:spcPts val="0"/>
              </a:spcAft>
              <a:buFontTx/>
              <a:buChar char="-"/>
              <a:defRPr/>
            </a:pPr>
            <a:r>
              <a:rPr lang="en-GB" dirty="0">
                <a:latin typeface="+mn-lt"/>
                <a:cs typeface="+mn-cs"/>
              </a:rPr>
              <a:t>Reduced significance of nation-state borders</a:t>
            </a:r>
          </a:p>
          <a:p>
            <a:pPr marL="342900" indent="-342900" algn="just" fontAlgn="auto">
              <a:spcBef>
                <a:spcPts val="0"/>
              </a:spcBef>
              <a:spcAft>
                <a:spcPts val="0"/>
              </a:spcAft>
              <a:buFontTx/>
              <a:buChar char="-"/>
              <a:defRPr/>
            </a:pPr>
            <a:endParaRPr lang="en-GB" dirty="0">
              <a:latin typeface="+mn-lt"/>
              <a:cs typeface="+mn-cs"/>
            </a:endParaRPr>
          </a:p>
          <a:p>
            <a:pPr marL="285750" indent="-285750" algn="just" fontAlgn="auto">
              <a:spcBef>
                <a:spcPts val="0"/>
              </a:spcBef>
              <a:spcAft>
                <a:spcPts val="0"/>
              </a:spcAft>
              <a:buFont typeface="Arial" panose="020B0604020202020204" pitchFamily="34" charset="0"/>
              <a:buChar char="•"/>
              <a:defRPr/>
            </a:pPr>
            <a:r>
              <a:rPr lang="en-GB" sz="2400" b="1" dirty="0">
                <a:solidFill>
                  <a:srgbClr val="FFFF00"/>
                </a:solidFill>
                <a:effectLst>
                  <a:outerShdw blurRad="38100" dist="38100" dir="2700000" algn="tl">
                    <a:srgbClr val="000000">
                      <a:alpha val="43137"/>
                    </a:srgbClr>
                  </a:outerShdw>
                </a:effectLst>
                <a:latin typeface="+mn-lt"/>
                <a:cs typeface="+mn-cs"/>
              </a:rPr>
              <a:t>A flattening out of distinctions between different historical epochs?</a:t>
            </a:r>
          </a:p>
          <a:p>
            <a:pPr marL="800100" lvl="1" indent="-342900" algn="just" fontAlgn="auto">
              <a:spcBef>
                <a:spcPts val="0"/>
              </a:spcBef>
              <a:spcAft>
                <a:spcPts val="0"/>
              </a:spcAft>
              <a:buFontTx/>
              <a:buChar char="-"/>
              <a:defRPr/>
            </a:pPr>
            <a:endParaRPr lang="en-GB" dirty="0">
              <a:latin typeface="+mn-lt"/>
              <a:cs typeface="+mn-cs"/>
            </a:endParaRPr>
          </a:p>
          <a:p>
            <a:pPr marL="800100" lvl="1" indent="-342900" algn="just" fontAlgn="auto">
              <a:spcBef>
                <a:spcPts val="0"/>
              </a:spcBef>
              <a:spcAft>
                <a:spcPts val="0"/>
              </a:spcAft>
              <a:buFontTx/>
              <a:buChar char="-"/>
              <a:defRPr/>
            </a:pPr>
            <a:r>
              <a:rPr lang="en-GB" dirty="0">
                <a:latin typeface="+mn-lt"/>
                <a:cs typeface="+mn-cs"/>
              </a:rPr>
              <a:t>Loss of continuity from traditional historic narratives American myths told (tell) about the nation</a:t>
            </a:r>
          </a:p>
          <a:p>
            <a:pPr marL="800100" lvl="1" indent="-342900" algn="just" fontAlgn="auto">
              <a:spcBef>
                <a:spcPts val="0"/>
              </a:spcBef>
              <a:spcAft>
                <a:spcPts val="0"/>
              </a:spcAft>
              <a:buFontTx/>
              <a:buChar char="-"/>
              <a:defRPr/>
            </a:pPr>
            <a:endParaRPr lang="en-GB" dirty="0">
              <a:latin typeface="+mn-lt"/>
              <a:cs typeface="+mn-cs"/>
            </a:endParaRPr>
          </a:p>
          <a:p>
            <a:pPr marL="800100" lvl="1" indent="-342900" algn="just" fontAlgn="auto">
              <a:spcBef>
                <a:spcPts val="0"/>
              </a:spcBef>
              <a:spcAft>
                <a:spcPts val="0"/>
              </a:spcAft>
              <a:buFontTx/>
              <a:buChar char="-"/>
              <a:defRPr/>
            </a:pPr>
            <a:r>
              <a:rPr lang="en-GB" dirty="0">
                <a:latin typeface="+mn-lt"/>
                <a:cs typeface="+mn-cs"/>
              </a:rPr>
              <a:t>Impingement of movies and popular culture on understandings of history</a:t>
            </a:r>
          </a:p>
          <a:p>
            <a:pPr marL="800100" lvl="1" indent="-342900" algn="just" fontAlgn="auto">
              <a:spcBef>
                <a:spcPts val="0"/>
              </a:spcBef>
              <a:spcAft>
                <a:spcPts val="0"/>
              </a:spcAft>
              <a:buFontTx/>
              <a:buChar char="-"/>
              <a:defRPr/>
            </a:pPr>
            <a:endParaRPr lang="en-GB" dirty="0">
              <a:latin typeface="+mn-lt"/>
              <a:cs typeface="+mn-cs"/>
            </a:endParaRPr>
          </a:p>
          <a:p>
            <a:pPr marL="800100" lvl="1" indent="-342900" algn="just" fontAlgn="auto">
              <a:spcBef>
                <a:spcPts val="0"/>
              </a:spcBef>
              <a:spcAft>
                <a:spcPts val="0"/>
              </a:spcAft>
              <a:buFontTx/>
              <a:buChar char="-"/>
              <a:defRPr/>
            </a:pPr>
            <a:r>
              <a:rPr lang="en-GB" dirty="0">
                <a:latin typeface="+mn-lt"/>
                <a:cs typeface="+mn-cs"/>
              </a:rPr>
              <a:t>Perpetual refighting of the war</a:t>
            </a:r>
          </a:p>
          <a:p>
            <a:pPr algn="just" fontAlgn="auto">
              <a:spcBef>
                <a:spcPts val="0"/>
              </a:spcBef>
              <a:spcAft>
                <a:spcPts val="0"/>
              </a:spcAft>
              <a:defRPr/>
            </a:pPr>
            <a:endParaRPr lang="en-GB" sz="2000" b="1" dirty="0">
              <a:latin typeface="+mn-lt"/>
              <a:cs typeface="+mn-cs"/>
            </a:endParaRPr>
          </a:p>
          <a:p>
            <a:pPr algn="just" fontAlgn="auto">
              <a:spcBef>
                <a:spcPts val="0"/>
              </a:spcBef>
              <a:spcAft>
                <a:spcPts val="0"/>
              </a:spcAft>
              <a:defRPr/>
            </a:pPr>
            <a:endParaRPr lang="en-GB" sz="2000" b="1" dirty="0">
              <a:latin typeface="+mn-lt"/>
              <a:cs typeface="+mn-cs"/>
            </a:endParaRPr>
          </a:p>
          <a:p>
            <a:pPr algn="just" fontAlgn="auto">
              <a:spcBef>
                <a:spcPts val="0"/>
              </a:spcBef>
              <a:spcAft>
                <a:spcPts val="0"/>
              </a:spcAft>
              <a:defRPr/>
            </a:pPr>
            <a:endParaRPr lang="en-GB" sz="1600" dirty="0">
              <a:latin typeface="+mn-lt"/>
              <a:cs typeface="+mn-cs"/>
            </a:endParaRPr>
          </a:p>
          <a:p>
            <a:pPr algn="just" fontAlgn="auto">
              <a:spcBef>
                <a:spcPts val="0"/>
              </a:spcBef>
              <a:spcAft>
                <a:spcPts val="0"/>
              </a:spcAft>
              <a:defRPr/>
            </a:pPr>
            <a:endParaRPr lang="en-GB" b="1" i="1" dirty="0">
              <a:latin typeface="+mn-lt"/>
              <a:cs typeface="+mn-cs"/>
            </a:endParaRPr>
          </a:p>
        </p:txBody>
      </p:sp>
    </p:spTree>
    <p:extLst>
      <p:ext uri="{BB962C8B-B14F-4D97-AF65-F5344CB8AC3E}">
        <p14:creationId xmlns:p14="http://schemas.microsoft.com/office/powerpoint/2010/main" val="29058276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FFFF00"/>
                </a:solidFill>
                <a:cs typeface="Arial" pitchFamily="34" charset="0"/>
              </a:rPr>
              <a:t>Vietnam War and Postmodernism </a:t>
            </a:r>
            <a:br>
              <a:rPr lang="en-GB" sz="3200" b="1" dirty="0">
                <a:solidFill>
                  <a:srgbClr val="FFFF00"/>
                </a:solidFill>
                <a:cs typeface="Arial" pitchFamily="34" charset="0"/>
              </a:rPr>
            </a:br>
            <a:endParaRPr lang="en-GB" dirty="0"/>
          </a:p>
        </p:txBody>
      </p:sp>
      <p:sp>
        <p:nvSpPr>
          <p:cNvPr id="3" name="Content Placeholder 2"/>
          <p:cNvSpPr>
            <a:spLocks noGrp="1"/>
          </p:cNvSpPr>
          <p:nvPr>
            <p:ph idx="1"/>
          </p:nvPr>
        </p:nvSpPr>
        <p:spPr/>
        <p:txBody>
          <a:bodyPr/>
          <a:lstStyle/>
          <a:p>
            <a:r>
              <a:rPr lang="en-GB" sz="5400" b="1" dirty="0"/>
              <a:t>Is Tim O’Brien a ‘postmodern’ author?</a:t>
            </a:r>
          </a:p>
        </p:txBody>
      </p:sp>
    </p:spTree>
    <p:extLst>
      <p:ext uri="{BB962C8B-B14F-4D97-AF65-F5344CB8AC3E}">
        <p14:creationId xmlns:p14="http://schemas.microsoft.com/office/powerpoint/2010/main" val="186766269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1588" y="17463"/>
            <a:ext cx="9142412" cy="6974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0" tIns="360000" rIns="720000" bIns="36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r>
              <a:rPr lang="en-GB" altLang="en-US" sz="3600" b="1" dirty="0">
                <a:solidFill>
                  <a:srgbClr val="FFFF00"/>
                </a:solidFill>
                <a:latin typeface="+mj-lt"/>
              </a:rPr>
              <a:t>O’Brien as Postmodernist</a:t>
            </a:r>
          </a:p>
          <a:p>
            <a:endParaRPr lang="en-GB" altLang="en-US" b="1" dirty="0">
              <a:solidFill>
                <a:srgbClr val="000000"/>
              </a:solidFill>
            </a:endParaRPr>
          </a:p>
          <a:p>
            <a:pPr marL="285750" indent="-285750" algn="just" fontAlgn="auto">
              <a:spcBef>
                <a:spcPts val="0"/>
              </a:spcBef>
              <a:spcAft>
                <a:spcPts val="0"/>
              </a:spcAft>
              <a:buFont typeface="Arial" panose="020B0604020202020204" pitchFamily="34" charset="0"/>
              <a:buChar char="•"/>
              <a:defRPr/>
            </a:pPr>
            <a:r>
              <a:rPr lang="en-GB" sz="2000" b="1" dirty="0">
                <a:solidFill>
                  <a:srgbClr val="FFFF00"/>
                </a:solidFill>
                <a:effectLst>
                  <a:outerShdw blurRad="38100" dist="38100" dir="2700000" algn="tl">
                    <a:srgbClr val="000000">
                      <a:alpha val="43137"/>
                    </a:srgbClr>
                  </a:outerShdw>
                </a:effectLst>
                <a:latin typeface="+mn-lt"/>
              </a:rPr>
              <a:t>Flattening of distinctions between geographical locations? </a:t>
            </a:r>
          </a:p>
          <a:p>
            <a:pPr marL="800100" lvl="1" indent="-342900" algn="just" fontAlgn="auto">
              <a:spcBef>
                <a:spcPts val="0"/>
              </a:spcBef>
              <a:spcAft>
                <a:spcPts val="0"/>
              </a:spcAft>
              <a:buFontTx/>
              <a:buChar char="-"/>
              <a:defRPr/>
            </a:pPr>
            <a:endParaRPr lang="en-GB" sz="2000" dirty="0">
              <a:latin typeface="+mn-lt"/>
            </a:endParaRPr>
          </a:p>
          <a:p>
            <a:pPr marL="720000" lvl="1" indent="-342900" algn="just" fontAlgn="auto">
              <a:spcBef>
                <a:spcPts val="0"/>
              </a:spcBef>
              <a:spcAft>
                <a:spcPts val="0"/>
              </a:spcAft>
              <a:buFontTx/>
              <a:buChar char="-"/>
              <a:defRPr/>
            </a:pPr>
            <a:r>
              <a:rPr lang="en-GB" sz="2000" dirty="0">
                <a:latin typeface="+mn-lt"/>
              </a:rPr>
              <a:t>Simultaneity of war at home and abroad (e.g. juxtaposition of Iowan lake and Vietnam shit field in ‘Speaking of Courage’)</a:t>
            </a:r>
          </a:p>
          <a:p>
            <a:pPr marL="720000" lvl="1" indent="-342900" algn="just" fontAlgn="auto">
              <a:spcBef>
                <a:spcPts val="0"/>
              </a:spcBef>
              <a:spcAft>
                <a:spcPts val="0"/>
              </a:spcAft>
              <a:buFontTx/>
              <a:buChar char="-"/>
              <a:defRPr/>
            </a:pPr>
            <a:endParaRPr lang="en-GB" sz="2000" dirty="0">
              <a:latin typeface="+mn-lt"/>
            </a:endParaRPr>
          </a:p>
          <a:p>
            <a:pPr marL="720000" lvl="1" indent="-342900" algn="just" fontAlgn="auto">
              <a:spcBef>
                <a:spcPts val="0"/>
              </a:spcBef>
              <a:spcAft>
                <a:spcPts val="0"/>
              </a:spcAft>
              <a:buFontTx/>
              <a:buChar char="-"/>
              <a:defRPr/>
            </a:pPr>
            <a:r>
              <a:rPr lang="en-GB" sz="2000" dirty="0">
                <a:latin typeface="+mn-lt"/>
              </a:rPr>
              <a:t>Reduced distances for communication and travel (e.g. ease by which Mary Anne arrives ‘in country’ in ‘Sweetheart of the Song Tra Bong’)</a:t>
            </a:r>
          </a:p>
          <a:p>
            <a:pPr marL="457200" lvl="1" indent="0" algn="just" fontAlgn="auto">
              <a:spcBef>
                <a:spcPts val="0"/>
              </a:spcBef>
              <a:spcAft>
                <a:spcPts val="0"/>
              </a:spcAft>
              <a:defRPr/>
            </a:pPr>
            <a:endParaRPr lang="en-GB" sz="2000" dirty="0">
              <a:latin typeface="+mn-lt"/>
            </a:endParaRPr>
          </a:p>
          <a:p>
            <a:pPr marL="285750" indent="-285750" algn="just" fontAlgn="auto">
              <a:spcBef>
                <a:spcPts val="0"/>
              </a:spcBef>
              <a:spcAft>
                <a:spcPts val="0"/>
              </a:spcAft>
              <a:buFont typeface="Arial" panose="020B0604020202020204" pitchFamily="34" charset="0"/>
              <a:buChar char="•"/>
              <a:defRPr/>
            </a:pPr>
            <a:r>
              <a:rPr lang="en-GB" sz="2000" b="1" dirty="0">
                <a:solidFill>
                  <a:srgbClr val="FFFF00"/>
                </a:solidFill>
                <a:effectLst>
                  <a:outerShdw blurRad="38100" dist="38100" dir="2700000" algn="tl">
                    <a:srgbClr val="000000">
                      <a:alpha val="43137"/>
                    </a:srgbClr>
                  </a:outerShdw>
                </a:effectLst>
                <a:latin typeface="+mn-lt"/>
              </a:rPr>
              <a:t>Flattening of distinctions between historical epochs?</a:t>
            </a:r>
          </a:p>
          <a:p>
            <a:pPr algn="just" fontAlgn="auto">
              <a:spcBef>
                <a:spcPts val="0"/>
              </a:spcBef>
              <a:spcAft>
                <a:spcPts val="0"/>
              </a:spcAft>
              <a:defRPr/>
            </a:pPr>
            <a:endParaRPr lang="en-GB" altLang="en-US" sz="2000" dirty="0">
              <a:latin typeface="+mn-lt"/>
            </a:endParaRPr>
          </a:p>
          <a:p>
            <a:pPr marL="720000" lvl="1" algn="just" fontAlgn="auto">
              <a:spcBef>
                <a:spcPts val="0"/>
              </a:spcBef>
              <a:spcAft>
                <a:spcPts val="0"/>
              </a:spcAft>
              <a:buFontTx/>
              <a:buChar char="-"/>
              <a:defRPr/>
            </a:pPr>
            <a:r>
              <a:rPr lang="en-GB" altLang="en-US" sz="2000" dirty="0">
                <a:latin typeface="+mn-lt"/>
              </a:rPr>
              <a:t>Shifts backward and forward in time; unstable chronology</a:t>
            </a:r>
          </a:p>
          <a:p>
            <a:pPr marL="720000" lvl="1" algn="just" fontAlgn="auto">
              <a:spcBef>
                <a:spcPts val="0"/>
              </a:spcBef>
              <a:spcAft>
                <a:spcPts val="0"/>
              </a:spcAft>
              <a:buFontTx/>
              <a:buChar char="-"/>
              <a:defRPr/>
            </a:pPr>
            <a:endParaRPr lang="en-GB" altLang="en-US" sz="2000" dirty="0">
              <a:latin typeface="+mn-lt"/>
            </a:endParaRPr>
          </a:p>
          <a:p>
            <a:pPr marL="720000" lvl="1" algn="just" fontAlgn="auto">
              <a:spcBef>
                <a:spcPts val="0"/>
              </a:spcBef>
              <a:spcAft>
                <a:spcPts val="0"/>
              </a:spcAft>
              <a:buFontTx/>
              <a:buChar char="-"/>
              <a:defRPr/>
            </a:pPr>
            <a:r>
              <a:rPr lang="en-GB" altLang="en-US" sz="2000" dirty="0">
                <a:latin typeface="+mn-lt"/>
              </a:rPr>
              <a:t>Sense in which O’Brien’s war is still occurring through the “spell of memory and imagination” (</a:t>
            </a:r>
            <a:r>
              <a:rPr lang="en-GB" altLang="en-US" sz="2000" i="1" dirty="0">
                <a:latin typeface="+mn-lt"/>
              </a:rPr>
              <a:t>Things</a:t>
            </a:r>
            <a:r>
              <a:rPr lang="en-GB" altLang="en-US" sz="2000" dirty="0">
                <a:latin typeface="+mn-lt"/>
              </a:rPr>
              <a:t>, p. 236)</a:t>
            </a:r>
          </a:p>
          <a:p>
            <a:pPr algn="just"/>
            <a:endParaRPr lang="en-GB" altLang="en-US" sz="1600" b="1" i="1" dirty="0"/>
          </a:p>
          <a:p>
            <a:pPr algn="just"/>
            <a:r>
              <a:rPr lang="en-GB" altLang="en-US" sz="1600" b="1" i="1" dirty="0"/>
              <a:t> </a:t>
            </a:r>
          </a:p>
        </p:txBody>
      </p:sp>
    </p:spTree>
    <p:extLst>
      <p:ext uri="{BB962C8B-B14F-4D97-AF65-F5344CB8AC3E}">
        <p14:creationId xmlns:p14="http://schemas.microsoft.com/office/powerpoint/2010/main" val="355570485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88" y="17463"/>
            <a:ext cx="9142412" cy="7319266"/>
          </a:xfrm>
          <a:prstGeom prst="rect">
            <a:avLst/>
          </a:prstGeom>
        </p:spPr>
        <p:txBody>
          <a:bodyPr lIns="360000" tIns="180000" rIns="360000" bIns="180000">
            <a:spAutoFit/>
          </a:bodyPr>
          <a:lstStyle/>
          <a:p>
            <a:pPr fontAlgn="auto">
              <a:spcBef>
                <a:spcPts val="0"/>
              </a:spcBef>
              <a:spcAft>
                <a:spcPts val="0"/>
              </a:spcAft>
              <a:defRPr/>
            </a:pPr>
            <a:r>
              <a:rPr lang="en-GB" sz="3600" b="1" dirty="0">
                <a:solidFill>
                  <a:srgbClr val="FFFF00"/>
                </a:solidFill>
                <a:latin typeface="+mj-lt"/>
                <a:cs typeface="Arial" pitchFamily="34" charset="0"/>
              </a:rPr>
              <a:t>Tim O’Brien and Modernism</a:t>
            </a:r>
          </a:p>
          <a:p>
            <a:pPr fontAlgn="auto">
              <a:spcBef>
                <a:spcPts val="0"/>
              </a:spcBef>
              <a:spcAft>
                <a:spcPts val="0"/>
              </a:spcAft>
              <a:defRPr/>
            </a:pPr>
            <a:endParaRPr lang="en-GB" b="1" dirty="0">
              <a:solidFill>
                <a:prstClr val="black"/>
              </a:solidFill>
              <a:latin typeface="+mn-lt"/>
              <a:cs typeface="+mn-cs"/>
            </a:endParaRPr>
          </a:p>
          <a:p>
            <a:pPr marL="285750" indent="-285750" fontAlgn="auto">
              <a:spcBef>
                <a:spcPts val="0"/>
              </a:spcBef>
              <a:spcAft>
                <a:spcPts val="0"/>
              </a:spcAft>
              <a:buFont typeface="Arial" panose="020B0604020202020204" pitchFamily="34" charset="0"/>
              <a:buChar char="•"/>
              <a:defRPr/>
            </a:pPr>
            <a:r>
              <a:rPr lang="en-GB" sz="2200" dirty="0">
                <a:latin typeface="+mn-lt"/>
                <a:cs typeface="+mn-cs"/>
              </a:rPr>
              <a:t>Judged by aesthetic or stylistic criteria alone, postmodernism cannot be considered a fundamental departure in prior literary tradition</a:t>
            </a:r>
          </a:p>
          <a:p>
            <a:pPr fontAlgn="auto">
              <a:spcBef>
                <a:spcPts val="0"/>
              </a:spcBef>
              <a:spcAft>
                <a:spcPts val="0"/>
              </a:spcAft>
              <a:defRPr/>
            </a:pPr>
            <a:endParaRPr lang="en-GB" sz="2200" b="1" dirty="0">
              <a:solidFill>
                <a:prstClr val="black"/>
              </a:solidFill>
              <a:latin typeface="+mn-lt"/>
              <a:cs typeface="+mn-cs"/>
            </a:endParaRPr>
          </a:p>
          <a:p>
            <a:pPr marL="742950" lvl="1" indent="-285750" fontAlgn="auto">
              <a:spcBef>
                <a:spcPts val="0"/>
              </a:spcBef>
              <a:spcAft>
                <a:spcPts val="0"/>
              </a:spcAft>
              <a:buFont typeface="Arial" panose="020B0604020202020204" pitchFamily="34" charset="0"/>
              <a:buChar char="•"/>
              <a:defRPr/>
            </a:pPr>
            <a:r>
              <a:rPr lang="en-GB" sz="2200" b="1" dirty="0">
                <a:solidFill>
                  <a:srgbClr val="FF0000"/>
                </a:solidFill>
                <a:latin typeface="+mn-lt"/>
                <a:cs typeface="+mn-cs"/>
              </a:rPr>
              <a:t>Experimentations with style and language</a:t>
            </a:r>
          </a:p>
          <a:p>
            <a:pPr marL="742950" lvl="1" indent="-285750" fontAlgn="auto">
              <a:spcBef>
                <a:spcPts val="0"/>
              </a:spcBef>
              <a:spcAft>
                <a:spcPts val="0"/>
              </a:spcAft>
              <a:buFont typeface="Arial" panose="020B0604020202020204" pitchFamily="34" charset="0"/>
              <a:buChar char="•"/>
              <a:defRPr/>
            </a:pPr>
            <a:r>
              <a:rPr lang="en-GB" sz="2200" b="1" dirty="0">
                <a:solidFill>
                  <a:srgbClr val="FFC000"/>
                </a:solidFill>
                <a:latin typeface="+mn-lt"/>
                <a:cs typeface="+mn-cs"/>
              </a:rPr>
              <a:t>Experimentations with narrative and representational forms </a:t>
            </a:r>
          </a:p>
          <a:p>
            <a:pPr marL="742950" lvl="1" indent="-285750" fontAlgn="auto">
              <a:spcBef>
                <a:spcPts val="0"/>
              </a:spcBef>
              <a:spcAft>
                <a:spcPts val="0"/>
              </a:spcAft>
              <a:buFont typeface="Arial" panose="020B0604020202020204" pitchFamily="34" charset="0"/>
              <a:buChar char="•"/>
              <a:defRPr/>
            </a:pPr>
            <a:r>
              <a:rPr lang="en-GB" sz="2200" b="1" dirty="0">
                <a:solidFill>
                  <a:srgbClr val="33CC33"/>
                </a:solidFill>
                <a:latin typeface="+mn-lt"/>
                <a:cs typeface="+mn-cs"/>
              </a:rPr>
              <a:t>Experimentations with structure and content</a:t>
            </a:r>
          </a:p>
          <a:p>
            <a:pPr marL="742950" lvl="1" indent="-285750" fontAlgn="auto">
              <a:spcBef>
                <a:spcPts val="0"/>
              </a:spcBef>
              <a:spcAft>
                <a:spcPts val="0"/>
              </a:spcAft>
              <a:buFont typeface="Arial" panose="020B0604020202020204" pitchFamily="34" charset="0"/>
              <a:buChar char="•"/>
              <a:defRPr/>
            </a:pPr>
            <a:r>
              <a:rPr lang="en-GB" sz="2200" b="1" dirty="0">
                <a:solidFill>
                  <a:srgbClr val="00B0F0"/>
                </a:solidFill>
                <a:latin typeface="+mn-lt"/>
                <a:cs typeface="+mn-cs"/>
              </a:rPr>
              <a:t>Experimentations with modes of perceiving the world</a:t>
            </a:r>
          </a:p>
          <a:p>
            <a:pPr marL="285750" indent="-285750" fontAlgn="auto">
              <a:spcBef>
                <a:spcPts val="0"/>
              </a:spcBef>
              <a:spcAft>
                <a:spcPts val="0"/>
              </a:spcAft>
              <a:buFont typeface="Arial" panose="020B0604020202020204" pitchFamily="34" charset="0"/>
              <a:buChar char="•"/>
              <a:defRPr/>
            </a:pPr>
            <a:endParaRPr lang="en-GB" sz="2200" b="1" dirty="0">
              <a:solidFill>
                <a:srgbClr val="6600CC"/>
              </a:solidFill>
              <a:latin typeface="+mn-lt"/>
              <a:cs typeface="+mn-cs"/>
            </a:endParaRPr>
          </a:p>
          <a:p>
            <a:pPr marL="285750" indent="-285750" algn="just" fontAlgn="auto">
              <a:spcBef>
                <a:spcPts val="0"/>
              </a:spcBef>
              <a:spcAft>
                <a:spcPts val="0"/>
              </a:spcAft>
              <a:buFont typeface="Arial" panose="020B0604020202020204" pitchFamily="34" charset="0"/>
              <a:buChar char="•"/>
              <a:defRPr/>
            </a:pPr>
            <a:r>
              <a:rPr lang="en-GB" sz="2200" dirty="0">
                <a:latin typeface="+mn-lt"/>
                <a:cs typeface="+mn-cs"/>
              </a:rPr>
              <a:t>All of the above could apply equally to ‘modernist authors’ (e.g. William Faulkner or James Joyce)</a:t>
            </a:r>
          </a:p>
          <a:p>
            <a:pPr marL="285750" indent="-285750" algn="just" fontAlgn="auto">
              <a:spcBef>
                <a:spcPts val="0"/>
              </a:spcBef>
              <a:spcAft>
                <a:spcPts val="0"/>
              </a:spcAft>
              <a:buFont typeface="Arial" panose="020B0604020202020204" pitchFamily="34" charset="0"/>
              <a:buChar char="•"/>
              <a:defRPr/>
            </a:pPr>
            <a:endParaRPr lang="en-GB" sz="2200" dirty="0">
              <a:latin typeface="+mn-lt"/>
              <a:cs typeface="+mn-cs"/>
            </a:endParaRPr>
          </a:p>
          <a:p>
            <a:pPr marL="285750" indent="-285750" algn="just" fontAlgn="auto">
              <a:spcBef>
                <a:spcPts val="0"/>
              </a:spcBef>
              <a:spcAft>
                <a:spcPts val="0"/>
              </a:spcAft>
              <a:buFont typeface="Arial" panose="020B0604020202020204" pitchFamily="34" charset="0"/>
              <a:buChar char="•"/>
              <a:defRPr/>
            </a:pPr>
            <a:r>
              <a:rPr lang="en-GB" sz="2200" dirty="0">
                <a:latin typeface="+mn-lt"/>
                <a:cs typeface="+mn-cs"/>
              </a:rPr>
              <a:t>WWI crucial influence on literary modernism, which re-evaluated commonly-held Western societal myths</a:t>
            </a:r>
          </a:p>
          <a:p>
            <a:pPr marL="285750" indent="-285750" algn="just" fontAlgn="auto">
              <a:spcBef>
                <a:spcPts val="0"/>
              </a:spcBef>
              <a:spcAft>
                <a:spcPts val="0"/>
              </a:spcAft>
              <a:buFontTx/>
              <a:buChar char="-"/>
              <a:defRPr/>
            </a:pPr>
            <a:endParaRPr lang="en-GB" dirty="0">
              <a:latin typeface="+mn-lt"/>
              <a:cs typeface="+mn-cs"/>
            </a:endParaRPr>
          </a:p>
          <a:p>
            <a:pPr marL="285750" indent="-285750" algn="just" fontAlgn="auto">
              <a:spcBef>
                <a:spcPts val="0"/>
              </a:spcBef>
              <a:spcAft>
                <a:spcPts val="0"/>
              </a:spcAft>
              <a:buFontTx/>
              <a:buChar char="-"/>
              <a:defRPr/>
            </a:pPr>
            <a:endParaRPr lang="en-GB" b="1" i="1" dirty="0">
              <a:latin typeface="+mn-lt"/>
              <a:cs typeface="+mn-cs"/>
            </a:endParaRPr>
          </a:p>
          <a:p>
            <a:pPr algn="just" fontAlgn="auto">
              <a:spcBef>
                <a:spcPts val="0"/>
              </a:spcBef>
              <a:spcAft>
                <a:spcPts val="0"/>
              </a:spcAft>
              <a:defRPr/>
            </a:pPr>
            <a:endParaRPr lang="en-GB" sz="1600" b="1" i="1" dirty="0">
              <a:latin typeface="+mn-lt"/>
              <a:cs typeface="+mn-cs"/>
            </a:endParaRPr>
          </a:p>
          <a:p>
            <a:pPr algn="just" fontAlgn="auto">
              <a:spcBef>
                <a:spcPts val="0"/>
              </a:spcBef>
              <a:spcAft>
                <a:spcPts val="0"/>
              </a:spcAft>
              <a:defRPr/>
            </a:pPr>
            <a:r>
              <a:rPr lang="en-GB" sz="1600" b="1" i="1" dirty="0">
                <a:latin typeface="+mn-lt"/>
                <a:cs typeface="+mn-cs"/>
              </a:rPr>
              <a:t> </a:t>
            </a:r>
          </a:p>
        </p:txBody>
      </p:sp>
    </p:spTree>
    <p:extLst>
      <p:ext uri="{BB962C8B-B14F-4D97-AF65-F5344CB8AC3E}">
        <p14:creationId xmlns:p14="http://schemas.microsoft.com/office/powerpoint/2010/main" val="42444223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3564" y="0"/>
            <a:ext cx="9121071" cy="7067228"/>
          </a:xfrm>
          <a:prstGeom prst="rect">
            <a:avLst/>
          </a:prstGeom>
        </p:spPr>
        <p:txBody>
          <a:bodyPr wrap="square" lIns="720000" tIns="360000" rIns="720000" bIns="360000">
            <a:spAutoFit/>
          </a:bodyPr>
          <a:lstStyle/>
          <a:p>
            <a:pPr lvl="0" fontAlgn="auto">
              <a:spcBef>
                <a:spcPts val="0"/>
              </a:spcBef>
              <a:spcAft>
                <a:spcPts val="0"/>
              </a:spcAft>
              <a:defRPr/>
            </a:pPr>
            <a:r>
              <a:rPr lang="en-GB" sz="3600" b="1" dirty="0">
                <a:solidFill>
                  <a:srgbClr val="FFFF00"/>
                </a:solidFill>
                <a:latin typeface="Sitka Subheading"/>
                <a:cs typeface="Arial" pitchFamily="34" charset="0"/>
              </a:rPr>
              <a:t>O’Brien as Modernist</a:t>
            </a:r>
          </a:p>
          <a:p>
            <a:pPr lvl="0" fontAlgn="auto">
              <a:spcBef>
                <a:spcPts val="0"/>
              </a:spcBef>
              <a:spcAft>
                <a:spcPts val="0"/>
              </a:spcAft>
              <a:defRPr/>
            </a:pPr>
            <a:endParaRPr lang="en-GB" b="1" dirty="0">
              <a:solidFill>
                <a:prstClr val="black"/>
              </a:solidFill>
              <a:latin typeface="+mn-lt"/>
              <a:cs typeface="+mn-cs"/>
            </a:endParaRPr>
          </a:p>
          <a:p>
            <a:pPr algn="just" fontAlgn="auto">
              <a:spcBef>
                <a:spcPts val="0"/>
              </a:spcBef>
              <a:spcAft>
                <a:spcPts val="0"/>
              </a:spcAft>
              <a:defRPr/>
            </a:pPr>
            <a:r>
              <a:rPr lang="en-GB" dirty="0">
                <a:latin typeface="+mn-lt"/>
                <a:cs typeface="+mn-cs"/>
              </a:rPr>
              <a:t>“Erik [O’Brien’s friend during basis training for the army] became Ezra Pound. Seriously, slowly he recited a portion of ‘Hugh Selwyn Mauberley’</a:t>
            </a:r>
          </a:p>
          <a:p>
            <a:pPr lvl="2" algn="just" fontAlgn="auto">
              <a:spcBef>
                <a:spcPts val="0"/>
              </a:spcBef>
              <a:spcAft>
                <a:spcPts val="0"/>
              </a:spcAft>
              <a:defRPr/>
            </a:pPr>
            <a:endParaRPr lang="en-GB" dirty="0">
              <a:latin typeface="+mn-lt"/>
              <a:cs typeface="+mn-cs"/>
            </a:endParaRPr>
          </a:p>
          <a:p>
            <a:pPr algn="just" fontAlgn="auto">
              <a:spcBef>
                <a:spcPts val="0"/>
              </a:spcBef>
              <a:spcAft>
                <a:spcPts val="0"/>
              </a:spcAft>
              <a:defRPr/>
            </a:pPr>
            <a:r>
              <a:rPr lang="en-GB" dirty="0">
                <a:latin typeface="+mn-lt"/>
                <a:cs typeface="+mn-cs"/>
              </a:rPr>
              <a:t>‘These fought in any case,</a:t>
            </a:r>
          </a:p>
          <a:p>
            <a:pPr algn="just" fontAlgn="auto">
              <a:spcBef>
                <a:spcPts val="0"/>
              </a:spcBef>
              <a:spcAft>
                <a:spcPts val="0"/>
              </a:spcAft>
              <a:defRPr/>
            </a:pPr>
            <a:r>
              <a:rPr lang="en-GB" dirty="0">
                <a:latin typeface="+mn-lt"/>
                <a:cs typeface="+mn-cs"/>
              </a:rPr>
              <a:t>and some believing,</a:t>
            </a:r>
          </a:p>
          <a:p>
            <a:pPr lvl="1" algn="just" fontAlgn="auto">
              <a:spcBef>
                <a:spcPts val="0"/>
              </a:spcBef>
              <a:spcAft>
                <a:spcPts val="0"/>
              </a:spcAft>
              <a:defRPr/>
            </a:pPr>
            <a:r>
              <a:rPr lang="en-GB" dirty="0">
                <a:latin typeface="+mn-lt"/>
                <a:cs typeface="+mn-cs"/>
              </a:rPr>
              <a:t>pro  domo, in any case …</a:t>
            </a:r>
          </a:p>
          <a:p>
            <a:pPr algn="just" fontAlgn="auto">
              <a:spcBef>
                <a:spcPts val="0"/>
              </a:spcBef>
              <a:spcAft>
                <a:spcPts val="0"/>
              </a:spcAft>
              <a:defRPr/>
            </a:pPr>
            <a:r>
              <a:rPr lang="en-GB" dirty="0">
                <a:latin typeface="+mn-lt"/>
                <a:cs typeface="+mn-cs"/>
              </a:rPr>
              <a:t>Some quick to arm,</a:t>
            </a:r>
          </a:p>
          <a:p>
            <a:pPr algn="just" fontAlgn="auto">
              <a:spcBef>
                <a:spcPts val="0"/>
              </a:spcBef>
              <a:spcAft>
                <a:spcPts val="0"/>
              </a:spcAft>
              <a:defRPr/>
            </a:pPr>
            <a:r>
              <a:rPr lang="en-GB" dirty="0">
                <a:latin typeface="+mn-lt"/>
                <a:cs typeface="+mn-cs"/>
              </a:rPr>
              <a:t>some quick to adventure,</a:t>
            </a:r>
          </a:p>
          <a:p>
            <a:pPr algn="just" fontAlgn="auto">
              <a:spcBef>
                <a:spcPts val="0"/>
              </a:spcBef>
              <a:spcAft>
                <a:spcPts val="0"/>
              </a:spcAft>
              <a:defRPr/>
            </a:pPr>
            <a:r>
              <a:rPr lang="en-GB" dirty="0">
                <a:latin typeface="+mn-lt"/>
                <a:cs typeface="+mn-cs"/>
              </a:rPr>
              <a:t>some for fear of weakness,</a:t>
            </a:r>
          </a:p>
          <a:p>
            <a:pPr algn="just" fontAlgn="auto">
              <a:spcBef>
                <a:spcPts val="0"/>
              </a:spcBef>
              <a:spcAft>
                <a:spcPts val="0"/>
              </a:spcAft>
              <a:defRPr/>
            </a:pPr>
            <a:r>
              <a:rPr lang="en-GB" dirty="0">
                <a:latin typeface="+mn-lt"/>
                <a:cs typeface="+mn-cs"/>
              </a:rPr>
              <a:t>some for fear of censure, </a:t>
            </a:r>
          </a:p>
          <a:p>
            <a:pPr algn="just" fontAlgn="auto">
              <a:spcBef>
                <a:spcPts val="0"/>
              </a:spcBef>
              <a:spcAft>
                <a:spcPts val="0"/>
              </a:spcAft>
              <a:defRPr/>
            </a:pPr>
            <a:r>
              <a:rPr lang="en-GB" dirty="0">
                <a:latin typeface="+mn-lt"/>
                <a:cs typeface="+mn-cs"/>
              </a:rPr>
              <a:t>some for love of slaughter, in imagination.</a:t>
            </a:r>
          </a:p>
          <a:p>
            <a:pPr algn="just" fontAlgn="auto">
              <a:spcBef>
                <a:spcPts val="0"/>
              </a:spcBef>
              <a:spcAft>
                <a:spcPts val="0"/>
              </a:spcAft>
              <a:defRPr/>
            </a:pPr>
            <a:r>
              <a:rPr lang="en-GB" dirty="0">
                <a:latin typeface="+mn-lt"/>
                <a:cs typeface="+mn-cs"/>
              </a:rPr>
              <a:t>learning later … </a:t>
            </a:r>
          </a:p>
          <a:p>
            <a:pPr algn="just" fontAlgn="auto">
              <a:spcBef>
                <a:spcPts val="0"/>
              </a:spcBef>
              <a:spcAft>
                <a:spcPts val="0"/>
              </a:spcAft>
              <a:defRPr/>
            </a:pPr>
            <a:r>
              <a:rPr lang="en-GB" dirty="0">
                <a:latin typeface="+mn-lt"/>
                <a:cs typeface="+mn-cs"/>
              </a:rPr>
              <a:t>some in fear, learning love of slaughter;</a:t>
            </a:r>
          </a:p>
          <a:p>
            <a:pPr algn="just" fontAlgn="auto">
              <a:spcBef>
                <a:spcPts val="0"/>
              </a:spcBef>
              <a:spcAft>
                <a:spcPts val="0"/>
              </a:spcAft>
              <a:defRPr/>
            </a:pPr>
            <a:endParaRPr lang="en-GB" dirty="0">
              <a:latin typeface="+mn-lt"/>
              <a:cs typeface="+mn-cs"/>
            </a:endParaRPr>
          </a:p>
          <a:p>
            <a:pPr algn="just" fontAlgn="auto">
              <a:spcBef>
                <a:spcPts val="0"/>
              </a:spcBef>
              <a:spcAft>
                <a:spcPts val="0"/>
              </a:spcAft>
              <a:defRPr/>
            </a:pPr>
            <a:r>
              <a:rPr lang="en-GB" dirty="0">
                <a:latin typeface="+mn-lt"/>
                <a:cs typeface="+mn-cs"/>
              </a:rPr>
              <a:t>Died some, pro patria, </a:t>
            </a:r>
          </a:p>
          <a:p>
            <a:pPr lvl="1" algn="just" fontAlgn="auto">
              <a:spcBef>
                <a:spcPts val="0"/>
              </a:spcBef>
              <a:spcAft>
                <a:spcPts val="0"/>
              </a:spcAft>
              <a:defRPr/>
            </a:pPr>
            <a:r>
              <a:rPr lang="en-GB" dirty="0">
                <a:latin typeface="+mn-lt"/>
                <a:cs typeface="+mn-cs"/>
              </a:rPr>
              <a:t>Non “dulce” non “et decor” … </a:t>
            </a:r>
            <a:r>
              <a:rPr lang="en-GB" dirty="0"/>
              <a:t>[all ellipses in original text].’”</a:t>
            </a:r>
          </a:p>
          <a:p>
            <a:pPr lvl="3" algn="just" fontAlgn="auto">
              <a:spcBef>
                <a:spcPts val="0"/>
              </a:spcBef>
              <a:spcAft>
                <a:spcPts val="0"/>
              </a:spcAft>
              <a:defRPr/>
            </a:pPr>
            <a:endParaRPr lang="en-GB" dirty="0"/>
          </a:p>
          <a:p>
            <a:pPr marL="742950" lvl="1" indent="-285750" algn="r" fontAlgn="auto">
              <a:spcBef>
                <a:spcPts val="0"/>
              </a:spcBef>
              <a:spcAft>
                <a:spcPts val="0"/>
              </a:spcAft>
              <a:buFontTx/>
              <a:buChar char="-"/>
              <a:defRPr/>
            </a:pPr>
            <a:r>
              <a:rPr lang="en-GB" dirty="0"/>
              <a:t>O'Brien, </a:t>
            </a:r>
            <a:r>
              <a:rPr lang="en-GB" i="1" dirty="0"/>
              <a:t>If I Die in a Combat Zone</a:t>
            </a:r>
            <a:r>
              <a:rPr lang="en-GB" dirty="0"/>
              <a:t>, p. 45; see also reference to “a very old and terrible lie” (a la Wilfred Owen), </a:t>
            </a:r>
            <a:r>
              <a:rPr lang="en-GB" i="1" dirty="0"/>
              <a:t>Things</a:t>
            </a:r>
            <a:r>
              <a:rPr lang="en-GB" dirty="0"/>
              <a:t>, p. 68</a:t>
            </a:r>
          </a:p>
          <a:p>
            <a:pPr algn="r" fontAlgn="auto">
              <a:spcBef>
                <a:spcPts val="0"/>
              </a:spcBef>
              <a:spcAft>
                <a:spcPts val="0"/>
              </a:spcAft>
              <a:defRPr/>
            </a:pPr>
            <a:endParaRPr lang="en-GB" sz="1600" i="1" dirty="0">
              <a:latin typeface="+mn-lt"/>
              <a:cs typeface="+mn-cs"/>
            </a:endParaRPr>
          </a:p>
        </p:txBody>
      </p:sp>
      <p:pic>
        <p:nvPicPr>
          <p:cNvPr id="2" name="Picture 1"/>
          <p:cNvPicPr>
            <a:picLocks noChangeAspect="1"/>
          </p:cNvPicPr>
          <p:nvPr/>
        </p:nvPicPr>
        <p:blipFill>
          <a:blip r:embed="rId3"/>
          <a:stretch>
            <a:fillRect/>
          </a:stretch>
        </p:blipFill>
        <p:spPr>
          <a:xfrm>
            <a:off x="5667360" y="1916832"/>
            <a:ext cx="1694306" cy="2448272"/>
          </a:xfrm>
          <a:prstGeom prst="rect">
            <a:avLst/>
          </a:prstGeom>
        </p:spPr>
      </p:pic>
      <p:pic>
        <p:nvPicPr>
          <p:cNvPr id="4" name="Picture 3"/>
          <p:cNvPicPr>
            <a:picLocks noChangeAspect="1"/>
          </p:cNvPicPr>
          <p:nvPr/>
        </p:nvPicPr>
        <p:blipFill>
          <a:blip r:embed="rId4"/>
          <a:stretch>
            <a:fillRect/>
          </a:stretch>
        </p:blipFill>
        <p:spPr>
          <a:xfrm>
            <a:off x="7296971" y="1916832"/>
            <a:ext cx="1843887" cy="2448272"/>
          </a:xfrm>
          <a:prstGeom prst="rect">
            <a:avLst/>
          </a:prstGeom>
        </p:spPr>
      </p:pic>
    </p:spTree>
    <p:extLst>
      <p:ext uri="{BB962C8B-B14F-4D97-AF65-F5344CB8AC3E}">
        <p14:creationId xmlns:p14="http://schemas.microsoft.com/office/powerpoint/2010/main" val="27538759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7308304" cy="6143899"/>
          </a:xfrm>
          <a:prstGeom prst="rect">
            <a:avLst/>
          </a:prstGeom>
        </p:spPr>
        <p:txBody>
          <a:bodyPr wrap="square" lIns="720000" tIns="360000" rIns="720000" bIns="360000">
            <a:spAutoFit/>
          </a:bodyPr>
          <a:lstStyle/>
          <a:p>
            <a:pPr lvl="0" fontAlgn="auto">
              <a:spcBef>
                <a:spcPts val="0"/>
              </a:spcBef>
              <a:spcAft>
                <a:spcPts val="0"/>
              </a:spcAft>
              <a:defRPr/>
            </a:pPr>
            <a:r>
              <a:rPr lang="en-GB" sz="3600" b="1" dirty="0">
                <a:solidFill>
                  <a:srgbClr val="FFFF00"/>
                </a:solidFill>
                <a:latin typeface="Sitka Subheading"/>
                <a:cs typeface="Arial" pitchFamily="34" charset="0"/>
              </a:rPr>
              <a:t>O’Brien as Modernist</a:t>
            </a:r>
          </a:p>
          <a:p>
            <a:pPr fontAlgn="auto">
              <a:spcBef>
                <a:spcPts val="0"/>
              </a:spcBef>
              <a:spcAft>
                <a:spcPts val="0"/>
              </a:spcAft>
              <a:defRPr/>
            </a:pPr>
            <a:endParaRPr lang="en-GB" b="1" dirty="0">
              <a:solidFill>
                <a:prstClr val="black"/>
              </a:solidFill>
              <a:latin typeface="+mn-lt"/>
              <a:cs typeface="+mn-cs"/>
            </a:endParaRPr>
          </a:p>
          <a:p>
            <a:pPr algn="just" fontAlgn="auto">
              <a:spcBef>
                <a:spcPts val="0"/>
              </a:spcBef>
              <a:spcAft>
                <a:spcPts val="0"/>
              </a:spcAft>
              <a:defRPr/>
            </a:pPr>
            <a:r>
              <a:rPr lang="en-GB" sz="2000" dirty="0">
                <a:latin typeface="+mn-lt"/>
                <a:cs typeface="+mn-cs"/>
              </a:rPr>
              <a:t>“I remembered one of Hemingway’s stories about a battle in WWI, about the hideous deaths of human beings, swarming into the fight … I wondered why he did not care to talk about the thoughts these men must have had. Certainly those suffering and scared human beings must have wondered whether their cause was worthy?”</a:t>
            </a:r>
          </a:p>
          <a:p>
            <a:pPr algn="just" fontAlgn="auto">
              <a:spcBef>
                <a:spcPts val="0"/>
              </a:spcBef>
              <a:spcAft>
                <a:spcPts val="0"/>
              </a:spcAft>
              <a:defRPr/>
            </a:pPr>
            <a:endParaRPr lang="en-GB" sz="2000" dirty="0">
              <a:solidFill>
                <a:prstClr val="black"/>
              </a:solidFill>
              <a:latin typeface="+mn-lt"/>
              <a:cs typeface="+mn-cs"/>
            </a:endParaRPr>
          </a:p>
          <a:p>
            <a:pPr algn="just" fontAlgn="auto">
              <a:spcBef>
                <a:spcPts val="0"/>
              </a:spcBef>
              <a:spcAft>
                <a:spcPts val="0"/>
              </a:spcAft>
              <a:defRPr/>
            </a:pPr>
            <a:r>
              <a:rPr lang="en-GB" sz="2000" dirty="0">
                <a:latin typeface="+mn-lt"/>
                <a:cs typeface="+mn-cs"/>
              </a:rPr>
              <a:t>“Grace under pressure, Hemingway would say. That is how you recognise a brave man. But somehow grace under pressure is inefficient. It’s too easy to affect, and it’s too hard to see through it … grace under pressure is no courage.”</a:t>
            </a:r>
            <a:endParaRPr lang="en-GB" sz="2000" dirty="0"/>
          </a:p>
          <a:p>
            <a:pPr marL="742950" lvl="1" indent="-285750" algn="r" fontAlgn="auto">
              <a:spcBef>
                <a:spcPts val="0"/>
              </a:spcBef>
              <a:spcAft>
                <a:spcPts val="0"/>
              </a:spcAft>
              <a:buFontTx/>
              <a:buChar char="-"/>
              <a:defRPr/>
            </a:pPr>
            <a:r>
              <a:rPr lang="en-GB" sz="2000" dirty="0"/>
              <a:t>O'Brien, </a:t>
            </a:r>
            <a:r>
              <a:rPr lang="en-GB" sz="2000" i="1" dirty="0"/>
              <a:t>If I Die in a Combat Zone</a:t>
            </a:r>
            <a:r>
              <a:rPr lang="en-GB" sz="2000" dirty="0"/>
              <a:t>, pp. 98, 146</a:t>
            </a:r>
          </a:p>
          <a:p>
            <a:pPr marL="742950" lvl="1" indent="-285750" algn="r" fontAlgn="auto">
              <a:spcBef>
                <a:spcPts val="0"/>
              </a:spcBef>
              <a:spcAft>
                <a:spcPts val="0"/>
              </a:spcAft>
              <a:buFont typeface="Arial" panose="020B0604020202020204" pitchFamily="34" charset="0"/>
              <a:buChar char="•"/>
              <a:defRPr/>
            </a:pPr>
            <a:endParaRPr lang="en-GB" dirty="0"/>
          </a:p>
        </p:txBody>
      </p:sp>
      <p:pic>
        <p:nvPicPr>
          <p:cNvPr id="563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6600" r="17200"/>
          <a:stretch/>
        </p:blipFill>
        <p:spPr bwMode="auto">
          <a:xfrm>
            <a:off x="6948265" y="1196752"/>
            <a:ext cx="2199878" cy="3323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840598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FFFF00"/>
                </a:solidFill>
                <a:cs typeface="Arial" pitchFamily="34" charset="0"/>
              </a:rPr>
              <a:t>O’Brien as Modernist?</a:t>
            </a:r>
            <a:endParaRPr lang="en-GB" dirty="0"/>
          </a:p>
        </p:txBody>
      </p:sp>
      <p:sp>
        <p:nvSpPr>
          <p:cNvPr id="3" name="Content Placeholder 2"/>
          <p:cNvSpPr>
            <a:spLocks noGrp="1"/>
          </p:cNvSpPr>
          <p:nvPr>
            <p:ph idx="1"/>
          </p:nvPr>
        </p:nvSpPr>
        <p:spPr/>
        <p:txBody>
          <a:bodyPr/>
          <a:lstStyle/>
          <a:p>
            <a:r>
              <a:rPr lang="en-GB" dirty="0"/>
              <a:t>What does O’Brien say about courage and bravery in </a:t>
            </a:r>
            <a:r>
              <a:rPr lang="en-GB" i="1" dirty="0"/>
              <a:t>The Things They Carried </a:t>
            </a:r>
            <a:r>
              <a:rPr lang="en-GB" dirty="0"/>
              <a:t>– especially ‘Speaking of Courage’?</a:t>
            </a:r>
          </a:p>
          <a:p>
            <a:endParaRPr lang="en-GB" dirty="0"/>
          </a:p>
          <a:p>
            <a:r>
              <a:rPr lang="en-GB" dirty="0"/>
              <a:t>What attitudes does O’Brien express with respect to masculinity and gender roles in </a:t>
            </a:r>
            <a:r>
              <a:rPr lang="en-GB" i="1" dirty="0"/>
              <a:t>The Things They Carried</a:t>
            </a:r>
            <a:r>
              <a:rPr lang="en-GB" dirty="0"/>
              <a:t>?</a:t>
            </a:r>
          </a:p>
        </p:txBody>
      </p:sp>
    </p:spTree>
    <p:extLst>
      <p:ext uri="{BB962C8B-B14F-4D97-AF65-F5344CB8AC3E}">
        <p14:creationId xmlns:p14="http://schemas.microsoft.com/office/powerpoint/2010/main" val="295105574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1588" y="0"/>
            <a:ext cx="9142412" cy="6513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0" tIns="360000" rIns="720000" bIns="36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lvl="1" indent="0" algn="ctr"/>
            <a:r>
              <a:rPr lang="en-GB" sz="4400" b="1" dirty="0">
                <a:solidFill>
                  <a:srgbClr val="FFFF00"/>
                </a:solidFill>
                <a:latin typeface="Sitka Subheading"/>
                <a:cs typeface="Arial" pitchFamily="34" charset="0"/>
              </a:rPr>
              <a:t>O’Brien as Postmodernist</a:t>
            </a:r>
          </a:p>
          <a:p>
            <a:pPr marL="0" lvl="1" indent="0"/>
            <a:endParaRPr lang="en-GB" b="1" dirty="0">
              <a:solidFill>
                <a:srgbClr val="FF0000"/>
              </a:solidFill>
            </a:endParaRPr>
          </a:p>
          <a:p>
            <a:pPr marL="285750" indent="-285750">
              <a:buFont typeface="Arial" panose="020B0604020202020204" pitchFamily="34" charset="0"/>
              <a:buChar char="•"/>
            </a:pPr>
            <a:r>
              <a:rPr lang="en-GB" altLang="en-US" sz="3200" dirty="0">
                <a:latin typeface="+mn-lt"/>
              </a:rPr>
              <a:t>Dialogue with Hemingway et al an attempt to </a:t>
            </a:r>
            <a:r>
              <a:rPr lang="en-GB" altLang="en-US" sz="3200" dirty="0">
                <a:solidFill>
                  <a:srgbClr val="FFC000"/>
                </a:solidFill>
                <a:latin typeface="+mn-lt"/>
              </a:rPr>
              <a:t>question, revise modernism </a:t>
            </a:r>
          </a:p>
          <a:p>
            <a:pPr marL="285750" indent="-285750">
              <a:buFont typeface="Arial" panose="020B0604020202020204" pitchFamily="34" charset="0"/>
              <a:buChar char="•"/>
            </a:pPr>
            <a:endParaRPr lang="en-GB" altLang="en-US" sz="3200" dirty="0">
              <a:latin typeface="+mn-lt"/>
            </a:endParaRPr>
          </a:p>
          <a:p>
            <a:pPr marL="285750" indent="-285750">
              <a:buFont typeface="Arial" panose="020B0604020202020204" pitchFamily="34" charset="0"/>
              <a:buChar char="•"/>
            </a:pPr>
            <a:r>
              <a:rPr lang="en-GB" altLang="en-US" sz="3200" dirty="0">
                <a:latin typeface="+mn-lt"/>
              </a:rPr>
              <a:t>Meditation on the utility of language itself: </a:t>
            </a:r>
            <a:r>
              <a:rPr lang="en-GB" altLang="en-US" sz="3200" dirty="0">
                <a:solidFill>
                  <a:srgbClr val="FFC000"/>
                </a:solidFill>
                <a:latin typeface="+mn-lt"/>
              </a:rPr>
              <a:t>what do we </a:t>
            </a:r>
            <a:r>
              <a:rPr lang="en-GB" altLang="en-US" sz="3200" i="1" dirty="0">
                <a:solidFill>
                  <a:srgbClr val="FFC000"/>
                </a:solidFill>
                <a:latin typeface="+mn-lt"/>
              </a:rPr>
              <a:t>mean</a:t>
            </a:r>
            <a:r>
              <a:rPr lang="en-GB" altLang="en-US" sz="3200" dirty="0">
                <a:solidFill>
                  <a:srgbClr val="FFC000"/>
                </a:solidFill>
                <a:latin typeface="+mn-lt"/>
              </a:rPr>
              <a:t> by words like ‘courage’ (or ‘truth,’ ‘obscenity,’ etc</a:t>
            </a:r>
            <a:r>
              <a:rPr lang="en-GB" altLang="en-US" sz="2000" dirty="0">
                <a:solidFill>
                  <a:srgbClr val="FFC000"/>
                </a:solidFill>
              </a:rPr>
              <a:t>.)</a:t>
            </a:r>
          </a:p>
          <a:p>
            <a:pPr marL="285750" indent="-285750" algn="just">
              <a:buFont typeface="Arial" panose="020B0604020202020204" pitchFamily="34" charset="0"/>
              <a:buChar char="•"/>
            </a:pPr>
            <a:endParaRPr lang="en-GB" altLang="en-US" dirty="0"/>
          </a:p>
          <a:p>
            <a:pPr algn="just"/>
            <a:endParaRPr lang="en-GB" altLang="en-US" i="1" dirty="0"/>
          </a:p>
          <a:p>
            <a:pPr marL="285750" indent="-285750" algn="just">
              <a:buFont typeface="Arial" panose="020B0604020202020204" pitchFamily="34" charset="0"/>
              <a:buChar char="•"/>
            </a:pPr>
            <a:endParaRPr lang="en-GB" altLang="en-US" dirty="0"/>
          </a:p>
          <a:p>
            <a:pPr algn="just"/>
            <a:endParaRPr lang="en-GB" altLang="en-US" dirty="0"/>
          </a:p>
          <a:p>
            <a:pPr algn="just"/>
            <a:endParaRPr lang="en-GB" altLang="en-US" b="1" i="1" dirty="0"/>
          </a:p>
          <a:p>
            <a:pPr algn="just"/>
            <a:endParaRPr lang="en-GB" altLang="en-US" sz="1600" b="1" i="1" dirty="0"/>
          </a:p>
          <a:p>
            <a:pPr algn="just"/>
            <a:r>
              <a:rPr lang="en-GB" altLang="en-US" sz="1600" b="1" i="1" dirty="0"/>
              <a:t> </a:t>
            </a:r>
          </a:p>
        </p:txBody>
      </p:sp>
    </p:spTree>
    <p:extLst>
      <p:ext uri="{BB962C8B-B14F-4D97-AF65-F5344CB8AC3E}">
        <p14:creationId xmlns:p14="http://schemas.microsoft.com/office/powerpoint/2010/main" val="326611021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1588" y="0"/>
            <a:ext cx="9142412" cy="746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20000" tIns="360000" rIns="720000" bIns="36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lvl="1" indent="0" algn="ctr"/>
            <a:r>
              <a:rPr lang="en-GB" sz="2800" b="1" dirty="0">
                <a:solidFill>
                  <a:srgbClr val="FFFF00"/>
                </a:solidFill>
                <a:latin typeface="Sitka Subheading"/>
                <a:cs typeface="Arial" pitchFamily="34" charset="0"/>
              </a:rPr>
              <a:t>O’Brien as Postmodernist</a:t>
            </a:r>
          </a:p>
          <a:p>
            <a:pPr marL="0" lvl="1" indent="0"/>
            <a:endParaRPr lang="en-GB" b="1" dirty="0">
              <a:solidFill>
                <a:srgbClr val="FF0000"/>
              </a:solidFill>
            </a:endParaRPr>
          </a:p>
          <a:p>
            <a:pPr marL="342900" indent="-342900" algn="just">
              <a:buFont typeface="Arial" panose="020B0604020202020204" pitchFamily="34" charset="0"/>
              <a:buChar char="•"/>
            </a:pPr>
            <a:r>
              <a:rPr lang="en-GB" altLang="en-US" sz="2400" dirty="0">
                <a:solidFill>
                  <a:srgbClr val="FFFF00"/>
                </a:solidFill>
                <a:latin typeface="+mn-lt"/>
              </a:rPr>
              <a:t>Experimentations with </a:t>
            </a:r>
            <a:r>
              <a:rPr lang="en-GB" altLang="en-US" sz="2400" i="1" dirty="0">
                <a:solidFill>
                  <a:srgbClr val="FFFF00"/>
                </a:solidFill>
                <a:latin typeface="+mn-lt"/>
              </a:rPr>
              <a:t>form: </a:t>
            </a:r>
            <a:r>
              <a:rPr lang="en-GB" altLang="en-US" sz="2400" dirty="0">
                <a:latin typeface="+mn-lt"/>
              </a:rPr>
              <a:t>‘Good Form’ chapter; unorthodox structure (a novel? a memoir? a short story collection?); interventions commentating on the book’s contents (‘How to Tell a True War Story,’ ‘Notes,’ ‘Field Trip’)</a:t>
            </a:r>
          </a:p>
          <a:p>
            <a:pPr marL="342900" indent="-342900" algn="just">
              <a:buFont typeface="Arial" panose="020B0604020202020204" pitchFamily="34" charset="0"/>
              <a:buChar char="•"/>
            </a:pPr>
            <a:endParaRPr lang="en-GB" altLang="en-US" sz="2400" dirty="0">
              <a:solidFill>
                <a:srgbClr val="FFFF00"/>
              </a:solidFill>
              <a:latin typeface="+mn-lt"/>
            </a:endParaRPr>
          </a:p>
          <a:p>
            <a:pPr marL="342900" indent="-342900" algn="just">
              <a:buFont typeface="Arial" panose="020B0604020202020204" pitchFamily="34" charset="0"/>
              <a:buChar char="•"/>
            </a:pPr>
            <a:r>
              <a:rPr lang="en-GB" altLang="en-US" sz="2400" dirty="0">
                <a:solidFill>
                  <a:srgbClr val="FFFF00"/>
                </a:solidFill>
                <a:latin typeface="+mn-lt"/>
              </a:rPr>
              <a:t>Experimentations with </a:t>
            </a:r>
            <a:r>
              <a:rPr lang="en-GB" altLang="en-US" sz="2400" i="1" dirty="0">
                <a:solidFill>
                  <a:srgbClr val="FFFF00"/>
                </a:solidFill>
                <a:latin typeface="+mn-lt"/>
              </a:rPr>
              <a:t>narrative</a:t>
            </a:r>
            <a:r>
              <a:rPr lang="en-GB" altLang="en-US" sz="2400" dirty="0">
                <a:solidFill>
                  <a:srgbClr val="FFFF00"/>
                </a:solidFill>
                <a:latin typeface="+mn-lt"/>
              </a:rPr>
              <a:t>: </a:t>
            </a:r>
            <a:r>
              <a:rPr lang="en-GB" altLang="en-US" sz="2400" dirty="0">
                <a:latin typeface="+mn-lt"/>
              </a:rPr>
              <a:t>disparate narrative voices (O’Brien’s position as author/narrator; who is telling a particular story at any one time?); deconstructing narratives  (‘How to Tell a True War Story,’ ‘Notes’); deliberate stretching of readers’ credulity </a:t>
            </a:r>
          </a:p>
          <a:p>
            <a:pPr algn="just"/>
            <a:endParaRPr lang="en-GB" altLang="en-US" i="1" dirty="0"/>
          </a:p>
          <a:p>
            <a:pPr marL="285750" indent="-285750" algn="just">
              <a:buFont typeface="Arial" panose="020B0604020202020204" pitchFamily="34" charset="0"/>
              <a:buChar char="•"/>
            </a:pPr>
            <a:endParaRPr lang="en-GB" altLang="en-US" dirty="0"/>
          </a:p>
          <a:p>
            <a:pPr algn="just"/>
            <a:endParaRPr lang="en-GB" altLang="en-US" dirty="0"/>
          </a:p>
          <a:p>
            <a:pPr algn="just"/>
            <a:endParaRPr lang="en-GB" altLang="en-US" b="1" i="1" dirty="0"/>
          </a:p>
          <a:p>
            <a:pPr algn="just"/>
            <a:endParaRPr lang="en-GB" altLang="en-US" sz="1600" b="1" i="1" dirty="0"/>
          </a:p>
          <a:p>
            <a:pPr algn="just"/>
            <a:r>
              <a:rPr lang="en-GB" altLang="en-US" sz="1600" b="1" i="1" dirty="0"/>
              <a:t> </a:t>
            </a:r>
          </a:p>
        </p:txBody>
      </p:sp>
    </p:spTree>
    <p:extLst>
      <p:ext uri="{BB962C8B-B14F-4D97-AF65-F5344CB8AC3E}">
        <p14:creationId xmlns:p14="http://schemas.microsoft.com/office/powerpoint/2010/main" val="318746536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88640"/>
            <a:ext cx="8001000" cy="1524000"/>
          </a:xfrm>
        </p:spPr>
        <p:txBody>
          <a:bodyPr/>
          <a:lstStyle/>
          <a:p>
            <a:r>
              <a:rPr lang="en-GB" dirty="0"/>
              <a:t>‘How to Tell a True War Story’</a:t>
            </a:r>
          </a:p>
        </p:txBody>
      </p:sp>
      <p:sp>
        <p:nvSpPr>
          <p:cNvPr id="3" name="Content Placeholder 2"/>
          <p:cNvSpPr>
            <a:spLocks noGrp="1"/>
          </p:cNvSpPr>
          <p:nvPr>
            <p:ph idx="1"/>
          </p:nvPr>
        </p:nvSpPr>
        <p:spPr>
          <a:xfrm>
            <a:off x="571500" y="1484785"/>
            <a:ext cx="8001000" cy="4619300"/>
          </a:xfrm>
        </p:spPr>
        <p:txBody>
          <a:bodyPr>
            <a:normAutofit fontScale="92500" lnSpcReduction="20000"/>
          </a:bodyPr>
          <a:lstStyle/>
          <a:p>
            <a:r>
              <a:rPr lang="en-GB" dirty="0"/>
              <a:t>What did you make of this chapter?</a:t>
            </a:r>
          </a:p>
          <a:p>
            <a:endParaRPr lang="en-GB" dirty="0"/>
          </a:p>
          <a:p>
            <a:r>
              <a:rPr lang="en-GB" dirty="0"/>
              <a:t>How does O’Brien suggest one can ‘tell’ a true war story?</a:t>
            </a:r>
          </a:p>
          <a:p>
            <a:endParaRPr lang="en-GB" dirty="0"/>
          </a:p>
          <a:p>
            <a:r>
              <a:rPr lang="en-GB" dirty="0"/>
              <a:t>What distinctions does O’Brien make between ‘story truth’ and ‘happening truth’ (‘Good Form’)?</a:t>
            </a:r>
          </a:p>
          <a:p>
            <a:endParaRPr lang="en-GB" dirty="0"/>
          </a:p>
          <a:p>
            <a:r>
              <a:rPr lang="en-GB" dirty="0"/>
              <a:t>Are there any particular aspects of the novel that you believe or disbelieve?</a:t>
            </a:r>
          </a:p>
          <a:p>
            <a:endParaRPr lang="en-GB" dirty="0"/>
          </a:p>
          <a:p>
            <a:r>
              <a:rPr lang="en-GB" dirty="0"/>
              <a:t>Are there any issues that make the desire to ‘tell true war stories’ more urgent in relation to the Vietnam War?</a:t>
            </a:r>
          </a:p>
          <a:p>
            <a:endParaRPr lang="en-GB" dirty="0"/>
          </a:p>
        </p:txBody>
      </p:sp>
    </p:spTree>
    <p:extLst>
      <p:ext uri="{BB962C8B-B14F-4D97-AF65-F5344CB8AC3E}">
        <p14:creationId xmlns:p14="http://schemas.microsoft.com/office/powerpoint/2010/main" val="33568466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179512" y="1681452"/>
            <a:ext cx="5040560" cy="4456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285750" indent="-285750" algn="just">
              <a:buFont typeface="Arial" panose="020B0604020202020204" pitchFamily="34" charset="0"/>
              <a:buChar char="•"/>
            </a:pPr>
            <a:r>
              <a:rPr lang="en-GB" altLang="en-US" sz="2800" dirty="0"/>
              <a:t>Documented instances of ‘fakers’ who pretend(ed) to have served in Vietnam or of veterans who have fabricate(d) details pertaining to their experiences in the military</a:t>
            </a:r>
          </a:p>
          <a:p>
            <a:r>
              <a:rPr lang="en-GB" altLang="en-US" sz="2000" dirty="0"/>
              <a:t> </a:t>
            </a:r>
          </a:p>
          <a:p>
            <a:endParaRPr lang="en-GB" altLang="en-US" sz="2000" dirty="0"/>
          </a:p>
          <a:p>
            <a:pPr marL="285750" indent="-285750">
              <a:buFont typeface="Arial" panose="020B0604020202020204" pitchFamily="34" charset="0"/>
              <a:buChar char="•"/>
            </a:pPr>
            <a:endParaRPr lang="en-GB" altLang="en-US" sz="1400" dirty="0"/>
          </a:p>
          <a:p>
            <a:endParaRPr lang="en-GB" altLang="en-US" sz="1600" b="1" i="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0888" y="3403600"/>
            <a:ext cx="20637" cy="49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36096" y="950337"/>
            <a:ext cx="3528392" cy="2478862"/>
          </a:xfrm>
          <a:prstGeom prst="rect">
            <a:avLst/>
          </a:prstGeom>
        </p:spPr>
      </p:pic>
      <p:sp>
        <p:nvSpPr>
          <p:cNvPr id="7" name="Title 1"/>
          <p:cNvSpPr txBox="1">
            <a:spLocks/>
          </p:cNvSpPr>
          <p:nvPr/>
        </p:nvSpPr>
        <p:spPr>
          <a:xfrm>
            <a:off x="571500" y="762000"/>
            <a:ext cx="8001000" cy="1524000"/>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pPr>
            <a:r>
              <a:rPr lang="en-GB" sz="3200" b="1" dirty="0">
                <a:solidFill>
                  <a:srgbClr val="FFFF00"/>
                </a:solidFill>
                <a:cs typeface="Arial" pitchFamily="34" charset="0"/>
              </a:rPr>
              <a:t>‘Wannabe’ Phenomenon</a:t>
            </a:r>
            <a:endParaRPr lang="en-GB" dirty="0"/>
          </a:p>
        </p:txBody>
      </p:sp>
      <p:pic>
        <p:nvPicPr>
          <p:cNvPr id="2" name="Picture 1"/>
          <p:cNvPicPr>
            <a:picLocks noChangeAspect="1"/>
          </p:cNvPicPr>
          <p:nvPr/>
        </p:nvPicPr>
        <p:blipFill>
          <a:blip r:embed="rId5"/>
          <a:stretch>
            <a:fillRect/>
          </a:stretch>
        </p:blipFill>
        <p:spPr>
          <a:xfrm>
            <a:off x="6228184" y="3698032"/>
            <a:ext cx="2011163" cy="2905013"/>
          </a:xfrm>
          <a:prstGeom prst="rect">
            <a:avLst/>
          </a:prstGeom>
        </p:spPr>
      </p:pic>
    </p:spTree>
    <p:extLst>
      <p:ext uri="{BB962C8B-B14F-4D97-AF65-F5344CB8AC3E}">
        <p14:creationId xmlns:p14="http://schemas.microsoft.com/office/powerpoint/2010/main" val="193025060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676F2-AF41-46B8-AC38-6B9512B668EF}"/>
              </a:ext>
            </a:extLst>
          </p:cNvPr>
          <p:cNvSpPr>
            <a:spLocks noGrp="1"/>
          </p:cNvSpPr>
          <p:nvPr>
            <p:ph type="title"/>
          </p:nvPr>
        </p:nvSpPr>
        <p:spPr>
          <a:xfrm>
            <a:off x="548630" y="25253"/>
            <a:ext cx="8001000" cy="1524000"/>
          </a:xfrm>
        </p:spPr>
        <p:txBody>
          <a:bodyPr/>
          <a:lstStyle/>
          <a:p>
            <a:pPr algn="ctr"/>
            <a:r>
              <a:rPr lang="en-GB" dirty="0"/>
              <a:t>‘How to Tell a True War Story’</a:t>
            </a:r>
          </a:p>
        </p:txBody>
      </p:sp>
      <p:sp>
        <p:nvSpPr>
          <p:cNvPr id="3" name="Content Placeholder 2">
            <a:extLst>
              <a:ext uri="{FF2B5EF4-FFF2-40B4-BE49-F238E27FC236}">
                <a16:creationId xmlns:a16="http://schemas.microsoft.com/office/drawing/2014/main" id="{DF11BF5A-DB96-4A3E-AB67-F36B526826D6}"/>
              </a:ext>
            </a:extLst>
          </p:cNvPr>
          <p:cNvSpPr>
            <a:spLocks noGrp="1"/>
          </p:cNvSpPr>
          <p:nvPr>
            <p:ph idx="1"/>
          </p:nvPr>
        </p:nvSpPr>
        <p:spPr>
          <a:xfrm>
            <a:off x="571500" y="1549253"/>
            <a:ext cx="8001000" cy="4554831"/>
          </a:xfrm>
        </p:spPr>
        <p:txBody>
          <a:bodyPr>
            <a:normAutofit fontScale="92500"/>
          </a:bodyPr>
          <a:lstStyle/>
          <a:p>
            <a:pPr marL="0" indent="0" algn="just">
              <a:buNone/>
            </a:pPr>
            <a:r>
              <a:rPr lang="en-US" sz="2800" dirty="0"/>
              <a:t>You can tell a true war story by its </a:t>
            </a:r>
            <a:r>
              <a:rPr lang="en-US" sz="2800" dirty="0">
                <a:solidFill>
                  <a:srgbClr val="FFFF00"/>
                </a:solidFill>
              </a:rPr>
              <a:t>absolute and uncompromising allegiance to obscenity and evil</a:t>
            </a:r>
            <a:r>
              <a:rPr lang="en-US" sz="2800" dirty="0"/>
              <a:t>. Listen to Rat Kiley. </a:t>
            </a:r>
            <a:r>
              <a:rPr lang="en-US" sz="2800" i="1" dirty="0"/>
              <a:t>Cooze</a:t>
            </a:r>
            <a:r>
              <a:rPr lang="en-US" sz="2800" dirty="0"/>
              <a:t>, he says. He does not say bitch. He certainly does not say woman, or girl. He says cooze. Then he spits and stares. He's nineteen years old— it's too much for him—so he looks at you with those big sad gentle killer eyes and says </a:t>
            </a:r>
            <a:r>
              <a:rPr lang="en-US" sz="2800" i="1" dirty="0"/>
              <a:t>cooze</a:t>
            </a:r>
            <a:r>
              <a:rPr lang="en-US" sz="2800" dirty="0"/>
              <a:t>, because his friend is dead, and because it's so incredibly sad and true: she never wrote back.</a:t>
            </a:r>
            <a:endParaRPr lang="en-GB" sz="2800" dirty="0"/>
          </a:p>
        </p:txBody>
      </p:sp>
    </p:spTree>
    <p:extLst>
      <p:ext uri="{BB962C8B-B14F-4D97-AF65-F5344CB8AC3E}">
        <p14:creationId xmlns:p14="http://schemas.microsoft.com/office/powerpoint/2010/main" val="187028186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B2BD1-2192-4D9A-9F45-55DCA6C58466}"/>
              </a:ext>
            </a:extLst>
          </p:cNvPr>
          <p:cNvSpPr>
            <a:spLocks noGrp="1"/>
          </p:cNvSpPr>
          <p:nvPr>
            <p:ph type="title"/>
          </p:nvPr>
        </p:nvSpPr>
        <p:spPr>
          <a:xfrm>
            <a:off x="571500" y="20613"/>
            <a:ext cx="8001000" cy="1524000"/>
          </a:xfrm>
        </p:spPr>
        <p:txBody>
          <a:bodyPr/>
          <a:lstStyle/>
          <a:p>
            <a:pPr algn="ctr"/>
            <a:r>
              <a:rPr lang="en-GB" dirty="0"/>
              <a:t>Story-Truth and Happening-Truth</a:t>
            </a:r>
          </a:p>
        </p:txBody>
      </p:sp>
      <p:sp>
        <p:nvSpPr>
          <p:cNvPr id="3" name="Content Placeholder 2">
            <a:extLst>
              <a:ext uri="{FF2B5EF4-FFF2-40B4-BE49-F238E27FC236}">
                <a16:creationId xmlns:a16="http://schemas.microsoft.com/office/drawing/2014/main" id="{7EFF822C-6C92-409F-AA02-BCB885C4FC91}"/>
              </a:ext>
            </a:extLst>
          </p:cNvPr>
          <p:cNvSpPr>
            <a:spLocks noGrp="1"/>
          </p:cNvSpPr>
          <p:nvPr>
            <p:ph idx="1"/>
          </p:nvPr>
        </p:nvSpPr>
        <p:spPr>
          <a:xfrm>
            <a:off x="571500" y="1544613"/>
            <a:ext cx="8001000" cy="4559471"/>
          </a:xfrm>
        </p:spPr>
        <p:txBody>
          <a:bodyPr>
            <a:normAutofit/>
          </a:bodyPr>
          <a:lstStyle/>
          <a:p>
            <a:pPr marL="0" indent="0">
              <a:buNone/>
            </a:pPr>
            <a:r>
              <a:rPr lang="en-US" dirty="0"/>
              <a:t>I want you to feel what I felt. I want you to know why story-truth is truer sometimes than happening-truth. </a:t>
            </a:r>
          </a:p>
          <a:p>
            <a:pPr marL="0" indent="0">
              <a:buNone/>
            </a:pPr>
            <a:r>
              <a:rPr lang="en-US" dirty="0"/>
              <a:t>	Here is the </a:t>
            </a:r>
            <a:r>
              <a:rPr lang="en-US" dirty="0">
                <a:solidFill>
                  <a:srgbClr val="FFFF00">
                    <a:alpha val="70000"/>
                  </a:srgbClr>
                </a:solidFill>
              </a:rPr>
              <a:t>happening-truth</a:t>
            </a:r>
            <a:r>
              <a:rPr lang="en-US" dirty="0"/>
              <a:t>. I was once a soldier. There were many bodies, real bodies with real faces, but I was young then and I was afraid to look. And now, twenty years later, I'm left with faceless responsibility and faceless grief. </a:t>
            </a:r>
          </a:p>
          <a:p>
            <a:pPr marL="0" indent="0">
              <a:buNone/>
            </a:pPr>
            <a:r>
              <a:rPr lang="en-US" dirty="0"/>
              <a:t>	Here is the </a:t>
            </a:r>
            <a:r>
              <a:rPr lang="en-US" dirty="0">
                <a:solidFill>
                  <a:srgbClr val="FFFF00">
                    <a:alpha val="70000"/>
                  </a:srgbClr>
                </a:solidFill>
              </a:rPr>
              <a:t>story-truth</a:t>
            </a:r>
            <a:r>
              <a:rPr lang="en-US" dirty="0"/>
              <a:t>. He was a slim, dead, almost dainty young man of about twenty. He lay in the center of a red clay trail near the village of My Khe. His jaw was in his throat. His one eye was shut, the other eye was a star-shaped hole. I killed him.</a:t>
            </a:r>
            <a:endParaRPr lang="en-GB" dirty="0"/>
          </a:p>
        </p:txBody>
      </p:sp>
    </p:spTree>
    <p:extLst>
      <p:ext uri="{BB962C8B-B14F-4D97-AF65-F5344CB8AC3E}">
        <p14:creationId xmlns:p14="http://schemas.microsoft.com/office/powerpoint/2010/main" val="376932849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9662" y="332656"/>
            <a:ext cx="8001000" cy="1524000"/>
          </a:xfrm>
        </p:spPr>
        <p:txBody>
          <a:bodyPr>
            <a:normAutofit/>
          </a:bodyPr>
          <a:lstStyle/>
          <a:p>
            <a:pPr algn="ctr"/>
            <a:r>
              <a:rPr lang="en-GB" dirty="0"/>
              <a:t>‘How to Tell a True War Story’</a:t>
            </a:r>
          </a:p>
        </p:txBody>
      </p:sp>
      <p:sp>
        <p:nvSpPr>
          <p:cNvPr id="4" name="Content Placeholder 3"/>
          <p:cNvSpPr>
            <a:spLocks noGrp="1"/>
          </p:cNvSpPr>
          <p:nvPr>
            <p:ph sz="quarter" idx="4"/>
          </p:nvPr>
        </p:nvSpPr>
        <p:spPr>
          <a:xfrm>
            <a:off x="747464" y="1700808"/>
            <a:ext cx="8000999" cy="4464496"/>
          </a:xfrm>
        </p:spPr>
        <p:txBody>
          <a:bodyPr>
            <a:normAutofit/>
          </a:bodyPr>
          <a:lstStyle/>
          <a:p>
            <a:pPr marL="0" indent="0" algn="just">
              <a:buNone/>
            </a:pPr>
            <a:r>
              <a:rPr lang="en-GB" sz="2400" dirty="0"/>
              <a:t>A true war story is </a:t>
            </a:r>
            <a:r>
              <a:rPr lang="en-GB" sz="2400" dirty="0">
                <a:solidFill>
                  <a:srgbClr val="FFFF00">
                    <a:alpha val="70000"/>
                  </a:srgbClr>
                </a:solidFill>
              </a:rPr>
              <a:t>never moral. </a:t>
            </a:r>
            <a:r>
              <a:rPr lang="en-GB" sz="2400" dirty="0"/>
              <a:t>It does not instruct, nor encourage virtue, nor suggest models of proper human behavior, nor restrain men from doing the things men have always done. If a story seems moral, do not believe it. If at the end of a war story you feel uplifted, or if you feel that some small bit of rectitude has been salvaged from the larger waste, then you have been made the </a:t>
            </a:r>
            <a:r>
              <a:rPr lang="en-GB" sz="2400" dirty="0">
                <a:solidFill>
                  <a:srgbClr val="FFFF00">
                    <a:alpha val="70000"/>
                  </a:srgbClr>
                </a:solidFill>
              </a:rPr>
              <a:t>victim of a very old and terrible lie</a:t>
            </a:r>
            <a:r>
              <a:rPr lang="en-GB" sz="2400" dirty="0"/>
              <a:t>. There is no rectitude whatsoever. There is no virtue.</a:t>
            </a:r>
          </a:p>
        </p:txBody>
      </p:sp>
    </p:spTree>
    <p:extLst>
      <p:ext uri="{BB962C8B-B14F-4D97-AF65-F5344CB8AC3E}">
        <p14:creationId xmlns:p14="http://schemas.microsoft.com/office/powerpoint/2010/main" val="393960322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0"/>
            <a:ext cx="8001000" cy="1524000"/>
          </a:xfrm>
        </p:spPr>
        <p:txBody>
          <a:bodyPr>
            <a:normAutofit/>
          </a:bodyPr>
          <a:lstStyle/>
          <a:p>
            <a:pPr algn="ctr"/>
            <a:r>
              <a:rPr lang="en-GB" dirty="0"/>
              <a:t>‘How to Tell a True War Story’</a:t>
            </a:r>
          </a:p>
        </p:txBody>
      </p:sp>
      <p:sp>
        <p:nvSpPr>
          <p:cNvPr id="4" name="Content Placeholder 3"/>
          <p:cNvSpPr>
            <a:spLocks noGrp="1"/>
          </p:cNvSpPr>
          <p:nvPr>
            <p:ph sz="quarter" idx="4"/>
          </p:nvPr>
        </p:nvSpPr>
        <p:spPr>
          <a:xfrm>
            <a:off x="747464" y="1412776"/>
            <a:ext cx="8000999" cy="5328592"/>
          </a:xfrm>
          <a:noFill/>
        </p:spPr>
        <p:txBody>
          <a:bodyPr>
            <a:normAutofit fontScale="92500"/>
          </a:bodyPr>
          <a:lstStyle/>
          <a:p>
            <a:pPr marL="0" indent="0" algn="just">
              <a:buNone/>
            </a:pPr>
            <a:r>
              <a:rPr lang="en-US" sz="2400" dirty="0"/>
              <a:t>In any war story, but especially a true one, </a:t>
            </a:r>
            <a:r>
              <a:rPr lang="en-US" sz="2400" dirty="0">
                <a:solidFill>
                  <a:srgbClr val="FFFF00">
                    <a:alpha val="70000"/>
                  </a:srgbClr>
                </a:solidFill>
              </a:rPr>
              <a:t>it's difficult to separate what happened from what seemed to happen</a:t>
            </a:r>
            <a:r>
              <a:rPr lang="en-US" sz="2400" dirty="0"/>
              <a:t>. What seems to happen becomes its own happening and has to be told that way. The angles of vision are skewed. When a booby trap explodes, you close your eyes and duck and float outside yourself. When a guy dies, like Curt Lemon, you look away and then look back for a moment and then look away again. The pictures get jumbled; you tend to miss a lot. And then afterward, when you go to tell about it, there is always that surreal seemingness, which makes the story seem untrue, but which in fact represents the hard and exact truth as it </a:t>
            </a:r>
            <a:r>
              <a:rPr lang="en-US" sz="2400" i="1" dirty="0"/>
              <a:t>seemed</a:t>
            </a:r>
            <a:r>
              <a:rPr lang="en-US" sz="2400" dirty="0"/>
              <a:t>.</a:t>
            </a:r>
            <a:endParaRPr lang="en-GB" sz="2800" dirty="0"/>
          </a:p>
        </p:txBody>
      </p:sp>
    </p:spTree>
    <p:extLst>
      <p:ext uri="{BB962C8B-B14F-4D97-AF65-F5344CB8AC3E}">
        <p14:creationId xmlns:p14="http://schemas.microsoft.com/office/powerpoint/2010/main" val="412090272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9662" y="332656"/>
            <a:ext cx="8001000" cy="1524000"/>
          </a:xfrm>
        </p:spPr>
        <p:txBody>
          <a:bodyPr>
            <a:normAutofit/>
          </a:bodyPr>
          <a:lstStyle/>
          <a:p>
            <a:pPr algn="ctr"/>
            <a:r>
              <a:rPr lang="en-GB" dirty="0"/>
              <a:t>‘How to Tell a True War Story’</a:t>
            </a:r>
          </a:p>
        </p:txBody>
      </p:sp>
      <p:sp>
        <p:nvSpPr>
          <p:cNvPr id="4" name="Content Placeholder 3"/>
          <p:cNvSpPr>
            <a:spLocks noGrp="1"/>
          </p:cNvSpPr>
          <p:nvPr>
            <p:ph sz="quarter" idx="4"/>
          </p:nvPr>
        </p:nvSpPr>
        <p:spPr>
          <a:xfrm>
            <a:off x="747464" y="1700808"/>
            <a:ext cx="8000999" cy="4464496"/>
          </a:xfrm>
        </p:spPr>
        <p:txBody>
          <a:bodyPr>
            <a:normAutofit/>
          </a:bodyPr>
          <a:lstStyle/>
          <a:p>
            <a:pPr marL="0" indent="0" algn="just">
              <a:buNone/>
            </a:pPr>
            <a:r>
              <a:rPr lang="en-US" sz="2800" dirty="0">
                <a:solidFill>
                  <a:srgbClr val="FFFF00">
                    <a:alpha val="70000"/>
                  </a:srgbClr>
                </a:solidFill>
              </a:rPr>
              <a:t>War is hell, but that's not the half of it</a:t>
            </a:r>
            <a:r>
              <a:rPr lang="en-US" sz="2800" dirty="0"/>
              <a:t>, because war is also mystery and terror and adventure and courage and discovery and holiness and pity and despair and longing and love. War is nasty; war is fun. War is thrilling; war is drudgery. War makes you a man; war makes you dead. </a:t>
            </a:r>
            <a:endParaRPr lang="en-GB" sz="4000" dirty="0"/>
          </a:p>
        </p:txBody>
      </p:sp>
    </p:spTree>
    <p:extLst>
      <p:ext uri="{BB962C8B-B14F-4D97-AF65-F5344CB8AC3E}">
        <p14:creationId xmlns:p14="http://schemas.microsoft.com/office/powerpoint/2010/main" val="106354261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91880" y="404664"/>
            <a:ext cx="5427749" cy="5973397"/>
          </a:xfrm>
        </p:spPr>
        <p:txBody>
          <a:bodyPr>
            <a:normAutofit lnSpcReduction="10000"/>
          </a:bodyPr>
          <a:lstStyle/>
          <a:p>
            <a:pPr marL="0" indent="0" algn="just">
              <a:buNone/>
            </a:pPr>
            <a:r>
              <a:rPr lang="en-GB" sz="2600" dirty="0"/>
              <a:t>Imagining war only through the soldier’s point of view paradoxically may not lead to a true war story, despite what Tim O’Brien argues … O’Brien does not mention that war is profitable, even if it is also costly. This is one of the truest things that a war story can tell, since profit is one of the most important reasons humanity keeps fighting inhuman wars.</a:t>
            </a:r>
          </a:p>
          <a:p>
            <a:pPr marL="0" indent="0" algn="r">
              <a:buNone/>
            </a:pPr>
            <a:r>
              <a:rPr lang="en-GB" sz="2600" dirty="0"/>
              <a:t> - </a:t>
            </a:r>
            <a:r>
              <a:rPr lang="en-GB" sz="2200" dirty="0"/>
              <a:t>Nguyen,  </a:t>
            </a:r>
            <a:r>
              <a:rPr lang="en-GB" sz="2200" i="1" dirty="0"/>
              <a:t>Nothing Ever Dies</a:t>
            </a:r>
            <a:r>
              <a:rPr lang="en-GB" sz="2200" dirty="0"/>
              <a:t>, p. 226.</a:t>
            </a:r>
          </a:p>
        </p:txBody>
      </p:sp>
      <p:pic>
        <p:nvPicPr>
          <p:cNvPr id="4" name="Picture 3"/>
          <p:cNvPicPr>
            <a:picLocks noChangeAspect="1"/>
          </p:cNvPicPr>
          <p:nvPr/>
        </p:nvPicPr>
        <p:blipFill>
          <a:blip r:embed="rId3"/>
          <a:stretch>
            <a:fillRect/>
          </a:stretch>
        </p:blipFill>
        <p:spPr>
          <a:xfrm>
            <a:off x="297854" y="1758462"/>
            <a:ext cx="2793341" cy="4177384"/>
          </a:xfrm>
          <a:prstGeom prst="rect">
            <a:avLst/>
          </a:prstGeom>
        </p:spPr>
      </p:pic>
      <p:sp>
        <p:nvSpPr>
          <p:cNvPr id="5" name="Title 4"/>
          <p:cNvSpPr>
            <a:spLocks noGrp="1"/>
          </p:cNvSpPr>
          <p:nvPr>
            <p:ph type="title"/>
          </p:nvPr>
        </p:nvSpPr>
        <p:spPr>
          <a:xfrm>
            <a:off x="400216" y="27708"/>
            <a:ext cx="2793341" cy="1730754"/>
          </a:xfrm>
        </p:spPr>
        <p:txBody>
          <a:bodyPr/>
          <a:lstStyle/>
          <a:p>
            <a:r>
              <a:rPr lang="en-GB" dirty="0"/>
              <a:t>Critiques of O’Brien</a:t>
            </a:r>
          </a:p>
        </p:txBody>
      </p:sp>
    </p:spTree>
    <p:extLst>
      <p:ext uri="{BB962C8B-B14F-4D97-AF65-F5344CB8AC3E}">
        <p14:creationId xmlns:p14="http://schemas.microsoft.com/office/powerpoint/2010/main" val="66160471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47864" y="260648"/>
            <a:ext cx="5571765" cy="6117413"/>
          </a:xfrm>
          <a:ln>
            <a:noFill/>
          </a:ln>
        </p:spPr>
        <p:txBody>
          <a:bodyPr>
            <a:normAutofit lnSpcReduction="10000"/>
          </a:bodyPr>
          <a:lstStyle/>
          <a:p>
            <a:pPr marL="0" indent="0" algn="just">
              <a:buNone/>
            </a:pPr>
            <a:r>
              <a:rPr lang="en-GB" sz="2600" dirty="0"/>
              <a:t>While much of what O’Brien describes is also true for some civilian experiences of war, we generally do not associate civilians with war stories. There is not much fun or thrill in being a civilian involuntarily caught in war … For many spectators and readers, war stories must at least be fun and thrilling, even as they try to communicate the obligatory sentiment that war is hell </a:t>
            </a:r>
          </a:p>
          <a:p>
            <a:pPr marL="0" indent="0" algn="r">
              <a:buNone/>
            </a:pPr>
            <a:r>
              <a:rPr lang="en-GB" sz="2600" dirty="0"/>
              <a:t>- </a:t>
            </a:r>
            <a:r>
              <a:rPr lang="en-GB" sz="2200" dirty="0"/>
              <a:t>Nguyen,  </a:t>
            </a:r>
            <a:r>
              <a:rPr lang="en-GB" sz="2200" i="1" dirty="0"/>
              <a:t>Nothing Ever Dies</a:t>
            </a:r>
            <a:r>
              <a:rPr lang="en-GB" sz="2200" dirty="0"/>
              <a:t>, p. 227.</a:t>
            </a:r>
          </a:p>
        </p:txBody>
      </p:sp>
      <p:pic>
        <p:nvPicPr>
          <p:cNvPr id="4" name="Picture 3"/>
          <p:cNvPicPr>
            <a:picLocks noChangeAspect="1"/>
          </p:cNvPicPr>
          <p:nvPr/>
        </p:nvPicPr>
        <p:blipFill>
          <a:blip r:embed="rId3"/>
          <a:stretch>
            <a:fillRect/>
          </a:stretch>
        </p:blipFill>
        <p:spPr>
          <a:xfrm>
            <a:off x="297854" y="1758462"/>
            <a:ext cx="2793341" cy="4177384"/>
          </a:xfrm>
          <a:prstGeom prst="rect">
            <a:avLst/>
          </a:prstGeom>
        </p:spPr>
      </p:pic>
      <p:sp>
        <p:nvSpPr>
          <p:cNvPr id="5" name="Title 4"/>
          <p:cNvSpPr>
            <a:spLocks noGrp="1"/>
          </p:cNvSpPr>
          <p:nvPr>
            <p:ph type="title"/>
          </p:nvPr>
        </p:nvSpPr>
        <p:spPr>
          <a:xfrm>
            <a:off x="283046" y="311095"/>
            <a:ext cx="3275856" cy="1384165"/>
          </a:xfrm>
        </p:spPr>
        <p:txBody>
          <a:bodyPr/>
          <a:lstStyle/>
          <a:p>
            <a:r>
              <a:rPr lang="en-GB" dirty="0"/>
              <a:t>Critiques of O’Brien</a:t>
            </a:r>
          </a:p>
        </p:txBody>
      </p:sp>
    </p:spTree>
    <p:extLst>
      <p:ext uri="{BB962C8B-B14F-4D97-AF65-F5344CB8AC3E}">
        <p14:creationId xmlns:p14="http://schemas.microsoft.com/office/powerpoint/2010/main" val="395612443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91195" y="0"/>
            <a:ext cx="6052805" cy="6858000"/>
          </a:xfrm>
          <a:solidFill>
            <a:schemeClr val="bg2"/>
          </a:solidFill>
        </p:spPr>
        <p:txBody>
          <a:bodyPr lIns="360000" tIns="360000" rIns="360000" bIns="360000">
            <a:normAutofit fontScale="77500" lnSpcReduction="20000"/>
          </a:bodyPr>
          <a:lstStyle/>
          <a:p>
            <a:pPr marL="0" indent="0" algn="just">
              <a:buNone/>
            </a:pPr>
            <a:r>
              <a:rPr lang="en-GB" sz="2400" b="0" i="0" u="none" strike="noStrike" baseline="0" dirty="0">
                <a:latin typeface="SabonLTStd-Roman"/>
              </a:rPr>
              <a:t>What concerns me is how the experience of an artist who works on a true war story, and who aspires to the perfect grade, itself constitutes another kind of true war story. As O’Brien understands very well in </a:t>
            </a:r>
            <a:r>
              <a:rPr lang="en-GB" sz="2400" b="0" i="1" u="none" strike="noStrike" baseline="0" dirty="0">
                <a:latin typeface="SabonLTStd-Roman"/>
              </a:rPr>
              <a:t>The Things They Carried</a:t>
            </a:r>
            <a:r>
              <a:rPr lang="en-GB" sz="2400" b="0" i="0" u="none" strike="noStrike" baseline="0" dirty="0">
                <a:latin typeface="SabonLTStd-Roman"/>
              </a:rPr>
              <a:t>, a true war story is not only about the story itself but is also about how the story is told, heard, and passed on. This is why he creates a character in his book called Tim O’Brien, who shares his name and his occupation as the writer of the book’s stories, but who is not the same as the Tim O’Brien in the world. The struggles of the character Tim O’Brien express in a perhaps filtered way the struggles of his creator in both war and storytelling. Self-reflexivity is partly what gives this true war story its kick, its recoil. </a:t>
            </a:r>
            <a:r>
              <a:rPr lang="en-GB" sz="2400" dirty="0">
                <a:latin typeface="SabonLTStd-Roman"/>
              </a:rPr>
              <a:t>	</a:t>
            </a:r>
          </a:p>
          <a:p>
            <a:pPr marL="0" indent="0" algn="just">
              <a:buNone/>
            </a:pPr>
            <a:r>
              <a:rPr lang="en-GB" sz="2400" dirty="0">
                <a:latin typeface="SabonLTStd-Roman"/>
              </a:rPr>
              <a:t>	… </a:t>
            </a:r>
            <a:r>
              <a:rPr lang="en-GB" sz="2400" b="0" i="0" u="none" strike="noStrike" baseline="0" dirty="0">
                <a:latin typeface="SabonLTStd-Roman"/>
              </a:rPr>
              <a:t>Not all soldiers who write make the grade, but soldiers who write can make the grade, as O’Brien does, because the war story belongs to them.</a:t>
            </a:r>
            <a:endParaRPr lang="en-GB" sz="2400" dirty="0">
              <a:latin typeface="SabonLTStd-Roman"/>
            </a:endParaRPr>
          </a:p>
          <a:p>
            <a:pPr algn="r">
              <a:buFontTx/>
              <a:buChar char="-"/>
            </a:pPr>
            <a:r>
              <a:rPr lang="en-GB" sz="1800" dirty="0"/>
              <a:t>Nguyen,  </a:t>
            </a:r>
            <a:r>
              <a:rPr lang="en-GB" sz="1800" i="1" dirty="0"/>
              <a:t>Nothing Ever Dies</a:t>
            </a:r>
            <a:r>
              <a:rPr lang="en-GB" sz="1800" dirty="0"/>
              <a:t>, pp. 247—248.</a:t>
            </a:r>
          </a:p>
        </p:txBody>
      </p:sp>
      <p:pic>
        <p:nvPicPr>
          <p:cNvPr id="4" name="Picture 3"/>
          <p:cNvPicPr>
            <a:picLocks noChangeAspect="1"/>
          </p:cNvPicPr>
          <p:nvPr/>
        </p:nvPicPr>
        <p:blipFill>
          <a:blip r:embed="rId3"/>
          <a:stretch>
            <a:fillRect/>
          </a:stretch>
        </p:blipFill>
        <p:spPr>
          <a:xfrm>
            <a:off x="297854" y="1772816"/>
            <a:ext cx="2793341" cy="4177384"/>
          </a:xfrm>
          <a:prstGeom prst="rect">
            <a:avLst/>
          </a:prstGeom>
        </p:spPr>
      </p:pic>
      <p:sp>
        <p:nvSpPr>
          <p:cNvPr id="5" name="Title 4"/>
          <p:cNvSpPr>
            <a:spLocks noGrp="1"/>
          </p:cNvSpPr>
          <p:nvPr>
            <p:ph type="title"/>
          </p:nvPr>
        </p:nvSpPr>
        <p:spPr>
          <a:xfrm>
            <a:off x="400216" y="27708"/>
            <a:ext cx="2299576" cy="1529084"/>
          </a:xfrm>
        </p:spPr>
        <p:txBody>
          <a:bodyPr/>
          <a:lstStyle/>
          <a:p>
            <a:r>
              <a:rPr lang="en-GB" dirty="0"/>
              <a:t>Critiques of O’Brien</a:t>
            </a:r>
          </a:p>
        </p:txBody>
      </p:sp>
    </p:spTree>
    <p:extLst>
      <p:ext uri="{BB962C8B-B14F-4D97-AF65-F5344CB8AC3E}">
        <p14:creationId xmlns:p14="http://schemas.microsoft.com/office/powerpoint/2010/main" val="397986977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9662" y="332656"/>
            <a:ext cx="8001000" cy="1524000"/>
          </a:xfrm>
        </p:spPr>
        <p:txBody>
          <a:bodyPr>
            <a:normAutofit/>
          </a:bodyPr>
          <a:lstStyle/>
          <a:p>
            <a:pPr algn="ctr"/>
            <a:r>
              <a:rPr lang="en-GB" dirty="0"/>
              <a:t>‘How to Tell a True War Story’</a:t>
            </a:r>
          </a:p>
        </p:txBody>
      </p:sp>
      <p:sp>
        <p:nvSpPr>
          <p:cNvPr id="4" name="Content Placeholder 3"/>
          <p:cNvSpPr>
            <a:spLocks noGrp="1"/>
          </p:cNvSpPr>
          <p:nvPr>
            <p:ph sz="quarter" idx="4"/>
          </p:nvPr>
        </p:nvSpPr>
        <p:spPr>
          <a:xfrm>
            <a:off x="747464" y="1700808"/>
            <a:ext cx="8000999" cy="4464496"/>
          </a:xfrm>
        </p:spPr>
        <p:txBody>
          <a:bodyPr>
            <a:normAutofit fontScale="92500"/>
          </a:bodyPr>
          <a:lstStyle/>
          <a:p>
            <a:pPr marL="0" indent="0" algn="just">
              <a:buNone/>
            </a:pPr>
            <a:r>
              <a:rPr lang="en-US" sz="2400" dirty="0"/>
              <a:t>The truths are contradictory. It can be argued, for instance, that war is grotesque. But in truth war is also beauty. For all its horror, you can't help but gape at the awful majesty of combat. … It’s not pretty, exactly. It's astonishing. It fills the eye. It commands you. You hate it, yes, but your eyes do not. Like a killer forest fire, like cancer under a microscope, any battle or bombing raid or artillery barrage has the aesthetic purity of absolute moral indifference—a powerful, implacable beauty—and a true war story will tell the truth about this, though the truth is ugly.</a:t>
            </a:r>
            <a:endParaRPr lang="en-GB" sz="3600" dirty="0"/>
          </a:p>
        </p:txBody>
      </p:sp>
    </p:spTree>
    <p:extLst>
      <p:ext uri="{BB962C8B-B14F-4D97-AF65-F5344CB8AC3E}">
        <p14:creationId xmlns:p14="http://schemas.microsoft.com/office/powerpoint/2010/main" val="133174008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1588" y="0"/>
            <a:ext cx="9142412" cy="1102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36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endParaRPr lang="en-GB" altLang="en-US" dirty="0"/>
          </a:p>
          <a:p>
            <a:pPr algn="just"/>
            <a:endParaRPr lang="en-GB" altLang="en-US" sz="1400" dirty="0"/>
          </a:p>
          <a:p>
            <a:pPr algn="just"/>
            <a:r>
              <a:rPr lang="en-GB" altLang="en-US" sz="1600" b="1" i="1" dirty="0"/>
              <a:t> </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4248" y="980728"/>
            <a:ext cx="2142381" cy="32724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2"/>
          <p:cNvSpPr>
            <a:spLocks noChangeArrowheads="1"/>
          </p:cNvSpPr>
          <p:nvPr/>
        </p:nvSpPr>
        <p:spPr bwMode="auto">
          <a:xfrm>
            <a:off x="467544" y="260648"/>
            <a:ext cx="6336704" cy="6519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360000" tIns="180000" rIns="360000" bIns="180000">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just"/>
            <a:r>
              <a:rPr lang="en-GB" altLang="en-US" sz="2400" i="1" dirty="0">
                <a:latin typeface="+mn-lt"/>
              </a:rPr>
              <a:t>“</a:t>
            </a:r>
            <a:r>
              <a:rPr lang="en-GB" altLang="en-US" sz="2400" dirty="0">
                <a:latin typeface="+mn-lt"/>
              </a:rPr>
              <a:t>Yes, and I’m a theory man too. </a:t>
            </a:r>
            <a:r>
              <a:rPr lang="en-GB" altLang="en-US" sz="2400" b="1" dirty="0">
                <a:solidFill>
                  <a:srgbClr val="FFFF00"/>
                </a:solidFill>
                <a:latin typeface="+mn-lt"/>
              </a:rPr>
              <a:t>Biographer, historian, medium – call me what you want </a:t>
            </a:r>
            <a:r>
              <a:rPr lang="en-GB" altLang="en-US" sz="2400" b="1" dirty="0">
                <a:latin typeface="+mn-lt"/>
              </a:rPr>
              <a:t>– </a:t>
            </a:r>
            <a:r>
              <a:rPr lang="en-GB" altLang="en-US" sz="2400" dirty="0">
                <a:latin typeface="+mn-lt"/>
              </a:rPr>
              <a:t>but even </a:t>
            </a:r>
            <a:r>
              <a:rPr lang="en-GB" altLang="en-US" sz="2400" b="1" dirty="0">
                <a:latin typeface="+mn-lt"/>
              </a:rPr>
              <a:t>… </a:t>
            </a:r>
            <a:r>
              <a:rPr lang="en-GB" altLang="en-US" sz="2400" dirty="0">
                <a:latin typeface="+mn-lt"/>
              </a:rPr>
              <a:t>I’m left with little more than supposition and possibility</a:t>
            </a:r>
            <a:r>
              <a:rPr lang="en-GB" altLang="en-US" sz="2400" b="1" dirty="0">
                <a:latin typeface="+mn-lt"/>
              </a:rPr>
              <a:t>. </a:t>
            </a:r>
            <a:r>
              <a:rPr lang="en-GB" altLang="en-US" sz="2400" dirty="0">
                <a:latin typeface="+mn-lt"/>
              </a:rPr>
              <a:t>There are certain mysteries that weave through life, human motive and human desire. </a:t>
            </a:r>
            <a:r>
              <a:rPr lang="en-GB" altLang="en-US" sz="2400" b="1" dirty="0">
                <a:solidFill>
                  <a:srgbClr val="FFFF00"/>
                </a:solidFill>
                <a:latin typeface="+mn-lt"/>
              </a:rPr>
              <a:t>Even much of what may appear to be fact in this narrative – action, word, thought – must be viewed as a diligent but still imaginative reconstruction of events</a:t>
            </a:r>
            <a:r>
              <a:rPr lang="en-GB" altLang="en-US" sz="2400" dirty="0">
                <a:latin typeface="+mn-lt"/>
              </a:rPr>
              <a:t>. I have tried, of course, to be faithful to the evidence. </a:t>
            </a:r>
            <a:r>
              <a:rPr lang="en-GB" altLang="en-US" sz="2400" b="1" dirty="0">
                <a:solidFill>
                  <a:srgbClr val="FFC000"/>
                </a:solidFill>
                <a:latin typeface="+mn-lt"/>
              </a:rPr>
              <a:t>Yet evidence is not truth. It is only evident.</a:t>
            </a:r>
            <a:r>
              <a:rPr lang="en-GB" altLang="en-US" sz="2400" b="1" dirty="0">
                <a:solidFill>
                  <a:srgbClr val="6600CC"/>
                </a:solidFill>
                <a:latin typeface="+mn-lt"/>
              </a:rPr>
              <a:t> </a:t>
            </a:r>
            <a:r>
              <a:rPr lang="en-GB" altLang="en-US" sz="2400" dirty="0">
                <a:latin typeface="+mn-lt"/>
              </a:rPr>
              <a:t>If you require solutions you will have to look beyond these pages. Or read a different book.”</a:t>
            </a:r>
          </a:p>
          <a:p>
            <a:pPr algn="just"/>
            <a:endParaRPr lang="en-GB" altLang="en-US" sz="1600" dirty="0"/>
          </a:p>
        </p:txBody>
      </p:sp>
      <p:sp>
        <p:nvSpPr>
          <p:cNvPr id="2" name="Rectangle 1"/>
          <p:cNvSpPr/>
          <p:nvPr/>
        </p:nvSpPr>
        <p:spPr>
          <a:xfrm>
            <a:off x="6804248" y="4528290"/>
            <a:ext cx="2141984" cy="1477328"/>
          </a:xfrm>
          <a:prstGeom prst="rect">
            <a:avLst/>
          </a:prstGeom>
        </p:spPr>
        <p:txBody>
          <a:bodyPr wrap="square">
            <a:spAutoFit/>
          </a:bodyPr>
          <a:lstStyle/>
          <a:p>
            <a:pPr algn="r"/>
            <a:r>
              <a:rPr lang="en-GB" altLang="en-US" dirty="0"/>
              <a:t> O’Brien, </a:t>
            </a:r>
            <a:r>
              <a:rPr lang="en-GB" altLang="en-US" i="1" dirty="0"/>
              <a:t>In the Lake of the Woods </a:t>
            </a:r>
            <a:r>
              <a:rPr lang="en-GB" altLang="en-US" dirty="0"/>
              <a:t>(London: Flamingo, 1995), footnote, p. 30</a:t>
            </a:r>
          </a:p>
        </p:txBody>
      </p:sp>
    </p:spTree>
    <p:extLst>
      <p:ext uri="{BB962C8B-B14F-4D97-AF65-F5344CB8AC3E}">
        <p14:creationId xmlns:p14="http://schemas.microsoft.com/office/powerpoint/2010/main" val="419945119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TXRSh6I1ECw"/>
          <p:cNvPicPr>
            <a:picLocks noGrp="1" noRot="1" noChangeAspect="1"/>
          </p:cNvPicPr>
          <p:nvPr>
            <p:ph idx="1"/>
            <a:videoFile r:link="rId1"/>
          </p:nvPr>
        </p:nvPicPr>
        <p:blipFill>
          <a:blip r:embed="rId3"/>
          <a:stretch>
            <a:fillRect/>
          </a:stretch>
        </p:blipFill>
        <p:spPr>
          <a:xfrm>
            <a:off x="90260" y="762000"/>
            <a:ext cx="9022908" cy="5075386"/>
          </a:xfrm>
          <a:prstGeom prst="rect">
            <a:avLst/>
          </a:prstGeom>
        </p:spPr>
      </p:pic>
    </p:spTree>
    <p:extLst>
      <p:ext uri="{BB962C8B-B14F-4D97-AF65-F5344CB8AC3E}">
        <p14:creationId xmlns:p14="http://schemas.microsoft.com/office/powerpoint/2010/main" val="3103753010"/>
      </p:ext>
    </p:extLst>
  </p:cSld>
  <p:clrMapOvr>
    <a:masterClrMapping/>
  </p:clrMapOvr>
</p:sld>
</file>

<file path=ppt/theme/theme1.xml><?xml version="1.0" encoding="utf-8"?>
<a:theme xmlns:a="http://schemas.openxmlformats.org/drawingml/2006/main" name="PebbleVTI">
  <a:themeElements>
    <a:clrScheme name="AnalogousFromLightSeedLeftStep">
      <a:dk1>
        <a:srgbClr val="000000"/>
      </a:dk1>
      <a:lt1>
        <a:srgbClr val="FFFFFF"/>
      </a:lt1>
      <a:dk2>
        <a:srgbClr val="223A3C"/>
      </a:dk2>
      <a:lt2>
        <a:srgbClr val="E8E4E2"/>
      </a:lt2>
      <a:accent1>
        <a:srgbClr val="7CA8BC"/>
      </a:accent1>
      <a:accent2>
        <a:srgbClr val="72ADA7"/>
      </a:accent2>
      <a:accent3>
        <a:srgbClr val="7FAB94"/>
      </a:accent3>
      <a:accent4>
        <a:srgbClr val="73AE77"/>
      </a:accent4>
      <a:accent5>
        <a:srgbClr val="8DA97D"/>
      </a:accent5>
      <a:accent6>
        <a:srgbClr val="9AA76E"/>
      </a:accent6>
      <a:hlink>
        <a:srgbClr val="A8765E"/>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0EDB4C-DAFB-4CF8-89E0-0DFEEE6D73EA}">
  <ds:schemaRefs>
    <ds:schemaRef ds:uri="http://schemas.openxmlformats.org/package/2006/metadata/core-properties"/>
    <ds:schemaRef ds:uri="18e00798-69c8-4d73-a841-5247a1895ee0"/>
    <ds:schemaRef ds:uri="http://schemas.microsoft.com/office/2006/documentManagement/types"/>
    <ds:schemaRef ds:uri="53eb33a0-f383-4069-9f53-0e79fd56955c"/>
    <ds:schemaRef ds:uri="http://purl.org/dc/dcmitype/"/>
    <ds:schemaRef ds:uri="http://purl.org/dc/terms/"/>
    <ds:schemaRef ds:uri="http://purl.org/dc/elements/1.1/"/>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7E36D457-ACC8-414E-BAD0-A76DFB92E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A4D909A-7D10-4E5F-9F50-B880C69CF79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4243</TotalTime>
  <Words>14121</Words>
  <Application>Microsoft Office PowerPoint</Application>
  <PresentationFormat>On-screen Show (4:3)</PresentationFormat>
  <Paragraphs>1063</Paragraphs>
  <Slides>79</Slides>
  <Notes>66</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79</vt:i4>
      </vt:variant>
    </vt:vector>
  </HeadingPairs>
  <TitlesOfParts>
    <vt:vector size="88" baseType="lpstr">
      <vt:lpstr>SabonLTStd-Roman</vt:lpstr>
      <vt:lpstr>Arial</vt:lpstr>
      <vt:lpstr>Avenir Next LT Pro</vt:lpstr>
      <vt:lpstr>Avenir Next LT Pro Light</vt:lpstr>
      <vt:lpstr>Calibri</vt:lpstr>
      <vt:lpstr>Sitka Subheading</vt:lpstr>
      <vt:lpstr>Symbol</vt:lpstr>
      <vt:lpstr>Times New Roman</vt:lpstr>
      <vt:lpstr>PebbleVTI</vt:lpstr>
      <vt:lpstr>How to Tell a True War Story:  Tim O'Brien's The Things They Carried</vt:lpstr>
      <vt:lpstr>Overview of lecture</vt:lpstr>
      <vt:lpstr>PowerPoint Presentation</vt:lpstr>
      <vt:lpstr>Tim O’Brien</vt:lpstr>
      <vt:lpstr>What did you make of the assigned readings and the documentary?  Are there any themes you particularly want to discuss in relation to them?  Did you have any favourite chapters/stories in The Things They Carried?</vt:lpstr>
      <vt:lpstr>Themes</vt:lpstr>
      <vt:lpstr>PowerPoint Presentation</vt:lpstr>
      <vt:lpstr>Epitextual front matter in The Things They Carried</vt:lpstr>
      <vt:lpstr>Narrativizing the Vietnam War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 parades? </vt:lpstr>
      <vt:lpstr>No parades? </vt:lpstr>
      <vt:lpstr>PowerPoint Presentation</vt:lpstr>
      <vt:lpstr>PowerPoint Presentation</vt:lpstr>
      <vt:lpstr>PowerPoint Presentation</vt:lpstr>
      <vt:lpstr>Vietnam War and Memory</vt:lpstr>
      <vt:lpstr>Vietnam War and Memory Industry</vt:lpstr>
      <vt:lpstr>Vietnam War and Memory Industry</vt:lpstr>
      <vt:lpstr>Vietnam War and Memory Industry</vt:lpstr>
      <vt:lpstr>Vietnamese-American Diasporic Literature</vt:lpstr>
      <vt:lpstr> Vietnamese-American Diasporic Literature</vt:lpstr>
      <vt:lpstr>American War in Vietnamese Literature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Conrad and O’Brien</vt:lpstr>
      <vt:lpstr>PowerPoint Presentation</vt:lpstr>
      <vt:lpstr>Language in The Things They Carried</vt:lpstr>
      <vt:lpstr>Language in The Things They Carried</vt:lpstr>
      <vt:lpstr>Language in The Things They Carried</vt:lpstr>
      <vt:lpstr>Language in The Things They Carried</vt:lpstr>
      <vt:lpstr>Language in The Things They Carried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Vietnam War and Postmodernism  </vt:lpstr>
      <vt:lpstr>PowerPoint Presentation</vt:lpstr>
      <vt:lpstr>PowerPoint Presentation</vt:lpstr>
      <vt:lpstr>PowerPoint Presentation</vt:lpstr>
      <vt:lpstr>PowerPoint Presentation</vt:lpstr>
      <vt:lpstr>O’Brien as Modernist?</vt:lpstr>
      <vt:lpstr>PowerPoint Presentation</vt:lpstr>
      <vt:lpstr>PowerPoint Presentation</vt:lpstr>
      <vt:lpstr>‘How to Tell a True War Story’</vt:lpstr>
      <vt:lpstr>PowerPoint Presentation</vt:lpstr>
      <vt:lpstr>‘How to Tell a True War Story’</vt:lpstr>
      <vt:lpstr>Story-Truth and Happening-Truth</vt:lpstr>
      <vt:lpstr>‘How to Tell a True War Story’</vt:lpstr>
      <vt:lpstr>‘How to Tell a True War Story’</vt:lpstr>
      <vt:lpstr>‘How to Tell a True War Story’</vt:lpstr>
      <vt:lpstr>Critiques of O’Brien</vt:lpstr>
      <vt:lpstr>Critiques of O’Brien</vt:lpstr>
      <vt:lpstr>Critiques of O’Brien</vt:lpstr>
      <vt:lpstr>‘How to Tell a True War Story’</vt:lpstr>
      <vt:lpstr>PowerPoint Presentation</vt:lpstr>
      <vt:lpstr>PowerPoint Presentation</vt:lpstr>
    </vt:vector>
  </TitlesOfParts>
  <Company>Lancaster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Scott, Alex (scotta2)</dc:creator>
  <cp:lastModifiedBy>Alexander Scott</cp:lastModifiedBy>
  <cp:revision>126</cp:revision>
  <dcterms:created xsi:type="dcterms:W3CDTF">2015-02-13T10:52:34Z</dcterms:created>
  <dcterms:modified xsi:type="dcterms:W3CDTF">2022-02-09T17:11:15Z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