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70" r:id="rId2"/>
    <p:sldId id="503" r:id="rId3"/>
    <p:sldId id="556" r:id="rId4"/>
    <p:sldId id="557" r:id="rId5"/>
    <p:sldId id="562" r:id="rId6"/>
    <p:sldId id="558" r:id="rId7"/>
    <p:sldId id="560" r:id="rId8"/>
    <p:sldId id="559" r:id="rId9"/>
    <p:sldId id="563" r:id="rId10"/>
    <p:sldId id="561" r:id="rId11"/>
    <p:sldId id="565" r:id="rId12"/>
    <p:sldId id="564" r:id="rId13"/>
    <p:sldId id="579" r:id="rId14"/>
    <p:sldId id="404" r:id="rId15"/>
    <p:sldId id="580" r:id="rId16"/>
    <p:sldId id="569" r:id="rId17"/>
    <p:sldId id="566" r:id="rId18"/>
    <p:sldId id="567" r:id="rId19"/>
    <p:sldId id="568" r:id="rId20"/>
    <p:sldId id="570" r:id="rId21"/>
    <p:sldId id="571" r:id="rId22"/>
    <p:sldId id="585" r:id="rId23"/>
    <p:sldId id="586" r:id="rId24"/>
    <p:sldId id="587" r:id="rId25"/>
    <p:sldId id="572" r:id="rId26"/>
    <p:sldId id="573" r:id="rId27"/>
    <p:sldId id="578" r:id="rId28"/>
    <p:sldId id="576" r:id="rId29"/>
    <p:sldId id="577" r:id="rId30"/>
    <p:sldId id="575" r:id="rId31"/>
    <p:sldId id="286" r:id="rId32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4F6"/>
    <a:srgbClr val="00D0F6"/>
    <a:srgbClr val="00C6F6"/>
    <a:srgbClr val="93D01F"/>
    <a:srgbClr val="FFFC00"/>
    <a:srgbClr val="FFFFFF"/>
    <a:srgbClr val="F8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541"/>
    <p:restoredTop sz="94648"/>
  </p:normalViewPr>
  <p:slideViewPr>
    <p:cSldViewPr snapToGrid="0" snapToObjects="1">
      <p:cViewPr varScale="1">
        <p:scale>
          <a:sx n="84" d="100"/>
          <a:sy n="84" d="100"/>
        </p:scale>
        <p:origin x="216" y="1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Monday, January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Monday, January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Monday, January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Monday, January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laysia-students.com/2016/07/how-to-launch-your-career-successfully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teacher-standing-in-front-of-a-blackboard-5212339/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pngimg.com/download/33837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hyperlink" Target="https://www.publicdomainpictures.net/en/view-image.php?image=209448&amp;picture=doctor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mynextmove.org/vets/profile/summary/29-2061.00?b=M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www.pngall.com/serving-food-png/download/52348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hooikhawandsu.com/two-winning-malaysian-chefs-world-sushi-cup-2018/" TargetMode="Externa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hyperlink" Target="https://www.nairaland.com/4080727/pre-wedding-photos-nigerian-policeman-policewoman" TargetMode="Externa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traveler.com/stories/2016-04-26/this-pot-of-chinese-tea-costs-more-than-dollar10000?mbid=social_pinterest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geograph.org.uk/photo/491810" TargetMode="External"/><Relationship Id="rId4" Type="http://schemas.openxmlformats.org/officeDocument/2006/relationships/image" Target="../media/image1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flickr.com/photos/myoldpostcards/17582696145" TargetMode="External"/><Relationship Id="rId4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geograph.org.uk/photo/21092" TargetMode="External"/><Relationship Id="rId4" Type="http://schemas.openxmlformats.org/officeDocument/2006/relationships/image" Target="../media/image17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taraangkorhotel/5918481626" TargetMode="External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geograph.org.uk/photo/2382870" TargetMode="External"/><Relationship Id="rId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2020.igem.org/Team:NJU-China/Human_Practices" TargetMode="External"/><Relationship Id="rId7" Type="http://schemas.openxmlformats.org/officeDocument/2006/relationships/hyperlink" Target="http://www.flickr.com/photos/westmidlandspolice/7446709442/" TargetMode="Externa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11" Type="http://schemas.openxmlformats.org/officeDocument/2006/relationships/hyperlink" Target="http://www.publicdomainpictures.net/view-image.php?image=212328&amp;picture=young-waitress" TargetMode="External"/><Relationship Id="rId5" Type="http://schemas.openxmlformats.org/officeDocument/2006/relationships/hyperlink" Target="http://pngimg.com/download/38841" TargetMode="External"/><Relationship Id="rId10" Type="http://schemas.openxmlformats.org/officeDocument/2006/relationships/image" Target="../media/image24.jpg"/><Relationship Id="rId4" Type="http://schemas.openxmlformats.org/officeDocument/2006/relationships/image" Target="../media/image21.png"/><Relationship Id="rId9" Type="http://schemas.openxmlformats.org/officeDocument/2006/relationships/hyperlink" Target="https://www.flickr.com/photos/dfid/48846591427" TargetMode="External"/><Relationship Id="rId14" Type="http://schemas.openxmlformats.org/officeDocument/2006/relationships/hyperlink" Target="https://creativecommons.org/licenses/by-nc/3.0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5" Type="http://schemas.openxmlformats.org/officeDocument/2006/relationships/hyperlink" Target="https://pixabay.com/en/chinese-medicine-donguibogam-2178253/" TargetMode="External"/><Relationship Id="rId4" Type="http://schemas.openxmlformats.org/officeDocument/2006/relationships/image" Target="../media/image25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theconversation.com/why-are-some-generic-drugs-getting-so-expensive-35603" TargetMode="External"/><Relationship Id="rId4" Type="http://schemas.openxmlformats.org/officeDocument/2006/relationships/image" Target="../media/image26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</a:t>
            </a:r>
            <a:r>
              <a:rPr lang="en-CN" dirty="0"/>
              <a:t>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CN"/>
              <a:t>or </a:t>
            </a:r>
            <a:r>
              <a:rPr lang="en-CN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, icon&#10;&#10;Description automatically generated">
            <a:extLst>
              <a:ext uri="{FF2B5EF4-FFF2-40B4-BE49-F238E27FC236}">
                <a16:creationId xmlns:a16="http://schemas.microsoft.com/office/drawing/2014/main" id="{00054D08-1BB5-AD41-91B2-AC77408732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913" r="1975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49C95E-364F-6A40-82FA-B70C067790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455847"/>
            <a:ext cx="5015638" cy="20685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300" dirty="0" err="1">
                <a:latin typeface="KaiTi" panose="02010609060101010101" pitchFamily="49" charset="-122"/>
                <a:ea typeface="KaiTi" panose="02010609060101010101" pitchFamily="49" charset="-122"/>
              </a:rPr>
              <a:t>工作和地点</a:t>
            </a:r>
            <a:br>
              <a:rPr lang="en-US" sz="43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sz="4300" dirty="0" err="1">
                <a:latin typeface="KaiTi" panose="02010609060101010101" pitchFamily="49" charset="-122"/>
                <a:ea typeface="KaiTi" panose="02010609060101010101" pitchFamily="49" charset="-122"/>
              </a:rPr>
              <a:t>s</a:t>
            </a:r>
            <a:r>
              <a:rPr lang="en-US" sz="4300" dirty="0" err="1">
                <a:ea typeface="KaiTi" panose="02010609060101010101" pitchFamily="49" charset="-122"/>
              </a:rPr>
              <a:t>wyddi</a:t>
            </a:r>
            <a:r>
              <a:rPr lang="en-US" sz="4300" dirty="0">
                <a:ea typeface="KaiTi" panose="02010609060101010101" pitchFamily="49" charset="-122"/>
              </a:rPr>
              <a:t> a </a:t>
            </a:r>
            <a:r>
              <a:rPr lang="en-US" sz="4300" dirty="0" err="1">
                <a:ea typeface="KaiTi" panose="02010609060101010101" pitchFamily="49" charset="-122"/>
              </a:rPr>
              <a:t>lleoliadau</a:t>
            </a:r>
            <a:br>
              <a:rPr lang="en-US" sz="4300" dirty="0">
                <a:ea typeface="KaiTi" panose="02010609060101010101" pitchFamily="49" charset="-122"/>
              </a:rPr>
            </a:br>
            <a:r>
              <a:rPr lang="en-US" sz="4300" dirty="0">
                <a:ea typeface="KaiTi" panose="02010609060101010101" pitchFamily="49" charset="-122"/>
              </a:rPr>
              <a:t>jobs and locations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51CE40AE-5A9F-F34C-8B82-BEC2F00C0380}"/>
              </a:ext>
            </a:extLst>
          </p:cNvPr>
          <p:cNvSpPr txBox="1"/>
          <p:nvPr/>
        </p:nvSpPr>
        <p:spPr>
          <a:xfrm>
            <a:off x="9423273" y="685799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www.malaysia-students.com/2016/07/how-to-launch-your-career-successfull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335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B050"/>
                </a:solidFill>
                <a:ea typeface="Kai" pitchFamily="2" charset="-122"/>
              </a:rPr>
              <a:t>lǎo</a:t>
            </a:r>
            <a:r>
              <a:rPr lang="en-US" altLang="zh-CN" sz="7100" dirty="0">
                <a:solidFill>
                  <a:srgbClr val="00D0F6"/>
                </a:solidFill>
                <a:ea typeface="Kai" pitchFamily="2" charset="-122"/>
              </a:rPr>
              <a:t>shī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老</a:t>
            </a: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师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B0856E-74B7-DA4C-A031-BDCC45A9B9E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6898" r="2" b="15823"/>
          <a:stretch/>
        </p:blipFill>
        <p:spPr>
          <a:xfrm>
            <a:off x="6332262" y="58175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2" name="21 Church Road 28" descr="21 Church Road 28">
            <a:hlinkClick r:id="" action="ppaction://media"/>
            <a:extLst>
              <a:ext uri="{FF2B5EF4-FFF2-40B4-BE49-F238E27FC236}">
                <a16:creationId xmlns:a16="http://schemas.microsoft.com/office/drawing/2014/main" id="{90C04FB0-F1A9-7748-9B86-754311CE8D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05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FF00"/>
                </a:solidFill>
                <a:ea typeface="Kai" pitchFamily="2" charset="-122"/>
              </a:rPr>
              <a:t>xué</a:t>
            </a:r>
            <a:r>
              <a:rPr lang="en-US" altLang="zh-CN" sz="7100">
                <a:solidFill>
                  <a:schemeClr val="tx1">
                    <a:lumMod val="75000"/>
                  </a:schemeClr>
                </a:solidFill>
                <a:ea typeface="Kai" pitchFamily="2" charset="-122"/>
              </a:rPr>
              <a:t>sheng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学</a:t>
            </a:r>
            <a:r>
              <a:rPr lang="en-US" sz="20000">
                <a:solidFill>
                  <a:schemeClr val="tx1">
                    <a:lumMod val="75000"/>
                  </a:schemeClr>
                </a:solidFill>
                <a:latin typeface="Kai" pitchFamily="2" charset="-122"/>
                <a:ea typeface="Kai" pitchFamily="2" charset="-122"/>
              </a:rPr>
              <a:t>生</a:t>
            </a:r>
            <a:endParaRPr lang="en-US" sz="20000" dirty="0">
              <a:solidFill>
                <a:schemeClr val="tx1">
                  <a:lumMod val="7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A picture containing person, person, posing, computer&#10;&#10;Description automatically generated">
            <a:extLst>
              <a:ext uri="{FF2B5EF4-FFF2-40B4-BE49-F238E27FC236}">
                <a16:creationId xmlns:a16="http://schemas.microsoft.com/office/drawing/2014/main" id="{27582040-0EEE-1942-9B1A-24BE64D35D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349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02A6D73-0867-FC4F-AE9D-1A550B33CB54}"/>
              </a:ext>
            </a:extLst>
          </p:cNvPr>
          <p:cNvSpPr txBox="1"/>
          <p:nvPr/>
        </p:nvSpPr>
        <p:spPr>
          <a:xfrm>
            <a:off x="9565961" y="6895475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pngimg.com/download/3383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29" descr="21 Church Road 29">
            <a:hlinkClick r:id="" action="ppaction://media"/>
            <a:extLst>
              <a:ext uri="{FF2B5EF4-FFF2-40B4-BE49-F238E27FC236}">
                <a16:creationId xmlns:a16="http://schemas.microsoft.com/office/drawing/2014/main" id="{0F91028B-8C31-5D41-A2BA-AC25CD335F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35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D0F6"/>
                </a:solidFill>
                <a:ea typeface="Kai" pitchFamily="2" charset="-122"/>
              </a:rPr>
              <a:t>yīshēng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医生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A doctor with her arms crossed&#10;&#10;Description automatically generated with low confidence">
            <a:extLst>
              <a:ext uri="{FF2B5EF4-FFF2-40B4-BE49-F238E27FC236}">
                <a16:creationId xmlns:a16="http://schemas.microsoft.com/office/drawing/2014/main" id="{5381A85C-1AAD-A748-A64E-00B9CC3859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3272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2" name="21 Church Road 30" descr="21 Church Road 30">
            <a:hlinkClick r:id="" action="ppaction://media"/>
            <a:extLst>
              <a:ext uri="{FF2B5EF4-FFF2-40B4-BE49-F238E27FC236}">
                <a16:creationId xmlns:a16="http://schemas.microsoft.com/office/drawing/2014/main" id="{FEE6DC69-89EB-004A-96AC-CFE3F32B7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35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hù</a:t>
            </a:r>
            <a:r>
              <a:rPr lang="en-US" altLang="zh-CN" sz="7100" dirty="0">
                <a:solidFill>
                  <a:schemeClr val="tx1">
                    <a:lumMod val="75000"/>
                  </a:schemeClr>
                </a:solidFill>
                <a:ea typeface="Kai" pitchFamily="2" charset="-122"/>
              </a:rPr>
              <a:t>shi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护</a:t>
            </a:r>
            <a:r>
              <a:rPr lang="en-US" sz="20000" dirty="0" err="1">
                <a:solidFill>
                  <a:schemeClr val="tx1">
                    <a:lumMod val="75000"/>
                  </a:schemeClr>
                </a:solidFill>
                <a:latin typeface="Kai" pitchFamily="2" charset="-122"/>
                <a:ea typeface="Kai" pitchFamily="2" charset="-122"/>
              </a:rPr>
              <a:t>士</a:t>
            </a:r>
            <a:endParaRPr lang="en-US" sz="20000" dirty="0">
              <a:solidFill>
                <a:schemeClr val="tx1">
                  <a:lumMod val="7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4" name="Picture 13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AC28A811-3B31-FF45-B59C-B26127C3CF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9514" r="4678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9AA8F3B-24C7-2548-849C-388718AADB7A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mynextmove.org/vets/profile/summary/29-2061.00?b=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1" descr="21 Church Road 31">
            <a:hlinkClick r:id="" action="ppaction://media"/>
            <a:extLst>
              <a:ext uri="{FF2B5EF4-FFF2-40B4-BE49-F238E27FC236}">
                <a16:creationId xmlns:a16="http://schemas.microsoft.com/office/drawing/2014/main" id="{8F80906B-8CE1-B34D-BAED-61992D8391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28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fú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wù</a:t>
            </a: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yuán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服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务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员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A group of people wearing clothing&#10;&#10;Description automatically generated with low confidence">
            <a:extLst>
              <a:ext uri="{FF2B5EF4-FFF2-40B4-BE49-F238E27FC236}">
                <a16:creationId xmlns:a16="http://schemas.microsoft.com/office/drawing/2014/main" id="{8180392A-BC5C-7E42-B5E4-55E38DDACE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6000" y="1386590"/>
            <a:ext cx="6354164" cy="40848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F24B5A-5C9C-074B-84AF-2BCFB888B976}"/>
              </a:ext>
            </a:extLst>
          </p:cNvPr>
          <p:cNvSpPr txBox="1"/>
          <p:nvPr/>
        </p:nvSpPr>
        <p:spPr>
          <a:xfrm>
            <a:off x="762000" y="6858000"/>
            <a:ext cx="1066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://www.pngall.com/serving-food-png/download/52348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2" name="21 Church Road 32" descr="21 Church Road 32">
            <a:hlinkClick r:id="" action="ppaction://media"/>
            <a:extLst>
              <a:ext uri="{FF2B5EF4-FFF2-40B4-BE49-F238E27FC236}">
                <a16:creationId xmlns:a16="http://schemas.microsoft.com/office/drawing/2014/main" id="{124DBEB6-0A27-764B-B60D-03CBC5EC76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8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chú</a:t>
            </a:r>
            <a:r>
              <a:rPr lang="en-US" altLang="zh-CN" sz="7100" dirty="0">
                <a:solidFill>
                  <a:srgbClr val="00C6F6"/>
                </a:solidFill>
                <a:ea typeface="Kai" pitchFamily="2" charset="-122"/>
              </a:rPr>
              <a:t>shī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厨</a:t>
            </a: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师</a:t>
            </a:r>
            <a:endParaRPr lang="en-US" sz="20000" dirty="0">
              <a:solidFill>
                <a:srgbClr val="00C6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Chefs preparing food on a table&#10;&#10;Description automatically generated with low confidence">
            <a:extLst>
              <a:ext uri="{FF2B5EF4-FFF2-40B4-BE49-F238E27FC236}">
                <a16:creationId xmlns:a16="http://schemas.microsoft.com/office/drawing/2014/main" id="{63D58794-A55C-B64D-AE59-6ECCD49911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9013" r="4763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3E77B3-0759-D84E-A7AE-5CE044BC10AE}"/>
              </a:ext>
            </a:extLst>
          </p:cNvPr>
          <p:cNvSpPr txBox="1"/>
          <p:nvPr/>
        </p:nvSpPr>
        <p:spPr>
          <a:xfrm>
            <a:off x="9565961" y="6657945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hooikhawandsu.com/two-winning-malaysian-chefs-world-sushi-cup-201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3" descr="21 Church Road 33">
            <a:hlinkClick r:id="" action="ppaction://media"/>
            <a:extLst>
              <a:ext uri="{FF2B5EF4-FFF2-40B4-BE49-F238E27FC236}">
                <a16:creationId xmlns:a16="http://schemas.microsoft.com/office/drawing/2014/main" id="{B5F432F1-06A1-564C-A048-0F8E0AC135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63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41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B050"/>
                </a:solidFill>
                <a:ea typeface="Kai" pitchFamily="2" charset="-122"/>
              </a:rPr>
              <a:t>jǐng</a:t>
            </a: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chá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警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察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A couple of police officers&#10;&#10;Description automatically generated with low confidence">
            <a:extLst>
              <a:ext uri="{FF2B5EF4-FFF2-40B4-BE49-F238E27FC236}">
                <a16:creationId xmlns:a16="http://schemas.microsoft.com/office/drawing/2014/main" id="{9BB5437C-DD8F-E84A-9CA7-5695CCA34F6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601" r="-2" b="2884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2" name="21 Church Road 34" descr="21 Church Road 34">
            <a:hlinkClick r:id="" action="ppaction://media"/>
            <a:extLst>
              <a:ext uri="{FF2B5EF4-FFF2-40B4-BE49-F238E27FC236}">
                <a16:creationId xmlns:a16="http://schemas.microsoft.com/office/drawing/2014/main" id="{0B06ACC1-C99D-E448-BDCA-A33BD9B215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013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>
            <a:extLst>
              <a:ext uri="{FF2B5EF4-FFF2-40B4-BE49-F238E27FC236}">
                <a16:creationId xmlns:a16="http://schemas.microsoft.com/office/drawing/2014/main" id="{A2699258-7CB2-1D4C-8EA2-322C51B785BF}"/>
              </a:ext>
            </a:extLst>
          </p:cNvPr>
          <p:cNvSpPr/>
          <p:nvPr/>
        </p:nvSpPr>
        <p:spPr>
          <a:xfrm>
            <a:off x="5012989" y="3154973"/>
            <a:ext cx="1526146" cy="1227942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 </a:t>
            </a:r>
            <a:r>
              <a:rPr lang="en-US" dirty="0" err="1">
                <a:solidFill>
                  <a:schemeClr val="bg1"/>
                </a:solidFill>
              </a:rPr>
              <a:t>zuò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" panose="02010609060101010101" pitchFamily="49" charset="-122"/>
              </a:rPr>
              <a:t>do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8CF2AF-4149-FA4F-B08B-60DC4C108EA8}"/>
              </a:ext>
            </a:extLst>
          </p:cNvPr>
          <p:cNvSpPr/>
          <p:nvPr/>
        </p:nvSpPr>
        <p:spPr>
          <a:xfrm>
            <a:off x="8940939" y="3154973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gōngzuò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工作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job</a:t>
            </a: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11460161" y="3495295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3200" dirty="0"/>
              <a:t>?</a:t>
            </a:r>
            <a:endParaRPr lang="en-US" sz="32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7F7DAF-6417-CF43-A46D-068D722B07F7}"/>
              </a:ext>
            </a:extLst>
          </p:cNvPr>
          <p:cNvSpPr/>
          <p:nvPr/>
        </p:nvSpPr>
        <p:spPr>
          <a:xfrm>
            <a:off x="6915016" y="3154971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shénme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CN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什么</a:t>
            </a:r>
          </a:p>
          <a:p>
            <a:pPr algn="ctr"/>
            <a:r>
              <a:rPr lang="en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what</a:t>
            </a:r>
          </a:p>
        </p:txBody>
      </p:sp>
    </p:spTree>
    <p:extLst>
      <p:ext uri="{BB962C8B-B14F-4D97-AF65-F5344CB8AC3E}">
        <p14:creationId xmlns:p14="http://schemas.microsoft.com/office/powerpoint/2010/main" val="1168369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>
            <a:extLst>
              <a:ext uri="{FF2B5EF4-FFF2-40B4-BE49-F238E27FC236}">
                <a16:creationId xmlns:a16="http://schemas.microsoft.com/office/drawing/2014/main" id="{A2699258-7CB2-1D4C-8EA2-322C51B785BF}"/>
              </a:ext>
            </a:extLst>
          </p:cNvPr>
          <p:cNvSpPr/>
          <p:nvPr/>
        </p:nvSpPr>
        <p:spPr>
          <a:xfrm>
            <a:off x="5012989" y="3154973"/>
            <a:ext cx="1526146" cy="1227942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 </a:t>
            </a:r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" panose="02010609060101010101" pitchFamily="49" charset="-122"/>
              </a:rPr>
              <a:t>to be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8FEEE74-EF23-D245-8FC4-6B70576AACB5}"/>
              </a:ext>
            </a:extLst>
          </p:cNvPr>
          <p:cNvSpPr/>
          <p:nvPr/>
        </p:nvSpPr>
        <p:spPr>
          <a:xfrm>
            <a:off x="9283576" y="965300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xuésheng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学生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student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8CF2AF-4149-FA4F-B08B-60DC4C108EA8}"/>
              </a:ext>
            </a:extLst>
          </p:cNvPr>
          <p:cNvSpPr/>
          <p:nvPr/>
        </p:nvSpPr>
        <p:spPr>
          <a:xfrm>
            <a:off x="7179012" y="966800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老师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teacher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65B733-FACC-F04E-8F39-9F3B5B8DE6D4}"/>
              </a:ext>
            </a:extLst>
          </p:cNvPr>
          <p:cNvSpPr/>
          <p:nvPr/>
        </p:nvSpPr>
        <p:spPr>
          <a:xfrm>
            <a:off x="9283576" y="2403105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hùshi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护士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nurse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8C63714-F4BB-C14D-A5C5-C0DBE971D75A}"/>
              </a:ext>
            </a:extLst>
          </p:cNvPr>
          <p:cNvSpPr/>
          <p:nvPr/>
        </p:nvSpPr>
        <p:spPr>
          <a:xfrm>
            <a:off x="7179012" y="3839410"/>
            <a:ext cx="1920017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fúwùyuán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服务员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waiter</a:t>
            </a:r>
            <a:r>
              <a:rPr lang="en-US" altLang="zh-CN" sz="2000" dirty="0">
                <a:solidFill>
                  <a:schemeClr val="bg1"/>
                </a:solidFill>
                <a:ea typeface="Kaiti TC" panose="02010600040101010101" pitchFamily="2" charset="-120"/>
              </a:rPr>
              <a:t>/waitress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C369E9-3041-A943-8832-70B72B24A2EF}"/>
              </a:ext>
            </a:extLst>
          </p:cNvPr>
          <p:cNvSpPr/>
          <p:nvPr/>
        </p:nvSpPr>
        <p:spPr>
          <a:xfrm>
            <a:off x="9283577" y="3839410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chúshī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厨师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cook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8CF34B-F01A-C841-A009-AB1357A55EE1}"/>
              </a:ext>
            </a:extLst>
          </p:cNvPr>
          <p:cNvSpPr/>
          <p:nvPr/>
        </p:nvSpPr>
        <p:spPr>
          <a:xfrm>
            <a:off x="7179012" y="2403105"/>
            <a:ext cx="192001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yīshēng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医生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doctor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2E8245E-6CDE-1546-BF41-6F729C297C41}"/>
              </a:ext>
            </a:extLst>
          </p:cNvPr>
          <p:cNvSpPr/>
          <p:nvPr/>
        </p:nvSpPr>
        <p:spPr>
          <a:xfrm>
            <a:off x="7547377" y="5275715"/>
            <a:ext cx="3103304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jǐngchá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警察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policeman</a:t>
            </a:r>
            <a:r>
              <a:rPr lang="en-US" altLang="zh-CN" sz="2000" dirty="0">
                <a:solidFill>
                  <a:schemeClr val="bg1"/>
                </a:solidFill>
                <a:ea typeface="Kaiti TC" panose="02010600040101010101" pitchFamily="2" charset="-120"/>
              </a:rPr>
              <a:t>/policewoman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11460161" y="3495295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35099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882D1-AA32-5B40-98AF-5F661BF57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pair work </a:t>
            </a:r>
            <a:endParaRPr lang="en-US" sz="5600" spc="-1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F672911-C9DA-A840-B0AD-A4F9F4A32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2588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Content Placeholder 16" descr="A picture containing indoor&#10;&#10;Description automatically generated">
            <a:extLst>
              <a:ext uri="{FF2B5EF4-FFF2-40B4-BE49-F238E27FC236}">
                <a16:creationId xmlns:a16="http://schemas.microsoft.com/office/drawing/2014/main" id="{B3AA0AB7-9E8C-374D-9431-D2C59CBE49C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3605D3C8-DCC4-7E41-A9EB-FEB479BBC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2490" y="2451712"/>
            <a:ext cx="6911974" cy="977288"/>
          </a:xfrm>
        </p:spPr>
        <p:txBody>
          <a:bodyPr/>
          <a:lstStyle/>
          <a:p>
            <a:r>
              <a:rPr lang="en-US" b="1" dirty="0" err="1">
                <a:latin typeface="KaiTi" panose="02010609060101010101" pitchFamily="49" charset="-122"/>
                <a:ea typeface="KaiTi" panose="02010609060101010101" pitchFamily="49" charset="-122"/>
              </a:rPr>
              <a:t>休息一下</a:t>
            </a:r>
            <a:endParaRPr lang="en-US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51609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building, outdoor, sky, house&#10;&#10;Description automatically generated">
            <a:extLst>
              <a:ext uri="{FF2B5EF4-FFF2-40B4-BE49-F238E27FC236}">
                <a16:creationId xmlns:a16="http://schemas.microsoft.com/office/drawing/2014/main" id="{47CCD5E6-4E3C-6A45-8AA1-CB059DDAA8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9002" r="16590" b="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76D716-EA76-7142-A33A-A7771D94E248}"/>
              </a:ext>
            </a:extLst>
          </p:cNvPr>
          <p:cNvSpPr txBox="1"/>
          <p:nvPr/>
        </p:nvSpPr>
        <p:spPr>
          <a:xfrm>
            <a:off x="9585196" y="6858000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 tooltip="http://www.geograph.org.uk/photo/4918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3A964BB-E280-7746-8675-BC96A4464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D0F6"/>
                </a:solidFill>
                <a:ea typeface="Kai" pitchFamily="2" charset="-122"/>
              </a:rPr>
              <a:t>jiā</a:t>
            </a:r>
            <a:endParaRPr lang="en-US" altLang="zh-CN" sz="7100" dirty="0">
              <a:solidFill>
                <a:srgbClr val="00D0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家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1 Church Road 35" descr="21 Church Road 35">
            <a:hlinkClick r:id="" action="ppaction://media"/>
            <a:extLst>
              <a:ext uri="{FF2B5EF4-FFF2-40B4-BE49-F238E27FC236}">
                <a16:creationId xmlns:a16="http://schemas.microsoft.com/office/drawing/2014/main" id="{4A007A65-FEA2-A84F-828B-FB51A0A560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53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xué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xiào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学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校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 descr="A large building with a red roof&#10;&#10;Description automatically generated with low confidence">
            <a:extLst>
              <a:ext uri="{FF2B5EF4-FFF2-40B4-BE49-F238E27FC236}">
                <a16:creationId xmlns:a16="http://schemas.microsoft.com/office/drawing/2014/main" id="{30A9CBEF-4299-4B43-A0B9-6C6E7E55034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30" r="17364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1F98239-A647-934B-8484-0E501C2144BC}"/>
              </a:ext>
            </a:extLst>
          </p:cNvPr>
          <p:cNvSpPr txBox="1"/>
          <p:nvPr/>
        </p:nvSpPr>
        <p:spPr>
          <a:xfrm>
            <a:off x="9400851" y="68580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flickr.com/photos/myoldpostcards/1758269614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6" descr="21 Church Road 36">
            <a:hlinkClick r:id="" action="ppaction://media"/>
            <a:extLst>
              <a:ext uri="{FF2B5EF4-FFF2-40B4-BE49-F238E27FC236}">
                <a16:creationId xmlns:a16="http://schemas.microsoft.com/office/drawing/2014/main" id="{3D01B47E-F7B9-474A-B6A2-CF279E133A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92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C6F6"/>
                </a:solidFill>
                <a:ea typeface="Kai" pitchFamily="2" charset="-122"/>
              </a:rPr>
              <a:t>yī</a:t>
            </a: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yuàn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医</a:t>
            </a: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院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6" name="Picture 15" descr="A picture containing sky, outdoor, truck, transport&#10;&#10;Description automatically generated">
            <a:extLst>
              <a:ext uri="{FF2B5EF4-FFF2-40B4-BE49-F238E27FC236}">
                <a16:creationId xmlns:a16="http://schemas.microsoft.com/office/drawing/2014/main" id="{5936675E-4F0D-D643-8BAA-F7C52D88C7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115" r="10467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4B34390-1FF8-6948-8F2C-F79803DE6640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geograph.org.uk/photo/2109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7" descr="21 Church Road 37">
            <a:hlinkClick r:id="" action="ppaction://media"/>
            <a:extLst>
              <a:ext uri="{FF2B5EF4-FFF2-40B4-BE49-F238E27FC236}">
                <a16:creationId xmlns:a16="http://schemas.microsoft.com/office/drawing/2014/main" id="{EC14F4E1-61F9-A446-951D-95559D8702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63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15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cāntīng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餐厅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 descr="A large room with tables and chairs&#10;&#10;Description automatically generated with low confidence">
            <a:extLst>
              <a:ext uri="{FF2B5EF4-FFF2-40B4-BE49-F238E27FC236}">
                <a16:creationId xmlns:a16="http://schemas.microsoft.com/office/drawing/2014/main" id="{C0B87304-3597-B642-B7A7-BFC3D73E73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044" r="22732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7F97D0F-62A8-E54B-8813-3B7F37DCD072}"/>
              </a:ext>
            </a:extLst>
          </p:cNvPr>
          <p:cNvSpPr txBox="1"/>
          <p:nvPr/>
        </p:nvSpPr>
        <p:spPr>
          <a:xfrm>
            <a:off x="9727864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flickr.com/photos/taraangkorhotel/59184816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8" descr="21 Church Road 38">
            <a:hlinkClick r:id="" action="ppaction://media"/>
            <a:extLst>
              <a:ext uri="{FF2B5EF4-FFF2-40B4-BE49-F238E27FC236}">
                <a16:creationId xmlns:a16="http://schemas.microsoft.com/office/drawing/2014/main" id="{EBAA345C-0892-1946-AEC2-4774E63519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79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B050"/>
                </a:solidFill>
                <a:ea typeface="Kai" pitchFamily="2" charset="-122"/>
              </a:rPr>
              <a:t>jǐng</a:t>
            </a: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chájú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警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察局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1" name="Picture 20" descr="A police van parked outside a building&#10;&#10;Description automatically generated with medium confidence">
            <a:extLst>
              <a:ext uri="{FF2B5EF4-FFF2-40B4-BE49-F238E27FC236}">
                <a16:creationId xmlns:a16="http://schemas.microsoft.com/office/drawing/2014/main" id="{D40F278A-628E-364F-B814-ED422340D4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220" r="21372" b="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164BADD-8E96-9E47-8FB6-033127F485C5}"/>
              </a:ext>
            </a:extLst>
          </p:cNvPr>
          <p:cNvSpPr txBox="1"/>
          <p:nvPr/>
        </p:nvSpPr>
        <p:spPr>
          <a:xfrm>
            <a:off x="9585196" y="6858000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geograph.org.uk/photo/238287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39" descr="21 Church Road 39">
            <a:hlinkClick r:id="" action="ppaction://media"/>
            <a:extLst>
              <a:ext uri="{FF2B5EF4-FFF2-40B4-BE49-F238E27FC236}">
                <a16:creationId xmlns:a16="http://schemas.microsoft.com/office/drawing/2014/main" id="{7F8C09AB-5AD8-C245-8651-26518A8F7F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52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3a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9134668" y="3495295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3200" dirty="0"/>
              <a:t>?</a:t>
            </a:r>
            <a:endParaRPr lang="en-US" sz="32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7F7DAF-6417-CF43-A46D-068D722B07F7}"/>
              </a:ext>
            </a:extLst>
          </p:cNvPr>
          <p:cNvSpPr/>
          <p:nvPr/>
        </p:nvSpPr>
        <p:spPr>
          <a:xfrm>
            <a:off x="6638009" y="3173711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nǎr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哪儿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where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16C4AF-4ED9-F94B-A1B1-4D7225AAB406}"/>
              </a:ext>
            </a:extLst>
          </p:cNvPr>
          <p:cNvSpPr/>
          <p:nvPr/>
        </p:nvSpPr>
        <p:spPr>
          <a:xfrm>
            <a:off x="4605937" y="3173711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084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3b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9056947" y="3495295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US" sz="3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16C4AF-4ED9-F94B-A1B1-4D7225AAB406}"/>
              </a:ext>
            </a:extLst>
          </p:cNvPr>
          <p:cNvSpPr/>
          <p:nvPr/>
        </p:nvSpPr>
        <p:spPr>
          <a:xfrm>
            <a:off x="4633636" y="3158517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EADDCB-4D4B-4E42-8460-42E99C6AF011}"/>
              </a:ext>
            </a:extLst>
          </p:cNvPr>
          <p:cNvSpPr/>
          <p:nvPr/>
        </p:nvSpPr>
        <p:spPr>
          <a:xfrm>
            <a:off x="6967787" y="2013055"/>
            <a:ext cx="1920016" cy="11523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xuéxiào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学校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school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C92D6F9-97B9-5F4F-BB1E-A678681B88E0}"/>
              </a:ext>
            </a:extLst>
          </p:cNvPr>
          <p:cNvSpPr/>
          <p:nvPr/>
        </p:nvSpPr>
        <p:spPr>
          <a:xfrm>
            <a:off x="6967787" y="4421085"/>
            <a:ext cx="1920017" cy="113824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 err="1">
                <a:solidFill>
                  <a:schemeClr val="bg1"/>
                </a:solidFill>
                <a:ea typeface="Kai" pitchFamily="2" charset="-122"/>
              </a:rPr>
              <a:t>cāngtīng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餐厅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restaurant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0624AFA-A3CA-8040-8315-567397A1B815}"/>
              </a:ext>
            </a:extLst>
          </p:cNvPr>
          <p:cNvSpPr/>
          <p:nvPr/>
        </p:nvSpPr>
        <p:spPr>
          <a:xfrm>
            <a:off x="6967787" y="3217070"/>
            <a:ext cx="1920016" cy="11523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yīyuàn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医院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hospital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F5CA351-32B7-D744-B1EF-8D108B4AE0D5}"/>
              </a:ext>
            </a:extLst>
          </p:cNvPr>
          <p:cNvSpPr/>
          <p:nvPr/>
        </p:nvSpPr>
        <p:spPr>
          <a:xfrm>
            <a:off x="6967788" y="5611016"/>
            <a:ext cx="1920016" cy="113824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jǐngchájú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警察局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police</a:t>
            </a:r>
            <a:r>
              <a:rPr lang="zh-CN" alt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ea typeface="Kaiti TC" panose="02010600040101010101" pitchFamily="2" charset="-120"/>
              </a:rPr>
              <a:t>station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BB93775-EC0C-8440-95A4-9821DCFD123E}"/>
              </a:ext>
            </a:extLst>
          </p:cNvPr>
          <p:cNvSpPr/>
          <p:nvPr/>
        </p:nvSpPr>
        <p:spPr>
          <a:xfrm>
            <a:off x="6967787" y="895856"/>
            <a:ext cx="1920016" cy="106551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jiā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家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home</a:t>
            </a:r>
          </a:p>
        </p:txBody>
      </p:sp>
    </p:spTree>
    <p:extLst>
      <p:ext uri="{BB962C8B-B14F-4D97-AF65-F5344CB8AC3E}">
        <p14:creationId xmlns:p14="http://schemas.microsoft.com/office/powerpoint/2010/main" val="6195996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882D1-AA32-5B40-98AF-5F661BF57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pair work </a:t>
            </a:r>
            <a:endParaRPr lang="en-US" sz="5600" spc="-1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F672911-C9DA-A840-B0AD-A4F9F4A32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40746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13DB3C-2F49-B540-95B7-1DCD7E9B2310}"/>
              </a:ext>
            </a:extLst>
          </p:cNvPr>
          <p:cNvSpPr/>
          <p:nvPr/>
        </p:nvSpPr>
        <p:spPr>
          <a:xfrm>
            <a:off x="1692143" y="1448190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Mǎnílā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马尼拉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BF2398-F499-8040-8653-392B2CC777DA}"/>
              </a:ext>
            </a:extLst>
          </p:cNvPr>
          <p:cNvSpPr/>
          <p:nvPr/>
        </p:nvSpPr>
        <p:spPr>
          <a:xfrm>
            <a:off x="1692143" y="452054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Bālí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6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巴黎</a:t>
            </a:r>
            <a:endParaRPr lang="en-US" sz="36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3A82CE-4611-A441-A356-4A8C1A66B3C7}"/>
              </a:ext>
            </a:extLst>
          </p:cNvPr>
          <p:cNvSpPr/>
          <p:nvPr/>
        </p:nvSpPr>
        <p:spPr>
          <a:xfrm>
            <a:off x="1692143" y="2444326"/>
            <a:ext cx="2286976" cy="89809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Suǒfēiyà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索非亚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8FBC01-48CA-8D4C-9E55-D11542B6695E}"/>
              </a:ext>
            </a:extLst>
          </p:cNvPr>
          <p:cNvSpPr txBox="1"/>
          <p:nvPr/>
        </p:nvSpPr>
        <p:spPr>
          <a:xfrm>
            <a:off x="8559761" y="3136612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3200" dirty="0"/>
              <a:t>?</a:t>
            </a:r>
            <a:endParaRPr lang="en-US" sz="3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AE9553-D6C1-CD40-B3F5-4B505D4157C8}"/>
              </a:ext>
            </a:extLst>
          </p:cNvPr>
          <p:cNvSpPr/>
          <p:nvPr/>
        </p:nvSpPr>
        <p:spPr>
          <a:xfrm>
            <a:off x="6675078" y="2815028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nǎr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哪儿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where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4C0D93-A6F2-674A-A82D-4CA4FB0AC3EA}"/>
              </a:ext>
            </a:extLst>
          </p:cNvPr>
          <p:cNvSpPr/>
          <p:nvPr/>
        </p:nvSpPr>
        <p:spPr>
          <a:xfrm>
            <a:off x="4716783" y="2815028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A1EDE5-D127-444A-A5E6-1ADEC2034D75}"/>
              </a:ext>
            </a:extLst>
          </p:cNvPr>
          <p:cNvSpPr/>
          <p:nvPr/>
        </p:nvSpPr>
        <p:spPr>
          <a:xfrm>
            <a:off x="1704257" y="3471222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Bùlǔsài'ěr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布鲁塞尔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A31BC9-6E04-FB47-89C3-9448A87C343A}"/>
              </a:ext>
            </a:extLst>
          </p:cNvPr>
          <p:cNvSpPr/>
          <p:nvPr/>
        </p:nvSpPr>
        <p:spPr>
          <a:xfrm>
            <a:off x="1692143" y="4551285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Kāiluó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开罗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58F1A4-C20D-E54A-B360-72A830DD1DD8}"/>
              </a:ext>
            </a:extLst>
          </p:cNvPr>
          <p:cNvSpPr/>
          <p:nvPr/>
        </p:nvSpPr>
        <p:spPr>
          <a:xfrm>
            <a:off x="1692143" y="5631348"/>
            <a:ext cx="2286976" cy="95126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Màiāmì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迈阿密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8871B9-AC81-1749-942D-9AA8AB66A871}"/>
              </a:ext>
            </a:extLst>
          </p:cNvPr>
          <p:cNvSpPr txBox="1"/>
          <p:nvPr/>
        </p:nvSpPr>
        <p:spPr>
          <a:xfrm>
            <a:off x="8702168" y="5368315"/>
            <a:ext cx="3489832" cy="1477328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altLang="zh-CN" sz="3600" dirty="0"/>
              <a:t>A:</a:t>
            </a:r>
            <a:r>
              <a:rPr lang="zh-CN" altLang="en-US" sz="3600" dirty="0"/>
              <a:t> </a:t>
            </a:r>
            <a:r>
              <a:rPr lang="en-US" altLang="zh-CN" sz="3600" dirty="0"/>
              <a:t>……</a:t>
            </a:r>
            <a:r>
              <a:rPr lang="zh-CN" altLang="en-US" sz="3600" dirty="0"/>
              <a:t>？</a:t>
            </a:r>
            <a:endParaRPr lang="en-US" altLang="zh-CN" sz="3600" dirty="0"/>
          </a:p>
          <a:p>
            <a:r>
              <a:rPr lang="en-US" altLang="zh-CN" dirty="0"/>
              <a:t>           </a:t>
            </a:r>
            <a:r>
              <a:rPr lang="en-US" dirty="0" err="1"/>
              <a:t>wǒ</a:t>
            </a:r>
            <a:r>
              <a:rPr lang="zh-CN" altLang="en-US" dirty="0"/>
              <a:t> </a:t>
            </a:r>
            <a:r>
              <a:rPr lang="en-US" altLang="zh-CN" dirty="0"/>
              <a:t>   </a:t>
            </a:r>
            <a:r>
              <a:rPr lang="en-US" altLang="zh-CN" dirty="0" err="1"/>
              <a:t>juéde</a:t>
            </a:r>
            <a:endParaRPr lang="en-US" altLang="zh-CN" dirty="0"/>
          </a:p>
          <a:p>
            <a:r>
              <a:rPr lang="en-CN" sz="3600" dirty="0"/>
              <a:t>B: </a:t>
            </a:r>
            <a:r>
              <a:rPr lang="en-CN" sz="3600" dirty="0">
                <a:latin typeface="KaiTi" panose="02010609060101010101" pitchFamily="49" charset="-122"/>
                <a:ea typeface="KaiTi" panose="02010609060101010101" pitchFamily="49" charset="-122"/>
              </a:rPr>
              <a:t>我觉得</a:t>
            </a:r>
            <a:r>
              <a:rPr lang="en-US" altLang="zh-CN" sz="3600" dirty="0"/>
              <a:t>……</a:t>
            </a:r>
            <a:r>
              <a:rPr lang="zh-CN" altLang="en-US" sz="3600" dirty="0"/>
              <a:t>。</a:t>
            </a:r>
            <a:endParaRPr lang="en-CN" sz="3600" dirty="0"/>
          </a:p>
        </p:txBody>
      </p:sp>
    </p:spTree>
    <p:extLst>
      <p:ext uri="{BB962C8B-B14F-4D97-AF65-F5344CB8AC3E}">
        <p14:creationId xmlns:p14="http://schemas.microsoft.com/office/powerpoint/2010/main" val="42264742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13DB3C-2F49-B540-95B7-1DCD7E9B2310}"/>
              </a:ext>
            </a:extLst>
          </p:cNvPr>
          <p:cNvSpPr/>
          <p:nvPr/>
        </p:nvSpPr>
        <p:spPr>
          <a:xfrm>
            <a:off x="1692143" y="1448190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Mǎnílā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马尼拉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BF2398-F499-8040-8653-392B2CC777DA}"/>
              </a:ext>
            </a:extLst>
          </p:cNvPr>
          <p:cNvSpPr/>
          <p:nvPr/>
        </p:nvSpPr>
        <p:spPr>
          <a:xfrm>
            <a:off x="1692143" y="452054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Bālí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6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巴黎</a:t>
            </a:r>
            <a:endParaRPr lang="en-US" sz="36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3A82CE-4611-A441-A356-4A8C1A66B3C7}"/>
              </a:ext>
            </a:extLst>
          </p:cNvPr>
          <p:cNvSpPr/>
          <p:nvPr/>
        </p:nvSpPr>
        <p:spPr>
          <a:xfrm>
            <a:off x="1692143" y="2444326"/>
            <a:ext cx="2286976" cy="89809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Suǒfēiyà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索非亚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8FBC01-48CA-8D4C-9E55-D11542B6695E}"/>
              </a:ext>
            </a:extLst>
          </p:cNvPr>
          <p:cNvSpPr txBox="1"/>
          <p:nvPr/>
        </p:nvSpPr>
        <p:spPr>
          <a:xfrm>
            <a:off x="9565601" y="3178834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US" sz="32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4C0D93-A6F2-674A-A82D-4CA4FB0AC3EA}"/>
              </a:ext>
            </a:extLst>
          </p:cNvPr>
          <p:cNvSpPr/>
          <p:nvPr/>
        </p:nvSpPr>
        <p:spPr>
          <a:xfrm>
            <a:off x="4716783" y="2815028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A1EDE5-D127-444A-A5E6-1ADEC2034D75}"/>
              </a:ext>
            </a:extLst>
          </p:cNvPr>
          <p:cNvSpPr/>
          <p:nvPr/>
        </p:nvSpPr>
        <p:spPr>
          <a:xfrm>
            <a:off x="1704257" y="3471222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Bùlǔsài'ěr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布鲁塞尔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A31BC9-6E04-FB47-89C3-9448A87C343A}"/>
              </a:ext>
            </a:extLst>
          </p:cNvPr>
          <p:cNvSpPr/>
          <p:nvPr/>
        </p:nvSpPr>
        <p:spPr>
          <a:xfrm>
            <a:off x="1692143" y="4551285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Kāiluó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开罗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58F1A4-C20D-E54A-B360-72A830DD1DD8}"/>
              </a:ext>
            </a:extLst>
          </p:cNvPr>
          <p:cNvSpPr/>
          <p:nvPr/>
        </p:nvSpPr>
        <p:spPr>
          <a:xfrm>
            <a:off x="1692143" y="5631348"/>
            <a:ext cx="2286976" cy="95126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Duōlúnduō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多伦多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5272BA4-FA5E-7342-9EDC-E66588F76D3E}"/>
              </a:ext>
            </a:extLst>
          </p:cNvPr>
          <p:cNvSpPr/>
          <p:nvPr/>
        </p:nvSpPr>
        <p:spPr>
          <a:xfrm>
            <a:off x="7048826" y="1448190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Fēilǜbīn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菲律宾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F80C48-4A28-934B-B200-235671AC3780}"/>
              </a:ext>
            </a:extLst>
          </p:cNvPr>
          <p:cNvSpPr/>
          <p:nvPr/>
        </p:nvSpPr>
        <p:spPr>
          <a:xfrm>
            <a:off x="7048826" y="436674"/>
            <a:ext cx="2286976" cy="8673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Fǎɡuó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6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法国</a:t>
            </a:r>
            <a:endParaRPr lang="en-US" sz="36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CA31159-8F5E-D44A-8204-617CFD19C043}"/>
              </a:ext>
            </a:extLst>
          </p:cNvPr>
          <p:cNvSpPr/>
          <p:nvPr/>
        </p:nvSpPr>
        <p:spPr>
          <a:xfrm>
            <a:off x="7048826" y="2444326"/>
            <a:ext cx="2286976" cy="89809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Bǎojiālìyà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保加利亚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E6256E4-13F2-034E-9118-E679060128D2}"/>
              </a:ext>
            </a:extLst>
          </p:cNvPr>
          <p:cNvSpPr/>
          <p:nvPr/>
        </p:nvSpPr>
        <p:spPr>
          <a:xfrm>
            <a:off x="7057281" y="3457665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Bǐlìshí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比利时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A0C7C3-AD95-454F-92D0-B437FD67C44C}"/>
              </a:ext>
            </a:extLst>
          </p:cNvPr>
          <p:cNvSpPr/>
          <p:nvPr/>
        </p:nvSpPr>
        <p:spPr>
          <a:xfrm>
            <a:off x="7035000" y="4538399"/>
            <a:ext cx="2286976" cy="9512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Āijí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埃及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E85C67-C660-A142-B733-630A730501F3}"/>
              </a:ext>
            </a:extLst>
          </p:cNvPr>
          <p:cNvSpPr/>
          <p:nvPr/>
        </p:nvSpPr>
        <p:spPr>
          <a:xfrm>
            <a:off x="7035000" y="5631348"/>
            <a:ext cx="2286976" cy="95126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Jiānádà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加拿大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3" name="21 Church Road 40" descr="21 Church Road 40">
            <a:hlinkClick r:id="" action="ppaction://media"/>
            <a:extLst>
              <a:ext uri="{FF2B5EF4-FFF2-40B4-BE49-F238E27FC236}">
                <a16:creationId xmlns:a16="http://schemas.microsoft.com/office/drawing/2014/main" id="{7303BD4E-B38A-3746-9824-AD49DB3181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4a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11024331" y="3495294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3200" dirty="0"/>
              <a:t>?</a:t>
            </a:r>
            <a:endParaRPr lang="en-US" sz="32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7F7DAF-6417-CF43-A46D-068D722B07F7}"/>
              </a:ext>
            </a:extLst>
          </p:cNvPr>
          <p:cNvSpPr/>
          <p:nvPr/>
        </p:nvSpPr>
        <p:spPr>
          <a:xfrm>
            <a:off x="6638009" y="3173711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nǎr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哪儿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where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16C4AF-4ED9-F94B-A1B1-4D7225AAB406}"/>
              </a:ext>
            </a:extLst>
          </p:cNvPr>
          <p:cNvSpPr/>
          <p:nvPr/>
        </p:nvSpPr>
        <p:spPr>
          <a:xfrm>
            <a:off x="4605937" y="3173711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E1F58270-91FE-A941-82AF-651079B96FAD}"/>
              </a:ext>
            </a:extLst>
          </p:cNvPr>
          <p:cNvSpPr/>
          <p:nvPr/>
        </p:nvSpPr>
        <p:spPr>
          <a:xfrm>
            <a:off x="9134668" y="3173711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gōngzuò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工作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work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857897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7DCE81-CB91-5349-A8EA-3829372DC14F}"/>
              </a:ext>
            </a:extLst>
          </p:cNvPr>
          <p:cNvSpPr/>
          <p:nvPr/>
        </p:nvSpPr>
        <p:spPr>
          <a:xfrm>
            <a:off x="2291053" y="236140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46837-C759-8041-A844-19A47D24905F}"/>
              </a:ext>
            </a:extLst>
          </p:cNvPr>
          <p:cNvSpPr/>
          <p:nvPr/>
        </p:nvSpPr>
        <p:spPr>
          <a:xfrm>
            <a:off x="2291053" y="9653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3E9D7-4513-A04E-81E0-1BA71B56E593}"/>
              </a:ext>
            </a:extLst>
          </p:cNvPr>
          <p:cNvSpPr/>
          <p:nvPr/>
        </p:nvSpPr>
        <p:spPr>
          <a:xfrm>
            <a:off x="2291054" y="37876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560A2C-1F04-7D4E-A22F-C950801C0FE8}"/>
              </a:ext>
            </a:extLst>
          </p:cNvPr>
          <p:cNvSpPr/>
          <p:nvPr/>
        </p:nvSpPr>
        <p:spPr>
          <a:xfrm>
            <a:off x="2291055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B6F71B3-C0A7-8E43-B1B3-292EDA63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4b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EACBEA-F123-1449-A845-ED3FB3BC6AF8}"/>
              </a:ext>
            </a:extLst>
          </p:cNvPr>
          <p:cNvSpPr txBox="1"/>
          <p:nvPr/>
        </p:nvSpPr>
        <p:spPr>
          <a:xfrm>
            <a:off x="11024331" y="3495294"/>
            <a:ext cx="284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US" sz="3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16C4AF-4ED9-F94B-A1B1-4D7225AAB406}"/>
              </a:ext>
            </a:extLst>
          </p:cNvPr>
          <p:cNvSpPr/>
          <p:nvPr/>
        </p:nvSpPr>
        <p:spPr>
          <a:xfrm>
            <a:off x="4633636" y="3158517"/>
            <a:ext cx="1220631" cy="1227944"/>
          </a:xfrm>
          <a:prstGeom prst="rect">
            <a:avLst/>
          </a:prstGeom>
          <a:ln w="25400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zài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在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/on/at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E1F58270-91FE-A941-82AF-651079B96FAD}"/>
              </a:ext>
            </a:extLst>
          </p:cNvPr>
          <p:cNvSpPr/>
          <p:nvPr/>
        </p:nvSpPr>
        <p:spPr>
          <a:xfrm>
            <a:off x="9134668" y="3173711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gōngzuò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工作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work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89972AB-1517-2D40-8903-A08B46501A6A}"/>
              </a:ext>
            </a:extLst>
          </p:cNvPr>
          <p:cNvSpPr/>
          <p:nvPr/>
        </p:nvSpPr>
        <p:spPr>
          <a:xfrm>
            <a:off x="6967787" y="2013055"/>
            <a:ext cx="1920016" cy="11523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xuéxiào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学校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school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9894E9-D079-2B4A-AE81-228E913D5B3C}"/>
              </a:ext>
            </a:extLst>
          </p:cNvPr>
          <p:cNvSpPr/>
          <p:nvPr/>
        </p:nvSpPr>
        <p:spPr>
          <a:xfrm>
            <a:off x="6967787" y="4421085"/>
            <a:ext cx="1920017" cy="113824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 err="1">
                <a:solidFill>
                  <a:schemeClr val="bg1"/>
                </a:solidFill>
                <a:ea typeface="Kai" pitchFamily="2" charset="-122"/>
              </a:rPr>
              <a:t>cāngtīng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餐厅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restaurant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FC478C5-D11E-0B4C-93B4-205BC2865B35}"/>
              </a:ext>
            </a:extLst>
          </p:cNvPr>
          <p:cNvSpPr/>
          <p:nvPr/>
        </p:nvSpPr>
        <p:spPr>
          <a:xfrm>
            <a:off x="6967787" y="3217070"/>
            <a:ext cx="1920016" cy="11523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yīyuàn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医院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hospital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E677B8-6E8F-2440-8B7B-7FA028329F7A}"/>
              </a:ext>
            </a:extLst>
          </p:cNvPr>
          <p:cNvSpPr/>
          <p:nvPr/>
        </p:nvSpPr>
        <p:spPr>
          <a:xfrm>
            <a:off x="6967788" y="5611016"/>
            <a:ext cx="1920016" cy="113824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  <a:ea typeface="Kai" pitchFamily="2" charset="-122"/>
              </a:rPr>
              <a:t>jǐngchájú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警察局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police</a:t>
            </a:r>
            <a:r>
              <a:rPr lang="zh-CN" alt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ea typeface="Kaiti TC" panose="02010600040101010101" pitchFamily="2" charset="-120"/>
              </a:rPr>
              <a:t>station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09A5E04-7EDE-154F-BAA8-21D841DF55C5}"/>
              </a:ext>
            </a:extLst>
          </p:cNvPr>
          <p:cNvSpPr/>
          <p:nvPr/>
        </p:nvSpPr>
        <p:spPr>
          <a:xfrm>
            <a:off x="6967787" y="895856"/>
            <a:ext cx="1920016" cy="106551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jiā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家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home</a:t>
            </a:r>
          </a:p>
        </p:txBody>
      </p:sp>
    </p:spTree>
    <p:extLst>
      <p:ext uri="{BB962C8B-B14F-4D97-AF65-F5344CB8AC3E}">
        <p14:creationId xmlns:p14="http://schemas.microsoft.com/office/powerpoint/2010/main" val="26077257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5" name="Picture 14" descr="A person wearing a white coat and stethoscope&#10;&#10;Description automatically generated with medium confidence">
            <a:extLst>
              <a:ext uri="{FF2B5EF4-FFF2-40B4-BE49-F238E27FC236}">
                <a16:creationId xmlns:a16="http://schemas.microsoft.com/office/drawing/2014/main" id="{C4AD56AD-B9E2-324B-B589-AE1B3B6664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40" r="4199" b="2"/>
          <a:stretch/>
        </p:blipFill>
        <p:spPr>
          <a:xfrm>
            <a:off x="196731" y="170453"/>
            <a:ext cx="3794884" cy="6517096"/>
          </a:xfrm>
          <a:prstGeom prst="rect">
            <a:avLst/>
          </a:prstGeom>
        </p:spPr>
      </p:pic>
      <p:pic>
        <p:nvPicPr>
          <p:cNvPr id="11" name="Picture 10" descr="A picture containing person, male&#10;&#10;Description automatically generated">
            <a:extLst>
              <a:ext uri="{FF2B5EF4-FFF2-40B4-BE49-F238E27FC236}">
                <a16:creationId xmlns:a16="http://schemas.microsoft.com/office/drawing/2014/main" id="{D6672491-DB03-364B-AE73-1E7E461C22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748" r="-3" b="29370"/>
          <a:stretch/>
        </p:blipFill>
        <p:spPr>
          <a:xfrm>
            <a:off x="4184141" y="165371"/>
            <a:ext cx="3826711" cy="3176540"/>
          </a:xfrm>
          <a:prstGeom prst="rect">
            <a:avLst/>
          </a:prstGeom>
        </p:spPr>
      </p:pic>
      <p:pic>
        <p:nvPicPr>
          <p:cNvPr id="13" name="Picture 12" descr="A police officer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F2CE8751-987C-7E44-8CA1-07A25C8A840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9726" r="-4" b="-4"/>
          <a:stretch/>
        </p:blipFill>
        <p:spPr>
          <a:xfrm>
            <a:off x="8193992" y="159910"/>
            <a:ext cx="3826711" cy="3181966"/>
          </a:xfrm>
          <a:prstGeom prst="rect">
            <a:avLst/>
          </a:prstGeom>
        </p:spPr>
      </p:pic>
      <p:pic>
        <p:nvPicPr>
          <p:cNvPr id="7" name="Picture 6" descr="A picture containing person&#10;&#10;Description automatically generated">
            <a:extLst>
              <a:ext uri="{FF2B5EF4-FFF2-40B4-BE49-F238E27FC236}">
                <a16:creationId xmlns:a16="http://schemas.microsoft.com/office/drawing/2014/main" id="{B9446794-BE8B-4045-B53B-0646038F093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5850" r="3710" b="4"/>
          <a:stretch/>
        </p:blipFill>
        <p:spPr>
          <a:xfrm>
            <a:off x="4184141" y="3512234"/>
            <a:ext cx="3826711" cy="3175314"/>
          </a:xfrm>
          <a:prstGeom prst="rect">
            <a:avLst/>
          </a:prstGeom>
        </p:spPr>
      </p:pic>
      <p:pic>
        <p:nvPicPr>
          <p:cNvPr id="12" name="Picture 11" descr="A picture containing person, person, clothing, wall&#10;&#10;Description automatically generated">
            <a:extLst>
              <a:ext uri="{FF2B5EF4-FFF2-40B4-BE49-F238E27FC236}">
                <a16:creationId xmlns:a16="http://schemas.microsoft.com/office/drawing/2014/main" id="{160F88E0-2F91-2249-8EB5-2AE78E1B6B86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r="2" b="16861"/>
          <a:stretch/>
        </p:blipFill>
        <p:spPr>
          <a:xfrm>
            <a:off x="8193992" y="3505966"/>
            <a:ext cx="3826711" cy="31815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8C77E3-251E-AC48-AAF3-9960EAFEC2F6}"/>
              </a:ext>
            </a:extLst>
          </p:cNvPr>
          <p:cNvSpPr txBox="1"/>
          <p:nvPr/>
        </p:nvSpPr>
        <p:spPr>
          <a:xfrm>
            <a:off x="5546716" y="6487493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www.flickr.com/photos/dfid/488465914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CCAC174-719D-A446-B1D7-69270436E7FE}"/>
              </a:ext>
            </a:extLst>
          </p:cNvPr>
          <p:cNvSpPr txBox="1"/>
          <p:nvPr/>
        </p:nvSpPr>
        <p:spPr>
          <a:xfrm>
            <a:off x="9413899" y="3141821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7" tooltip="http://www.flickr.com/photos/westmidlandspolice/744670944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0AAF19-2E3D-5648-801E-07434413BAAD}"/>
              </a:ext>
            </a:extLst>
          </p:cNvPr>
          <p:cNvSpPr txBox="1"/>
          <p:nvPr/>
        </p:nvSpPr>
        <p:spPr>
          <a:xfrm>
            <a:off x="1527479" y="6487494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2020.igem.org/Team:NJU-China/Human_Practic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39BAD4-6120-F44F-A802-C36542B3151F}"/>
              </a:ext>
            </a:extLst>
          </p:cNvPr>
          <p:cNvSpPr txBox="1"/>
          <p:nvPr/>
        </p:nvSpPr>
        <p:spPr>
          <a:xfrm>
            <a:off x="5384812" y="3141856"/>
            <a:ext cx="262604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pngimg.com/download/3884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3536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zhōngyī</a:t>
            </a:r>
            <a:r>
              <a:rPr lang="en-US" altLang="zh-CN" sz="7100">
                <a:solidFill>
                  <a:srgbClr val="00B050"/>
                </a:solidFill>
                <a:ea typeface="Kai" pitchFamily="2" charset="-122"/>
              </a:rPr>
              <a:t> 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中医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A picture containing indoor, meal&#10;&#10;Description automatically generated">
            <a:extLst>
              <a:ext uri="{FF2B5EF4-FFF2-40B4-BE49-F238E27FC236}">
                <a16:creationId xmlns:a16="http://schemas.microsoft.com/office/drawing/2014/main" id="{4417812B-20AE-F54F-96CF-94E04E424BF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864" r="16911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2" name="21 Church Road 41" descr="21 Church Road 41">
            <a:hlinkClick r:id="" action="ppaction://media"/>
            <a:extLst>
              <a:ext uri="{FF2B5EF4-FFF2-40B4-BE49-F238E27FC236}">
                <a16:creationId xmlns:a16="http://schemas.microsoft.com/office/drawing/2014/main" id="{0488385A-5F2D-8944-8ED9-B2458D357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310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5862B8-3245-4F4A-8885-02AA4CAEB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xīyī</a:t>
            </a:r>
            <a:r>
              <a:rPr lang="en-US" altLang="zh-CN" sz="7100">
                <a:solidFill>
                  <a:srgbClr val="00B050"/>
                </a:solidFill>
                <a:ea typeface="Kai" pitchFamily="2" charset="-122"/>
              </a:rPr>
              <a:t> 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西医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E3343CDF-4BFC-254F-A722-7085F01F31B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719" r="18304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3BFB8D-35D1-8949-9E68-BF33EC1DAB93}"/>
              </a:ext>
            </a:extLst>
          </p:cNvPr>
          <p:cNvSpPr txBox="1"/>
          <p:nvPr/>
        </p:nvSpPr>
        <p:spPr>
          <a:xfrm>
            <a:off x="9562754" y="6858000"/>
            <a:ext cx="2629246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theconversation.com/why-are-some-generic-drugs-getting-so-expensive-3560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1 Church Road 42" descr="21 Church Road 42">
            <a:hlinkClick r:id="" action="ppaction://media"/>
            <a:extLst>
              <a:ext uri="{FF2B5EF4-FFF2-40B4-BE49-F238E27FC236}">
                <a16:creationId xmlns:a16="http://schemas.microsoft.com/office/drawing/2014/main" id="{0D8674CD-4BF1-C244-8F28-E64AAD8C2C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66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yt5s.com-Chinese Medicine" descr="yt5s.com-Chinese Medicine">
            <a:hlinkClick r:id="" action="ppaction://media"/>
            <a:extLst>
              <a:ext uri="{FF2B5EF4-FFF2-40B4-BE49-F238E27FC236}">
                <a16:creationId xmlns:a16="http://schemas.microsoft.com/office/drawing/2014/main" id="{94BAAA52-B27D-0F42-A38E-DA224C5328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3" y="635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7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8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4996</TotalTime>
  <Words>545</Words>
  <Application>Microsoft Macintosh PowerPoint</Application>
  <PresentationFormat>Widescreen</PresentationFormat>
  <Paragraphs>281</Paragraphs>
  <Slides>31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Kai</vt:lpstr>
      <vt:lpstr>KaiTi</vt:lpstr>
      <vt:lpstr>Kaiti TC</vt:lpstr>
      <vt:lpstr>Arial</vt:lpstr>
      <vt:lpstr>Avenir Next LT Pro</vt:lpstr>
      <vt:lpstr>Sagona Book</vt:lpstr>
      <vt:lpstr>The Hand Extrablack</vt:lpstr>
      <vt:lpstr>Times New Roman</vt:lpstr>
      <vt:lpstr>BlobVTI</vt:lpstr>
      <vt:lpstr>tones and colours </vt:lpstr>
      <vt:lpstr>for example</vt:lpstr>
      <vt:lpstr>工作和地点 swyddi a lleoliadau jobs and locations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sentence builder 1</vt:lpstr>
      <vt:lpstr>sentence builder 2</vt:lpstr>
      <vt:lpstr>pair work </vt:lpstr>
      <vt:lpstr>休息一下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sentence builder 3a</vt:lpstr>
      <vt:lpstr>sentence builder 3b</vt:lpstr>
      <vt:lpstr>pair work </vt:lpstr>
      <vt:lpstr>PowerPoint Presentation</vt:lpstr>
      <vt:lpstr>PowerPoint Presentation</vt:lpstr>
      <vt:lpstr>sentence builder 4a</vt:lpstr>
      <vt:lpstr>sentence builder 4b</vt:lpstr>
      <vt:lpstr>PowerPoint Presentation</vt:lpstr>
      <vt:lpstr>PowerPoint Presentation</vt:lpstr>
      <vt:lpstr>PowerPoint Presentation</vt:lpstr>
      <vt:lpstr>PowerPoint Presentation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107</cp:revision>
  <dcterms:created xsi:type="dcterms:W3CDTF">2021-09-16T13:00:24Z</dcterms:created>
  <dcterms:modified xsi:type="dcterms:W3CDTF">2022-01-10T14:46:00Z</dcterms:modified>
</cp:coreProperties>
</file>