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3" r:id="rId3"/>
    <p:sldId id="265" r:id="rId4"/>
    <p:sldId id="266" r:id="rId5"/>
    <p:sldId id="267" r:id="rId6"/>
    <p:sldId id="264" r:id="rId7"/>
    <p:sldId id="259" r:id="rId8"/>
    <p:sldId id="260" r:id="rId9"/>
    <p:sldId id="261" r:id="rId10"/>
    <p:sldId id="262" r:id="rId11"/>
    <p:sldId id="268" r:id="rId12"/>
    <p:sldId id="269" r:id="rId13"/>
    <p:sldId id="270" r:id="rId14"/>
    <p:sldId id="271" r:id="rId15"/>
    <p:sldId id="273" r:id="rId16"/>
    <p:sldId id="27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p:scale>
          <a:sx n="90" d="100"/>
          <a:sy n="90" d="100"/>
        </p:scale>
        <p:origin x="942" y="13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5866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805023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2339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576761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057789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599038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558394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pPr/>
              <a:t>30/05/2019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98567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320370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003372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727481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defTabSz="457200"/>
            <a:fld id="{8C0F11AC-ED79-489B-AB56-40868A929356}" type="datetimeFigureOut">
              <a:rPr lang="en-GB" smtClean="0"/>
              <a:pPr defTabSz="457200"/>
              <a:t>30/05/2019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defTabSz="457200"/>
            <a:fld id="{77F6761A-60D9-4D11-BDEB-AFA01E645AB6}" type="slidenum">
              <a:rPr lang="en-GB" smtClean="0"/>
              <a:pPr defTabSz="45720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76768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www.maicar.com/GML/TCSummaries.html" TargetMode="External"/><Relationship Id="rId2" Type="http://schemas.openxmlformats.org/officeDocument/2006/relationships/image" Target="../media/image7.png"/><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a:xfrm>
            <a:off x="822960" y="4455621"/>
            <a:ext cx="7770322" cy="1143000"/>
          </a:xfrm>
        </p:spPr>
        <p:txBody>
          <a:bodyPr>
            <a:normAutofit/>
          </a:bodyPr>
          <a:lstStyle/>
          <a:p>
            <a:r>
              <a:rPr lang="en-GB" dirty="0" smtClean="0"/>
              <a:t>The Trojan war </a:t>
            </a:r>
          </a:p>
          <a:p>
            <a:r>
              <a:rPr lang="en-GB" dirty="0" smtClean="0"/>
              <a:t>(HPAH4002)</a:t>
            </a:r>
            <a:endParaRPr lang="en-GB" dirty="0"/>
          </a:p>
        </p:txBody>
      </p:sp>
    </p:spTree>
    <p:extLst>
      <p:ext uri="{BB962C8B-B14F-4D97-AF65-F5344CB8AC3E}">
        <p14:creationId xmlns:p14="http://schemas.microsoft.com/office/powerpoint/2010/main" val="42849161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640081" y="2888488"/>
            <a:ext cx="7697584"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sz="4700" b="1" dirty="0" smtClean="0"/>
              <a:t>Background and Outline </a:t>
            </a:r>
            <a:endParaRPr lang="en-GB" sz="4700" b="1" dirty="0"/>
          </a:p>
        </p:txBody>
      </p:sp>
    </p:spTree>
    <p:extLst>
      <p:ext uri="{BB962C8B-B14F-4D97-AF65-F5344CB8AC3E}">
        <p14:creationId xmlns:p14="http://schemas.microsoft.com/office/powerpoint/2010/main" val="35138118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8145" y="286604"/>
            <a:ext cx="8177644" cy="1450757"/>
          </a:xfrm>
        </p:spPr>
        <p:txBody>
          <a:bodyPr/>
          <a:lstStyle/>
          <a:p>
            <a:r>
              <a:rPr lang="en-GB" b="1" dirty="0" smtClean="0"/>
              <a:t>Background: Leda and the Swan</a:t>
            </a:r>
            <a:endParaRPr lang="en-GB" b="1" dirty="0"/>
          </a:p>
        </p:txBody>
      </p:sp>
      <p:sp>
        <p:nvSpPr>
          <p:cNvPr id="3" name="Content Placeholder 2"/>
          <p:cNvSpPr>
            <a:spLocks noGrp="1"/>
          </p:cNvSpPr>
          <p:nvPr>
            <p:ph idx="1"/>
          </p:nvPr>
        </p:nvSpPr>
        <p:spPr>
          <a:xfrm>
            <a:off x="280555" y="1984664"/>
            <a:ext cx="4675910" cy="4665518"/>
          </a:xfrm>
        </p:spPr>
        <p:txBody>
          <a:bodyPr/>
          <a:lstStyle/>
          <a:p>
            <a:pPr>
              <a:buFont typeface="Arial" panose="020B0604020202020204" pitchFamily="34" charset="0"/>
              <a:buChar char="•"/>
            </a:pPr>
            <a:r>
              <a:rPr lang="en-GB" sz="2200" dirty="0" smtClean="0"/>
              <a:t> Leda</a:t>
            </a:r>
            <a:r>
              <a:rPr lang="en-GB" sz="2200" dirty="0"/>
              <a:t>, wife of </a:t>
            </a:r>
            <a:r>
              <a:rPr lang="en-GB" sz="2200" dirty="0" err="1"/>
              <a:t>Tyndareus</a:t>
            </a:r>
            <a:r>
              <a:rPr lang="en-GB" sz="2200" dirty="0"/>
              <a:t> of Sparta bears two children by Zeus, disguised as a swan:</a:t>
            </a:r>
          </a:p>
          <a:p>
            <a:pPr lvl="1">
              <a:buFont typeface="Arial" panose="020B0604020202020204" pitchFamily="34" charset="0"/>
              <a:buChar char="•"/>
            </a:pPr>
            <a:r>
              <a:rPr lang="en-GB" dirty="0" smtClean="0"/>
              <a:t> </a:t>
            </a:r>
            <a:r>
              <a:rPr lang="en-GB" sz="2000" dirty="0" smtClean="0"/>
              <a:t>Castor </a:t>
            </a:r>
            <a:r>
              <a:rPr lang="en-GB" sz="2000" dirty="0"/>
              <a:t>(the father is </a:t>
            </a:r>
            <a:r>
              <a:rPr lang="en-GB" sz="2000" dirty="0" err="1"/>
              <a:t>Tyndareus</a:t>
            </a:r>
            <a:r>
              <a:rPr lang="en-GB" sz="2000" dirty="0"/>
              <a:t>), and Pollux (together: the </a:t>
            </a:r>
            <a:r>
              <a:rPr lang="en-GB" sz="2000" dirty="0" err="1"/>
              <a:t>Dioscurii</a:t>
            </a:r>
            <a:r>
              <a:rPr lang="en-GB" sz="2000" dirty="0"/>
              <a:t>)</a:t>
            </a:r>
          </a:p>
          <a:p>
            <a:pPr lvl="1">
              <a:buFont typeface="Arial" panose="020B0604020202020204" pitchFamily="34" charset="0"/>
              <a:buChar char="•"/>
            </a:pPr>
            <a:r>
              <a:rPr lang="en-GB" sz="2000" dirty="0" smtClean="0"/>
              <a:t> Helen</a:t>
            </a:r>
            <a:r>
              <a:rPr lang="en-GB" sz="2000" dirty="0"/>
              <a:t>, and </a:t>
            </a:r>
            <a:r>
              <a:rPr lang="en-GB" sz="2000" dirty="0" smtClean="0"/>
              <a:t>Clytemnestra </a:t>
            </a:r>
            <a:r>
              <a:rPr lang="en-GB" sz="2000" dirty="0"/>
              <a:t>(with </a:t>
            </a:r>
            <a:r>
              <a:rPr lang="en-GB" sz="2000" dirty="0" err="1"/>
              <a:t>Tyndareus</a:t>
            </a:r>
            <a:r>
              <a:rPr lang="en-GB" sz="2000" dirty="0" smtClean="0"/>
              <a:t>)</a:t>
            </a:r>
          </a:p>
          <a:p>
            <a:pPr lvl="1">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sz="2200" dirty="0" smtClean="0"/>
              <a:t>‘[…] </a:t>
            </a:r>
            <a:r>
              <a:rPr lang="en-GB" sz="2200" dirty="0"/>
              <a:t>all the suitors swear an oath that they would come to the aid of the chosen bridegroom if he were ever injured by another with regard to his </a:t>
            </a:r>
            <a:r>
              <a:rPr lang="en-GB" sz="2200" dirty="0" smtClean="0"/>
              <a:t>marriage’ – </a:t>
            </a:r>
            <a:r>
              <a:rPr lang="en-GB" sz="2200" dirty="0" err="1" smtClean="0"/>
              <a:t>Apollod</a:t>
            </a:r>
            <a:r>
              <a:rPr lang="en-GB" sz="2200" dirty="0"/>
              <a:t>. </a:t>
            </a:r>
            <a:r>
              <a:rPr lang="en-GB" sz="2200" i="1" dirty="0"/>
              <a:t>Bibl</a:t>
            </a:r>
            <a:r>
              <a:rPr lang="en-GB" sz="2200" dirty="0"/>
              <a:t>. </a:t>
            </a:r>
            <a:r>
              <a:rPr lang="en-GB" sz="2200" dirty="0" smtClean="0"/>
              <a:t>3.11.</a:t>
            </a:r>
            <a:endParaRPr lang="en-GB" sz="2200" dirty="0"/>
          </a:p>
          <a:p>
            <a:endParaRPr lang="en-GB" dirty="0"/>
          </a:p>
        </p:txBody>
      </p:sp>
      <p:pic>
        <p:nvPicPr>
          <p:cNvPr id="4" name="Picture 3"/>
          <p:cNvPicPr>
            <a:picLocks noChangeAspect="1"/>
          </p:cNvPicPr>
          <p:nvPr/>
        </p:nvPicPr>
        <p:blipFill>
          <a:blip r:embed="rId2"/>
          <a:stretch>
            <a:fillRect/>
          </a:stretch>
        </p:blipFill>
        <p:spPr>
          <a:xfrm>
            <a:off x="5067873" y="2109356"/>
            <a:ext cx="3857916" cy="3420686"/>
          </a:xfrm>
          <a:prstGeom prst="rect">
            <a:avLst/>
          </a:prstGeom>
        </p:spPr>
      </p:pic>
      <p:sp>
        <p:nvSpPr>
          <p:cNvPr id="5" name="TextBox 4"/>
          <p:cNvSpPr txBox="1"/>
          <p:nvPr/>
        </p:nvSpPr>
        <p:spPr>
          <a:xfrm>
            <a:off x="5067873" y="5640427"/>
            <a:ext cx="3857916" cy="73866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Mould-made pottery lamp, Leda and the Swan, Cupid stands behind, below Leda is a large egg, c. AD 40-70, Italy, British Museum. </a:t>
            </a:r>
            <a:endParaRPr lang="en-GB" sz="1400" dirty="0"/>
          </a:p>
        </p:txBody>
      </p:sp>
    </p:spTree>
    <p:extLst>
      <p:ext uri="{BB962C8B-B14F-4D97-AF65-F5344CB8AC3E}">
        <p14:creationId xmlns:p14="http://schemas.microsoft.com/office/powerpoint/2010/main" val="20418937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judgement of Paris and abduction of Helen</a:t>
            </a:r>
            <a:endParaRPr lang="en-GB" b="1" dirty="0"/>
          </a:p>
        </p:txBody>
      </p:sp>
      <p:sp>
        <p:nvSpPr>
          <p:cNvPr id="4" name="Content Placeholder 3"/>
          <p:cNvSpPr>
            <a:spLocks noGrp="1"/>
          </p:cNvSpPr>
          <p:nvPr>
            <p:ph sz="half" idx="1"/>
          </p:nvPr>
        </p:nvSpPr>
        <p:spPr>
          <a:xfrm>
            <a:off x="124691" y="1845734"/>
            <a:ext cx="4401589" cy="4023360"/>
          </a:xfrm>
        </p:spPr>
        <p:txBody>
          <a:bodyPr/>
          <a:lstStyle/>
          <a:p>
            <a:r>
              <a:rPr lang="en-GB" dirty="0"/>
              <a:t>“Eris threw an apple in front of Hera, Athene, and Aphrodite as a prize for the most beautiful, and Zeus instructed Hermes to take them to Alexander (Paris) on Mount Ida, to be judged by him for their beauty.” – </a:t>
            </a:r>
            <a:r>
              <a:rPr lang="en-GB" b="1" dirty="0" err="1"/>
              <a:t>Apollod</a:t>
            </a:r>
            <a:r>
              <a:rPr lang="en-GB" b="1" dirty="0"/>
              <a:t>. </a:t>
            </a:r>
            <a:r>
              <a:rPr lang="en-GB" b="1" i="1" dirty="0"/>
              <a:t>Bibl</a:t>
            </a:r>
            <a:r>
              <a:rPr lang="en-GB" b="1" dirty="0"/>
              <a:t>. </a:t>
            </a:r>
            <a:r>
              <a:rPr lang="en-GB" b="1" dirty="0" err="1"/>
              <a:t>Epit</a:t>
            </a:r>
            <a:r>
              <a:rPr lang="en-GB" b="1" dirty="0"/>
              <a:t>. </a:t>
            </a:r>
            <a:r>
              <a:rPr lang="en-GB" b="1" dirty="0" smtClean="0"/>
              <a:t>3</a:t>
            </a:r>
            <a:r>
              <a:rPr lang="en-GB" dirty="0" smtClean="0"/>
              <a:t>.</a:t>
            </a:r>
            <a:endParaRPr lang="en-GB" dirty="0"/>
          </a:p>
          <a:p>
            <a:endParaRPr lang="en-GB" dirty="0"/>
          </a:p>
        </p:txBody>
      </p:sp>
      <p:pic>
        <p:nvPicPr>
          <p:cNvPr id="24" name="Content Placeholder 23"/>
          <p:cNvPicPr>
            <a:picLocks noGrp="1" noChangeAspect="1"/>
          </p:cNvPicPr>
          <p:nvPr>
            <p:ph sz="half" idx="2"/>
          </p:nvPr>
        </p:nvPicPr>
        <p:blipFill>
          <a:blip r:embed="rId2"/>
          <a:stretch>
            <a:fillRect/>
          </a:stretch>
        </p:blipFill>
        <p:spPr>
          <a:xfrm>
            <a:off x="4931970" y="3418609"/>
            <a:ext cx="3967357" cy="3139790"/>
          </a:xfrm>
          <a:prstGeom prst="rect">
            <a:avLst/>
          </a:prstGeom>
        </p:spPr>
      </p:pic>
      <p:pic>
        <p:nvPicPr>
          <p:cNvPr id="6" name="Picture 5"/>
          <p:cNvPicPr>
            <a:picLocks noChangeAspect="1"/>
          </p:cNvPicPr>
          <p:nvPr/>
        </p:nvPicPr>
        <p:blipFill>
          <a:blip r:embed="rId3"/>
          <a:stretch>
            <a:fillRect/>
          </a:stretch>
        </p:blipFill>
        <p:spPr>
          <a:xfrm>
            <a:off x="301337" y="3628814"/>
            <a:ext cx="3837882" cy="2696752"/>
          </a:xfrm>
          <a:prstGeom prst="rect">
            <a:avLst/>
          </a:prstGeom>
        </p:spPr>
      </p:pic>
      <p:cxnSp>
        <p:nvCxnSpPr>
          <p:cNvPr id="8" name="Straight Arrow Connector 7"/>
          <p:cNvCxnSpPr/>
          <p:nvPr/>
        </p:nvCxnSpPr>
        <p:spPr>
          <a:xfrm flipH="1" flipV="1">
            <a:off x="1828800" y="5530920"/>
            <a:ext cx="391478" cy="526980"/>
          </a:xfrm>
          <a:prstGeom prst="straightConnector1">
            <a:avLst/>
          </a:prstGeom>
          <a:ln w="38100">
            <a:solidFill>
              <a:srgbClr val="92D05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823417" y="5595748"/>
            <a:ext cx="495515" cy="397323"/>
          </a:xfrm>
          <a:prstGeom prst="straightConnector1">
            <a:avLst/>
          </a:prstGeom>
          <a:ln w="38100">
            <a:solidFill>
              <a:srgbClr val="92D05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831362" y="4977191"/>
            <a:ext cx="239812" cy="329632"/>
          </a:xfrm>
          <a:prstGeom prst="straightConnector1">
            <a:avLst/>
          </a:prstGeom>
          <a:ln w="38100">
            <a:solidFill>
              <a:srgbClr val="92D05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H="1" flipV="1">
            <a:off x="2788270" y="5076726"/>
            <a:ext cx="474475" cy="590867"/>
          </a:xfrm>
          <a:prstGeom prst="straightConnector1">
            <a:avLst/>
          </a:prstGeom>
          <a:ln w="38100">
            <a:solidFill>
              <a:srgbClr val="92D05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3140388" y="5623739"/>
            <a:ext cx="631776" cy="369332"/>
          </a:xfrm>
          <a:prstGeom prst="rect">
            <a:avLst/>
          </a:prstGeom>
          <a:noFill/>
        </p:spPr>
        <p:txBody>
          <a:bodyPr wrap="none" rtlCol="0">
            <a:spAutoFit/>
          </a:bodyPr>
          <a:lstStyle/>
          <a:p>
            <a:r>
              <a:rPr lang="en-GB" dirty="0" smtClean="0">
                <a:solidFill>
                  <a:srgbClr val="92D050"/>
                </a:solidFill>
              </a:rPr>
              <a:t>Paris</a:t>
            </a:r>
            <a:endParaRPr lang="en-GB" dirty="0">
              <a:solidFill>
                <a:srgbClr val="92D050"/>
              </a:solidFill>
            </a:endParaRPr>
          </a:p>
        </p:txBody>
      </p:sp>
      <p:sp>
        <p:nvSpPr>
          <p:cNvPr id="19" name="TextBox 18"/>
          <p:cNvSpPr txBox="1"/>
          <p:nvPr/>
        </p:nvSpPr>
        <p:spPr>
          <a:xfrm>
            <a:off x="2193777" y="5956234"/>
            <a:ext cx="630365" cy="369332"/>
          </a:xfrm>
          <a:prstGeom prst="rect">
            <a:avLst/>
          </a:prstGeom>
          <a:noFill/>
        </p:spPr>
        <p:txBody>
          <a:bodyPr wrap="none" rtlCol="0">
            <a:spAutoFit/>
          </a:bodyPr>
          <a:lstStyle/>
          <a:p>
            <a:r>
              <a:rPr lang="en-GB" dirty="0" smtClean="0">
                <a:solidFill>
                  <a:srgbClr val="92D050"/>
                </a:solidFill>
              </a:rPr>
              <a:t>Hera</a:t>
            </a:r>
            <a:endParaRPr lang="en-GB" dirty="0">
              <a:solidFill>
                <a:srgbClr val="92D050"/>
              </a:solidFill>
            </a:endParaRPr>
          </a:p>
        </p:txBody>
      </p:sp>
      <p:sp>
        <p:nvSpPr>
          <p:cNvPr id="20" name="TextBox 19"/>
          <p:cNvSpPr txBox="1"/>
          <p:nvPr/>
        </p:nvSpPr>
        <p:spPr>
          <a:xfrm>
            <a:off x="398098" y="5912664"/>
            <a:ext cx="858505" cy="369332"/>
          </a:xfrm>
          <a:prstGeom prst="rect">
            <a:avLst/>
          </a:prstGeom>
          <a:noFill/>
        </p:spPr>
        <p:txBody>
          <a:bodyPr wrap="none" rtlCol="0">
            <a:spAutoFit/>
          </a:bodyPr>
          <a:lstStyle/>
          <a:p>
            <a:r>
              <a:rPr lang="en-GB" dirty="0" smtClean="0">
                <a:solidFill>
                  <a:srgbClr val="92D050"/>
                </a:solidFill>
              </a:rPr>
              <a:t>Athena</a:t>
            </a:r>
            <a:endParaRPr lang="en-GB" dirty="0">
              <a:solidFill>
                <a:srgbClr val="92D050"/>
              </a:solidFill>
            </a:endParaRPr>
          </a:p>
        </p:txBody>
      </p:sp>
      <p:sp>
        <p:nvSpPr>
          <p:cNvPr id="21" name="TextBox 20"/>
          <p:cNvSpPr txBox="1"/>
          <p:nvPr/>
        </p:nvSpPr>
        <p:spPr>
          <a:xfrm>
            <a:off x="269253" y="5204631"/>
            <a:ext cx="1124219" cy="369332"/>
          </a:xfrm>
          <a:prstGeom prst="rect">
            <a:avLst/>
          </a:prstGeom>
          <a:noFill/>
        </p:spPr>
        <p:txBody>
          <a:bodyPr wrap="none" rtlCol="0">
            <a:spAutoFit/>
          </a:bodyPr>
          <a:lstStyle/>
          <a:p>
            <a:r>
              <a:rPr lang="en-GB" dirty="0" smtClean="0">
                <a:solidFill>
                  <a:srgbClr val="92D050"/>
                </a:solidFill>
              </a:rPr>
              <a:t>Aphrodite</a:t>
            </a:r>
            <a:endParaRPr lang="en-GB" dirty="0">
              <a:solidFill>
                <a:srgbClr val="92D050"/>
              </a:solidFill>
            </a:endParaRPr>
          </a:p>
        </p:txBody>
      </p:sp>
      <p:sp>
        <p:nvSpPr>
          <p:cNvPr id="23" name="TextBox 22"/>
          <p:cNvSpPr txBox="1"/>
          <p:nvPr/>
        </p:nvSpPr>
        <p:spPr>
          <a:xfrm>
            <a:off x="301337" y="6404511"/>
            <a:ext cx="3857916"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Attic red-figured hydria, c. 470 BC, British Museum</a:t>
            </a:r>
            <a:endParaRPr lang="en-GB" sz="1400" dirty="0"/>
          </a:p>
        </p:txBody>
      </p:sp>
      <p:sp>
        <p:nvSpPr>
          <p:cNvPr id="25" name="TextBox 24"/>
          <p:cNvSpPr txBox="1"/>
          <p:nvPr/>
        </p:nvSpPr>
        <p:spPr>
          <a:xfrm>
            <a:off x="4887564" y="6404511"/>
            <a:ext cx="4056167"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Apulian red-figured bell-krater, c. 380-370 BC, Louvre</a:t>
            </a:r>
            <a:endParaRPr lang="en-GB" sz="1400" dirty="0"/>
          </a:p>
        </p:txBody>
      </p:sp>
      <p:sp>
        <p:nvSpPr>
          <p:cNvPr id="26" name="TextBox 25"/>
          <p:cNvSpPr txBox="1"/>
          <p:nvPr/>
        </p:nvSpPr>
        <p:spPr>
          <a:xfrm>
            <a:off x="4686300" y="1943348"/>
            <a:ext cx="4353791" cy="138499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‘…Hera, Poseidon and bright-eyed Athene were opposed. They still hated sacred Ilium, Priam and his whole race, because of Paris and his foolish error, in humiliating the two goddesses, at the parade by his shepherd’s hut, when he showed his preference for Aphrodite, praising her for furthering his sad lust.’ – </a:t>
            </a:r>
            <a:r>
              <a:rPr lang="en-GB" sz="1400" b="1" i="1" dirty="0" smtClean="0"/>
              <a:t>Iliad</a:t>
            </a:r>
            <a:r>
              <a:rPr lang="en-GB" sz="1400" b="1" dirty="0" smtClean="0"/>
              <a:t> 24.25 ff</a:t>
            </a:r>
            <a:r>
              <a:rPr lang="en-GB" sz="1400" dirty="0" smtClean="0"/>
              <a:t>.</a:t>
            </a:r>
            <a:endParaRPr lang="en-GB" sz="1400" dirty="0"/>
          </a:p>
        </p:txBody>
      </p:sp>
    </p:spTree>
    <p:extLst>
      <p:ext uri="{BB962C8B-B14F-4D97-AF65-F5344CB8AC3E}">
        <p14:creationId xmlns:p14="http://schemas.microsoft.com/office/powerpoint/2010/main" val="1431870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Summary</a:t>
            </a:r>
            <a:endParaRPr lang="en-GB" b="1" dirty="0"/>
          </a:p>
        </p:txBody>
      </p:sp>
      <p:sp>
        <p:nvSpPr>
          <p:cNvPr id="4" name="Content Placeholder 3"/>
          <p:cNvSpPr>
            <a:spLocks noGrp="1"/>
          </p:cNvSpPr>
          <p:nvPr>
            <p:ph sz="half" idx="1"/>
          </p:nvPr>
        </p:nvSpPr>
        <p:spPr>
          <a:xfrm>
            <a:off x="238991" y="1845733"/>
            <a:ext cx="4966854" cy="4565458"/>
          </a:xfrm>
        </p:spPr>
        <p:txBody>
          <a:bodyPr>
            <a:normAutofit lnSpcReduction="10000"/>
          </a:bodyPr>
          <a:lstStyle/>
          <a:p>
            <a:pPr>
              <a:buFont typeface="Arial" panose="020B0604020202020204" pitchFamily="34" charset="0"/>
              <a:buChar char="•"/>
            </a:pPr>
            <a:r>
              <a:rPr lang="en-GB" dirty="0" smtClean="0"/>
              <a:t> </a:t>
            </a:r>
            <a:r>
              <a:rPr lang="en-GB" sz="2200" dirty="0" smtClean="0"/>
              <a:t>Outbreak </a:t>
            </a:r>
            <a:r>
              <a:rPr lang="en-GB" sz="2200" dirty="0"/>
              <a:t>of the Trojan war; the deer of Artemis; the sacrifice of </a:t>
            </a:r>
            <a:r>
              <a:rPr lang="en-GB" sz="2200" dirty="0" smtClean="0"/>
              <a:t>Iphigenia.</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sz="2200" dirty="0" smtClean="0"/>
              <a:t>The </a:t>
            </a:r>
            <a:r>
              <a:rPr lang="en-GB" sz="2200" dirty="0"/>
              <a:t>war at Troy:</a:t>
            </a:r>
          </a:p>
          <a:p>
            <a:pPr lvl="1">
              <a:buFont typeface="Arial" panose="020B0604020202020204" pitchFamily="34" charset="0"/>
              <a:buChar char="•"/>
            </a:pPr>
            <a:r>
              <a:rPr lang="en-GB" dirty="0" smtClean="0"/>
              <a:t> City </a:t>
            </a:r>
            <a:r>
              <a:rPr lang="en-GB" dirty="0"/>
              <a:t>and surroundings under siege for ten </a:t>
            </a:r>
            <a:r>
              <a:rPr lang="en-GB" dirty="0" smtClean="0"/>
              <a:t>years</a:t>
            </a:r>
          </a:p>
          <a:p>
            <a:pPr lvl="2">
              <a:buFont typeface="Arial" panose="020B0604020202020204" pitchFamily="34" charset="0"/>
              <a:buChar char="•"/>
            </a:pPr>
            <a:r>
              <a:rPr lang="en-GB" dirty="0"/>
              <a:t>Following Hector’s death, Achilles is finally killed by an arrow shot by Paris (guided by Apollo), hitting his one vulnerable spot, the </a:t>
            </a:r>
            <a:r>
              <a:rPr lang="en-GB" dirty="0" smtClean="0"/>
              <a:t>heel</a:t>
            </a:r>
            <a:endParaRPr lang="en-GB" dirty="0"/>
          </a:p>
          <a:p>
            <a:pPr lvl="1">
              <a:buFont typeface="Arial" panose="020B0604020202020204" pitchFamily="34" charset="0"/>
              <a:buChar char="•"/>
            </a:pPr>
            <a:r>
              <a:rPr lang="en-GB" dirty="0" smtClean="0"/>
              <a:t> Troy </a:t>
            </a:r>
            <a:r>
              <a:rPr lang="en-GB" dirty="0"/>
              <a:t>taken by means of the trick of the Trojan </a:t>
            </a:r>
            <a:r>
              <a:rPr lang="en-GB" dirty="0" smtClean="0"/>
              <a:t>horse</a:t>
            </a:r>
          </a:p>
          <a:p>
            <a:pPr lvl="2">
              <a:buFont typeface="Arial" panose="020B0604020202020204" pitchFamily="34" charset="0"/>
              <a:buChar char="•"/>
            </a:pPr>
            <a:r>
              <a:rPr lang="en-GB" dirty="0"/>
              <a:t>Odysseus’ trick: the Greeks depart, leaving behind the Trojan horse, which the Trojans bring into the </a:t>
            </a:r>
            <a:r>
              <a:rPr lang="en-GB" dirty="0" smtClean="0"/>
              <a:t>city</a:t>
            </a:r>
            <a:endParaRPr lang="en-GB" dirty="0"/>
          </a:p>
          <a:p>
            <a:pPr lvl="1">
              <a:buFont typeface="Arial" panose="020B0604020202020204" pitchFamily="34" charset="0"/>
              <a:buChar char="•"/>
            </a:pPr>
            <a:r>
              <a:rPr lang="en-GB" dirty="0" smtClean="0"/>
              <a:t> The </a:t>
            </a:r>
            <a:r>
              <a:rPr lang="en-GB" dirty="0"/>
              <a:t>sack of </a:t>
            </a:r>
            <a:r>
              <a:rPr lang="en-GB" dirty="0" smtClean="0"/>
              <a:t>Troy</a:t>
            </a:r>
          </a:p>
          <a:p>
            <a:pPr lvl="2">
              <a:buFont typeface="Arial" panose="020B0604020202020204" pitchFamily="34" charset="0"/>
              <a:buChar char="•"/>
            </a:pPr>
            <a:r>
              <a:rPr lang="en-GB" dirty="0"/>
              <a:t>The hidden Greeks then ravage the city, and Priam is killed at Zeus’ altar. Astyanax killed, but Aeneas </a:t>
            </a:r>
            <a:r>
              <a:rPr lang="en-GB" dirty="0" smtClean="0"/>
              <a:t>escapes</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sz="2200" dirty="0" smtClean="0"/>
              <a:t>Dispersal </a:t>
            </a:r>
            <a:r>
              <a:rPr lang="en-GB" sz="2200" dirty="0"/>
              <a:t>of Greek captains (the </a:t>
            </a:r>
            <a:r>
              <a:rPr lang="en-GB" sz="2200" i="1" dirty="0"/>
              <a:t>nostoi</a:t>
            </a:r>
            <a:r>
              <a:rPr lang="en-GB" sz="2200" dirty="0"/>
              <a:t> = homecomings</a:t>
            </a:r>
            <a:r>
              <a:rPr lang="en-GB" sz="2200" dirty="0" smtClean="0"/>
              <a:t>).</a:t>
            </a:r>
            <a:endParaRPr lang="en-GB" sz="2200" dirty="0"/>
          </a:p>
          <a:p>
            <a:endParaRPr lang="en-GB" dirty="0"/>
          </a:p>
        </p:txBody>
      </p:sp>
      <p:sp>
        <p:nvSpPr>
          <p:cNvPr id="5" name="Content Placeholder 4"/>
          <p:cNvSpPr>
            <a:spLocks noGrp="1"/>
          </p:cNvSpPr>
          <p:nvPr>
            <p:ph sz="half" idx="2"/>
          </p:nvPr>
        </p:nvSpPr>
        <p:spPr>
          <a:xfrm>
            <a:off x="5299364" y="1845736"/>
            <a:ext cx="3636818" cy="4835619"/>
          </a:xfrm>
        </p:spPr>
        <p:txBody>
          <a:bodyPr>
            <a:normAutofit lnSpcReduction="10000"/>
          </a:bodyPr>
          <a:lstStyle/>
          <a:p>
            <a:r>
              <a:rPr lang="en-GB" b="1" dirty="0" smtClean="0"/>
              <a:t>The Greeks:</a:t>
            </a:r>
          </a:p>
          <a:p>
            <a:r>
              <a:rPr lang="en-GB" dirty="0" smtClean="0"/>
              <a:t>Agamemnon, Menelaus, Diomedes, Nestor, Ajax (the Greater of Salamis), Ajax (the Lesser), </a:t>
            </a:r>
            <a:r>
              <a:rPr lang="en-GB" dirty="0" err="1" smtClean="0"/>
              <a:t>Idomeneus</a:t>
            </a:r>
            <a:r>
              <a:rPr lang="en-GB" dirty="0" smtClean="0"/>
              <a:t>, Odysseus, Achilles, </a:t>
            </a:r>
            <a:r>
              <a:rPr lang="en-GB" dirty="0" err="1" smtClean="0"/>
              <a:t>Neoptolemus</a:t>
            </a:r>
            <a:r>
              <a:rPr lang="en-GB" dirty="0" smtClean="0"/>
              <a:t>, Phoenix, Patroclus.</a:t>
            </a:r>
          </a:p>
          <a:p>
            <a:endParaRPr lang="en-GB" sz="1000" dirty="0"/>
          </a:p>
          <a:p>
            <a:r>
              <a:rPr lang="en-GB" b="1" dirty="0" smtClean="0"/>
              <a:t>The Trojans (and allies):</a:t>
            </a:r>
            <a:endParaRPr lang="en-GB" dirty="0" smtClean="0"/>
          </a:p>
          <a:p>
            <a:r>
              <a:rPr lang="en-GB" dirty="0" smtClean="0"/>
              <a:t>Priam, Paris, Hector, Helenus, </a:t>
            </a:r>
            <a:r>
              <a:rPr lang="en-GB" dirty="0" err="1" smtClean="0"/>
              <a:t>De</a:t>
            </a:r>
            <a:r>
              <a:rPr lang="en-GB" dirty="0" err="1" smtClean="0">
                <a:cs typeface="Times New Roman" panose="02020603050405020304" pitchFamily="18" charset="0"/>
              </a:rPr>
              <a:t>ïphobus</a:t>
            </a:r>
            <a:r>
              <a:rPr lang="en-GB" dirty="0" smtClean="0">
                <a:cs typeface="Times New Roman" panose="02020603050405020304" pitchFamily="18" charset="0"/>
              </a:rPr>
              <a:t>, </a:t>
            </a:r>
            <a:r>
              <a:rPr lang="en-GB" dirty="0" err="1" smtClean="0">
                <a:cs typeface="Times New Roman" panose="02020603050405020304" pitchFamily="18" charset="0"/>
              </a:rPr>
              <a:t>Troïlus</a:t>
            </a:r>
            <a:r>
              <a:rPr lang="en-GB" dirty="0" smtClean="0">
                <a:cs typeface="Times New Roman" panose="02020603050405020304" pitchFamily="18" charset="0"/>
              </a:rPr>
              <a:t>, Aeneas, Antenor, </a:t>
            </a:r>
            <a:r>
              <a:rPr lang="en-GB" dirty="0" err="1" smtClean="0">
                <a:cs typeface="Times New Roman" panose="02020603050405020304" pitchFamily="18" charset="0"/>
              </a:rPr>
              <a:t>Glacus</a:t>
            </a:r>
            <a:r>
              <a:rPr lang="en-GB" dirty="0" smtClean="0">
                <a:cs typeface="Times New Roman" panose="02020603050405020304" pitchFamily="18" charset="0"/>
              </a:rPr>
              <a:t>, </a:t>
            </a:r>
            <a:r>
              <a:rPr lang="en-GB" dirty="0" err="1" smtClean="0">
                <a:cs typeface="Times New Roman" panose="02020603050405020304" pitchFamily="18" charset="0"/>
              </a:rPr>
              <a:t>Sarpedon</a:t>
            </a:r>
            <a:r>
              <a:rPr lang="en-GB" dirty="0" smtClean="0">
                <a:cs typeface="Times New Roman" panose="02020603050405020304" pitchFamily="18" charset="0"/>
              </a:rPr>
              <a:t>, Rhesus, Hecuba, Andromache, Astyanax, Cassandra, </a:t>
            </a:r>
            <a:r>
              <a:rPr lang="en-GB" dirty="0" err="1" smtClean="0">
                <a:cs typeface="Times New Roman" panose="02020603050405020304" pitchFamily="18" charset="0"/>
              </a:rPr>
              <a:t>Polyxena</a:t>
            </a:r>
            <a:r>
              <a:rPr lang="en-GB" dirty="0" smtClean="0">
                <a:cs typeface="Times New Roman" panose="02020603050405020304" pitchFamily="18" charset="0"/>
              </a:rPr>
              <a:t>, etc.</a:t>
            </a:r>
            <a:endParaRPr lang="en-GB" dirty="0"/>
          </a:p>
        </p:txBody>
      </p:sp>
    </p:spTree>
    <p:extLst>
      <p:ext uri="{BB962C8B-B14F-4D97-AF65-F5344CB8AC3E}">
        <p14:creationId xmlns:p14="http://schemas.microsoft.com/office/powerpoint/2010/main" val="28826956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1693717" y="2888488"/>
            <a:ext cx="5579919"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sz="4700" b="1" dirty="0" smtClean="0"/>
              <a:t>The Trojan War in Literature and Art</a:t>
            </a:r>
            <a:endParaRPr lang="en-GB" sz="4700" b="1" dirty="0"/>
          </a:p>
        </p:txBody>
      </p:sp>
    </p:spTree>
    <p:extLst>
      <p:ext uri="{BB962C8B-B14F-4D97-AF65-F5344CB8AC3E}">
        <p14:creationId xmlns:p14="http://schemas.microsoft.com/office/powerpoint/2010/main" val="33037844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Trojan War literature </a:t>
            </a:r>
            <a:endParaRPr lang="en-GB" b="1" dirty="0"/>
          </a:p>
        </p:txBody>
      </p:sp>
      <p:sp>
        <p:nvSpPr>
          <p:cNvPr id="6" name="Text Placeholder 5"/>
          <p:cNvSpPr>
            <a:spLocks noGrp="1"/>
          </p:cNvSpPr>
          <p:nvPr>
            <p:ph type="body" idx="1"/>
          </p:nvPr>
        </p:nvSpPr>
        <p:spPr/>
        <p:txBody>
          <a:bodyPr/>
          <a:lstStyle/>
          <a:p>
            <a:r>
              <a:rPr lang="en-GB" dirty="0" smtClean="0"/>
              <a:t>GREEK</a:t>
            </a:r>
            <a:endParaRPr lang="en-GB" dirty="0"/>
          </a:p>
        </p:txBody>
      </p:sp>
      <p:sp>
        <p:nvSpPr>
          <p:cNvPr id="7" name="Content Placeholder 6"/>
          <p:cNvSpPr>
            <a:spLocks noGrp="1"/>
          </p:cNvSpPr>
          <p:nvPr>
            <p:ph sz="half" idx="2"/>
          </p:nvPr>
        </p:nvSpPr>
        <p:spPr>
          <a:xfrm>
            <a:off x="822960" y="2582334"/>
            <a:ext cx="3703320" cy="3589866"/>
          </a:xfrm>
        </p:spPr>
        <p:txBody>
          <a:bodyPr/>
          <a:lstStyle/>
          <a:p>
            <a:pPr>
              <a:buFont typeface="Arial" panose="020B0604020202020204" pitchFamily="34" charset="0"/>
              <a:buChar char="•"/>
            </a:pPr>
            <a:r>
              <a:rPr lang="en-GB" dirty="0" smtClean="0"/>
              <a:t> </a:t>
            </a:r>
            <a:r>
              <a:rPr lang="en-GB" sz="2400" i="1" dirty="0" smtClean="0"/>
              <a:t>Iliad</a:t>
            </a:r>
            <a:r>
              <a:rPr lang="en-GB" sz="2400" dirty="0" smtClean="0"/>
              <a:t> </a:t>
            </a:r>
            <a:r>
              <a:rPr lang="en-GB" sz="2400" dirty="0"/>
              <a:t>and </a:t>
            </a:r>
            <a:r>
              <a:rPr lang="en-GB" sz="2400" i="1" dirty="0" smtClean="0"/>
              <a:t>Odyssey</a:t>
            </a:r>
          </a:p>
          <a:p>
            <a:pPr>
              <a:buFont typeface="Arial" panose="020B0604020202020204" pitchFamily="34" charset="0"/>
              <a:buChar char="•"/>
            </a:pPr>
            <a:endParaRPr lang="en-GB" sz="100" i="1" dirty="0"/>
          </a:p>
          <a:p>
            <a:pPr>
              <a:buFont typeface="Arial" panose="020B0604020202020204" pitchFamily="34" charset="0"/>
              <a:buChar char="•"/>
            </a:pPr>
            <a:r>
              <a:rPr lang="en-GB" dirty="0" smtClean="0"/>
              <a:t> </a:t>
            </a:r>
            <a:r>
              <a:rPr lang="en-GB" sz="2400" dirty="0" smtClean="0"/>
              <a:t>Lost </a:t>
            </a:r>
            <a:r>
              <a:rPr lang="en-GB" sz="2400" dirty="0"/>
              <a:t>poems of the Epic </a:t>
            </a:r>
            <a:r>
              <a:rPr lang="en-GB" sz="2400" dirty="0" smtClean="0"/>
              <a:t>Cycle</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sz="2400" dirty="0" smtClean="0"/>
              <a:t>Aeschylus</a:t>
            </a:r>
            <a:r>
              <a:rPr lang="en-GB" sz="2400" dirty="0"/>
              <a:t>, </a:t>
            </a:r>
            <a:r>
              <a:rPr lang="en-GB" sz="2400" i="1" dirty="0" smtClean="0"/>
              <a:t>Agamemnon</a:t>
            </a:r>
          </a:p>
          <a:p>
            <a:pPr>
              <a:buFont typeface="Arial" panose="020B0604020202020204" pitchFamily="34" charset="0"/>
              <a:buChar char="•"/>
            </a:pPr>
            <a:endParaRPr lang="en-GB" sz="100" i="1" dirty="0"/>
          </a:p>
          <a:p>
            <a:pPr>
              <a:buFont typeface="Arial" panose="020B0604020202020204" pitchFamily="34" charset="0"/>
              <a:buChar char="•"/>
            </a:pPr>
            <a:r>
              <a:rPr lang="en-GB" dirty="0" smtClean="0"/>
              <a:t> </a:t>
            </a:r>
            <a:r>
              <a:rPr lang="en-GB" sz="2400" dirty="0" smtClean="0"/>
              <a:t>Euripides</a:t>
            </a:r>
            <a:r>
              <a:rPr lang="en-GB" sz="2400" dirty="0"/>
              <a:t>, </a:t>
            </a:r>
            <a:r>
              <a:rPr lang="en-GB" sz="2400" i="1" dirty="0"/>
              <a:t>Trojan </a:t>
            </a:r>
            <a:r>
              <a:rPr lang="en-GB" sz="2400" i="1" dirty="0" smtClean="0"/>
              <a:t>Women</a:t>
            </a:r>
          </a:p>
          <a:p>
            <a:pPr>
              <a:buFont typeface="Arial" panose="020B0604020202020204" pitchFamily="34" charset="0"/>
              <a:buChar char="•"/>
            </a:pPr>
            <a:endParaRPr lang="en-GB" sz="100" i="1" dirty="0"/>
          </a:p>
          <a:p>
            <a:pPr>
              <a:buFont typeface="Arial" panose="020B0604020202020204" pitchFamily="34" charset="0"/>
              <a:buChar char="•"/>
            </a:pPr>
            <a:r>
              <a:rPr lang="en-GB" dirty="0" smtClean="0"/>
              <a:t> </a:t>
            </a:r>
            <a:r>
              <a:rPr lang="en-GB" sz="2400" dirty="0" smtClean="0"/>
              <a:t>Sophocles</a:t>
            </a:r>
            <a:r>
              <a:rPr lang="en-GB" sz="2400" dirty="0"/>
              <a:t>, </a:t>
            </a:r>
            <a:r>
              <a:rPr lang="en-GB" sz="2400" i="1" dirty="0"/>
              <a:t>Ajax</a:t>
            </a:r>
          </a:p>
          <a:p>
            <a:endParaRPr lang="en-GB" dirty="0"/>
          </a:p>
        </p:txBody>
      </p:sp>
      <p:sp>
        <p:nvSpPr>
          <p:cNvPr id="8" name="Text Placeholder 7"/>
          <p:cNvSpPr>
            <a:spLocks noGrp="1"/>
          </p:cNvSpPr>
          <p:nvPr>
            <p:ph type="body" sz="quarter" idx="3"/>
          </p:nvPr>
        </p:nvSpPr>
        <p:spPr/>
        <p:txBody>
          <a:bodyPr/>
          <a:lstStyle/>
          <a:p>
            <a:r>
              <a:rPr lang="en-GB" dirty="0" smtClean="0"/>
              <a:t>ROMAN</a:t>
            </a:r>
            <a:endParaRPr lang="en-GB" dirty="0"/>
          </a:p>
        </p:txBody>
      </p:sp>
      <p:sp>
        <p:nvSpPr>
          <p:cNvPr id="9" name="Content Placeholder 8"/>
          <p:cNvSpPr>
            <a:spLocks noGrp="1"/>
          </p:cNvSpPr>
          <p:nvPr>
            <p:ph sz="quarter" idx="4"/>
          </p:nvPr>
        </p:nvSpPr>
        <p:spPr/>
        <p:txBody>
          <a:bodyPr/>
          <a:lstStyle/>
          <a:p>
            <a:pPr>
              <a:buFont typeface="Arial" panose="020B0604020202020204" pitchFamily="34" charset="0"/>
              <a:buChar char="•"/>
            </a:pPr>
            <a:r>
              <a:rPr lang="en-GB" dirty="0"/>
              <a:t> </a:t>
            </a:r>
            <a:r>
              <a:rPr lang="en-GB" sz="2400" dirty="0"/>
              <a:t>Virgil, </a:t>
            </a:r>
            <a:r>
              <a:rPr lang="en-GB" sz="2400" i="1" dirty="0"/>
              <a:t>Aeneid </a:t>
            </a:r>
          </a:p>
          <a:p>
            <a:pPr>
              <a:buFont typeface="Arial" panose="020B0604020202020204" pitchFamily="34" charset="0"/>
              <a:buChar char="•"/>
            </a:pPr>
            <a:endParaRPr lang="en-GB" sz="100" dirty="0" smtClean="0"/>
          </a:p>
          <a:p>
            <a:pPr>
              <a:buFont typeface="Arial" panose="020B0604020202020204" pitchFamily="34" charset="0"/>
              <a:buChar char="•"/>
            </a:pPr>
            <a:r>
              <a:rPr lang="en-GB" dirty="0"/>
              <a:t> </a:t>
            </a:r>
            <a:r>
              <a:rPr lang="en-GB" sz="2400" dirty="0"/>
              <a:t>Ovid, </a:t>
            </a:r>
            <a:r>
              <a:rPr lang="en-GB" sz="2400" i="1" dirty="0"/>
              <a:t>Metamorphoses</a:t>
            </a:r>
          </a:p>
          <a:p>
            <a:pPr>
              <a:buFont typeface="Arial" panose="020B0604020202020204" pitchFamily="34" charset="0"/>
              <a:buChar char="•"/>
            </a:pPr>
            <a:endParaRPr lang="en-GB" dirty="0"/>
          </a:p>
        </p:txBody>
      </p:sp>
      <p:pic>
        <p:nvPicPr>
          <p:cNvPr id="10" name="Picture 9"/>
          <p:cNvPicPr>
            <a:picLocks noChangeAspect="1"/>
          </p:cNvPicPr>
          <p:nvPr/>
        </p:nvPicPr>
        <p:blipFill>
          <a:blip r:embed="rId2"/>
          <a:stretch>
            <a:fillRect/>
          </a:stretch>
        </p:blipFill>
        <p:spPr>
          <a:xfrm>
            <a:off x="4663440" y="3692970"/>
            <a:ext cx="4061191" cy="2396103"/>
          </a:xfrm>
          <a:prstGeom prst="rect">
            <a:avLst/>
          </a:prstGeom>
        </p:spPr>
      </p:pic>
      <p:sp>
        <p:nvSpPr>
          <p:cNvPr id="11" name="TextBox 10"/>
          <p:cNvSpPr txBox="1"/>
          <p:nvPr/>
        </p:nvSpPr>
        <p:spPr>
          <a:xfrm>
            <a:off x="4526281" y="6161809"/>
            <a:ext cx="4347556"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The Procession of the Trojan Horse into Troy, by Giovanni Domenico Tiepolo, c. 1760, National Gallery, London </a:t>
            </a:r>
            <a:endParaRPr lang="en-GB" sz="1400" dirty="0"/>
          </a:p>
        </p:txBody>
      </p:sp>
      <p:pic>
        <p:nvPicPr>
          <p:cNvPr id="3" name="Picture 2"/>
          <p:cNvPicPr>
            <a:picLocks noChangeAspect="1"/>
          </p:cNvPicPr>
          <p:nvPr/>
        </p:nvPicPr>
        <p:blipFill>
          <a:blip r:embed="rId3"/>
          <a:stretch>
            <a:fillRect/>
          </a:stretch>
        </p:blipFill>
        <p:spPr>
          <a:xfrm>
            <a:off x="290680" y="1011982"/>
            <a:ext cx="8608359" cy="5703038"/>
          </a:xfrm>
          <a:prstGeom prst="rect">
            <a:avLst/>
          </a:prstGeom>
        </p:spPr>
      </p:pic>
    </p:spTree>
    <p:extLst>
      <p:ext uri="{BB962C8B-B14F-4D97-AF65-F5344CB8AC3E}">
        <p14:creationId xmlns:p14="http://schemas.microsoft.com/office/powerpoint/2010/main" val="702554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Epic </a:t>
            </a:r>
            <a:r>
              <a:rPr lang="en-GB" b="1" dirty="0" smtClean="0"/>
              <a:t>Cycle </a:t>
            </a:r>
            <a:endParaRPr lang="en-GB" b="1" dirty="0"/>
          </a:p>
        </p:txBody>
      </p:sp>
      <p:sp>
        <p:nvSpPr>
          <p:cNvPr id="4" name="Content Placeholder 3"/>
          <p:cNvSpPr>
            <a:spLocks noGrp="1"/>
          </p:cNvSpPr>
          <p:nvPr>
            <p:ph sz="half" idx="1"/>
          </p:nvPr>
        </p:nvSpPr>
        <p:spPr>
          <a:xfrm>
            <a:off x="176645" y="1845734"/>
            <a:ext cx="5548746" cy="4783666"/>
          </a:xfrm>
        </p:spPr>
        <p:txBody>
          <a:bodyPr>
            <a:normAutofit/>
          </a:bodyPr>
          <a:lstStyle/>
          <a:p>
            <a:pPr>
              <a:buFont typeface="Arial" panose="020B0604020202020204" pitchFamily="34" charset="0"/>
              <a:buChar char="•"/>
            </a:pPr>
            <a:r>
              <a:rPr lang="en-GB" sz="2200" dirty="0" smtClean="0"/>
              <a:t> The </a:t>
            </a:r>
            <a:r>
              <a:rPr lang="en-GB" sz="2200" dirty="0"/>
              <a:t>whole story of the Trojan War from start to finish was told by a group of poems collectively known as the Epic Cycle</a:t>
            </a:r>
            <a:r>
              <a:rPr lang="en-GB" sz="2200" dirty="0" smtClean="0"/>
              <a:t>.</a:t>
            </a:r>
          </a:p>
          <a:p>
            <a:endParaRPr lang="en-GB" sz="100" dirty="0"/>
          </a:p>
          <a:p>
            <a:pPr>
              <a:buFont typeface="Arial" panose="020B0604020202020204" pitchFamily="34" charset="0"/>
              <a:buChar char="•"/>
            </a:pPr>
            <a:r>
              <a:rPr lang="en-GB" sz="2200" dirty="0" smtClean="0"/>
              <a:t> These </a:t>
            </a:r>
            <a:r>
              <a:rPr lang="en-GB" sz="2200" dirty="0"/>
              <a:t>poems probably date from around the same time as Homer (8th c. BC) although a lot of people think they were written down later</a:t>
            </a:r>
            <a:r>
              <a:rPr lang="en-GB" sz="2200" dirty="0" smtClean="0"/>
              <a:t>.</a:t>
            </a:r>
          </a:p>
          <a:p>
            <a:endParaRPr lang="en-GB" sz="100" dirty="0"/>
          </a:p>
          <a:p>
            <a:pPr>
              <a:buFont typeface="Arial" panose="020B0604020202020204" pitchFamily="34" charset="0"/>
              <a:buChar char="•"/>
            </a:pPr>
            <a:r>
              <a:rPr lang="en-GB" sz="2200" dirty="0" smtClean="0"/>
              <a:t> All </a:t>
            </a:r>
            <a:r>
              <a:rPr lang="en-GB" sz="2200" dirty="0"/>
              <a:t>of these poems are now lost, but we do have summaries of them made later in antiquity, and some small fragments which were quoted in other texts.</a:t>
            </a:r>
          </a:p>
          <a:p>
            <a:endParaRPr lang="en-GB" dirty="0"/>
          </a:p>
        </p:txBody>
      </p:sp>
      <p:sp>
        <p:nvSpPr>
          <p:cNvPr id="5" name="Content Placeholder 4"/>
          <p:cNvSpPr>
            <a:spLocks noGrp="1"/>
          </p:cNvSpPr>
          <p:nvPr>
            <p:ph sz="half" idx="2"/>
          </p:nvPr>
        </p:nvSpPr>
        <p:spPr>
          <a:xfrm>
            <a:off x="6089073" y="2147567"/>
            <a:ext cx="2277687" cy="4023359"/>
          </a:xfrm>
        </p:spPr>
        <p:txBody>
          <a:bodyPr>
            <a:normAutofit/>
          </a:bodyPr>
          <a:lstStyle/>
          <a:p>
            <a:r>
              <a:rPr lang="en-GB" dirty="0" err="1"/>
              <a:t>Cypria</a:t>
            </a:r>
            <a:endParaRPr lang="en-GB" dirty="0"/>
          </a:p>
          <a:p>
            <a:r>
              <a:rPr lang="en-GB" dirty="0"/>
              <a:t>(Iliad)</a:t>
            </a:r>
          </a:p>
          <a:p>
            <a:r>
              <a:rPr lang="en-GB" dirty="0" err="1"/>
              <a:t>Aethiopis</a:t>
            </a:r>
            <a:endParaRPr lang="en-GB" dirty="0"/>
          </a:p>
          <a:p>
            <a:r>
              <a:rPr lang="en-GB" dirty="0"/>
              <a:t>Little Iliad</a:t>
            </a:r>
          </a:p>
          <a:p>
            <a:r>
              <a:rPr lang="en-GB" dirty="0" err="1"/>
              <a:t>Iliou</a:t>
            </a:r>
            <a:r>
              <a:rPr lang="en-GB" dirty="0"/>
              <a:t> Persis</a:t>
            </a:r>
          </a:p>
          <a:p>
            <a:r>
              <a:rPr lang="en-GB" dirty="0"/>
              <a:t>Nostoi</a:t>
            </a:r>
          </a:p>
          <a:p>
            <a:r>
              <a:rPr lang="en-GB" dirty="0"/>
              <a:t>(Odyssey)</a:t>
            </a:r>
          </a:p>
          <a:p>
            <a:r>
              <a:rPr lang="en-GB" dirty="0" err="1"/>
              <a:t>Telegony</a:t>
            </a:r>
            <a:endParaRPr lang="en-GB" dirty="0"/>
          </a:p>
          <a:p>
            <a:endParaRPr lang="en-GB" dirty="0"/>
          </a:p>
        </p:txBody>
      </p:sp>
      <p:pic>
        <p:nvPicPr>
          <p:cNvPr id="6" name="Picture 5"/>
          <p:cNvPicPr>
            <a:picLocks noChangeAspect="1"/>
          </p:cNvPicPr>
          <p:nvPr/>
        </p:nvPicPr>
        <p:blipFill>
          <a:blip r:embed="rId2"/>
          <a:stretch>
            <a:fillRect/>
          </a:stretch>
        </p:blipFill>
        <p:spPr>
          <a:xfrm>
            <a:off x="5605025" y="81500"/>
            <a:ext cx="3196076" cy="1860963"/>
          </a:xfrm>
          <a:prstGeom prst="rect">
            <a:avLst/>
          </a:prstGeom>
        </p:spPr>
      </p:pic>
      <p:sp>
        <p:nvSpPr>
          <p:cNvPr id="7" name="TextBox 6"/>
          <p:cNvSpPr txBox="1"/>
          <p:nvPr/>
        </p:nvSpPr>
        <p:spPr>
          <a:xfrm>
            <a:off x="4436917" y="5749144"/>
            <a:ext cx="4610344" cy="73866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400" u="sng" dirty="0" smtClean="0"/>
              <a:t>Online resource:</a:t>
            </a:r>
          </a:p>
          <a:p>
            <a:pPr algn="ctr"/>
            <a:r>
              <a:rPr lang="en-GB" sz="1400" dirty="0" smtClean="0">
                <a:hlinkClick r:id="rId3"/>
              </a:rPr>
              <a:t>http://www.maicar.com/GML/TCSummaries.html</a:t>
            </a:r>
            <a:endParaRPr lang="en-GB" sz="1400" dirty="0" smtClean="0"/>
          </a:p>
          <a:p>
            <a:pPr algn="ctr"/>
            <a:r>
              <a:rPr lang="en-GB" sz="1400" dirty="0" smtClean="0"/>
              <a:t>Full translation of Proclus’ summary with proper referencing.</a:t>
            </a:r>
            <a:endParaRPr lang="en-GB" sz="1400" dirty="0"/>
          </a:p>
        </p:txBody>
      </p:sp>
      <p:sp>
        <p:nvSpPr>
          <p:cNvPr id="8" name="TextBox 7"/>
          <p:cNvSpPr txBox="1"/>
          <p:nvPr/>
        </p:nvSpPr>
        <p:spPr>
          <a:xfrm>
            <a:off x="4414445" y="1954344"/>
            <a:ext cx="4677220" cy="452431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smtClean="0"/>
              <a:t>Contrast: </a:t>
            </a:r>
            <a:r>
              <a:rPr lang="en-GB" b="1" i="1" dirty="0" smtClean="0"/>
              <a:t>Iliad</a:t>
            </a:r>
          </a:p>
          <a:p>
            <a:pPr marL="285750" indent="-285750">
              <a:buFont typeface="Arial" panose="020B0604020202020204" pitchFamily="34" charset="0"/>
              <a:buChar char="•"/>
            </a:pPr>
            <a:r>
              <a:rPr lang="en-GB" sz="1600" dirty="0" smtClean="0"/>
              <a:t> The Iliad zooms in on a period of about 50 days in the 10th and final year of the war.</a:t>
            </a:r>
          </a:p>
          <a:p>
            <a:pPr marL="285750" indent="-285750">
              <a:buFont typeface="Arial" panose="020B0604020202020204" pitchFamily="34" charset="0"/>
              <a:buChar char="•"/>
            </a:pPr>
            <a:r>
              <a:rPr lang="en-GB" sz="1600" dirty="0" smtClean="0"/>
              <a:t>It focuses on the character of Achilles, who is offended when Agamemnon deprives him of his favourite slave-girl (</a:t>
            </a:r>
            <a:r>
              <a:rPr lang="en-GB" sz="1600" dirty="0" err="1" smtClean="0"/>
              <a:t>Briseis</a:t>
            </a:r>
            <a:r>
              <a:rPr lang="en-GB" sz="1600" dirty="0" smtClean="0"/>
              <a:t>) and refuses to fight any more.</a:t>
            </a:r>
          </a:p>
          <a:p>
            <a:pPr marL="285750" indent="-285750">
              <a:buFont typeface="Arial" panose="020B0604020202020204" pitchFamily="34" charset="0"/>
              <a:buChar char="•"/>
            </a:pPr>
            <a:r>
              <a:rPr lang="en-GB" sz="1600" dirty="0" smtClean="0"/>
              <a:t>As Achilles is the Greeks’ best warrior, his absence causes huge numbers of deaths on both sides; the gods take sides and fight on their behalf; Achilles’ closest friend Patroclus decides to enter battle in Achilles’ armour, and is killed by Hector; this angers Achilles, who returns to battle enraged and kills Hector; he defaces Hector’s corpse until Hector’s father Priam visits Achilles in the dead of night and persuades him to return the body.</a:t>
            </a:r>
          </a:p>
          <a:p>
            <a:pPr marL="285750" indent="-285750">
              <a:buFont typeface="Arial" panose="020B0604020202020204" pitchFamily="34" charset="0"/>
              <a:buChar char="•"/>
            </a:pPr>
            <a:r>
              <a:rPr lang="en-GB" sz="1600" dirty="0" smtClean="0"/>
              <a:t>The poem ends with the funeral of Hector.</a:t>
            </a:r>
          </a:p>
          <a:p>
            <a:endParaRPr lang="en-GB" sz="1400" dirty="0"/>
          </a:p>
        </p:txBody>
      </p:sp>
      <p:sp>
        <p:nvSpPr>
          <p:cNvPr id="9" name="TextBox 8"/>
          <p:cNvSpPr txBox="1"/>
          <p:nvPr/>
        </p:nvSpPr>
        <p:spPr>
          <a:xfrm>
            <a:off x="176645" y="1942463"/>
            <a:ext cx="4187536" cy="406265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smtClean="0"/>
              <a:t>Shorter summary: Ovid’s </a:t>
            </a:r>
            <a:r>
              <a:rPr lang="en-GB" b="1" i="1" dirty="0" smtClean="0"/>
              <a:t>Metamorphosis </a:t>
            </a:r>
            <a:r>
              <a:rPr lang="en-GB" b="1" dirty="0" smtClean="0"/>
              <a:t> </a:t>
            </a:r>
            <a:endParaRPr lang="en-GB" b="1" i="1" dirty="0" smtClean="0"/>
          </a:p>
          <a:p>
            <a:pPr marL="285750" indent="-285750">
              <a:buFont typeface="Arial" panose="020B0604020202020204" pitchFamily="34" charset="0"/>
              <a:buChar char="•"/>
            </a:pPr>
            <a:r>
              <a:rPr lang="en-GB" sz="1600" dirty="0" smtClean="0"/>
              <a:t> Books 13 and 14 of the Metamorphoses tell the whole story of Troy from the beginning of the war to the adventures of Aeneas.</a:t>
            </a:r>
          </a:p>
          <a:p>
            <a:pPr marL="285750" indent="-285750">
              <a:buFont typeface="Arial" panose="020B0604020202020204" pitchFamily="34" charset="0"/>
              <a:buChar char="•"/>
            </a:pPr>
            <a:r>
              <a:rPr lang="en-GB" sz="1600" dirty="0" smtClean="0"/>
              <a:t>Ovid incorporates the myth into his overarching theme of change and flux, and includes stories which are not included in either Homeric poem, such as the death of Achilles and the contest between Ajax and Odysseus for his armour. </a:t>
            </a:r>
          </a:p>
          <a:p>
            <a:pPr marL="285750" indent="-285750">
              <a:buFont typeface="Arial" panose="020B0604020202020204" pitchFamily="34" charset="0"/>
              <a:buChar char="•"/>
            </a:pPr>
            <a:r>
              <a:rPr lang="en-GB" sz="1600" dirty="0" smtClean="0"/>
              <a:t>He also focuses much more on the fantastical aspects of the myth, such as the Trojan warrior </a:t>
            </a:r>
            <a:r>
              <a:rPr lang="en-GB" sz="1600" dirty="0" err="1" smtClean="0"/>
              <a:t>Cycnus</a:t>
            </a:r>
            <a:r>
              <a:rPr lang="en-GB" sz="1600" dirty="0" smtClean="0"/>
              <a:t>, who is impenetrable to weapons, and after a long battle against Achilles is transformed into a swan by his father Neptune. </a:t>
            </a:r>
            <a:endParaRPr lang="en-GB" sz="1400" dirty="0"/>
          </a:p>
        </p:txBody>
      </p:sp>
      <p:pic>
        <p:nvPicPr>
          <p:cNvPr id="3" name="Picture 2"/>
          <p:cNvPicPr>
            <a:picLocks noChangeAspect="1"/>
          </p:cNvPicPr>
          <p:nvPr/>
        </p:nvPicPr>
        <p:blipFill>
          <a:blip r:embed="rId4"/>
          <a:stretch>
            <a:fillRect/>
          </a:stretch>
        </p:blipFill>
        <p:spPr>
          <a:xfrm>
            <a:off x="4603173" y="1920350"/>
            <a:ext cx="4488492" cy="3330461"/>
          </a:xfrm>
          <a:prstGeom prst="rect">
            <a:avLst/>
          </a:prstGeom>
        </p:spPr>
      </p:pic>
      <p:sp>
        <p:nvSpPr>
          <p:cNvPr id="10" name="TextBox 9"/>
          <p:cNvSpPr txBox="1"/>
          <p:nvPr/>
        </p:nvSpPr>
        <p:spPr>
          <a:xfrm>
            <a:off x="2210909" y="4978971"/>
            <a:ext cx="4010891"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Attic red-figure volute krater, attributed to the </a:t>
            </a:r>
            <a:r>
              <a:rPr lang="en-GB" sz="1400" dirty="0" err="1" smtClean="0"/>
              <a:t>Berline</a:t>
            </a:r>
            <a:r>
              <a:rPr lang="en-GB" sz="1400" dirty="0" smtClean="0"/>
              <a:t> Painter, c. 490-460 BC.</a:t>
            </a:r>
            <a:endParaRPr lang="en-GB" sz="1400" dirty="0"/>
          </a:p>
        </p:txBody>
      </p:sp>
      <p:pic>
        <p:nvPicPr>
          <p:cNvPr id="11" name="Picture 10"/>
          <p:cNvPicPr>
            <a:picLocks noChangeAspect="1"/>
          </p:cNvPicPr>
          <p:nvPr/>
        </p:nvPicPr>
        <p:blipFill>
          <a:blip r:embed="rId5"/>
          <a:stretch>
            <a:fillRect/>
          </a:stretch>
        </p:blipFill>
        <p:spPr>
          <a:xfrm>
            <a:off x="117509" y="2026809"/>
            <a:ext cx="4443356" cy="2977049"/>
          </a:xfrm>
          <a:prstGeom prst="rect">
            <a:avLst/>
          </a:prstGeom>
        </p:spPr>
      </p:pic>
    </p:spTree>
    <p:extLst>
      <p:ext uri="{BB962C8B-B14F-4D97-AF65-F5344CB8AC3E}">
        <p14:creationId xmlns:p14="http://schemas.microsoft.com/office/powerpoint/2010/main" val="1071564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circle(in)">
                                      <p:cBhvr>
                                        <p:cTn id="15" dur="2000"/>
                                        <p:tgtEl>
                                          <p:spTgt spid="11"/>
                                        </p:tgtEl>
                                      </p:cBhvr>
                                    </p:animEffect>
                                  </p:childTnLst>
                                </p:cTn>
                              </p:par>
                              <p:par>
                                <p:cTn id="16" presetID="6" presetClass="entr" presetSubtype="16"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circle(in)">
                                      <p:cBhvr>
                                        <p:cTn id="18" dur="2000"/>
                                        <p:tgtEl>
                                          <p:spTgt spid="10"/>
                                        </p:tgtEl>
                                      </p:cBhvr>
                                    </p:animEffect>
                                  </p:childTnLst>
                                </p:cTn>
                              </p:par>
                              <p:par>
                                <p:cTn id="19" presetID="6" presetClass="entr" presetSubtype="16" fill="hold" nodeType="with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circle(in)">
                                      <p:cBhvr>
                                        <p:cTn id="21"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Trojan War in Tragedy </a:t>
            </a:r>
            <a:endParaRPr lang="en-GB" b="1" dirty="0"/>
          </a:p>
        </p:txBody>
      </p:sp>
      <p:sp>
        <p:nvSpPr>
          <p:cNvPr id="3" name="Content Placeholder 2"/>
          <p:cNvSpPr>
            <a:spLocks noGrp="1"/>
          </p:cNvSpPr>
          <p:nvPr>
            <p:ph idx="1"/>
          </p:nvPr>
        </p:nvSpPr>
        <p:spPr>
          <a:xfrm>
            <a:off x="166255" y="1845733"/>
            <a:ext cx="8894618" cy="4679757"/>
          </a:xfrm>
        </p:spPr>
        <p:txBody>
          <a:bodyPr>
            <a:normAutofit lnSpcReduction="10000"/>
          </a:bodyPr>
          <a:lstStyle/>
          <a:p>
            <a:r>
              <a:rPr lang="en-GB" sz="1800" b="1" dirty="0"/>
              <a:t>Aeschylus, </a:t>
            </a:r>
            <a:r>
              <a:rPr lang="en-GB" sz="1800" b="1" i="1" dirty="0"/>
              <a:t>Agamemnon</a:t>
            </a:r>
          </a:p>
          <a:p>
            <a:r>
              <a:rPr lang="en-GB" sz="1800" dirty="0"/>
              <a:t>Takes place not at Troy but in Mycenae, where Agamemnon’s wife Clytemnestra has been living adulterously with </a:t>
            </a:r>
            <a:r>
              <a:rPr lang="en-GB" sz="1800" dirty="0" err="1"/>
              <a:t>Aegisthus</a:t>
            </a:r>
            <a:r>
              <a:rPr lang="en-GB" sz="1800" dirty="0"/>
              <a:t>; describes the news of the end of the war spreading across Greece; when Agamemnon returns with Cassandra as his concubine, Clytemnestra murders him.</a:t>
            </a:r>
          </a:p>
          <a:p>
            <a:pPr>
              <a:spcBef>
                <a:spcPts val="100"/>
              </a:spcBef>
            </a:pPr>
            <a:endParaRPr lang="en-GB" sz="100" b="1" dirty="0" smtClean="0"/>
          </a:p>
          <a:p>
            <a:r>
              <a:rPr lang="en-GB" sz="1800" b="1" dirty="0" smtClean="0"/>
              <a:t>Sophocles</a:t>
            </a:r>
            <a:r>
              <a:rPr lang="en-GB" sz="1800" b="1" dirty="0"/>
              <a:t>, </a:t>
            </a:r>
            <a:r>
              <a:rPr lang="en-GB" sz="1800" b="1" i="1" dirty="0"/>
              <a:t>Ajax</a:t>
            </a:r>
          </a:p>
          <a:p>
            <a:r>
              <a:rPr lang="en-GB" sz="1800" dirty="0"/>
              <a:t>Tells the story of the dispute over Achilles’ armour after his death; Odysseus wins the armour instead of Ajax, who is so angry that he decides to kill Agamemnon and Menelaus; Athena deludes Ajax into instead killing cattle and herdsmen; Ajax is so humiliated when he comes to his senses that he commits suicide by falling on his sword</a:t>
            </a:r>
            <a:r>
              <a:rPr lang="en-GB" sz="1800" dirty="0" smtClean="0"/>
              <a:t>.</a:t>
            </a:r>
          </a:p>
          <a:p>
            <a:pPr>
              <a:spcBef>
                <a:spcPts val="100"/>
              </a:spcBef>
            </a:pPr>
            <a:endParaRPr lang="en-GB" sz="100" dirty="0"/>
          </a:p>
          <a:p>
            <a:r>
              <a:rPr lang="en-GB" sz="1800" b="1" dirty="0"/>
              <a:t>Euripides, </a:t>
            </a:r>
            <a:r>
              <a:rPr lang="en-GB" sz="1800" b="1" i="1" dirty="0"/>
              <a:t>Trojan Women</a:t>
            </a:r>
          </a:p>
          <a:p>
            <a:r>
              <a:rPr lang="en-GB" sz="1800" dirty="0"/>
              <a:t>Depicts the fate of the women of Troy (the wives and mothers of the warriors) who are prisoners of war after the Greek victory, including Helen, Hecuba and Andromache; Hector’s young son Astyanax is brutally killed; the other women hurl abuse at Helen; all the women are shown in great suffering and sorrow.</a:t>
            </a:r>
          </a:p>
          <a:p>
            <a:endParaRPr lang="en-GB" sz="1800" dirty="0"/>
          </a:p>
          <a:p>
            <a:endParaRPr lang="en-GB" dirty="0"/>
          </a:p>
        </p:txBody>
      </p:sp>
    </p:spTree>
    <p:extLst>
      <p:ext uri="{BB962C8B-B14F-4D97-AF65-F5344CB8AC3E}">
        <p14:creationId xmlns:p14="http://schemas.microsoft.com/office/powerpoint/2010/main" val="14964581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Representations in Art</a:t>
            </a:r>
            <a:endParaRPr lang="en-GB" b="1" dirty="0"/>
          </a:p>
        </p:txBody>
      </p:sp>
      <p:sp>
        <p:nvSpPr>
          <p:cNvPr id="4" name="Content Placeholder 3"/>
          <p:cNvSpPr>
            <a:spLocks noGrp="1"/>
          </p:cNvSpPr>
          <p:nvPr>
            <p:ph sz="half" idx="1"/>
          </p:nvPr>
        </p:nvSpPr>
        <p:spPr>
          <a:xfrm>
            <a:off x="259773" y="1845733"/>
            <a:ext cx="4000500" cy="4721321"/>
          </a:xfrm>
        </p:spPr>
        <p:txBody>
          <a:bodyPr>
            <a:normAutofit lnSpcReduction="10000"/>
          </a:bodyPr>
          <a:lstStyle/>
          <a:p>
            <a:pPr>
              <a:buFont typeface="Arial" panose="020B0604020202020204" pitchFamily="34" charset="0"/>
              <a:buChar char="•"/>
            </a:pPr>
            <a:r>
              <a:rPr lang="en-GB" dirty="0" smtClean="0"/>
              <a:t> Frequent depictions of the Trojan War saga in Art.</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The </a:t>
            </a:r>
            <a:r>
              <a:rPr lang="en-GB" dirty="0"/>
              <a:t>scenes which were popular with artists do </a:t>
            </a:r>
            <a:r>
              <a:rPr lang="en-GB" dirty="0" smtClean="0"/>
              <a:t>not necessarily </a:t>
            </a:r>
            <a:r>
              <a:rPr lang="en-GB" dirty="0"/>
              <a:t>match up with the stories told in the literature.</a:t>
            </a:r>
          </a:p>
          <a:p>
            <a:endParaRPr lang="en-GB" sz="100" dirty="0"/>
          </a:p>
          <a:p>
            <a:pPr>
              <a:buFont typeface="Arial" panose="020B0604020202020204" pitchFamily="34" charset="0"/>
              <a:buChar char="•"/>
            </a:pPr>
            <a:r>
              <a:rPr lang="en-GB" dirty="0" smtClean="0"/>
              <a:t> Artists </a:t>
            </a:r>
            <a:r>
              <a:rPr lang="en-GB" dirty="0"/>
              <a:t>may have been adapting the stories told in poems and plays, or they may have been inventing their own stories.</a:t>
            </a:r>
          </a:p>
          <a:p>
            <a:endParaRPr lang="en-GB" sz="100" dirty="0"/>
          </a:p>
          <a:p>
            <a:pPr>
              <a:buFont typeface="Arial" panose="020B0604020202020204" pitchFamily="34" charset="0"/>
              <a:buChar char="•"/>
            </a:pPr>
            <a:r>
              <a:rPr lang="en-GB" dirty="0" smtClean="0"/>
              <a:t> What </a:t>
            </a:r>
            <a:r>
              <a:rPr lang="en-GB" dirty="0"/>
              <a:t>does become clear is that it is usually not possible for us to say that an art depiction is ‘an illustration’ of the same myth in literature.</a:t>
            </a:r>
          </a:p>
          <a:p>
            <a:endParaRPr lang="en-GB" dirty="0"/>
          </a:p>
        </p:txBody>
      </p:sp>
      <p:pic>
        <p:nvPicPr>
          <p:cNvPr id="6" name="Picture 5"/>
          <p:cNvPicPr>
            <a:picLocks noChangeAspect="1"/>
          </p:cNvPicPr>
          <p:nvPr/>
        </p:nvPicPr>
        <p:blipFill>
          <a:blip r:embed="rId2"/>
          <a:stretch>
            <a:fillRect/>
          </a:stretch>
        </p:blipFill>
        <p:spPr>
          <a:xfrm>
            <a:off x="4491271" y="2826326"/>
            <a:ext cx="4438516" cy="2747653"/>
          </a:xfrm>
          <a:prstGeom prst="rect">
            <a:avLst/>
          </a:prstGeom>
        </p:spPr>
      </p:pic>
      <p:sp>
        <p:nvSpPr>
          <p:cNvPr id="7" name="TextBox 6"/>
          <p:cNvSpPr txBox="1"/>
          <p:nvPr/>
        </p:nvSpPr>
        <p:spPr>
          <a:xfrm>
            <a:off x="4779818" y="5676859"/>
            <a:ext cx="4010891"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Geometric amphora by the </a:t>
            </a:r>
            <a:r>
              <a:rPr lang="en-GB" sz="1400" dirty="0" err="1" smtClean="0"/>
              <a:t>Dipylon</a:t>
            </a:r>
            <a:r>
              <a:rPr lang="en-GB" sz="1400" dirty="0" smtClean="0"/>
              <a:t> Painter, c. 760-750 BC, National Archaeological Museum of Athens.</a:t>
            </a:r>
            <a:endParaRPr lang="en-GB" sz="1400" dirty="0"/>
          </a:p>
        </p:txBody>
      </p:sp>
      <p:sp>
        <p:nvSpPr>
          <p:cNvPr id="8" name="Content Placeholder 2"/>
          <p:cNvSpPr>
            <a:spLocks noGrp="1"/>
          </p:cNvSpPr>
          <p:nvPr>
            <p:ph idx="1"/>
          </p:nvPr>
        </p:nvSpPr>
        <p:spPr>
          <a:xfrm>
            <a:off x="4384964" y="1840241"/>
            <a:ext cx="4634345" cy="4028853"/>
          </a:xfrm>
        </p:spPr>
        <p:txBody>
          <a:bodyPr/>
          <a:lstStyle/>
          <a:p>
            <a:pPr>
              <a:buFont typeface="Arial" panose="020B0604020202020204" pitchFamily="34" charset="0"/>
              <a:buChar char="•"/>
            </a:pPr>
            <a:r>
              <a:rPr lang="en-GB" dirty="0"/>
              <a:t> The earliest types of Greek art do not show character or narrative, so it is not possible to say they are telling a particular story.</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40117238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Early Representations</a:t>
            </a:r>
            <a:endParaRPr lang="en-GB" b="1" dirty="0"/>
          </a:p>
        </p:txBody>
      </p:sp>
      <p:sp>
        <p:nvSpPr>
          <p:cNvPr id="3" name="Content Placeholder 2"/>
          <p:cNvSpPr>
            <a:spLocks noGrp="1"/>
          </p:cNvSpPr>
          <p:nvPr>
            <p:ph idx="1"/>
          </p:nvPr>
        </p:nvSpPr>
        <p:spPr>
          <a:xfrm>
            <a:off x="477983" y="1845734"/>
            <a:ext cx="8333508" cy="4023360"/>
          </a:xfrm>
        </p:spPr>
        <p:txBody>
          <a:bodyPr/>
          <a:lstStyle/>
          <a:p>
            <a:pPr>
              <a:buFont typeface="Arial" panose="020B0604020202020204" pitchFamily="34" charset="0"/>
              <a:buChar char="•"/>
            </a:pPr>
            <a:r>
              <a:rPr lang="en-GB" dirty="0"/>
              <a:t> The earliest scene to appear on vases from the Trojan War mythology is the blinding of Polyphemus, which is told in the Odyssey.</a:t>
            </a:r>
            <a:br>
              <a:rPr lang="en-GB" dirty="0"/>
            </a:br>
            <a:r>
              <a:rPr lang="en-GB" dirty="0"/>
              <a:t/>
            </a:r>
            <a:br>
              <a:rPr lang="en-GB" dirty="0"/>
            </a:br>
            <a:endParaRPr lang="en-GB" dirty="0"/>
          </a:p>
        </p:txBody>
      </p:sp>
      <p:pic>
        <p:nvPicPr>
          <p:cNvPr id="4" name="Picture 3"/>
          <p:cNvPicPr>
            <a:picLocks noChangeAspect="1"/>
          </p:cNvPicPr>
          <p:nvPr/>
        </p:nvPicPr>
        <p:blipFill>
          <a:blip r:embed="rId2"/>
          <a:stretch>
            <a:fillRect/>
          </a:stretch>
        </p:blipFill>
        <p:spPr>
          <a:xfrm>
            <a:off x="642673" y="2587336"/>
            <a:ext cx="2979335" cy="3943868"/>
          </a:xfrm>
          <a:prstGeom prst="rect">
            <a:avLst/>
          </a:prstGeom>
        </p:spPr>
      </p:pic>
      <p:pic>
        <p:nvPicPr>
          <p:cNvPr id="5" name="Picture 4"/>
          <p:cNvPicPr>
            <a:picLocks noChangeAspect="1"/>
          </p:cNvPicPr>
          <p:nvPr/>
        </p:nvPicPr>
        <p:blipFill>
          <a:blip r:embed="rId3"/>
          <a:stretch>
            <a:fillRect/>
          </a:stretch>
        </p:blipFill>
        <p:spPr>
          <a:xfrm>
            <a:off x="3786698" y="2587336"/>
            <a:ext cx="4697973" cy="3390131"/>
          </a:xfrm>
          <a:prstGeom prst="rect">
            <a:avLst/>
          </a:prstGeom>
        </p:spPr>
      </p:pic>
      <p:sp>
        <p:nvSpPr>
          <p:cNvPr id="6" name="TextBox 5"/>
          <p:cNvSpPr txBox="1"/>
          <p:nvPr/>
        </p:nvSpPr>
        <p:spPr>
          <a:xfrm>
            <a:off x="642673" y="6269594"/>
            <a:ext cx="2979336"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smtClean="0"/>
              <a:t>Attic black-figure amphora, c.670 BC</a:t>
            </a:r>
            <a:endParaRPr lang="en-GB" sz="1400" dirty="0"/>
          </a:p>
        </p:txBody>
      </p:sp>
      <p:sp>
        <p:nvSpPr>
          <p:cNvPr id="7" name="TextBox 6"/>
          <p:cNvSpPr txBox="1"/>
          <p:nvPr/>
        </p:nvSpPr>
        <p:spPr>
          <a:xfrm>
            <a:off x="4638758" y="5769392"/>
            <a:ext cx="2836719"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smtClean="0"/>
              <a:t>Laconian black-figure cup, c. 560 BC</a:t>
            </a:r>
            <a:endParaRPr lang="en-GB" sz="1400" dirty="0"/>
          </a:p>
        </p:txBody>
      </p:sp>
      <p:sp>
        <p:nvSpPr>
          <p:cNvPr id="8" name="TextBox 7"/>
          <p:cNvSpPr txBox="1"/>
          <p:nvPr/>
        </p:nvSpPr>
        <p:spPr>
          <a:xfrm>
            <a:off x="477983" y="1879059"/>
            <a:ext cx="8006688"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sz="1600" dirty="0" smtClean="0"/>
              <a:t>A popular scene in the archaic period was a board-game between Ajax and Achilles, which does not appear in any written sources</a:t>
            </a:r>
            <a:endParaRPr lang="en-GB" sz="1600" dirty="0"/>
          </a:p>
        </p:txBody>
      </p:sp>
      <p:pic>
        <p:nvPicPr>
          <p:cNvPr id="9" name="Picture 8"/>
          <p:cNvPicPr>
            <a:picLocks noChangeAspect="1"/>
          </p:cNvPicPr>
          <p:nvPr/>
        </p:nvPicPr>
        <p:blipFill>
          <a:blip r:embed="rId4"/>
          <a:stretch>
            <a:fillRect/>
          </a:stretch>
        </p:blipFill>
        <p:spPr>
          <a:xfrm>
            <a:off x="820109" y="2569053"/>
            <a:ext cx="2570164" cy="3980433"/>
          </a:xfrm>
          <a:prstGeom prst="rect">
            <a:avLst/>
          </a:prstGeom>
        </p:spPr>
      </p:pic>
      <p:sp>
        <p:nvSpPr>
          <p:cNvPr id="10" name="TextBox 9"/>
          <p:cNvSpPr txBox="1"/>
          <p:nvPr/>
        </p:nvSpPr>
        <p:spPr>
          <a:xfrm>
            <a:off x="924791" y="6365211"/>
            <a:ext cx="2399054"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Amphora by </a:t>
            </a:r>
            <a:r>
              <a:rPr lang="en-GB" sz="1400" dirty="0" err="1" smtClean="0"/>
              <a:t>Exekias</a:t>
            </a:r>
            <a:r>
              <a:rPr lang="en-GB" sz="1400" dirty="0" smtClean="0"/>
              <a:t> c. 550 BC</a:t>
            </a:r>
            <a:endParaRPr lang="en-GB" sz="1400" dirty="0"/>
          </a:p>
        </p:txBody>
      </p:sp>
      <p:pic>
        <p:nvPicPr>
          <p:cNvPr id="11" name="Picture 10"/>
          <p:cNvPicPr>
            <a:picLocks noChangeAspect="1"/>
          </p:cNvPicPr>
          <p:nvPr/>
        </p:nvPicPr>
        <p:blipFill>
          <a:blip r:embed="rId5"/>
          <a:stretch>
            <a:fillRect/>
          </a:stretch>
        </p:blipFill>
        <p:spPr>
          <a:xfrm>
            <a:off x="3488534" y="2569053"/>
            <a:ext cx="5322957" cy="3792607"/>
          </a:xfrm>
          <a:prstGeom prst="rect">
            <a:avLst/>
          </a:prstGeom>
        </p:spPr>
      </p:pic>
      <p:sp>
        <p:nvSpPr>
          <p:cNvPr id="12" name="TextBox 11"/>
          <p:cNvSpPr txBox="1"/>
          <p:nvPr/>
        </p:nvSpPr>
        <p:spPr>
          <a:xfrm>
            <a:off x="4401264" y="6292544"/>
            <a:ext cx="3468839"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Amphora by the </a:t>
            </a:r>
            <a:r>
              <a:rPr lang="en-GB" sz="1400" dirty="0" err="1" smtClean="0"/>
              <a:t>Andokides</a:t>
            </a:r>
            <a:r>
              <a:rPr lang="en-GB" sz="1400" dirty="0" smtClean="0"/>
              <a:t> Painter, c. 525 BC </a:t>
            </a:r>
            <a:endParaRPr lang="en-GB" sz="1400" dirty="0"/>
          </a:p>
        </p:txBody>
      </p:sp>
    </p:spTree>
    <p:extLst>
      <p:ext uri="{BB962C8B-B14F-4D97-AF65-F5344CB8AC3E}">
        <p14:creationId xmlns:p14="http://schemas.microsoft.com/office/powerpoint/2010/main" val="4111063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par>
                                <p:cTn id="8" presetID="22" presetClass="entr" presetSubtype="4"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500"/>
                                        <p:tgtEl>
                                          <p:spTgt spid="9"/>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down)">
                                      <p:cBhvr>
                                        <p:cTn id="13" dur="500"/>
                                        <p:tgtEl>
                                          <p:spTgt spid="10"/>
                                        </p:tgtEl>
                                      </p:cBhvr>
                                    </p:animEffect>
                                  </p:childTnLst>
                                </p:cTn>
                              </p:par>
                              <p:par>
                                <p:cTn id="14" presetID="22" presetClass="entr" presetSubtype="4"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down)">
                                      <p:cBhvr>
                                        <p:cTn id="16" dur="500"/>
                                        <p:tgtEl>
                                          <p:spTgt spid="11"/>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wipe(down)">
                                      <p:cBhvr>
                                        <p:cTn id="1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682" y="286604"/>
            <a:ext cx="8003078" cy="1303205"/>
          </a:xfrm>
        </p:spPr>
        <p:txBody>
          <a:bodyPr/>
          <a:lstStyle/>
          <a:p>
            <a:r>
              <a:rPr lang="en-GB" b="1" dirty="0" smtClean="0"/>
              <a:t>The Francois Vase</a:t>
            </a:r>
            <a:endParaRPr lang="en-GB" b="1" dirty="0"/>
          </a:p>
        </p:txBody>
      </p:sp>
      <p:sp>
        <p:nvSpPr>
          <p:cNvPr id="3" name="Content Placeholder 2"/>
          <p:cNvSpPr>
            <a:spLocks noGrp="1"/>
          </p:cNvSpPr>
          <p:nvPr>
            <p:ph idx="1"/>
          </p:nvPr>
        </p:nvSpPr>
        <p:spPr>
          <a:xfrm>
            <a:off x="79206" y="2256862"/>
            <a:ext cx="4222630" cy="3017520"/>
          </a:xfrm>
        </p:spPr>
        <p:txBody>
          <a:bodyPr/>
          <a:lstStyle/>
          <a:p>
            <a:pPr>
              <a:buFont typeface="Arial" panose="020B0604020202020204" pitchFamily="34" charset="0"/>
              <a:buChar char="•"/>
            </a:pPr>
            <a:r>
              <a:rPr lang="en-GB" sz="1800" dirty="0" smtClean="0"/>
              <a:t> This </a:t>
            </a:r>
            <a:r>
              <a:rPr lang="en-GB" sz="1800" dirty="0"/>
              <a:t>is an example of how several different stories can be depicted on a single object.  </a:t>
            </a:r>
            <a:endParaRPr lang="en-GB" sz="1800" dirty="0" smtClean="0"/>
          </a:p>
          <a:p>
            <a:pPr>
              <a:buFont typeface="Arial" panose="020B0604020202020204" pitchFamily="34" charset="0"/>
              <a:buChar char="•"/>
            </a:pPr>
            <a:endParaRPr lang="en-GB" sz="100" dirty="0"/>
          </a:p>
          <a:p>
            <a:pPr>
              <a:buFont typeface="Arial" panose="020B0604020202020204" pitchFamily="34" charset="0"/>
              <a:buChar char="•"/>
            </a:pPr>
            <a:r>
              <a:rPr lang="en-GB" sz="1800" dirty="0" smtClean="0"/>
              <a:t> Trojan </a:t>
            </a:r>
            <a:r>
              <a:rPr lang="en-GB" sz="1800" dirty="0"/>
              <a:t>War mythology links four of the seven decorated areas.</a:t>
            </a:r>
          </a:p>
          <a:p>
            <a:pPr algn="ctr"/>
            <a:endParaRPr lang="en-GB" dirty="0"/>
          </a:p>
        </p:txBody>
      </p:sp>
      <p:pic>
        <p:nvPicPr>
          <p:cNvPr id="4" name="Picture 3"/>
          <p:cNvPicPr>
            <a:picLocks noChangeAspect="1"/>
          </p:cNvPicPr>
          <p:nvPr/>
        </p:nvPicPr>
        <p:blipFill>
          <a:blip r:embed="rId2"/>
          <a:stretch>
            <a:fillRect/>
          </a:stretch>
        </p:blipFill>
        <p:spPr>
          <a:xfrm>
            <a:off x="4374574" y="1496291"/>
            <a:ext cx="4602186" cy="4760882"/>
          </a:xfrm>
          <a:prstGeom prst="rect">
            <a:avLst/>
          </a:prstGeom>
        </p:spPr>
      </p:pic>
      <p:sp>
        <p:nvSpPr>
          <p:cNvPr id="5" name="TextBox 4"/>
          <p:cNvSpPr txBox="1"/>
          <p:nvPr/>
        </p:nvSpPr>
        <p:spPr>
          <a:xfrm>
            <a:off x="5101936" y="6071713"/>
            <a:ext cx="3709556"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Black-figure volute krater by </a:t>
            </a:r>
            <a:r>
              <a:rPr lang="en-GB" sz="1400" dirty="0" err="1" smtClean="0"/>
              <a:t>Kleitias</a:t>
            </a:r>
            <a:r>
              <a:rPr lang="en-GB" sz="1400" dirty="0" smtClean="0"/>
              <a:t>, 570-560 BC</a:t>
            </a:r>
          </a:p>
        </p:txBody>
      </p:sp>
      <p:cxnSp>
        <p:nvCxnSpPr>
          <p:cNvPr id="6" name="Straight Arrow Connector 5"/>
          <p:cNvCxnSpPr/>
          <p:nvPr/>
        </p:nvCxnSpPr>
        <p:spPr>
          <a:xfrm flipV="1">
            <a:off x="2763982" y="3166673"/>
            <a:ext cx="2744956" cy="710059"/>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214517" y="3876732"/>
            <a:ext cx="2414154"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Funeral games for Patroclus</a:t>
            </a:r>
          </a:p>
        </p:txBody>
      </p:sp>
      <p:cxnSp>
        <p:nvCxnSpPr>
          <p:cNvPr id="10" name="Straight Arrow Connector 9"/>
          <p:cNvCxnSpPr/>
          <p:nvPr/>
        </p:nvCxnSpPr>
        <p:spPr>
          <a:xfrm flipV="1">
            <a:off x="2763982" y="3771900"/>
            <a:ext cx="2431473" cy="768927"/>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214516" y="4431969"/>
            <a:ext cx="2476727"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Wedding of Peleus and Thetis (Achilles’ parents)</a:t>
            </a:r>
          </a:p>
        </p:txBody>
      </p:sp>
      <p:cxnSp>
        <p:nvCxnSpPr>
          <p:cNvPr id="16" name="Straight Arrow Connector 15"/>
          <p:cNvCxnSpPr/>
          <p:nvPr/>
        </p:nvCxnSpPr>
        <p:spPr>
          <a:xfrm flipV="1">
            <a:off x="3090095" y="4518178"/>
            <a:ext cx="2262102" cy="79701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883227" y="5258049"/>
            <a:ext cx="2007442"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Achilles pursuing </a:t>
            </a:r>
            <a:r>
              <a:rPr lang="en-GB" sz="1400" dirty="0" err="1" smtClean="0"/>
              <a:t>Troïlus</a:t>
            </a:r>
            <a:endParaRPr lang="en-GB" sz="1400" dirty="0" smtClean="0"/>
          </a:p>
        </p:txBody>
      </p:sp>
      <p:sp>
        <p:nvSpPr>
          <p:cNvPr id="19" name="TextBox 18"/>
          <p:cNvSpPr txBox="1"/>
          <p:nvPr/>
        </p:nvSpPr>
        <p:spPr>
          <a:xfrm>
            <a:off x="214516" y="1874297"/>
            <a:ext cx="8596976" cy="170816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sz="2000" dirty="0" smtClean="0"/>
              <a:t>According to this myth, not told in any remaining written sources, there was a prophecy that Troy would not be defeated if the young prince </a:t>
            </a:r>
            <a:r>
              <a:rPr lang="en-GB" sz="2000" dirty="0" err="1" smtClean="0"/>
              <a:t>Troilos</a:t>
            </a:r>
            <a:r>
              <a:rPr lang="en-GB" sz="2000" dirty="0" smtClean="0"/>
              <a:t> lived to the age of 20.</a:t>
            </a:r>
          </a:p>
          <a:p>
            <a:pPr marL="285750" indent="-285750">
              <a:buFont typeface="Arial" panose="020B0604020202020204" pitchFamily="34" charset="0"/>
              <a:buChar char="•"/>
            </a:pPr>
            <a:endParaRPr lang="en-GB" sz="500" dirty="0" smtClean="0"/>
          </a:p>
          <a:p>
            <a:pPr marL="285750" indent="-285750">
              <a:buFont typeface="Arial" panose="020B0604020202020204" pitchFamily="34" charset="0"/>
              <a:buChar char="•"/>
            </a:pPr>
            <a:r>
              <a:rPr lang="en-GB" sz="2000" dirty="0" smtClean="0"/>
              <a:t>This scene shows Achilles pursuing </a:t>
            </a:r>
            <a:r>
              <a:rPr lang="en-GB" sz="2000" dirty="0" err="1" smtClean="0"/>
              <a:t>Troilos</a:t>
            </a:r>
            <a:r>
              <a:rPr lang="en-GB" sz="2000" dirty="0" smtClean="0"/>
              <a:t> before he kills him, after ambushing him at a water fountain</a:t>
            </a:r>
          </a:p>
        </p:txBody>
      </p:sp>
      <p:pic>
        <p:nvPicPr>
          <p:cNvPr id="20" name="Picture 19"/>
          <p:cNvPicPr>
            <a:picLocks noChangeAspect="1"/>
          </p:cNvPicPr>
          <p:nvPr/>
        </p:nvPicPr>
        <p:blipFill rotWithShape="1">
          <a:blip r:embed="rId3"/>
          <a:srcRect l="-440" t="3028" r="440" b="10824"/>
          <a:stretch/>
        </p:blipFill>
        <p:spPr>
          <a:xfrm>
            <a:off x="1511234" y="4693579"/>
            <a:ext cx="7557179" cy="2129794"/>
          </a:xfrm>
          <a:prstGeom prst="rect">
            <a:avLst/>
          </a:prstGeom>
        </p:spPr>
      </p:pic>
      <p:sp>
        <p:nvSpPr>
          <p:cNvPr id="21" name="TextBox 20"/>
          <p:cNvSpPr txBox="1"/>
          <p:nvPr/>
        </p:nvSpPr>
        <p:spPr>
          <a:xfrm>
            <a:off x="198415" y="1874296"/>
            <a:ext cx="8613077" cy="152349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b="1" dirty="0" smtClean="0"/>
              <a:t>Funeral games for Patroclus</a:t>
            </a:r>
          </a:p>
          <a:p>
            <a:pPr marL="285750" indent="-285750">
              <a:buFont typeface="Arial" panose="020B0604020202020204" pitchFamily="34" charset="0"/>
              <a:buChar char="•"/>
            </a:pPr>
            <a:r>
              <a:rPr lang="en-GB" dirty="0" smtClean="0"/>
              <a:t>This scene appears in the Iliad: Achilles stages extravagant athletic competitions to honour his dead friend.</a:t>
            </a:r>
          </a:p>
          <a:p>
            <a:pPr marL="285750" indent="-285750">
              <a:buFont typeface="Arial" panose="020B0604020202020204" pitchFamily="34" charset="0"/>
              <a:buChar char="•"/>
            </a:pPr>
            <a:endParaRPr lang="en-GB" sz="500" dirty="0" smtClean="0"/>
          </a:p>
          <a:p>
            <a:pPr marL="285750" indent="-285750">
              <a:buFont typeface="Arial" panose="020B0604020202020204" pitchFamily="34" charset="0"/>
              <a:buChar char="•"/>
            </a:pPr>
            <a:r>
              <a:rPr lang="en-GB" dirty="0" smtClean="0"/>
              <a:t>However, the names of the competitors, and the apparent winner, do not match up with the version in the Iliad.</a:t>
            </a:r>
          </a:p>
        </p:txBody>
      </p:sp>
      <p:pic>
        <p:nvPicPr>
          <p:cNvPr id="22" name="Picture 21"/>
          <p:cNvPicPr>
            <a:picLocks noChangeAspect="1"/>
          </p:cNvPicPr>
          <p:nvPr/>
        </p:nvPicPr>
        <p:blipFill rotWithShape="1">
          <a:blip r:embed="rId4"/>
          <a:srcRect l="17190" t="23544" r="13784" b="64160"/>
          <a:stretch/>
        </p:blipFill>
        <p:spPr>
          <a:xfrm>
            <a:off x="79206" y="5216799"/>
            <a:ext cx="9125933" cy="1681820"/>
          </a:xfrm>
          <a:prstGeom prst="rect">
            <a:avLst/>
          </a:prstGeom>
        </p:spPr>
      </p:pic>
      <p:pic>
        <p:nvPicPr>
          <p:cNvPr id="24" name="Picture 23"/>
          <p:cNvPicPr>
            <a:picLocks noChangeAspect="1"/>
          </p:cNvPicPr>
          <p:nvPr/>
        </p:nvPicPr>
        <p:blipFill rotWithShape="1">
          <a:blip r:embed="rId5"/>
          <a:srcRect l="3052" t="16407" b="21918"/>
          <a:stretch/>
        </p:blipFill>
        <p:spPr>
          <a:xfrm>
            <a:off x="100216" y="5510936"/>
            <a:ext cx="5750706" cy="1390195"/>
          </a:xfrm>
          <a:prstGeom prst="rect">
            <a:avLst/>
          </a:prstGeom>
        </p:spPr>
      </p:pic>
      <p:pic>
        <p:nvPicPr>
          <p:cNvPr id="25" name="Picture 24"/>
          <p:cNvPicPr>
            <a:picLocks noChangeAspect="1"/>
          </p:cNvPicPr>
          <p:nvPr/>
        </p:nvPicPr>
        <p:blipFill rotWithShape="1">
          <a:blip r:embed="rId6"/>
          <a:srcRect t="16041" b="17605"/>
          <a:stretch/>
        </p:blipFill>
        <p:spPr>
          <a:xfrm>
            <a:off x="3380228" y="5511074"/>
            <a:ext cx="5822262" cy="1390783"/>
          </a:xfrm>
          <a:prstGeom prst="rect">
            <a:avLst/>
          </a:prstGeom>
        </p:spPr>
      </p:pic>
    </p:spTree>
    <p:extLst>
      <p:ext uri="{BB962C8B-B14F-4D97-AF65-F5344CB8AC3E}">
        <p14:creationId xmlns:p14="http://schemas.microsoft.com/office/powerpoint/2010/main" val="1011908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barn(inVertical)">
                                      <p:cBhvr>
                                        <p:cTn id="7" dur="500"/>
                                        <p:tgtEl>
                                          <p:spTgt spid="19"/>
                                        </p:tgtEl>
                                      </p:cBhvr>
                                    </p:animEffect>
                                  </p:childTnLst>
                                </p:cTn>
                              </p:par>
                              <p:par>
                                <p:cTn id="8" presetID="16" presetClass="entr" presetSubtype="21"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barn(inVertical)">
                                      <p:cBhvr>
                                        <p:cTn id="10" dur="500"/>
                                        <p:tgtEl>
                                          <p:spTgt spid="2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fade">
                                      <p:cBhvr>
                                        <p:cTn id="15" dur="500"/>
                                        <p:tgtEl>
                                          <p:spTgt spid="21"/>
                                        </p:tgtEl>
                                      </p:cBhvr>
                                    </p:animEffect>
                                  </p:childTnLst>
                                </p:cTn>
                              </p:par>
                              <p:par>
                                <p:cTn id="16" presetID="10" presetClass="entr" presetSubtype="0" fill="hold" nodeType="withEffect">
                                  <p:stCondLst>
                                    <p:cond delay="0"/>
                                  </p:stCondLst>
                                  <p:childTnLst>
                                    <p:set>
                                      <p:cBhvr>
                                        <p:cTn id="17" dur="1" fill="hold">
                                          <p:stCondLst>
                                            <p:cond delay="0"/>
                                          </p:stCondLst>
                                        </p:cTn>
                                        <p:tgtEl>
                                          <p:spTgt spid="22"/>
                                        </p:tgtEl>
                                        <p:attrNameLst>
                                          <p:attrName>style.visibility</p:attrName>
                                        </p:attrNameLst>
                                      </p:cBhvr>
                                      <p:to>
                                        <p:strVal val="visible"/>
                                      </p:to>
                                    </p:set>
                                    <p:animEffect transition="in" filter="fade">
                                      <p:cBhvr>
                                        <p:cTn id="18" dur="500"/>
                                        <p:tgtEl>
                                          <p:spTgt spid="22"/>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514447" y="1844057"/>
            <a:ext cx="4629553" cy="4789193"/>
          </a:xfrm>
          <a:prstGeom prst="rect">
            <a:avLst/>
          </a:prstGeom>
        </p:spPr>
      </p:pic>
      <p:sp>
        <p:nvSpPr>
          <p:cNvPr id="2" name="Title 1"/>
          <p:cNvSpPr>
            <a:spLocks noGrp="1"/>
          </p:cNvSpPr>
          <p:nvPr>
            <p:ph type="title"/>
          </p:nvPr>
        </p:nvSpPr>
        <p:spPr/>
        <p:txBody>
          <a:bodyPr/>
          <a:lstStyle/>
          <a:p>
            <a:r>
              <a:rPr lang="en-GB" b="1" dirty="0" smtClean="0"/>
              <a:t>The Francois Vase</a:t>
            </a:r>
            <a:endParaRPr lang="en-GB" b="1" dirty="0"/>
          </a:p>
        </p:txBody>
      </p:sp>
      <p:sp>
        <p:nvSpPr>
          <p:cNvPr id="3" name="Content Placeholder 2"/>
          <p:cNvSpPr>
            <a:spLocks noGrp="1"/>
          </p:cNvSpPr>
          <p:nvPr>
            <p:ph idx="1"/>
          </p:nvPr>
        </p:nvSpPr>
        <p:spPr>
          <a:xfrm>
            <a:off x="161308" y="2216028"/>
            <a:ext cx="4433552" cy="4176459"/>
          </a:xfrm>
          <a:ln w="38100"/>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a:buFont typeface="Arial" panose="020B0604020202020204" pitchFamily="34" charset="0"/>
              <a:buChar char="•"/>
            </a:pPr>
            <a:r>
              <a:rPr lang="en-GB" dirty="0" smtClean="0"/>
              <a:t> This vase gives some important clues about how ancient audiences were used to encountering Trojan War mythology.</a:t>
            </a:r>
          </a:p>
          <a:p>
            <a:pPr>
              <a:buFont typeface="Arial" panose="020B0604020202020204" pitchFamily="34" charset="0"/>
              <a:buChar char="•"/>
            </a:pPr>
            <a:r>
              <a:rPr lang="en-GB" dirty="0" smtClean="0"/>
              <a:t> Rather than telling one continuous story, the artist depicts separate myths which can be linked, but only if we know the myths well enough.</a:t>
            </a:r>
          </a:p>
          <a:p>
            <a:pPr>
              <a:buFont typeface="Arial" panose="020B0604020202020204" pitchFamily="34" charset="0"/>
              <a:buChar char="•"/>
            </a:pPr>
            <a:r>
              <a:rPr lang="en-GB" dirty="0" smtClean="0"/>
              <a:t> He also combines Trojan War stories with other myths, such as the </a:t>
            </a:r>
            <a:r>
              <a:rPr lang="en-GB" dirty="0"/>
              <a:t>wedding party of </a:t>
            </a:r>
            <a:r>
              <a:rPr lang="en-GB" dirty="0" err="1"/>
              <a:t>Pirithous</a:t>
            </a:r>
            <a:r>
              <a:rPr lang="en-GB" dirty="0"/>
              <a:t> and </a:t>
            </a:r>
            <a:r>
              <a:rPr lang="en-GB" dirty="0" err="1" smtClean="0"/>
              <a:t>Hippodamia</a:t>
            </a:r>
            <a:r>
              <a:rPr lang="en-GB" dirty="0" smtClean="0"/>
              <a:t> and the return of Hephaestus to Olympus.</a:t>
            </a:r>
          </a:p>
          <a:p>
            <a:pPr>
              <a:buFont typeface="Arial" panose="020B0604020202020204" pitchFamily="34" charset="0"/>
              <a:buChar char="•"/>
            </a:pPr>
            <a:r>
              <a:rPr lang="en-GB" dirty="0" smtClean="0"/>
              <a:t> This suggests that the more an audience/viewer knew about mythology, the more complex associations they could make between stories.</a:t>
            </a:r>
          </a:p>
          <a:p>
            <a:endParaRPr lang="en-GB" sz="1350" dirty="0"/>
          </a:p>
        </p:txBody>
      </p:sp>
    </p:spTree>
    <p:extLst>
      <p:ext uri="{BB962C8B-B14F-4D97-AF65-F5344CB8AC3E}">
        <p14:creationId xmlns:p14="http://schemas.microsoft.com/office/powerpoint/2010/main" val="22050585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Trojan War in Roman Art</a:t>
            </a:r>
            <a:endParaRPr lang="en-GB" b="1" dirty="0"/>
          </a:p>
        </p:txBody>
      </p:sp>
      <p:sp>
        <p:nvSpPr>
          <p:cNvPr id="3" name="Content Placeholder 2"/>
          <p:cNvSpPr>
            <a:spLocks noGrp="1"/>
          </p:cNvSpPr>
          <p:nvPr>
            <p:ph idx="1"/>
          </p:nvPr>
        </p:nvSpPr>
        <p:spPr>
          <a:xfrm>
            <a:off x="311727" y="1845734"/>
            <a:ext cx="8832273" cy="4710930"/>
          </a:xfrm>
        </p:spPr>
        <p:txBody>
          <a:bodyPr>
            <a:normAutofit/>
          </a:bodyPr>
          <a:lstStyle/>
          <a:p>
            <a:pPr>
              <a:buFont typeface="Arial" panose="020B0604020202020204" pitchFamily="34" charset="0"/>
              <a:buChar char="•"/>
            </a:pPr>
            <a:r>
              <a:rPr lang="en-GB" dirty="0"/>
              <a:t> The earliest Greek depictions of Trojan War mythology are usually not possible to identify with specific scenes from a particular poem, probably because the poems were still being told orally throughout the archaic period, and so stories would change</a:t>
            </a:r>
            <a:r>
              <a:rPr lang="en-GB" dirty="0" smtClean="0"/>
              <a:t>.</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This </a:t>
            </a:r>
            <a:r>
              <a:rPr lang="en-GB" dirty="0"/>
              <a:t>changes in Roman art, when specific literary scenes or characters are depicted.</a:t>
            </a:r>
          </a:p>
          <a:p>
            <a:pPr>
              <a:buFont typeface="Arial" panose="020B0604020202020204" pitchFamily="34" charset="0"/>
              <a:buChar char="•"/>
            </a:pPr>
            <a:endParaRPr lang="en-GB" dirty="0" smtClean="0"/>
          </a:p>
          <a:p>
            <a:pPr>
              <a:buFont typeface="Arial" panose="020B0604020202020204" pitchFamily="34" charset="0"/>
              <a:buChar char="•"/>
            </a:pPr>
            <a:endParaRPr lang="en-GB" dirty="0" smtClean="0"/>
          </a:p>
          <a:p>
            <a:endParaRPr lang="en-GB" dirty="0"/>
          </a:p>
        </p:txBody>
      </p:sp>
      <p:sp>
        <p:nvSpPr>
          <p:cNvPr id="4" name="Rectangle 3"/>
          <p:cNvSpPr/>
          <p:nvPr/>
        </p:nvSpPr>
        <p:spPr>
          <a:xfrm>
            <a:off x="155863" y="3850896"/>
            <a:ext cx="4572000" cy="2224199"/>
          </a:xfrm>
          <a:prstGeom prst="rect">
            <a:avLst/>
          </a:prstGeom>
        </p:spPr>
        <p:txBody>
          <a:bodyPr>
            <a:spAutoFit/>
          </a:bodyPr>
          <a:lstStyle/>
          <a:p>
            <a:pPr lvl="0">
              <a:lnSpc>
                <a:spcPct val="90000"/>
              </a:lnSpc>
              <a:spcBef>
                <a:spcPts val="1200"/>
              </a:spcBef>
              <a:spcAft>
                <a:spcPts val="200"/>
              </a:spcAft>
              <a:buClr>
                <a:srgbClr val="E48312"/>
              </a:buClr>
              <a:buSzPct val="100000"/>
            </a:pPr>
            <a:r>
              <a:rPr lang="en-GB" sz="2400" b="1" dirty="0" smtClean="0">
                <a:solidFill>
                  <a:srgbClr val="000000">
                    <a:lumMod val="75000"/>
                    <a:lumOff val="25000"/>
                  </a:srgbClr>
                </a:solidFill>
              </a:rPr>
              <a:t>Tabula </a:t>
            </a:r>
            <a:r>
              <a:rPr lang="en-GB" sz="2400" b="1" dirty="0" err="1" smtClean="0">
                <a:solidFill>
                  <a:srgbClr val="000000">
                    <a:lumMod val="75000"/>
                    <a:lumOff val="25000"/>
                  </a:srgbClr>
                </a:solidFill>
              </a:rPr>
              <a:t>Iliaca</a:t>
            </a:r>
            <a:r>
              <a:rPr lang="en-GB" sz="2400" b="1" dirty="0" smtClean="0">
                <a:solidFill>
                  <a:srgbClr val="000000">
                    <a:lumMod val="75000"/>
                    <a:lumOff val="25000"/>
                  </a:srgbClr>
                </a:solidFill>
              </a:rPr>
              <a:t> </a:t>
            </a:r>
            <a:r>
              <a:rPr lang="en-GB" sz="2400" b="1" dirty="0" err="1" smtClean="0">
                <a:solidFill>
                  <a:srgbClr val="000000">
                    <a:lumMod val="75000"/>
                    <a:lumOff val="25000"/>
                  </a:srgbClr>
                </a:solidFill>
              </a:rPr>
              <a:t>Capitolina</a:t>
            </a:r>
            <a:r>
              <a:rPr lang="en-GB" sz="2400" b="1" dirty="0" smtClean="0">
                <a:solidFill>
                  <a:srgbClr val="000000">
                    <a:lumMod val="75000"/>
                    <a:lumOff val="25000"/>
                  </a:srgbClr>
                </a:solidFill>
              </a:rPr>
              <a:t>, late first century BC</a:t>
            </a:r>
          </a:p>
          <a:p>
            <a:pPr marL="91440" lvl="0" indent="-91440">
              <a:lnSpc>
                <a:spcPct val="90000"/>
              </a:lnSpc>
              <a:spcBef>
                <a:spcPts val="1200"/>
              </a:spcBef>
              <a:spcAft>
                <a:spcPts val="200"/>
              </a:spcAft>
              <a:buClr>
                <a:srgbClr val="E48312"/>
              </a:buClr>
              <a:buSzPct val="100000"/>
              <a:buFont typeface="Arial" panose="020B0604020202020204" pitchFamily="34" charset="0"/>
              <a:buChar char="•"/>
            </a:pPr>
            <a:r>
              <a:rPr lang="en-GB" sz="2000" dirty="0" smtClean="0">
                <a:solidFill>
                  <a:srgbClr val="000000">
                    <a:lumMod val="75000"/>
                    <a:lumOff val="25000"/>
                  </a:srgbClr>
                </a:solidFill>
              </a:rPr>
              <a:t> One </a:t>
            </a:r>
            <a:r>
              <a:rPr lang="en-GB" sz="2000" dirty="0">
                <a:solidFill>
                  <a:srgbClr val="000000">
                    <a:lumMod val="75000"/>
                    <a:lumOff val="25000"/>
                  </a:srgbClr>
                </a:solidFill>
              </a:rPr>
              <a:t>of probably 21 marble reliefs depicting specific scenes from the Iliad or the Epic Cycle, with labelling inscriptions.</a:t>
            </a:r>
          </a:p>
          <a:p>
            <a:pPr marL="91440" lvl="0" indent="-91440">
              <a:lnSpc>
                <a:spcPct val="90000"/>
              </a:lnSpc>
              <a:spcBef>
                <a:spcPts val="1200"/>
              </a:spcBef>
              <a:spcAft>
                <a:spcPts val="200"/>
              </a:spcAft>
              <a:buClr>
                <a:srgbClr val="E48312"/>
              </a:buClr>
              <a:buSzPct val="100000"/>
              <a:buFont typeface="Arial" panose="020B0604020202020204" pitchFamily="34" charset="0"/>
              <a:buChar char="•"/>
            </a:pPr>
            <a:r>
              <a:rPr lang="en-GB" sz="2000" dirty="0">
                <a:solidFill>
                  <a:srgbClr val="000000">
                    <a:lumMod val="75000"/>
                    <a:lumOff val="25000"/>
                  </a:srgbClr>
                </a:solidFill>
              </a:rPr>
              <a:t> Clearly meant as literary illustrations.</a:t>
            </a:r>
          </a:p>
        </p:txBody>
      </p:sp>
      <p:pic>
        <p:nvPicPr>
          <p:cNvPr id="5" name="Picture 4"/>
          <p:cNvPicPr>
            <a:picLocks noChangeAspect="1"/>
          </p:cNvPicPr>
          <p:nvPr/>
        </p:nvPicPr>
        <p:blipFill>
          <a:blip r:embed="rId2"/>
          <a:stretch>
            <a:fillRect/>
          </a:stretch>
        </p:blipFill>
        <p:spPr>
          <a:xfrm>
            <a:off x="4781896" y="3685519"/>
            <a:ext cx="4213658" cy="3027886"/>
          </a:xfrm>
          <a:prstGeom prst="rect">
            <a:avLst/>
          </a:prstGeom>
        </p:spPr>
      </p:pic>
      <p:pic>
        <p:nvPicPr>
          <p:cNvPr id="6" name="Picture 5"/>
          <p:cNvPicPr>
            <a:picLocks noChangeAspect="1"/>
          </p:cNvPicPr>
          <p:nvPr/>
        </p:nvPicPr>
        <p:blipFill>
          <a:blip r:embed="rId3"/>
          <a:stretch>
            <a:fillRect/>
          </a:stretch>
        </p:blipFill>
        <p:spPr>
          <a:xfrm>
            <a:off x="1548245" y="265685"/>
            <a:ext cx="7447309" cy="6447720"/>
          </a:xfrm>
          <a:prstGeom prst="rect">
            <a:avLst/>
          </a:prstGeom>
        </p:spPr>
      </p:pic>
    </p:spTree>
    <p:extLst>
      <p:ext uri="{BB962C8B-B14F-4D97-AF65-F5344CB8AC3E}">
        <p14:creationId xmlns:p14="http://schemas.microsoft.com/office/powerpoint/2010/main" val="756747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Art from Pompeii</a:t>
            </a:r>
            <a:endParaRPr lang="en-GB" b="1" dirty="0"/>
          </a:p>
        </p:txBody>
      </p:sp>
      <p:pic>
        <p:nvPicPr>
          <p:cNvPr id="5" name="Content Placeholder 4"/>
          <p:cNvPicPr>
            <a:picLocks noGrp="1" noChangeAspect="1"/>
          </p:cNvPicPr>
          <p:nvPr>
            <p:ph idx="1"/>
          </p:nvPr>
        </p:nvPicPr>
        <p:blipFill>
          <a:blip r:embed="rId2"/>
          <a:stretch>
            <a:fillRect/>
          </a:stretch>
        </p:blipFill>
        <p:spPr>
          <a:xfrm>
            <a:off x="4209144" y="2095645"/>
            <a:ext cx="4716645" cy="4022725"/>
          </a:xfrm>
          <a:prstGeom prst="rect">
            <a:avLst/>
          </a:prstGeom>
        </p:spPr>
      </p:pic>
      <p:sp>
        <p:nvSpPr>
          <p:cNvPr id="4" name="TextBox 3"/>
          <p:cNvSpPr txBox="1"/>
          <p:nvPr/>
        </p:nvSpPr>
        <p:spPr>
          <a:xfrm>
            <a:off x="225710" y="2169864"/>
            <a:ext cx="3857916" cy="35394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smtClean="0"/>
              <a:t>A very specific scene from Iliad book 1: Achilles is about to draw his sword on the seated Agamemnon, but Athena, behind him, pulls him back by his hair. </a:t>
            </a:r>
            <a:endParaRPr lang="en-GB" sz="2800" dirty="0"/>
          </a:p>
        </p:txBody>
      </p:sp>
      <p:sp>
        <p:nvSpPr>
          <p:cNvPr id="6" name="TextBox 5"/>
          <p:cNvSpPr txBox="1"/>
          <p:nvPr/>
        </p:nvSpPr>
        <p:spPr>
          <a:xfrm>
            <a:off x="4384964" y="6161809"/>
            <a:ext cx="4333009"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Roman mosaic Pompeii, mid-late first century AD, Naples, </a:t>
            </a:r>
            <a:r>
              <a:rPr lang="en-GB" sz="1600" dirty="0" err="1" smtClean="0"/>
              <a:t>Museo</a:t>
            </a:r>
            <a:r>
              <a:rPr lang="en-GB" sz="1600" dirty="0" smtClean="0"/>
              <a:t> </a:t>
            </a:r>
            <a:r>
              <a:rPr lang="en-GB" sz="1600" dirty="0" err="1" smtClean="0"/>
              <a:t>Nazionale</a:t>
            </a:r>
            <a:r>
              <a:rPr lang="en-GB" sz="1600" dirty="0" smtClean="0"/>
              <a:t>. </a:t>
            </a:r>
            <a:endParaRPr lang="en-GB" sz="1600" dirty="0"/>
          </a:p>
        </p:txBody>
      </p:sp>
      <p:pic>
        <p:nvPicPr>
          <p:cNvPr id="7" name="Picture 6"/>
          <p:cNvPicPr>
            <a:picLocks noChangeAspect="1"/>
          </p:cNvPicPr>
          <p:nvPr/>
        </p:nvPicPr>
        <p:blipFill>
          <a:blip r:embed="rId3"/>
          <a:stretch>
            <a:fillRect/>
          </a:stretch>
        </p:blipFill>
        <p:spPr>
          <a:xfrm>
            <a:off x="175436" y="1920845"/>
            <a:ext cx="4146769" cy="4825739"/>
          </a:xfrm>
          <a:prstGeom prst="rect">
            <a:avLst/>
          </a:prstGeom>
        </p:spPr>
      </p:pic>
      <p:sp>
        <p:nvSpPr>
          <p:cNvPr id="8" name="TextBox 7"/>
          <p:cNvSpPr txBox="1"/>
          <p:nvPr/>
        </p:nvSpPr>
        <p:spPr>
          <a:xfrm>
            <a:off x="4446085" y="3220143"/>
            <a:ext cx="4479704" cy="35394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smtClean="0"/>
              <a:t>Scene shows Aeneas being treated for a wound, with his son Ascanius at his side and his mother Venus looking on.</a:t>
            </a:r>
          </a:p>
          <a:p>
            <a:r>
              <a:rPr lang="en-GB" sz="2800" dirty="0" smtClean="0"/>
              <a:t>All these characters are familiar from the </a:t>
            </a:r>
            <a:r>
              <a:rPr lang="en-GB" sz="2800" i="1" dirty="0" smtClean="0"/>
              <a:t>Aeneid</a:t>
            </a:r>
            <a:r>
              <a:rPr lang="en-GB" sz="2800" dirty="0"/>
              <a:t> </a:t>
            </a:r>
            <a:r>
              <a:rPr lang="en-GB" sz="2800" dirty="0" smtClean="0"/>
              <a:t>– possible reference to 12.389-508.</a:t>
            </a:r>
            <a:endParaRPr lang="en-GB" sz="2800" dirty="0"/>
          </a:p>
        </p:txBody>
      </p:sp>
      <p:sp>
        <p:nvSpPr>
          <p:cNvPr id="9" name="TextBox 8"/>
          <p:cNvSpPr txBox="1"/>
          <p:nvPr/>
        </p:nvSpPr>
        <p:spPr>
          <a:xfrm>
            <a:off x="4446085" y="2134674"/>
            <a:ext cx="3065318"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Fresco from Pompeii, first century AD, Naples, </a:t>
            </a:r>
            <a:r>
              <a:rPr lang="en-GB" sz="1400" dirty="0" err="1" smtClean="0"/>
              <a:t>Museo</a:t>
            </a:r>
            <a:r>
              <a:rPr lang="en-GB" sz="1400" dirty="0" smtClean="0"/>
              <a:t> </a:t>
            </a:r>
            <a:r>
              <a:rPr lang="en-GB" sz="1400" dirty="0" err="1" smtClean="0"/>
              <a:t>Nazionale</a:t>
            </a:r>
            <a:r>
              <a:rPr lang="en-GB" sz="1400" dirty="0" smtClean="0"/>
              <a:t>    </a:t>
            </a:r>
            <a:endParaRPr lang="en-GB" sz="1400" dirty="0"/>
          </a:p>
        </p:txBody>
      </p:sp>
    </p:spTree>
    <p:extLst>
      <p:ext uri="{BB962C8B-B14F-4D97-AF65-F5344CB8AC3E}">
        <p14:creationId xmlns:p14="http://schemas.microsoft.com/office/powerpoint/2010/main" val="2091092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arn(inVertical)">
                                      <p:cBhvr>
                                        <p:cTn id="10" dur="500"/>
                                        <p:tgtEl>
                                          <p:spTgt spid="9"/>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arn(inVertical)">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a:t>
            </a:r>
            <a:endParaRPr lang="en-GB" b="1" dirty="0"/>
          </a:p>
        </p:txBody>
      </p:sp>
      <p:sp>
        <p:nvSpPr>
          <p:cNvPr id="3" name="Content Placeholder 2"/>
          <p:cNvSpPr>
            <a:spLocks noGrp="1"/>
          </p:cNvSpPr>
          <p:nvPr>
            <p:ph idx="1"/>
          </p:nvPr>
        </p:nvSpPr>
        <p:spPr>
          <a:xfrm>
            <a:off x="822959" y="2069869"/>
            <a:ext cx="7543801" cy="4048297"/>
          </a:xfrm>
        </p:spPr>
        <p:txBody>
          <a:bodyPr/>
          <a:lstStyle/>
          <a:p>
            <a:pPr>
              <a:buFont typeface="Arial" panose="020B0604020202020204" pitchFamily="34" charset="0"/>
              <a:buChar char="•"/>
            </a:pPr>
            <a:r>
              <a:rPr lang="en-GB" sz="2400" dirty="0" smtClean="0"/>
              <a:t> </a:t>
            </a:r>
            <a:r>
              <a:rPr lang="en-GB" sz="2400" dirty="0" err="1" smtClean="0"/>
              <a:t>Hedren</a:t>
            </a:r>
            <a:r>
              <a:rPr lang="en-GB" sz="2400" dirty="0"/>
              <a:t>, G</a:t>
            </a:r>
            <a:r>
              <a:rPr lang="en-GB" sz="2400" dirty="0" smtClean="0"/>
              <a:t>., (2016) </a:t>
            </a:r>
            <a:r>
              <a:rPr lang="en-GB" sz="2400" i="1" dirty="0" smtClean="0"/>
              <a:t>The Image of the Artist in Archaic and Classical Greece: Art, Poetry and Subjectivity</a:t>
            </a:r>
            <a:r>
              <a:rPr lang="en-GB" sz="2400" dirty="0" smtClean="0"/>
              <a:t>. </a:t>
            </a:r>
            <a:r>
              <a:rPr lang="en-GB" sz="2400" dirty="0" err="1" smtClean="0"/>
              <a:t>Cambrdige</a:t>
            </a:r>
            <a:r>
              <a:rPr lang="en-GB" sz="2400" dirty="0" smtClean="0"/>
              <a:t>: Cambridge University Press.</a:t>
            </a:r>
          </a:p>
          <a:p>
            <a:pPr>
              <a:buFont typeface="Arial" panose="020B0604020202020204" pitchFamily="34" charset="0"/>
              <a:buChar char="•"/>
            </a:pPr>
            <a:endParaRPr lang="en-GB" sz="100" dirty="0"/>
          </a:p>
          <a:p>
            <a:pPr>
              <a:buFont typeface="Arial" panose="020B0604020202020204" pitchFamily="34" charset="0"/>
              <a:buChar char="•"/>
            </a:pPr>
            <a:r>
              <a:rPr lang="en-GB" sz="2400" dirty="0"/>
              <a:t> </a:t>
            </a:r>
            <a:r>
              <a:rPr lang="en-GB" sz="2400" dirty="0" err="1"/>
              <a:t>Morford</a:t>
            </a:r>
            <a:r>
              <a:rPr lang="en-GB" sz="2400" dirty="0"/>
              <a:t>, M. P. O., </a:t>
            </a:r>
            <a:r>
              <a:rPr lang="en-GB" sz="2400" dirty="0" err="1"/>
              <a:t>Lenardon</a:t>
            </a:r>
            <a:r>
              <a:rPr lang="en-GB" sz="2400" dirty="0"/>
              <a:t>, R. J. and Sham, M. (2015) </a:t>
            </a:r>
            <a:r>
              <a:rPr lang="en-GB" sz="2400" i="1" dirty="0"/>
              <a:t>Classical Mythology</a:t>
            </a:r>
            <a:r>
              <a:rPr lang="en-GB" sz="2400" dirty="0"/>
              <a:t>, International tenth edition. Oxford: Oxford University Press.</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sz="2400" dirty="0" smtClean="0"/>
              <a:t>Woodford, S. (1993) </a:t>
            </a:r>
            <a:r>
              <a:rPr lang="en-GB" sz="2400" i="1" dirty="0" smtClean="0"/>
              <a:t>The Trojan War in Art</a:t>
            </a:r>
            <a:r>
              <a:rPr lang="en-GB" sz="2400" dirty="0" smtClean="0"/>
              <a:t>. Ithaca, NY: Cornell University Press. </a:t>
            </a:r>
            <a:endParaRPr lang="en-GB" sz="2400" dirty="0"/>
          </a:p>
        </p:txBody>
      </p:sp>
    </p:spTree>
    <p:extLst>
      <p:ext uri="{BB962C8B-B14F-4D97-AF65-F5344CB8AC3E}">
        <p14:creationId xmlns:p14="http://schemas.microsoft.com/office/powerpoint/2010/main" val="312032272"/>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280</TotalTime>
  <Words>1915</Words>
  <Application>Microsoft Office PowerPoint</Application>
  <PresentationFormat>On-screen Show (4:3)</PresentationFormat>
  <Paragraphs>147</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Retrospect</vt:lpstr>
      <vt:lpstr>Myth and Art</vt:lpstr>
      <vt:lpstr>PowerPoint Presentation</vt:lpstr>
      <vt:lpstr>Background: Leda and the Swan</vt:lpstr>
      <vt:lpstr>The judgement of Paris and abduction of Helen</vt:lpstr>
      <vt:lpstr>Summary</vt:lpstr>
      <vt:lpstr>PowerPoint Presentation</vt:lpstr>
      <vt:lpstr>Trojan War literature </vt:lpstr>
      <vt:lpstr>The Epic Cycle </vt:lpstr>
      <vt:lpstr>The Trojan War in Tragedy </vt:lpstr>
      <vt:lpstr>Representations in Art</vt:lpstr>
      <vt:lpstr>Early Representations</vt:lpstr>
      <vt:lpstr>The Francois Vase</vt:lpstr>
      <vt:lpstr>The Francois Vase</vt:lpstr>
      <vt:lpstr>The Trojan War in Roman Art</vt:lpstr>
      <vt:lpstr>Art from Pompeii</vt:lpstr>
      <vt:lpstr>Bibliography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dc:creator>
  <cp:lastModifiedBy>Matt</cp:lastModifiedBy>
  <cp:revision>54</cp:revision>
  <dcterms:created xsi:type="dcterms:W3CDTF">2019-04-29T09:38:48Z</dcterms:created>
  <dcterms:modified xsi:type="dcterms:W3CDTF">2019-05-30T10:05:55Z</dcterms:modified>
</cp:coreProperties>
</file>