
<file path=[Content_Types].xml><?xml version="1.0" encoding="utf-8"?>
<Types xmlns="http://schemas.openxmlformats.org/package/2006/content-types"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1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48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</p:sldIdLst>
  <p:sldSz cy="5143500" cx="9144000"/>
  <p:notesSz cx="51435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GoogleSlidesCustomDataVersion2">
      <go:slidesCustomData xmlns:go="http://customooxmlschemas.google.com/" r:id="rId17" roundtripDataSignature="AMtx7minWjWc/xFsQYvs670ilkn9Y2ghmw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3A1D6AA5-4899-47B7-8F0F-953B8485F0E2}">
  <a:tblStyle styleId="{3A1D6AA5-4899-47B7-8F0F-953B8485F0E2}" styleName="Table_0">
    <a:wholeTbl>
      <a:tcTxStyle>
        <a:font>
          <a:latin typeface="Arial"/>
          <a:ea typeface="Arial"/>
          <a:cs typeface="Arial"/>
        </a:font>
        <a:srgbClr val="000000"/>
      </a:tcTxStyle>
    </a:wholeTbl>
    <a:band1H>
      <a:tcTxStyle/>
    </a:band1H>
    <a:band2H>
      <a:tcTxStyle/>
    </a:band2H>
    <a:band1V>
      <a:tcTxStyle/>
    </a:band1V>
    <a:band2V>
      <a:tcTxStyle/>
    </a:band2V>
    <a:lastCol>
      <a:tcTxStyle/>
    </a:lastCol>
    <a:firstCol>
      <a:tcTxStyle/>
    </a:firstCol>
    <a:lastRow>
      <a:tcTxStyle/>
    </a:lastRow>
    <a:seCell>
      <a:tcTxStyle/>
    </a:seCell>
    <a:swCell>
      <a:tcTxStyle/>
    </a:swCell>
    <a:firstRow>
      <a:tcTxStyle/>
    </a:firstRow>
    <a:neCell>
      <a:tcTxStyle/>
    </a:neCell>
    <a:nwCell>
      <a:tcTxStyle/>
    </a:nwCell>
  </a:tblStyle>
</a:tblStyleLst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customschemas.google.com/relationships/presentationmetadata" Target="metadata"/><Relationship Id="rId16" Type="http://schemas.openxmlformats.org/officeDocument/2006/relationships/slide" Target="slides/slide11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idx="2" type="hdr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4" name="Google Shape;4;n"/>
          <p:cNvSpPr txBox="1"/>
          <p:nvPr>
            <p:ph idx="10" type="dt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5" name="Google Shape;5;n"/>
          <p:cNvSpPr/>
          <p:nvPr>
            <p:ph idx="3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" name="Google Shape;6;n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2286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2286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2286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2286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7" name="Google Shape;7;n"/>
          <p:cNvSpPr txBox="1"/>
          <p:nvPr>
            <p:ph idx="11" type="ftr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n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US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3" name="Google Shape;13;p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" name="Google Shape;14;p1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4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6" name="Google Shape;36;p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2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2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4" name="Google Shape;44;p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5" name="Google Shape;45;p3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2" name="Google Shape;52;p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" name="Google Shape;53;p4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1" name="Google Shape;71;p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2" name="Google Shape;72;p5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9" name="Google Shape;79;p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0" name="Google Shape;80;p6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7" name="Google Shape;87;p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8" name="Google Shape;88;p7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8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5" name="Google Shape;95;p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6" name="Google Shape;96;p8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9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3" name="Google Shape;103;p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4" name="Google Shape;104;p9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10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11" name="Google Shape;111;p10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2" name="Google Shape;112;p10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7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1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19" name="Google Shape;119;p1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0" name="Google Shape;120;p11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DEFAULT">
  <p:cSld name="DEFAULT">
    <p:bg>
      <p:bgPr>
        <a:solidFill>
          <a:schemeClr val="lt1"/>
        </a:solidFill>
      </p:bgPr>
    </p:bg>
    <p:spTree>
      <p:nvGrpSpPr>
        <p:cNvPr id="10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4.png"/><Relationship Id="rId4" Type="http://schemas.openxmlformats.org/officeDocument/2006/relationships/image" Target="../media/image6.png"/><Relationship Id="rId5" Type="http://schemas.openxmlformats.org/officeDocument/2006/relationships/image" Target="../media/image3.png"/><Relationship Id="rId6" Type="http://schemas.openxmlformats.org/officeDocument/2006/relationships/image" Target="../media/image2.png"/><Relationship Id="rId7" Type="http://schemas.openxmlformats.org/officeDocument/2006/relationships/image" Target="../media/image1.png"/><Relationship Id="rId8" Type="http://schemas.openxmlformats.org/officeDocument/2006/relationships/image" Target="../media/image5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DCD9F2"/>
        </a:solidFill>
      </p:bgPr>
    </p:bg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1"/>
          <p:cNvSpPr/>
          <p:nvPr/>
        </p:nvSpPr>
        <p:spPr>
          <a:xfrm rot="1200000">
            <a:off x="7863840" y="3291840"/>
            <a:ext cx="320040" cy="320040"/>
          </a:xfrm>
          <a:prstGeom prst="rect">
            <a:avLst/>
          </a:prstGeom>
          <a:solidFill>
            <a:srgbClr val="C2185B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" name="Google Shape;17;p1"/>
          <p:cNvSpPr/>
          <p:nvPr/>
        </p:nvSpPr>
        <p:spPr>
          <a:xfrm rot="3000000">
            <a:off x="8229600" y="3566160"/>
            <a:ext cx="274320" cy="274320"/>
          </a:xfrm>
          <a:prstGeom prst="rect">
            <a:avLst/>
          </a:prstGeom>
          <a:solidFill>
            <a:srgbClr val="8E24AA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" name="Google Shape;18;p1"/>
          <p:cNvSpPr/>
          <p:nvPr/>
        </p:nvSpPr>
        <p:spPr>
          <a:xfrm rot="-900000">
            <a:off x="7680960" y="3749040"/>
            <a:ext cx="256032" cy="256032"/>
          </a:xfrm>
          <a:prstGeom prst="rect">
            <a:avLst/>
          </a:prstGeom>
          <a:solidFill>
            <a:srgbClr val="5C6BC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" name="Google Shape;19;p1"/>
          <p:cNvSpPr/>
          <p:nvPr/>
        </p:nvSpPr>
        <p:spPr>
          <a:xfrm rot="2100000">
            <a:off x="8138160" y="4023360"/>
            <a:ext cx="365760" cy="365760"/>
          </a:xfrm>
          <a:prstGeom prst="rect">
            <a:avLst/>
          </a:prstGeom>
          <a:solidFill>
            <a:srgbClr val="AD1457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" name="Google Shape;20;p1"/>
          <p:cNvSpPr/>
          <p:nvPr/>
        </p:nvSpPr>
        <p:spPr>
          <a:xfrm rot="600000">
            <a:off x="8503920" y="3840480"/>
            <a:ext cx="228600" cy="228600"/>
          </a:xfrm>
          <a:prstGeom prst="rect">
            <a:avLst/>
          </a:prstGeom>
          <a:solidFill>
            <a:srgbClr val="7B1FA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" name="Google Shape;21;p1"/>
          <p:cNvSpPr/>
          <p:nvPr/>
        </p:nvSpPr>
        <p:spPr>
          <a:xfrm rot="3600000">
            <a:off x="7863840" y="4297680"/>
            <a:ext cx="292608" cy="292608"/>
          </a:xfrm>
          <a:prstGeom prst="rect">
            <a:avLst/>
          </a:prstGeom>
          <a:solidFill>
            <a:srgbClr val="EC407A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" name="Google Shape;22;p1"/>
          <p:cNvSpPr/>
          <p:nvPr/>
        </p:nvSpPr>
        <p:spPr>
          <a:xfrm rot="-1500000">
            <a:off x="8321040" y="4389120"/>
            <a:ext cx="274320" cy="274320"/>
          </a:xfrm>
          <a:prstGeom prst="rect">
            <a:avLst/>
          </a:prstGeom>
          <a:solidFill>
            <a:srgbClr val="9575CD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" name="Google Shape;23;p1"/>
          <p:cNvSpPr/>
          <p:nvPr/>
        </p:nvSpPr>
        <p:spPr>
          <a:xfrm rot="2700000">
            <a:off x="7589520" y="4389120"/>
            <a:ext cx="201168" cy="201168"/>
          </a:xfrm>
          <a:prstGeom prst="rect">
            <a:avLst/>
          </a:prstGeom>
          <a:solidFill>
            <a:srgbClr val="C2185B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" name="Google Shape;24;p1"/>
          <p:cNvSpPr/>
          <p:nvPr/>
        </p:nvSpPr>
        <p:spPr>
          <a:xfrm rot="300000">
            <a:off x="8595360" y="4206240"/>
            <a:ext cx="237744" cy="237744"/>
          </a:xfrm>
          <a:prstGeom prst="rect">
            <a:avLst/>
          </a:prstGeom>
          <a:solidFill>
            <a:srgbClr val="8E24AA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5" name="Google Shape;25;p1"/>
          <p:cNvSpPr/>
          <p:nvPr/>
        </p:nvSpPr>
        <p:spPr>
          <a:xfrm rot="4200000">
            <a:off x="7955280" y="3657600"/>
            <a:ext cx="182880" cy="182880"/>
          </a:xfrm>
          <a:prstGeom prst="rect">
            <a:avLst/>
          </a:prstGeom>
          <a:solidFill>
            <a:srgbClr val="5C6BC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" name="Google Shape;26;p1"/>
          <p:cNvSpPr/>
          <p:nvPr/>
        </p:nvSpPr>
        <p:spPr>
          <a:xfrm rot="-2400000">
            <a:off x="8686800" y="3657600"/>
            <a:ext cx="219456" cy="219456"/>
          </a:xfrm>
          <a:prstGeom prst="rect">
            <a:avLst/>
          </a:prstGeom>
          <a:solidFill>
            <a:srgbClr val="AD1457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7" name="Google Shape;27;p1"/>
          <p:cNvSpPr/>
          <p:nvPr/>
        </p:nvSpPr>
        <p:spPr>
          <a:xfrm rot="900000">
            <a:off x="8229600" y="4663440"/>
            <a:ext cx="256032" cy="256032"/>
          </a:xfrm>
          <a:prstGeom prst="rect">
            <a:avLst/>
          </a:prstGeom>
          <a:solidFill>
            <a:srgbClr val="7B1FA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" name="Google Shape;28;p1"/>
          <p:cNvSpPr/>
          <p:nvPr/>
        </p:nvSpPr>
        <p:spPr>
          <a:xfrm rot="-600000">
            <a:off x="7772400" y="4663440"/>
            <a:ext cx="182880" cy="182880"/>
          </a:xfrm>
          <a:prstGeom prst="rect">
            <a:avLst/>
          </a:prstGeom>
          <a:solidFill>
            <a:srgbClr val="EC407A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" name="Google Shape;29;p1"/>
          <p:cNvSpPr/>
          <p:nvPr/>
        </p:nvSpPr>
        <p:spPr>
          <a:xfrm rot="1500000">
            <a:off x="8503920" y="4846320"/>
            <a:ext cx="201168" cy="201168"/>
          </a:xfrm>
          <a:prstGeom prst="rect">
            <a:avLst/>
          </a:prstGeom>
          <a:solidFill>
            <a:srgbClr val="9575CD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0" name="Google Shape;30;p1"/>
          <p:cNvSpPr/>
          <p:nvPr/>
        </p:nvSpPr>
        <p:spPr>
          <a:xfrm>
            <a:off x="457200" y="822960"/>
            <a:ext cx="6949440" cy="3291840"/>
          </a:xfrm>
          <a:prstGeom prst="rect">
            <a:avLst/>
          </a:prstGeom>
          <a:solidFill>
            <a:srgbClr val="FCFCFC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1" name="Google Shape;31;p1"/>
          <p:cNvSpPr/>
          <p:nvPr/>
        </p:nvSpPr>
        <p:spPr>
          <a:xfrm>
            <a:off x="777240" y="1051560"/>
            <a:ext cx="6309360" cy="17373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A1A1A"/>
              </a:buClr>
              <a:buSzPts val="3200"/>
              <a:buFont typeface="Calibri"/>
              <a:buNone/>
            </a:pPr>
            <a:r>
              <a:rPr b="1" i="0" lang="en-US" sz="3200" u="none" cap="none" strike="noStrike">
                <a:solidFill>
                  <a:srgbClr val="1A1A1A"/>
                </a:solidFill>
                <a:latin typeface="Calibri"/>
                <a:ea typeface="Calibri"/>
                <a:cs typeface="Calibri"/>
                <a:sym typeface="Calibri"/>
              </a:rPr>
              <a:t>Digital Skills and Research Method LCHS4007</a:t>
            </a:r>
            <a:endParaRPr b="0" i="0" sz="3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32" name="Google Shape;32;p1"/>
          <p:cNvCxnSpPr/>
          <p:nvPr/>
        </p:nvCxnSpPr>
        <p:spPr>
          <a:xfrm>
            <a:off x="777240" y="2788920"/>
            <a:ext cx="3657600" cy="0"/>
          </a:xfrm>
          <a:prstGeom prst="straightConnector1">
            <a:avLst/>
          </a:prstGeom>
          <a:noFill/>
          <a:ln cap="flat" cmpd="sng" w="19050">
            <a:solidFill>
              <a:srgbClr val="1A1A1A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33" name="Google Shape;33;p1"/>
          <p:cNvSpPr/>
          <p:nvPr/>
        </p:nvSpPr>
        <p:spPr>
          <a:xfrm>
            <a:off x="777240" y="2926080"/>
            <a:ext cx="6309360" cy="10972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300"/>
              <a:buFont typeface="Calibri"/>
              <a:buNone/>
            </a:pPr>
            <a:r>
              <a:rPr b="0" i="0" lang="en-US" sz="1300" u="none" cap="none" strike="noStrike">
                <a:solidFill>
                  <a:srgbClr val="333333"/>
                </a:solidFill>
                <a:latin typeface="Calibri"/>
                <a:ea typeface="Calibri"/>
                <a:cs typeface="Calibri"/>
                <a:sym typeface="Calibri"/>
              </a:rPr>
              <a:t>Assessment: </a:t>
            </a:r>
            <a:r>
              <a:rPr lang="en-US" sz="1300">
                <a:solidFill>
                  <a:srgbClr val="333333"/>
                </a:solidFill>
                <a:latin typeface="Calibri"/>
                <a:ea typeface="Calibri"/>
                <a:cs typeface="Calibri"/>
                <a:sym typeface="Calibri"/>
              </a:rPr>
              <a:t>Individual</a:t>
            </a:r>
            <a:r>
              <a:rPr b="0" i="0" lang="en-US" sz="1300" u="none" cap="none" strike="noStrike">
                <a:solidFill>
                  <a:srgbClr val="333333"/>
                </a:solidFill>
                <a:latin typeface="Calibri"/>
                <a:ea typeface="Calibri"/>
                <a:cs typeface="Calibri"/>
                <a:sym typeface="Calibri"/>
              </a:rPr>
              <a:t> Presentation</a:t>
            </a:r>
            <a:endParaRPr b="0" i="0" sz="13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400"/>
              </a:spcBef>
              <a:spcAft>
                <a:spcPts val="0"/>
              </a:spcAft>
              <a:buClr>
                <a:srgbClr val="333333"/>
              </a:buClr>
              <a:buSzPts val="1300"/>
              <a:buFont typeface="Calibri"/>
              <a:buNone/>
            </a:pPr>
            <a:r>
              <a:rPr b="0" i="0" lang="en-US" sz="1300" u="none" cap="none" strike="noStrike">
                <a:solidFill>
                  <a:srgbClr val="333333"/>
                </a:solidFill>
                <a:latin typeface="Calibri"/>
                <a:ea typeface="Calibri"/>
                <a:cs typeface="Calibri"/>
                <a:sym typeface="Calibri"/>
              </a:rPr>
              <a:t>Programme: Certificate of Higher Education in Health and Social Care</a:t>
            </a:r>
            <a:endParaRPr b="0" i="0" sz="13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400"/>
              </a:spcBef>
              <a:spcAft>
                <a:spcPts val="0"/>
              </a:spcAft>
              <a:buClr>
                <a:srgbClr val="333333"/>
              </a:buClr>
              <a:buSzPts val="1300"/>
              <a:buFont typeface="Calibri"/>
              <a:buNone/>
            </a:pPr>
            <a:r>
              <a:rPr b="0" i="0" lang="en-US" sz="1300" u="none" cap="none" strike="noStrike">
                <a:solidFill>
                  <a:srgbClr val="333333"/>
                </a:solidFill>
                <a:latin typeface="Calibri"/>
                <a:ea typeface="Calibri"/>
                <a:cs typeface="Calibri"/>
                <a:sym typeface="Calibri"/>
              </a:rPr>
              <a:t>Lecturer name: Kwame Assa-Agyei</a:t>
            </a:r>
            <a:endParaRPr b="0" i="0" sz="13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38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2"/>
          <p:cNvSpPr/>
          <p:nvPr/>
        </p:nvSpPr>
        <p:spPr>
          <a:xfrm>
            <a:off x="457200" y="1005840"/>
            <a:ext cx="4206240" cy="23774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A1A1A"/>
              </a:buClr>
              <a:buSzPts val="2400"/>
              <a:buFont typeface="Calibri"/>
              <a:buNone/>
            </a:pPr>
            <a:r>
              <a:rPr b="1" i="0" lang="en-US" sz="2400" u="none" cap="none" strike="noStrike">
                <a:solidFill>
                  <a:srgbClr val="1A1A1A"/>
                </a:solidFill>
                <a:latin typeface="Calibri"/>
                <a:ea typeface="Calibri"/>
                <a:cs typeface="Calibri"/>
                <a:sym typeface="Calibri"/>
              </a:rPr>
              <a:t>Enhancing staff training and professional communication at Riverdale Nursing Home</a:t>
            </a:r>
            <a:endParaRPr b="0" i="0" sz="2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40" name="Google Shape;40;p2"/>
          <p:cNvCxnSpPr/>
          <p:nvPr/>
        </p:nvCxnSpPr>
        <p:spPr>
          <a:xfrm>
            <a:off x="457200" y="2403499"/>
            <a:ext cx="2560200" cy="0"/>
          </a:xfrm>
          <a:prstGeom prst="straightConnector1">
            <a:avLst/>
          </a:prstGeom>
          <a:noFill/>
          <a:ln cap="flat" cmpd="sng" w="31750">
            <a:solidFill>
              <a:srgbClr val="D84315"/>
            </a:solidFill>
            <a:prstDash val="solid"/>
            <a:round/>
            <a:headEnd len="sm" w="sm" type="none"/>
            <a:tailEnd len="sm" w="sm" type="none"/>
          </a:ln>
        </p:spPr>
      </p:cxnSp>
      <p:graphicFrame>
        <p:nvGraphicFramePr>
          <p:cNvPr id="41" name="Google Shape;41;p2"/>
          <p:cNvGraphicFramePr/>
          <p:nvPr/>
        </p:nvGraphicFramePr>
        <p:xfrm>
          <a:off x="4846320" y="112763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{3A1D6AA5-4899-47B7-8F0F-953B8485F0E2}</a:tableStyleId>
              </a:tblPr>
              <a:tblGrid>
                <a:gridCol w="2468875"/>
                <a:gridCol w="1371600"/>
              </a:tblGrid>
              <a:tr h="41147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A1A1A"/>
                        </a:buClr>
                        <a:buSzPts val="1300"/>
                        <a:buFont typeface="Calibri"/>
                        <a:buNone/>
                      </a:pPr>
                      <a:r>
                        <a:rPr b="1" lang="en-US" sz="1300" u="none" cap="none" strike="noStrike">
                          <a:solidFill>
                            <a:srgbClr val="1A1A1A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Student Name</a:t>
                      </a:r>
                      <a:endParaRPr sz="13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45725" marB="45725" marR="91450" marL="91450" anchor="ctr">
                    <a:lnL cap="flat" cmpd="sng" w="9525">
                      <a:solidFill>
                        <a:srgbClr val="1A1A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1A1A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1A1A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1A1A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A1A1A"/>
                        </a:buClr>
                        <a:buSzPts val="1300"/>
                        <a:buFont typeface="Calibri"/>
                        <a:buNone/>
                      </a:pPr>
                      <a:r>
                        <a:rPr b="1" lang="en-US" sz="1300" u="none" cap="none" strike="noStrike">
                          <a:solidFill>
                            <a:srgbClr val="1A1A1A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Number</a:t>
                      </a:r>
                      <a:endParaRPr sz="13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45725" marB="45725" marR="91450" marL="91450" anchor="ctr">
                    <a:lnL cap="flat" cmpd="sng" w="9525">
                      <a:solidFill>
                        <a:srgbClr val="1A1A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1A1A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1A1A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1A1A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200"/>
                        <a:buFont typeface="Calibri"/>
                        <a:buNone/>
                      </a:pPr>
                      <a:r>
                        <a:rPr lang="en-US" sz="12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SHAKIRAT OGUNSANYA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45725" marB="45725" marR="91450" marL="91450">
                    <a:lnL cap="flat" cmpd="sng" w="9525">
                      <a:solidFill>
                        <a:srgbClr val="1A1A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1A1A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1A1A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1A1A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D6DE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200"/>
                        <a:buFont typeface="Calibri"/>
                        <a:buNone/>
                      </a:pPr>
                      <a:r>
                        <a:rPr lang="en-US" sz="12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2545113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45725" marB="45725" marR="91450" marL="91450">
                    <a:lnL cap="flat" cmpd="sng" w="9525">
                      <a:solidFill>
                        <a:srgbClr val="1A1A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1A1A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1A1A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1A1A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D6DE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46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3"/>
          <p:cNvSpPr/>
          <p:nvPr/>
        </p:nvSpPr>
        <p:spPr>
          <a:xfrm>
            <a:off x="457200" y="320040"/>
            <a:ext cx="8229600" cy="914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A1A1A"/>
              </a:buClr>
              <a:buSzPts val="2800"/>
              <a:buFont typeface="Calibri"/>
              <a:buNone/>
            </a:pPr>
            <a:r>
              <a:rPr b="1" i="0" lang="en-US" sz="2800" u="none" cap="none" strike="noStrike">
                <a:solidFill>
                  <a:srgbClr val="1A1A1A"/>
                </a:solidFill>
                <a:latin typeface="Calibri"/>
                <a:ea typeface="Calibri"/>
                <a:cs typeface="Calibri"/>
                <a:sym typeface="Calibri"/>
              </a:rPr>
              <a:t>Acknowledgement of the use of AI</a:t>
            </a:r>
            <a:endParaRPr b="0" i="0" sz="2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48" name="Google Shape;48;p3"/>
          <p:cNvCxnSpPr/>
          <p:nvPr/>
        </p:nvCxnSpPr>
        <p:spPr>
          <a:xfrm>
            <a:off x="457200" y="1188720"/>
            <a:ext cx="8229600" cy="0"/>
          </a:xfrm>
          <a:prstGeom prst="straightConnector1">
            <a:avLst/>
          </a:prstGeom>
          <a:noFill/>
          <a:ln cap="flat" cmpd="sng" w="25400">
            <a:solidFill>
              <a:srgbClr val="C00000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49" name="Google Shape;49;p3"/>
          <p:cNvSpPr/>
          <p:nvPr/>
        </p:nvSpPr>
        <p:spPr>
          <a:xfrm>
            <a:off x="548640" y="1463040"/>
            <a:ext cx="8046720" cy="3200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A1A1A"/>
              </a:buClr>
              <a:buSzPts val="1400"/>
              <a:buFont typeface="Calibri"/>
              <a:buNone/>
            </a:pPr>
            <a:r>
              <a:rPr b="0" i="0" lang="en-US" sz="1400" u="none" cap="none" strike="noStrike">
                <a:solidFill>
                  <a:srgbClr val="1A1A1A"/>
                </a:solidFill>
                <a:latin typeface="Calibri"/>
                <a:ea typeface="Calibri"/>
                <a:cs typeface="Calibri"/>
                <a:sym typeface="Calibri"/>
              </a:rPr>
              <a:t>I acknowledge the use of Grammarly (https://www.grammarly.com/) on </a:t>
            </a:r>
            <a:r>
              <a:rPr lang="en-US">
                <a:solidFill>
                  <a:srgbClr val="1A1A1A"/>
                </a:solidFill>
                <a:latin typeface="Calibri"/>
                <a:ea typeface="Calibri"/>
                <a:cs typeface="Calibri"/>
                <a:sym typeface="Calibri"/>
              </a:rPr>
              <a:t>21 June 2026</a:t>
            </a:r>
            <a:r>
              <a:rPr b="0" i="0" lang="en-US" sz="1400" u="none" cap="none" strike="noStrike">
                <a:solidFill>
                  <a:srgbClr val="1A1A1A"/>
                </a:solidFill>
                <a:latin typeface="Calibri"/>
                <a:ea typeface="Calibri"/>
                <a:cs typeface="Calibri"/>
                <a:sym typeface="Calibri"/>
              </a:rPr>
              <a:t> to support to check my work using the prompt(s):</a:t>
            </a:r>
            <a:endParaRPr b="0" i="0" sz="1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</a:pPr>
            <a:r>
              <a:t/>
            </a:r>
            <a:endParaRPr b="0" i="0" sz="1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A1A1A"/>
              </a:buClr>
              <a:buSzPts val="1400"/>
              <a:buFont typeface="Calibri"/>
              <a:buNone/>
            </a:pPr>
            <a:r>
              <a:rPr b="0" i="0" lang="en-US" sz="1400" u="none" cap="none" strike="noStrike">
                <a:solidFill>
                  <a:srgbClr val="1A1A1A"/>
                </a:solidFill>
                <a:latin typeface="Calibri"/>
                <a:ea typeface="Calibri"/>
                <a:cs typeface="Calibri"/>
                <a:sym typeface="Calibri"/>
              </a:rPr>
              <a:t>1. Please check the following text for readability, grammar and syntax.</a:t>
            </a:r>
            <a:endParaRPr b="0" i="0" sz="1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</a:pPr>
            <a:r>
              <a:t/>
            </a:r>
            <a:endParaRPr b="0" i="0" sz="1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A1A1A"/>
              </a:buClr>
              <a:buSzPts val="1400"/>
              <a:buFont typeface="Calibri"/>
              <a:buNone/>
            </a:pPr>
            <a:r>
              <a:rPr b="0" i="0" lang="en-US" sz="1400" u="none" cap="none" strike="noStrike">
                <a:solidFill>
                  <a:srgbClr val="1A1A1A"/>
                </a:solidFill>
                <a:latin typeface="Calibri"/>
                <a:ea typeface="Calibri"/>
                <a:cs typeface="Calibri"/>
                <a:sym typeface="Calibri"/>
              </a:rPr>
              <a:t>I confirm that I have not presented any AI generated text as my own work. I confirm I have copies of my drafts, notes, and other resources I used before, and after the use of AI tools which I may be asked to provide in evidence.</a:t>
            </a:r>
            <a:endParaRPr b="0" i="0" sz="1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4"/>
          <p:cNvSpPr/>
          <p:nvPr/>
        </p:nvSpPr>
        <p:spPr>
          <a:xfrm>
            <a:off x="457200" y="320040"/>
            <a:ext cx="8229600" cy="8229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A1A1A"/>
              </a:buClr>
              <a:buSzPts val="2800"/>
              <a:buFont typeface="Calibri"/>
              <a:buNone/>
            </a:pPr>
            <a:r>
              <a:rPr b="1" i="0" lang="en-US" sz="2800" u="none" cap="none" strike="noStrike">
                <a:solidFill>
                  <a:srgbClr val="1A1A1A"/>
                </a:solidFill>
                <a:latin typeface="Calibri"/>
                <a:ea typeface="Calibri"/>
                <a:cs typeface="Calibri"/>
                <a:sym typeface="Calibri"/>
              </a:rPr>
              <a:t>Content</a:t>
            </a:r>
            <a:endParaRPr b="0" i="0" sz="2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56" name="Google Shape;56;p4"/>
          <p:cNvCxnSpPr/>
          <p:nvPr/>
        </p:nvCxnSpPr>
        <p:spPr>
          <a:xfrm>
            <a:off x="457200" y="1097280"/>
            <a:ext cx="8229600" cy="0"/>
          </a:xfrm>
          <a:prstGeom prst="straightConnector1">
            <a:avLst/>
          </a:prstGeom>
          <a:noFill/>
          <a:ln cap="flat" cmpd="sng" w="25400">
            <a:solidFill>
              <a:srgbClr val="C00000"/>
            </a:solidFill>
            <a:prstDash val="solid"/>
            <a:round/>
            <a:headEnd len="sm" w="sm" type="none"/>
            <a:tailEnd len="sm" w="sm" type="none"/>
          </a:ln>
        </p:spPr>
      </p:cxnSp>
      <p:pic>
        <p:nvPicPr>
          <p:cNvPr descr="icon2_casestudy.png" id="57" name="Google Shape;57;p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11480" y="1508760"/>
            <a:ext cx="1051560" cy="1051560"/>
          </a:xfrm>
          <a:prstGeom prst="rect">
            <a:avLst/>
          </a:prstGeom>
          <a:noFill/>
          <a:ln>
            <a:noFill/>
          </a:ln>
        </p:spPr>
      </p:pic>
      <p:sp>
        <p:nvSpPr>
          <p:cNvPr id="58" name="Google Shape;58;p4"/>
          <p:cNvSpPr/>
          <p:nvPr/>
        </p:nvSpPr>
        <p:spPr>
          <a:xfrm>
            <a:off x="246888" y="2651760"/>
            <a:ext cx="1380744" cy="914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1565C0"/>
              </a:buClr>
              <a:buSzPts val="850"/>
              <a:buFont typeface="Calibri"/>
              <a:buNone/>
            </a:pPr>
            <a:r>
              <a:rPr b="0" i="0" lang="en-US" sz="850" u="none" cap="none" strike="noStrike">
                <a:solidFill>
                  <a:srgbClr val="1565C0"/>
                </a:solidFill>
                <a:latin typeface="Calibri"/>
                <a:ea typeface="Calibri"/>
                <a:cs typeface="Calibri"/>
                <a:sym typeface="Calibri"/>
              </a:rPr>
              <a:t>INTRODUCTION</a:t>
            </a:r>
            <a:endParaRPr b="0" i="0" sz="8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1565C0"/>
              </a:buClr>
              <a:buSzPts val="850"/>
              <a:buFont typeface="Calibri"/>
              <a:buNone/>
            </a:pPr>
            <a:r>
              <a:rPr b="0" i="0" lang="en-US" sz="850" u="none" cap="none" strike="noStrike">
                <a:solidFill>
                  <a:srgbClr val="1565C0"/>
                </a:solidFill>
                <a:latin typeface="Calibri"/>
                <a:ea typeface="Calibri"/>
                <a:cs typeface="Calibri"/>
                <a:sym typeface="Calibri"/>
              </a:rPr>
              <a:t>AND CASE STUDY</a:t>
            </a:r>
            <a:endParaRPr b="0" i="0" sz="8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1565C0"/>
              </a:buClr>
              <a:buSzPts val="850"/>
              <a:buFont typeface="Calibri"/>
              <a:buNone/>
            </a:pPr>
            <a:r>
              <a:rPr b="0" i="0" lang="en-US" sz="850" u="none" cap="none" strike="noStrike">
                <a:solidFill>
                  <a:srgbClr val="1565C0"/>
                </a:solidFill>
                <a:latin typeface="Calibri"/>
                <a:ea typeface="Calibri"/>
                <a:cs typeface="Calibri"/>
                <a:sym typeface="Calibri"/>
              </a:rPr>
              <a:t>CONTEXT</a:t>
            </a:r>
            <a:endParaRPr b="0" i="0" sz="8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icon2_staffcomms.png" id="59" name="Google Shape;59;p4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1737360" y="1508760"/>
            <a:ext cx="1051560" cy="1051560"/>
          </a:xfrm>
          <a:prstGeom prst="rect">
            <a:avLst/>
          </a:prstGeom>
          <a:noFill/>
          <a:ln>
            <a:noFill/>
          </a:ln>
        </p:spPr>
      </p:pic>
      <p:sp>
        <p:nvSpPr>
          <p:cNvPr id="60" name="Google Shape;60;p4"/>
          <p:cNvSpPr/>
          <p:nvPr/>
        </p:nvSpPr>
        <p:spPr>
          <a:xfrm>
            <a:off x="1572768" y="2651760"/>
            <a:ext cx="1380744" cy="914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2E7D32"/>
              </a:buClr>
              <a:buSzPts val="850"/>
              <a:buFont typeface="Calibri"/>
              <a:buNone/>
            </a:pPr>
            <a:r>
              <a:rPr b="0" i="0" lang="en-US" sz="850" u="none" cap="none" strike="noStrike">
                <a:solidFill>
                  <a:srgbClr val="2E7D32"/>
                </a:solidFill>
                <a:latin typeface="Calibri"/>
                <a:ea typeface="Calibri"/>
                <a:cs typeface="Calibri"/>
                <a:sym typeface="Calibri"/>
              </a:rPr>
              <a:t>STAFF</a:t>
            </a:r>
            <a:endParaRPr b="0" i="0" sz="8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2E7D32"/>
              </a:buClr>
              <a:buSzPts val="850"/>
              <a:buFont typeface="Calibri"/>
              <a:buNone/>
            </a:pPr>
            <a:r>
              <a:rPr b="0" i="0" lang="en-US" sz="850" u="none" cap="none" strike="noStrike">
                <a:solidFill>
                  <a:srgbClr val="2E7D32"/>
                </a:solidFill>
                <a:latin typeface="Calibri"/>
                <a:ea typeface="Calibri"/>
                <a:cs typeface="Calibri"/>
                <a:sym typeface="Calibri"/>
              </a:rPr>
              <a:t>COMMUNICATION</a:t>
            </a:r>
            <a:endParaRPr b="0" i="0" sz="8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2E7D32"/>
              </a:buClr>
              <a:buSzPts val="850"/>
              <a:buFont typeface="Calibri"/>
              <a:buNone/>
            </a:pPr>
            <a:r>
              <a:rPr b="0" i="0" lang="en-US" sz="850" u="none" cap="none" strike="noStrike">
                <a:solidFill>
                  <a:srgbClr val="2E7D32"/>
                </a:solidFill>
                <a:latin typeface="Calibri"/>
                <a:ea typeface="Calibri"/>
                <a:cs typeface="Calibri"/>
                <a:sym typeface="Calibri"/>
              </a:rPr>
              <a:t>OVERVIEW</a:t>
            </a:r>
            <a:endParaRPr b="0" i="0" sz="8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icon2_tool.png" id="61" name="Google Shape;61;p4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3063240" y="1508760"/>
            <a:ext cx="1051560" cy="1051560"/>
          </a:xfrm>
          <a:prstGeom prst="rect">
            <a:avLst/>
          </a:prstGeom>
          <a:noFill/>
          <a:ln>
            <a:noFill/>
          </a:ln>
        </p:spPr>
      </p:pic>
      <p:sp>
        <p:nvSpPr>
          <p:cNvPr id="62" name="Google Shape;62;p4"/>
          <p:cNvSpPr/>
          <p:nvPr/>
        </p:nvSpPr>
        <p:spPr>
          <a:xfrm>
            <a:off x="2898648" y="2651760"/>
            <a:ext cx="1380744" cy="914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D84315"/>
              </a:buClr>
              <a:buSzPts val="850"/>
              <a:buFont typeface="Calibri"/>
              <a:buNone/>
            </a:pPr>
            <a:r>
              <a:rPr b="0" i="0" lang="en-US" sz="850" u="none" cap="none" strike="noStrike">
                <a:solidFill>
                  <a:srgbClr val="D84315"/>
                </a:solidFill>
                <a:latin typeface="Calibri"/>
                <a:ea typeface="Calibri"/>
                <a:cs typeface="Calibri"/>
                <a:sym typeface="Calibri"/>
              </a:rPr>
              <a:t>RECOMMENDED</a:t>
            </a:r>
            <a:endParaRPr b="0" i="0" sz="8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D84315"/>
              </a:buClr>
              <a:buSzPts val="850"/>
              <a:buFont typeface="Calibri"/>
              <a:buNone/>
            </a:pPr>
            <a:r>
              <a:rPr b="0" i="0" lang="en-US" sz="850" u="none" cap="none" strike="noStrike">
                <a:solidFill>
                  <a:srgbClr val="D84315"/>
                </a:solidFill>
                <a:latin typeface="Calibri"/>
                <a:ea typeface="Calibri"/>
                <a:cs typeface="Calibri"/>
                <a:sym typeface="Calibri"/>
              </a:rPr>
              <a:t>TOOL:</a:t>
            </a:r>
            <a:endParaRPr b="0" i="0" sz="8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D84315"/>
              </a:buClr>
              <a:buSzPts val="850"/>
              <a:buFont typeface="Calibri"/>
              <a:buNone/>
            </a:pPr>
            <a:r>
              <a:rPr b="0" i="0" lang="en-US" sz="850" u="none" cap="none" strike="noStrike">
                <a:solidFill>
                  <a:srgbClr val="D84315"/>
                </a:solidFill>
                <a:latin typeface="Calibri"/>
                <a:ea typeface="Calibri"/>
                <a:cs typeface="Calibri"/>
                <a:sym typeface="Calibri"/>
              </a:rPr>
              <a:t>MICROSOFT TEAMS</a:t>
            </a:r>
            <a:endParaRPr b="0" i="0" sz="8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icon2_efficiency.png" id="63" name="Google Shape;63;p4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4389120" y="1508760"/>
            <a:ext cx="1051560" cy="1051560"/>
          </a:xfrm>
          <a:prstGeom prst="rect">
            <a:avLst/>
          </a:prstGeom>
          <a:noFill/>
          <a:ln>
            <a:noFill/>
          </a:ln>
        </p:spPr>
      </p:pic>
      <p:sp>
        <p:nvSpPr>
          <p:cNvPr id="64" name="Google Shape;64;p4"/>
          <p:cNvSpPr/>
          <p:nvPr/>
        </p:nvSpPr>
        <p:spPr>
          <a:xfrm>
            <a:off x="4224528" y="2651760"/>
            <a:ext cx="1380744" cy="914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6A1B9A"/>
              </a:buClr>
              <a:buSzPts val="850"/>
              <a:buFont typeface="Calibri"/>
              <a:buNone/>
            </a:pPr>
            <a:r>
              <a:rPr b="0" i="0" lang="en-US" sz="850" u="none" cap="none" strike="noStrike">
                <a:solidFill>
                  <a:srgbClr val="6A1B9A"/>
                </a:solidFill>
                <a:latin typeface="Calibri"/>
                <a:ea typeface="Calibri"/>
                <a:cs typeface="Calibri"/>
                <a:sym typeface="Calibri"/>
              </a:rPr>
              <a:t>EFFICIENCY</a:t>
            </a:r>
            <a:endParaRPr b="0" i="0" sz="8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6A1B9A"/>
              </a:buClr>
              <a:buSzPts val="850"/>
              <a:buFont typeface="Calibri"/>
              <a:buNone/>
            </a:pPr>
            <a:r>
              <a:rPr b="0" i="0" lang="en-US" sz="850" u="none" cap="none" strike="noStrike">
                <a:solidFill>
                  <a:srgbClr val="6A1B9A"/>
                </a:solidFill>
                <a:latin typeface="Calibri"/>
                <a:ea typeface="Calibri"/>
                <a:cs typeface="Calibri"/>
                <a:sym typeface="Calibri"/>
              </a:rPr>
              <a:t>AND</a:t>
            </a:r>
            <a:endParaRPr b="0" i="0" sz="8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6A1B9A"/>
              </a:buClr>
              <a:buSzPts val="850"/>
              <a:buFont typeface="Calibri"/>
              <a:buNone/>
            </a:pPr>
            <a:r>
              <a:rPr b="0" i="0" lang="en-US" sz="850" u="none" cap="none" strike="noStrike">
                <a:solidFill>
                  <a:srgbClr val="6A1B9A"/>
                </a:solidFill>
                <a:latin typeface="Calibri"/>
                <a:ea typeface="Calibri"/>
                <a:cs typeface="Calibri"/>
                <a:sym typeface="Calibri"/>
              </a:rPr>
              <a:t>IMPACT</a:t>
            </a:r>
            <a:endParaRPr b="0" i="0" sz="8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icon2_advlim.png" id="65" name="Google Shape;65;p4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5715000" y="1508760"/>
            <a:ext cx="1051560" cy="1051560"/>
          </a:xfrm>
          <a:prstGeom prst="rect">
            <a:avLst/>
          </a:prstGeom>
          <a:noFill/>
          <a:ln>
            <a:noFill/>
          </a:ln>
        </p:spPr>
      </p:pic>
      <p:sp>
        <p:nvSpPr>
          <p:cNvPr id="66" name="Google Shape;66;p4"/>
          <p:cNvSpPr/>
          <p:nvPr/>
        </p:nvSpPr>
        <p:spPr>
          <a:xfrm>
            <a:off x="5550408" y="2651760"/>
            <a:ext cx="1380744" cy="914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00838F"/>
              </a:buClr>
              <a:buSzPts val="850"/>
              <a:buFont typeface="Calibri"/>
              <a:buNone/>
            </a:pPr>
            <a:r>
              <a:rPr b="0" i="0" lang="en-US" sz="850" u="none" cap="none" strike="noStrike">
                <a:solidFill>
                  <a:srgbClr val="00838F"/>
                </a:solidFill>
                <a:latin typeface="Calibri"/>
                <a:ea typeface="Calibri"/>
                <a:cs typeface="Calibri"/>
                <a:sym typeface="Calibri"/>
              </a:rPr>
              <a:t>ADVANTAGES</a:t>
            </a:r>
            <a:endParaRPr b="0" i="0" sz="8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00838F"/>
              </a:buClr>
              <a:buSzPts val="850"/>
              <a:buFont typeface="Calibri"/>
              <a:buNone/>
            </a:pPr>
            <a:r>
              <a:rPr b="0" i="0" lang="en-US" sz="850" u="none" cap="none" strike="noStrike">
                <a:solidFill>
                  <a:srgbClr val="00838F"/>
                </a:solidFill>
                <a:latin typeface="Calibri"/>
                <a:ea typeface="Calibri"/>
                <a:cs typeface="Calibri"/>
                <a:sym typeface="Calibri"/>
              </a:rPr>
              <a:t>AND</a:t>
            </a:r>
            <a:endParaRPr b="0" i="0" sz="8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00838F"/>
              </a:buClr>
              <a:buSzPts val="850"/>
              <a:buFont typeface="Calibri"/>
              <a:buNone/>
            </a:pPr>
            <a:r>
              <a:rPr b="0" i="0" lang="en-US" sz="850" u="none" cap="none" strike="noStrike">
                <a:solidFill>
                  <a:srgbClr val="00838F"/>
                </a:solidFill>
                <a:latin typeface="Calibri"/>
                <a:ea typeface="Calibri"/>
                <a:cs typeface="Calibri"/>
                <a:sym typeface="Calibri"/>
              </a:rPr>
              <a:t>LIMITATIONS</a:t>
            </a:r>
            <a:endParaRPr b="0" i="0" sz="8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icon2_conclusion.png" id="67" name="Google Shape;67;p4"/>
          <p:cNvPicPr preferRelativeResize="0"/>
          <p:nvPr/>
        </p:nvPicPr>
        <p:blipFill rotWithShape="1">
          <a:blip r:embed="rId8">
            <a:alphaModFix/>
          </a:blip>
          <a:srcRect b="0" l="0" r="0" t="0"/>
          <a:stretch/>
        </p:blipFill>
        <p:spPr>
          <a:xfrm>
            <a:off x="7040880" y="1508760"/>
            <a:ext cx="1051560" cy="1051560"/>
          </a:xfrm>
          <a:prstGeom prst="rect">
            <a:avLst/>
          </a:prstGeom>
          <a:noFill/>
          <a:ln>
            <a:noFill/>
          </a:ln>
        </p:spPr>
      </p:pic>
      <p:sp>
        <p:nvSpPr>
          <p:cNvPr id="68" name="Google Shape;68;p4"/>
          <p:cNvSpPr/>
          <p:nvPr/>
        </p:nvSpPr>
        <p:spPr>
          <a:xfrm>
            <a:off x="6876288" y="2651760"/>
            <a:ext cx="1380744" cy="914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4E342E"/>
              </a:buClr>
              <a:buSzPts val="850"/>
              <a:buFont typeface="Calibri"/>
              <a:buNone/>
            </a:pPr>
            <a:r>
              <a:rPr b="0" i="0" lang="en-US" sz="850" u="none" cap="none" strike="noStrike">
                <a:solidFill>
                  <a:srgbClr val="4E342E"/>
                </a:solidFill>
                <a:latin typeface="Calibri"/>
                <a:ea typeface="Calibri"/>
                <a:cs typeface="Calibri"/>
                <a:sym typeface="Calibri"/>
              </a:rPr>
              <a:t>CONCLUSION</a:t>
            </a:r>
            <a:endParaRPr b="0" i="0" sz="8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5"/>
          <p:cNvSpPr/>
          <p:nvPr/>
        </p:nvSpPr>
        <p:spPr>
          <a:xfrm>
            <a:off x="457200" y="320040"/>
            <a:ext cx="8229600" cy="914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A1A1A"/>
              </a:buClr>
              <a:buSzPts val="2800"/>
              <a:buFont typeface="Calibri"/>
              <a:buNone/>
            </a:pPr>
            <a:r>
              <a:rPr b="1" i="0" lang="en-US" sz="2800" u="none" cap="none" strike="noStrike">
                <a:solidFill>
                  <a:srgbClr val="1A1A1A"/>
                </a:solidFill>
                <a:latin typeface="Calibri"/>
                <a:ea typeface="Calibri"/>
                <a:cs typeface="Calibri"/>
                <a:sym typeface="Calibri"/>
              </a:rPr>
              <a:t>Introduction and Case Study Context</a:t>
            </a:r>
            <a:endParaRPr b="0" i="0" sz="2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75" name="Google Shape;75;p5"/>
          <p:cNvCxnSpPr/>
          <p:nvPr/>
        </p:nvCxnSpPr>
        <p:spPr>
          <a:xfrm>
            <a:off x="457200" y="1188720"/>
            <a:ext cx="8229600" cy="0"/>
          </a:xfrm>
          <a:prstGeom prst="straightConnector1">
            <a:avLst/>
          </a:prstGeom>
          <a:noFill/>
          <a:ln cap="flat" cmpd="sng" w="25400">
            <a:solidFill>
              <a:srgbClr val="C00000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76" name="Google Shape;76;p5"/>
          <p:cNvSpPr/>
          <p:nvPr/>
        </p:nvSpPr>
        <p:spPr>
          <a:xfrm>
            <a:off x="548640" y="1508760"/>
            <a:ext cx="8046720" cy="37490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342900" lvl="0" marL="342900" marR="0" rtl="0" algn="l"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SzPts val="1500"/>
              <a:buFont typeface="Calibri"/>
              <a:buChar char="●"/>
            </a:pPr>
            <a:r>
              <a:rPr b="0" i="0" lang="en-US" sz="1500" u="none" cap="none" strike="noStrike">
                <a:solidFill>
                  <a:srgbClr val="C00000"/>
                </a:solidFill>
                <a:latin typeface="Calibri"/>
                <a:ea typeface="Calibri"/>
                <a:cs typeface="Calibri"/>
                <a:sym typeface="Calibri"/>
              </a:rPr>
              <a:t>Riverdale Nursing Home is a residential care organisation providing person-centred support to older adults with complex health and social care needs.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spcBef>
                <a:spcPts val="1400"/>
              </a:spcBef>
              <a:spcAft>
                <a:spcPts val="0"/>
              </a:spcAft>
              <a:buClr>
                <a:srgbClr val="C00000"/>
              </a:buClr>
              <a:buSzPts val="1500"/>
              <a:buFont typeface="Calibri"/>
              <a:buChar char="●"/>
            </a:pPr>
            <a:r>
              <a:rPr b="0" i="0" lang="en-US" sz="1500" u="none" cap="none" strike="noStrike">
                <a:solidFill>
                  <a:srgbClr val="C00000"/>
                </a:solidFill>
                <a:latin typeface="Calibri"/>
                <a:ea typeface="Calibri"/>
                <a:cs typeface="Calibri"/>
                <a:sym typeface="Calibri"/>
              </a:rPr>
              <a:t>The home employs a multidisciplinary team including registered nurses, care assistants, administrative staff and visiting healthcare professionals.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spcBef>
                <a:spcPts val="1400"/>
              </a:spcBef>
              <a:spcAft>
                <a:spcPts val="0"/>
              </a:spcAft>
              <a:buClr>
                <a:srgbClr val="C00000"/>
              </a:buClr>
              <a:buSzPts val="1500"/>
              <a:buFont typeface="Calibri"/>
              <a:buChar char="●"/>
            </a:pPr>
            <a:r>
              <a:rPr b="0" i="0" lang="en-US" sz="1500" u="none" cap="none" strike="noStrike">
                <a:solidFill>
                  <a:srgbClr val="C00000"/>
                </a:solidFill>
                <a:latin typeface="Calibri"/>
                <a:ea typeface="Calibri"/>
                <a:cs typeface="Calibri"/>
                <a:sym typeface="Calibri"/>
              </a:rPr>
              <a:t>The organisation is currently transitioning to Microsoft 365 as part of a wider effort to improve digital efficiency and meet the growing expectations of the Care Quality Commission (CQC) (Care Quality Commission, n.d.).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spcBef>
                <a:spcPts val="1400"/>
              </a:spcBef>
              <a:spcAft>
                <a:spcPts val="0"/>
              </a:spcAft>
              <a:buClr>
                <a:srgbClr val="C00000"/>
              </a:buClr>
              <a:buSzPts val="1500"/>
              <a:buFont typeface="Calibri"/>
              <a:buChar char="●"/>
            </a:pPr>
            <a:r>
              <a:rPr b="0" i="0" lang="en-US" sz="1500" u="none" cap="none" strike="noStrike">
                <a:solidFill>
                  <a:srgbClr val="C00000"/>
                </a:solidFill>
                <a:latin typeface="Calibri"/>
                <a:ea typeface="Calibri"/>
                <a:cs typeface="Calibri"/>
                <a:sym typeface="Calibri"/>
              </a:rPr>
              <a:t>A key challenge identified is staff communication currently reliant on paper-based handover notes and telephone calls, which increases the risk of information being lost or delayed between shifts.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spcBef>
                <a:spcPts val="1400"/>
              </a:spcBef>
              <a:spcAft>
                <a:spcPts val="0"/>
              </a:spcAft>
              <a:buClr>
                <a:srgbClr val="C00000"/>
              </a:buClr>
              <a:buSzPts val="1500"/>
              <a:buFont typeface="Calibri"/>
              <a:buChar char="●"/>
            </a:pPr>
            <a:r>
              <a:rPr b="0" i="0" lang="en-US" sz="1500" u="none" cap="none" strike="noStrike">
                <a:solidFill>
                  <a:srgbClr val="C00000"/>
                </a:solidFill>
                <a:latin typeface="Calibri"/>
                <a:ea typeface="Calibri"/>
                <a:cs typeface="Calibri"/>
                <a:sym typeface="Calibri"/>
              </a:rPr>
              <a:t>This presentation evaluates Microsoft Teams as the most suitable tool to address these communication challenges and improve day-to-day coordination across the home.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8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6"/>
          <p:cNvSpPr/>
          <p:nvPr/>
        </p:nvSpPr>
        <p:spPr>
          <a:xfrm>
            <a:off x="457200" y="320040"/>
            <a:ext cx="8229600" cy="914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A1A1A"/>
              </a:buClr>
              <a:buSzPts val="2800"/>
              <a:buFont typeface="Calibri"/>
              <a:buNone/>
            </a:pPr>
            <a:r>
              <a:rPr b="1" i="0" lang="en-US" sz="2800" u="none" cap="none" strike="noStrike">
                <a:solidFill>
                  <a:srgbClr val="1A1A1A"/>
                </a:solidFill>
                <a:latin typeface="Calibri"/>
                <a:ea typeface="Calibri"/>
                <a:cs typeface="Calibri"/>
                <a:sym typeface="Calibri"/>
              </a:rPr>
              <a:t>Group Member </a:t>
            </a:r>
            <a:r>
              <a:rPr b="1" lang="en-US" sz="2800">
                <a:solidFill>
                  <a:srgbClr val="1A1A1A"/>
                </a:solidFill>
                <a:latin typeface="Calibri"/>
                <a:ea typeface="Calibri"/>
                <a:cs typeface="Calibri"/>
                <a:sym typeface="Calibri"/>
              </a:rPr>
              <a:t>1</a:t>
            </a:r>
            <a:r>
              <a:rPr b="1" i="0" lang="en-US" sz="2800" u="none" cap="none" strike="noStrike">
                <a:solidFill>
                  <a:srgbClr val="1A1A1A"/>
                </a:solidFill>
                <a:latin typeface="Calibri"/>
                <a:ea typeface="Calibri"/>
                <a:cs typeface="Calibri"/>
                <a:sym typeface="Calibri"/>
              </a:rPr>
              <a:t>: Staff Communication at Riverdale Nursing Home</a:t>
            </a:r>
            <a:endParaRPr b="0" i="0" sz="2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83" name="Google Shape;83;p6"/>
          <p:cNvCxnSpPr/>
          <p:nvPr/>
        </p:nvCxnSpPr>
        <p:spPr>
          <a:xfrm>
            <a:off x="457200" y="1188720"/>
            <a:ext cx="8229600" cy="0"/>
          </a:xfrm>
          <a:prstGeom prst="straightConnector1">
            <a:avLst/>
          </a:prstGeom>
          <a:noFill/>
          <a:ln cap="flat" cmpd="sng" w="25400">
            <a:solidFill>
              <a:srgbClr val="C00000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84" name="Google Shape;84;p6"/>
          <p:cNvSpPr/>
          <p:nvPr/>
        </p:nvSpPr>
        <p:spPr>
          <a:xfrm>
            <a:off x="548640" y="1508760"/>
            <a:ext cx="8046720" cy="37490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342900" lvl="0" marL="342900" marR="0" rtl="0" algn="l"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SzPts val="1500"/>
              <a:buFont typeface="Calibri"/>
              <a:buChar char="●"/>
            </a:pPr>
            <a:r>
              <a:rPr b="0" i="0" lang="en-US" sz="1500" u="none" cap="none" strike="noStrike">
                <a:solidFill>
                  <a:srgbClr val="C00000"/>
                </a:solidFill>
                <a:latin typeface="Calibri"/>
                <a:ea typeface="Calibri"/>
                <a:cs typeface="Calibri"/>
                <a:sym typeface="Calibri"/>
              </a:rPr>
              <a:t>What it means: the timely, accurate exchange of information between care staff, management and visiting carers about resident care, shift handovers and daily operations.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spcBef>
                <a:spcPts val="1400"/>
              </a:spcBef>
              <a:spcAft>
                <a:spcPts val="0"/>
              </a:spcAft>
              <a:buClr>
                <a:srgbClr val="C00000"/>
              </a:buClr>
              <a:buSzPts val="1500"/>
              <a:buFont typeface="Calibri"/>
              <a:buChar char="●"/>
            </a:pPr>
            <a:r>
              <a:rPr b="0" i="0" lang="en-US" sz="1500" u="none" cap="none" strike="noStrike">
                <a:solidFill>
                  <a:srgbClr val="C00000"/>
                </a:solidFill>
                <a:latin typeface="Calibri"/>
                <a:ea typeface="Calibri"/>
                <a:cs typeface="Calibri"/>
                <a:sym typeface="Calibri"/>
              </a:rPr>
              <a:t>Why it matters: effective communication underpins safe, person-centred care and supports the governance standards expected by the CQC (Care Quality Commission, n.d.).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spcBef>
                <a:spcPts val="1400"/>
              </a:spcBef>
              <a:spcAft>
                <a:spcPts val="0"/>
              </a:spcAft>
              <a:buClr>
                <a:srgbClr val="C00000"/>
              </a:buClr>
              <a:buSzPts val="1500"/>
              <a:buFont typeface="Calibri"/>
              <a:buChar char="●"/>
            </a:pPr>
            <a:r>
              <a:rPr b="0" i="0" lang="en-US" sz="1500" u="none" cap="none" strike="noStrike">
                <a:solidFill>
                  <a:srgbClr val="C00000"/>
                </a:solidFill>
                <a:latin typeface="Calibri"/>
                <a:ea typeface="Calibri"/>
                <a:cs typeface="Calibri"/>
                <a:sym typeface="Calibri"/>
              </a:rPr>
              <a:t>Current challenge: heavy reliance on phone calls and paper handover notes increases the risk of delayed or lost information between shifts.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spcBef>
                <a:spcPts val="1400"/>
              </a:spcBef>
              <a:spcAft>
                <a:spcPts val="0"/>
              </a:spcAft>
              <a:buClr>
                <a:srgbClr val="C00000"/>
              </a:buClr>
              <a:buSzPts val="1500"/>
              <a:buFont typeface="Calibri"/>
              <a:buChar char="●"/>
            </a:pPr>
            <a:r>
              <a:rPr b="0" i="0" lang="en-US" sz="1500" u="none" cap="none" strike="noStrike">
                <a:solidFill>
                  <a:srgbClr val="C00000"/>
                </a:solidFill>
                <a:latin typeface="Calibri"/>
                <a:ea typeface="Calibri"/>
                <a:cs typeface="Calibri"/>
                <a:sym typeface="Calibri"/>
              </a:rPr>
              <a:t>Current challenge: limited connection between community-based carers and the main office, particularly where signal or internet access is unreliable (Digitising Social Care, n.d.).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7"/>
          <p:cNvSpPr/>
          <p:nvPr/>
        </p:nvSpPr>
        <p:spPr>
          <a:xfrm>
            <a:off x="457200" y="320040"/>
            <a:ext cx="8229600" cy="914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A1A1A"/>
              </a:buClr>
              <a:buSzPts val="2800"/>
              <a:buFont typeface="Calibri"/>
              <a:buNone/>
            </a:pPr>
            <a:r>
              <a:rPr b="1" i="0" lang="en-US" sz="2800" u="none" cap="none" strike="noStrike">
                <a:solidFill>
                  <a:srgbClr val="1A1A1A"/>
                </a:solidFill>
                <a:latin typeface="Calibri"/>
                <a:ea typeface="Calibri"/>
                <a:cs typeface="Calibri"/>
                <a:sym typeface="Calibri"/>
              </a:rPr>
              <a:t>Recommended Tool: Microsoft Teams</a:t>
            </a:r>
            <a:endParaRPr b="0" i="0" sz="2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91" name="Google Shape;91;p7"/>
          <p:cNvCxnSpPr/>
          <p:nvPr/>
        </p:nvCxnSpPr>
        <p:spPr>
          <a:xfrm>
            <a:off x="457200" y="1188720"/>
            <a:ext cx="8229600" cy="0"/>
          </a:xfrm>
          <a:prstGeom prst="straightConnector1">
            <a:avLst/>
          </a:prstGeom>
          <a:noFill/>
          <a:ln cap="flat" cmpd="sng" w="25400">
            <a:solidFill>
              <a:srgbClr val="C00000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92" name="Google Shape;92;p7"/>
          <p:cNvSpPr/>
          <p:nvPr/>
        </p:nvSpPr>
        <p:spPr>
          <a:xfrm>
            <a:off x="548640" y="1508760"/>
            <a:ext cx="8046720" cy="37490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342900" lvl="0" marL="342900" marR="0" rtl="0" algn="l"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SzPts val="1500"/>
              <a:buFont typeface="Calibri"/>
              <a:buChar char="●"/>
            </a:pPr>
            <a:r>
              <a:rPr b="0" i="0" lang="en-US" sz="1500" u="none" cap="none" strike="noStrike">
                <a:solidFill>
                  <a:srgbClr val="C00000"/>
                </a:solidFill>
                <a:latin typeface="Calibri"/>
                <a:ea typeface="Calibri"/>
                <a:cs typeface="Calibri"/>
                <a:sym typeface="Calibri"/>
              </a:rPr>
              <a:t>Selected tool: Microsoft Teams, already included within the organisation's existing Microsoft 365 subscription (Microsoft, n.d.).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spcBef>
                <a:spcPts val="1400"/>
              </a:spcBef>
              <a:spcAft>
                <a:spcPts val="0"/>
              </a:spcAft>
              <a:buClr>
                <a:srgbClr val="C00000"/>
              </a:buClr>
              <a:buSzPts val="1500"/>
              <a:buFont typeface="Calibri"/>
              <a:buChar char="●"/>
            </a:pPr>
            <a:r>
              <a:rPr b="0" i="0" lang="en-US" sz="1500" u="none" cap="none" strike="noStrike">
                <a:solidFill>
                  <a:srgbClr val="C00000"/>
                </a:solidFill>
                <a:latin typeface="Calibri"/>
                <a:ea typeface="Calibri"/>
                <a:cs typeface="Calibri"/>
                <a:sym typeface="Calibri"/>
              </a:rPr>
              <a:t>Justification: combines instant messaging, video calls and file sharing in one secure, cloud-based hub designed for health and care teams (Microsoft, n.d.).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spcBef>
                <a:spcPts val="1400"/>
              </a:spcBef>
              <a:spcAft>
                <a:spcPts val="0"/>
              </a:spcAft>
              <a:buClr>
                <a:srgbClr val="C00000"/>
              </a:buClr>
              <a:buSzPts val="1500"/>
              <a:buFont typeface="Calibri"/>
              <a:buChar char="●"/>
            </a:pPr>
            <a:r>
              <a:rPr b="0" i="0" lang="en-US" sz="1500" u="none" cap="none" strike="noStrike">
                <a:solidFill>
                  <a:srgbClr val="C00000"/>
                </a:solidFill>
                <a:latin typeface="Calibri"/>
                <a:ea typeface="Calibri"/>
                <a:cs typeface="Calibri"/>
                <a:sym typeface="Calibri"/>
              </a:rPr>
              <a:t>Justification: widely adopted across the social care sector and recommended through NHS-backed digital care guidance (Digitising Social Care, n.d.).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spcBef>
                <a:spcPts val="1400"/>
              </a:spcBef>
              <a:spcAft>
                <a:spcPts val="0"/>
              </a:spcAft>
              <a:buClr>
                <a:srgbClr val="C00000"/>
              </a:buClr>
              <a:buSzPts val="1500"/>
              <a:buFont typeface="Calibri"/>
              <a:buChar char="●"/>
            </a:pPr>
            <a:r>
              <a:rPr b="0" i="0" lang="en-US" sz="1500" u="none" cap="none" strike="noStrike">
                <a:solidFill>
                  <a:srgbClr val="C00000"/>
                </a:solidFill>
                <a:latin typeface="Calibri"/>
                <a:ea typeface="Calibri"/>
                <a:cs typeface="Calibri"/>
                <a:sym typeface="Calibri"/>
              </a:rPr>
              <a:t>Justification: supports the auditable, effective communication systems expected under CQC Regulation 17 – Good Governance (Care Quality Commission, n.d.).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spcBef>
                <a:spcPts val="1400"/>
              </a:spcBef>
              <a:spcAft>
                <a:spcPts val="0"/>
              </a:spcAft>
              <a:buClr>
                <a:srgbClr val="C00000"/>
              </a:buClr>
              <a:buSzPts val="1500"/>
              <a:buFont typeface="Calibri"/>
              <a:buChar char="●"/>
            </a:pPr>
            <a:r>
              <a:rPr b="0" i="0" lang="en-US" sz="1500" u="none" cap="none" strike="noStrike">
                <a:solidFill>
                  <a:srgbClr val="C00000"/>
                </a:solidFill>
                <a:latin typeface="Calibri"/>
                <a:ea typeface="Calibri"/>
                <a:cs typeface="Calibri"/>
                <a:sym typeface="Calibri"/>
              </a:rPr>
              <a:t>No additional software cost – Teams is part of the existing Microsoft 365 subscription already accessible to the organisation (Department of Health and Social Care, 2023).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8"/>
          <p:cNvSpPr/>
          <p:nvPr/>
        </p:nvSpPr>
        <p:spPr>
          <a:xfrm>
            <a:off x="457200" y="320040"/>
            <a:ext cx="8229600" cy="914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A1A1A"/>
              </a:buClr>
              <a:buSzPts val="2800"/>
              <a:buFont typeface="Calibri"/>
              <a:buNone/>
            </a:pPr>
            <a:r>
              <a:rPr b="1" i="0" lang="en-US" sz="2800" u="none" cap="none" strike="noStrike">
                <a:solidFill>
                  <a:srgbClr val="1A1A1A"/>
                </a:solidFill>
                <a:latin typeface="Calibri"/>
                <a:ea typeface="Calibri"/>
                <a:cs typeface="Calibri"/>
                <a:sym typeface="Calibri"/>
              </a:rPr>
              <a:t>How Microsoft Teams Improves Efficiency and Communication</a:t>
            </a:r>
            <a:endParaRPr b="0" i="0" sz="2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99" name="Google Shape;99;p8"/>
          <p:cNvCxnSpPr/>
          <p:nvPr/>
        </p:nvCxnSpPr>
        <p:spPr>
          <a:xfrm>
            <a:off x="457200" y="1188720"/>
            <a:ext cx="8229600" cy="0"/>
          </a:xfrm>
          <a:prstGeom prst="straightConnector1">
            <a:avLst/>
          </a:prstGeom>
          <a:noFill/>
          <a:ln cap="flat" cmpd="sng" w="25400">
            <a:solidFill>
              <a:srgbClr val="C00000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00" name="Google Shape;100;p8"/>
          <p:cNvSpPr/>
          <p:nvPr/>
        </p:nvSpPr>
        <p:spPr>
          <a:xfrm>
            <a:off x="548640" y="1508760"/>
            <a:ext cx="8046720" cy="37490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342900" lvl="0" marL="342900" marR="0" rtl="0" algn="l"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SzPts val="1500"/>
              <a:buFont typeface="Calibri"/>
              <a:buChar char="●"/>
            </a:pPr>
            <a:r>
              <a:rPr b="0" i="0" lang="en-US" sz="1500" u="none" cap="none" strike="noStrike">
                <a:solidFill>
                  <a:srgbClr val="C00000"/>
                </a:solidFill>
                <a:latin typeface="Calibri"/>
                <a:ea typeface="Calibri"/>
                <a:cs typeface="Calibri"/>
                <a:sym typeface="Calibri"/>
              </a:rPr>
              <a:t>Real-time group channels replace slow phone calls and paper-based shift handovers, ensuring all staff receive updates instantly.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spcBef>
                <a:spcPts val="1400"/>
              </a:spcBef>
              <a:spcAft>
                <a:spcPts val="0"/>
              </a:spcAft>
              <a:buClr>
                <a:srgbClr val="C00000"/>
              </a:buClr>
              <a:buSzPts val="1500"/>
              <a:buFont typeface="Calibri"/>
              <a:buChar char="●"/>
            </a:pPr>
            <a:r>
              <a:rPr b="0" i="0" lang="en-US" sz="1500" u="none" cap="none" strike="noStrike">
                <a:solidFill>
                  <a:srgbClr val="C00000"/>
                </a:solidFill>
                <a:latin typeface="Calibri"/>
                <a:ea typeface="Calibri"/>
                <a:cs typeface="Calibri"/>
                <a:sym typeface="Calibri"/>
              </a:rPr>
              <a:t>Instant alerts and push notifications ensure staff are aware of urgent changes, such as medication updates or care plan amendments, without delay.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spcBef>
                <a:spcPts val="1400"/>
              </a:spcBef>
              <a:spcAft>
                <a:spcPts val="0"/>
              </a:spcAft>
              <a:buClr>
                <a:srgbClr val="C00000"/>
              </a:buClr>
              <a:buSzPts val="1500"/>
              <a:buFont typeface="Calibri"/>
              <a:buChar char="●"/>
            </a:pPr>
            <a:r>
              <a:rPr b="0" i="0" lang="en-US" sz="1500" u="none" cap="none" strike="noStrike">
                <a:solidFill>
                  <a:srgbClr val="C00000"/>
                </a:solidFill>
                <a:latin typeface="Calibri"/>
                <a:ea typeface="Calibri"/>
                <a:cs typeface="Calibri"/>
                <a:sym typeface="Calibri"/>
              </a:rPr>
              <a:t>Video calls allow quick check-ins with visiting and community-based carers, removing the need for unnecessary travel.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spcBef>
                <a:spcPts val="1400"/>
              </a:spcBef>
              <a:spcAft>
                <a:spcPts val="0"/>
              </a:spcAft>
              <a:buClr>
                <a:srgbClr val="C00000"/>
              </a:buClr>
              <a:buSzPts val="1500"/>
              <a:buFont typeface="Calibri"/>
              <a:buChar char="●"/>
            </a:pPr>
            <a:r>
              <a:rPr b="0" i="0" lang="en-US" sz="1500" u="none" cap="none" strike="noStrike">
                <a:solidFill>
                  <a:srgbClr val="C00000"/>
                </a:solidFill>
                <a:latin typeface="Calibri"/>
                <a:ea typeface="Calibri"/>
                <a:cs typeface="Calibri"/>
                <a:sym typeface="Calibri"/>
              </a:rPr>
              <a:t>Integrated file sharing keeps care documents, rotas and policies centralised and accessible only to authorised staff (Microsoft, n.d.).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spcBef>
                <a:spcPts val="1400"/>
              </a:spcBef>
              <a:spcAft>
                <a:spcPts val="0"/>
              </a:spcAft>
              <a:buClr>
                <a:srgbClr val="C00000"/>
              </a:buClr>
              <a:buSzPts val="1500"/>
              <a:buFont typeface="Calibri"/>
              <a:buChar char="●"/>
            </a:pPr>
            <a:r>
              <a:rPr b="0" i="0" lang="en-US" sz="1500" u="none" cap="none" strike="noStrike">
                <a:solidFill>
                  <a:srgbClr val="C00000"/>
                </a:solidFill>
                <a:latin typeface="Calibri"/>
                <a:ea typeface="Calibri"/>
                <a:cs typeface="Calibri"/>
                <a:sym typeface="Calibri"/>
              </a:rPr>
              <a:t>Audit trails within Teams provide a written record of communications, supporting accountability and compliance with CQC requirements (Care Quality Commission, n.d.).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9"/>
          <p:cNvSpPr/>
          <p:nvPr/>
        </p:nvSpPr>
        <p:spPr>
          <a:xfrm>
            <a:off x="457200" y="135337"/>
            <a:ext cx="8229600" cy="914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A1A1A"/>
              </a:buClr>
              <a:buSzPts val="2400"/>
              <a:buFont typeface="Calibri"/>
              <a:buNone/>
            </a:pPr>
            <a:r>
              <a:rPr b="1" i="0" lang="en-US" sz="2400" u="none" cap="none" strike="noStrike">
                <a:solidFill>
                  <a:srgbClr val="1A1A1A"/>
                </a:solidFill>
                <a:latin typeface="Calibri"/>
                <a:ea typeface="Calibri"/>
                <a:cs typeface="Calibri"/>
                <a:sym typeface="Calibri"/>
              </a:rPr>
              <a:t>Advantages and Limitations of Microsoft Teams</a:t>
            </a:r>
            <a:endParaRPr b="0" i="0" sz="2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107" name="Google Shape;107;p9"/>
          <p:cNvCxnSpPr/>
          <p:nvPr/>
        </p:nvCxnSpPr>
        <p:spPr>
          <a:xfrm>
            <a:off x="457200" y="741051"/>
            <a:ext cx="8229600" cy="0"/>
          </a:xfrm>
          <a:prstGeom prst="straightConnector1">
            <a:avLst/>
          </a:prstGeom>
          <a:noFill/>
          <a:ln cap="flat" cmpd="sng" w="25400">
            <a:solidFill>
              <a:srgbClr val="C00000"/>
            </a:solidFill>
            <a:prstDash val="solid"/>
            <a:round/>
            <a:headEnd len="sm" w="sm" type="none"/>
            <a:tailEnd len="sm" w="sm" type="none"/>
          </a:ln>
        </p:spPr>
      </p:cxnSp>
      <p:graphicFrame>
        <p:nvGraphicFramePr>
          <p:cNvPr id="108" name="Google Shape;108;p9"/>
          <p:cNvGraphicFramePr/>
          <p:nvPr/>
        </p:nvGraphicFramePr>
        <p:xfrm>
          <a:off x="457200" y="922692"/>
          <a:ext cx="3000000" cy="3000000"/>
        </p:xfrm>
        <a:graphic>
          <a:graphicData uri="http://schemas.openxmlformats.org/drawingml/2006/table">
            <a:tbl>
              <a:tblPr>
                <a:noFill/>
                <a:tableStyleId>{3A1D6AA5-4899-47B7-8F0F-953B8485F0E2}</a:tableStyleId>
              </a:tblPr>
              <a:tblGrid>
                <a:gridCol w="4114800"/>
                <a:gridCol w="4114800"/>
              </a:tblGrid>
              <a:tr h="38405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300"/>
                        <a:buFont typeface="Calibri"/>
                        <a:buNone/>
                      </a:pPr>
                      <a:r>
                        <a:rPr b="1" lang="en-US" sz="1300" u="none" cap="none" strike="noStrike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Advantages</a:t>
                      </a:r>
                      <a:endParaRPr sz="13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45725" marB="45725" marR="91450" marL="91450" anchor="ctr">
                    <a:lnL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D84315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300"/>
                        <a:buFont typeface="Calibri"/>
                        <a:buNone/>
                      </a:pPr>
                      <a:r>
                        <a:rPr b="1" lang="en-US" sz="1300" u="none" cap="none" strike="noStrike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Limitations</a:t>
                      </a:r>
                      <a:endParaRPr sz="13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45725" marB="45725" marR="91450" marL="91450" anchor="ctr">
                    <a:lnL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D84315"/>
                    </a:solidFill>
                  </a:tcPr>
                </a:tc>
              </a:tr>
              <a:tr h="7498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50"/>
                        <a:buFont typeface="Calibri"/>
                        <a:buNone/>
                      </a:pPr>
                      <a:r>
                        <a:rPr lang="en-US" sz="1050" u="none" cap="none" strike="noStrike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Real-time messaging and instant updates across the full care team</a:t>
                      </a:r>
                      <a:endParaRPr sz="10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63500" marB="63500" marR="63500" marL="63500">
                    <a:lnL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D6DE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50"/>
                        <a:buFont typeface="Calibri"/>
                        <a:buNone/>
                      </a:pPr>
                      <a:r>
                        <a:rPr lang="en-US" sz="1050" u="none" cap="none" strike="noStrike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Requires a reliable internet connection, which may be limited in some community care settings (Digitising Social Care, n.d.)</a:t>
                      </a:r>
                      <a:endParaRPr sz="10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63500" marB="63500" marR="63500" marL="63500">
                    <a:lnL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D6DE"/>
                    </a:solidFill>
                  </a:tcPr>
                </a:tc>
              </a:tr>
              <a:tr h="7498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50"/>
                        <a:buFont typeface="Calibri"/>
                        <a:buNone/>
                      </a:pPr>
                      <a:r>
                        <a:rPr lang="en-US" sz="1050" u="none" cap="none" strike="noStrike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Already integrated with Microsoft 365 – no extra software or cost required (Microsoft, n.d.)</a:t>
                      </a:r>
                      <a:endParaRPr sz="10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63500" marB="63500" marR="63500" marL="63500">
                    <a:lnL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D6DE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50"/>
                        <a:buFont typeface="Calibri"/>
                        <a:buNone/>
                      </a:pPr>
                      <a:r>
                        <a:rPr lang="en-US" sz="1050" u="none" cap="none" strike="noStrike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Staff need adequate training to use the platform confidently and consistently</a:t>
                      </a:r>
                      <a:endParaRPr sz="10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63500" marB="63500" marR="63500" marL="63500">
                    <a:lnL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D6DE"/>
                    </a:solidFill>
                  </a:tcPr>
                </a:tc>
              </a:tr>
              <a:tr h="7498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50"/>
                        <a:buFont typeface="Calibri"/>
                        <a:buNone/>
                      </a:pPr>
                      <a:r>
                        <a:rPr lang="en-US" sz="1050" u="none" cap="none" strike="noStrike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Mobile app supports visiting and community carers working off-site</a:t>
                      </a:r>
                      <a:endParaRPr sz="10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63500" marB="63500" marR="63500" marL="63500">
                    <a:lnL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D6DE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50"/>
                        <a:buFont typeface="Calibri"/>
                        <a:buNone/>
                      </a:pPr>
                      <a:r>
                        <a:rPr lang="en-US" sz="1050" u="none" cap="none" strike="noStrike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Risk of message overload if channels and notifications are not well organised</a:t>
                      </a:r>
                      <a:endParaRPr sz="10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63500" marB="63500" marR="63500" marL="63500">
                    <a:lnL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D6DE"/>
                    </a:solidFill>
                  </a:tcPr>
                </a:tc>
              </a:tr>
              <a:tr h="7498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50"/>
                        <a:buFont typeface="Calibri"/>
                        <a:buNone/>
                      </a:pPr>
                      <a:r>
                        <a:rPr lang="en-US" sz="1050" u="none" cap="none" strike="noStrike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Secure, encrypted platform suitable for sensitive resident information</a:t>
                      </a:r>
                      <a:endParaRPr sz="10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63500" marB="63500" marR="63500" marL="63500">
                    <a:lnL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D6DE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50"/>
                        <a:buFont typeface="Calibri"/>
                        <a:buNone/>
                      </a:pPr>
                      <a:r>
                        <a:rPr lang="en-US" sz="1050" u="none" cap="none" strike="noStrike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Initial setup, configuration and change management require time and resource</a:t>
                      </a:r>
                      <a:endParaRPr sz="10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63500" marB="63500" marR="63500" marL="63500">
                    <a:lnL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D6DE"/>
                    </a:solidFill>
                  </a:tcPr>
                </a:tc>
              </a:tr>
              <a:tr h="7498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50"/>
                        <a:buFont typeface="Calibri"/>
                        <a:buNone/>
                      </a:pPr>
                      <a:r>
                        <a:rPr lang="en-US" sz="1050" u="none" cap="none" strike="noStrike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Audit trail supports compliance and accountability (Care Quality Commission, n.d.)</a:t>
                      </a:r>
                      <a:endParaRPr sz="10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63500" marB="63500" marR="63500" marL="63500">
                    <a:lnL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D6DE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50"/>
                        <a:buFont typeface="Calibri"/>
                        <a:buNone/>
                      </a:pPr>
                      <a:r>
                        <a:rPr lang="en-US" sz="1050" u="none" cap="none" strike="noStrike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Older or less digitally confident staff may need additional digital literacy support</a:t>
                      </a:r>
                      <a:endParaRPr sz="10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63500" marB="63500" marR="63500" marL="63500">
                    <a:lnL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4D6DE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10"/>
          <p:cNvSpPr/>
          <p:nvPr/>
        </p:nvSpPr>
        <p:spPr>
          <a:xfrm>
            <a:off x="457200" y="320040"/>
            <a:ext cx="8229600" cy="914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A1A1A"/>
              </a:buClr>
              <a:buSzPts val="2800"/>
              <a:buFont typeface="Calibri"/>
              <a:buNone/>
            </a:pPr>
            <a:r>
              <a:rPr b="1" i="0" lang="en-US" sz="2800" u="none" cap="none" strike="noStrike">
                <a:solidFill>
                  <a:srgbClr val="1A1A1A"/>
                </a:solidFill>
                <a:latin typeface="Calibri"/>
                <a:ea typeface="Calibri"/>
                <a:cs typeface="Calibri"/>
                <a:sym typeface="Calibri"/>
              </a:rPr>
              <a:t>Conclusion</a:t>
            </a:r>
            <a:endParaRPr b="0" i="0" sz="2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115" name="Google Shape;115;p10"/>
          <p:cNvCxnSpPr/>
          <p:nvPr/>
        </p:nvCxnSpPr>
        <p:spPr>
          <a:xfrm>
            <a:off x="457200" y="1188720"/>
            <a:ext cx="8229600" cy="0"/>
          </a:xfrm>
          <a:prstGeom prst="straightConnector1">
            <a:avLst/>
          </a:prstGeom>
          <a:noFill/>
          <a:ln cap="flat" cmpd="sng" w="25400">
            <a:solidFill>
              <a:srgbClr val="C00000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16" name="Google Shape;116;p10"/>
          <p:cNvSpPr/>
          <p:nvPr/>
        </p:nvSpPr>
        <p:spPr>
          <a:xfrm>
            <a:off x="548640" y="1508760"/>
            <a:ext cx="8046720" cy="37490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342900" lvl="0" marL="342900" marR="0" rtl="0" algn="l"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SzPts val="1500"/>
              <a:buFont typeface="Calibri"/>
              <a:buChar char="●"/>
            </a:pPr>
            <a:r>
              <a:rPr b="0" i="0" lang="en-US" sz="1500" u="none" cap="none" strike="noStrike">
                <a:solidFill>
                  <a:srgbClr val="C00000"/>
                </a:solidFill>
                <a:latin typeface="Calibri"/>
                <a:ea typeface="Calibri"/>
                <a:cs typeface="Calibri"/>
                <a:sym typeface="Calibri"/>
              </a:rPr>
              <a:t>Riverdale Nursing Home faces real and immediate communication challenges that put care quality and CQC compliance at risk.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spcBef>
                <a:spcPts val="1400"/>
              </a:spcBef>
              <a:spcAft>
                <a:spcPts val="0"/>
              </a:spcAft>
              <a:buClr>
                <a:srgbClr val="C00000"/>
              </a:buClr>
              <a:buSzPts val="1500"/>
              <a:buFont typeface="Calibri"/>
              <a:buChar char="●"/>
            </a:pPr>
            <a:r>
              <a:rPr b="0" i="0" lang="en-US" sz="1500" u="none" cap="none" strike="noStrike">
                <a:solidFill>
                  <a:srgbClr val="C00000"/>
                </a:solidFill>
                <a:latin typeface="Calibri"/>
                <a:ea typeface="Calibri"/>
                <a:cs typeface="Calibri"/>
                <a:sym typeface="Calibri"/>
              </a:rPr>
              <a:t>Microsoft Teams, already available through the organisation's Microsoft 365 subscription, is the most practical and cost-effective solution to address these challenges.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spcBef>
                <a:spcPts val="1400"/>
              </a:spcBef>
              <a:spcAft>
                <a:spcPts val="0"/>
              </a:spcAft>
              <a:buClr>
                <a:srgbClr val="C00000"/>
              </a:buClr>
              <a:buSzPts val="1500"/>
              <a:buFont typeface="Calibri"/>
              <a:buChar char="●"/>
            </a:pPr>
            <a:r>
              <a:rPr b="0" i="0" lang="en-US" sz="1500" u="none" cap="none" strike="noStrike">
                <a:solidFill>
                  <a:srgbClr val="C00000"/>
                </a:solidFill>
                <a:latin typeface="Calibri"/>
                <a:ea typeface="Calibri"/>
                <a:cs typeface="Calibri"/>
                <a:sym typeface="Calibri"/>
              </a:rPr>
              <a:t>It enables real-time, secure communication across the entire care team including off-site and community-based staff.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spcBef>
                <a:spcPts val="1400"/>
              </a:spcBef>
              <a:spcAft>
                <a:spcPts val="0"/>
              </a:spcAft>
              <a:buClr>
                <a:srgbClr val="C00000"/>
              </a:buClr>
              <a:buSzPts val="1500"/>
              <a:buFont typeface="Calibri"/>
              <a:buChar char="●"/>
            </a:pPr>
            <a:r>
              <a:rPr b="0" i="0" lang="en-US" sz="1500" u="none" cap="none" strike="noStrike">
                <a:solidFill>
                  <a:srgbClr val="C00000"/>
                </a:solidFill>
                <a:latin typeface="Calibri"/>
                <a:ea typeface="Calibri"/>
                <a:cs typeface="Calibri"/>
                <a:sym typeface="Calibri"/>
              </a:rPr>
              <a:t>While staff training and reliable internet access are prerequisites for success, the long-term benefits to safety, efficiency and governance are significant.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spcBef>
                <a:spcPts val="1400"/>
              </a:spcBef>
              <a:spcAft>
                <a:spcPts val="0"/>
              </a:spcAft>
              <a:buClr>
                <a:srgbClr val="C00000"/>
              </a:buClr>
              <a:buSzPts val="1500"/>
              <a:buFont typeface="Calibri"/>
              <a:buChar char="●"/>
            </a:pPr>
            <a:r>
              <a:rPr b="0" i="0" lang="en-US" sz="1500" u="none" cap="none" strike="noStrike">
                <a:solidFill>
                  <a:srgbClr val="C00000"/>
                </a:solidFill>
                <a:latin typeface="Calibri"/>
                <a:ea typeface="Calibri"/>
                <a:cs typeface="Calibri"/>
                <a:sym typeface="Calibri"/>
              </a:rPr>
              <a:t>Adopting Teams as the primary communication tool positions Riverdale Nursing Home to meet the digital expectations of modern social care (Department of Health and Social Care, 2023).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11"/>
          <p:cNvSpPr/>
          <p:nvPr/>
        </p:nvSpPr>
        <p:spPr>
          <a:xfrm>
            <a:off x="457200" y="320040"/>
            <a:ext cx="8229600" cy="914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A1A1A"/>
              </a:buClr>
              <a:buSzPts val="2800"/>
              <a:buFont typeface="Calibri"/>
              <a:buNone/>
            </a:pPr>
            <a:r>
              <a:rPr b="1" i="0" lang="en-US" sz="2800" u="none" cap="none" strike="noStrike">
                <a:solidFill>
                  <a:srgbClr val="1A1A1A"/>
                </a:solidFill>
                <a:latin typeface="Calibri"/>
                <a:ea typeface="Calibri"/>
                <a:cs typeface="Calibri"/>
                <a:sym typeface="Calibri"/>
              </a:rPr>
              <a:t>References</a:t>
            </a:r>
            <a:endParaRPr b="0" i="0" sz="2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123" name="Google Shape;123;p11"/>
          <p:cNvCxnSpPr/>
          <p:nvPr/>
        </p:nvCxnSpPr>
        <p:spPr>
          <a:xfrm>
            <a:off x="457200" y="1188720"/>
            <a:ext cx="8229600" cy="0"/>
          </a:xfrm>
          <a:prstGeom prst="straightConnector1">
            <a:avLst/>
          </a:prstGeom>
          <a:noFill/>
          <a:ln cap="flat" cmpd="sng" w="25400">
            <a:solidFill>
              <a:srgbClr val="1A1A1A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24" name="Google Shape;124;p11"/>
          <p:cNvSpPr/>
          <p:nvPr/>
        </p:nvSpPr>
        <p:spPr>
          <a:xfrm>
            <a:off x="548640" y="1463040"/>
            <a:ext cx="8046720" cy="40233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A1A1A"/>
              </a:buClr>
              <a:buSzPts val="1150"/>
              <a:buFont typeface="Calibri"/>
              <a:buNone/>
            </a:pPr>
            <a:r>
              <a:rPr b="0" i="0" lang="en-US" sz="1150" u="none" cap="none" strike="noStrike">
                <a:solidFill>
                  <a:srgbClr val="1A1A1A"/>
                </a:solidFill>
                <a:latin typeface="Calibri"/>
                <a:ea typeface="Calibri"/>
                <a:cs typeface="Calibri"/>
                <a:sym typeface="Calibri"/>
              </a:rPr>
              <a:t>Care Quality Commission (n.d.) Regulation 17: Good governance. Available at: https://www.cqc.org.uk/guidance-regulation/providers/regulations-service-providers-and-managers/health-social-care-act/regulation-17 (Accessed: 21 June 2026).</a:t>
            </a:r>
            <a:endParaRPr b="0" i="0" sz="11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1000"/>
              </a:spcBef>
              <a:spcAft>
                <a:spcPts val="0"/>
              </a:spcAft>
              <a:buClr>
                <a:srgbClr val="1A1A1A"/>
              </a:buClr>
              <a:buSzPts val="1150"/>
              <a:buFont typeface="Calibri"/>
              <a:buNone/>
            </a:pPr>
            <a:r>
              <a:rPr b="0" i="0" lang="en-US" sz="1150" u="none" cap="none" strike="noStrike">
                <a:solidFill>
                  <a:srgbClr val="1A1A1A"/>
                </a:solidFill>
                <a:latin typeface="Calibri"/>
                <a:ea typeface="Calibri"/>
                <a:cs typeface="Calibri"/>
                <a:sym typeface="Calibri"/>
              </a:rPr>
              <a:t>Department of Health and Social Care (2023) Guidance to support digital transformation of social care. GOV.UK. Available at: https://www.gov.uk/government/news/guidance-to-support-digital-transformation-of-social-care (Accessed: 21 June 2026).</a:t>
            </a:r>
            <a:endParaRPr b="0" i="0" sz="11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1000"/>
              </a:spcBef>
              <a:spcAft>
                <a:spcPts val="0"/>
              </a:spcAft>
              <a:buClr>
                <a:srgbClr val="1A1A1A"/>
              </a:buClr>
              <a:buSzPts val="1150"/>
              <a:buFont typeface="Calibri"/>
              <a:buNone/>
            </a:pPr>
            <a:r>
              <a:rPr b="0" i="0" lang="en-US" sz="1150" u="none" cap="none" strike="noStrike">
                <a:solidFill>
                  <a:srgbClr val="1A1A1A"/>
                </a:solidFill>
                <a:latin typeface="Calibri"/>
                <a:ea typeface="Calibri"/>
                <a:cs typeface="Calibri"/>
                <a:sym typeface="Calibri"/>
              </a:rPr>
              <a:t>Digitising Social Care (n.d.) Set up, choose and use technology and AI and manage suppliers. Available at: https://beta.digitisingsocialcare.co.uk/set-choose-and-use-technology-and-ai-and-manage-suppliers (Accessed: 21 June 2026).</a:t>
            </a:r>
            <a:endParaRPr b="0" i="0" sz="11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1000"/>
              </a:spcBef>
              <a:spcAft>
                <a:spcPts val="0"/>
              </a:spcAft>
              <a:buClr>
                <a:srgbClr val="1A1A1A"/>
              </a:buClr>
              <a:buSzPts val="1150"/>
              <a:buFont typeface="Calibri"/>
              <a:buNone/>
            </a:pPr>
            <a:r>
              <a:rPr b="0" i="0" lang="en-US" sz="1150" u="none" cap="none" strike="noStrike">
                <a:solidFill>
                  <a:srgbClr val="1A1A1A"/>
                </a:solidFill>
                <a:latin typeface="Calibri"/>
                <a:ea typeface="Calibri"/>
                <a:cs typeface="Calibri"/>
                <a:sym typeface="Calibri"/>
              </a:rPr>
              <a:t>Microsoft (n.d.) Get started with Microsoft 365 for healthcare organizations. Microsoft Learn. Available at: https://learn.microsoft.com/en-us/microsoft-365/frontline/teams-in-hc (Accessed: 21 June 2026).</a:t>
            </a:r>
            <a:endParaRPr b="0" i="0" sz="11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1000"/>
              </a:spcBef>
              <a:spcAft>
                <a:spcPts val="0"/>
              </a:spcAft>
              <a:buClr>
                <a:srgbClr val="1A1A1A"/>
              </a:buClr>
              <a:buSzPts val="1150"/>
              <a:buFont typeface="Calibri"/>
              <a:buNone/>
            </a:pPr>
            <a:r>
              <a:rPr b="0" i="0" lang="en-US" sz="1150" u="none" cap="none" strike="noStrike">
                <a:solidFill>
                  <a:srgbClr val="1A1A1A"/>
                </a:solidFill>
                <a:latin typeface="Calibri"/>
                <a:ea typeface="Calibri"/>
                <a:cs typeface="Calibri"/>
                <a:sym typeface="Calibri"/>
              </a:rPr>
              <a:t>Microsoft (n.d.) Microsoft Teams: video conferencing, meetings, calling. Available at: https://www.microsoft.com/en-us/microsoft-teams/group-chat-software (Accessed: 21 June 2026).</a:t>
            </a:r>
            <a:endParaRPr b="0" i="0" sz="11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2026-06-23T04:44:33Z</dcterms:created>
  <dc:creator>Group 1</dc:creator>
</cp:coreProperties>
</file>